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98"/>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 id="347" r:id="rId96"/>
    <p:sldId id="348" r:id="rId97"/>
  </p:sldIdLst>
  <p:sldSz cx="18288000" cy="10287000"/>
  <p:notesSz cx="6858000" cy="9144000"/>
  <p:embeddedFontLst>
    <p:embeddedFont>
      <p:font typeface="Arial Bold" panose="020B0704020202020204" pitchFamily="34" charset="0"/>
      <p:regular r:id="rId99"/>
      <p:bold r:id="rId100"/>
    </p:embeddedFont>
    <p:embeddedFont>
      <p:font typeface="Arial Bold Italics" panose="020B0604020202020204" charset="0"/>
      <p:regular r:id="rId101"/>
    </p:embeddedFont>
    <p:embeddedFont>
      <p:font typeface="Arial Italics" panose="020B0604020202020204" charset="0"/>
      <p:regular r:id="rId102"/>
    </p:embeddedFont>
    <p:embeddedFont>
      <p:font typeface="Georgia" panose="02040502050405020303" pitchFamily="18" charset="0"/>
      <p:regular r:id="rId103"/>
      <p:bold r:id="rId104"/>
      <p:italic r:id="rId105"/>
      <p:boldItalic r:id="rId106"/>
    </p:embeddedFont>
    <p:embeddedFont>
      <p:font typeface="Georgia Bold" panose="02040802050405020203" pitchFamily="18" charset="0"/>
      <p:regular r:id="rId107"/>
      <p:bold r:id="rId10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C69F5D-E4F2-496E-97F5-ECA47D406A4B}" v="1" dt="2026-01-15T08:54:01.0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tableStyles" Target="tableStyles.xml"/><Relationship Id="rId16" Type="http://schemas.openxmlformats.org/officeDocument/2006/relationships/slide" Target="slides/slide12.xml"/><Relationship Id="rId107" Type="http://schemas.openxmlformats.org/officeDocument/2006/relationships/font" Target="fonts/font9.fntdata"/><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font" Target="fonts/font4.fntdata"/><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microsoft.com/office/2016/11/relationships/changesInfo" Target="changesInfos/changesInfo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font" Target="fonts/font5.fntdata"/><Relationship Id="rId108" Type="http://schemas.openxmlformats.org/officeDocument/2006/relationships/font" Target="fonts/font10.fntdata"/><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font" Target="fonts/font8.fntdata"/><Relationship Id="rId114"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font" Target="fonts/font1.fntdata"/><Relationship Id="rId101"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presProps" Target="presProp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font" Target="fonts/font6.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font" Target="fonts/font2.fntdata"/><Relationship Id="rId105" Type="http://schemas.openxmlformats.org/officeDocument/2006/relationships/font" Target="fonts/font7.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notesMaster" Target="notesMasters/notesMaster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rgios Samaras" userId="S::s.samaras_kainotomia.com.gr#ext#@boras.onmicrosoft.com::b18808f6-c9ec-42e1-b3db-bf31346e5666" providerId="AD" clId="Web-{EFC69F5D-E4F2-496E-97F5-ECA47D406A4B}"/>
    <pc:docChg chg="modSld">
      <pc:chgData name="Stergios Samaras" userId="S::s.samaras_kainotomia.com.gr#ext#@boras.onmicrosoft.com::b18808f6-c9ec-42e1-b3db-bf31346e5666" providerId="AD" clId="Web-{EFC69F5D-E4F2-496E-97F5-ECA47D406A4B}" dt="2026-01-15T08:54:01.030" v="0"/>
      <pc:docMkLst>
        <pc:docMk/>
      </pc:docMkLst>
      <pc:sldChg chg="delSp">
        <pc:chgData name="Stergios Samaras" userId="S::s.samaras_kainotomia.com.gr#ext#@boras.onmicrosoft.com::b18808f6-c9ec-42e1-b3db-bf31346e5666" providerId="AD" clId="Web-{EFC69F5D-E4F2-496E-97F5-ECA47D406A4B}" dt="2026-01-15T08:54:01.030" v="0"/>
        <pc:sldMkLst>
          <pc:docMk/>
          <pc:sldMk cId="0" sldId="256"/>
        </pc:sldMkLst>
        <pc:picChg chg="del">
          <ac:chgData name="Stergios Samaras" userId="S::s.samaras_kainotomia.com.gr#ext#@boras.onmicrosoft.com::b18808f6-c9ec-42e1-b3db-bf31346e5666" providerId="AD" clId="Web-{EFC69F5D-E4F2-496E-97F5-ECA47D406A4B}" dt="2026-01-15T08:54:01.030" v="0"/>
          <ac:picMkLst>
            <pc:docMk/>
            <pc:sldMk cId="0" sldId="256"/>
            <ac:picMk id="28" creationId="{FBA455B4-04F0-BDB1-778F-771291C14E6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15.01.2026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challenge is about leadership, creativity, and empowerment, rather than just about managing textile waste.</a:t>
            </a:r>
          </a:p>
          <a:p>
            <a:r>
              <a:rPr lang="en-US"/>
              <a:t>Across Europe, we’re producing about 16 kilograms of textile waste per person every year, and less than 1% of it ever becomes new clothing again. Behind these statistics lies a powerful opportunity — especially for women.</a:t>
            </a:r>
          </a:p>
          <a:p>
            <a:r>
              <a:rPr lang="en-US"/>
              <a:t>In many textile regions, women are the backbone of production but rarely the decision-makers. Through this ideathon, we invite you to step into that leadership role and think, design, and pitch as innovators who can reshape the sector.</a:t>
            </a:r>
          </a:p>
          <a:p>
            <a:r>
              <a:rPr lang="en-US"/>
              <a:t>42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Europe’s textile sector is facing a critical waste problem. The majority of textiles produced each year still end up burned or landfilled, while EU exports of used textiles increased threefold since 2000, mainly to Africa &amp; Asia (EEA, 2025). Even though awareness is growing, collection systems are underdeveloped, and most recycling is still “open loop.” The EU’s new waste and circularity policies aim to reverse this by making textiles durable, repairable and recyclable by design.</a:t>
            </a:r>
          </a:p>
          <a:p>
            <a:r>
              <a:rPr lang="en-US"/>
              <a:t>Each EU citizen generates ~16 kg of textile waste per year (EEA, 2024).</a:t>
            </a:r>
          </a:p>
          <a:p>
            <a:r>
              <a:rPr lang="en-US"/>
              <a:t>Only 4.4 kg per person is collected separately for reuse or recycling — the rest ends up in mixed waste.</a:t>
            </a:r>
          </a:p>
          <a:p>
            <a:r>
              <a:rPr lang="en-US"/>
              <a:t>Less than 1 % of used textiles are recycled into new garments (“fiber-to-fiber” recycling).</a:t>
            </a:r>
          </a:p>
          <a:p>
            <a:r>
              <a:rPr lang="en-US"/>
              <a:t>46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Fiber blending and the lack of design-for-recycling make mechanical or chemical recycling complex. Current technologies can process single fibers, but mixed fabrics remain a major barrier. Finally, policy, innovation and consumer behavior must evolve together to make textile recycling viable.</a:t>
            </a:r>
          </a:p>
          <a:p>
            <a:r>
              <a:rPr lang="en-US"/>
              <a:t>Complex materials: Most garments mix cotton, polyester, or elastane are hard to separate.</a:t>
            </a:r>
          </a:p>
          <a:p>
            <a:r>
              <a:rPr lang="en-US"/>
              <a:t>Limited sorting &amp; recycling infrastructure: Few large-scale plants exist across EU Member States.</a:t>
            </a:r>
          </a:p>
          <a:p>
            <a:r>
              <a:rPr lang="en-US"/>
              <a:t>Low economic incentive: Virgin materials often cheaper than recycled ones.</a:t>
            </a:r>
          </a:p>
          <a:p>
            <a:r>
              <a:rPr lang="en-US"/>
              <a:t>Unclear end-of-life pathways: Many exported used textiles are dumped or incinerated abroad.</a:t>
            </a:r>
          </a:p>
          <a:p>
            <a:r>
              <a:rPr lang="en-US"/>
              <a:t>47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EU is entering a decisive phase. The new legislation will reshape how textiles are designed, sold, and recovered, which means a space for innovation: new services for collection, digital traceability tools, design labs, or awareness campaigns that make recycling easy and valuable.</a:t>
            </a:r>
          </a:p>
          <a:p>
            <a:r>
              <a:rPr lang="en-US"/>
              <a:t>EU Strategy for Sustainable and Circular Textiles (2022): All textiles on the EU market to be recyclable, repairable, and largely made of recycled fibers by 2030.</a:t>
            </a:r>
          </a:p>
          <a:p>
            <a:r>
              <a:rPr lang="en-US"/>
              <a:t>Mandatory separate collection of textiles by 2025 in all Member States.</a:t>
            </a:r>
          </a:p>
          <a:p>
            <a:r>
              <a:rPr lang="en-US"/>
              <a:t>Extended Producer Responsibility (EPR): Brands will finance collection, sorting &amp; recycling.</a:t>
            </a:r>
          </a:p>
          <a:p>
            <a:r>
              <a:rPr lang="en-US"/>
              <a:t>Innovation focus: New sorting technologies, digital product passports, and design-for-circularity training.</a:t>
            </a:r>
          </a:p>
          <a:p>
            <a:endParaRPr lang="en-US"/>
          </a:p>
          <a:p>
            <a:r>
              <a:rPr lang="en-US"/>
              <a:t>48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Let’s begin by understanding the scale of the problem.</a:t>
            </a:r>
          </a:p>
          <a:p>
            <a:r>
              <a:rPr lang="en-US"/>
              <a:t>Across Europe, each citizen throws away around 16 kilograms of textiles every year, but only a small portion (roughly 4 kilograms) is collected separately for reuse or recycling. The rest is simply treated as mixed waste, often ending up in landfills or incineration plants.</a:t>
            </a:r>
          </a:p>
          <a:p>
            <a:r>
              <a:rPr lang="en-US"/>
              <a:t>Additionally, less than 1% of all discarded textiles are recycled into new textile fibers, which is what we call fiber-to-fiber recycling. That means almost every T-shirt, dress, or pair of jeans we discard is lost from the production loop forever.</a:t>
            </a:r>
          </a:p>
          <a:p>
            <a:r>
              <a:rPr lang="en-US"/>
              <a:t>Behind these numbers lies a system still built on linear consumption: producing, buying, using, and throwing away at a rapid pace. This pattern is driven by fast fashion and the constant demand for cheap, new clothes.</a:t>
            </a:r>
          </a:p>
          <a:p>
            <a:r>
              <a:rPr lang="en-US"/>
              <a:t>But change is underway. The EU has declared textiles a priority sector in the shift to a circular economy. By 2025, all Member States must establish separate textile collection systems, and brands will soon be responsible for the waste they generate through Extended Producer Responsibility (EPR) schemes.</a:t>
            </a:r>
          </a:p>
          <a:p>
            <a:r>
              <a:rPr lang="en-US"/>
              <a:t>As participants in this ideathon, you’re stepping into a moment where policy meets innovation, which is a chance to design solutions that turn waste into value and make the circular transition possible.</a:t>
            </a:r>
          </a:p>
          <a:p>
            <a:endParaRPr lang="en-US"/>
          </a:p>
          <a:p>
            <a:r>
              <a:rPr lang="en-US"/>
              <a:t>50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Now that we see the problem, let’s talk about why it matters.</a:t>
            </a:r>
          </a:p>
          <a:p>
            <a:r>
              <a:rPr lang="en-US"/>
              <a:t>First, environmentally, textile waste contributes significantly to pollution and carbon emissions. Synthetic fibers like polyester release microplastics into water and soil. Natural fibers such as cotton demand huge amounts of water and land, thus wasting them means wasting natural resources.</a:t>
            </a:r>
          </a:p>
          <a:p>
            <a:r>
              <a:rPr lang="en-US"/>
              <a:t>Second, economically, the value of materials lost in discarded clothing is enormous. The European Environment Agency estimates that the EU could save billions of euros each year through effective recycling, repair, and reuse systems. That’s not just about saving the planet. It’s about creating green jobs and new business models.</a:t>
            </a:r>
          </a:p>
          <a:p>
            <a:r>
              <a:rPr lang="en-US"/>
              <a:t>And finally, socially, much of Europe’s used textiles are exported to Africa and Asia, often under the label of “reuse.” But in reality, many of these items end up in landfills abroad, shifting the environmental burden to other regions. By keeping textile resources in Europe, we can make the system fairer and more transparent.</a:t>
            </a:r>
          </a:p>
          <a:p>
            <a:r>
              <a:rPr lang="en-US"/>
              <a:t>For SMEs, especially those led by women or rooted in local communities, this transition opens up new opportunities: repair cafés, upcycling workshops, recycling cooperatives, or design labs that make sustainability both creative and profitable.</a:t>
            </a:r>
          </a:p>
          <a:p>
            <a:r>
              <a:rPr lang="en-US"/>
              <a:t>The message is simple: Textile waste isn’t just an environmental issue, it’s a chance for innovation, empowerment, and leadership in a greener future.</a:t>
            </a:r>
          </a:p>
          <a:p>
            <a:r>
              <a:rPr lang="en-US"/>
              <a:t>51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challenge is about leadership, creativity, and empowerment, rather than just about managing textile waste.</a:t>
            </a:r>
          </a:p>
          <a:p>
            <a:r>
              <a:rPr lang="en-US"/>
              <a:t>Across Europe, we’re producing about 16 kilograms of textile waste per person every year, and less than 1% of it ever becomes new clothing again. Behind these statistics lies a powerful opportunity — especially for women.</a:t>
            </a:r>
          </a:p>
          <a:p>
            <a:r>
              <a:rPr lang="en-US"/>
              <a:t>In many textile regions, women are the backbone of production but rarely the decision-makers. Through this ideathon, we invite you to step into that leadership role and think, design, and pitch as innovators who can reshape the sector.</a:t>
            </a:r>
          </a:p>
          <a:p>
            <a:r>
              <a:rPr lang="en-US"/>
              <a:t>52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challenge is about leadership, creativity, and empowerment, rather than just about managing textile waste.</a:t>
            </a:r>
          </a:p>
          <a:p>
            <a:r>
              <a:rPr lang="en-US"/>
              <a:t>Across Europe, we’re producing about 16 kilograms of textile waste per person every year, and less than 1% of it ever becomes new clothing again. Behind these statistics lies a powerful opportunity — especially for women.</a:t>
            </a:r>
          </a:p>
          <a:p>
            <a:r>
              <a:rPr lang="en-US"/>
              <a:t>In many textile regions, women are the backbone of production but rarely the decision-makers. Through this ideathon, we invite you to step into that leadership role and think, design, and pitch as innovators who can reshape the sector.</a:t>
            </a:r>
          </a:p>
          <a:p>
            <a:r>
              <a:rPr lang="en-US"/>
              <a:t>52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challenge is about leadership, creativity, and empowerment, rather than just about managing textile waste.</a:t>
            </a:r>
          </a:p>
          <a:p>
            <a:r>
              <a:rPr lang="en-US"/>
              <a:t>Across Europe, we’re producing about 16 kilograms of textile waste per person every year, and less than 1% of it ever becomes new clothing again. Behind these statistics lies a powerful opportunity — especially for women.</a:t>
            </a:r>
          </a:p>
          <a:p>
            <a:r>
              <a:rPr lang="en-US"/>
              <a:t>In many textile regions, women are the backbone of production but rarely the decision-makers. Through this ideathon, we invite you to step into that leadership role and think, design, and pitch as innovators who can reshape the sector.</a:t>
            </a:r>
          </a:p>
          <a:p>
            <a:r>
              <a:rPr lang="en-US"/>
              <a:t>52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Now that we’ve explored the challenge, it’s time to form your teams and start the creative process.</a:t>
            </a:r>
          </a:p>
          <a:p>
            <a:r>
              <a:rPr lang="en-US"/>
              <a:t>Each team should have three to five members. Try to mix different strengths, maybe one of you is analytical, another is artistic, another confident in public speaking. Diversity will make your ideas stronger and more complete.</a:t>
            </a:r>
          </a:p>
          <a:p>
            <a:r>
              <a:rPr lang="en-US"/>
              <a:t>Take a few minutes to choose a team name that represents your shared purpose or idea or vision. You can be creative here, as this name will follow you throughout the ideathon.</a:t>
            </a:r>
          </a:p>
          <a:p>
            <a:r>
              <a:rPr lang="en-US"/>
              <a:t>Then, assign simple roles within your team:</a:t>
            </a:r>
          </a:p>
          <a:p>
            <a:r>
              <a:rPr lang="en-US"/>
              <a:t>A Coordinator who keeps the group organized.</a:t>
            </a:r>
          </a:p>
          <a:p>
            <a:r>
              <a:rPr lang="en-US"/>
              <a:t>A Researcher who checks data or examples.</a:t>
            </a:r>
          </a:p>
          <a:p>
            <a:r>
              <a:rPr lang="en-US"/>
              <a:t>A Creative/Designer who visualizes the idea.</a:t>
            </a:r>
          </a:p>
          <a:p>
            <a:r>
              <a:rPr lang="en-US"/>
              <a:t>A Pitch Presenter who will deliver the final 3-minute pitch.</a:t>
            </a:r>
          </a:p>
          <a:p>
            <a:r>
              <a:rPr lang="en-US"/>
              <a:t>A Timekeeper to ensure you stay on schedule.</a:t>
            </a:r>
          </a:p>
          <a:p>
            <a:endParaRPr lang="en-US"/>
          </a:p>
          <a:p>
            <a:r>
              <a:rPr lang="en-US"/>
              <a:t>55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Your ideathon process will follow five clear steps:</a:t>
            </a:r>
          </a:p>
          <a:p>
            <a:r>
              <a:rPr lang="en-US"/>
              <a:t>Select your challenge – in this case, environmental, social, and economic.</a:t>
            </a:r>
          </a:p>
          <a:p>
            <a:r>
              <a:rPr lang="en-US"/>
              <a:t>Understand the root causes — why this problem exists.</a:t>
            </a:r>
          </a:p>
          <a:p>
            <a:r>
              <a:rPr lang="en-US"/>
              <a:t>Brainstorm as many solutions as possible — quantity first, quality later.</a:t>
            </a:r>
          </a:p>
          <a:p>
            <a:r>
              <a:rPr lang="en-US"/>
              <a:t>Refine your idea — make it feasible, sustainable, and inspiring.</a:t>
            </a:r>
          </a:p>
          <a:p>
            <a:r>
              <a:rPr lang="en-US"/>
              <a:t>Prepare your 3-minute pitch for the judges and mentors.</a:t>
            </a:r>
          </a:p>
          <a:p>
            <a:r>
              <a:rPr lang="en-US"/>
              <a:t>65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Remember, this is not a test, it’s a learning experience. The ideathon is designed to help you step out of your comfort zone, communicate your ideas confidently, and grow professionally.</a:t>
            </a:r>
          </a:p>
          <a:p>
            <a:r>
              <a:rPr lang="en-US"/>
              <a:t>So, collaboration is key. You should listen to one another, balance speaking time, and make sure every idea is valued. Innovation often comes from unexpected voices.</a:t>
            </a:r>
          </a:p>
          <a:p>
            <a:r>
              <a:rPr lang="en-US"/>
              <a:t>Finally, keep it fun and positive. This is your opportunity to show leadership, creativity, and teamwork, which are the exact skills that will help you thrive in the evolving textile sector.</a:t>
            </a:r>
          </a:p>
          <a:p>
            <a:endParaRPr lang="en-US"/>
          </a:p>
          <a:p>
            <a:r>
              <a:rPr lang="en-US"/>
              <a:t>66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evaluation process is designed to be transparent, fair, and empowering.</a:t>
            </a:r>
          </a:p>
          <a:p>
            <a:r>
              <a:rPr lang="en-US"/>
              <a:t>A panel of industry experts, mentors, and educators will assess each team’s idea. They’ll look not only at what you propose, but also how you present it; your clarity, teamwork, and ability to translate vision into action.</a:t>
            </a:r>
          </a:p>
          <a:p>
            <a:r>
              <a:rPr lang="en-US"/>
              <a:t>The five core evaluation criteria are straightforward:</a:t>
            </a:r>
          </a:p>
          <a:p>
            <a:r>
              <a:rPr lang="en-US"/>
              <a:t>Creativity — think about originality and imagination. Does your idea break patterns and inspire new thinking in textile recycling and waste?</a:t>
            </a:r>
          </a:p>
          <a:p>
            <a:r>
              <a:rPr lang="en-US"/>
              <a:t>Feasibility — great ideas need to be realistic. How could your team actually make this happen with the right support or partnerships?</a:t>
            </a:r>
          </a:p>
          <a:p>
            <a:r>
              <a:rPr lang="en-US"/>
              <a:t>Sustainability — this is crucial. Your idea should protect the planet and people, not just reduce waste but also raise awareness and support fair work.</a:t>
            </a:r>
          </a:p>
          <a:p>
            <a:r>
              <a:rPr lang="en-US"/>
              <a:t>Business Impact — we’re in a sector that must stay competitive. Does your concept create value, attract customers, or strengthen SMEs?</a:t>
            </a:r>
          </a:p>
          <a:p>
            <a:r>
              <a:rPr lang="en-US"/>
              <a:t>Presentation Quality — even the best idea can be lost without good communication. Practice your pitch, divide speaking roles, and engage your audience.</a:t>
            </a:r>
          </a:p>
          <a:p>
            <a:r>
              <a:rPr lang="en-US"/>
              <a:t>Remember, every member of the jury wants you to succeed. They’ll value ideas that show collaboration, confidence, and a clear link to women’s empowerment in the textile sector.</a:t>
            </a:r>
          </a:p>
          <a:p>
            <a:endParaRPr lang="en-US"/>
          </a:p>
          <a:p>
            <a:r>
              <a:rPr lang="en-US"/>
              <a:t>67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evaluation process is designed to be transparent, fair, and empowering.</a:t>
            </a:r>
          </a:p>
          <a:p>
            <a:r>
              <a:rPr lang="en-US"/>
              <a:t>A panel of industry experts, mentors, and educators will assess each team’s idea. They’ll look not only at what you propose, but also how you present it; your clarity, teamwork, and ability to translate vision into action.</a:t>
            </a:r>
          </a:p>
          <a:p>
            <a:r>
              <a:rPr lang="en-US"/>
              <a:t>The five core evaluation criteria are straightforward:</a:t>
            </a:r>
          </a:p>
          <a:p>
            <a:r>
              <a:rPr lang="en-US"/>
              <a:t>Creativity — think about originality and imagination. Does your idea break patterns and inspire new thinking in textile recycling and waste?</a:t>
            </a:r>
          </a:p>
          <a:p>
            <a:r>
              <a:rPr lang="en-US"/>
              <a:t>Feasibility — great ideas need to be realistic. How could your team actually make this happen with the right support or partnerships?</a:t>
            </a:r>
          </a:p>
          <a:p>
            <a:r>
              <a:rPr lang="en-US"/>
              <a:t>Sustainability — this is crucial. Your idea should protect the planet and people, not just reduce waste but also raise awareness and support fair work.</a:t>
            </a:r>
          </a:p>
          <a:p>
            <a:r>
              <a:rPr lang="en-US"/>
              <a:t>Business Impact — we’re in a sector that must stay competitive. Does your concept create value, attract customers, or strengthen SMEs?</a:t>
            </a:r>
          </a:p>
          <a:p>
            <a:r>
              <a:rPr lang="en-US"/>
              <a:t>Presentation Quality — even the best idea can be lost without good communication. Practice your pitch, divide speaking roles, and engage your audience.</a:t>
            </a:r>
          </a:p>
          <a:p>
            <a:r>
              <a:rPr lang="en-US"/>
              <a:t>Remember, every member of the jury wants you to succeed. They’ll value ideas that show collaboration, confidence, and a clear link to women’s empowerment in the textile sector.</a:t>
            </a:r>
          </a:p>
          <a:p>
            <a:endParaRPr lang="en-US"/>
          </a:p>
          <a:p>
            <a:r>
              <a:rPr lang="en-US"/>
              <a:t>67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Let’s review the awards of the Ideathon:</a:t>
            </a:r>
          </a:p>
          <a:p>
            <a:r>
              <a:rPr lang="en-US"/>
              <a:t>Most Sustainable Idea: This award goes to the team whose idea shows the strongest environmental and social impact. Their solution doesn’t just reduce textile waste; it redefines how the industry can protect our planet and people.</a:t>
            </a:r>
          </a:p>
          <a:p>
            <a:r>
              <a:rPr lang="en-US"/>
              <a:t>Most Creative Solution: This award recognizes originality and imagination. It celebrates a team that dared to think differently — turning constraints into inspiration and proving that innovation often begins with bold ideas.</a:t>
            </a:r>
          </a:p>
          <a:p>
            <a:r>
              <a:rPr lang="en-US"/>
              <a:t>Best Team Collaboration: This award honors collective strength. It goes to the team that showed outstanding cooperation, inclusivity, and support for one another — the kind of teamwork that empowers everyone to shine.</a:t>
            </a:r>
          </a:p>
          <a:p>
            <a:r>
              <a:rPr lang="en-US"/>
              <a:t>These three categories capture the essence of W4TEX project: women leading through sustainability, creativity, and collaboration.</a:t>
            </a:r>
          </a:p>
          <a:p>
            <a:r>
              <a:rPr lang="en-US"/>
              <a:t>86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Now that we see the problem, let’s talk about why it matters.</a:t>
            </a:r>
          </a:p>
          <a:p>
            <a:r>
              <a:rPr lang="en-US"/>
              <a:t>First, environmentally, textile waste contributes significantly to pollution and carbon emissions. Synthetic fibers like polyester release microplastics into water and soil. Natural fibers such as cotton demand huge amounts of water and land, thus wasting them means wasting natural resources.</a:t>
            </a:r>
          </a:p>
          <a:p>
            <a:r>
              <a:rPr lang="en-US"/>
              <a:t>Second, economically, the value of materials lost in discarded clothing is enormous. The European Environment Agency estimates that the EU could save billions of euros each year through effective recycling, repair, and reuse systems. That’s not just about saving the planet. It’s about creating green jobs and new business models.</a:t>
            </a:r>
          </a:p>
          <a:p>
            <a:r>
              <a:rPr lang="en-US"/>
              <a:t>And finally, socially, much of Europe’s used textiles are exported to Africa and Asia, often under the label of “reuse.” But in reality, many of these items end up in landfills abroad, shifting the environmental burden to other regions. By keeping textile resources in Europe, we can make the system fairer and more transparent.</a:t>
            </a:r>
          </a:p>
          <a:p>
            <a:r>
              <a:rPr lang="en-US"/>
              <a:t>For SMEs, especially those led by women or rooted in local communities, this transition opens up new opportunities: repair cafés, upcycling workshops, recycling cooperatives, or design labs that make sustainability both creative and profitable.</a:t>
            </a:r>
          </a:p>
          <a:p>
            <a:r>
              <a:rPr lang="en-US"/>
              <a:t>The message is simple: Textile waste isn’t just an environmental issue, it’s a chance for innovation, empowerment, and leadership in a greener future.</a:t>
            </a:r>
          </a:p>
          <a:p>
            <a:r>
              <a:rPr lang="en-US"/>
              <a:t>18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1/15/2026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45.jpeg"/><Relationship Id="rId5" Type="http://schemas.openxmlformats.org/officeDocument/2006/relationships/image" Target="../media/image5.png"/><Relationship Id="rId10" Type="http://schemas.openxmlformats.org/officeDocument/2006/relationships/image" Target="../media/image2.png"/><Relationship Id="rId4" Type="http://schemas.openxmlformats.org/officeDocument/2006/relationships/image" Target="../media/image4.jpe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6.png"/><Relationship Id="rId10" Type="http://schemas.openxmlformats.org/officeDocument/2006/relationships/image" Target="../media/image46.png"/><Relationship Id="rId4" Type="http://schemas.openxmlformats.org/officeDocument/2006/relationships/image" Target="../media/image5.png"/><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6.png"/><Relationship Id="rId10" Type="http://schemas.openxmlformats.org/officeDocument/2006/relationships/image" Target="../media/image47.png"/><Relationship Id="rId4" Type="http://schemas.openxmlformats.org/officeDocument/2006/relationships/image" Target="../media/image5.png"/><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51.sv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50.png"/><Relationship Id="rId17" Type="http://schemas.openxmlformats.org/officeDocument/2006/relationships/image" Target="../media/image55.svg"/><Relationship Id="rId2" Type="http://schemas.openxmlformats.org/officeDocument/2006/relationships/image" Target="../media/image3.png"/><Relationship Id="rId16"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49.svg"/><Relationship Id="rId5" Type="http://schemas.openxmlformats.org/officeDocument/2006/relationships/image" Target="../media/image6.png"/><Relationship Id="rId15" Type="http://schemas.openxmlformats.org/officeDocument/2006/relationships/image" Target="../media/image53.svg"/><Relationship Id="rId10" Type="http://schemas.openxmlformats.org/officeDocument/2006/relationships/image" Target="../media/image48.png"/><Relationship Id="rId4" Type="http://schemas.openxmlformats.org/officeDocument/2006/relationships/image" Target="../media/image5.png"/><Relationship Id="rId9" Type="http://schemas.openxmlformats.org/officeDocument/2006/relationships/image" Target="../media/image2.png"/><Relationship Id="rId14" Type="http://schemas.openxmlformats.org/officeDocument/2006/relationships/image" Target="../media/image52.pn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6.png"/><Relationship Id="rId10" Type="http://schemas.openxmlformats.org/officeDocument/2006/relationships/image" Target="../media/image56.png"/><Relationship Id="rId4" Type="http://schemas.openxmlformats.org/officeDocument/2006/relationships/image" Target="../media/image5.png"/><Relationship Id="rId9"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60.sv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5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58.svg"/><Relationship Id="rId5" Type="http://schemas.openxmlformats.org/officeDocument/2006/relationships/image" Target="../media/image6.png"/><Relationship Id="rId15" Type="http://schemas.openxmlformats.org/officeDocument/2006/relationships/image" Target="../media/image62.svg"/><Relationship Id="rId10" Type="http://schemas.openxmlformats.org/officeDocument/2006/relationships/image" Target="../media/image57.png"/><Relationship Id="rId4" Type="http://schemas.openxmlformats.org/officeDocument/2006/relationships/image" Target="../media/image5.png"/><Relationship Id="rId9" Type="http://schemas.openxmlformats.org/officeDocument/2006/relationships/image" Target="../media/image2.png"/><Relationship Id="rId14" Type="http://schemas.openxmlformats.org/officeDocument/2006/relationships/image" Target="../media/image61.pn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66.sv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6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64.svg"/><Relationship Id="rId5" Type="http://schemas.openxmlformats.org/officeDocument/2006/relationships/image" Target="../media/image6.png"/><Relationship Id="rId15" Type="http://schemas.openxmlformats.org/officeDocument/2006/relationships/image" Target="../media/image68.svg"/><Relationship Id="rId10" Type="http://schemas.openxmlformats.org/officeDocument/2006/relationships/image" Target="../media/image63.png"/><Relationship Id="rId4" Type="http://schemas.openxmlformats.org/officeDocument/2006/relationships/image" Target="../media/image5.png"/><Relationship Id="rId9" Type="http://schemas.openxmlformats.org/officeDocument/2006/relationships/image" Target="../media/image2.png"/><Relationship Id="rId14" Type="http://schemas.openxmlformats.org/officeDocument/2006/relationships/image" Target="../media/image67.png"/></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image" Target="../media/image4.jpeg"/><Relationship Id="rId9" Type="http://schemas.openxmlformats.org/officeDocument/2006/relationships/image" Target="../media/image25.png"/></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image" Target="../media/image4.jpeg"/><Relationship Id="rId9" Type="http://schemas.openxmlformats.org/officeDocument/2006/relationships/image" Target="../media/image25.png"/></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6.png"/><Relationship Id="rId10" Type="http://schemas.openxmlformats.org/officeDocument/2006/relationships/image" Target="../media/image43.png"/><Relationship Id="rId4" Type="http://schemas.openxmlformats.org/officeDocument/2006/relationships/image" Target="../media/image5.png"/><Relationship Id="rId9" Type="http://schemas.openxmlformats.org/officeDocument/2006/relationships/image" Target="../media/image69.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3.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1.xml"/><Relationship Id="rId16"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3.jpeg"/><Relationship Id="rId11" Type="http://schemas.openxmlformats.org/officeDocument/2006/relationships/image" Target="../media/image18.png"/><Relationship Id="rId5" Type="http://schemas.openxmlformats.org/officeDocument/2006/relationships/image" Target="../media/image12.jpe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70.jpeg"/><Relationship Id="rId5" Type="http://schemas.openxmlformats.org/officeDocument/2006/relationships/image" Target="../media/image5.png"/><Relationship Id="rId10" Type="http://schemas.openxmlformats.org/officeDocument/2006/relationships/image" Target="../media/image2.png"/><Relationship Id="rId4" Type="http://schemas.openxmlformats.org/officeDocument/2006/relationships/image" Target="../media/image4.jpeg"/><Relationship Id="rId9" Type="http://schemas.openxmlformats.org/officeDocument/2006/relationships/image" Target="../media/image25.png"/></Relationships>
</file>

<file path=ppt/slides/_rels/slide2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43.png"/><Relationship Id="rId5" Type="http://schemas.openxmlformats.org/officeDocument/2006/relationships/image" Target="../media/image5.png"/><Relationship Id="rId10" Type="http://schemas.openxmlformats.org/officeDocument/2006/relationships/image" Target="../media/image69.png"/><Relationship Id="rId4" Type="http://schemas.openxmlformats.org/officeDocument/2006/relationships/image" Target="../media/image4.jpeg"/><Relationship Id="rId9" Type="http://schemas.openxmlformats.org/officeDocument/2006/relationships/image" Target="../media/image25.png"/></Relationships>
</file>

<file path=ppt/slides/_rels/slide2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2.png"/><Relationship Id="rId4" Type="http://schemas.openxmlformats.org/officeDocument/2006/relationships/image" Target="../media/image4.jpeg"/><Relationship Id="rId9" Type="http://schemas.openxmlformats.org/officeDocument/2006/relationships/image" Target="../media/image25.png"/></Relationships>
</file>

<file path=ppt/slides/_rels/slide2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73.png"/><Relationship Id="rId3" Type="http://schemas.openxmlformats.org/officeDocument/2006/relationships/image" Target="../media/image3.png"/><Relationship Id="rId7" Type="http://schemas.openxmlformats.org/officeDocument/2006/relationships/image" Target="../media/image24.jpeg"/><Relationship Id="rId12" Type="http://schemas.openxmlformats.org/officeDocument/2006/relationships/image" Target="../media/image7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71.png"/><Relationship Id="rId5" Type="http://schemas.openxmlformats.org/officeDocument/2006/relationships/image" Target="../media/image5.png"/><Relationship Id="rId10" Type="http://schemas.openxmlformats.org/officeDocument/2006/relationships/image" Target="../media/image2.png"/><Relationship Id="rId4" Type="http://schemas.openxmlformats.org/officeDocument/2006/relationships/image" Target="../media/image4.jpeg"/><Relationship Id="rId9" Type="http://schemas.openxmlformats.org/officeDocument/2006/relationships/image" Target="../media/image25.png"/></Relationships>
</file>

<file path=ppt/slides/_rels/slide2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24.jpeg"/><Relationship Id="rId12" Type="http://schemas.openxmlformats.org/officeDocument/2006/relationships/image" Target="../media/image7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43.png"/><Relationship Id="rId5" Type="http://schemas.openxmlformats.org/officeDocument/2006/relationships/image" Target="../media/image5.png"/><Relationship Id="rId10" Type="http://schemas.openxmlformats.org/officeDocument/2006/relationships/image" Target="../media/image69.png"/><Relationship Id="rId4" Type="http://schemas.openxmlformats.org/officeDocument/2006/relationships/image" Target="../media/image4.jpeg"/><Relationship Id="rId9" Type="http://schemas.openxmlformats.org/officeDocument/2006/relationships/image" Target="../media/image25.png"/></Relationships>
</file>

<file path=ppt/slides/_rels/slide2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76.svg"/><Relationship Id="rId3" Type="http://schemas.openxmlformats.org/officeDocument/2006/relationships/image" Target="../media/image3.png"/><Relationship Id="rId7" Type="http://schemas.openxmlformats.org/officeDocument/2006/relationships/image" Target="../media/image24.jpeg"/><Relationship Id="rId12" Type="http://schemas.openxmlformats.org/officeDocument/2006/relationships/image" Target="../media/image75.png"/><Relationship Id="rId17" Type="http://schemas.openxmlformats.org/officeDocument/2006/relationships/image" Target="../media/image80.svg"/><Relationship Id="rId2" Type="http://schemas.openxmlformats.org/officeDocument/2006/relationships/notesSlide" Target="../notesSlides/notesSlide12.xml"/><Relationship Id="rId16"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43.png"/><Relationship Id="rId5" Type="http://schemas.openxmlformats.org/officeDocument/2006/relationships/image" Target="../media/image5.png"/><Relationship Id="rId15" Type="http://schemas.openxmlformats.org/officeDocument/2006/relationships/image" Target="../media/image78.svg"/><Relationship Id="rId10" Type="http://schemas.openxmlformats.org/officeDocument/2006/relationships/image" Target="../media/image69.png"/><Relationship Id="rId4" Type="http://schemas.openxmlformats.org/officeDocument/2006/relationships/image" Target="../media/image4.jpeg"/><Relationship Id="rId9" Type="http://schemas.openxmlformats.org/officeDocument/2006/relationships/image" Target="../media/image25.png"/><Relationship Id="rId14" Type="http://schemas.openxmlformats.org/officeDocument/2006/relationships/image" Target="../media/image77.png"/></Relationships>
</file>

<file path=ppt/slides/_rels/slide2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82.png"/><Relationship Id="rId3" Type="http://schemas.openxmlformats.org/officeDocument/2006/relationships/image" Target="../media/image3.png"/><Relationship Id="rId7" Type="http://schemas.openxmlformats.org/officeDocument/2006/relationships/image" Target="../media/image24.jpeg"/><Relationship Id="rId12" Type="http://schemas.openxmlformats.org/officeDocument/2006/relationships/image" Target="../media/image8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43.png"/><Relationship Id="rId5" Type="http://schemas.openxmlformats.org/officeDocument/2006/relationships/image" Target="../media/image5.png"/><Relationship Id="rId10" Type="http://schemas.openxmlformats.org/officeDocument/2006/relationships/image" Target="../media/image69.png"/><Relationship Id="rId4" Type="http://schemas.openxmlformats.org/officeDocument/2006/relationships/image" Target="../media/image4.jpeg"/><Relationship Id="rId9" Type="http://schemas.openxmlformats.org/officeDocument/2006/relationships/image" Target="../media/image25.png"/></Relationships>
</file>

<file path=ppt/slides/_rels/slide2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24.jpeg"/><Relationship Id="rId12" Type="http://schemas.openxmlformats.org/officeDocument/2006/relationships/image" Target="../media/image83.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43.png"/><Relationship Id="rId5" Type="http://schemas.openxmlformats.org/officeDocument/2006/relationships/image" Target="../media/image5.png"/><Relationship Id="rId10" Type="http://schemas.openxmlformats.org/officeDocument/2006/relationships/image" Target="../media/image69.png"/><Relationship Id="rId4" Type="http://schemas.openxmlformats.org/officeDocument/2006/relationships/image" Target="../media/image4.jpeg"/><Relationship Id="rId9" Type="http://schemas.openxmlformats.org/officeDocument/2006/relationships/image" Target="../media/image25.png"/></Relationships>
</file>

<file path=ppt/slides/_rels/slide2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43.png"/><Relationship Id="rId5" Type="http://schemas.openxmlformats.org/officeDocument/2006/relationships/image" Target="../media/image5.png"/><Relationship Id="rId10" Type="http://schemas.openxmlformats.org/officeDocument/2006/relationships/image" Target="../media/image69.png"/><Relationship Id="rId4" Type="http://schemas.openxmlformats.org/officeDocument/2006/relationships/image" Target="../media/image4.jpeg"/><Relationship Id="rId9" Type="http://schemas.openxmlformats.org/officeDocument/2006/relationships/image" Target="../media/image25.png"/></Relationships>
</file>

<file path=ppt/slides/_rels/slide2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43.png"/><Relationship Id="rId5" Type="http://schemas.openxmlformats.org/officeDocument/2006/relationships/image" Target="../media/image5.png"/><Relationship Id="rId10" Type="http://schemas.openxmlformats.org/officeDocument/2006/relationships/image" Target="../media/image69.png"/><Relationship Id="rId4" Type="http://schemas.openxmlformats.org/officeDocument/2006/relationships/image" Target="../media/image4.jpeg"/><Relationship Id="rId9" Type="http://schemas.openxmlformats.org/officeDocument/2006/relationships/image" Target="../media/image25.png"/></Relationships>
</file>

<file path=ppt/slides/_rels/slide3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43.png"/><Relationship Id="rId5" Type="http://schemas.openxmlformats.org/officeDocument/2006/relationships/image" Target="../media/image5.png"/><Relationship Id="rId10" Type="http://schemas.openxmlformats.org/officeDocument/2006/relationships/image" Target="../media/image69.png"/><Relationship Id="rId4" Type="http://schemas.openxmlformats.org/officeDocument/2006/relationships/image" Target="../media/image4.jpeg"/><Relationship Id="rId9" Type="http://schemas.openxmlformats.org/officeDocument/2006/relationships/image" Target="../media/image25.png"/></Relationships>
</file>

<file path=ppt/slides/_rels/slide3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image" Target="../media/image4.jpeg"/><Relationship Id="rId9" Type="http://schemas.openxmlformats.org/officeDocument/2006/relationships/image" Target="../media/image25.png"/></Relationships>
</file>

<file path=ppt/slides/_rels/slide3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image" Target="../media/image4.jpeg"/><Relationship Id="rId9" Type="http://schemas.openxmlformats.org/officeDocument/2006/relationships/image" Target="../media/image25.png"/></Relationships>
</file>

<file path=ppt/slides/_rels/slide3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image" Target="../media/image4.jpeg"/><Relationship Id="rId9" Type="http://schemas.openxmlformats.org/officeDocument/2006/relationships/image" Target="../media/image25.png"/></Relationships>
</file>

<file path=ppt/slides/_rels/slide3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84.jpe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image" Target="../media/image4.jpeg"/><Relationship Id="rId9" Type="http://schemas.openxmlformats.org/officeDocument/2006/relationships/image" Target="../media/image25.png"/></Relationships>
</file>

<file path=ppt/slides/_rels/slide3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85.png"/><Relationship Id="rId4" Type="http://schemas.openxmlformats.org/officeDocument/2006/relationships/image" Target="../media/image4.jpeg"/><Relationship Id="rId9" Type="http://schemas.openxmlformats.org/officeDocument/2006/relationships/image" Target="../media/image25.png"/></Relationships>
</file>

<file path=ppt/slides/_rels/slide3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89.sv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8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87.svg"/><Relationship Id="rId5" Type="http://schemas.openxmlformats.org/officeDocument/2006/relationships/image" Target="../media/image6.png"/><Relationship Id="rId10" Type="http://schemas.openxmlformats.org/officeDocument/2006/relationships/image" Target="../media/image86.png"/><Relationship Id="rId4" Type="http://schemas.openxmlformats.org/officeDocument/2006/relationships/image" Target="../media/image5.png"/><Relationship Id="rId9" Type="http://schemas.openxmlformats.org/officeDocument/2006/relationships/image" Target="../media/image2.png"/></Relationships>
</file>

<file path=ppt/slides/_rels/slide3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2.png"/></Relationships>
</file>

<file path=ppt/slides/_rels/slide3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43.png"/><Relationship Id="rId5" Type="http://schemas.openxmlformats.org/officeDocument/2006/relationships/image" Target="../media/image5.png"/><Relationship Id="rId10" Type="http://schemas.openxmlformats.org/officeDocument/2006/relationships/image" Target="../media/image69.png"/><Relationship Id="rId4" Type="http://schemas.openxmlformats.org/officeDocument/2006/relationships/image" Target="../media/image4.jpeg"/><Relationship Id="rId9"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27.svg"/><Relationship Id="rId5" Type="http://schemas.openxmlformats.org/officeDocument/2006/relationships/image" Target="../media/image6.png"/><Relationship Id="rId10" Type="http://schemas.openxmlformats.org/officeDocument/2006/relationships/image" Target="../media/image26.png"/><Relationship Id="rId4" Type="http://schemas.openxmlformats.org/officeDocument/2006/relationships/image" Target="../media/image5.png"/><Relationship Id="rId9" Type="http://schemas.openxmlformats.org/officeDocument/2006/relationships/image" Target="../media/image2.png"/></Relationships>
</file>

<file path=ppt/slides/_rels/slide4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43.png"/><Relationship Id="rId5" Type="http://schemas.openxmlformats.org/officeDocument/2006/relationships/image" Target="../media/image5.png"/><Relationship Id="rId10" Type="http://schemas.openxmlformats.org/officeDocument/2006/relationships/image" Target="../media/image69.png"/><Relationship Id="rId4" Type="http://schemas.openxmlformats.org/officeDocument/2006/relationships/image" Target="../media/image4.jpeg"/><Relationship Id="rId9" Type="http://schemas.openxmlformats.org/officeDocument/2006/relationships/image" Target="../media/image25.png"/></Relationships>
</file>

<file path=ppt/slides/_rels/slide4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43.png"/><Relationship Id="rId5" Type="http://schemas.openxmlformats.org/officeDocument/2006/relationships/image" Target="../media/image5.png"/><Relationship Id="rId10" Type="http://schemas.openxmlformats.org/officeDocument/2006/relationships/image" Target="../media/image69.png"/><Relationship Id="rId4" Type="http://schemas.openxmlformats.org/officeDocument/2006/relationships/image" Target="../media/image4.jpeg"/><Relationship Id="rId9" Type="http://schemas.openxmlformats.org/officeDocument/2006/relationships/image" Target="../media/image25.png"/></Relationships>
</file>

<file path=ppt/slides/_rels/slide4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6.png"/><Relationship Id="rId10" Type="http://schemas.openxmlformats.org/officeDocument/2006/relationships/image" Target="../media/image43.png"/><Relationship Id="rId4" Type="http://schemas.openxmlformats.org/officeDocument/2006/relationships/image" Target="../media/image5.png"/><Relationship Id="rId9" Type="http://schemas.openxmlformats.org/officeDocument/2006/relationships/image" Target="../media/image69.png"/></Relationships>
</file>

<file path=ppt/slides/_rels/slide4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43.png"/><Relationship Id="rId5" Type="http://schemas.openxmlformats.org/officeDocument/2006/relationships/image" Target="../media/image5.png"/><Relationship Id="rId10" Type="http://schemas.openxmlformats.org/officeDocument/2006/relationships/image" Target="../media/image69.png"/><Relationship Id="rId4" Type="http://schemas.openxmlformats.org/officeDocument/2006/relationships/image" Target="../media/image4.jpeg"/><Relationship Id="rId9" Type="http://schemas.openxmlformats.org/officeDocument/2006/relationships/image" Target="../media/image25.png"/></Relationships>
</file>

<file path=ppt/slides/_rels/slide4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90.png"/><Relationship Id="rId5" Type="http://schemas.openxmlformats.org/officeDocument/2006/relationships/image" Target="../media/image5.png"/><Relationship Id="rId10" Type="http://schemas.openxmlformats.org/officeDocument/2006/relationships/image" Target="../media/image2.png"/><Relationship Id="rId4" Type="http://schemas.openxmlformats.org/officeDocument/2006/relationships/image" Target="../media/image4.jpeg"/><Relationship Id="rId9" Type="http://schemas.openxmlformats.org/officeDocument/2006/relationships/image" Target="../media/image25.png"/></Relationships>
</file>

<file path=ppt/slides/_rels/slide4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1.png"/></Relationships>
</file>

<file path=ppt/slides/_rels/slide4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48.png"/><Relationship Id="rId3" Type="http://schemas.openxmlformats.org/officeDocument/2006/relationships/image" Target="../media/image3.png"/><Relationship Id="rId7" Type="http://schemas.openxmlformats.org/officeDocument/2006/relationships/image" Target="../media/image24.jpeg"/><Relationship Id="rId12" Type="http://schemas.openxmlformats.org/officeDocument/2006/relationships/image" Target="../media/image92.svg"/><Relationship Id="rId2" Type="http://schemas.openxmlformats.org/officeDocument/2006/relationships/notesSlide" Target="../notesSlides/notesSlide28.xml"/><Relationship Id="rId16" Type="http://schemas.openxmlformats.org/officeDocument/2006/relationships/image" Target="../media/image94.sv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91.png"/><Relationship Id="rId5" Type="http://schemas.openxmlformats.org/officeDocument/2006/relationships/image" Target="../media/image5.png"/><Relationship Id="rId15" Type="http://schemas.openxmlformats.org/officeDocument/2006/relationships/image" Target="../media/image93.png"/><Relationship Id="rId10" Type="http://schemas.openxmlformats.org/officeDocument/2006/relationships/image" Target="../media/image2.png"/><Relationship Id="rId4" Type="http://schemas.openxmlformats.org/officeDocument/2006/relationships/image" Target="../media/image4.jpeg"/><Relationship Id="rId9" Type="http://schemas.openxmlformats.org/officeDocument/2006/relationships/image" Target="../media/image25.png"/><Relationship Id="rId14" Type="http://schemas.openxmlformats.org/officeDocument/2006/relationships/image" Target="../media/image49.svg"/></Relationships>
</file>

<file path=ppt/slides/_rels/slide4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24.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95.png"/><Relationship Id="rId5" Type="http://schemas.openxmlformats.org/officeDocument/2006/relationships/image" Target="../media/image5.png"/><Relationship Id="rId10" Type="http://schemas.openxmlformats.org/officeDocument/2006/relationships/image" Target="../media/image2.png"/><Relationship Id="rId4" Type="http://schemas.openxmlformats.org/officeDocument/2006/relationships/image" Target="../media/image4.jpeg"/><Relationship Id="rId9" Type="http://schemas.openxmlformats.org/officeDocument/2006/relationships/image" Target="../media/image25.png"/></Relationships>
</file>

<file path=ppt/slides/_rels/slide4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24.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96.png"/><Relationship Id="rId5" Type="http://schemas.openxmlformats.org/officeDocument/2006/relationships/image" Target="../media/image5.png"/><Relationship Id="rId10" Type="http://schemas.openxmlformats.org/officeDocument/2006/relationships/image" Target="../media/image2.png"/><Relationship Id="rId4" Type="http://schemas.openxmlformats.org/officeDocument/2006/relationships/image" Target="../media/image4.jpeg"/><Relationship Id="rId9" Type="http://schemas.openxmlformats.org/officeDocument/2006/relationships/image" Target="../media/image25.png"/></Relationships>
</file>

<file path=ppt/slides/_rels/slide4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0.png"/><Relationship Id="rId3" Type="http://schemas.openxmlformats.org/officeDocument/2006/relationships/image" Target="../media/image3.png"/><Relationship Id="rId7" Type="http://schemas.openxmlformats.org/officeDocument/2006/relationships/image" Target="../media/image24.jpeg"/><Relationship Id="rId12"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8.png"/><Relationship Id="rId5" Type="http://schemas.openxmlformats.org/officeDocument/2006/relationships/image" Target="../media/image5.png"/><Relationship Id="rId15" Type="http://schemas.openxmlformats.org/officeDocument/2006/relationships/image" Target="../media/image28.png"/><Relationship Id="rId10" Type="http://schemas.openxmlformats.org/officeDocument/2006/relationships/image" Target="../media/image13.jpeg"/><Relationship Id="rId4" Type="http://schemas.openxmlformats.org/officeDocument/2006/relationships/image" Target="../media/image4.jpeg"/><Relationship Id="rId9" Type="http://schemas.openxmlformats.org/officeDocument/2006/relationships/image" Target="../media/image25.png"/><Relationship Id="rId14" Type="http://schemas.openxmlformats.org/officeDocument/2006/relationships/image" Target="../media/image22.png"/></Relationships>
</file>

<file path=ppt/slides/_rels/slide5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image" Target="../media/image4.jpeg"/><Relationship Id="rId9" Type="http://schemas.openxmlformats.org/officeDocument/2006/relationships/image" Target="../media/image25.png"/></Relationships>
</file>

<file path=ppt/slides/_rels/slide5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24.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image" Target="../media/image4.jpeg"/><Relationship Id="rId9" Type="http://schemas.openxmlformats.org/officeDocument/2006/relationships/image" Target="../media/image25.png"/></Relationships>
</file>

<file path=ppt/slides/_rels/slide5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24.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43.png"/><Relationship Id="rId5" Type="http://schemas.openxmlformats.org/officeDocument/2006/relationships/image" Target="../media/image5.png"/><Relationship Id="rId10" Type="http://schemas.openxmlformats.org/officeDocument/2006/relationships/image" Target="../media/image69.png"/><Relationship Id="rId4" Type="http://schemas.openxmlformats.org/officeDocument/2006/relationships/image" Target="../media/image4.jpeg"/><Relationship Id="rId9" Type="http://schemas.openxmlformats.org/officeDocument/2006/relationships/image" Target="../media/image25.png"/></Relationships>
</file>

<file path=ppt/slides/_rels/slide5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98.svg"/><Relationship Id="rId3" Type="http://schemas.openxmlformats.org/officeDocument/2006/relationships/image" Target="../media/image3.png"/><Relationship Id="rId7" Type="http://schemas.openxmlformats.org/officeDocument/2006/relationships/image" Target="../media/image24.jpeg"/><Relationship Id="rId12" Type="http://schemas.openxmlformats.org/officeDocument/2006/relationships/image" Target="../media/image97.png"/><Relationship Id="rId17" Type="http://schemas.openxmlformats.org/officeDocument/2006/relationships/image" Target="../media/image102.svg"/><Relationship Id="rId2" Type="http://schemas.openxmlformats.org/officeDocument/2006/relationships/notesSlide" Target="../notesSlides/notesSlide34.xml"/><Relationship Id="rId16" Type="http://schemas.openxmlformats.org/officeDocument/2006/relationships/image" Target="../media/image101.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43.png"/><Relationship Id="rId5" Type="http://schemas.openxmlformats.org/officeDocument/2006/relationships/image" Target="../media/image5.png"/><Relationship Id="rId15" Type="http://schemas.openxmlformats.org/officeDocument/2006/relationships/image" Target="../media/image100.svg"/><Relationship Id="rId10" Type="http://schemas.openxmlformats.org/officeDocument/2006/relationships/image" Target="../media/image69.png"/><Relationship Id="rId4" Type="http://schemas.openxmlformats.org/officeDocument/2006/relationships/image" Target="../media/image4.jpeg"/><Relationship Id="rId9" Type="http://schemas.openxmlformats.org/officeDocument/2006/relationships/image" Target="../media/image25.png"/><Relationship Id="rId14" Type="http://schemas.openxmlformats.org/officeDocument/2006/relationships/image" Target="../media/image99.png"/></Relationships>
</file>

<file path=ppt/slides/_rels/slide5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04.png"/><Relationship Id="rId3" Type="http://schemas.openxmlformats.org/officeDocument/2006/relationships/image" Target="../media/image3.png"/><Relationship Id="rId7" Type="http://schemas.openxmlformats.org/officeDocument/2006/relationships/image" Target="../media/image24.jpeg"/><Relationship Id="rId12" Type="http://schemas.openxmlformats.org/officeDocument/2006/relationships/image" Target="../media/image103.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43.png"/><Relationship Id="rId5" Type="http://schemas.openxmlformats.org/officeDocument/2006/relationships/image" Target="../media/image5.png"/><Relationship Id="rId10" Type="http://schemas.openxmlformats.org/officeDocument/2006/relationships/image" Target="../media/image69.png"/><Relationship Id="rId4" Type="http://schemas.openxmlformats.org/officeDocument/2006/relationships/image" Target="../media/image4.jpeg"/><Relationship Id="rId9" Type="http://schemas.openxmlformats.org/officeDocument/2006/relationships/image" Target="../media/image25.png"/><Relationship Id="rId14" Type="http://schemas.openxmlformats.org/officeDocument/2006/relationships/image" Target="../media/image105.png"/></Relationships>
</file>

<file path=ppt/slides/_rels/slide5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6.png"/><Relationship Id="rId10" Type="http://schemas.openxmlformats.org/officeDocument/2006/relationships/image" Target="../media/image43.png"/><Relationship Id="rId4" Type="http://schemas.openxmlformats.org/officeDocument/2006/relationships/image" Target="../media/image5.png"/><Relationship Id="rId9" Type="http://schemas.openxmlformats.org/officeDocument/2006/relationships/image" Target="../media/image69.png"/></Relationships>
</file>

<file path=ppt/slides/_rels/slide5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2.png"/></Relationships>
</file>

<file path=ppt/slides/_rels/slide57.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108.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7.svg"/><Relationship Id="rId2" Type="http://schemas.openxmlformats.org/officeDocument/2006/relationships/notesSlide" Target="../notesSlides/notesSlide36.xml"/><Relationship Id="rId16" Type="http://schemas.openxmlformats.org/officeDocument/2006/relationships/image" Target="../media/image111.sv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6.png"/><Relationship Id="rId5" Type="http://schemas.openxmlformats.org/officeDocument/2006/relationships/image" Target="../media/image4.jpeg"/><Relationship Id="rId15" Type="http://schemas.openxmlformats.org/officeDocument/2006/relationships/image" Target="../media/image110.png"/><Relationship Id="rId10" Type="http://schemas.openxmlformats.org/officeDocument/2006/relationships/image" Target="../media/image25.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09.svg"/></Relationships>
</file>

<file path=ppt/slides/_rels/slide5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2.png"/></Relationships>
</file>

<file path=ppt/slides/_rels/slide5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113.svg"/><Relationship Id="rId5" Type="http://schemas.openxmlformats.org/officeDocument/2006/relationships/image" Target="../media/image6.png"/><Relationship Id="rId10" Type="http://schemas.openxmlformats.org/officeDocument/2006/relationships/image" Target="../media/image112.png"/><Relationship Id="rId4" Type="http://schemas.openxmlformats.org/officeDocument/2006/relationships/image" Target="../media/image5.png"/><Relationship Id="rId9" Type="http://schemas.openxmlformats.org/officeDocument/2006/relationships/image" Target="../media/image43.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2.png"/><Relationship Id="rId3" Type="http://schemas.openxmlformats.org/officeDocument/2006/relationships/image" Target="../media/image3.png"/><Relationship Id="rId7" Type="http://schemas.openxmlformats.org/officeDocument/2006/relationships/image" Target="../media/image24.jpeg"/><Relationship Id="rId12"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30.png"/><Relationship Id="rId5" Type="http://schemas.openxmlformats.org/officeDocument/2006/relationships/image" Target="../media/image5.png"/><Relationship Id="rId10" Type="http://schemas.openxmlformats.org/officeDocument/2006/relationships/image" Target="../media/image29.png"/><Relationship Id="rId4" Type="http://schemas.openxmlformats.org/officeDocument/2006/relationships/image" Target="../media/image4.jpeg"/><Relationship Id="rId9" Type="http://schemas.openxmlformats.org/officeDocument/2006/relationships/image" Target="../media/image25.png"/></Relationships>
</file>

<file path=ppt/slides/_rels/slide60.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17.sv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1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115.svg"/><Relationship Id="rId5" Type="http://schemas.openxmlformats.org/officeDocument/2006/relationships/image" Target="../media/image6.png"/><Relationship Id="rId10" Type="http://schemas.openxmlformats.org/officeDocument/2006/relationships/image" Target="../media/image114.png"/><Relationship Id="rId4" Type="http://schemas.openxmlformats.org/officeDocument/2006/relationships/image" Target="../media/image5.png"/><Relationship Id="rId9" Type="http://schemas.openxmlformats.org/officeDocument/2006/relationships/image" Target="../media/image43.png"/></Relationships>
</file>

<file path=ppt/slides/_rels/slide6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119.svg"/><Relationship Id="rId5" Type="http://schemas.openxmlformats.org/officeDocument/2006/relationships/image" Target="../media/image6.png"/><Relationship Id="rId10" Type="http://schemas.openxmlformats.org/officeDocument/2006/relationships/image" Target="../media/image118.png"/><Relationship Id="rId4" Type="http://schemas.openxmlformats.org/officeDocument/2006/relationships/image" Target="../media/image5.png"/><Relationship Id="rId9" Type="http://schemas.openxmlformats.org/officeDocument/2006/relationships/image" Target="../media/image43.png"/></Relationships>
</file>

<file path=ppt/slides/_rels/slide6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121.svg"/><Relationship Id="rId5" Type="http://schemas.openxmlformats.org/officeDocument/2006/relationships/image" Target="../media/image6.png"/><Relationship Id="rId10" Type="http://schemas.openxmlformats.org/officeDocument/2006/relationships/image" Target="../media/image120.png"/><Relationship Id="rId4" Type="http://schemas.openxmlformats.org/officeDocument/2006/relationships/image" Target="../media/image5.png"/><Relationship Id="rId9" Type="http://schemas.openxmlformats.org/officeDocument/2006/relationships/image" Target="../media/image43.png"/></Relationships>
</file>

<file path=ppt/slides/_rels/slide6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123.svg"/><Relationship Id="rId5" Type="http://schemas.openxmlformats.org/officeDocument/2006/relationships/image" Target="../media/image6.png"/><Relationship Id="rId10" Type="http://schemas.openxmlformats.org/officeDocument/2006/relationships/image" Target="../media/image122.png"/><Relationship Id="rId4" Type="http://schemas.openxmlformats.org/officeDocument/2006/relationships/image" Target="../media/image5.png"/><Relationship Id="rId9" Type="http://schemas.openxmlformats.org/officeDocument/2006/relationships/image" Target="../media/image43.png"/></Relationships>
</file>

<file path=ppt/slides/_rels/slide6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125.svg"/><Relationship Id="rId5" Type="http://schemas.openxmlformats.org/officeDocument/2006/relationships/image" Target="../media/image6.png"/><Relationship Id="rId10" Type="http://schemas.openxmlformats.org/officeDocument/2006/relationships/image" Target="../media/image124.png"/><Relationship Id="rId4" Type="http://schemas.openxmlformats.org/officeDocument/2006/relationships/image" Target="../media/image5.png"/><Relationship Id="rId9" Type="http://schemas.openxmlformats.org/officeDocument/2006/relationships/image" Target="../media/image43.png"/></Relationships>
</file>

<file path=ppt/slides/_rels/slide6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127.svg"/><Relationship Id="rId5" Type="http://schemas.openxmlformats.org/officeDocument/2006/relationships/image" Target="../media/image6.png"/><Relationship Id="rId10" Type="http://schemas.openxmlformats.org/officeDocument/2006/relationships/image" Target="../media/image126.png"/><Relationship Id="rId4" Type="http://schemas.openxmlformats.org/officeDocument/2006/relationships/image" Target="../media/image5.png"/><Relationship Id="rId9" Type="http://schemas.openxmlformats.org/officeDocument/2006/relationships/image" Target="../media/image43.png"/></Relationships>
</file>

<file path=ppt/slides/_rels/slide6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24.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 Id="rId9" Type="http://schemas.openxmlformats.org/officeDocument/2006/relationships/image" Target="../media/image25.png"/></Relationships>
</file>

<file path=ppt/slides/_rels/slide67.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130.png"/><Relationship Id="rId18" Type="http://schemas.openxmlformats.org/officeDocument/2006/relationships/image" Target="../media/image135.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29.svg"/><Relationship Id="rId17" Type="http://schemas.openxmlformats.org/officeDocument/2006/relationships/image" Target="../media/image134.png"/><Relationship Id="rId2" Type="http://schemas.openxmlformats.org/officeDocument/2006/relationships/notesSlide" Target="../notesSlides/notesSlide37.xml"/><Relationship Id="rId16" Type="http://schemas.openxmlformats.org/officeDocument/2006/relationships/image" Target="../media/image133.svg"/><Relationship Id="rId20" Type="http://schemas.openxmlformats.org/officeDocument/2006/relationships/image" Target="../media/image137.sv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28.png"/><Relationship Id="rId5" Type="http://schemas.openxmlformats.org/officeDocument/2006/relationships/image" Target="../media/image4.jpeg"/><Relationship Id="rId15" Type="http://schemas.openxmlformats.org/officeDocument/2006/relationships/image" Target="../media/image132.png"/><Relationship Id="rId10" Type="http://schemas.openxmlformats.org/officeDocument/2006/relationships/image" Target="../media/image25.png"/><Relationship Id="rId19" Type="http://schemas.openxmlformats.org/officeDocument/2006/relationships/image" Target="../media/image136.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1.svg"/></Relationships>
</file>

<file path=ppt/slides/_rels/slide68.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38.png"/><Relationship Id="rId5" Type="http://schemas.openxmlformats.org/officeDocument/2006/relationships/image" Target="../media/image4.jpeg"/><Relationship Id="rId10" Type="http://schemas.openxmlformats.org/officeDocument/2006/relationships/image" Target="../media/image25.png"/><Relationship Id="rId4" Type="http://schemas.openxmlformats.org/officeDocument/2006/relationships/image" Target="../media/image3.png"/><Relationship Id="rId9" Type="http://schemas.openxmlformats.org/officeDocument/2006/relationships/image" Target="../media/image8.png"/></Relationships>
</file>

<file path=ppt/slides/_rels/slide6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24.jpe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40.png"/><Relationship Id="rId5" Type="http://schemas.openxmlformats.org/officeDocument/2006/relationships/image" Target="../media/image5.png"/><Relationship Id="rId10" Type="http://schemas.openxmlformats.org/officeDocument/2006/relationships/image" Target="../media/image139.png"/><Relationship Id="rId4" Type="http://schemas.openxmlformats.org/officeDocument/2006/relationships/image" Target="../media/image4.jpe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7.png"/><Relationship Id="rId18" Type="http://schemas.openxmlformats.org/officeDocument/2006/relationships/image" Target="../media/image42.sv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36.svg"/><Relationship Id="rId17" Type="http://schemas.openxmlformats.org/officeDocument/2006/relationships/image" Target="../media/image41.png"/><Relationship Id="rId2" Type="http://schemas.openxmlformats.org/officeDocument/2006/relationships/image" Target="../media/image3.png"/><Relationship Id="rId16" Type="http://schemas.openxmlformats.org/officeDocument/2006/relationships/image" Target="../media/image40.svg"/><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35.png"/><Relationship Id="rId5" Type="http://schemas.openxmlformats.org/officeDocument/2006/relationships/image" Target="../media/image6.png"/><Relationship Id="rId15" Type="http://schemas.openxmlformats.org/officeDocument/2006/relationships/image" Target="../media/image39.png"/><Relationship Id="rId10" Type="http://schemas.openxmlformats.org/officeDocument/2006/relationships/image" Target="../media/image34.svg"/><Relationship Id="rId4" Type="http://schemas.openxmlformats.org/officeDocument/2006/relationships/image" Target="../media/image5.png"/><Relationship Id="rId9" Type="http://schemas.openxmlformats.org/officeDocument/2006/relationships/image" Target="../media/image33.png"/><Relationship Id="rId14" Type="http://schemas.openxmlformats.org/officeDocument/2006/relationships/image" Target="../media/image38.svg"/></Relationships>
</file>

<file path=ppt/slides/_rels/slide7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24.jpe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39.png"/><Relationship Id="rId4" Type="http://schemas.openxmlformats.org/officeDocument/2006/relationships/image" Target="../media/image4.jpeg"/><Relationship Id="rId9" Type="http://schemas.openxmlformats.org/officeDocument/2006/relationships/image" Target="../media/image25.png"/></Relationships>
</file>

<file path=ppt/slides/_rels/slide7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39.png"/></Relationships>
</file>

<file path=ppt/slides/_rels/slide7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24.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 Id="rId9" Type="http://schemas.openxmlformats.org/officeDocument/2006/relationships/image" Target="../media/image25.png"/></Relationships>
</file>

<file path=ppt/slides/_rels/slide7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44.sv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4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142.svg"/><Relationship Id="rId5" Type="http://schemas.openxmlformats.org/officeDocument/2006/relationships/image" Target="../media/image6.png"/><Relationship Id="rId15" Type="http://schemas.openxmlformats.org/officeDocument/2006/relationships/image" Target="../media/image146.svg"/><Relationship Id="rId10" Type="http://schemas.openxmlformats.org/officeDocument/2006/relationships/image" Target="../media/image141.png"/><Relationship Id="rId4" Type="http://schemas.openxmlformats.org/officeDocument/2006/relationships/image" Target="../media/image5.png"/><Relationship Id="rId9" Type="http://schemas.openxmlformats.org/officeDocument/2006/relationships/image" Target="../media/image43.png"/><Relationship Id="rId14" Type="http://schemas.openxmlformats.org/officeDocument/2006/relationships/image" Target="../media/image145.png"/></Relationships>
</file>

<file path=ppt/slides/_rels/slide7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6.png"/><Relationship Id="rId10" Type="http://schemas.openxmlformats.org/officeDocument/2006/relationships/image" Target="../media/image43.png"/><Relationship Id="rId4" Type="http://schemas.openxmlformats.org/officeDocument/2006/relationships/image" Target="../media/image5.png"/><Relationship Id="rId9" Type="http://schemas.openxmlformats.org/officeDocument/2006/relationships/image" Target="../media/image69.png"/></Relationships>
</file>

<file path=ppt/slides/_rels/slide7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44.sv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4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142.svg"/><Relationship Id="rId5" Type="http://schemas.openxmlformats.org/officeDocument/2006/relationships/image" Target="../media/image6.png"/><Relationship Id="rId15" Type="http://schemas.openxmlformats.org/officeDocument/2006/relationships/image" Target="../media/image146.svg"/><Relationship Id="rId10" Type="http://schemas.openxmlformats.org/officeDocument/2006/relationships/image" Target="../media/image141.png"/><Relationship Id="rId4" Type="http://schemas.openxmlformats.org/officeDocument/2006/relationships/image" Target="../media/image5.png"/><Relationship Id="rId9" Type="http://schemas.openxmlformats.org/officeDocument/2006/relationships/image" Target="../media/image43.png"/><Relationship Id="rId14" Type="http://schemas.openxmlformats.org/officeDocument/2006/relationships/image" Target="../media/image145.png"/></Relationships>
</file>

<file path=ppt/slides/_rels/slide7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148.svg"/><Relationship Id="rId5" Type="http://schemas.openxmlformats.org/officeDocument/2006/relationships/image" Target="../media/image6.png"/><Relationship Id="rId10" Type="http://schemas.openxmlformats.org/officeDocument/2006/relationships/image" Target="../media/image147.png"/><Relationship Id="rId4" Type="http://schemas.openxmlformats.org/officeDocument/2006/relationships/image" Target="../media/image5.png"/><Relationship Id="rId9" Type="http://schemas.openxmlformats.org/officeDocument/2006/relationships/image" Target="../media/image43.png"/></Relationships>
</file>

<file path=ppt/slides/_rels/slide7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6.png"/><Relationship Id="rId10" Type="http://schemas.openxmlformats.org/officeDocument/2006/relationships/image" Target="../media/image43.png"/><Relationship Id="rId4" Type="http://schemas.openxmlformats.org/officeDocument/2006/relationships/image" Target="../media/image5.png"/><Relationship Id="rId9" Type="http://schemas.openxmlformats.org/officeDocument/2006/relationships/image" Target="../media/image69.png"/></Relationships>
</file>

<file path=ppt/slides/_rels/slide7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24.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 Id="rId9" Type="http://schemas.openxmlformats.org/officeDocument/2006/relationships/image" Target="../media/image25.png"/></Relationships>
</file>

<file path=ppt/slides/_rels/slide7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44.sv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4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142.svg"/><Relationship Id="rId5" Type="http://schemas.openxmlformats.org/officeDocument/2006/relationships/image" Target="../media/image6.png"/><Relationship Id="rId15" Type="http://schemas.openxmlformats.org/officeDocument/2006/relationships/image" Target="../media/image146.svg"/><Relationship Id="rId10" Type="http://schemas.openxmlformats.org/officeDocument/2006/relationships/image" Target="../media/image141.png"/><Relationship Id="rId4" Type="http://schemas.openxmlformats.org/officeDocument/2006/relationships/image" Target="../media/image5.png"/><Relationship Id="rId9" Type="http://schemas.openxmlformats.org/officeDocument/2006/relationships/image" Target="../media/image43.png"/><Relationship Id="rId14" Type="http://schemas.openxmlformats.org/officeDocument/2006/relationships/image" Target="../media/image145.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6.png"/><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6.png"/><Relationship Id="rId10" Type="http://schemas.openxmlformats.org/officeDocument/2006/relationships/image" Target="../media/image43.png"/><Relationship Id="rId4" Type="http://schemas.openxmlformats.org/officeDocument/2006/relationships/image" Target="../media/image5.png"/><Relationship Id="rId9" Type="http://schemas.openxmlformats.org/officeDocument/2006/relationships/image" Target="../media/image69.png"/></Relationships>
</file>

<file path=ppt/slides/_rels/slide81.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44.sv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4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142.svg"/><Relationship Id="rId5" Type="http://schemas.openxmlformats.org/officeDocument/2006/relationships/image" Target="../media/image6.png"/><Relationship Id="rId15" Type="http://schemas.openxmlformats.org/officeDocument/2006/relationships/image" Target="../media/image146.svg"/><Relationship Id="rId10" Type="http://schemas.openxmlformats.org/officeDocument/2006/relationships/image" Target="../media/image141.png"/><Relationship Id="rId4" Type="http://schemas.openxmlformats.org/officeDocument/2006/relationships/image" Target="../media/image5.png"/><Relationship Id="rId9" Type="http://schemas.openxmlformats.org/officeDocument/2006/relationships/image" Target="../media/image43.png"/><Relationship Id="rId14" Type="http://schemas.openxmlformats.org/officeDocument/2006/relationships/image" Target="../media/image145.png"/></Relationships>
</file>

<file path=ppt/slides/_rels/slide8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6.png"/><Relationship Id="rId10" Type="http://schemas.openxmlformats.org/officeDocument/2006/relationships/image" Target="../media/image43.png"/><Relationship Id="rId4" Type="http://schemas.openxmlformats.org/officeDocument/2006/relationships/image" Target="../media/image5.png"/><Relationship Id="rId9" Type="http://schemas.openxmlformats.org/officeDocument/2006/relationships/image" Target="../media/image69.png"/></Relationships>
</file>

<file path=ppt/slides/_rels/slide8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151.svg"/><Relationship Id="rId5" Type="http://schemas.openxmlformats.org/officeDocument/2006/relationships/image" Target="../media/image6.png"/><Relationship Id="rId10" Type="http://schemas.openxmlformats.org/officeDocument/2006/relationships/image" Target="../media/image150.png"/><Relationship Id="rId4" Type="http://schemas.openxmlformats.org/officeDocument/2006/relationships/image" Target="../media/image5.png"/><Relationship Id="rId9" Type="http://schemas.openxmlformats.org/officeDocument/2006/relationships/image" Target="../media/image149.png"/></Relationships>
</file>

<file path=ppt/slides/_rels/slide8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44.sv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4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142.svg"/><Relationship Id="rId5" Type="http://schemas.openxmlformats.org/officeDocument/2006/relationships/image" Target="../media/image6.png"/><Relationship Id="rId10" Type="http://schemas.openxmlformats.org/officeDocument/2006/relationships/image" Target="../media/image141.png"/><Relationship Id="rId4" Type="http://schemas.openxmlformats.org/officeDocument/2006/relationships/image" Target="../media/image5.png"/><Relationship Id="rId9" Type="http://schemas.openxmlformats.org/officeDocument/2006/relationships/image" Target="../media/image43.png"/></Relationships>
</file>

<file path=ppt/slides/_rels/slide8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55.svg"/><Relationship Id="rId18" Type="http://schemas.openxmlformats.org/officeDocument/2006/relationships/image" Target="../media/image160.png"/><Relationship Id="rId3" Type="http://schemas.openxmlformats.org/officeDocument/2006/relationships/image" Target="../media/image4.jpeg"/><Relationship Id="rId21" Type="http://schemas.openxmlformats.org/officeDocument/2006/relationships/image" Target="../media/image163.svg"/><Relationship Id="rId7" Type="http://schemas.openxmlformats.org/officeDocument/2006/relationships/image" Target="../media/image8.png"/><Relationship Id="rId12" Type="http://schemas.openxmlformats.org/officeDocument/2006/relationships/image" Target="../media/image154.png"/><Relationship Id="rId17" Type="http://schemas.openxmlformats.org/officeDocument/2006/relationships/image" Target="../media/image159.svg"/><Relationship Id="rId2" Type="http://schemas.openxmlformats.org/officeDocument/2006/relationships/image" Target="../media/image3.png"/><Relationship Id="rId16" Type="http://schemas.openxmlformats.org/officeDocument/2006/relationships/image" Target="../media/image158.png"/><Relationship Id="rId20" Type="http://schemas.openxmlformats.org/officeDocument/2006/relationships/image" Target="../media/image162.png"/><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2.png"/><Relationship Id="rId5" Type="http://schemas.openxmlformats.org/officeDocument/2006/relationships/image" Target="../media/image6.png"/><Relationship Id="rId15" Type="http://schemas.openxmlformats.org/officeDocument/2006/relationships/image" Target="../media/image157.svg"/><Relationship Id="rId10" Type="http://schemas.openxmlformats.org/officeDocument/2006/relationships/image" Target="../media/image153.png"/><Relationship Id="rId19" Type="http://schemas.openxmlformats.org/officeDocument/2006/relationships/image" Target="../media/image161.svg"/><Relationship Id="rId4" Type="http://schemas.openxmlformats.org/officeDocument/2006/relationships/image" Target="../media/image5.png"/><Relationship Id="rId9" Type="http://schemas.openxmlformats.org/officeDocument/2006/relationships/image" Target="../media/image152.png"/><Relationship Id="rId14" Type="http://schemas.openxmlformats.org/officeDocument/2006/relationships/image" Target="../media/image156.png"/></Relationships>
</file>

<file path=ppt/slides/_rels/slide8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138.png"/><Relationship Id="rId5" Type="http://schemas.openxmlformats.org/officeDocument/2006/relationships/image" Target="../media/image6.png"/><Relationship Id="rId10" Type="http://schemas.openxmlformats.org/officeDocument/2006/relationships/image" Target="../media/image43.png"/><Relationship Id="rId4" Type="http://schemas.openxmlformats.org/officeDocument/2006/relationships/image" Target="../media/image5.png"/><Relationship Id="rId9" Type="http://schemas.openxmlformats.org/officeDocument/2006/relationships/image" Target="../media/image69.png"/></Relationships>
</file>

<file path=ppt/slides/_rels/slide8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24.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 Id="rId9" Type="http://schemas.openxmlformats.org/officeDocument/2006/relationships/image" Target="../media/image25.png"/></Relationships>
</file>

<file path=ppt/slides/_rels/slide8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65.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164.png"/><Relationship Id="rId5" Type="http://schemas.openxmlformats.org/officeDocument/2006/relationships/image" Target="../media/image6.png"/><Relationship Id="rId10" Type="http://schemas.openxmlformats.org/officeDocument/2006/relationships/image" Target="../media/image43.png"/><Relationship Id="rId4" Type="http://schemas.openxmlformats.org/officeDocument/2006/relationships/image" Target="../media/image5.png"/><Relationship Id="rId9" Type="http://schemas.openxmlformats.org/officeDocument/2006/relationships/image" Target="../media/image69.png"/></Relationships>
</file>

<file path=ppt/slides/_rels/slide8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24.jpeg"/><Relationship Id="rId12" Type="http://schemas.openxmlformats.org/officeDocument/2006/relationships/image" Target="../media/image166.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43.png"/><Relationship Id="rId5" Type="http://schemas.openxmlformats.org/officeDocument/2006/relationships/image" Target="../media/image5.png"/><Relationship Id="rId10" Type="http://schemas.openxmlformats.org/officeDocument/2006/relationships/image" Target="../media/image69.png"/><Relationship Id="rId4" Type="http://schemas.openxmlformats.org/officeDocument/2006/relationships/image" Target="../media/image4.jpe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6.png"/><Relationship Id="rId10" Type="http://schemas.openxmlformats.org/officeDocument/2006/relationships/image" Target="../media/image44.png"/><Relationship Id="rId4" Type="http://schemas.openxmlformats.org/officeDocument/2006/relationships/image" Target="../media/image5.png"/><Relationship Id="rId9" Type="http://schemas.openxmlformats.org/officeDocument/2006/relationships/image" Target="../media/image43.png"/></Relationships>
</file>

<file path=ppt/slides/_rels/slide9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6.png"/><Relationship Id="rId10" Type="http://schemas.openxmlformats.org/officeDocument/2006/relationships/image" Target="../media/image1.png"/><Relationship Id="rId4" Type="http://schemas.openxmlformats.org/officeDocument/2006/relationships/image" Target="../media/image5.png"/><Relationship Id="rId9" Type="http://schemas.openxmlformats.org/officeDocument/2006/relationships/image" Target="../media/image167.png"/></Relationships>
</file>

<file path=ppt/slides/_rels/slide9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24.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68.png"/><Relationship Id="rId4" Type="http://schemas.openxmlformats.org/officeDocument/2006/relationships/image" Target="../media/image4.jpeg"/><Relationship Id="rId9" Type="http://schemas.openxmlformats.org/officeDocument/2006/relationships/image" Target="../media/image25.png"/></Relationships>
</file>

<file path=ppt/slides/_rels/slide9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71.png"/><Relationship Id="rId18" Type="http://schemas.openxmlformats.org/officeDocument/2006/relationships/image" Target="../media/image176.sv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70.svg"/><Relationship Id="rId17" Type="http://schemas.openxmlformats.org/officeDocument/2006/relationships/image" Target="../media/image175.png"/><Relationship Id="rId2" Type="http://schemas.openxmlformats.org/officeDocument/2006/relationships/image" Target="../media/image3.png"/><Relationship Id="rId16" Type="http://schemas.openxmlformats.org/officeDocument/2006/relationships/image" Target="../media/image174.svg"/><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169.png"/><Relationship Id="rId5" Type="http://schemas.openxmlformats.org/officeDocument/2006/relationships/image" Target="../media/image6.png"/><Relationship Id="rId15" Type="http://schemas.openxmlformats.org/officeDocument/2006/relationships/image" Target="../media/image173.png"/><Relationship Id="rId10" Type="http://schemas.openxmlformats.org/officeDocument/2006/relationships/image" Target="../media/image43.png"/><Relationship Id="rId4" Type="http://schemas.openxmlformats.org/officeDocument/2006/relationships/image" Target="../media/image5.png"/><Relationship Id="rId9" Type="http://schemas.openxmlformats.org/officeDocument/2006/relationships/image" Target="../media/image167.png"/><Relationship Id="rId14" Type="http://schemas.openxmlformats.org/officeDocument/2006/relationships/image" Target="../media/image172.svg"/></Relationships>
</file>

<file path=ppt/slides/_rels/slide9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6.png"/><Relationship Id="rId10" Type="http://schemas.openxmlformats.org/officeDocument/2006/relationships/image" Target="../media/image43.png"/><Relationship Id="rId4" Type="http://schemas.openxmlformats.org/officeDocument/2006/relationships/image" Target="../media/image5.png"/><Relationship Id="rId9" Type="http://schemas.openxmlformats.org/officeDocument/2006/relationships/image" Target="../media/image16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8451354" y="-1184580"/>
            <a:ext cx="9836646" cy="9907530"/>
            <a:chOff x="0" y="0"/>
            <a:chExt cx="13115528" cy="13210040"/>
          </a:xfrm>
        </p:grpSpPr>
        <p:sp>
          <p:nvSpPr>
            <p:cNvPr id="5" name="Freeform 5"/>
            <p:cNvSpPr/>
            <p:nvPr/>
          </p:nvSpPr>
          <p:spPr>
            <a:xfrm>
              <a:off x="0" y="0"/>
              <a:ext cx="13115544" cy="13210032"/>
            </a:xfrm>
            <a:custGeom>
              <a:avLst/>
              <a:gdLst/>
              <a:ahLst/>
              <a:cxnLst/>
              <a:rect l="l" t="t" r="r" b="b"/>
              <a:pathLst>
                <a:path w="13115544" h="13210032">
                  <a:moveTo>
                    <a:pt x="0" y="0"/>
                  </a:moveTo>
                  <a:lnTo>
                    <a:pt x="13115544" y="0"/>
                  </a:lnTo>
                  <a:lnTo>
                    <a:pt x="13115544" y="13210032"/>
                  </a:lnTo>
                  <a:lnTo>
                    <a:pt x="0" y="13210032"/>
                  </a:lnTo>
                  <a:lnTo>
                    <a:pt x="0" y="0"/>
                  </a:lnTo>
                  <a:close/>
                </a:path>
              </a:pathLst>
            </a:custGeom>
            <a:blipFill>
              <a:blip r:embed="rId2"/>
              <a:stretch>
                <a:fillRect t="-17338" r="-50246" b="-31833"/>
              </a:stretch>
            </a:blipFill>
          </p:spPr>
          <p:txBody>
            <a:bodyPr/>
            <a:lstStyle/>
            <a:p>
              <a:endParaRPr lang="el-GR"/>
            </a:p>
          </p:txBody>
        </p:sp>
      </p:grpSp>
      <p:grpSp>
        <p:nvGrpSpPr>
          <p:cNvPr id="6" name="Group 6"/>
          <p:cNvGrpSpPr>
            <a:grpSpLocks noChangeAspect="1"/>
          </p:cNvGrpSpPr>
          <p:nvPr/>
        </p:nvGrpSpPr>
        <p:grpSpPr>
          <a:xfrm>
            <a:off x="1052204" y="452011"/>
            <a:ext cx="2882265" cy="1403886"/>
            <a:chOff x="0" y="0"/>
            <a:chExt cx="3843020" cy="1871848"/>
          </a:xfrm>
        </p:grpSpPr>
        <p:sp>
          <p:nvSpPr>
            <p:cNvPr id="7" name="Freeform 7"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3"/>
              <a:stretch>
                <a:fillRect l="-33" r="-33"/>
              </a:stretch>
            </a:blipFill>
          </p:spPr>
          <p:txBody>
            <a:bodyPr/>
            <a:lstStyle/>
            <a:p>
              <a:endParaRPr lang="el-GR"/>
            </a:p>
          </p:txBody>
        </p:sp>
      </p:grpSp>
      <p:grpSp>
        <p:nvGrpSpPr>
          <p:cNvPr id="8" name="Group 8"/>
          <p:cNvGrpSpPr>
            <a:grpSpLocks noChangeAspect="1"/>
          </p:cNvGrpSpPr>
          <p:nvPr/>
        </p:nvGrpSpPr>
        <p:grpSpPr>
          <a:xfrm>
            <a:off x="846618" y="9013311"/>
            <a:ext cx="3086100" cy="687187"/>
            <a:chOff x="0" y="0"/>
            <a:chExt cx="4114800" cy="916250"/>
          </a:xfrm>
        </p:grpSpPr>
        <p:sp>
          <p:nvSpPr>
            <p:cNvPr id="9" name="Freeform 9"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4"/>
              <a:stretch>
                <a:fillRect t="-98" b="-92"/>
              </a:stretch>
            </a:blipFill>
          </p:spPr>
          <p:txBody>
            <a:bodyPr/>
            <a:lstStyle/>
            <a:p>
              <a:endParaRPr lang="el-GR"/>
            </a:p>
          </p:txBody>
        </p:sp>
      </p:grpSp>
      <p:grpSp>
        <p:nvGrpSpPr>
          <p:cNvPr id="10" name="Group 10"/>
          <p:cNvGrpSpPr>
            <a:grpSpLocks noChangeAspect="1"/>
          </p:cNvGrpSpPr>
          <p:nvPr/>
        </p:nvGrpSpPr>
        <p:grpSpPr>
          <a:xfrm>
            <a:off x="6565846" y="9084780"/>
            <a:ext cx="1863449" cy="457211"/>
            <a:chOff x="0" y="0"/>
            <a:chExt cx="2484598" cy="609614"/>
          </a:xfrm>
        </p:grpSpPr>
        <p:sp>
          <p:nvSpPr>
            <p:cNvPr id="11" name="Freeform 11"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5"/>
              <a:stretch>
                <a:fillRect l="-24" r="-23" b="-2"/>
              </a:stretch>
            </a:blipFill>
          </p:spPr>
          <p:txBody>
            <a:bodyPr/>
            <a:lstStyle/>
            <a:p>
              <a:endParaRPr lang="el-GR"/>
            </a:p>
          </p:txBody>
        </p:sp>
      </p:grpSp>
      <p:grpSp>
        <p:nvGrpSpPr>
          <p:cNvPr id="12" name="Group 12"/>
          <p:cNvGrpSpPr>
            <a:grpSpLocks noChangeAspect="1"/>
          </p:cNvGrpSpPr>
          <p:nvPr/>
        </p:nvGrpSpPr>
        <p:grpSpPr>
          <a:xfrm>
            <a:off x="8782690" y="9179158"/>
            <a:ext cx="1155611" cy="312497"/>
            <a:chOff x="0" y="0"/>
            <a:chExt cx="1540814" cy="416663"/>
          </a:xfrm>
        </p:grpSpPr>
        <p:sp>
          <p:nvSpPr>
            <p:cNvPr id="13" name="Freeform 13"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6"/>
              <a:stretch>
                <a:fillRect t="-215" r="-3" b="-209"/>
              </a:stretch>
            </a:blipFill>
          </p:spPr>
          <p:txBody>
            <a:bodyPr/>
            <a:lstStyle/>
            <a:p>
              <a:endParaRPr lang="el-GR"/>
            </a:p>
          </p:txBody>
        </p:sp>
      </p:grpSp>
      <p:grpSp>
        <p:nvGrpSpPr>
          <p:cNvPr id="14" name="Group 14"/>
          <p:cNvGrpSpPr>
            <a:grpSpLocks noChangeAspect="1"/>
          </p:cNvGrpSpPr>
          <p:nvPr/>
        </p:nvGrpSpPr>
        <p:grpSpPr>
          <a:xfrm>
            <a:off x="10358809" y="8928531"/>
            <a:ext cx="856746" cy="856746"/>
            <a:chOff x="0" y="0"/>
            <a:chExt cx="1142328" cy="1142328"/>
          </a:xfrm>
        </p:grpSpPr>
        <p:sp>
          <p:nvSpPr>
            <p:cNvPr id="15" name="Freeform 15"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7"/>
              <a:stretch>
                <a:fillRect r="3" b="3"/>
              </a:stretch>
            </a:blipFill>
          </p:spPr>
          <p:txBody>
            <a:bodyPr/>
            <a:lstStyle/>
            <a:p>
              <a:endParaRPr lang="el-GR"/>
            </a:p>
          </p:txBody>
        </p:sp>
      </p:grpSp>
      <p:grpSp>
        <p:nvGrpSpPr>
          <p:cNvPr id="16" name="Group 16"/>
          <p:cNvGrpSpPr>
            <a:grpSpLocks noChangeAspect="1"/>
          </p:cNvGrpSpPr>
          <p:nvPr/>
        </p:nvGrpSpPr>
        <p:grpSpPr>
          <a:xfrm>
            <a:off x="11637112" y="9129872"/>
            <a:ext cx="1374778" cy="457211"/>
            <a:chOff x="0" y="0"/>
            <a:chExt cx="1833038" cy="609614"/>
          </a:xfrm>
        </p:grpSpPr>
        <p:sp>
          <p:nvSpPr>
            <p:cNvPr id="17" name="Freeform 17"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8"/>
              <a:stretch>
                <a:fillRect t="-319" r="-2" b="-322"/>
              </a:stretch>
            </a:blipFill>
          </p:spPr>
          <p:txBody>
            <a:bodyPr/>
            <a:lstStyle/>
            <a:p>
              <a:endParaRPr lang="el-GR"/>
            </a:p>
          </p:txBody>
        </p:sp>
      </p:grpSp>
      <p:grpSp>
        <p:nvGrpSpPr>
          <p:cNvPr id="18" name="Group 18"/>
          <p:cNvGrpSpPr>
            <a:grpSpLocks noChangeAspect="1"/>
          </p:cNvGrpSpPr>
          <p:nvPr/>
        </p:nvGrpSpPr>
        <p:grpSpPr>
          <a:xfrm>
            <a:off x="13019231" y="9000888"/>
            <a:ext cx="2648887" cy="715178"/>
            <a:chOff x="0" y="0"/>
            <a:chExt cx="3531849" cy="953571"/>
          </a:xfrm>
        </p:grpSpPr>
        <p:sp>
          <p:nvSpPr>
            <p:cNvPr id="19" name="Freeform 19"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9"/>
              <a:stretch>
                <a:fillRect l="-59" r="-59" b="-5"/>
              </a:stretch>
            </a:blipFill>
          </p:spPr>
          <p:txBody>
            <a:bodyPr/>
            <a:lstStyle/>
            <a:p>
              <a:endParaRPr lang="el-GR"/>
            </a:p>
          </p:txBody>
        </p:sp>
      </p:grpSp>
      <p:grpSp>
        <p:nvGrpSpPr>
          <p:cNvPr id="20" name="Group 20"/>
          <p:cNvGrpSpPr>
            <a:grpSpLocks noChangeAspect="1"/>
          </p:cNvGrpSpPr>
          <p:nvPr/>
        </p:nvGrpSpPr>
        <p:grpSpPr>
          <a:xfrm>
            <a:off x="15413295" y="9158185"/>
            <a:ext cx="2028087" cy="360735"/>
            <a:chOff x="0" y="0"/>
            <a:chExt cx="2704115" cy="480980"/>
          </a:xfrm>
        </p:grpSpPr>
        <p:sp>
          <p:nvSpPr>
            <p:cNvPr id="21" name="Freeform 21"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10"/>
              <a:stretch>
                <a:fillRect t="-106" r="-1" b="-112"/>
              </a:stretch>
            </a:blipFill>
          </p:spPr>
          <p:txBody>
            <a:bodyPr/>
            <a:lstStyle/>
            <a:p>
              <a:endParaRPr lang="el-GR"/>
            </a:p>
          </p:txBody>
        </p:sp>
      </p:grpSp>
      <p:sp>
        <p:nvSpPr>
          <p:cNvPr id="22" name="TextBox 22"/>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grpSp>
        <p:nvGrpSpPr>
          <p:cNvPr id="23" name="Group 23"/>
          <p:cNvGrpSpPr/>
          <p:nvPr/>
        </p:nvGrpSpPr>
        <p:grpSpPr>
          <a:xfrm>
            <a:off x="846618" y="887520"/>
            <a:ext cx="14874820" cy="4255980"/>
            <a:chOff x="0" y="0"/>
            <a:chExt cx="19833094" cy="5674640"/>
          </a:xfrm>
        </p:grpSpPr>
        <p:sp>
          <p:nvSpPr>
            <p:cNvPr id="24" name="Freeform 24"/>
            <p:cNvSpPr/>
            <p:nvPr/>
          </p:nvSpPr>
          <p:spPr>
            <a:xfrm>
              <a:off x="0" y="0"/>
              <a:ext cx="19833095" cy="5674640"/>
            </a:xfrm>
            <a:custGeom>
              <a:avLst/>
              <a:gdLst/>
              <a:ahLst/>
              <a:cxnLst/>
              <a:rect l="l" t="t" r="r" b="b"/>
              <a:pathLst>
                <a:path w="19833095" h="5674640">
                  <a:moveTo>
                    <a:pt x="0" y="0"/>
                  </a:moveTo>
                  <a:lnTo>
                    <a:pt x="19833095" y="0"/>
                  </a:lnTo>
                  <a:lnTo>
                    <a:pt x="19833095" y="5674640"/>
                  </a:lnTo>
                  <a:lnTo>
                    <a:pt x="0" y="5674640"/>
                  </a:lnTo>
                  <a:close/>
                </a:path>
              </a:pathLst>
            </a:custGeom>
            <a:solidFill>
              <a:srgbClr val="000000">
                <a:alpha val="0"/>
              </a:srgbClr>
            </a:solidFill>
          </p:spPr>
          <p:txBody>
            <a:bodyPr/>
            <a:lstStyle/>
            <a:p>
              <a:endParaRPr lang="el-GR"/>
            </a:p>
          </p:txBody>
        </p:sp>
        <p:sp>
          <p:nvSpPr>
            <p:cNvPr id="25" name="TextBox 25"/>
            <p:cNvSpPr txBox="1"/>
            <p:nvPr/>
          </p:nvSpPr>
          <p:spPr>
            <a:xfrm>
              <a:off x="0" y="57150"/>
              <a:ext cx="19833094" cy="5617490"/>
            </a:xfrm>
            <a:prstGeom prst="rect">
              <a:avLst/>
            </a:prstGeom>
          </p:spPr>
          <p:txBody>
            <a:bodyPr lIns="0" tIns="0" rIns="0" bIns="0" rtlCol="0" anchor="b"/>
            <a:lstStyle/>
            <a:p>
              <a:pPr algn="l">
                <a:lnSpc>
                  <a:spcPts val="5184"/>
                </a:lnSpc>
              </a:pPr>
              <a:r>
                <a:rPr lang="en-US" sz="4800" b="1">
                  <a:solidFill>
                    <a:srgbClr val="FFFFFF"/>
                  </a:solidFill>
                  <a:latin typeface="Georgia Bold"/>
                  <a:ea typeface="Georgia Bold"/>
                  <a:cs typeface="Georgia Bold"/>
                  <a:sym typeface="Georgia Bold"/>
                </a:rPr>
                <a:t>Be A Manager Ideathon</a:t>
              </a:r>
            </a:p>
          </p:txBody>
        </p:sp>
      </p:grpSp>
      <p:sp>
        <p:nvSpPr>
          <p:cNvPr id="26" name="TextBox 26"/>
          <p:cNvSpPr txBox="1"/>
          <p:nvPr/>
        </p:nvSpPr>
        <p:spPr>
          <a:xfrm>
            <a:off x="700178" y="5331619"/>
            <a:ext cx="9658631" cy="2325528"/>
          </a:xfrm>
          <a:prstGeom prst="rect">
            <a:avLst/>
          </a:prstGeom>
        </p:spPr>
        <p:txBody>
          <a:bodyPr lIns="0" tIns="0" rIns="0" bIns="0" rtlCol="0" anchor="t">
            <a:spAutoFit/>
          </a:bodyPr>
          <a:lstStyle/>
          <a:p>
            <a:pPr algn="l">
              <a:lnSpc>
                <a:spcPts val="7128"/>
              </a:lnSpc>
            </a:pPr>
            <a:r>
              <a:rPr lang="en-US" sz="6600" b="1">
                <a:solidFill>
                  <a:srgbClr val="75C83E"/>
                </a:solidFill>
                <a:latin typeface="Georgia Bold"/>
                <a:ea typeface="Georgia Bold"/>
                <a:cs typeface="Georgia Bold"/>
                <a:sym typeface="Georgia Bold"/>
              </a:rPr>
              <a:t>Empowering women in the textile sector</a:t>
            </a:r>
          </a:p>
        </p:txBody>
      </p:sp>
      <p:pic>
        <p:nvPicPr>
          <p:cNvPr id="27" name="Picture 26">
            <a:extLst>
              <a:ext uri="{FF2B5EF4-FFF2-40B4-BE49-F238E27FC236}">
                <a16:creationId xmlns:a16="http://schemas.microsoft.com/office/drawing/2014/main" id="{000EC1E9-2FFA-7AB6-D01D-D9BB47FBDB11}"/>
              </a:ext>
            </a:extLst>
          </p:cNvPr>
          <p:cNvPicPr>
            <a:picLocks noChangeAspect="1"/>
          </p:cNvPicPr>
          <p:nvPr/>
        </p:nvPicPr>
        <p:blipFill>
          <a:blip r:embed="rId11"/>
          <a:stretch>
            <a:fillRect/>
          </a:stretch>
        </p:blipFill>
        <p:spPr>
          <a:xfrm>
            <a:off x="4567011" y="9119281"/>
            <a:ext cx="1352550" cy="46672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3"/>
              <a:stretch>
                <a:fillRect t="-98" b="-92"/>
              </a:stretch>
            </a:blip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grpSp>
        <p:nvGrpSpPr>
          <p:cNvPr id="19" name="Group 19"/>
          <p:cNvGrpSpPr>
            <a:grpSpLocks noChangeAspect="1"/>
          </p:cNvGrpSpPr>
          <p:nvPr/>
        </p:nvGrpSpPr>
        <p:grpSpPr>
          <a:xfrm>
            <a:off x="1052204" y="452011"/>
            <a:ext cx="2882265" cy="1403886"/>
            <a:chOff x="0" y="0"/>
            <a:chExt cx="3843020" cy="1871848"/>
          </a:xfrm>
        </p:grpSpPr>
        <p:sp>
          <p:nvSpPr>
            <p:cNvPr id="20" name="Freeform 20"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10"/>
              <a:stretch>
                <a:fillRect l="-33" r="-33"/>
              </a:stretch>
            </a:blipFill>
          </p:spPr>
          <p:txBody>
            <a:bodyPr/>
            <a:lstStyle/>
            <a:p>
              <a:endParaRPr lang="el-GR"/>
            </a:p>
          </p:txBody>
        </p:sp>
      </p:grpSp>
      <p:grpSp>
        <p:nvGrpSpPr>
          <p:cNvPr id="21" name="Group 21"/>
          <p:cNvGrpSpPr/>
          <p:nvPr/>
        </p:nvGrpSpPr>
        <p:grpSpPr>
          <a:xfrm>
            <a:off x="974247" y="6402254"/>
            <a:ext cx="12577343" cy="2043825"/>
            <a:chOff x="0" y="0"/>
            <a:chExt cx="16769790" cy="2725100"/>
          </a:xfrm>
        </p:grpSpPr>
        <p:sp>
          <p:nvSpPr>
            <p:cNvPr id="22" name="Freeform 22"/>
            <p:cNvSpPr/>
            <p:nvPr/>
          </p:nvSpPr>
          <p:spPr>
            <a:xfrm>
              <a:off x="0" y="0"/>
              <a:ext cx="16769790" cy="2725100"/>
            </a:xfrm>
            <a:custGeom>
              <a:avLst/>
              <a:gdLst/>
              <a:ahLst/>
              <a:cxnLst/>
              <a:rect l="l" t="t" r="r" b="b"/>
              <a:pathLst>
                <a:path w="16769790" h="2725100">
                  <a:moveTo>
                    <a:pt x="0" y="0"/>
                  </a:moveTo>
                  <a:lnTo>
                    <a:pt x="16769790" y="0"/>
                  </a:lnTo>
                  <a:lnTo>
                    <a:pt x="16769790" y="2725100"/>
                  </a:lnTo>
                  <a:lnTo>
                    <a:pt x="0" y="2725100"/>
                  </a:lnTo>
                  <a:close/>
                </a:path>
              </a:pathLst>
            </a:custGeom>
            <a:solidFill>
              <a:srgbClr val="000000">
                <a:alpha val="0"/>
              </a:srgbClr>
            </a:solidFill>
          </p:spPr>
          <p:txBody>
            <a:bodyPr/>
            <a:lstStyle/>
            <a:p>
              <a:endParaRPr lang="el-GR"/>
            </a:p>
          </p:txBody>
        </p:sp>
        <p:sp>
          <p:nvSpPr>
            <p:cNvPr id="23" name="TextBox 23"/>
            <p:cNvSpPr txBox="1"/>
            <p:nvPr/>
          </p:nvSpPr>
          <p:spPr>
            <a:xfrm>
              <a:off x="0" y="66675"/>
              <a:ext cx="16769790" cy="2658425"/>
            </a:xfrm>
            <a:prstGeom prst="rect">
              <a:avLst/>
            </a:prstGeom>
          </p:spPr>
          <p:txBody>
            <a:bodyPr lIns="0" tIns="0" rIns="0" bIns="0" rtlCol="0" anchor="b"/>
            <a:lstStyle/>
            <a:p>
              <a:pPr algn="l">
                <a:lnSpc>
                  <a:spcPts val="6480"/>
                </a:lnSpc>
              </a:pPr>
              <a:r>
                <a:rPr lang="en-US" sz="6000" b="1">
                  <a:solidFill>
                    <a:srgbClr val="C0FF99"/>
                  </a:solidFill>
                  <a:latin typeface="Georgia Bold"/>
                  <a:ea typeface="Georgia Bold"/>
                  <a:cs typeface="Georgia Bold"/>
                  <a:sym typeface="Georgia Bold"/>
                </a:rPr>
                <a:t>Topic:</a:t>
              </a:r>
            </a:p>
            <a:p>
              <a:pPr algn="l">
                <a:lnSpc>
                  <a:spcPts val="6480"/>
                </a:lnSpc>
              </a:pPr>
              <a:r>
                <a:rPr lang="en-US" sz="6000" b="1">
                  <a:solidFill>
                    <a:srgbClr val="FFFFFF"/>
                  </a:solidFill>
                  <a:latin typeface="Georgia Bold"/>
                  <a:ea typeface="Georgia Bold"/>
                  <a:cs typeface="Georgia Bold"/>
                  <a:sym typeface="Georgia Bold"/>
                </a:rPr>
                <a:t>Fast Fashion</a:t>
              </a:r>
            </a:p>
          </p:txBody>
        </p:sp>
      </p:grpSp>
      <p:grpSp>
        <p:nvGrpSpPr>
          <p:cNvPr id="24" name="Group 24"/>
          <p:cNvGrpSpPr>
            <a:grpSpLocks noChangeAspect="1"/>
          </p:cNvGrpSpPr>
          <p:nvPr/>
        </p:nvGrpSpPr>
        <p:grpSpPr>
          <a:xfrm>
            <a:off x="6565846" y="452011"/>
            <a:ext cx="10649636" cy="7042502"/>
            <a:chOff x="0" y="0"/>
            <a:chExt cx="14199514" cy="9390002"/>
          </a:xfrm>
        </p:grpSpPr>
        <p:sp>
          <p:nvSpPr>
            <p:cNvPr id="25" name="Freeform 25"/>
            <p:cNvSpPr/>
            <p:nvPr/>
          </p:nvSpPr>
          <p:spPr>
            <a:xfrm>
              <a:off x="0" y="0"/>
              <a:ext cx="14199488" cy="9389999"/>
            </a:xfrm>
            <a:custGeom>
              <a:avLst/>
              <a:gdLst/>
              <a:ahLst/>
              <a:cxnLst/>
              <a:rect l="l" t="t" r="r" b="b"/>
              <a:pathLst>
                <a:path w="14199488" h="9389999">
                  <a:moveTo>
                    <a:pt x="0" y="0"/>
                  </a:moveTo>
                  <a:lnTo>
                    <a:pt x="14199488" y="0"/>
                  </a:lnTo>
                  <a:lnTo>
                    <a:pt x="14199488" y="9389999"/>
                  </a:lnTo>
                  <a:lnTo>
                    <a:pt x="0" y="9389999"/>
                  </a:lnTo>
                  <a:lnTo>
                    <a:pt x="0" y="0"/>
                  </a:lnTo>
                  <a:close/>
                </a:path>
              </a:pathLst>
            </a:custGeom>
            <a:blipFill>
              <a:blip r:embed="rId11"/>
              <a:stretch>
                <a:fillRect t="-374" b="-374"/>
              </a:stretch>
            </a:blipFill>
          </p:spPr>
          <p:txBody>
            <a:bodyPr/>
            <a:lstStyle/>
            <a:p>
              <a:endParaRPr lang="el-G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grpSp>
        <p:nvGrpSpPr>
          <p:cNvPr id="18" name="Group 18"/>
          <p:cNvGrpSpPr>
            <a:grpSpLocks noChangeAspect="1"/>
          </p:cNvGrpSpPr>
          <p:nvPr/>
        </p:nvGrpSpPr>
        <p:grpSpPr>
          <a:xfrm>
            <a:off x="10358809" y="0"/>
            <a:ext cx="9364170" cy="7980216"/>
            <a:chOff x="0" y="0"/>
            <a:chExt cx="12891994" cy="10986654"/>
          </a:xfrm>
        </p:grpSpPr>
        <p:sp>
          <p:nvSpPr>
            <p:cNvPr id="19" name="Freeform 19"/>
            <p:cNvSpPr/>
            <p:nvPr/>
          </p:nvSpPr>
          <p:spPr>
            <a:xfrm>
              <a:off x="0" y="0"/>
              <a:ext cx="12892024" cy="10986643"/>
            </a:xfrm>
            <a:custGeom>
              <a:avLst/>
              <a:gdLst/>
              <a:ahLst/>
              <a:cxnLst/>
              <a:rect l="l" t="t" r="r" b="b"/>
              <a:pathLst>
                <a:path w="12892024" h="10986643">
                  <a:moveTo>
                    <a:pt x="0" y="0"/>
                  </a:moveTo>
                  <a:lnTo>
                    <a:pt x="12892024" y="0"/>
                  </a:lnTo>
                  <a:lnTo>
                    <a:pt x="12892024" y="10986643"/>
                  </a:lnTo>
                  <a:lnTo>
                    <a:pt x="0" y="10986643"/>
                  </a:lnTo>
                  <a:lnTo>
                    <a:pt x="0" y="0"/>
                  </a:lnTo>
                  <a:close/>
                </a:path>
              </a:pathLst>
            </a:custGeom>
            <a:blipFill>
              <a:blip r:embed="rId9"/>
              <a:stretch>
                <a:fillRect b="-2"/>
              </a:stretch>
            </a:blipFill>
          </p:spPr>
          <p:txBody>
            <a:bodyPr/>
            <a:lstStyle/>
            <a:p>
              <a:endParaRPr lang="el-GR"/>
            </a:p>
          </p:txBody>
        </p:sp>
      </p:grpSp>
      <p:grpSp>
        <p:nvGrpSpPr>
          <p:cNvPr id="20" name="Group 20"/>
          <p:cNvGrpSpPr/>
          <p:nvPr/>
        </p:nvGrpSpPr>
        <p:grpSpPr>
          <a:xfrm>
            <a:off x="846620" y="547688"/>
            <a:ext cx="9091683" cy="1988345"/>
            <a:chOff x="0" y="0"/>
            <a:chExt cx="12122244" cy="2651126"/>
          </a:xfrm>
        </p:grpSpPr>
        <p:sp>
          <p:nvSpPr>
            <p:cNvPr id="21" name="Freeform 21"/>
            <p:cNvSpPr/>
            <p:nvPr/>
          </p:nvSpPr>
          <p:spPr>
            <a:xfrm>
              <a:off x="0" y="0"/>
              <a:ext cx="12122244" cy="2651126"/>
            </a:xfrm>
            <a:custGeom>
              <a:avLst/>
              <a:gdLst/>
              <a:ahLst/>
              <a:cxnLst/>
              <a:rect l="l" t="t" r="r" b="b"/>
              <a:pathLst>
                <a:path w="12122244" h="2651126">
                  <a:moveTo>
                    <a:pt x="0" y="0"/>
                  </a:moveTo>
                  <a:lnTo>
                    <a:pt x="12122244" y="0"/>
                  </a:lnTo>
                  <a:lnTo>
                    <a:pt x="12122244" y="2651126"/>
                  </a:lnTo>
                  <a:lnTo>
                    <a:pt x="0" y="2651126"/>
                  </a:lnTo>
                  <a:close/>
                </a:path>
              </a:pathLst>
            </a:custGeom>
            <a:solidFill>
              <a:srgbClr val="000000">
                <a:alpha val="0"/>
              </a:srgbClr>
            </a:solidFill>
          </p:spPr>
          <p:txBody>
            <a:bodyPr/>
            <a:lstStyle/>
            <a:p>
              <a:endParaRPr lang="el-GR"/>
            </a:p>
          </p:txBody>
        </p:sp>
        <p:sp>
          <p:nvSpPr>
            <p:cNvPr id="22" name="TextBox 22"/>
            <p:cNvSpPr txBox="1"/>
            <p:nvPr/>
          </p:nvSpPr>
          <p:spPr>
            <a:xfrm>
              <a:off x="0" y="66675"/>
              <a:ext cx="12122244" cy="2584451"/>
            </a:xfrm>
            <a:prstGeom prst="rect">
              <a:avLst/>
            </a:prstGeom>
          </p:spPr>
          <p:txBody>
            <a:bodyPr lIns="0" tIns="0" rIns="0" bIns="0" rtlCol="0" anchor="ctr"/>
            <a:lstStyle/>
            <a:p>
              <a:pPr algn="l">
                <a:lnSpc>
                  <a:spcPts val="6480"/>
                </a:lnSpc>
              </a:pPr>
              <a:r>
                <a:rPr lang="en-US" sz="6000" b="1">
                  <a:solidFill>
                    <a:srgbClr val="FFFFFF"/>
                  </a:solidFill>
                  <a:latin typeface="Georgia Bold"/>
                  <a:ea typeface="Georgia Bold"/>
                  <a:cs typeface="Georgia Bold"/>
                  <a:sym typeface="Georgia Bold"/>
                </a:rPr>
                <a:t>Fast Fashion</a:t>
              </a:r>
            </a:p>
          </p:txBody>
        </p:sp>
      </p:grpSp>
      <p:sp>
        <p:nvSpPr>
          <p:cNvPr id="23" name="Freeform 23"/>
          <p:cNvSpPr/>
          <p:nvPr/>
        </p:nvSpPr>
        <p:spPr>
          <a:xfrm>
            <a:off x="7447723" y="4792422"/>
            <a:ext cx="3589239" cy="4337450"/>
          </a:xfrm>
          <a:custGeom>
            <a:avLst/>
            <a:gdLst/>
            <a:ahLst/>
            <a:cxnLst/>
            <a:rect l="l" t="t" r="r" b="b"/>
            <a:pathLst>
              <a:path w="3589239" h="4337450">
                <a:moveTo>
                  <a:pt x="0" y="0"/>
                </a:moveTo>
                <a:lnTo>
                  <a:pt x="3589240" y="0"/>
                </a:lnTo>
                <a:lnTo>
                  <a:pt x="3589240" y="4337450"/>
                </a:lnTo>
                <a:lnTo>
                  <a:pt x="0" y="4337450"/>
                </a:lnTo>
                <a:lnTo>
                  <a:pt x="0" y="0"/>
                </a:lnTo>
                <a:close/>
              </a:path>
            </a:pathLst>
          </a:custGeom>
          <a:blipFill>
            <a:blip r:embed="rId10"/>
            <a:stretch>
              <a:fillRect/>
            </a:stretch>
          </a:blipFill>
        </p:spPr>
        <p:txBody>
          <a:bodyPr/>
          <a:lstStyle/>
          <a:p>
            <a:endParaRPr lang="el-GR"/>
          </a:p>
        </p:txBody>
      </p:sp>
      <p:sp>
        <p:nvSpPr>
          <p:cNvPr id="24" name="TextBox 24"/>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sp>
        <p:nvSpPr>
          <p:cNvPr id="25" name="TextBox 25"/>
          <p:cNvSpPr txBox="1"/>
          <p:nvPr/>
        </p:nvSpPr>
        <p:spPr>
          <a:xfrm>
            <a:off x="938060" y="2812733"/>
            <a:ext cx="12830880" cy="2398776"/>
          </a:xfrm>
          <a:prstGeom prst="rect">
            <a:avLst/>
          </a:prstGeom>
        </p:spPr>
        <p:txBody>
          <a:bodyPr lIns="0" tIns="0" rIns="0" bIns="0" rtlCol="0" anchor="t">
            <a:spAutoFit/>
          </a:bodyPr>
          <a:lstStyle/>
          <a:p>
            <a:pPr algn="l">
              <a:lnSpc>
                <a:spcPts val="4320"/>
              </a:lnSpc>
            </a:pPr>
            <a:r>
              <a:rPr lang="en-US" sz="4000">
                <a:solidFill>
                  <a:srgbClr val="FFFFFF"/>
                </a:solidFill>
                <a:latin typeface="Arial"/>
                <a:ea typeface="Arial"/>
                <a:cs typeface="Arial"/>
                <a:sym typeface="Arial"/>
              </a:rPr>
              <a:t>What is fast fashion?</a:t>
            </a:r>
          </a:p>
          <a:p>
            <a:pPr algn="l">
              <a:lnSpc>
                <a:spcPts val="3888"/>
              </a:lnSpc>
            </a:pPr>
            <a:endParaRPr lang="en-US" sz="4000">
              <a:solidFill>
                <a:srgbClr val="FFFFFF"/>
              </a:solidFill>
              <a:latin typeface="Arial"/>
              <a:ea typeface="Arial"/>
              <a:cs typeface="Arial"/>
              <a:sym typeface="Arial"/>
            </a:endParaRPr>
          </a:p>
          <a:p>
            <a:pPr marL="597219" lvl="1" indent="-298609" algn="l">
              <a:lnSpc>
                <a:spcPts val="3564"/>
              </a:lnSpc>
              <a:buFont typeface="Arial"/>
              <a:buChar char="•"/>
            </a:pPr>
            <a:r>
              <a:rPr lang="en-US" sz="3300">
                <a:solidFill>
                  <a:srgbClr val="FFFFFF"/>
                </a:solidFill>
                <a:latin typeface="Arial"/>
                <a:ea typeface="Arial"/>
                <a:cs typeface="Arial"/>
                <a:sym typeface="Arial"/>
              </a:rPr>
              <a:t>What is your relationship with this model?</a:t>
            </a:r>
          </a:p>
          <a:p>
            <a:pPr marL="597219" lvl="1" indent="-298609" algn="l">
              <a:lnSpc>
                <a:spcPts val="3564"/>
              </a:lnSpc>
              <a:buFont typeface="Arial"/>
              <a:buChar char="•"/>
            </a:pPr>
            <a:r>
              <a:rPr lang="en-US" sz="3300">
                <a:solidFill>
                  <a:srgbClr val="FFFFFF"/>
                </a:solidFill>
                <a:latin typeface="Arial"/>
                <a:ea typeface="Arial"/>
                <a:cs typeface="Arial"/>
                <a:sym typeface="Arial"/>
              </a:rPr>
              <a:t>What inspires you?</a:t>
            </a:r>
          </a:p>
          <a:p>
            <a:pPr marL="597219" lvl="1" indent="-298609" algn="l">
              <a:lnSpc>
                <a:spcPts val="3564"/>
              </a:lnSpc>
              <a:buFont typeface="Arial"/>
              <a:buChar char="•"/>
            </a:pPr>
            <a:r>
              <a:rPr lang="en-US" sz="3300">
                <a:solidFill>
                  <a:srgbClr val="FFFFFF"/>
                </a:solidFill>
                <a:latin typeface="Arial"/>
                <a:ea typeface="Arial"/>
                <a:cs typeface="Arial"/>
                <a:sym typeface="Arial"/>
              </a:rPr>
              <a:t>Are there other models?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grpSp>
        <p:nvGrpSpPr>
          <p:cNvPr id="19" name="Group 19"/>
          <p:cNvGrpSpPr>
            <a:grpSpLocks noChangeAspect="1"/>
          </p:cNvGrpSpPr>
          <p:nvPr/>
        </p:nvGrpSpPr>
        <p:grpSpPr>
          <a:xfrm>
            <a:off x="1052204" y="452011"/>
            <a:ext cx="2882265" cy="1403886"/>
            <a:chOff x="0" y="0"/>
            <a:chExt cx="3843020" cy="1871848"/>
          </a:xfrm>
        </p:grpSpPr>
        <p:sp>
          <p:nvSpPr>
            <p:cNvPr id="20" name="Freeform 20"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9"/>
              <a:stretch>
                <a:fillRect l="-33" r="-33"/>
              </a:stretch>
            </a:blipFill>
          </p:spPr>
          <p:txBody>
            <a:bodyPr/>
            <a:lstStyle/>
            <a:p>
              <a:endParaRPr lang="el-GR"/>
            </a:p>
          </p:txBody>
        </p:sp>
      </p:grpSp>
      <p:grpSp>
        <p:nvGrpSpPr>
          <p:cNvPr id="21" name="Group 21"/>
          <p:cNvGrpSpPr/>
          <p:nvPr/>
        </p:nvGrpSpPr>
        <p:grpSpPr>
          <a:xfrm>
            <a:off x="1824007" y="3296335"/>
            <a:ext cx="7773299" cy="2752725"/>
            <a:chOff x="0" y="0"/>
            <a:chExt cx="10364398" cy="3670300"/>
          </a:xfrm>
        </p:grpSpPr>
        <p:sp>
          <p:nvSpPr>
            <p:cNvPr id="22" name="Freeform 22"/>
            <p:cNvSpPr/>
            <p:nvPr/>
          </p:nvSpPr>
          <p:spPr>
            <a:xfrm>
              <a:off x="6350" y="6350"/>
              <a:ext cx="10351643" cy="3657600"/>
            </a:xfrm>
            <a:custGeom>
              <a:avLst/>
              <a:gdLst/>
              <a:ahLst/>
              <a:cxnLst/>
              <a:rect l="l" t="t" r="r" b="b"/>
              <a:pathLst>
                <a:path w="10351643" h="3657600">
                  <a:moveTo>
                    <a:pt x="0" y="1828800"/>
                  </a:moveTo>
                  <a:lnTo>
                    <a:pt x="916432" y="0"/>
                  </a:lnTo>
                  <a:lnTo>
                    <a:pt x="9435211" y="0"/>
                  </a:lnTo>
                  <a:lnTo>
                    <a:pt x="10351643" y="1828800"/>
                  </a:lnTo>
                  <a:lnTo>
                    <a:pt x="9435211" y="3657600"/>
                  </a:lnTo>
                  <a:lnTo>
                    <a:pt x="916432" y="3657600"/>
                  </a:lnTo>
                  <a:close/>
                </a:path>
              </a:pathLst>
            </a:custGeom>
            <a:solidFill>
              <a:srgbClr val="C0FF99"/>
            </a:solidFill>
          </p:spPr>
          <p:txBody>
            <a:bodyPr/>
            <a:lstStyle/>
            <a:p>
              <a:endParaRPr lang="el-GR"/>
            </a:p>
          </p:txBody>
        </p:sp>
        <p:sp>
          <p:nvSpPr>
            <p:cNvPr id="23" name="Freeform 23"/>
            <p:cNvSpPr/>
            <p:nvPr/>
          </p:nvSpPr>
          <p:spPr>
            <a:xfrm>
              <a:off x="-254" y="0"/>
              <a:ext cx="10364851" cy="3670427"/>
            </a:xfrm>
            <a:custGeom>
              <a:avLst/>
              <a:gdLst/>
              <a:ahLst/>
              <a:cxnLst/>
              <a:rect l="l" t="t" r="r" b="b"/>
              <a:pathLst>
                <a:path w="10364851" h="3670427">
                  <a:moveTo>
                    <a:pt x="889" y="1832356"/>
                  </a:moveTo>
                  <a:lnTo>
                    <a:pt x="917321" y="3556"/>
                  </a:lnTo>
                  <a:cubicBezTo>
                    <a:pt x="918337" y="1397"/>
                    <a:pt x="920623" y="0"/>
                    <a:pt x="923036" y="0"/>
                  </a:cubicBezTo>
                  <a:lnTo>
                    <a:pt x="9441815" y="0"/>
                  </a:lnTo>
                  <a:cubicBezTo>
                    <a:pt x="9444228" y="0"/>
                    <a:pt x="9446387" y="1397"/>
                    <a:pt x="9447530" y="3556"/>
                  </a:cubicBezTo>
                  <a:lnTo>
                    <a:pt x="10363962" y="1832356"/>
                  </a:lnTo>
                  <a:cubicBezTo>
                    <a:pt x="10364851" y="1834134"/>
                    <a:pt x="10364851" y="1836293"/>
                    <a:pt x="10363962" y="1838071"/>
                  </a:cubicBezTo>
                  <a:lnTo>
                    <a:pt x="9447530" y="3666871"/>
                  </a:lnTo>
                  <a:cubicBezTo>
                    <a:pt x="9446514" y="3669030"/>
                    <a:pt x="9444228" y="3670427"/>
                    <a:pt x="9441815" y="3670427"/>
                  </a:cubicBezTo>
                  <a:lnTo>
                    <a:pt x="923036" y="3670427"/>
                  </a:lnTo>
                  <a:cubicBezTo>
                    <a:pt x="920623" y="3670427"/>
                    <a:pt x="918464" y="3669030"/>
                    <a:pt x="917321" y="3666871"/>
                  </a:cubicBezTo>
                  <a:lnTo>
                    <a:pt x="889" y="1837944"/>
                  </a:lnTo>
                  <a:cubicBezTo>
                    <a:pt x="0" y="1836166"/>
                    <a:pt x="0" y="1834007"/>
                    <a:pt x="889" y="1832229"/>
                  </a:cubicBezTo>
                  <a:moveTo>
                    <a:pt x="12192" y="1837944"/>
                  </a:moveTo>
                  <a:lnTo>
                    <a:pt x="6604" y="1835150"/>
                  </a:lnTo>
                  <a:lnTo>
                    <a:pt x="12319" y="1832356"/>
                  </a:lnTo>
                  <a:lnTo>
                    <a:pt x="928751" y="3661156"/>
                  </a:lnTo>
                  <a:lnTo>
                    <a:pt x="923036" y="3663950"/>
                  </a:lnTo>
                  <a:lnTo>
                    <a:pt x="923036" y="3657600"/>
                  </a:lnTo>
                  <a:lnTo>
                    <a:pt x="9441815" y="3657600"/>
                  </a:lnTo>
                  <a:lnTo>
                    <a:pt x="9441815" y="3663950"/>
                  </a:lnTo>
                  <a:lnTo>
                    <a:pt x="9436100" y="3661156"/>
                  </a:lnTo>
                  <a:lnTo>
                    <a:pt x="10352532" y="1832356"/>
                  </a:lnTo>
                  <a:lnTo>
                    <a:pt x="10358247" y="1835150"/>
                  </a:lnTo>
                  <a:lnTo>
                    <a:pt x="10352532" y="1837944"/>
                  </a:lnTo>
                  <a:lnTo>
                    <a:pt x="9436227" y="9144"/>
                  </a:lnTo>
                  <a:lnTo>
                    <a:pt x="9441942" y="6350"/>
                  </a:lnTo>
                  <a:lnTo>
                    <a:pt x="9441942" y="12700"/>
                  </a:lnTo>
                  <a:lnTo>
                    <a:pt x="923036" y="12700"/>
                  </a:lnTo>
                  <a:lnTo>
                    <a:pt x="923036" y="6350"/>
                  </a:lnTo>
                  <a:lnTo>
                    <a:pt x="928751" y="9144"/>
                  </a:lnTo>
                  <a:lnTo>
                    <a:pt x="12319" y="1837944"/>
                  </a:lnTo>
                  <a:close/>
                </a:path>
              </a:pathLst>
            </a:custGeom>
            <a:solidFill>
              <a:srgbClr val="70AD47"/>
            </a:solidFill>
          </p:spPr>
          <p:txBody>
            <a:bodyPr/>
            <a:lstStyle/>
            <a:p>
              <a:endParaRPr lang="el-GR"/>
            </a:p>
          </p:txBody>
        </p:sp>
      </p:grpSp>
      <p:grpSp>
        <p:nvGrpSpPr>
          <p:cNvPr id="24" name="Group 24"/>
          <p:cNvGrpSpPr/>
          <p:nvPr/>
        </p:nvGrpSpPr>
        <p:grpSpPr>
          <a:xfrm>
            <a:off x="4581033" y="730589"/>
            <a:ext cx="10967092" cy="941610"/>
            <a:chOff x="0" y="0"/>
            <a:chExt cx="14622790" cy="1255481"/>
          </a:xfrm>
        </p:grpSpPr>
        <p:sp>
          <p:nvSpPr>
            <p:cNvPr id="25" name="Freeform 25"/>
            <p:cNvSpPr/>
            <p:nvPr/>
          </p:nvSpPr>
          <p:spPr>
            <a:xfrm>
              <a:off x="0" y="0"/>
              <a:ext cx="14622790" cy="1255481"/>
            </a:xfrm>
            <a:custGeom>
              <a:avLst/>
              <a:gdLst/>
              <a:ahLst/>
              <a:cxnLst/>
              <a:rect l="l" t="t" r="r" b="b"/>
              <a:pathLst>
                <a:path w="14622790" h="1255481">
                  <a:moveTo>
                    <a:pt x="0" y="0"/>
                  </a:moveTo>
                  <a:lnTo>
                    <a:pt x="14622790" y="0"/>
                  </a:lnTo>
                  <a:lnTo>
                    <a:pt x="14622790" y="1255481"/>
                  </a:lnTo>
                  <a:lnTo>
                    <a:pt x="0" y="1255481"/>
                  </a:lnTo>
                  <a:close/>
                </a:path>
              </a:pathLst>
            </a:custGeom>
            <a:solidFill>
              <a:srgbClr val="000000">
                <a:alpha val="0"/>
              </a:srgbClr>
            </a:solidFill>
          </p:spPr>
          <p:txBody>
            <a:bodyPr/>
            <a:lstStyle/>
            <a:p>
              <a:endParaRPr lang="el-GR"/>
            </a:p>
          </p:txBody>
        </p:sp>
        <p:sp>
          <p:nvSpPr>
            <p:cNvPr id="26" name="TextBox 26"/>
            <p:cNvSpPr txBox="1"/>
            <p:nvPr/>
          </p:nvSpPr>
          <p:spPr>
            <a:xfrm>
              <a:off x="0" y="47625"/>
              <a:ext cx="14622790" cy="1207856"/>
            </a:xfrm>
            <a:prstGeom prst="rect">
              <a:avLst/>
            </a:prstGeom>
          </p:spPr>
          <p:txBody>
            <a:bodyPr lIns="0" tIns="0" rIns="0" bIns="0" rtlCol="0" anchor="b"/>
            <a:lstStyle/>
            <a:p>
              <a:pPr algn="l">
                <a:lnSpc>
                  <a:spcPts val="5399"/>
                </a:lnSpc>
              </a:pPr>
              <a:r>
                <a:rPr lang="en-US" sz="4999" b="1">
                  <a:solidFill>
                    <a:srgbClr val="FFFFFF"/>
                  </a:solidFill>
                  <a:latin typeface="Georgia Bold"/>
                  <a:ea typeface="Georgia Bold"/>
                  <a:cs typeface="Georgia Bold"/>
                  <a:sym typeface="Georgia Bold"/>
                </a:rPr>
                <a:t>The problematic of fast fashion</a:t>
              </a:r>
            </a:p>
          </p:txBody>
        </p:sp>
      </p:grpSp>
      <p:grpSp>
        <p:nvGrpSpPr>
          <p:cNvPr id="27" name="Group 27"/>
          <p:cNvGrpSpPr>
            <a:grpSpLocks noChangeAspect="1"/>
          </p:cNvGrpSpPr>
          <p:nvPr/>
        </p:nvGrpSpPr>
        <p:grpSpPr>
          <a:xfrm>
            <a:off x="10832552" y="1672199"/>
            <a:ext cx="5594787" cy="6237171"/>
            <a:chOff x="0" y="0"/>
            <a:chExt cx="7459716" cy="8316228"/>
          </a:xfrm>
        </p:grpSpPr>
        <p:sp>
          <p:nvSpPr>
            <p:cNvPr id="28" name="Freeform 28"/>
            <p:cNvSpPr/>
            <p:nvPr/>
          </p:nvSpPr>
          <p:spPr>
            <a:xfrm>
              <a:off x="0" y="0"/>
              <a:ext cx="7459726" cy="8316214"/>
            </a:xfrm>
            <a:custGeom>
              <a:avLst/>
              <a:gdLst/>
              <a:ahLst/>
              <a:cxnLst/>
              <a:rect l="l" t="t" r="r" b="b"/>
              <a:pathLst>
                <a:path w="7459726" h="8316214">
                  <a:moveTo>
                    <a:pt x="0" y="0"/>
                  </a:moveTo>
                  <a:lnTo>
                    <a:pt x="7459726" y="0"/>
                  </a:lnTo>
                  <a:lnTo>
                    <a:pt x="7459726" y="8316214"/>
                  </a:lnTo>
                  <a:lnTo>
                    <a:pt x="0" y="8316214"/>
                  </a:lnTo>
                  <a:lnTo>
                    <a:pt x="0" y="0"/>
                  </a:lnTo>
                  <a:close/>
                </a:path>
              </a:pathLst>
            </a:custGeom>
            <a:blipFill>
              <a:blip r:embed="rId10"/>
              <a:stretch>
                <a:fillRect/>
              </a:stretch>
            </a:blipFill>
          </p:spPr>
          <p:txBody>
            <a:bodyPr/>
            <a:lstStyle/>
            <a:p>
              <a:endParaRPr lang="el-GR"/>
            </a:p>
          </p:txBody>
        </p:sp>
      </p:grpSp>
      <p:sp>
        <p:nvSpPr>
          <p:cNvPr id="29" name="TextBox 29"/>
          <p:cNvSpPr txBox="1"/>
          <p:nvPr/>
        </p:nvSpPr>
        <p:spPr>
          <a:xfrm>
            <a:off x="2052520" y="3495006"/>
            <a:ext cx="7556236" cy="2331720"/>
          </a:xfrm>
          <a:prstGeom prst="rect">
            <a:avLst/>
          </a:prstGeom>
        </p:spPr>
        <p:txBody>
          <a:bodyPr lIns="0" tIns="0" rIns="0" bIns="0" rtlCol="0" anchor="t">
            <a:spAutoFit/>
          </a:bodyPr>
          <a:lstStyle/>
          <a:p>
            <a:pPr algn="ctr">
              <a:lnSpc>
                <a:spcPts val="3600"/>
              </a:lnSpc>
            </a:pPr>
            <a:r>
              <a:rPr lang="en-US" sz="3300" b="1">
                <a:solidFill>
                  <a:srgbClr val="8D5CFF"/>
                </a:solidFill>
                <a:latin typeface="Arial Bold"/>
                <a:ea typeface="Arial Bold"/>
                <a:cs typeface="Arial Bold"/>
                <a:sym typeface="Arial Bold"/>
              </a:rPr>
              <a:t>Traditional cycle: </a:t>
            </a:r>
            <a:r>
              <a:rPr lang="en-US" sz="3300">
                <a:solidFill>
                  <a:srgbClr val="8D5CFF"/>
                </a:solidFill>
                <a:latin typeface="Arial"/>
                <a:ea typeface="Arial"/>
                <a:cs typeface="Arial"/>
                <a:sym typeface="Arial"/>
              </a:rPr>
              <a:t>about 1 year</a:t>
            </a:r>
            <a:r>
              <a:rPr lang="en-US" sz="3300" b="1">
                <a:solidFill>
                  <a:srgbClr val="8D5CFF"/>
                </a:solidFill>
                <a:latin typeface="Arial Bold"/>
                <a:ea typeface="Arial Bold"/>
                <a:cs typeface="Arial Bold"/>
                <a:sym typeface="Arial Bold"/>
              </a:rPr>
              <a:t> </a:t>
            </a:r>
          </a:p>
          <a:p>
            <a:pPr algn="ctr">
              <a:lnSpc>
                <a:spcPts val="3600"/>
              </a:lnSpc>
            </a:pPr>
            <a:endParaRPr lang="en-US" sz="3300" b="1">
              <a:solidFill>
                <a:srgbClr val="8D5CFF"/>
              </a:solidFill>
              <a:latin typeface="Arial Bold"/>
              <a:ea typeface="Arial Bold"/>
              <a:cs typeface="Arial Bold"/>
              <a:sym typeface="Arial Bold"/>
            </a:endParaRPr>
          </a:p>
          <a:p>
            <a:pPr algn="ctr">
              <a:lnSpc>
                <a:spcPts val="3600"/>
              </a:lnSpc>
            </a:pPr>
            <a:r>
              <a:rPr lang="en-US" sz="3300" b="1">
                <a:solidFill>
                  <a:srgbClr val="8D5CFF"/>
                </a:solidFill>
                <a:latin typeface="Arial Bold"/>
                <a:ea typeface="Arial Bold"/>
                <a:cs typeface="Arial Bold"/>
                <a:sym typeface="Arial Bold"/>
              </a:rPr>
              <a:t>Fast production cycle: </a:t>
            </a:r>
            <a:r>
              <a:rPr lang="en-US" sz="3300">
                <a:solidFill>
                  <a:srgbClr val="8D5CFF"/>
                </a:solidFill>
                <a:latin typeface="Arial"/>
                <a:ea typeface="Arial"/>
                <a:cs typeface="Arial"/>
                <a:sym typeface="Arial"/>
              </a:rPr>
              <a:t>a few weeks</a:t>
            </a:r>
          </a:p>
          <a:p>
            <a:pPr algn="ctr">
              <a:lnSpc>
                <a:spcPts val="3600"/>
              </a:lnSpc>
            </a:pPr>
            <a:endParaRPr lang="en-US" sz="3300">
              <a:solidFill>
                <a:srgbClr val="8D5CFF"/>
              </a:solidFill>
              <a:latin typeface="Arial"/>
              <a:ea typeface="Arial"/>
              <a:cs typeface="Arial"/>
              <a:sym typeface="Arial"/>
            </a:endParaRPr>
          </a:p>
          <a:p>
            <a:pPr algn="ctr">
              <a:lnSpc>
                <a:spcPts val="3600"/>
              </a:lnSpc>
            </a:pPr>
            <a:r>
              <a:rPr lang="en-US" sz="3300" b="1">
                <a:solidFill>
                  <a:srgbClr val="8D5CFF"/>
                </a:solidFill>
                <a:latin typeface="Arial Bold"/>
                <a:ea typeface="Arial Bold"/>
                <a:cs typeface="Arial Bold"/>
                <a:sym typeface="Arial Bold"/>
              </a:rPr>
              <a:t>Ultra-fast: </a:t>
            </a:r>
            <a:r>
              <a:rPr lang="en-US" sz="3300">
                <a:solidFill>
                  <a:srgbClr val="8D5CFF"/>
                </a:solidFill>
                <a:latin typeface="Arial"/>
                <a:ea typeface="Arial"/>
                <a:cs typeface="Arial"/>
                <a:sym typeface="Arial"/>
              </a:rPr>
              <a:t>5 to 7 days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grpSp>
        <p:nvGrpSpPr>
          <p:cNvPr id="19" name="Group 19"/>
          <p:cNvGrpSpPr>
            <a:grpSpLocks noChangeAspect="1"/>
          </p:cNvGrpSpPr>
          <p:nvPr/>
        </p:nvGrpSpPr>
        <p:grpSpPr>
          <a:xfrm>
            <a:off x="1052204" y="452011"/>
            <a:ext cx="2882265" cy="1403886"/>
            <a:chOff x="0" y="0"/>
            <a:chExt cx="3843020" cy="1871848"/>
          </a:xfrm>
        </p:grpSpPr>
        <p:sp>
          <p:nvSpPr>
            <p:cNvPr id="20" name="Freeform 20"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9"/>
              <a:stretch>
                <a:fillRect l="-33" r="-33"/>
              </a:stretch>
            </a:blipFill>
          </p:spPr>
          <p:txBody>
            <a:bodyPr/>
            <a:lstStyle/>
            <a:p>
              <a:endParaRPr lang="el-GR"/>
            </a:p>
          </p:txBody>
        </p:sp>
      </p:grpSp>
      <p:grpSp>
        <p:nvGrpSpPr>
          <p:cNvPr id="21" name="Group 21"/>
          <p:cNvGrpSpPr/>
          <p:nvPr/>
        </p:nvGrpSpPr>
        <p:grpSpPr>
          <a:xfrm>
            <a:off x="6945594" y="1944724"/>
            <a:ext cx="4677314" cy="1018500"/>
            <a:chOff x="0" y="0"/>
            <a:chExt cx="6236418" cy="1358000"/>
          </a:xfrm>
        </p:grpSpPr>
        <p:sp>
          <p:nvSpPr>
            <p:cNvPr id="22" name="Freeform 22"/>
            <p:cNvSpPr/>
            <p:nvPr/>
          </p:nvSpPr>
          <p:spPr>
            <a:xfrm>
              <a:off x="12700" y="12700"/>
              <a:ext cx="6211062" cy="1332611"/>
            </a:xfrm>
            <a:custGeom>
              <a:avLst/>
              <a:gdLst/>
              <a:ahLst/>
              <a:cxnLst/>
              <a:rect l="l" t="t" r="r" b="b"/>
              <a:pathLst>
                <a:path w="6211062" h="1332611">
                  <a:moveTo>
                    <a:pt x="0" y="222123"/>
                  </a:moveTo>
                  <a:cubicBezTo>
                    <a:pt x="0" y="99441"/>
                    <a:pt x="100965" y="0"/>
                    <a:pt x="225425" y="0"/>
                  </a:cubicBezTo>
                  <a:lnTo>
                    <a:pt x="5985637" y="0"/>
                  </a:lnTo>
                  <a:cubicBezTo>
                    <a:pt x="6110097" y="0"/>
                    <a:pt x="6211062" y="99441"/>
                    <a:pt x="6211062" y="222123"/>
                  </a:cubicBezTo>
                  <a:lnTo>
                    <a:pt x="6211062" y="1110488"/>
                  </a:lnTo>
                  <a:cubicBezTo>
                    <a:pt x="6211062" y="1233170"/>
                    <a:pt x="6110097" y="1332611"/>
                    <a:pt x="5985637" y="1332611"/>
                  </a:cubicBezTo>
                  <a:lnTo>
                    <a:pt x="225425" y="1332611"/>
                  </a:lnTo>
                  <a:cubicBezTo>
                    <a:pt x="100965" y="1332611"/>
                    <a:pt x="0" y="1233170"/>
                    <a:pt x="0" y="1110488"/>
                  </a:cubicBezTo>
                  <a:close/>
                </a:path>
              </a:pathLst>
            </a:custGeom>
            <a:solidFill>
              <a:srgbClr val="C0FF99"/>
            </a:solidFill>
          </p:spPr>
          <p:txBody>
            <a:bodyPr/>
            <a:lstStyle/>
            <a:p>
              <a:endParaRPr lang="el-GR"/>
            </a:p>
          </p:txBody>
        </p:sp>
        <p:sp>
          <p:nvSpPr>
            <p:cNvPr id="23" name="Freeform 23"/>
            <p:cNvSpPr/>
            <p:nvPr/>
          </p:nvSpPr>
          <p:spPr>
            <a:xfrm>
              <a:off x="0" y="0"/>
              <a:ext cx="6236462" cy="1358011"/>
            </a:xfrm>
            <a:custGeom>
              <a:avLst/>
              <a:gdLst/>
              <a:ahLst/>
              <a:cxnLst/>
              <a:rect l="l" t="t" r="r" b="b"/>
              <a:pathLst>
                <a:path w="6236462" h="1358011">
                  <a:moveTo>
                    <a:pt x="0" y="234823"/>
                  </a:moveTo>
                  <a:cubicBezTo>
                    <a:pt x="0" y="104902"/>
                    <a:pt x="106807" y="0"/>
                    <a:pt x="238125" y="0"/>
                  </a:cubicBezTo>
                  <a:lnTo>
                    <a:pt x="5998337" y="0"/>
                  </a:lnTo>
                  <a:lnTo>
                    <a:pt x="5998337" y="12700"/>
                  </a:lnTo>
                  <a:lnTo>
                    <a:pt x="5998337" y="0"/>
                  </a:lnTo>
                  <a:cubicBezTo>
                    <a:pt x="6129655" y="0"/>
                    <a:pt x="6236462" y="104902"/>
                    <a:pt x="6236462" y="234823"/>
                  </a:cubicBezTo>
                  <a:lnTo>
                    <a:pt x="6223762" y="234823"/>
                  </a:lnTo>
                  <a:lnTo>
                    <a:pt x="6236462" y="234823"/>
                  </a:lnTo>
                  <a:lnTo>
                    <a:pt x="6236462" y="1123188"/>
                  </a:lnTo>
                  <a:lnTo>
                    <a:pt x="6223762" y="1123188"/>
                  </a:lnTo>
                  <a:lnTo>
                    <a:pt x="6236462" y="1123188"/>
                  </a:lnTo>
                  <a:cubicBezTo>
                    <a:pt x="6236462" y="1252982"/>
                    <a:pt x="6129655" y="1358011"/>
                    <a:pt x="5998337" y="1358011"/>
                  </a:cubicBezTo>
                  <a:lnTo>
                    <a:pt x="5998337" y="1345311"/>
                  </a:lnTo>
                  <a:lnTo>
                    <a:pt x="5998337" y="1358011"/>
                  </a:lnTo>
                  <a:lnTo>
                    <a:pt x="238125" y="1358011"/>
                  </a:lnTo>
                  <a:lnTo>
                    <a:pt x="238125" y="1345311"/>
                  </a:lnTo>
                  <a:lnTo>
                    <a:pt x="238125" y="1358011"/>
                  </a:lnTo>
                  <a:cubicBezTo>
                    <a:pt x="106807" y="1358011"/>
                    <a:pt x="0" y="1253109"/>
                    <a:pt x="0" y="1123188"/>
                  </a:cubicBezTo>
                  <a:lnTo>
                    <a:pt x="0" y="234823"/>
                  </a:lnTo>
                  <a:lnTo>
                    <a:pt x="12700" y="234823"/>
                  </a:lnTo>
                  <a:lnTo>
                    <a:pt x="0" y="234823"/>
                  </a:lnTo>
                  <a:moveTo>
                    <a:pt x="25400" y="234823"/>
                  </a:moveTo>
                  <a:lnTo>
                    <a:pt x="25400" y="1123188"/>
                  </a:lnTo>
                  <a:lnTo>
                    <a:pt x="12700" y="1123188"/>
                  </a:lnTo>
                  <a:lnTo>
                    <a:pt x="25400" y="1123188"/>
                  </a:lnTo>
                  <a:cubicBezTo>
                    <a:pt x="25400" y="1238631"/>
                    <a:pt x="120396" y="1332611"/>
                    <a:pt x="238125" y="1332611"/>
                  </a:cubicBezTo>
                  <a:lnTo>
                    <a:pt x="5998337" y="1332611"/>
                  </a:lnTo>
                  <a:cubicBezTo>
                    <a:pt x="6115939" y="1332611"/>
                    <a:pt x="6211062" y="1238631"/>
                    <a:pt x="6211062" y="1123188"/>
                  </a:cubicBezTo>
                  <a:lnTo>
                    <a:pt x="6211062" y="234823"/>
                  </a:lnTo>
                  <a:cubicBezTo>
                    <a:pt x="6211062" y="119380"/>
                    <a:pt x="6115939" y="25400"/>
                    <a:pt x="5998337" y="25400"/>
                  </a:cubicBezTo>
                  <a:lnTo>
                    <a:pt x="238125" y="25400"/>
                  </a:lnTo>
                  <a:lnTo>
                    <a:pt x="238125" y="12700"/>
                  </a:lnTo>
                  <a:lnTo>
                    <a:pt x="238125" y="25400"/>
                  </a:lnTo>
                  <a:cubicBezTo>
                    <a:pt x="120396" y="25400"/>
                    <a:pt x="25400" y="119380"/>
                    <a:pt x="25400" y="234823"/>
                  </a:cubicBezTo>
                  <a:close/>
                </a:path>
              </a:pathLst>
            </a:custGeom>
            <a:solidFill>
              <a:srgbClr val="FFFFFF"/>
            </a:solidFill>
          </p:spPr>
          <p:txBody>
            <a:bodyPr/>
            <a:lstStyle/>
            <a:p>
              <a:endParaRPr lang="el-GR"/>
            </a:p>
          </p:txBody>
        </p:sp>
      </p:grpSp>
      <p:grpSp>
        <p:nvGrpSpPr>
          <p:cNvPr id="24" name="Group 24"/>
          <p:cNvGrpSpPr/>
          <p:nvPr/>
        </p:nvGrpSpPr>
        <p:grpSpPr>
          <a:xfrm>
            <a:off x="4608029" y="774513"/>
            <a:ext cx="10805267" cy="951136"/>
            <a:chOff x="0" y="0"/>
            <a:chExt cx="14407022" cy="1268182"/>
          </a:xfrm>
        </p:grpSpPr>
        <p:sp>
          <p:nvSpPr>
            <p:cNvPr id="25" name="Freeform 25"/>
            <p:cNvSpPr/>
            <p:nvPr/>
          </p:nvSpPr>
          <p:spPr>
            <a:xfrm>
              <a:off x="0" y="0"/>
              <a:ext cx="14407021" cy="1268182"/>
            </a:xfrm>
            <a:custGeom>
              <a:avLst/>
              <a:gdLst/>
              <a:ahLst/>
              <a:cxnLst/>
              <a:rect l="l" t="t" r="r" b="b"/>
              <a:pathLst>
                <a:path w="14407021" h="1268182">
                  <a:moveTo>
                    <a:pt x="0" y="0"/>
                  </a:moveTo>
                  <a:lnTo>
                    <a:pt x="14407021" y="0"/>
                  </a:lnTo>
                  <a:lnTo>
                    <a:pt x="14407021" y="1268182"/>
                  </a:lnTo>
                  <a:lnTo>
                    <a:pt x="0" y="1268182"/>
                  </a:lnTo>
                  <a:close/>
                </a:path>
              </a:pathLst>
            </a:custGeom>
            <a:solidFill>
              <a:srgbClr val="000000">
                <a:alpha val="0"/>
              </a:srgbClr>
            </a:solidFill>
          </p:spPr>
          <p:txBody>
            <a:bodyPr/>
            <a:lstStyle/>
            <a:p>
              <a:endParaRPr lang="el-GR"/>
            </a:p>
          </p:txBody>
        </p:sp>
        <p:sp>
          <p:nvSpPr>
            <p:cNvPr id="26" name="TextBox 26"/>
            <p:cNvSpPr txBox="1"/>
            <p:nvPr/>
          </p:nvSpPr>
          <p:spPr>
            <a:xfrm>
              <a:off x="0" y="38100"/>
              <a:ext cx="14407022" cy="1230082"/>
            </a:xfrm>
            <a:prstGeom prst="rect">
              <a:avLst/>
            </a:prstGeom>
          </p:spPr>
          <p:txBody>
            <a:bodyPr lIns="0" tIns="0" rIns="0" bIns="0" rtlCol="0" anchor="b"/>
            <a:lstStyle/>
            <a:p>
              <a:pPr algn="l">
                <a:lnSpc>
                  <a:spcPts val="5400"/>
                </a:lnSpc>
              </a:pPr>
              <a:r>
                <a:rPr lang="en-US" sz="5000" b="1">
                  <a:solidFill>
                    <a:srgbClr val="FFFFFF"/>
                  </a:solidFill>
                  <a:latin typeface="Georgia Bold"/>
                  <a:ea typeface="Georgia Bold"/>
                  <a:cs typeface="Georgia Bold"/>
                  <a:sym typeface="Georgia Bold"/>
                </a:rPr>
                <a:t>The problematic of fast fashion</a:t>
              </a:r>
            </a:p>
          </p:txBody>
        </p:sp>
      </p:grpSp>
      <p:sp>
        <p:nvSpPr>
          <p:cNvPr id="27" name="TextBox 27"/>
          <p:cNvSpPr txBox="1"/>
          <p:nvPr/>
        </p:nvSpPr>
        <p:spPr>
          <a:xfrm>
            <a:off x="7897226" y="2294160"/>
            <a:ext cx="2774050" cy="584835"/>
          </a:xfrm>
          <a:prstGeom prst="rect">
            <a:avLst/>
          </a:prstGeom>
        </p:spPr>
        <p:txBody>
          <a:bodyPr lIns="0" tIns="0" rIns="0" bIns="0" rtlCol="0" anchor="t">
            <a:spAutoFit/>
          </a:bodyPr>
          <a:lstStyle/>
          <a:p>
            <a:pPr algn="ctr">
              <a:lnSpc>
                <a:spcPts val="3600"/>
              </a:lnSpc>
            </a:pPr>
            <a:r>
              <a:rPr lang="en-US" sz="5400">
                <a:solidFill>
                  <a:srgbClr val="8D5CFF"/>
                </a:solidFill>
                <a:latin typeface="Arial"/>
                <a:ea typeface="Arial"/>
                <a:cs typeface="Arial"/>
                <a:sym typeface="Arial"/>
              </a:rPr>
              <a:t>Effects</a:t>
            </a:r>
          </a:p>
        </p:txBody>
      </p:sp>
      <p:sp>
        <p:nvSpPr>
          <p:cNvPr id="28" name="Freeform 28" descr="Basura con relleno sólido"/>
          <p:cNvSpPr/>
          <p:nvPr/>
        </p:nvSpPr>
        <p:spPr>
          <a:xfrm>
            <a:off x="1511744" y="3628131"/>
            <a:ext cx="1991412" cy="1991412"/>
          </a:xfrm>
          <a:custGeom>
            <a:avLst/>
            <a:gdLst/>
            <a:ahLst/>
            <a:cxnLst/>
            <a:rect l="l" t="t" r="r" b="b"/>
            <a:pathLst>
              <a:path w="1991412" h="1991412">
                <a:moveTo>
                  <a:pt x="0" y="0"/>
                </a:moveTo>
                <a:lnTo>
                  <a:pt x="1991411" y="0"/>
                </a:lnTo>
                <a:lnTo>
                  <a:pt x="1991411" y="1991412"/>
                </a:lnTo>
                <a:lnTo>
                  <a:pt x="0" y="19914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29" name="Freeform 29" descr="Ballena con relleno sólido"/>
          <p:cNvSpPr/>
          <p:nvPr/>
        </p:nvSpPr>
        <p:spPr>
          <a:xfrm>
            <a:off x="6123078" y="3628131"/>
            <a:ext cx="1835870" cy="1835870"/>
          </a:xfrm>
          <a:custGeom>
            <a:avLst/>
            <a:gdLst/>
            <a:ahLst/>
            <a:cxnLst/>
            <a:rect l="l" t="t" r="r" b="b"/>
            <a:pathLst>
              <a:path w="1835870" h="1835870">
                <a:moveTo>
                  <a:pt x="0" y="0"/>
                </a:moveTo>
                <a:lnTo>
                  <a:pt x="1835870" y="0"/>
                </a:lnTo>
                <a:lnTo>
                  <a:pt x="1835870" y="1835869"/>
                </a:lnTo>
                <a:lnTo>
                  <a:pt x="0" y="183586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l-GR"/>
          </a:p>
        </p:txBody>
      </p:sp>
      <p:sp>
        <p:nvSpPr>
          <p:cNvPr id="30" name="Freeform 30" descr="Botella de agua con relleno sólido"/>
          <p:cNvSpPr/>
          <p:nvPr/>
        </p:nvSpPr>
        <p:spPr>
          <a:xfrm>
            <a:off x="10329056" y="3546616"/>
            <a:ext cx="1835868" cy="1835868"/>
          </a:xfrm>
          <a:custGeom>
            <a:avLst/>
            <a:gdLst/>
            <a:ahLst/>
            <a:cxnLst/>
            <a:rect l="l" t="t" r="r" b="b"/>
            <a:pathLst>
              <a:path w="1835868" h="1835868">
                <a:moveTo>
                  <a:pt x="0" y="0"/>
                </a:moveTo>
                <a:lnTo>
                  <a:pt x="1835868" y="0"/>
                </a:lnTo>
                <a:lnTo>
                  <a:pt x="1835868" y="1835868"/>
                </a:lnTo>
                <a:lnTo>
                  <a:pt x="0" y="183586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l-GR"/>
          </a:p>
        </p:txBody>
      </p:sp>
      <p:sp>
        <p:nvSpPr>
          <p:cNvPr id="31" name="Freeform 31" descr="Vínculo con relleno sólido"/>
          <p:cNvSpPr/>
          <p:nvPr/>
        </p:nvSpPr>
        <p:spPr>
          <a:xfrm>
            <a:off x="14637490" y="3628131"/>
            <a:ext cx="1991412" cy="1991412"/>
          </a:xfrm>
          <a:custGeom>
            <a:avLst/>
            <a:gdLst/>
            <a:ahLst/>
            <a:cxnLst/>
            <a:rect l="l" t="t" r="r" b="b"/>
            <a:pathLst>
              <a:path w="1991412" h="1991412">
                <a:moveTo>
                  <a:pt x="0" y="0"/>
                </a:moveTo>
                <a:lnTo>
                  <a:pt x="1991412" y="0"/>
                </a:lnTo>
                <a:lnTo>
                  <a:pt x="1991412" y="1991412"/>
                </a:lnTo>
                <a:lnTo>
                  <a:pt x="0" y="199141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l-GR"/>
          </a:p>
        </p:txBody>
      </p:sp>
      <p:sp>
        <p:nvSpPr>
          <p:cNvPr id="32" name="TextBox 32"/>
          <p:cNvSpPr txBox="1"/>
          <p:nvPr/>
        </p:nvSpPr>
        <p:spPr>
          <a:xfrm>
            <a:off x="785930" y="5916942"/>
            <a:ext cx="3399495" cy="889000"/>
          </a:xfrm>
          <a:prstGeom prst="rect">
            <a:avLst/>
          </a:prstGeom>
        </p:spPr>
        <p:txBody>
          <a:bodyPr lIns="0" tIns="0" rIns="0" bIns="0" rtlCol="0" anchor="t">
            <a:spAutoFit/>
          </a:bodyPr>
          <a:lstStyle/>
          <a:p>
            <a:pPr algn="ctr">
              <a:lnSpc>
                <a:spcPts val="3240"/>
              </a:lnSpc>
            </a:pPr>
            <a:r>
              <a:rPr lang="en-US" sz="3000" b="1">
                <a:solidFill>
                  <a:srgbClr val="FFFFFF"/>
                </a:solidFill>
                <a:latin typeface="Arial Bold"/>
                <a:ea typeface="Arial Bold"/>
                <a:cs typeface="Arial Bold"/>
                <a:sym typeface="Arial Bold"/>
              </a:rPr>
              <a:t>Waste</a:t>
            </a:r>
          </a:p>
          <a:p>
            <a:pPr algn="ctr">
              <a:lnSpc>
                <a:spcPts val="2592"/>
              </a:lnSpc>
            </a:pPr>
            <a:r>
              <a:rPr lang="en-US" sz="2400">
                <a:solidFill>
                  <a:srgbClr val="FFFFFF"/>
                </a:solidFill>
                <a:latin typeface="Arial"/>
                <a:ea typeface="Arial"/>
                <a:cs typeface="Arial"/>
                <a:sym typeface="Arial"/>
              </a:rPr>
              <a:t>1,92 million tons of textil waste generated per year</a:t>
            </a:r>
          </a:p>
        </p:txBody>
      </p:sp>
      <p:sp>
        <p:nvSpPr>
          <p:cNvPr id="33" name="TextBox 33"/>
          <p:cNvSpPr txBox="1"/>
          <p:nvPr/>
        </p:nvSpPr>
        <p:spPr>
          <a:xfrm>
            <a:off x="4837544" y="5916942"/>
            <a:ext cx="4023124" cy="1403223"/>
          </a:xfrm>
          <a:prstGeom prst="rect">
            <a:avLst/>
          </a:prstGeom>
        </p:spPr>
        <p:txBody>
          <a:bodyPr lIns="0" tIns="0" rIns="0" bIns="0" rtlCol="0" anchor="t">
            <a:spAutoFit/>
          </a:bodyPr>
          <a:lstStyle/>
          <a:p>
            <a:pPr algn="ctr">
              <a:lnSpc>
                <a:spcPts val="3240"/>
              </a:lnSpc>
            </a:pPr>
            <a:r>
              <a:rPr lang="en-US" sz="3000" b="1">
                <a:solidFill>
                  <a:srgbClr val="FFFFFF"/>
                </a:solidFill>
                <a:latin typeface="Arial Bold"/>
                <a:ea typeface="Arial Bold"/>
                <a:cs typeface="Arial Bold"/>
                <a:sym typeface="Arial Bold"/>
              </a:rPr>
              <a:t>Oceans</a:t>
            </a:r>
          </a:p>
          <a:p>
            <a:pPr algn="ctr">
              <a:lnSpc>
                <a:spcPts val="2592"/>
              </a:lnSpc>
            </a:pPr>
            <a:r>
              <a:rPr lang="en-US" sz="2400">
                <a:solidFill>
                  <a:srgbClr val="FFFFFF"/>
                </a:solidFill>
                <a:latin typeface="Arial"/>
                <a:ea typeface="Arial"/>
                <a:cs typeface="Arial"/>
                <a:sym typeface="Arial"/>
              </a:rPr>
              <a:t>The industry release half a million microfiber tons into the ocean every year</a:t>
            </a:r>
          </a:p>
        </p:txBody>
      </p:sp>
      <p:sp>
        <p:nvSpPr>
          <p:cNvPr id="34" name="TextBox 34"/>
          <p:cNvSpPr txBox="1"/>
          <p:nvPr/>
        </p:nvSpPr>
        <p:spPr>
          <a:xfrm>
            <a:off x="9427335" y="5916942"/>
            <a:ext cx="3823542" cy="889000"/>
          </a:xfrm>
          <a:prstGeom prst="rect">
            <a:avLst/>
          </a:prstGeom>
        </p:spPr>
        <p:txBody>
          <a:bodyPr lIns="0" tIns="0" rIns="0" bIns="0" rtlCol="0" anchor="t">
            <a:spAutoFit/>
          </a:bodyPr>
          <a:lstStyle/>
          <a:p>
            <a:pPr algn="ctr">
              <a:lnSpc>
                <a:spcPts val="3240"/>
              </a:lnSpc>
            </a:pPr>
            <a:r>
              <a:rPr lang="en-US" sz="3000" b="1">
                <a:solidFill>
                  <a:srgbClr val="FFFFFF"/>
                </a:solidFill>
                <a:latin typeface="Arial Bold"/>
                <a:ea typeface="Arial Bold"/>
                <a:cs typeface="Arial Bold"/>
                <a:sym typeface="Arial Bold"/>
              </a:rPr>
              <a:t>Pollution</a:t>
            </a:r>
          </a:p>
          <a:p>
            <a:pPr algn="ctr">
              <a:lnSpc>
                <a:spcPts val="2592"/>
              </a:lnSpc>
            </a:pPr>
            <a:r>
              <a:rPr lang="en-US" sz="2400">
                <a:solidFill>
                  <a:srgbClr val="FFFFFF"/>
                </a:solidFill>
                <a:latin typeface="Arial"/>
                <a:ea typeface="Arial"/>
                <a:cs typeface="Arial"/>
                <a:sym typeface="Arial"/>
              </a:rPr>
              <a:t>From textile using petroleum, during the dyeing, washing and drying processes</a:t>
            </a:r>
          </a:p>
        </p:txBody>
      </p:sp>
      <p:sp>
        <p:nvSpPr>
          <p:cNvPr id="35" name="TextBox 35"/>
          <p:cNvSpPr txBox="1"/>
          <p:nvPr/>
        </p:nvSpPr>
        <p:spPr>
          <a:xfrm>
            <a:off x="13817544" y="5916942"/>
            <a:ext cx="3823542" cy="889000"/>
          </a:xfrm>
          <a:prstGeom prst="rect">
            <a:avLst/>
          </a:prstGeom>
        </p:spPr>
        <p:txBody>
          <a:bodyPr lIns="0" tIns="0" rIns="0" bIns="0" rtlCol="0" anchor="t">
            <a:spAutoFit/>
          </a:bodyPr>
          <a:lstStyle/>
          <a:p>
            <a:pPr algn="ctr">
              <a:lnSpc>
                <a:spcPts val="3240"/>
              </a:lnSpc>
            </a:pPr>
            <a:r>
              <a:rPr lang="en-US" sz="3000" b="1">
                <a:solidFill>
                  <a:srgbClr val="FFFFFF"/>
                </a:solidFill>
                <a:latin typeface="Arial Bold"/>
                <a:ea typeface="Arial Bold"/>
                <a:cs typeface="Arial Bold"/>
                <a:sym typeface="Arial Bold"/>
              </a:rPr>
              <a:t>Social</a:t>
            </a:r>
          </a:p>
          <a:p>
            <a:pPr algn="ctr">
              <a:lnSpc>
                <a:spcPts val="2592"/>
              </a:lnSpc>
            </a:pPr>
            <a:r>
              <a:rPr lang="en-US" sz="2400">
                <a:solidFill>
                  <a:srgbClr val="FFFFFF"/>
                </a:solidFill>
                <a:latin typeface="Arial"/>
                <a:ea typeface="Arial"/>
                <a:cs typeface="Arial"/>
                <a:sym typeface="Arial"/>
              </a:rPr>
              <a:t>Textile workers in Asian countries paid 0.50cts per hour</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grpSp>
        <p:nvGrpSpPr>
          <p:cNvPr id="19" name="Group 19"/>
          <p:cNvGrpSpPr>
            <a:grpSpLocks noChangeAspect="1"/>
          </p:cNvGrpSpPr>
          <p:nvPr/>
        </p:nvGrpSpPr>
        <p:grpSpPr>
          <a:xfrm>
            <a:off x="1052204" y="452011"/>
            <a:ext cx="2882265" cy="1403886"/>
            <a:chOff x="0" y="0"/>
            <a:chExt cx="3843020" cy="1871848"/>
          </a:xfrm>
        </p:grpSpPr>
        <p:sp>
          <p:nvSpPr>
            <p:cNvPr id="20" name="Freeform 20"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9"/>
              <a:stretch>
                <a:fillRect l="-33" r="-33"/>
              </a:stretch>
            </a:blipFill>
          </p:spPr>
          <p:txBody>
            <a:bodyPr/>
            <a:lstStyle/>
            <a:p>
              <a:endParaRPr lang="el-GR"/>
            </a:p>
          </p:txBody>
        </p:sp>
      </p:grpSp>
      <p:grpSp>
        <p:nvGrpSpPr>
          <p:cNvPr id="21" name="Group 21"/>
          <p:cNvGrpSpPr/>
          <p:nvPr/>
        </p:nvGrpSpPr>
        <p:grpSpPr>
          <a:xfrm>
            <a:off x="5710658" y="678386"/>
            <a:ext cx="8964615" cy="951137"/>
            <a:chOff x="0" y="0"/>
            <a:chExt cx="11952819" cy="1268183"/>
          </a:xfrm>
        </p:grpSpPr>
        <p:sp>
          <p:nvSpPr>
            <p:cNvPr id="22" name="Freeform 22"/>
            <p:cNvSpPr/>
            <p:nvPr/>
          </p:nvSpPr>
          <p:spPr>
            <a:xfrm>
              <a:off x="0" y="0"/>
              <a:ext cx="11952820" cy="1268183"/>
            </a:xfrm>
            <a:custGeom>
              <a:avLst/>
              <a:gdLst/>
              <a:ahLst/>
              <a:cxnLst/>
              <a:rect l="l" t="t" r="r" b="b"/>
              <a:pathLst>
                <a:path w="11952820" h="1268183">
                  <a:moveTo>
                    <a:pt x="0" y="0"/>
                  </a:moveTo>
                  <a:lnTo>
                    <a:pt x="11952820" y="0"/>
                  </a:lnTo>
                  <a:lnTo>
                    <a:pt x="11952820" y="1268183"/>
                  </a:lnTo>
                  <a:lnTo>
                    <a:pt x="0" y="1268183"/>
                  </a:lnTo>
                  <a:close/>
                </a:path>
              </a:pathLst>
            </a:custGeom>
            <a:solidFill>
              <a:srgbClr val="000000">
                <a:alpha val="0"/>
              </a:srgbClr>
            </a:solidFill>
          </p:spPr>
          <p:txBody>
            <a:bodyPr/>
            <a:lstStyle/>
            <a:p>
              <a:endParaRPr lang="el-GR"/>
            </a:p>
          </p:txBody>
        </p:sp>
        <p:sp>
          <p:nvSpPr>
            <p:cNvPr id="23" name="TextBox 23"/>
            <p:cNvSpPr txBox="1"/>
            <p:nvPr/>
          </p:nvSpPr>
          <p:spPr>
            <a:xfrm>
              <a:off x="0" y="38100"/>
              <a:ext cx="11952819" cy="1230083"/>
            </a:xfrm>
            <a:prstGeom prst="rect">
              <a:avLst/>
            </a:prstGeom>
          </p:spPr>
          <p:txBody>
            <a:bodyPr lIns="0" tIns="0" rIns="0" bIns="0" rtlCol="0" anchor="b"/>
            <a:lstStyle/>
            <a:p>
              <a:pPr algn="l">
                <a:lnSpc>
                  <a:spcPts val="5400"/>
                </a:lnSpc>
              </a:pPr>
              <a:r>
                <a:rPr lang="en-US" sz="5000" b="1">
                  <a:solidFill>
                    <a:srgbClr val="FFFFFF"/>
                  </a:solidFill>
                  <a:latin typeface="Georgia Bold"/>
                  <a:ea typeface="Georgia Bold"/>
                  <a:cs typeface="Georgia Bold"/>
                  <a:sym typeface="Georgia Bold"/>
                </a:rPr>
                <a:t>An increasing problem</a:t>
              </a:r>
            </a:p>
          </p:txBody>
        </p:sp>
      </p:grpSp>
      <p:sp>
        <p:nvSpPr>
          <p:cNvPr id="24" name="TextBox 24"/>
          <p:cNvSpPr txBox="1"/>
          <p:nvPr/>
        </p:nvSpPr>
        <p:spPr>
          <a:xfrm>
            <a:off x="927978" y="3852875"/>
            <a:ext cx="8568843" cy="2331720"/>
          </a:xfrm>
          <a:prstGeom prst="rect">
            <a:avLst/>
          </a:prstGeom>
        </p:spPr>
        <p:txBody>
          <a:bodyPr lIns="0" tIns="0" rIns="0" bIns="0" rtlCol="0" anchor="t">
            <a:spAutoFit/>
          </a:bodyPr>
          <a:lstStyle/>
          <a:p>
            <a:pPr algn="ctr">
              <a:lnSpc>
                <a:spcPts val="3600"/>
              </a:lnSpc>
            </a:pPr>
            <a:r>
              <a:rPr lang="en-US" sz="3300">
                <a:solidFill>
                  <a:srgbClr val="FFFFFF"/>
                </a:solidFill>
                <a:latin typeface="Arial"/>
                <a:ea typeface="Arial"/>
                <a:cs typeface="Arial"/>
                <a:sym typeface="Arial"/>
              </a:rPr>
              <a:t>Fast fashion is a dominant model nowadays</a:t>
            </a:r>
          </a:p>
          <a:p>
            <a:pPr algn="ctr">
              <a:lnSpc>
                <a:spcPts val="3600"/>
              </a:lnSpc>
            </a:pPr>
            <a:endParaRPr lang="en-US" sz="3300">
              <a:solidFill>
                <a:srgbClr val="FFFFFF"/>
              </a:solidFill>
              <a:latin typeface="Arial"/>
              <a:ea typeface="Arial"/>
              <a:cs typeface="Arial"/>
              <a:sym typeface="Arial"/>
            </a:endParaRPr>
          </a:p>
          <a:p>
            <a:pPr algn="ctr">
              <a:lnSpc>
                <a:spcPts val="3600"/>
              </a:lnSpc>
            </a:pPr>
            <a:r>
              <a:rPr lang="en-US" sz="3300">
                <a:solidFill>
                  <a:srgbClr val="FFFFFF"/>
                </a:solidFill>
                <a:latin typeface="Arial"/>
                <a:ea typeface="Arial"/>
                <a:cs typeface="Arial"/>
                <a:sym typeface="Arial"/>
              </a:rPr>
              <a:t>The use of garments decreased by 36% </a:t>
            </a:r>
          </a:p>
          <a:p>
            <a:pPr algn="ctr">
              <a:lnSpc>
                <a:spcPts val="3600"/>
              </a:lnSpc>
            </a:pPr>
            <a:r>
              <a:rPr lang="en-US" sz="3300">
                <a:solidFill>
                  <a:srgbClr val="FFFFFF"/>
                </a:solidFill>
                <a:latin typeface="Arial"/>
                <a:ea typeface="Arial"/>
                <a:cs typeface="Arial"/>
                <a:sym typeface="Arial"/>
              </a:rPr>
              <a:t>in 15 years</a:t>
            </a:r>
          </a:p>
          <a:p>
            <a:pPr algn="ctr">
              <a:lnSpc>
                <a:spcPts val="3600"/>
              </a:lnSpc>
            </a:pPr>
            <a:endParaRPr lang="en-US" sz="3300">
              <a:solidFill>
                <a:srgbClr val="FFFFFF"/>
              </a:solidFill>
              <a:latin typeface="Arial"/>
              <a:ea typeface="Arial"/>
              <a:cs typeface="Arial"/>
              <a:sym typeface="Arial"/>
            </a:endParaRPr>
          </a:p>
        </p:txBody>
      </p:sp>
      <p:grpSp>
        <p:nvGrpSpPr>
          <p:cNvPr id="25" name="Group 25"/>
          <p:cNvGrpSpPr>
            <a:grpSpLocks noChangeAspect="1"/>
          </p:cNvGrpSpPr>
          <p:nvPr/>
        </p:nvGrpSpPr>
        <p:grpSpPr>
          <a:xfrm>
            <a:off x="9735501" y="2350714"/>
            <a:ext cx="6307688" cy="4979100"/>
            <a:chOff x="0" y="0"/>
            <a:chExt cx="8410250" cy="6638800"/>
          </a:xfrm>
        </p:grpSpPr>
        <p:sp>
          <p:nvSpPr>
            <p:cNvPr id="26" name="Freeform 26"/>
            <p:cNvSpPr/>
            <p:nvPr/>
          </p:nvSpPr>
          <p:spPr>
            <a:xfrm>
              <a:off x="0" y="0"/>
              <a:ext cx="8410194" cy="6638798"/>
            </a:xfrm>
            <a:custGeom>
              <a:avLst/>
              <a:gdLst/>
              <a:ahLst/>
              <a:cxnLst/>
              <a:rect l="l" t="t" r="r" b="b"/>
              <a:pathLst>
                <a:path w="8410194" h="6638798">
                  <a:moveTo>
                    <a:pt x="0" y="0"/>
                  </a:moveTo>
                  <a:lnTo>
                    <a:pt x="8410194" y="0"/>
                  </a:lnTo>
                  <a:lnTo>
                    <a:pt x="8410194" y="6638798"/>
                  </a:lnTo>
                  <a:lnTo>
                    <a:pt x="0" y="6638798"/>
                  </a:lnTo>
                  <a:lnTo>
                    <a:pt x="0" y="0"/>
                  </a:lnTo>
                  <a:close/>
                </a:path>
              </a:pathLst>
            </a:custGeom>
            <a:blipFill>
              <a:blip r:embed="rId10"/>
              <a:stretch>
                <a:fillRect/>
              </a:stretch>
            </a:blipFill>
          </p:spPr>
          <p:txBody>
            <a:bodyPr/>
            <a:lstStyle/>
            <a:p>
              <a:endParaRPr lang="el-G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grpSp>
        <p:nvGrpSpPr>
          <p:cNvPr id="18" name="Group 18"/>
          <p:cNvGrpSpPr>
            <a:grpSpLocks noChangeAspect="1"/>
          </p:cNvGrpSpPr>
          <p:nvPr/>
        </p:nvGrpSpPr>
        <p:grpSpPr>
          <a:xfrm>
            <a:off x="1052204" y="452011"/>
            <a:ext cx="2882265" cy="1403886"/>
            <a:chOff x="0" y="0"/>
            <a:chExt cx="3843020" cy="1871848"/>
          </a:xfrm>
        </p:grpSpPr>
        <p:sp>
          <p:nvSpPr>
            <p:cNvPr id="19" name="Freeform 19"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9"/>
              <a:stretch>
                <a:fillRect l="-33" r="-33"/>
              </a:stretch>
            </a:blipFill>
          </p:spPr>
          <p:txBody>
            <a:bodyPr/>
            <a:lstStyle/>
            <a:p>
              <a:endParaRPr lang="el-GR"/>
            </a:p>
          </p:txBody>
        </p:sp>
      </p:grpSp>
      <p:grpSp>
        <p:nvGrpSpPr>
          <p:cNvPr id="20" name="Group 20"/>
          <p:cNvGrpSpPr/>
          <p:nvPr/>
        </p:nvGrpSpPr>
        <p:grpSpPr>
          <a:xfrm>
            <a:off x="4781204" y="992505"/>
            <a:ext cx="12577343" cy="838197"/>
            <a:chOff x="0" y="0"/>
            <a:chExt cx="16769790" cy="1117596"/>
          </a:xfrm>
        </p:grpSpPr>
        <p:sp>
          <p:nvSpPr>
            <p:cNvPr id="21" name="Freeform 21"/>
            <p:cNvSpPr/>
            <p:nvPr/>
          </p:nvSpPr>
          <p:spPr>
            <a:xfrm>
              <a:off x="0" y="0"/>
              <a:ext cx="16769790" cy="1117596"/>
            </a:xfrm>
            <a:custGeom>
              <a:avLst/>
              <a:gdLst/>
              <a:ahLst/>
              <a:cxnLst/>
              <a:rect l="l" t="t" r="r" b="b"/>
              <a:pathLst>
                <a:path w="16769790" h="1117596">
                  <a:moveTo>
                    <a:pt x="0" y="0"/>
                  </a:moveTo>
                  <a:lnTo>
                    <a:pt x="16769790" y="0"/>
                  </a:lnTo>
                  <a:lnTo>
                    <a:pt x="16769790" y="1117596"/>
                  </a:lnTo>
                  <a:lnTo>
                    <a:pt x="0" y="1117596"/>
                  </a:lnTo>
                  <a:close/>
                </a:path>
              </a:pathLst>
            </a:custGeom>
            <a:solidFill>
              <a:srgbClr val="000000">
                <a:alpha val="0"/>
              </a:srgbClr>
            </a:solidFill>
          </p:spPr>
          <p:txBody>
            <a:bodyPr/>
            <a:lstStyle/>
            <a:p>
              <a:endParaRPr lang="el-GR"/>
            </a:p>
          </p:txBody>
        </p:sp>
        <p:sp>
          <p:nvSpPr>
            <p:cNvPr id="22" name="TextBox 22"/>
            <p:cNvSpPr txBox="1"/>
            <p:nvPr/>
          </p:nvSpPr>
          <p:spPr>
            <a:xfrm>
              <a:off x="0" y="66675"/>
              <a:ext cx="16769790" cy="1050921"/>
            </a:xfrm>
            <a:prstGeom prst="rect">
              <a:avLst/>
            </a:prstGeom>
          </p:spPr>
          <p:txBody>
            <a:bodyPr lIns="0" tIns="0" rIns="0" bIns="0" rtlCol="0" anchor="b"/>
            <a:lstStyle/>
            <a:p>
              <a:pPr algn="l">
                <a:lnSpc>
                  <a:spcPts val="6480"/>
                </a:lnSpc>
              </a:pPr>
              <a:r>
                <a:rPr lang="en-US" sz="6000" b="1">
                  <a:solidFill>
                    <a:srgbClr val="FFFFFF"/>
                  </a:solidFill>
                  <a:latin typeface="Georgia Bold"/>
                  <a:ea typeface="Georgia Bold"/>
                  <a:cs typeface="Georgia Bold"/>
                  <a:sym typeface="Georgia Bold"/>
                </a:rPr>
                <a:t>The textile sector today</a:t>
              </a:r>
            </a:p>
          </p:txBody>
        </p:sp>
      </p:grpSp>
      <p:sp>
        <p:nvSpPr>
          <p:cNvPr id="23" name="Freeform 23" descr="Κύκλος με αριστερό βέλος περίγραμμα"/>
          <p:cNvSpPr/>
          <p:nvPr/>
        </p:nvSpPr>
        <p:spPr>
          <a:xfrm>
            <a:off x="2185093" y="3885618"/>
            <a:ext cx="1371600" cy="1371600"/>
          </a:xfrm>
          <a:custGeom>
            <a:avLst/>
            <a:gdLst/>
            <a:ahLst/>
            <a:cxnLst/>
            <a:rect l="l" t="t" r="r" b="b"/>
            <a:pathLst>
              <a:path w="1371600" h="1371600">
                <a:moveTo>
                  <a:pt x="0" y="0"/>
                </a:moveTo>
                <a:lnTo>
                  <a:pt x="1371600" y="0"/>
                </a:lnTo>
                <a:lnTo>
                  <a:pt x="1371600" y="1371600"/>
                </a:lnTo>
                <a:lnTo>
                  <a:pt x="0" y="13716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24" name="Freeform 24" descr="Μεταποιήσεις και ραπτική περίγραμμα"/>
          <p:cNvSpPr/>
          <p:nvPr/>
        </p:nvSpPr>
        <p:spPr>
          <a:xfrm>
            <a:off x="8458200" y="3885618"/>
            <a:ext cx="1371600" cy="1371600"/>
          </a:xfrm>
          <a:custGeom>
            <a:avLst/>
            <a:gdLst/>
            <a:ahLst/>
            <a:cxnLst/>
            <a:rect l="l" t="t" r="r" b="b"/>
            <a:pathLst>
              <a:path w="1371600" h="1371600">
                <a:moveTo>
                  <a:pt x="0" y="0"/>
                </a:moveTo>
                <a:lnTo>
                  <a:pt x="1371600" y="0"/>
                </a:lnTo>
                <a:lnTo>
                  <a:pt x="1371600" y="1371600"/>
                </a:lnTo>
                <a:lnTo>
                  <a:pt x="0" y="13716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l-GR"/>
          </a:p>
        </p:txBody>
      </p:sp>
      <p:sp>
        <p:nvSpPr>
          <p:cNvPr id="25" name="Freeform 25" descr="Νερό περίγραμμα"/>
          <p:cNvSpPr/>
          <p:nvPr/>
        </p:nvSpPr>
        <p:spPr>
          <a:xfrm>
            <a:off x="14343674" y="3771900"/>
            <a:ext cx="1371600" cy="1371600"/>
          </a:xfrm>
          <a:custGeom>
            <a:avLst/>
            <a:gdLst/>
            <a:ahLst/>
            <a:cxnLst/>
            <a:rect l="l" t="t" r="r" b="b"/>
            <a:pathLst>
              <a:path w="1371600" h="1371600">
                <a:moveTo>
                  <a:pt x="0" y="0"/>
                </a:moveTo>
                <a:lnTo>
                  <a:pt x="1371600" y="0"/>
                </a:lnTo>
                <a:lnTo>
                  <a:pt x="1371600" y="1371600"/>
                </a:lnTo>
                <a:lnTo>
                  <a:pt x="0" y="13716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l-GR"/>
          </a:p>
        </p:txBody>
      </p:sp>
      <p:sp>
        <p:nvSpPr>
          <p:cNvPr id="26" name="TextBox 26"/>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grpSp>
        <p:nvGrpSpPr>
          <p:cNvPr id="27" name="Group 27"/>
          <p:cNvGrpSpPr/>
          <p:nvPr/>
        </p:nvGrpSpPr>
        <p:grpSpPr>
          <a:xfrm>
            <a:off x="-1" y="2173450"/>
            <a:ext cx="7319049" cy="1065422"/>
            <a:chOff x="0" y="0"/>
            <a:chExt cx="2048479" cy="280605"/>
          </a:xfrm>
        </p:grpSpPr>
        <p:sp>
          <p:nvSpPr>
            <p:cNvPr id="28" name="Freeform 28"/>
            <p:cNvSpPr/>
            <p:nvPr/>
          </p:nvSpPr>
          <p:spPr>
            <a:xfrm>
              <a:off x="0" y="0"/>
              <a:ext cx="2048479" cy="280605"/>
            </a:xfrm>
            <a:custGeom>
              <a:avLst/>
              <a:gdLst/>
              <a:ahLst/>
              <a:cxnLst/>
              <a:rect l="l" t="t" r="r" b="b"/>
              <a:pathLst>
                <a:path w="2048479" h="280605">
                  <a:moveTo>
                    <a:pt x="50765" y="0"/>
                  </a:moveTo>
                  <a:lnTo>
                    <a:pt x="1997714" y="0"/>
                  </a:lnTo>
                  <a:cubicBezTo>
                    <a:pt x="2011178" y="0"/>
                    <a:pt x="2024090" y="5348"/>
                    <a:pt x="2033610" y="14869"/>
                  </a:cubicBezTo>
                  <a:cubicBezTo>
                    <a:pt x="2043131" y="24389"/>
                    <a:pt x="2048479" y="37301"/>
                    <a:pt x="2048479" y="50765"/>
                  </a:cubicBezTo>
                  <a:lnTo>
                    <a:pt x="2048479" y="229840"/>
                  </a:lnTo>
                  <a:cubicBezTo>
                    <a:pt x="2048479" y="243304"/>
                    <a:pt x="2043131" y="256216"/>
                    <a:pt x="2033610" y="265736"/>
                  </a:cubicBezTo>
                  <a:cubicBezTo>
                    <a:pt x="2024090" y="275257"/>
                    <a:pt x="2011178" y="280605"/>
                    <a:pt x="1997714" y="280605"/>
                  </a:cubicBezTo>
                  <a:lnTo>
                    <a:pt x="50765" y="280605"/>
                  </a:lnTo>
                  <a:cubicBezTo>
                    <a:pt x="37301" y="280605"/>
                    <a:pt x="24389" y="275257"/>
                    <a:pt x="14869" y="265736"/>
                  </a:cubicBezTo>
                  <a:cubicBezTo>
                    <a:pt x="5348" y="256216"/>
                    <a:pt x="0" y="243304"/>
                    <a:pt x="0" y="229840"/>
                  </a:cubicBezTo>
                  <a:lnTo>
                    <a:pt x="0" y="50765"/>
                  </a:lnTo>
                  <a:cubicBezTo>
                    <a:pt x="0" y="37301"/>
                    <a:pt x="5348" y="24389"/>
                    <a:pt x="14869" y="14869"/>
                  </a:cubicBezTo>
                  <a:cubicBezTo>
                    <a:pt x="24389" y="5348"/>
                    <a:pt x="37301" y="0"/>
                    <a:pt x="50765" y="0"/>
                  </a:cubicBezTo>
                  <a:close/>
                </a:path>
              </a:pathLst>
            </a:custGeom>
            <a:solidFill>
              <a:srgbClr val="75C73E"/>
            </a:solidFill>
          </p:spPr>
          <p:txBody>
            <a:bodyPr/>
            <a:lstStyle/>
            <a:p>
              <a:endParaRPr lang="el-GR"/>
            </a:p>
          </p:txBody>
        </p:sp>
        <p:sp>
          <p:nvSpPr>
            <p:cNvPr id="29" name="TextBox 29"/>
            <p:cNvSpPr txBox="1"/>
            <p:nvPr/>
          </p:nvSpPr>
          <p:spPr>
            <a:xfrm>
              <a:off x="0" y="19050"/>
              <a:ext cx="2048479" cy="261555"/>
            </a:xfrm>
            <a:prstGeom prst="rect">
              <a:avLst/>
            </a:prstGeom>
          </p:spPr>
          <p:txBody>
            <a:bodyPr lIns="50800" tIns="50800" rIns="50800" bIns="50800" rtlCol="0" anchor="ctr"/>
            <a:lstStyle/>
            <a:p>
              <a:pPr algn="ctr">
                <a:lnSpc>
                  <a:spcPts val="2592"/>
                </a:lnSpc>
              </a:pPr>
              <a:endParaRPr/>
            </a:p>
          </p:txBody>
        </p:sp>
      </p:grpSp>
      <p:sp>
        <p:nvSpPr>
          <p:cNvPr id="30" name="TextBox 30"/>
          <p:cNvSpPr txBox="1"/>
          <p:nvPr/>
        </p:nvSpPr>
        <p:spPr>
          <a:xfrm>
            <a:off x="238865" y="2496459"/>
            <a:ext cx="7701678" cy="457505"/>
          </a:xfrm>
          <a:prstGeom prst="rect">
            <a:avLst/>
          </a:prstGeom>
        </p:spPr>
        <p:txBody>
          <a:bodyPr lIns="0" tIns="0" rIns="0" bIns="0" rtlCol="0" anchor="t">
            <a:spAutoFit/>
          </a:bodyPr>
          <a:lstStyle/>
          <a:p>
            <a:pPr algn="l">
              <a:lnSpc>
                <a:spcPts val="3207"/>
              </a:lnSpc>
            </a:pPr>
            <a:r>
              <a:rPr lang="en-US" sz="3300" b="1">
                <a:solidFill>
                  <a:srgbClr val="FFFFFF"/>
                </a:solidFill>
                <a:latin typeface="Arial Bold"/>
                <a:ea typeface="Arial Bold"/>
                <a:cs typeface="Arial Bold"/>
                <a:sym typeface="Arial Bold"/>
              </a:rPr>
              <a:t>SCENARIO 1 - FAST FASHION </a:t>
            </a:r>
          </a:p>
        </p:txBody>
      </p:sp>
      <p:sp>
        <p:nvSpPr>
          <p:cNvPr id="31" name="TextBox 31"/>
          <p:cNvSpPr txBox="1"/>
          <p:nvPr/>
        </p:nvSpPr>
        <p:spPr>
          <a:xfrm>
            <a:off x="1028700" y="5875389"/>
            <a:ext cx="3906041" cy="1019175"/>
          </a:xfrm>
          <a:prstGeom prst="rect">
            <a:avLst/>
          </a:prstGeom>
        </p:spPr>
        <p:txBody>
          <a:bodyPr lIns="0" tIns="0" rIns="0" bIns="0" rtlCol="0" anchor="t">
            <a:spAutoFit/>
          </a:bodyPr>
          <a:lstStyle/>
          <a:p>
            <a:pPr algn="ctr">
              <a:lnSpc>
                <a:spcPts val="3960"/>
              </a:lnSpc>
            </a:pPr>
            <a:r>
              <a:rPr lang="en-US" sz="3300">
                <a:solidFill>
                  <a:srgbClr val="FFFFFF"/>
                </a:solidFill>
                <a:latin typeface="Arial"/>
                <a:ea typeface="Arial"/>
                <a:cs typeface="Arial"/>
                <a:sym typeface="Arial"/>
              </a:rPr>
              <a:t>Born at the end of the twentieth century</a:t>
            </a:r>
          </a:p>
        </p:txBody>
      </p:sp>
      <p:sp>
        <p:nvSpPr>
          <p:cNvPr id="32" name="TextBox 32"/>
          <p:cNvSpPr txBox="1"/>
          <p:nvPr/>
        </p:nvSpPr>
        <p:spPr>
          <a:xfrm>
            <a:off x="6874846" y="5889084"/>
            <a:ext cx="4195029" cy="1514475"/>
          </a:xfrm>
          <a:prstGeom prst="rect">
            <a:avLst/>
          </a:prstGeom>
        </p:spPr>
        <p:txBody>
          <a:bodyPr lIns="0" tIns="0" rIns="0" bIns="0" rtlCol="0" anchor="t">
            <a:spAutoFit/>
          </a:bodyPr>
          <a:lstStyle/>
          <a:p>
            <a:pPr algn="ctr">
              <a:lnSpc>
                <a:spcPts val="3960"/>
              </a:lnSpc>
            </a:pPr>
            <a:r>
              <a:rPr lang="en-US" sz="3300">
                <a:solidFill>
                  <a:srgbClr val="FFFFFF"/>
                </a:solidFill>
                <a:latin typeface="Arial"/>
                <a:ea typeface="Arial"/>
                <a:cs typeface="Arial"/>
                <a:sym typeface="Arial"/>
              </a:rPr>
              <a:t>Rapid production and rotation of cheap, low-quality clothing</a:t>
            </a:r>
          </a:p>
        </p:txBody>
      </p:sp>
      <p:sp>
        <p:nvSpPr>
          <p:cNvPr id="33" name="TextBox 33"/>
          <p:cNvSpPr txBox="1"/>
          <p:nvPr/>
        </p:nvSpPr>
        <p:spPr>
          <a:xfrm>
            <a:off x="12931959" y="5889084"/>
            <a:ext cx="4195029" cy="2614791"/>
          </a:xfrm>
          <a:prstGeom prst="rect">
            <a:avLst/>
          </a:prstGeom>
        </p:spPr>
        <p:txBody>
          <a:bodyPr lIns="0" tIns="0" rIns="0" bIns="0" rtlCol="0" anchor="t">
            <a:spAutoFit/>
          </a:bodyPr>
          <a:lstStyle/>
          <a:p>
            <a:pPr algn="ctr">
              <a:lnSpc>
                <a:spcPts val="3960"/>
              </a:lnSpc>
            </a:pPr>
            <a:r>
              <a:rPr lang="en-US" sz="3300">
                <a:solidFill>
                  <a:srgbClr val="FFFFFF"/>
                </a:solidFill>
                <a:latin typeface="Arial"/>
                <a:ea typeface="Arial"/>
                <a:cs typeface="Arial"/>
                <a:sym typeface="Arial"/>
              </a:rPr>
              <a:t>2nd largest consumer of water and responsible for 10% of GHGs worldwide (UN)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grpSp>
        <p:nvGrpSpPr>
          <p:cNvPr id="19" name="Group 19"/>
          <p:cNvGrpSpPr>
            <a:grpSpLocks noChangeAspect="1"/>
          </p:cNvGrpSpPr>
          <p:nvPr/>
        </p:nvGrpSpPr>
        <p:grpSpPr>
          <a:xfrm>
            <a:off x="1052204" y="452011"/>
            <a:ext cx="2882265" cy="1403886"/>
            <a:chOff x="0" y="0"/>
            <a:chExt cx="3843020" cy="1871848"/>
          </a:xfrm>
        </p:grpSpPr>
        <p:sp>
          <p:nvSpPr>
            <p:cNvPr id="20" name="Freeform 20"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9"/>
              <a:stretch>
                <a:fillRect l="-33" r="-33"/>
              </a:stretch>
            </a:blipFill>
          </p:spPr>
          <p:txBody>
            <a:bodyPr/>
            <a:lstStyle/>
            <a:p>
              <a:endParaRPr lang="el-GR"/>
            </a:p>
          </p:txBody>
        </p:sp>
      </p:grpSp>
      <p:grpSp>
        <p:nvGrpSpPr>
          <p:cNvPr id="21" name="Group 21"/>
          <p:cNvGrpSpPr/>
          <p:nvPr/>
        </p:nvGrpSpPr>
        <p:grpSpPr>
          <a:xfrm>
            <a:off x="-1" y="2173450"/>
            <a:ext cx="7319049" cy="1065422"/>
            <a:chOff x="0" y="0"/>
            <a:chExt cx="2048479" cy="280605"/>
          </a:xfrm>
        </p:grpSpPr>
        <p:sp>
          <p:nvSpPr>
            <p:cNvPr id="22" name="Freeform 22"/>
            <p:cNvSpPr/>
            <p:nvPr/>
          </p:nvSpPr>
          <p:spPr>
            <a:xfrm>
              <a:off x="0" y="0"/>
              <a:ext cx="2048479" cy="280605"/>
            </a:xfrm>
            <a:custGeom>
              <a:avLst/>
              <a:gdLst/>
              <a:ahLst/>
              <a:cxnLst/>
              <a:rect l="l" t="t" r="r" b="b"/>
              <a:pathLst>
                <a:path w="2048479" h="280605">
                  <a:moveTo>
                    <a:pt x="50765" y="0"/>
                  </a:moveTo>
                  <a:lnTo>
                    <a:pt x="1997714" y="0"/>
                  </a:lnTo>
                  <a:cubicBezTo>
                    <a:pt x="2011178" y="0"/>
                    <a:pt x="2024090" y="5348"/>
                    <a:pt x="2033610" y="14869"/>
                  </a:cubicBezTo>
                  <a:cubicBezTo>
                    <a:pt x="2043131" y="24389"/>
                    <a:pt x="2048479" y="37301"/>
                    <a:pt x="2048479" y="50765"/>
                  </a:cubicBezTo>
                  <a:lnTo>
                    <a:pt x="2048479" y="229840"/>
                  </a:lnTo>
                  <a:cubicBezTo>
                    <a:pt x="2048479" y="243304"/>
                    <a:pt x="2043131" y="256216"/>
                    <a:pt x="2033610" y="265736"/>
                  </a:cubicBezTo>
                  <a:cubicBezTo>
                    <a:pt x="2024090" y="275257"/>
                    <a:pt x="2011178" y="280605"/>
                    <a:pt x="1997714" y="280605"/>
                  </a:cubicBezTo>
                  <a:lnTo>
                    <a:pt x="50765" y="280605"/>
                  </a:lnTo>
                  <a:cubicBezTo>
                    <a:pt x="37301" y="280605"/>
                    <a:pt x="24389" y="275257"/>
                    <a:pt x="14869" y="265736"/>
                  </a:cubicBezTo>
                  <a:cubicBezTo>
                    <a:pt x="5348" y="256216"/>
                    <a:pt x="0" y="243304"/>
                    <a:pt x="0" y="229840"/>
                  </a:cubicBezTo>
                  <a:lnTo>
                    <a:pt x="0" y="50765"/>
                  </a:lnTo>
                  <a:cubicBezTo>
                    <a:pt x="0" y="37301"/>
                    <a:pt x="5348" y="24389"/>
                    <a:pt x="14869" y="14869"/>
                  </a:cubicBezTo>
                  <a:cubicBezTo>
                    <a:pt x="24389" y="5348"/>
                    <a:pt x="37301" y="0"/>
                    <a:pt x="50765" y="0"/>
                  </a:cubicBezTo>
                  <a:close/>
                </a:path>
              </a:pathLst>
            </a:custGeom>
            <a:solidFill>
              <a:srgbClr val="75C73E"/>
            </a:solidFill>
          </p:spPr>
          <p:txBody>
            <a:bodyPr/>
            <a:lstStyle/>
            <a:p>
              <a:endParaRPr lang="el-GR"/>
            </a:p>
          </p:txBody>
        </p:sp>
        <p:sp>
          <p:nvSpPr>
            <p:cNvPr id="23" name="TextBox 23"/>
            <p:cNvSpPr txBox="1"/>
            <p:nvPr/>
          </p:nvSpPr>
          <p:spPr>
            <a:xfrm>
              <a:off x="0" y="19050"/>
              <a:ext cx="2048479" cy="261555"/>
            </a:xfrm>
            <a:prstGeom prst="rect">
              <a:avLst/>
            </a:prstGeom>
          </p:spPr>
          <p:txBody>
            <a:bodyPr lIns="50800" tIns="50800" rIns="50800" bIns="50800" rtlCol="0" anchor="ctr"/>
            <a:lstStyle/>
            <a:p>
              <a:pPr algn="ctr">
                <a:lnSpc>
                  <a:spcPts val="2592"/>
                </a:lnSpc>
              </a:pPr>
              <a:endParaRPr/>
            </a:p>
          </p:txBody>
        </p:sp>
      </p:grpSp>
      <p:grpSp>
        <p:nvGrpSpPr>
          <p:cNvPr id="24" name="Group 24"/>
          <p:cNvGrpSpPr/>
          <p:nvPr/>
        </p:nvGrpSpPr>
        <p:grpSpPr>
          <a:xfrm>
            <a:off x="4781205" y="992505"/>
            <a:ext cx="9620595" cy="838197"/>
            <a:chOff x="0" y="0"/>
            <a:chExt cx="12827460" cy="1117596"/>
          </a:xfrm>
        </p:grpSpPr>
        <p:sp>
          <p:nvSpPr>
            <p:cNvPr id="25" name="Freeform 25"/>
            <p:cNvSpPr/>
            <p:nvPr/>
          </p:nvSpPr>
          <p:spPr>
            <a:xfrm>
              <a:off x="0" y="0"/>
              <a:ext cx="12827460" cy="1117596"/>
            </a:xfrm>
            <a:custGeom>
              <a:avLst/>
              <a:gdLst/>
              <a:ahLst/>
              <a:cxnLst/>
              <a:rect l="l" t="t" r="r" b="b"/>
              <a:pathLst>
                <a:path w="12827460" h="1117596">
                  <a:moveTo>
                    <a:pt x="0" y="0"/>
                  </a:moveTo>
                  <a:lnTo>
                    <a:pt x="12827460" y="0"/>
                  </a:lnTo>
                  <a:lnTo>
                    <a:pt x="12827460" y="1117596"/>
                  </a:lnTo>
                  <a:lnTo>
                    <a:pt x="0" y="1117596"/>
                  </a:lnTo>
                  <a:close/>
                </a:path>
              </a:pathLst>
            </a:custGeom>
            <a:solidFill>
              <a:srgbClr val="000000">
                <a:alpha val="0"/>
              </a:srgbClr>
            </a:solidFill>
          </p:spPr>
          <p:txBody>
            <a:bodyPr/>
            <a:lstStyle/>
            <a:p>
              <a:endParaRPr lang="el-GR"/>
            </a:p>
          </p:txBody>
        </p:sp>
        <p:sp>
          <p:nvSpPr>
            <p:cNvPr id="26" name="TextBox 26"/>
            <p:cNvSpPr txBox="1"/>
            <p:nvPr/>
          </p:nvSpPr>
          <p:spPr>
            <a:xfrm>
              <a:off x="0" y="66675"/>
              <a:ext cx="12827460" cy="1050921"/>
            </a:xfrm>
            <a:prstGeom prst="rect">
              <a:avLst/>
            </a:prstGeom>
          </p:spPr>
          <p:txBody>
            <a:bodyPr lIns="0" tIns="0" rIns="0" bIns="0" rtlCol="0" anchor="b"/>
            <a:lstStyle/>
            <a:p>
              <a:pPr algn="l">
                <a:lnSpc>
                  <a:spcPts val="6480"/>
                </a:lnSpc>
              </a:pPr>
              <a:r>
                <a:rPr lang="en-US" sz="6000" b="1">
                  <a:solidFill>
                    <a:srgbClr val="FFFFFF"/>
                  </a:solidFill>
                  <a:latin typeface="Georgia Bold"/>
                  <a:ea typeface="Georgia Bold"/>
                  <a:cs typeface="Georgia Bold"/>
                  <a:sym typeface="Georgia Bold"/>
                </a:rPr>
                <a:t>The textile sector today</a:t>
              </a:r>
            </a:p>
          </p:txBody>
        </p:sp>
      </p:grpSp>
      <p:sp>
        <p:nvSpPr>
          <p:cNvPr id="27" name="Freeform 27" descr="Κρεμάστρα περίγραμμα"/>
          <p:cNvSpPr/>
          <p:nvPr/>
        </p:nvSpPr>
        <p:spPr>
          <a:xfrm>
            <a:off x="2411085" y="3904705"/>
            <a:ext cx="1371600" cy="1371600"/>
          </a:xfrm>
          <a:custGeom>
            <a:avLst/>
            <a:gdLst/>
            <a:ahLst/>
            <a:cxnLst/>
            <a:rect l="l" t="t" r="r" b="b"/>
            <a:pathLst>
              <a:path w="1371600" h="1371600">
                <a:moveTo>
                  <a:pt x="0" y="0"/>
                </a:moveTo>
                <a:lnTo>
                  <a:pt x="1371600" y="0"/>
                </a:lnTo>
                <a:lnTo>
                  <a:pt x="1371600" y="1371601"/>
                </a:lnTo>
                <a:lnTo>
                  <a:pt x="0" y="137160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28" name="TextBox 28"/>
          <p:cNvSpPr txBox="1"/>
          <p:nvPr/>
        </p:nvSpPr>
        <p:spPr>
          <a:xfrm>
            <a:off x="6908461" y="5846445"/>
            <a:ext cx="4471078" cy="2009775"/>
          </a:xfrm>
          <a:prstGeom prst="rect">
            <a:avLst/>
          </a:prstGeom>
        </p:spPr>
        <p:txBody>
          <a:bodyPr lIns="0" tIns="0" rIns="0" bIns="0" rtlCol="0" anchor="t">
            <a:spAutoFit/>
          </a:bodyPr>
          <a:lstStyle/>
          <a:p>
            <a:pPr algn="ctr">
              <a:lnSpc>
                <a:spcPts val="3960"/>
              </a:lnSpc>
            </a:pPr>
            <a:r>
              <a:rPr lang="en-US" sz="3300">
                <a:solidFill>
                  <a:srgbClr val="FFFFFF"/>
                </a:solidFill>
                <a:latin typeface="Arial"/>
                <a:ea typeface="Arial"/>
                <a:cs typeface="Arial"/>
                <a:sym typeface="Arial"/>
              </a:rPr>
              <a:t>Problematic textile waste disposal: 1.92 million tonnes of waste generated annually</a:t>
            </a:r>
          </a:p>
        </p:txBody>
      </p:sp>
      <p:sp>
        <p:nvSpPr>
          <p:cNvPr id="29" name="TextBox 29"/>
          <p:cNvSpPr txBox="1"/>
          <p:nvPr/>
        </p:nvSpPr>
        <p:spPr>
          <a:xfrm>
            <a:off x="13425432" y="5846445"/>
            <a:ext cx="3634309" cy="2009775"/>
          </a:xfrm>
          <a:prstGeom prst="rect">
            <a:avLst/>
          </a:prstGeom>
        </p:spPr>
        <p:txBody>
          <a:bodyPr lIns="0" tIns="0" rIns="0" bIns="0" rtlCol="0" anchor="t">
            <a:spAutoFit/>
          </a:bodyPr>
          <a:lstStyle/>
          <a:p>
            <a:pPr algn="ctr">
              <a:lnSpc>
                <a:spcPts val="3960"/>
              </a:lnSpc>
            </a:pPr>
            <a:r>
              <a:rPr lang="en-US" sz="3300">
                <a:solidFill>
                  <a:srgbClr val="FFFFFF"/>
                </a:solidFill>
                <a:latin typeface="Arial"/>
                <a:ea typeface="Arial"/>
                <a:cs typeface="Arial"/>
                <a:sym typeface="Arial"/>
              </a:rPr>
              <a:t>Ultra-fast fashion: 5-7 day manufacturing cycle</a:t>
            </a:r>
          </a:p>
        </p:txBody>
      </p:sp>
      <p:sp>
        <p:nvSpPr>
          <p:cNvPr id="30" name="TextBox 30"/>
          <p:cNvSpPr txBox="1"/>
          <p:nvPr/>
        </p:nvSpPr>
        <p:spPr>
          <a:xfrm>
            <a:off x="1028700" y="5846445"/>
            <a:ext cx="4113075" cy="2614791"/>
          </a:xfrm>
          <a:prstGeom prst="rect">
            <a:avLst/>
          </a:prstGeom>
        </p:spPr>
        <p:txBody>
          <a:bodyPr lIns="0" tIns="0" rIns="0" bIns="0" rtlCol="0" anchor="t">
            <a:spAutoFit/>
          </a:bodyPr>
          <a:lstStyle/>
          <a:p>
            <a:pPr algn="ctr">
              <a:lnSpc>
                <a:spcPts val="3960"/>
              </a:lnSpc>
            </a:pPr>
            <a:r>
              <a:rPr lang="en-US" sz="3300">
                <a:solidFill>
                  <a:srgbClr val="FFFFFF"/>
                </a:solidFill>
                <a:latin typeface="Arial"/>
                <a:ea typeface="Arial"/>
                <a:cs typeface="Arial"/>
                <a:sym typeface="Arial"/>
              </a:rPr>
              <a:t>The number of times a garment is worn has decreased by 36% in the last 15 years</a:t>
            </a:r>
          </a:p>
        </p:txBody>
      </p:sp>
      <p:sp>
        <p:nvSpPr>
          <p:cNvPr id="31" name="Freeform 31" descr="Μεταποιήσεις και ραπτική περίγραμμα"/>
          <p:cNvSpPr/>
          <p:nvPr/>
        </p:nvSpPr>
        <p:spPr>
          <a:xfrm>
            <a:off x="14556787" y="3904705"/>
            <a:ext cx="1371600" cy="1371600"/>
          </a:xfrm>
          <a:custGeom>
            <a:avLst/>
            <a:gdLst/>
            <a:ahLst/>
            <a:cxnLst/>
            <a:rect l="l" t="t" r="r" b="b"/>
            <a:pathLst>
              <a:path w="1371600" h="1371600">
                <a:moveTo>
                  <a:pt x="0" y="0"/>
                </a:moveTo>
                <a:lnTo>
                  <a:pt x="1371600" y="0"/>
                </a:lnTo>
                <a:lnTo>
                  <a:pt x="1371600" y="1371601"/>
                </a:lnTo>
                <a:lnTo>
                  <a:pt x="0" y="137160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l-GR"/>
          </a:p>
        </p:txBody>
      </p:sp>
      <p:sp>
        <p:nvSpPr>
          <p:cNvPr id="32" name="Freeform 32" descr="Βιωσιμότητα περίγραμμα"/>
          <p:cNvSpPr/>
          <p:nvPr/>
        </p:nvSpPr>
        <p:spPr>
          <a:xfrm>
            <a:off x="8338508" y="3904705"/>
            <a:ext cx="1371600" cy="1371600"/>
          </a:xfrm>
          <a:custGeom>
            <a:avLst/>
            <a:gdLst/>
            <a:ahLst/>
            <a:cxnLst/>
            <a:rect l="l" t="t" r="r" b="b"/>
            <a:pathLst>
              <a:path w="1371600" h="1371600">
                <a:moveTo>
                  <a:pt x="0" y="0"/>
                </a:moveTo>
                <a:lnTo>
                  <a:pt x="1371600" y="0"/>
                </a:lnTo>
                <a:lnTo>
                  <a:pt x="1371600" y="1371601"/>
                </a:lnTo>
                <a:lnTo>
                  <a:pt x="0" y="137160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l-GR"/>
          </a:p>
        </p:txBody>
      </p:sp>
      <p:sp>
        <p:nvSpPr>
          <p:cNvPr id="33" name="TextBox 33"/>
          <p:cNvSpPr txBox="1"/>
          <p:nvPr/>
        </p:nvSpPr>
        <p:spPr>
          <a:xfrm>
            <a:off x="207261" y="2496459"/>
            <a:ext cx="7701678" cy="457505"/>
          </a:xfrm>
          <a:prstGeom prst="rect">
            <a:avLst/>
          </a:prstGeom>
        </p:spPr>
        <p:txBody>
          <a:bodyPr lIns="0" tIns="0" rIns="0" bIns="0" rtlCol="0" anchor="t">
            <a:spAutoFit/>
          </a:bodyPr>
          <a:lstStyle/>
          <a:p>
            <a:pPr algn="l">
              <a:lnSpc>
                <a:spcPts val="3207"/>
              </a:lnSpc>
            </a:pPr>
            <a:r>
              <a:rPr lang="en-US" sz="3300" b="1">
                <a:solidFill>
                  <a:srgbClr val="FFFFFF"/>
                </a:solidFill>
                <a:latin typeface="Arial Bold"/>
                <a:ea typeface="Arial Bold"/>
                <a:cs typeface="Arial Bold"/>
                <a:sym typeface="Arial Bold"/>
              </a:rPr>
              <a:t>SCENARIO 1 - FAST FASHION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3"/>
              <a:stretch>
                <a:fillRect t="-98" b="-92"/>
              </a:stretch>
            </a:blip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grpSp>
        <p:nvGrpSpPr>
          <p:cNvPr id="19" name="Group 19"/>
          <p:cNvGrpSpPr>
            <a:grpSpLocks noChangeAspect="1"/>
          </p:cNvGrpSpPr>
          <p:nvPr/>
        </p:nvGrpSpPr>
        <p:grpSpPr>
          <a:xfrm>
            <a:off x="10358810" y="0"/>
            <a:ext cx="9668996" cy="8239990"/>
            <a:chOff x="0" y="0"/>
            <a:chExt cx="12891994" cy="10986654"/>
          </a:xfrm>
        </p:grpSpPr>
        <p:sp>
          <p:nvSpPr>
            <p:cNvPr id="20" name="Freeform 20"/>
            <p:cNvSpPr/>
            <p:nvPr/>
          </p:nvSpPr>
          <p:spPr>
            <a:xfrm>
              <a:off x="0" y="0"/>
              <a:ext cx="12892024" cy="10986643"/>
            </a:xfrm>
            <a:custGeom>
              <a:avLst/>
              <a:gdLst/>
              <a:ahLst/>
              <a:cxnLst/>
              <a:rect l="l" t="t" r="r" b="b"/>
              <a:pathLst>
                <a:path w="12892024" h="10986643">
                  <a:moveTo>
                    <a:pt x="0" y="0"/>
                  </a:moveTo>
                  <a:lnTo>
                    <a:pt x="12892024" y="0"/>
                  </a:lnTo>
                  <a:lnTo>
                    <a:pt x="12892024" y="10986643"/>
                  </a:lnTo>
                  <a:lnTo>
                    <a:pt x="0" y="10986643"/>
                  </a:lnTo>
                  <a:lnTo>
                    <a:pt x="0" y="0"/>
                  </a:lnTo>
                  <a:close/>
                </a:path>
              </a:pathLst>
            </a:custGeom>
            <a:blipFill>
              <a:blip r:embed="rId10"/>
              <a:stretch>
                <a:fillRect b="-2"/>
              </a:stretch>
            </a:blipFill>
          </p:spPr>
          <p:txBody>
            <a:bodyPr/>
            <a:lstStyle/>
            <a:p>
              <a:endParaRPr lang="el-GR"/>
            </a:p>
          </p:txBody>
        </p:sp>
      </p:grpSp>
      <p:grpSp>
        <p:nvGrpSpPr>
          <p:cNvPr id="21" name="Group 21"/>
          <p:cNvGrpSpPr/>
          <p:nvPr/>
        </p:nvGrpSpPr>
        <p:grpSpPr>
          <a:xfrm>
            <a:off x="846620" y="547688"/>
            <a:ext cx="9091683" cy="1988345"/>
            <a:chOff x="0" y="0"/>
            <a:chExt cx="12122244" cy="2651126"/>
          </a:xfrm>
        </p:grpSpPr>
        <p:sp>
          <p:nvSpPr>
            <p:cNvPr id="22" name="Freeform 22"/>
            <p:cNvSpPr/>
            <p:nvPr/>
          </p:nvSpPr>
          <p:spPr>
            <a:xfrm>
              <a:off x="0" y="0"/>
              <a:ext cx="12122244" cy="2651126"/>
            </a:xfrm>
            <a:custGeom>
              <a:avLst/>
              <a:gdLst/>
              <a:ahLst/>
              <a:cxnLst/>
              <a:rect l="l" t="t" r="r" b="b"/>
              <a:pathLst>
                <a:path w="12122244" h="2651126">
                  <a:moveTo>
                    <a:pt x="0" y="0"/>
                  </a:moveTo>
                  <a:lnTo>
                    <a:pt x="12122244" y="0"/>
                  </a:lnTo>
                  <a:lnTo>
                    <a:pt x="12122244" y="2651126"/>
                  </a:lnTo>
                  <a:lnTo>
                    <a:pt x="0" y="2651126"/>
                  </a:lnTo>
                  <a:close/>
                </a:path>
              </a:pathLst>
            </a:custGeom>
            <a:solidFill>
              <a:srgbClr val="000000">
                <a:alpha val="0"/>
              </a:srgbClr>
            </a:solidFill>
          </p:spPr>
          <p:txBody>
            <a:bodyPr/>
            <a:lstStyle/>
            <a:p>
              <a:endParaRPr lang="el-GR"/>
            </a:p>
          </p:txBody>
        </p:sp>
        <p:sp>
          <p:nvSpPr>
            <p:cNvPr id="23" name="TextBox 23"/>
            <p:cNvSpPr txBox="1"/>
            <p:nvPr/>
          </p:nvSpPr>
          <p:spPr>
            <a:xfrm>
              <a:off x="0" y="66675"/>
              <a:ext cx="12122244" cy="2584451"/>
            </a:xfrm>
            <a:prstGeom prst="rect">
              <a:avLst/>
            </a:prstGeom>
          </p:spPr>
          <p:txBody>
            <a:bodyPr lIns="0" tIns="0" rIns="0" bIns="0" rtlCol="0" anchor="ctr"/>
            <a:lstStyle/>
            <a:p>
              <a:pPr algn="l">
                <a:lnSpc>
                  <a:spcPts val="6480"/>
                </a:lnSpc>
              </a:pPr>
              <a:r>
                <a:rPr lang="en-US" sz="6000" b="1">
                  <a:solidFill>
                    <a:srgbClr val="19112C"/>
                  </a:solidFill>
                  <a:latin typeface="Georgia Bold"/>
                  <a:ea typeface="Georgia Bold"/>
                  <a:cs typeface="Georgia Bold"/>
                  <a:sym typeface="Georgia Bold"/>
                </a:rPr>
                <a:t>Breaking the speed</a:t>
              </a:r>
            </a:p>
            <a:p>
              <a:pPr algn="l">
                <a:lnSpc>
                  <a:spcPts val="4752"/>
                </a:lnSpc>
              </a:pPr>
              <a:r>
                <a:rPr lang="en-US" sz="4400">
                  <a:solidFill>
                    <a:srgbClr val="19112C"/>
                  </a:solidFill>
                  <a:latin typeface="Georgia"/>
                  <a:ea typeface="Georgia"/>
                  <a:cs typeface="Georgia"/>
                  <a:sym typeface="Georgia"/>
                </a:rPr>
                <a:t>Shift towards slow fashion</a:t>
              </a:r>
            </a:p>
          </p:txBody>
        </p:sp>
      </p:grpSp>
      <p:sp>
        <p:nvSpPr>
          <p:cNvPr id="24" name="TextBox 24"/>
          <p:cNvSpPr txBox="1"/>
          <p:nvPr/>
        </p:nvSpPr>
        <p:spPr>
          <a:xfrm>
            <a:off x="846618" y="3281604"/>
            <a:ext cx="11677242" cy="4486275"/>
          </a:xfrm>
          <a:prstGeom prst="rect">
            <a:avLst/>
          </a:prstGeom>
        </p:spPr>
        <p:txBody>
          <a:bodyPr lIns="0" tIns="0" rIns="0" bIns="0" rtlCol="0" anchor="t">
            <a:spAutoFit/>
          </a:bodyPr>
          <a:lstStyle/>
          <a:p>
            <a:pPr algn="l">
              <a:lnSpc>
                <a:spcPts val="3960"/>
              </a:lnSpc>
            </a:pPr>
            <a:r>
              <a:rPr lang="en-US" sz="3300" b="1">
                <a:solidFill>
                  <a:srgbClr val="19112C"/>
                </a:solidFill>
                <a:latin typeface="Arial Bold"/>
                <a:ea typeface="Arial Bold"/>
                <a:cs typeface="Arial Bold"/>
                <a:sym typeface="Arial Bold"/>
              </a:rPr>
              <a:t>Fast fashion </a:t>
            </a:r>
            <a:r>
              <a:rPr lang="en-US" sz="3300">
                <a:solidFill>
                  <a:srgbClr val="19112C"/>
                </a:solidFill>
                <a:latin typeface="Arial"/>
                <a:ea typeface="Arial"/>
                <a:cs typeface="Arial"/>
                <a:sym typeface="Arial"/>
              </a:rPr>
              <a:t>remains the dominant business model in the textile sector. While </a:t>
            </a:r>
            <a:r>
              <a:rPr lang="en-US" sz="3300" b="1">
                <a:solidFill>
                  <a:srgbClr val="19112C"/>
                </a:solidFill>
                <a:latin typeface="Arial Bold"/>
                <a:ea typeface="Arial Bold"/>
                <a:cs typeface="Arial Bold"/>
                <a:sym typeface="Arial Bold"/>
              </a:rPr>
              <a:t>cost-effective</a:t>
            </a:r>
            <a:r>
              <a:rPr lang="en-US" sz="3300">
                <a:solidFill>
                  <a:srgbClr val="19112C"/>
                </a:solidFill>
                <a:latin typeface="Arial"/>
                <a:ea typeface="Arial"/>
                <a:cs typeface="Arial"/>
                <a:sym typeface="Arial"/>
              </a:rPr>
              <a:t>, this model is a major contributor to </a:t>
            </a:r>
            <a:r>
              <a:rPr lang="en-US" sz="3300" b="1">
                <a:solidFill>
                  <a:srgbClr val="19112C"/>
                </a:solidFill>
                <a:latin typeface="Arial Bold"/>
                <a:ea typeface="Arial Bold"/>
                <a:cs typeface="Arial Bold"/>
                <a:sym typeface="Arial Bold"/>
              </a:rPr>
              <a:t>overconsumption</a:t>
            </a:r>
            <a:r>
              <a:rPr lang="en-US" sz="3300">
                <a:solidFill>
                  <a:srgbClr val="19112C"/>
                </a:solidFill>
                <a:latin typeface="Arial"/>
                <a:ea typeface="Arial"/>
                <a:cs typeface="Arial"/>
                <a:sym typeface="Arial"/>
              </a:rPr>
              <a:t>, </a:t>
            </a:r>
            <a:r>
              <a:rPr lang="en-US" sz="3300" b="1">
                <a:solidFill>
                  <a:srgbClr val="19112C"/>
                </a:solidFill>
                <a:latin typeface="Arial Bold"/>
                <a:ea typeface="Arial Bold"/>
                <a:cs typeface="Arial Bold"/>
                <a:sym typeface="Arial Bold"/>
              </a:rPr>
              <a:t>waste</a:t>
            </a:r>
            <a:r>
              <a:rPr lang="en-US" sz="3300">
                <a:solidFill>
                  <a:srgbClr val="19112C"/>
                </a:solidFill>
                <a:latin typeface="Arial"/>
                <a:ea typeface="Arial"/>
                <a:cs typeface="Arial"/>
                <a:sym typeface="Arial"/>
              </a:rPr>
              <a:t>, and </a:t>
            </a:r>
            <a:r>
              <a:rPr lang="en-US" sz="3300" b="1">
                <a:solidFill>
                  <a:srgbClr val="19112C"/>
                </a:solidFill>
                <a:latin typeface="Arial Bold"/>
                <a:ea typeface="Arial Bold"/>
                <a:cs typeface="Arial Bold"/>
                <a:sym typeface="Arial Bold"/>
              </a:rPr>
              <a:t>exploitative labor practices</a:t>
            </a:r>
            <a:r>
              <a:rPr lang="en-US" sz="3300">
                <a:solidFill>
                  <a:srgbClr val="19112C"/>
                </a:solidFill>
                <a:latin typeface="Arial"/>
                <a:ea typeface="Arial"/>
                <a:cs typeface="Arial"/>
                <a:sym typeface="Arial"/>
              </a:rPr>
              <a:t>. At the same time, many consumers, especially younger generations, are becoming more aware of </a:t>
            </a:r>
            <a:r>
              <a:rPr lang="en-US" sz="3300" b="1">
                <a:solidFill>
                  <a:srgbClr val="19112C"/>
                </a:solidFill>
                <a:latin typeface="Arial Bold"/>
                <a:ea typeface="Arial Bold"/>
                <a:cs typeface="Arial Bold"/>
                <a:sym typeface="Arial Bold"/>
              </a:rPr>
              <a:t>sustainability</a:t>
            </a:r>
            <a:r>
              <a:rPr lang="en-US" sz="3300">
                <a:solidFill>
                  <a:srgbClr val="19112C"/>
                </a:solidFill>
                <a:latin typeface="Arial"/>
                <a:ea typeface="Arial"/>
                <a:cs typeface="Arial"/>
                <a:sym typeface="Arial"/>
              </a:rPr>
              <a:t>, but are struggling to change their shopping habits. The tension between affordability, fashion trends, and ethics creates a complex landscape for both producers and consumers.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3"/>
              <a:stretch>
                <a:fillRect t="-98" b="-92"/>
              </a:stretch>
            </a:blip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grpSp>
        <p:nvGrpSpPr>
          <p:cNvPr id="19" name="Group 19"/>
          <p:cNvGrpSpPr>
            <a:grpSpLocks noChangeAspect="1"/>
          </p:cNvGrpSpPr>
          <p:nvPr/>
        </p:nvGrpSpPr>
        <p:grpSpPr>
          <a:xfrm>
            <a:off x="10358810" y="0"/>
            <a:ext cx="9668996" cy="8239990"/>
            <a:chOff x="0" y="0"/>
            <a:chExt cx="12891994" cy="10986654"/>
          </a:xfrm>
        </p:grpSpPr>
        <p:sp>
          <p:nvSpPr>
            <p:cNvPr id="20" name="Freeform 20"/>
            <p:cNvSpPr/>
            <p:nvPr/>
          </p:nvSpPr>
          <p:spPr>
            <a:xfrm>
              <a:off x="0" y="0"/>
              <a:ext cx="12892024" cy="10986643"/>
            </a:xfrm>
            <a:custGeom>
              <a:avLst/>
              <a:gdLst/>
              <a:ahLst/>
              <a:cxnLst/>
              <a:rect l="l" t="t" r="r" b="b"/>
              <a:pathLst>
                <a:path w="12892024" h="10986643">
                  <a:moveTo>
                    <a:pt x="0" y="0"/>
                  </a:moveTo>
                  <a:lnTo>
                    <a:pt x="12892024" y="0"/>
                  </a:lnTo>
                  <a:lnTo>
                    <a:pt x="12892024" y="10986643"/>
                  </a:lnTo>
                  <a:lnTo>
                    <a:pt x="0" y="10986643"/>
                  </a:lnTo>
                  <a:lnTo>
                    <a:pt x="0" y="0"/>
                  </a:lnTo>
                  <a:close/>
                </a:path>
              </a:pathLst>
            </a:custGeom>
            <a:blipFill>
              <a:blip r:embed="rId10"/>
              <a:stretch>
                <a:fillRect b="-2"/>
              </a:stretch>
            </a:blipFill>
          </p:spPr>
          <p:txBody>
            <a:bodyPr/>
            <a:lstStyle/>
            <a:p>
              <a:endParaRPr lang="el-GR"/>
            </a:p>
          </p:txBody>
        </p:sp>
      </p:grpSp>
      <p:sp>
        <p:nvSpPr>
          <p:cNvPr id="21" name="TextBox 21"/>
          <p:cNvSpPr txBox="1"/>
          <p:nvPr/>
        </p:nvSpPr>
        <p:spPr>
          <a:xfrm>
            <a:off x="808664" y="2936738"/>
            <a:ext cx="11677212" cy="4038600"/>
          </a:xfrm>
          <a:prstGeom prst="rect">
            <a:avLst/>
          </a:prstGeom>
        </p:spPr>
        <p:txBody>
          <a:bodyPr lIns="0" tIns="0" rIns="0" bIns="0" rtlCol="0" anchor="t">
            <a:spAutoFit/>
          </a:bodyPr>
          <a:lstStyle/>
          <a:p>
            <a:pPr algn="l">
              <a:lnSpc>
                <a:spcPts val="4320"/>
              </a:lnSpc>
            </a:pPr>
            <a:r>
              <a:rPr lang="en-US" sz="3600" b="1">
                <a:solidFill>
                  <a:srgbClr val="19112C"/>
                </a:solidFill>
                <a:latin typeface="Arial Bold"/>
                <a:ea typeface="Arial Bold"/>
                <a:cs typeface="Arial Bold"/>
                <a:sym typeface="Arial Bold"/>
              </a:rPr>
              <a:t>Why it matters</a:t>
            </a:r>
          </a:p>
          <a:p>
            <a:pPr marL="597219" lvl="1" indent="-298609" algn="l">
              <a:lnSpc>
                <a:spcPts val="3960"/>
              </a:lnSpc>
              <a:buFont typeface="Arial"/>
              <a:buChar char="•"/>
            </a:pPr>
            <a:r>
              <a:rPr lang="en-US" sz="3300">
                <a:solidFill>
                  <a:srgbClr val="19112C"/>
                </a:solidFill>
                <a:latin typeface="Arial"/>
                <a:ea typeface="Arial"/>
                <a:cs typeface="Arial"/>
                <a:sym typeface="Arial"/>
              </a:rPr>
              <a:t>The </a:t>
            </a:r>
            <a:r>
              <a:rPr lang="en-US" sz="3300" b="1">
                <a:solidFill>
                  <a:srgbClr val="19112C"/>
                </a:solidFill>
                <a:latin typeface="Arial Bold"/>
                <a:ea typeface="Arial Bold"/>
                <a:cs typeface="Arial Bold"/>
                <a:sym typeface="Arial Bold"/>
              </a:rPr>
              <a:t>fast fashion</a:t>
            </a:r>
            <a:r>
              <a:rPr lang="en-US" sz="3300">
                <a:solidFill>
                  <a:srgbClr val="19112C"/>
                </a:solidFill>
                <a:latin typeface="Arial"/>
                <a:ea typeface="Arial"/>
                <a:cs typeface="Arial"/>
                <a:sym typeface="Arial"/>
              </a:rPr>
              <a:t> model has </a:t>
            </a:r>
            <a:r>
              <a:rPr lang="en-US" sz="3300" b="1">
                <a:solidFill>
                  <a:srgbClr val="19112C"/>
                </a:solidFill>
                <a:latin typeface="Arial Bold"/>
                <a:ea typeface="Arial Bold"/>
                <a:cs typeface="Arial Bold"/>
                <a:sym typeface="Arial Bold"/>
              </a:rPr>
              <a:t>huge detrimental </a:t>
            </a:r>
            <a:r>
              <a:rPr lang="en-US" sz="3300">
                <a:solidFill>
                  <a:srgbClr val="19112C"/>
                </a:solidFill>
                <a:latin typeface="Arial"/>
                <a:ea typeface="Arial"/>
                <a:cs typeface="Arial"/>
                <a:sym typeface="Arial"/>
              </a:rPr>
              <a:t>social and environmental impacts</a:t>
            </a:r>
          </a:p>
          <a:p>
            <a:pPr marL="597219" lvl="1" indent="-298609" algn="l">
              <a:lnSpc>
                <a:spcPts val="3960"/>
              </a:lnSpc>
              <a:buFont typeface="Arial"/>
              <a:buChar char="•"/>
            </a:pPr>
            <a:r>
              <a:rPr lang="en-US" sz="3300">
                <a:solidFill>
                  <a:srgbClr val="19112C"/>
                </a:solidFill>
                <a:latin typeface="Arial"/>
                <a:ea typeface="Arial"/>
                <a:cs typeface="Arial"/>
                <a:sym typeface="Arial"/>
              </a:rPr>
              <a:t>Awareness raises </a:t>
            </a:r>
            <a:r>
              <a:rPr lang="en-US" sz="3300" b="1">
                <a:solidFill>
                  <a:srgbClr val="19112C"/>
                </a:solidFill>
                <a:latin typeface="Arial Bold"/>
                <a:ea typeface="Arial Bold"/>
                <a:cs typeface="Arial Bold"/>
                <a:sym typeface="Arial Bold"/>
              </a:rPr>
              <a:t>and consumers increasingly demand sustainable products</a:t>
            </a:r>
            <a:r>
              <a:rPr lang="en-US" sz="3300">
                <a:solidFill>
                  <a:srgbClr val="19112C"/>
                </a:solidFill>
                <a:latin typeface="Arial"/>
                <a:ea typeface="Arial"/>
                <a:cs typeface="Arial"/>
                <a:sym typeface="Arial"/>
              </a:rPr>
              <a:t>. EU legislation is </a:t>
            </a:r>
            <a:r>
              <a:rPr lang="en-US" sz="3300" b="1">
                <a:solidFill>
                  <a:srgbClr val="19112C"/>
                </a:solidFill>
                <a:latin typeface="Arial Bold"/>
                <a:ea typeface="Arial Bold"/>
                <a:cs typeface="Arial Bold"/>
                <a:sym typeface="Arial Bold"/>
              </a:rPr>
              <a:t>increasing the request for sustainability </a:t>
            </a:r>
            <a:r>
              <a:rPr lang="en-US" sz="3300">
                <a:solidFill>
                  <a:srgbClr val="19112C"/>
                </a:solidFill>
                <a:latin typeface="Arial"/>
                <a:ea typeface="Arial"/>
                <a:cs typeface="Arial"/>
                <a:sym typeface="Arial"/>
              </a:rPr>
              <a:t>among companies. </a:t>
            </a:r>
          </a:p>
          <a:p>
            <a:pPr marL="597219" lvl="1" indent="-298609" algn="l">
              <a:lnSpc>
                <a:spcPts val="3960"/>
              </a:lnSpc>
              <a:buFont typeface="Arial"/>
              <a:buChar char="•"/>
            </a:pPr>
            <a:r>
              <a:rPr lang="en-US" sz="3300">
                <a:solidFill>
                  <a:srgbClr val="19112C"/>
                </a:solidFill>
                <a:latin typeface="Arial"/>
                <a:ea typeface="Arial"/>
                <a:cs typeface="Arial"/>
                <a:sym typeface="Arial"/>
              </a:rPr>
              <a:t>The </a:t>
            </a:r>
            <a:r>
              <a:rPr lang="en-US" sz="3300" b="1">
                <a:solidFill>
                  <a:srgbClr val="19112C"/>
                </a:solidFill>
                <a:latin typeface="Arial Bold"/>
                <a:ea typeface="Arial Bold"/>
                <a:cs typeface="Arial Bold"/>
                <a:sym typeface="Arial Bold"/>
              </a:rPr>
              <a:t>quality and longevity </a:t>
            </a:r>
            <a:r>
              <a:rPr lang="en-US" sz="3300">
                <a:solidFill>
                  <a:srgbClr val="19112C"/>
                </a:solidFill>
                <a:latin typeface="Arial"/>
                <a:ea typeface="Arial"/>
                <a:cs typeface="Arial"/>
                <a:sym typeface="Arial"/>
              </a:rPr>
              <a:t>of garments are key elements of slow fashion.</a:t>
            </a:r>
          </a:p>
        </p:txBody>
      </p:sp>
      <p:grpSp>
        <p:nvGrpSpPr>
          <p:cNvPr id="22" name="Group 22"/>
          <p:cNvGrpSpPr/>
          <p:nvPr/>
        </p:nvGrpSpPr>
        <p:grpSpPr>
          <a:xfrm>
            <a:off x="846620" y="547688"/>
            <a:ext cx="9091683" cy="1988345"/>
            <a:chOff x="0" y="0"/>
            <a:chExt cx="12122244" cy="2651126"/>
          </a:xfrm>
        </p:grpSpPr>
        <p:sp>
          <p:nvSpPr>
            <p:cNvPr id="23" name="Freeform 23"/>
            <p:cNvSpPr/>
            <p:nvPr/>
          </p:nvSpPr>
          <p:spPr>
            <a:xfrm>
              <a:off x="0" y="0"/>
              <a:ext cx="12122244" cy="2651126"/>
            </a:xfrm>
            <a:custGeom>
              <a:avLst/>
              <a:gdLst/>
              <a:ahLst/>
              <a:cxnLst/>
              <a:rect l="l" t="t" r="r" b="b"/>
              <a:pathLst>
                <a:path w="12122244" h="2651126">
                  <a:moveTo>
                    <a:pt x="0" y="0"/>
                  </a:moveTo>
                  <a:lnTo>
                    <a:pt x="12122244" y="0"/>
                  </a:lnTo>
                  <a:lnTo>
                    <a:pt x="12122244" y="2651126"/>
                  </a:lnTo>
                  <a:lnTo>
                    <a:pt x="0" y="2651126"/>
                  </a:lnTo>
                  <a:close/>
                </a:path>
              </a:pathLst>
            </a:custGeom>
            <a:solidFill>
              <a:srgbClr val="000000">
                <a:alpha val="0"/>
              </a:srgbClr>
            </a:solidFill>
          </p:spPr>
          <p:txBody>
            <a:bodyPr/>
            <a:lstStyle/>
            <a:p>
              <a:endParaRPr lang="el-GR"/>
            </a:p>
          </p:txBody>
        </p:sp>
        <p:sp>
          <p:nvSpPr>
            <p:cNvPr id="24" name="TextBox 24"/>
            <p:cNvSpPr txBox="1"/>
            <p:nvPr/>
          </p:nvSpPr>
          <p:spPr>
            <a:xfrm>
              <a:off x="0" y="66675"/>
              <a:ext cx="12122244" cy="2584451"/>
            </a:xfrm>
            <a:prstGeom prst="rect">
              <a:avLst/>
            </a:prstGeom>
          </p:spPr>
          <p:txBody>
            <a:bodyPr lIns="0" tIns="0" rIns="0" bIns="0" rtlCol="0" anchor="ctr"/>
            <a:lstStyle/>
            <a:p>
              <a:pPr algn="l">
                <a:lnSpc>
                  <a:spcPts val="6480"/>
                </a:lnSpc>
              </a:pPr>
              <a:r>
                <a:rPr lang="en-US" sz="6000" b="1">
                  <a:solidFill>
                    <a:srgbClr val="19112C"/>
                  </a:solidFill>
                  <a:latin typeface="Georgia Bold"/>
                  <a:ea typeface="Georgia Bold"/>
                  <a:cs typeface="Georgia Bold"/>
                  <a:sym typeface="Georgia Bold"/>
                </a:rPr>
                <a:t>Breaking the speed</a:t>
              </a:r>
            </a:p>
            <a:p>
              <a:pPr algn="l">
                <a:lnSpc>
                  <a:spcPts val="4752"/>
                </a:lnSpc>
              </a:pPr>
              <a:r>
                <a:rPr lang="en-US" sz="4400">
                  <a:solidFill>
                    <a:srgbClr val="19112C"/>
                  </a:solidFill>
                  <a:latin typeface="Georgia"/>
                  <a:ea typeface="Georgia"/>
                  <a:cs typeface="Georgia"/>
                  <a:sym typeface="Georgia"/>
                </a:rPr>
                <a:t>Shift towards slow fashion</a:t>
              </a: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grpSp>
        <p:nvGrpSpPr>
          <p:cNvPr id="19" name="Group 19"/>
          <p:cNvGrpSpPr>
            <a:grpSpLocks noChangeAspect="1"/>
          </p:cNvGrpSpPr>
          <p:nvPr/>
        </p:nvGrpSpPr>
        <p:grpSpPr>
          <a:xfrm>
            <a:off x="14708498" y="-954"/>
            <a:ext cx="3579499" cy="8747478"/>
            <a:chOff x="0" y="0"/>
            <a:chExt cx="4772666" cy="11663304"/>
          </a:xfrm>
        </p:grpSpPr>
        <p:sp>
          <p:nvSpPr>
            <p:cNvPr id="20" name="Freeform 20"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9"/>
              <a:stretch>
                <a:fillRect t="-1211" b="-1211"/>
              </a:stretch>
            </a:blipFill>
          </p:spPr>
          <p:txBody>
            <a:bodyPr/>
            <a:lstStyle/>
            <a:p>
              <a:endParaRPr lang="el-GR"/>
            </a:p>
          </p:txBody>
        </p:sp>
      </p:grpSp>
      <p:grpSp>
        <p:nvGrpSpPr>
          <p:cNvPr id="21" name="Group 21"/>
          <p:cNvGrpSpPr>
            <a:grpSpLocks noChangeAspect="1"/>
          </p:cNvGrpSpPr>
          <p:nvPr/>
        </p:nvGrpSpPr>
        <p:grpSpPr>
          <a:xfrm>
            <a:off x="14708498" y="2141881"/>
            <a:ext cx="3203764" cy="972000"/>
            <a:chOff x="0" y="0"/>
            <a:chExt cx="4271686" cy="1296000"/>
          </a:xfrm>
        </p:grpSpPr>
        <p:sp>
          <p:nvSpPr>
            <p:cNvPr id="22" name="Freeform 22"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0"/>
              <a:stretch>
                <a:fillRect t="-185" b="-183"/>
              </a:stretch>
            </a:blipFill>
          </p:spPr>
          <p:txBody>
            <a:bodyPr/>
            <a:lstStyle/>
            <a:p>
              <a:endParaRPr lang="el-GR"/>
            </a:p>
          </p:txBody>
        </p:sp>
      </p:grpSp>
      <p:grpSp>
        <p:nvGrpSpPr>
          <p:cNvPr id="23" name="Group 23"/>
          <p:cNvGrpSpPr/>
          <p:nvPr/>
        </p:nvGrpSpPr>
        <p:grpSpPr>
          <a:xfrm>
            <a:off x="663801" y="-954"/>
            <a:ext cx="13679872" cy="1988345"/>
            <a:chOff x="0" y="0"/>
            <a:chExt cx="18239830" cy="2651126"/>
          </a:xfrm>
        </p:grpSpPr>
        <p:sp>
          <p:nvSpPr>
            <p:cNvPr id="24" name="Freeform 24"/>
            <p:cNvSpPr/>
            <p:nvPr/>
          </p:nvSpPr>
          <p:spPr>
            <a:xfrm>
              <a:off x="0" y="0"/>
              <a:ext cx="18239829" cy="2651126"/>
            </a:xfrm>
            <a:custGeom>
              <a:avLst/>
              <a:gdLst/>
              <a:ahLst/>
              <a:cxnLst/>
              <a:rect l="l" t="t" r="r" b="b"/>
              <a:pathLst>
                <a:path w="18239829" h="2651126">
                  <a:moveTo>
                    <a:pt x="0" y="0"/>
                  </a:moveTo>
                  <a:lnTo>
                    <a:pt x="18239829" y="0"/>
                  </a:lnTo>
                  <a:lnTo>
                    <a:pt x="18239829" y="2651126"/>
                  </a:lnTo>
                  <a:lnTo>
                    <a:pt x="0" y="2651126"/>
                  </a:lnTo>
                  <a:close/>
                </a:path>
              </a:pathLst>
            </a:custGeom>
            <a:solidFill>
              <a:srgbClr val="000000">
                <a:alpha val="0"/>
              </a:srgbClr>
            </a:solidFill>
          </p:spPr>
          <p:txBody>
            <a:bodyPr/>
            <a:lstStyle/>
            <a:p>
              <a:endParaRPr lang="el-GR"/>
            </a:p>
          </p:txBody>
        </p:sp>
        <p:sp>
          <p:nvSpPr>
            <p:cNvPr id="25" name="TextBox 25"/>
            <p:cNvSpPr txBox="1"/>
            <p:nvPr/>
          </p:nvSpPr>
          <p:spPr>
            <a:xfrm>
              <a:off x="0" y="66675"/>
              <a:ext cx="18239830" cy="2584451"/>
            </a:xfrm>
            <a:prstGeom prst="rect">
              <a:avLst/>
            </a:prstGeom>
          </p:spPr>
          <p:txBody>
            <a:bodyPr lIns="0" tIns="0" rIns="0" bIns="0" rtlCol="0" anchor="ctr"/>
            <a:lstStyle/>
            <a:p>
              <a:pPr algn="l">
                <a:lnSpc>
                  <a:spcPts val="6480"/>
                </a:lnSpc>
              </a:pPr>
              <a:r>
                <a:rPr lang="en-US" sz="6000" b="1">
                  <a:solidFill>
                    <a:srgbClr val="8D5CFF"/>
                  </a:solidFill>
                  <a:latin typeface="Georgia Bold"/>
                  <a:ea typeface="Georgia Bold"/>
                  <a:cs typeface="Georgia Bold"/>
                  <a:sym typeface="Georgia Bold"/>
                </a:rPr>
                <a:t>Proposed challenges</a:t>
              </a:r>
            </a:p>
          </p:txBody>
        </p:sp>
      </p:grpSp>
      <p:sp>
        <p:nvSpPr>
          <p:cNvPr id="26" name="TextBox 26"/>
          <p:cNvSpPr txBox="1"/>
          <p:nvPr/>
        </p:nvSpPr>
        <p:spPr>
          <a:xfrm>
            <a:off x="663801" y="1474425"/>
            <a:ext cx="13874108" cy="7143750"/>
          </a:xfrm>
          <a:prstGeom prst="rect">
            <a:avLst/>
          </a:prstGeom>
        </p:spPr>
        <p:txBody>
          <a:bodyPr lIns="0" tIns="0" rIns="0" bIns="0" rtlCol="0" anchor="t">
            <a:spAutoFit/>
          </a:bodyPr>
          <a:lstStyle/>
          <a:p>
            <a:pPr algn="l">
              <a:lnSpc>
                <a:spcPts val="3359"/>
              </a:lnSpc>
            </a:pPr>
            <a:r>
              <a:rPr lang="en-US" sz="2799" b="1" u="sng">
                <a:solidFill>
                  <a:srgbClr val="19112C"/>
                </a:solidFill>
                <a:latin typeface="Arial Bold"/>
                <a:ea typeface="Arial Bold"/>
                <a:cs typeface="Arial Bold"/>
                <a:sym typeface="Arial Bold"/>
              </a:rPr>
              <a:t>Education in slow fashion</a:t>
            </a:r>
          </a:p>
          <a:p>
            <a:pPr algn="l">
              <a:lnSpc>
                <a:spcPts val="3359"/>
              </a:lnSpc>
            </a:pPr>
            <a:r>
              <a:rPr lang="en-US" sz="2799">
                <a:solidFill>
                  <a:srgbClr val="19112C"/>
                </a:solidFill>
                <a:latin typeface="Arial"/>
                <a:ea typeface="Arial"/>
                <a:cs typeface="Arial"/>
                <a:sym typeface="Arial"/>
              </a:rPr>
              <a:t>Design a creative campaign that educates the consumer about the benefits of slow fashion, including factors such as quality, ethics, sustainability, while encouraging more conscious purchasing decisions.</a:t>
            </a:r>
          </a:p>
          <a:p>
            <a:pPr algn="l">
              <a:lnSpc>
                <a:spcPts val="3359"/>
              </a:lnSpc>
            </a:pPr>
            <a:endParaRPr lang="en-US" sz="2799">
              <a:solidFill>
                <a:srgbClr val="19112C"/>
              </a:solidFill>
              <a:latin typeface="Arial"/>
              <a:ea typeface="Arial"/>
              <a:cs typeface="Arial"/>
              <a:sym typeface="Arial"/>
            </a:endParaRPr>
          </a:p>
          <a:p>
            <a:pPr algn="l">
              <a:lnSpc>
                <a:spcPts val="3359"/>
              </a:lnSpc>
            </a:pPr>
            <a:r>
              <a:rPr lang="en-US" sz="2799" b="1" u="sng">
                <a:solidFill>
                  <a:srgbClr val="19112C"/>
                </a:solidFill>
                <a:latin typeface="Arial Bold"/>
                <a:ea typeface="Arial Bold"/>
                <a:cs typeface="Arial Bold"/>
                <a:sym typeface="Arial Bold"/>
              </a:rPr>
              <a:t>Break the cycle of fast fashion</a:t>
            </a:r>
          </a:p>
          <a:p>
            <a:pPr algn="l">
              <a:lnSpc>
                <a:spcPts val="3359"/>
              </a:lnSpc>
            </a:pPr>
            <a:r>
              <a:rPr lang="en-US" sz="2799">
                <a:solidFill>
                  <a:srgbClr val="19112C"/>
                </a:solidFill>
                <a:latin typeface="Arial"/>
                <a:ea typeface="Arial"/>
                <a:cs typeface="Arial"/>
                <a:sym typeface="Arial"/>
              </a:rPr>
              <a:t>Propose ideas for new commercial, community, or design models that can curb fast fashion by promoting slower consumption, fair production, and consumer awareness, while remaining engaging and accessible.</a:t>
            </a:r>
          </a:p>
          <a:p>
            <a:pPr algn="l">
              <a:lnSpc>
                <a:spcPts val="3359"/>
              </a:lnSpc>
            </a:pPr>
            <a:endParaRPr lang="en-US" sz="2799">
              <a:solidFill>
                <a:srgbClr val="19112C"/>
              </a:solidFill>
              <a:latin typeface="Arial"/>
              <a:ea typeface="Arial"/>
              <a:cs typeface="Arial"/>
              <a:sym typeface="Arial"/>
            </a:endParaRPr>
          </a:p>
          <a:p>
            <a:pPr algn="l">
              <a:lnSpc>
                <a:spcPts val="3359"/>
              </a:lnSpc>
            </a:pPr>
            <a:r>
              <a:rPr lang="en-US" sz="2799" b="1" u="sng">
                <a:solidFill>
                  <a:srgbClr val="19112C"/>
                </a:solidFill>
                <a:latin typeface="Arial Bold"/>
                <a:ea typeface="Arial Bold"/>
                <a:cs typeface="Arial Bold"/>
                <a:sym typeface="Arial Bold"/>
              </a:rPr>
              <a:t>Show the true cost of a product</a:t>
            </a:r>
          </a:p>
          <a:p>
            <a:pPr algn="l">
              <a:lnSpc>
                <a:spcPts val="3359"/>
              </a:lnSpc>
            </a:pPr>
            <a:r>
              <a:rPr lang="en-US" sz="2799">
                <a:solidFill>
                  <a:srgbClr val="19112C"/>
                </a:solidFill>
                <a:latin typeface="Arial"/>
                <a:ea typeface="Arial"/>
                <a:cs typeface="Arial"/>
                <a:sym typeface="Arial"/>
              </a:rPr>
              <a:t>Redesign the product label or shopping experience to clearly and instantly show the true cost of a garment, including its environmental impact, to help customers make informed, value-based purchases.</a:t>
            </a:r>
          </a:p>
          <a:p>
            <a:pPr algn="l">
              <a:lnSpc>
                <a:spcPts val="3359"/>
              </a:lnSpc>
            </a:pPr>
            <a:endParaRPr lang="en-US" sz="2799">
              <a:solidFill>
                <a:srgbClr val="19112C"/>
              </a:solidFill>
              <a:latin typeface="Arial"/>
              <a:ea typeface="Arial"/>
              <a:cs typeface="Arial"/>
              <a:sym typeface="Arial"/>
            </a:endParaRPr>
          </a:p>
          <a:p>
            <a:pPr algn="l">
              <a:lnSpc>
                <a:spcPts val="3359"/>
              </a:lnSpc>
            </a:pPr>
            <a:r>
              <a:rPr lang="en-US" sz="2799" b="1" u="sng">
                <a:solidFill>
                  <a:srgbClr val="19112C"/>
                </a:solidFill>
                <a:latin typeface="Arial Bold"/>
                <a:ea typeface="Arial Bold"/>
                <a:cs typeface="Arial Bold"/>
                <a:sym typeface="Arial Bold"/>
              </a:rPr>
              <a:t>Working Conditions vs Low Prices</a:t>
            </a:r>
          </a:p>
          <a:p>
            <a:pPr algn="l">
              <a:lnSpc>
                <a:spcPts val="3359"/>
              </a:lnSpc>
            </a:pPr>
            <a:r>
              <a:rPr lang="en-US" sz="2799">
                <a:solidFill>
                  <a:srgbClr val="19112C"/>
                </a:solidFill>
                <a:latin typeface="Arial"/>
                <a:ea typeface="Arial"/>
                <a:cs typeface="Arial"/>
                <a:sym typeface="Arial"/>
              </a:rPr>
              <a:t>Balancing affordable prices with fair labor practices and environmental responsibility.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982912" y="9258300"/>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3"/>
              <a:stretch>
                <a:fillRect t="-98" b="-92"/>
              </a:stretch>
            </a:blipFill>
          </p:spPr>
          <p:txBody>
            <a:bodyPr/>
            <a:lstStyle/>
            <a:p>
              <a:endParaRPr lang="el-GR"/>
            </a:p>
          </p:txBody>
        </p:sp>
      </p:grpSp>
      <p:sp>
        <p:nvSpPr>
          <p:cNvPr id="6" name="TextBox 6"/>
          <p:cNvSpPr txBox="1"/>
          <p:nvPr/>
        </p:nvSpPr>
        <p:spPr>
          <a:xfrm>
            <a:off x="4654879" y="9439969"/>
            <a:ext cx="10885169" cy="314325"/>
          </a:xfrm>
          <a:prstGeom prst="rect">
            <a:avLst/>
          </a:prstGeom>
        </p:spPr>
        <p:txBody>
          <a:bodyPr lIns="0" tIns="0" rIns="0" bIns="0" rtlCol="0" anchor="t">
            <a:spAutoFit/>
          </a:bodyPr>
          <a:lstStyle/>
          <a:p>
            <a:pPr algn="ctr">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grpSp>
        <p:nvGrpSpPr>
          <p:cNvPr id="7" name="Group 7"/>
          <p:cNvGrpSpPr>
            <a:grpSpLocks noChangeAspect="1"/>
          </p:cNvGrpSpPr>
          <p:nvPr/>
        </p:nvGrpSpPr>
        <p:grpSpPr>
          <a:xfrm>
            <a:off x="10358810" y="0"/>
            <a:ext cx="9668996" cy="8239990"/>
            <a:chOff x="0" y="0"/>
            <a:chExt cx="12891994" cy="10986654"/>
          </a:xfrm>
        </p:grpSpPr>
        <p:sp>
          <p:nvSpPr>
            <p:cNvPr id="8" name="Freeform 8"/>
            <p:cNvSpPr/>
            <p:nvPr/>
          </p:nvSpPr>
          <p:spPr>
            <a:xfrm>
              <a:off x="0" y="0"/>
              <a:ext cx="12892024" cy="10986643"/>
            </a:xfrm>
            <a:custGeom>
              <a:avLst/>
              <a:gdLst/>
              <a:ahLst/>
              <a:cxnLst/>
              <a:rect l="l" t="t" r="r" b="b"/>
              <a:pathLst>
                <a:path w="12892024" h="10986643">
                  <a:moveTo>
                    <a:pt x="0" y="0"/>
                  </a:moveTo>
                  <a:lnTo>
                    <a:pt x="12892024" y="0"/>
                  </a:lnTo>
                  <a:lnTo>
                    <a:pt x="12892024" y="10986643"/>
                  </a:lnTo>
                  <a:lnTo>
                    <a:pt x="0" y="10986643"/>
                  </a:lnTo>
                  <a:lnTo>
                    <a:pt x="0" y="0"/>
                  </a:lnTo>
                  <a:close/>
                </a:path>
              </a:pathLst>
            </a:custGeom>
            <a:blipFill>
              <a:blip r:embed="rId4"/>
              <a:stretch>
                <a:fillRect b="-2"/>
              </a:stretch>
            </a:blipFill>
          </p:spPr>
          <p:txBody>
            <a:bodyPr/>
            <a:lstStyle/>
            <a:p>
              <a:endParaRPr lang="el-GR"/>
            </a:p>
          </p:txBody>
        </p:sp>
      </p:grpSp>
      <p:grpSp>
        <p:nvGrpSpPr>
          <p:cNvPr id="9" name="Group 9"/>
          <p:cNvGrpSpPr/>
          <p:nvPr/>
        </p:nvGrpSpPr>
        <p:grpSpPr>
          <a:xfrm>
            <a:off x="-28575" y="-210542"/>
            <a:ext cx="18444750" cy="8901159"/>
            <a:chOff x="0" y="0"/>
            <a:chExt cx="24593000" cy="11868212"/>
          </a:xfrm>
        </p:grpSpPr>
        <p:sp>
          <p:nvSpPr>
            <p:cNvPr id="10" name="Freeform 10"/>
            <p:cNvSpPr/>
            <p:nvPr/>
          </p:nvSpPr>
          <p:spPr>
            <a:xfrm>
              <a:off x="12796" y="12700"/>
              <a:ext cx="24567410" cy="11842750"/>
            </a:xfrm>
            <a:custGeom>
              <a:avLst/>
              <a:gdLst/>
              <a:ahLst/>
              <a:cxnLst/>
              <a:rect l="l" t="t" r="r" b="b"/>
              <a:pathLst>
                <a:path w="24567410" h="11842750">
                  <a:moveTo>
                    <a:pt x="0" y="0"/>
                  </a:moveTo>
                  <a:lnTo>
                    <a:pt x="24567409" y="0"/>
                  </a:lnTo>
                  <a:lnTo>
                    <a:pt x="24567409" y="11842750"/>
                  </a:lnTo>
                  <a:lnTo>
                    <a:pt x="0" y="11842750"/>
                  </a:lnTo>
                  <a:close/>
                </a:path>
              </a:pathLst>
            </a:custGeom>
            <a:solidFill>
              <a:srgbClr val="FFFFFF"/>
            </a:solidFill>
          </p:spPr>
          <p:txBody>
            <a:bodyPr/>
            <a:lstStyle/>
            <a:p>
              <a:endParaRPr lang="el-GR"/>
            </a:p>
          </p:txBody>
        </p:sp>
        <p:sp>
          <p:nvSpPr>
            <p:cNvPr id="11" name="Freeform 11"/>
            <p:cNvSpPr/>
            <p:nvPr/>
          </p:nvSpPr>
          <p:spPr>
            <a:xfrm>
              <a:off x="0" y="0"/>
              <a:ext cx="24593000" cy="11868150"/>
            </a:xfrm>
            <a:custGeom>
              <a:avLst/>
              <a:gdLst/>
              <a:ahLst/>
              <a:cxnLst/>
              <a:rect l="l" t="t" r="r" b="b"/>
              <a:pathLst>
                <a:path w="24593000" h="11868150">
                  <a:moveTo>
                    <a:pt x="12796" y="0"/>
                  </a:moveTo>
                  <a:lnTo>
                    <a:pt x="24580205" y="0"/>
                  </a:lnTo>
                  <a:cubicBezTo>
                    <a:pt x="24587243" y="0"/>
                    <a:pt x="24593000" y="5715"/>
                    <a:pt x="24593000" y="12700"/>
                  </a:cubicBezTo>
                  <a:lnTo>
                    <a:pt x="24593000" y="11855450"/>
                  </a:lnTo>
                  <a:cubicBezTo>
                    <a:pt x="24593000" y="11862435"/>
                    <a:pt x="24587243" y="11868150"/>
                    <a:pt x="24580205" y="11868150"/>
                  </a:cubicBezTo>
                  <a:lnTo>
                    <a:pt x="12796" y="11868150"/>
                  </a:lnTo>
                  <a:cubicBezTo>
                    <a:pt x="5758" y="11868150"/>
                    <a:pt x="0" y="11862435"/>
                    <a:pt x="0" y="11855450"/>
                  </a:cubicBezTo>
                  <a:lnTo>
                    <a:pt x="0" y="12700"/>
                  </a:lnTo>
                  <a:cubicBezTo>
                    <a:pt x="0" y="5715"/>
                    <a:pt x="5758" y="0"/>
                    <a:pt x="12796" y="0"/>
                  </a:cubicBezTo>
                  <a:moveTo>
                    <a:pt x="12796" y="25400"/>
                  </a:moveTo>
                  <a:lnTo>
                    <a:pt x="12796" y="12700"/>
                  </a:lnTo>
                  <a:lnTo>
                    <a:pt x="25591" y="12700"/>
                  </a:lnTo>
                  <a:lnTo>
                    <a:pt x="25591" y="11855450"/>
                  </a:lnTo>
                  <a:lnTo>
                    <a:pt x="12796" y="11855450"/>
                  </a:lnTo>
                  <a:lnTo>
                    <a:pt x="12796" y="11842750"/>
                  </a:lnTo>
                  <a:lnTo>
                    <a:pt x="24580205" y="11842750"/>
                  </a:lnTo>
                  <a:lnTo>
                    <a:pt x="24580205" y="11855450"/>
                  </a:lnTo>
                  <a:lnTo>
                    <a:pt x="24567409" y="11855450"/>
                  </a:lnTo>
                  <a:lnTo>
                    <a:pt x="24567409" y="12700"/>
                  </a:lnTo>
                  <a:lnTo>
                    <a:pt x="24580205" y="12700"/>
                  </a:lnTo>
                  <a:lnTo>
                    <a:pt x="24580205" y="25400"/>
                  </a:lnTo>
                  <a:lnTo>
                    <a:pt x="12796" y="25400"/>
                  </a:lnTo>
                  <a:close/>
                </a:path>
              </a:pathLst>
            </a:custGeom>
            <a:solidFill>
              <a:srgbClr val="FFFFFF"/>
            </a:solidFill>
          </p:spPr>
          <p:txBody>
            <a:bodyPr/>
            <a:lstStyle/>
            <a:p>
              <a:endParaRPr lang="el-GR"/>
            </a:p>
          </p:txBody>
        </p:sp>
      </p:grpSp>
      <p:grpSp>
        <p:nvGrpSpPr>
          <p:cNvPr id="12" name="Group 12"/>
          <p:cNvGrpSpPr/>
          <p:nvPr/>
        </p:nvGrpSpPr>
        <p:grpSpPr>
          <a:xfrm>
            <a:off x="-9525" y="131288"/>
            <a:ext cx="18425700" cy="1988550"/>
            <a:chOff x="0" y="0"/>
            <a:chExt cx="24567600" cy="2651400"/>
          </a:xfrm>
        </p:grpSpPr>
        <p:sp>
          <p:nvSpPr>
            <p:cNvPr id="13" name="Freeform 13"/>
            <p:cNvSpPr/>
            <p:nvPr/>
          </p:nvSpPr>
          <p:spPr>
            <a:xfrm>
              <a:off x="0" y="0"/>
              <a:ext cx="24567600" cy="2651400"/>
            </a:xfrm>
            <a:custGeom>
              <a:avLst/>
              <a:gdLst/>
              <a:ahLst/>
              <a:cxnLst/>
              <a:rect l="l" t="t" r="r" b="b"/>
              <a:pathLst>
                <a:path w="24567600" h="2651400">
                  <a:moveTo>
                    <a:pt x="0" y="0"/>
                  </a:moveTo>
                  <a:lnTo>
                    <a:pt x="24567600" y="0"/>
                  </a:lnTo>
                  <a:lnTo>
                    <a:pt x="24567600" y="2651400"/>
                  </a:lnTo>
                  <a:lnTo>
                    <a:pt x="0" y="2651400"/>
                  </a:lnTo>
                  <a:close/>
                </a:path>
              </a:pathLst>
            </a:custGeom>
            <a:solidFill>
              <a:srgbClr val="000000">
                <a:alpha val="0"/>
              </a:srgbClr>
            </a:solidFill>
          </p:spPr>
          <p:txBody>
            <a:bodyPr/>
            <a:lstStyle/>
            <a:p>
              <a:endParaRPr lang="el-GR"/>
            </a:p>
          </p:txBody>
        </p:sp>
        <p:sp>
          <p:nvSpPr>
            <p:cNvPr id="14" name="TextBox 14"/>
            <p:cNvSpPr txBox="1"/>
            <p:nvPr/>
          </p:nvSpPr>
          <p:spPr>
            <a:xfrm>
              <a:off x="0" y="57150"/>
              <a:ext cx="24567600" cy="2594250"/>
            </a:xfrm>
            <a:prstGeom prst="rect">
              <a:avLst/>
            </a:prstGeom>
          </p:spPr>
          <p:txBody>
            <a:bodyPr lIns="0" tIns="0" rIns="0" bIns="0" rtlCol="0" anchor="ctr"/>
            <a:lstStyle/>
            <a:p>
              <a:pPr algn="ctr">
                <a:lnSpc>
                  <a:spcPts val="5184"/>
                </a:lnSpc>
              </a:pPr>
              <a:r>
                <a:rPr lang="en-US" sz="4800" b="1">
                  <a:solidFill>
                    <a:srgbClr val="8D5CFF"/>
                  </a:solidFill>
                  <a:latin typeface="Georgia Bold"/>
                  <a:ea typeface="Georgia Bold"/>
                  <a:cs typeface="Georgia Bold"/>
                  <a:sym typeface="Georgia Bold"/>
                </a:rPr>
                <a:t>The project is implemented by a consortium of 6 organisations</a:t>
              </a:r>
            </a:p>
          </p:txBody>
        </p:sp>
      </p:grpSp>
      <p:grpSp>
        <p:nvGrpSpPr>
          <p:cNvPr id="15" name="Group 15"/>
          <p:cNvGrpSpPr>
            <a:grpSpLocks noChangeAspect="1"/>
          </p:cNvGrpSpPr>
          <p:nvPr/>
        </p:nvGrpSpPr>
        <p:grpSpPr>
          <a:xfrm>
            <a:off x="982912" y="2559168"/>
            <a:ext cx="4971501" cy="1219630"/>
            <a:chOff x="0" y="0"/>
            <a:chExt cx="6748006" cy="1655450"/>
          </a:xfrm>
        </p:grpSpPr>
        <p:sp>
          <p:nvSpPr>
            <p:cNvPr id="16" name="Freeform 16"/>
            <p:cNvSpPr/>
            <p:nvPr/>
          </p:nvSpPr>
          <p:spPr>
            <a:xfrm>
              <a:off x="0" y="0"/>
              <a:ext cx="6748018" cy="1655445"/>
            </a:xfrm>
            <a:custGeom>
              <a:avLst/>
              <a:gdLst/>
              <a:ahLst/>
              <a:cxnLst/>
              <a:rect l="l" t="t" r="r" b="b"/>
              <a:pathLst>
                <a:path w="6748018" h="1655445">
                  <a:moveTo>
                    <a:pt x="0" y="0"/>
                  </a:moveTo>
                  <a:lnTo>
                    <a:pt x="6748018" y="0"/>
                  </a:lnTo>
                  <a:lnTo>
                    <a:pt x="6748018" y="1655445"/>
                  </a:lnTo>
                  <a:lnTo>
                    <a:pt x="0" y="1655445"/>
                  </a:lnTo>
                  <a:lnTo>
                    <a:pt x="0" y="0"/>
                  </a:lnTo>
                  <a:close/>
                </a:path>
              </a:pathLst>
            </a:custGeom>
            <a:blipFill>
              <a:blip r:embed="rId5"/>
              <a:stretch>
                <a:fillRect/>
              </a:stretch>
            </a:blipFill>
          </p:spPr>
          <p:txBody>
            <a:bodyPr/>
            <a:lstStyle/>
            <a:p>
              <a:endParaRPr lang="el-GR"/>
            </a:p>
          </p:txBody>
        </p:sp>
      </p:grpSp>
      <p:grpSp>
        <p:nvGrpSpPr>
          <p:cNvPr id="17" name="Group 17"/>
          <p:cNvGrpSpPr>
            <a:grpSpLocks noChangeAspect="1"/>
          </p:cNvGrpSpPr>
          <p:nvPr/>
        </p:nvGrpSpPr>
        <p:grpSpPr>
          <a:xfrm>
            <a:off x="13163798" y="6010220"/>
            <a:ext cx="3709575" cy="1241588"/>
            <a:chOff x="0" y="0"/>
            <a:chExt cx="4946100" cy="1655450"/>
          </a:xfrm>
        </p:grpSpPr>
        <p:sp>
          <p:nvSpPr>
            <p:cNvPr id="18" name="Freeform 18"/>
            <p:cNvSpPr/>
            <p:nvPr/>
          </p:nvSpPr>
          <p:spPr>
            <a:xfrm>
              <a:off x="0" y="0"/>
              <a:ext cx="4946142" cy="1655445"/>
            </a:xfrm>
            <a:custGeom>
              <a:avLst/>
              <a:gdLst/>
              <a:ahLst/>
              <a:cxnLst/>
              <a:rect l="l" t="t" r="r" b="b"/>
              <a:pathLst>
                <a:path w="4946142" h="1655445">
                  <a:moveTo>
                    <a:pt x="0" y="0"/>
                  </a:moveTo>
                  <a:lnTo>
                    <a:pt x="4946142" y="0"/>
                  </a:lnTo>
                  <a:lnTo>
                    <a:pt x="4946142" y="1655445"/>
                  </a:lnTo>
                  <a:lnTo>
                    <a:pt x="0" y="1655445"/>
                  </a:lnTo>
                  <a:lnTo>
                    <a:pt x="0" y="0"/>
                  </a:lnTo>
                  <a:close/>
                </a:path>
              </a:pathLst>
            </a:custGeom>
            <a:blipFill>
              <a:blip r:embed="rId6"/>
              <a:stretch>
                <a:fillRect/>
              </a:stretch>
            </a:blipFill>
          </p:spPr>
          <p:txBody>
            <a:bodyPr/>
            <a:lstStyle/>
            <a:p>
              <a:endParaRPr lang="el-GR"/>
            </a:p>
          </p:txBody>
        </p:sp>
      </p:grpSp>
      <p:grpSp>
        <p:nvGrpSpPr>
          <p:cNvPr id="19" name="Group 19"/>
          <p:cNvGrpSpPr>
            <a:grpSpLocks noChangeAspect="1"/>
          </p:cNvGrpSpPr>
          <p:nvPr/>
        </p:nvGrpSpPr>
        <p:grpSpPr>
          <a:xfrm>
            <a:off x="1098932" y="6030975"/>
            <a:ext cx="4211723" cy="1143825"/>
            <a:chOff x="0" y="0"/>
            <a:chExt cx="5615630" cy="1525100"/>
          </a:xfrm>
        </p:grpSpPr>
        <p:sp>
          <p:nvSpPr>
            <p:cNvPr id="20" name="Freeform 20"/>
            <p:cNvSpPr/>
            <p:nvPr/>
          </p:nvSpPr>
          <p:spPr>
            <a:xfrm>
              <a:off x="0" y="0"/>
              <a:ext cx="5615686" cy="1525143"/>
            </a:xfrm>
            <a:custGeom>
              <a:avLst/>
              <a:gdLst/>
              <a:ahLst/>
              <a:cxnLst/>
              <a:rect l="l" t="t" r="r" b="b"/>
              <a:pathLst>
                <a:path w="5615686" h="1525143">
                  <a:moveTo>
                    <a:pt x="0" y="0"/>
                  </a:moveTo>
                  <a:lnTo>
                    <a:pt x="5615686" y="0"/>
                  </a:lnTo>
                  <a:lnTo>
                    <a:pt x="5615686" y="1525143"/>
                  </a:lnTo>
                  <a:lnTo>
                    <a:pt x="0" y="1525143"/>
                  </a:lnTo>
                  <a:lnTo>
                    <a:pt x="0" y="0"/>
                  </a:lnTo>
                  <a:close/>
                </a:path>
              </a:pathLst>
            </a:custGeom>
            <a:blipFill>
              <a:blip r:embed="rId7"/>
              <a:stretch>
                <a:fillRect b="2"/>
              </a:stretch>
            </a:blipFill>
          </p:spPr>
          <p:txBody>
            <a:bodyPr/>
            <a:lstStyle/>
            <a:p>
              <a:endParaRPr lang="el-GR"/>
            </a:p>
          </p:txBody>
        </p:sp>
      </p:grpSp>
      <p:grpSp>
        <p:nvGrpSpPr>
          <p:cNvPr id="21" name="Group 21"/>
          <p:cNvGrpSpPr>
            <a:grpSpLocks noChangeAspect="1"/>
          </p:cNvGrpSpPr>
          <p:nvPr/>
        </p:nvGrpSpPr>
        <p:grpSpPr>
          <a:xfrm>
            <a:off x="7470900" y="2559148"/>
            <a:ext cx="4606557" cy="1241588"/>
            <a:chOff x="0" y="0"/>
            <a:chExt cx="6142076" cy="1655450"/>
          </a:xfrm>
        </p:grpSpPr>
        <p:sp>
          <p:nvSpPr>
            <p:cNvPr id="22" name="Freeform 22"/>
            <p:cNvSpPr/>
            <p:nvPr/>
          </p:nvSpPr>
          <p:spPr>
            <a:xfrm>
              <a:off x="0" y="0"/>
              <a:ext cx="6142101" cy="1655445"/>
            </a:xfrm>
            <a:custGeom>
              <a:avLst/>
              <a:gdLst/>
              <a:ahLst/>
              <a:cxnLst/>
              <a:rect l="l" t="t" r="r" b="b"/>
              <a:pathLst>
                <a:path w="6142101" h="1655445">
                  <a:moveTo>
                    <a:pt x="0" y="0"/>
                  </a:moveTo>
                  <a:lnTo>
                    <a:pt x="6142101" y="0"/>
                  </a:lnTo>
                  <a:lnTo>
                    <a:pt x="6142101" y="1655445"/>
                  </a:lnTo>
                  <a:lnTo>
                    <a:pt x="0" y="1655445"/>
                  </a:lnTo>
                  <a:lnTo>
                    <a:pt x="0" y="0"/>
                  </a:lnTo>
                  <a:close/>
                </a:path>
              </a:pathLst>
            </a:custGeom>
            <a:blipFill>
              <a:blip r:embed="rId8"/>
              <a:stretch>
                <a:fillRect/>
              </a:stretch>
            </a:blipFill>
          </p:spPr>
          <p:txBody>
            <a:bodyPr/>
            <a:lstStyle/>
            <a:p>
              <a:endParaRPr lang="el-GR"/>
            </a:p>
          </p:txBody>
        </p:sp>
      </p:grpSp>
      <p:grpSp>
        <p:nvGrpSpPr>
          <p:cNvPr id="23" name="Group 23"/>
          <p:cNvGrpSpPr>
            <a:grpSpLocks noChangeAspect="1"/>
          </p:cNvGrpSpPr>
          <p:nvPr/>
        </p:nvGrpSpPr>
        <p:grpSpPr>
          <a:xfrm>
            <a:off x="14602783" y="2477501"/>
            <a:ext cx="1512523" cy="1476788"/>
            <a:chOff x="0" y="0"/>
            <a:chExt cx="2107748" cy="2057950"/>
          </a:xfrm>
        </p:grpSpPr>
        <p:sp>
          <p:nvSpPr>
            <p:cNvPr id="24" name="Freeform 24"/>
            <p:cNvSpPr/>
            <p:nvPr/>
          </p:nvSpPr>
          <p:spPr>
            <a:xfrm>
              <a:off x="0" y="0"/>
              <a:ext cx="2107692" cy="2057908"/>
            </a:xfrm>
            <a:custGeom>
              <a:avLst/>
              <a:gdLst/>
              <a:ahLst/>
              <a:cxnLst/>
              <a:rect l="l" t="t" r="r" b="b"/>
              <a:pathLst>
                <a:path w="2107692" h="2057908">
                  <a:moveTo>
                    <a:pt x="0" y="0"/>
                  </a:moveTo>
                  <a:lnTo>
                    <a:pt x="2107692" y="0"/>
                  </a:lnTo>
                  <a:lnTo>
                    <a:pt x="2107692" y="2057908"/>
                  </a:lnTo>
                  <a:lnTo>
                    <a:pt x="0" y="2057908"/>
                  </a:lnTo>
                  <a:lnTo>
                    <a:pt x="0" y="0"/>
                  </a:lnTo>
                  <a:close/>
                </a:path>
              </a:pathLst>
            </a:custGeom>
            <a:blipFill>
              <a:blip r:embed="rId9"/>
              <a:stretch>
                <a:fillRect t="-348" r="-2" b="-2073"/>
              </a:stretch>
            </a:blipFill>
          </p:spPr>
          <p:txBody>
            <a:bodyPr/>
            <a:lstStyle/>
            <a:p>
              <a:endParaRPr lang="el-GR"/>
            </a:p>
          </p:txBody>
        </p:sp>
      </p:grpSp>
      <p:grpSp>
        <p:nvGrpSpPr>
          <p:cNvPr id="25" name="Group 25"/>
          <p:cNvGrpSpPr>
            <a:grpSpLocks noChangeAspect="1"/>
          </p:cNvGrpSpPr>
          <p:nvPr/>
        </p:nvGrpSpPr>
        <p:grpSpPr>
          <a:xfrm>
            <a:off x="3107994" y="7463259"/>
            <a:ext cx="810825" cy="702092"/>
            <a:chOff x="0" y="0"/>
            <a:chExt cx="1081100" cy="936122"/>
          </a:xfrm>
        </p:grpSpPr>
        <p:sp>
          <p:nvSpPr>
            <p:cNvPr id="26" name="Freeform 26"/>
            <p:cNvSpPr/>
            <p:nvPr/>
          </p:nvSpPr>
          <p:spPr>
            <a:xfrm>
              <a:off x="0" y="0"/>
              <a:ext cx="1081151" cy="936117"/>
            </a:xfrm>
            <a:custGeom>
              <a:avLst/>
              <a:gdLst/>
              <a:ahLst/>
              <a:cxnLst/>
              <a:rect l="l" t="t" r="r" b="b"/>
              <a:pathLst>
                <a:path w="1081151" h="936117">
                  <a:moveTo>
                    <a:pt x="0" y="0"/>
                  </a:moveTo>
                  <a:lnTo>
                    <a:pt x="1081151" y="0"/>
                  </a:lnTo>
                  <a:lnTo>
                    <a:pt x="1081151" y="936117"/>
                  </a:lnTo>
                  <a:lnTo>
                    <a:pt x="0" y="936117"/>
                  </a:lnTo>
                  <a:lnTo>
                    <a:pt x="0" y="0"/>
                  </a:lnTo>
                  <a:close/>
                </a:path>
              </a:pathLst>
            </a:custGeom>
            <a:blipFill>
              <a:blip r:embed="rId10"/>
              <a:stretch>
                <a:fillRect r="4" b="-15487"/>
              </a:stretch>
            </a:blipFill>
          </p:spPr>
          <p:txBody>
            <a:bodyPr/>
            <a:lstStyle/>
            <a:p>
              <a:endParaRPr lang="el-GR"/>
            </a:p>
          </p:txBody>
        </p:sp>
      </p:grpSp>
      <p:grpSp>
        <p:nvGrpSpPr>
          <p:cNvPr id="27" name="Group 27"/>
          <p:cNvGrpSpPr>
            <a:grpSpLocks noChangeAspect="1"/>
          </p:cNvGrpSpPr>
          <p:nvPr/>
        </p:nvGrpSpPr>
        <p:grpSpPr>
          <a:xfrm>
            <a:off x="14919488" y="4240038"/>
            <a:ext cx="810825" cy="702105"/>
            <a:chOff x="0" y="0"/>
            <a:chExt cx="1081100" cy="936140"/>
          </a:xfrm>
        </p:grpSpPr>
        <p:sp>
          <p:nvSpPr>
            <p:cNvPr id="28" name="Freeform 28"/>
            <p:cNvSpPr/>
            <p:nvPr/>
          </p:nvSpPr>
          <p:spPr>
            <a:xfrm>
              <a:off x="0" y="0"/>
              <a:ext cx="1081151" cy="936117"/>
            </a:xfrm>
            <a:custGeom>
              <a:avLst/>
              <a:gdLst/>
              <a:ahLst/>
              <a:cxnLst/>
              <a:rect l="l" t="t" r="r" b="b"/>
              <a:pathLst>
                <a:path w="1081151" h="936117">
                  <a:moveTo>
                    <a:pt x="0" y="0"/>
                  </a:moveTo>
                  <a:lnTo>
                    <a:pt x="1081151" y="0"/>
                  </a:lnTo>
                  <a:lnTo>
                    <a:pt x="1081151" y="936117"/>
                  </a:lnTo>
                  <a:lnTo>
                    <a:pt x="0" y="936117"/>
                  </a:lnTo>
                  <a:lnTo>
                    <a:pt x="0" y="0"/>
                  </a:lnTo>
                  <a:close/>
                </a:path>
              </a:pathLst>
            </a:custGeom>
            <a:blipFill>
              <a:blip r:embed="rId11"/>
              <a:stretch>
                <a:fillRect r="4" b="-15487"/>
              </a:stretch>
            </a:blipFill>
          </p:spPr>
          <p:txBody>
            <a:bodyPr/>
            <a:lstStyle/>
            <a:p>
              <a:endParaRPr lang="el-GR"/>
            </a:p>
          </p:txBody>
        </p:sp>
      </p:grpSp>
      <p:grpSp>
        <p:nvGrpSpPr>
          <p:cNvPr id="29" name="Group 29"/>
          <p:cNvGrpSpPr>
            <a:grpSpLocks noChangeAspect="1"/>
          </p:cNvGrpSpPr>
          <p:nvPr/>
        </p:nvGrpSpPr>
        <p:grpSpPr>
          <a:xfrm>
            <a:off x="8941237" y="4240042"/>
            <a:ext cx="810825" cy="687515"/>
            <a:chOff x="0" y="0"/>
            <a:chExt cx="1081100" cy="916686"/>
          </a:xfrm>
        </p:grpSpPr>
        <p:sp>
          <p:nvSpPr>
            <p:cNvPr id="30" name="Freeform 30"/>
            <p:cNvSpPr/>
            <p:nvPr/>
          </p:nvSpPr>
          <p:spPr>
            <a:xfrm>
              <a:off x="0" y="0"/>
              <a:ext cx="1081151" cy="916686"/>
            </a:xfrm>
            <a:custGeom>
              <a:avLst/>
              <a:gdLst/>
              <a:ahLst/>
              <a:cxnLst/>
              <a:rect l="l" t="t" r="r" b="b"/>
              <a:pathLst>
                <a:path w="1081151" h="916686">
                  <a:moveTo>
                    <a:pt x="0" y="0"/>
                  </a:moveTo>
                  <a:lnTo>
                    <a:pt x="1081151" y="0"/>
                  </a:lnTo>
                  <a:lnTo>
                    <a:pt x="1081151" y="916686"/>
                  </a:lnTo>
                  <a:lnTo>
                    <a:pt x="0" y="916686"/>
                  </a:lnTo>
                  <a:lnTo>
                    <a:pt x="0" y="0"/>
                  </a:lnTo>
                  <a:close/>
                </a:path>
              </a:pathLst>
            </a:custGeom>
            <a:blipFill>
              <a:blip r:embed="rId12"/>
              <a:stretch>
                <a:fillRect r="4" b="-17935"/>
              </a:stretch>
            </a:blipFill>
          </p:spPr>
          <p:txBody>
            <a:bodyPr/>
            <a:lstStyle/>
            <a:p>
              <a:endParaRPr lang="el-GR"/>
            </a:p>
          </p:txBody>
        </p:sp>
      </p:grpSp>
      <p:grpSp>
        <p:nvGrpSpPr>
          <p:cNvPr id="31" name="Group 31"/>
          <p:cNvGrpSpPr>
            <a:grpSpLocks noChangeAspect="1"/>
          </p:cNvGrpSpPr>
          <p:nvPr/>
        </p:nvGrpSpPr>
        <p:grpSpPr>
          <a:xfrm>
            <a:off x="3108000" y="4240050"/>
            <a:ext cx="810825" cy="702075"/>
            <a:chOff x="0" y="0"/>
            <a:chExt cx="1081100" cy="936100"/>
          </a:xfrm>
        </p:grpSpPr>
        <p:sp>
          <p:nvSpPr>
            <p:cNvPr id="32" name="Freeform 32"/>
            <p:cNvSpPr/>
            <p:nvPr/>
          </p:nvSpPr>
          <p:spPr>
            <a:xfrm>
              <a:off x="0" y="0"/>
              <a:ext cx="1081151" cy="936117"/>
            </a:xfrm>
            <a:custGeom>
              <a:avLst/>
              <a:gdLst/>
              <a:ahLst/>
              <a:cxnLst/>
              <a:rect l="l" t="t" r="r" b="b"/>
              <a:pathLst>
                <a:path w="1081151" h="936117">
                  <a:moveTo>
                    <a:pt x="0" y="0"/>
                  </a:moveTo>
                  <a:lnTo>
                    <a:pt x="1081151" y="0"/>
                  </a:lnTo>
                  <a:lnTo>
                    <a:pt x="1081151" y="936117"/>
                  </a:lnTo>
                  <a:lnTo>
                    <a:pt x="0" y="936117"/>
                  </a:lnTo>
                  <a:lnTo>
                    <a:pt x="0" y="0"/>
                  </a:lnTo>
                  <a:close/>
                </a:path>
              </a:pathLst>
            </a:custGeom>
            <a:blipFill>
              <a:blip r:embed="rId13"/>
              <a:stretch>
                <a:fillRect r="4" b="-15487"/>
              </a:stretch>
            </a:blipFill>
          </p:spPr>
          <p:txBody>
            <a:bodyPr/>
            <a:lstStyle/>
            <a:p>
              <a:endParaRPr lang="el-GR"/>
            </a:p>
          </p:txBody>
        </p:sp>
      </p:grpSp>
      <p:grpSp>
        <p:nvGrpSpPr>
          <p:cNvPr id="33" name="Group 33"/>
          <p:cNvGrpSpPr>
            <a:grpSpLocks noChangeAspect="1"/>
          </p:cNvGrpSpPr>
          <p:nvPr/>
        </p:nvGrpSpPr>
        <p:grpSpPr>
          <a:xfrm>
            <a:off x="8941237" y="7470525"/>
            <a:ext cx="810825" cy="687558"/>
            <a:chOff x="0" y="0"/>
            <a:chExt cx="1081100" cy="916744"/>
          </a:xfrm>
        </p:grpSpPr>
        <p:sp>
          <p:nvSpPr>
            <p:cNvPr id="34" name="Freeform 34"/>
            <p:cNvSpPr/>
            <p:nvPr/>
          </p:nvSpPr>
          <p:spPr>
            <a:xfrm>
              <a:off x="0" y="0"/>
              <a:ext cx="1081151" cy="916686"/>
            </a:xfrm>
            <a:custGeom>
              <a:avLst/>
              <a:gdLst/>
              <a:ahLst/>
              <a:cxnLst/>
              <a:rect l="l" t="t" r="r" b="b"/>
              <a:pathLst>
                <a:path w="1081151" h="916686">
                  <a:moveTo>
                    <a:pt x="0" y="0"/>
                  </a:moveTo>
                  <a:lnTo>
                    <a:pt x="1081151" y="0"/>
                  </a:lnTo>
                  <a:lnTo>
                    <a:pt x="1081151" y="916686"/>
                  </a:lnTo>
                  <a:lnTo>
                    <a:pt x="0" y="916686"/>
                  </a:lnTo>
                  <a:lnTo>
                    <a:pt x="0" y="0"/>
                  </a:lnTo>
                  <a:close/>
                </a:path>
              </a:pathLst>
            </a:custGeom>
            <a:blipFill>
              <a:blip r:embed="rId14"/>
              <a:stretch>
                <a:fillRect r="4" b="-17935"/>
              </a:stretch>
            </a:blipFill>
          </p:spPr>
          <p:txBody>
            <a:bodyPr/>
            <a:lstStyle/>
            <a:p>
              <a:endParaRPr lang="el-GR"/>
            </a:p>
          </p:txBody>
        </p:sp>
      </p:grpSp>
      <p:grpSp>
        <p:nvGrpSpPr>
          <p:cNvPr id="35" name="Group 35"/>
          <p:cNvGrpSpPr>
            <a:grpSpLocks noChangeAspect="1"/>
          </p:cNvGrpSpPr>
          <p:nvPr/>
        </p:nvGrpSpPr>
        <p:grpSpPr>
          <a:xfrm>
            <a:off x="6713063" y="5982092"/>
            <a:ext cx="4861878" cy="1241588"/>
            <a:chOff x="0" y="0"/>
            <a:chExt cx="6482504" cy="1655450"/>
          </a:xfrm>
        </p:grpSpPr>
        <p:sp>
          <p:nvSpPr>
            <p:cNvPr id="36" name="Freeform 36"/>
            <p:cNvSpPr/>
            <p:nvPr/>
          </p:nvSpPr>
          <p:spPr>
            <a:xfrm>
              <a:off x="0" y="0"/>
              <a:ext cx="6482461" cy="1655445"/>
            </a:xfrm>
            <a:custGeom>
              <a:avLst/>
              <a:gdLst/>
              <a:ahLst/>
              <a:cxnLst/>
              <a:rect l="l" t="t" r="r" b="b"/>
              <a:pathLst>
                <a:path w="6482461" h="1655445">
                  <a:moveTo>
                    <a:pt x="0" y="0"/>
                  </a:moveTo>
                  <a:lnTo>
                    <a:pt x="6482461" y="0"/>
                  </a:lnTo>
                  <a:lnTo>
                    <a:pt x="6482461" y="1655445"/>
                  </a:lnTo>
                  <a:lnTo>
                    <a:pt x="0" y="1655445"/>
                  </a:lnTo>
                  <a:lnTo>
                    <a:pt x="0" y="0"/>
                  </a:lnTo>
                  <a:close/>
                </a:path>
              </a:pathLst>
            </a:custGeom>
            <a:blipFill>
              <a:blip r:embed="rId15"/>
              <a:stretch>
                <a:fillRect r="-1"/>
              </a:stretch>
            </a:blipFill>
          </p:spPr>
          <p:txBody>
            <a:bodyPr/>
            <a:lstStyle/>
            <a:p>
              <a:endParaRPr lang="el-GR"/>
            </a:p>
          </p:txBody>
        </p:sp>
      </p:grpSp>
      <p:grpSp>
        <p:nvGrpSpPr>
          <p:cNvPr id="37" name="Group 37"/>
          <p:cNvGrpSpPr>
            <a:grpSpLocks noChangeAspect="1"/>
          </p:cNvGrpSpPr>
          <p:nvPr/>
        </p:nvGrpSpPr>
        <p:grpSpPr>
          <a:xfrm>
            <a:off x="14919488" y="7470545"/>
            <a:ext cx="810825" cy="687525"/>
            <a:chOff x="0" y="0"/>
            <a:chExt cx="1081100" cy="916700"/>
          </a:xfrm>
        </p:grpSpPr>
        <p:sp>
          <p:nvSpPr>
            <p:cNvPr id="38" name="Freeform 38"/>
            <p:cNvSpPr/>
            <p:nvPr/>
          </p:nvSpPr>
          <p:spPr>
            <a:xfrm>
              <a:off x="0" y="0"/>
              <a:ext cx="1081151" cy="916686"/>
            </a:xfrm>
            <a:custGeom>
              <a:avLst/>
              <a:gdLst/>
              <a:ahLst/>
              <a:cxnLst/>
              <a:rect l="l" t="t" r="r" b="b"/>
              <a:pathLst>
                <a:path w="1081151" h="916686">
                  <a:moveTo>
                    <a:pt x="0" y="0"/>
                  </a:moveTo>
                  <a:lnTo>
                    <a:pt x="1081151" y="0"/>
                  </a:lnTo>
                  <a:lnTo>
                    <a:pt x="1081151" y="916686"/>
                  </a:lnTo>
                  <a:lnTo>
                    <a:pt x="0" y="916686"/>
                  </a:lnTo>
                  <a:lnTo>
                    <a:pt x="0" y="0"/>
                  </a:lnTo>
                  <a:close/>
                </a:path>
              </a:pathLst>
            </a:custGeom>
            <a:blipFill>
              <a:blip r:embed="rId16"/>
              <a:stretch>
                <a:fillRect r="4" b="-17935"/>
              </a:stretch>
            </a:blipFill>
          </p:spPr>
          <p:txBody>
            <a:bodyPr/>
            <a:lstStyle/>
            <a:p>
              <a:endParaRPr lang="el-G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3"/>
              <a:stretch>
                <a:fillRect t="-98" b="-92"/>
              </a:stretch>
            </a:blip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endParaRPr lang="el-GR"/>
            </a:p>
          </p:txBody>
        </p:sp>
      </p:grpSp>
      <p:grpSp>
        <p:nvGrpSpPr>
          <p:cNvPr id="18" name="Group 18"/>
          <p:cNvGrpSpPr>
            <a:grpSpLocks noChangeAspect="1"/>
          </p:cNvGrpSpPr>
          <p:nvPr/>
        </p:nvGrpSpPr>
        <p:grpSpPr>
          <a:xfrm>
            <a:off x="1052204" y="452011"/>
            <a:ext cx="2882265" cy="1403886"/>
            <a:chOff x="0" y="0"/>
            <a:chExt cx="3843020" cy="1871848"/>
          </a:xfrm>
        </p:grpSpPr>
        <p:sp>
          <p:nvSpPr>
            <p:cNvPr id="19" name="Freeform 19"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10"/>
              <a:stretch>
                <a:fillRect l="-33" r="-33"/>
              </a:stretch>
            </a:blipFill>
          </p:spPr>
          <p:txBody>
            <a:bodyPr/>
            <a:lstStyle/>
            <a:p>
              <a:endParaRPr lang="el-GR"/>
            </a:p>
          </p:txBody>
        </p:sp>
      </p:grpSp>
      <p:grpSp>
        <p:nvGrpSpPr>
          <p:cNvPr id="20" name="Group 20"/>
          <p:cNvGrpSpPr/>
          <p:nvPr/>
        </p:nvGrpSpPr>
        <p:grpSpPr>
          <a:xfrm>
            <a:off x="974247" y="6402254"/>
            <a:ext cx="12577343" cy="2043825"/>
            <a:chOff x="0" y="0"/>
            <a:chExt cx="16769790" cy="2725100"/>
          </a:xfrm>
        </p:grpSpPr>
        <p:sp>
          <p:nvSpPr>
            <p:cNvPr id="21" name="Freeform 21"/>
            <p:cNvSpPr/>
            <p:nvPr/>
          </p:nvSpPr>
          <p:spPr>
            <a:xfrm>
              <a:off x="0" y="0"/>
              <a:ext cx="16769790" cy="2725100"/>
            </a:xfrm>
            <a:custGeom>
              <a:avLst/>
              <a:gdLst/>
              <a:ahLst/>
              <a:cxnLst/>
              <a:rect l="l" t="t" r="r" b="b"/>
              <a:pathLst>
                <a:path w="16769790" h="2725100">
                  <a:moveTo>
                    <a:pt x="0" y="0"/>
                  </a:moveTo>
                  <a:lnTo>
                    <a:pt x="16769790" y="0"/>
                  </a:lnTo>
                  <a:lnTo>
                    <a:pt x="16769790" y="2725100"/>
                  </a:lnTo>
                  <a:lnTo>
                    <a:pt x="0" y="2725100"/>
                  </a:lnTo>
                  <a:close/>
                </a:path>
              </a:pathLst>
            </a:custGeom>
            <a:solidFill>
              <a:srgbClr val="000000">
                <a:alpha val="0"/>
              </a:srgbClr>
            </a:solidFill>
          </p:spPr>
          <p:txBody>
            <a:bodyPr/>
            <a:lstStyle/>
            <a:p>
              <a:endParaRPr lang="el-GR"/>
            </a:p>
          </p:txBody>
        </p:sp>
        <p:sp>
          <p:nvSpPr>
            <p:cNvPr id="22" name="TextBox 22"/>
            <p:cNvSpPr txBox="1"/>
            <p:nvPr/>
          </p:nvSpPr>
          <p:spPr>
            <a:xfrm>
              <a:off x="0" y="66675"/>
              <a:ext cx="16769790" cy="2658425"/>
            </a:xfrm>
            <a:prstGeom prst="rect">
              <a:avLst/>
            </a:prstGeom>
          </p:spPr>
          <p:txBody>
            <a:bodyPr lIns="0" tIns="0" rIns="0" bIns="0" rtlCol="0" anchor="b"/>
            <a:lstStyle/>
            <a:p>
              <a:pPr algn="l">
                <a:lnSpc>
                  <a:spcPts val="6480"/>
                </a:lnSpc>
              </a:pPr>
              <a:r>
                <a:rPr lang="en-US" sz="6000" b="1">
                  <a:solidFill>
                    <a:srgbClr val="C0FF99"/>
                  </a:solidFill>
                  <a:latin typeface="Georgia Bold"/>
                  <a:ea typeface="Georgia Bold"/>
                  <a:cs typeface="Georgia Bold"/>
                  <a:sym typeface="Georgia Bold"/>
                </a:rPr>
                <a:t>Topic:</a:t>
              </a:r>
            </a:p>
            <a:p>
              <a:pPr algn="l">
                <a:lnSpc>
                  <a:spcPts val="6480"/>
                </a:lnSpc>
              </a:pPr>
              <a:r>
                <a:rPr lang="en-US" sz="6000" b="1">
                  <a:solidFill>
                    <a:srgbClr val="FFFFFF"/>
                  </a:solidFill>
                  <a:latin typeface="Georgia Bold"/>
                  <a:ea typeface="Georgia Bold"/>
                  <a:cs typeface="Georgia Bold"/>
                  <a:sym typeface="Georgia Bold"/>
                </a:rPr>
                <a:t>Circularity</a:t>
              </a:r>
            </a:p>
          </p:txBody>
        </p:sp>
      </p:grpSp>
      <p:sp>
        <p:nvSpPr>
          <p:cNvPr id="23" name="Freeform 23"/>
          <p:cNvSpPr/>
          <p:nvPr/>
        </p:nvSpPr>
        <p:spPr>
          <a:xfrm>
            <a:off x="6960080" y="452011"/>
            <a:ext cx="10353673" cy="6911076"/>
          </a:xfrm>
          <a:custGeom>
            <a:avLst/>
            <a:gdLst/>
            <a:ahLst/>
            <a:cxnLst/>
            <a:rect l="l" t="t" r="r" b="b"/>
            <a:pathLst>
              <a:path w="10353673" h="6911076">
                <a:moveTo>
                  <a:pt x="0" y="0"/>
                </a:moveTo>
                <a:lnTo>
                  <a:pt x="10353673" y="0"/>
                </a:lnTo>
                <a:lnTo>
                  <a:pt x="10353673" y="6911077"/>
                </a:lnTo>
                <a:lnTo>
                  <a:pt x="0" y="6911077"/>
                </a:lnTo>
                <a:lnTo>
                  <a:pt x="0" y="0"/>
                </a:lnTo>
                <a:close/>
              </a:path>
            </a:pathLst>
          </a:custGeom>
          <a:blipFill>
            <a:blip r:embed="rId11"/>
            <a:stretch>
              <a:fillRect/>
            </a:stretch>
          </a:blipFill>
        </p:spPr>
        <p:txBody>
          <a:bodyPr/>
          <a:lstStyle/>
          <a:p>
            <a:endParaRPr lang="el-GR"/>
          </a:p>
        </p:txBody>
      </p:sp>
      <p:sp>
        <p:nvSpPr>
          <p:cNvPr id="24" name="TextBox 24"/>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3"/>
              <a:stretch>
                <a:fillRect t="-98" b="-92"/>
              </a:stretch>
            </a:blip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grpSp>
        <p:nvGrpSpPr>
          <p:cNvPr id="19" name="Group 19"/>
          <p:cNvGrpSpPr>
            <a:grpSpLocks noChangeAspect="1"/>
          </p:cNvGrpSpPr>
          <p:nvPr/>
        </p:nvGrpSpPr>
        <p:grpSpPr>
          <a:xfrm>
            <a:off x="14708498" y="-954"/>
            <a:ext cx="3579499" cy="8747478"/>
            <a:chOff x="0" y="0"/>
            <a:chExt cx="4772666" cy="11663304"/>
          </a:xfrm>
        </p:grpSpPr>
        <p:sp>
          <p:nvSpPr>
            <p:cNvPr id="20" name="Freeform 20"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10"/>
              <a:stretch>
                <a:fillRect t="-1211" b="-1211"/>
              </a:stretch>
            </a:blipFill>
          </p:spPr>
          <p:txBody>
            <a:bodyPr/>
            <a:lstStyle/>
            <a:p>
              <a:endParaRPr lang="el-GR"/>
            </a:p>
          </p:txBody>
        </p:sp>
      </p:grpSp>
      <p:grpSp>
        <p:nvGrpSpPr>
          <p:cNvPr id="21" name="Group 21"/>
          <p:cNvGrpSpPr>
            <a:grpSpLocks noChangeAspect="1"/>
          </p:cNvGrpSpPr>
          <p:nvPr/>
        </p:nvGrpSpPr>
        <p:grpSpPr>
          <a:xfrm>
            <a:off x="14896364" y="2252438"/>
            <a:ext cx="3203764" cy="972000"/>
            <a:chOff x="0" y="0"/>
            <a:chExt cx="4271686" cy="1296000"/>
          </a:xfrm>
        </p:grpSpPr>
        <p:sp>
          <p:nvSpPr>
            <p:cNvPr id="22" name="Freeform 22"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1"/>
              <a:stretch>
                <a:fillRect t="-185" b="-183"/>
              </a:stretch>
            </a:blipFill>
          </p:spPr>
          <p:txBody>
            <a:bodyPr/>
            <a:lstStyle/>
            <a:p>
              <a:endParaRPr lang="el-GR"/>
            </a:p>
          </p:txBody>
        </p:sp>
      </p:grpSp>
      <p:grpSp>
        <p:nvGrpSpPr>
          <p:cNvPr id="23" name="Group 23"/>
          <p:cNvGrpSpPr/>
          <p:nvPr/>
        </p:nvGrpSpPr>
        <p:grpSpPr>
          <a:xfrm>
            <a:off x="1275767" y="2133260"/>
            <a:ext cx="12724088" cy="688388"/>
            <a:chOff x="0" y="0"/>
            <a:chExt cx="16965450" cy="917850"/>
          </a:xfrm>
        </p:grpSpPr>
        <p:sp>
          <p:nvSpPr>
            <p:cNvPr id="24" name="Freeform 24"/>
            <p:cNvSpPr/>
            <p:nvPr/>
          </p:nvSpPr>
          <p:spPr>
            <a:xfrm>
              <a:off x="9525" y="9525"/>
              <a:ext cx="16946373" cy="898906"/>
            </a:xfrm>
            <a:custGeom>
              <a:avLst/>
              <a:gdLst/>
              <a:ahLst/>
              <a:cxnLst/>
              <a:rect l="l" t="t" r="r" b="b"/>
              <a:pathLst>
                <a:path w="16946373" h="898906">
                  <a:moveTo>
                    <a:pt x="0" y="149860"/>
                  </a:moveTo>
                  <a:cubicBezTo>
                    <a:pt x="0" y="67056"/>
                    <a:pt x="68453" y="0"/>
                    <a:pt x="152781" y="0"/>
                  </a:cubicBezTo>
                  <a:lnTo>
                    <a:pt x="16793592" y="0"/>
                  </a:lnTo>
                  <a:cubicBezTo>
                    <a:pt x="16878047" y="0"/>
                    <a:pt x="16946373" y="67056"/>
                    <a:pt x="16946373" y="149860"/>
                  </a:cubicBezTo>
                  <a:lnTo>
                    <a:pt x="16946373" y="749046"/>
                  </a:lnTo>
                  <a:cubicBezTo>
                    <a:pt x="16946373" y="831723"/>
                    <a:pt x="16877920" y="898906"/>
                    <a:pt x="16793592" y="898906"/>
                  </a:cubicBezTo>
                  <a:lnTo>
                    <a:pt x="152781" y="898906"/>
                  </a:lnTo>
                  <a:cubicBezTo>
                    <a:pt x="68453" y="898779"/>
                    <a:pt x="0" y="831723"/>
                    <a:pt x="0" y="749046"/>
                  </a:cubicBezTo>
                  <a:close/>
                </a:path>
              </a:pathLst>
            </a:custGeom>
            <a:solidFill>
              <a:srgbClr val="75C73E"/>
            </a:solidFill>
          </p:spPr>
          <p:txBody>
            <a:bodyPr/>
            <a:lstStyle/>
            <a:p>
              <a:endParaRPr lang="el-GR"/>
            </a:p>
          </p:txBody>
        </p:sp>
        <p:sp>
          <p:nvSpPr>
            <p:cNvPr id="25" name="Freeform 25"/>
            <p:cNvSpPr/>
            <p:nvPr/>
          </p:nvSpPr>
          <p:spPr>
            <a:xfrm>
              <a:off x="0" y="0"/>
              <a:ext cx="16965423" cy="917956"/>
            </a:xfrm>
            <a:custGeom>
              <a:avLst/>
              <a:gdLst/>
              <a:ahLst/>
              <a:cxnLst/>
              <a:rect l="l" t="t" r="r" b="b"/>
              <a:pathLst>
                <a:path w="16965423" h="917956">
                  <a:moveTo>
                    <a:pt x="0" y="159385"/>
                  </a:moveTo>
                  <a:cubicBezTo>
                    <a:pt x="0" y="71120"/>
                    <a:pt x="72898" y="0"/>
                    <a:pt x="162306" y="0"/>
                  </a:cubicBezTo>
                  <a:lnTo>
                    <a:pt x="16803117" y="0"/>
                  </a:lnTo>
                  <a:lnTo>
                    <a:pt x="16803117" y="9525"/>
                  </a:lnTo>
                  <a:lnTo>
                    <a:pt x="16803117" y="0"/>
                  </a:lnTo>
                  <a:cubicBezTo>
                    <a:pt x="16892651" y="0"/>
                    <a:pt x="16965423" y="71120"/>
                    <a:pt x="16965423" y="159385"/>
                  </a:cubicBezTo>
                  <a:lnTo>
                    <a:pt x="16955898" y="159385"/>
                  </a:lnTo>
                  <a:lnTo>
                    <a:pt x="16965423" y="159385"/>
                  </a:lnTo>
                  <a:lnTo>
                    <a:pt x="16965423" y="758571"/>
                  </a:lnTo>
                  <a:lnTo>
                    <a:pt x="16955898" y="758571"/>
                  </a:lnTo>
                  <a:lnTo>
                    <a:pt x="16965423" y="758571"/>
                  </a:lnTo>
                  <a:cubicBezTo>
                    <a:pt x="16965423" y="846709"/>
                    <a:pt x="16892524" y="917956"/>
                    <a:pt x="16803117" y="917956"/>
                  </a:cubicBezTo>
                  <a:lnTo>
                    <a:pt x="16803117" y="908431"/>
                  </a:lnTo>
                  <a:lnTo>
                    <a:pt x="16803117" y="917956"/>
                  </a:lnTo>
                  <a:lnTo>
                    <a:pt x="162306" y="917956"/>
                  </a:lnTo>
                  <a:lnTo>
                    <a:pt x="162306" y="908431"/>
                  </a:lnTo>
                  <a:lnTo>
                    <a:pt x="162306" y="917956"/>
                  </a:lnTo>
                  <a:cubicBezTo>
                    <a:pt x="72898" y="917829"/>
                    <a:pt x="0" y="846709"/>
                    <a:pt x="0" y="758571"/>
                  </a:cubicBezTo>
                  <a:lnTo>
                    <a:pt x="0" y="159385"/>
                  </a:lnTo>
                  <a:lnTo>
                    <a:pt x="9525" y="159385"/>
                  </a:lnTo>
                  <a:lnTo>
                    <a:pt x="0" y="159385"/>
                  </a:lnTo>
                  <a:moveTo>
                    <a:pt x="19050" y="159385"/>
                  </a:moveTo>
                  <a:lnTo>
                    <a:pt x="19050" y="758571"/>
                  </a:lnTo>
                  <a:lnTo>
                    <a:pt x="9525" y="758571"/>
                  </a:lnTo>
                  <a:lnTo>
                    <a:pt x="19050" y="758571"/>
                  </a:lnTo>
                  <a:cubicBezTo>
                    <a:pt x="19050" y="835914"/>
                    <a:pt x="83058" y="898906"/>
                    <a:pt x="162306" y="898906"/>
                  </a:cubicBezTo>
                  <a:lnTo>
                    <a:pt x="16803117" y="898906"/>
                  </a:lnTo>
                  <a:cubicBezTo>
                    <a:pt x="16882365" y="898906"/>
                    <a:pt x="16946373" y="835914"/>
                    <a:pt x="16946373" y="758571"/>
                  </a:cubicBezTo>
                  <a:lnTo>
                    <a:pt x="16946373" y="159385"/>
                  </a:lnTo>
                  <a:cubicBezTo>
                    <a:pt x="16946373" y="82042"/>
                    <a:pt x="16882365" y="19050"/>
                    <a:pt x="16803117" y="19050"/>
                  </a:cubicBezTo>
                  <a:lnTo>
                    <a:pt x="162306" y="19050"/>
                  </a:lnTo>
                  <a:lnTo>
                    <a:pt x="162306" y="9525"/>
                  </a:lnTo>
                  <a:lnTo>
                    <a:pt x="162306" y="19050"/>
                  </a:lnTo>
                  <a:cubicBezTo>
                    <a:pt x="83058" y="19050"/>
                    <a:pt x="19050" y="82042"/>
                    <a:pt x="19050" y="159385"/>
                  </a:cubicBezTo>
                  <a:close/>
                </a:path>
              </a:pathLst>
            </a:custGeom>
            <a:solidFill>
              <a:srgbClr val="44546A"/>
            </a:solidFill>
          </p:spPr>
          <p:txBody>
            <a:bodyPr/>
            <a:lstStyle/>
            <a:p>
              <a:endParaRPr lang="el-GR"/>
            </a:p>
          </p:txBody>
        </p:sp>
      </p:grpSp>
      <p:grpSp>
        <p:nvGrpSpPr>
          <p:cNvPr id="26" name="Group 26"/>
          <p:cNvGrpSpPr/>
          <p:nvPr/>
        </p:nvGrpSpPr>
        <p:grpSpPr>
          <a:xfrm>
            <a:off x="1509036" y="-69640"/>
            <a:ext cx="12244364" cy="1612350"/>
            <a:chOff x="0" y="0"/>
            <a:chExt cx="16325818" cy="2149800"/>
          </a:xfrm>
        </p:grpSpPr>
        <p:sp>
          <p:nvSpPr>
            <p:cNvPr id="27" name="Freeform 27"/>
            <p:cNvSpPr/>
            <p:nvPr/>
          </p:nvSpPr>
          <p:spPr>
            <a:xfrm>
              <a:off x="0" y="0"/>
              <a:ext cx="16325817" cy="2149800"/>
            </a:xfrm>
            <a:custGeom>
              <a:avLst/>
              <a:gdLst/>
              <a:ahLst/>
              <a:cxnLst/>
              <a:rect l="l" t="t" r="r" b="b"/>
              <a:pathLst>
                <a:path w="16325817" h="2149800">
                  <a:moveTo>
                    <a:pt x="0" y="0"/>
                  </a:moveTo>
                  <a:lnTo>
                    <a:pt x="16325817" y="0"/>
                  </a:lnTo>
                  <a:lnTo>
                    <a:pt x="16325817" y="2149800"/>
                  </a:lnTo>
                  <a:lnTo>
                    <a:pt x="0" y="2149800"/>
                  </a:lnTo>
                  <a:close/>
                </a:path>
              </a:pathLst>
            </a:custGeom>
            <a:solidFill>
              <a:srgbClr val="000000">
                <a:alpha val="0"/>
              </a:srgbClr>
            </a:solidFill>
          </p:spPr>
          <p:txBody>
            <a:bodyPr/>
            <a:lstStyle/>
            <a:p>
              <a:endParaRPr lang="el-GR"/>
            </a:p>
          </p:txBody>
        </p:sp>
        <p:sp>
          <p:nvSpPr>
            <p:cNvPr id="28" name="TextBox 28"/>
            <p:cNvSpPr txBox="1"/>
            <p:nvPr/>
          </p:nvSpPr>
          <p:spPr>
            <a:xfrm>
              <a:off x="0" y="57150"/>
              <a:ext cx="16325818" cy="2092650"/>
            </a:xfrm>
            <a:prstGeom prst="rect">
              <a:avLst/>
            </a:prstGeom>
          </p:spPr>
          <p:txBody>
            <a:bodyPr lIns="0" tIns="0" rIns="0" bIns="0" rtlCol="0" anchor="ctr"/>
            <a:lstStyle/>
            <a:p>
              <a:pPr algn="l">
                <a:lnSpc>
                  <a:spcPts val="5183"/>
                </a:lnSpc>
              </a:pPr>
              <a:r>
                <a:rPr lang="en-US" sz="4799" b="1">
                  <a:solidFill>
                    <a:srgbClr val="19112C"/>
                  </a:solidFill>
                  <a:latin typeface="Georgia Bold"/>
                  <a:ea typeface="Georgia Bold"/>
                  <a:cs typeface="Georgia Bold"/>
                  <a:sym typeface="Georgia Bold"/>
                </a:rPr>
                <a:t>Circular economy and linear economy</a:t>
              </a:r>
            </a:p>
          </p:txBody>
        </p:sp>
      </p:grpSp>
      <p:grpSp>
        <p:nvGrpSpPr>
          <p:cNvPr id="29" name="Group 29"/>
          <p:cNvGrpSpPr/>
          <p:nvPr/>
        </p:nvGrpSpPr>
        <p:grpSpPr>
          <a:xfrm>
            <a:off x="1509036" y="2172804"/>
            <a:ext cx="12257550" cy="609300"/>
            <a:chOff x="0" y="0"/>
            <a:chExt cx="16343400" cy="812400"/>
          </a:xfrm>
        </p:grpSpPr>
        <p:sp>
          <p:nvSpPr>
            <p:cNvPr id="30" name="Freeform 30"/>
            <p:cNvSpPr/>
            <p:nvPr/>
          </p:nvSpPr>
          <p:spPr>
            <a:xfrm>
              <a:off x="0" y="0"/>
              <a:ext cx="16343376" cy="812419"/>
            </a:xfrm>
            <a:custGeom>
              <a:avLst/>
              <a:gdLst/>
              <a:ahLst/>
              <a:cxnLst/>
              <a:rect l="l" t="t" r="r" b="b"/>
              <a:pathLst>
                <a:path w="16343376" h="812419">
                  <a:moveTo>
                    <a:pt x="0" y="0"/>
                  </a:moveTo>
                  <a:lnTo>
                    <a:pt x="16343376" y="0"/>
                  </a:lnTo>
                  <a:lnTo>
                    <a:pt x="16343376" y="812419"/>
                  </a:lnTo>
                  <a:lnTo>
                    <a:pt x="0" y="812419"/>
                  </a:lnTo>
                  <a:close/>
                </a:path>
              </a:pathLst>
            </a:custGeom>
            <a:solidFill>
              <a:srgbClr val="75C73E"/>
            </a:solidFill>
          </p:spPr>
          <p:txBody>
            <a:bodyPr/>
            <a:lstStyle/>
            <a:p>
              <a:endParaRPr lang="el-GR"/>
            </a:p>
          </p:txBody>
        </p:sp>
        <p:sp>
          <p:nvSpPr>
            <p:cNvPr id="31" name="TextBox 31"/>
            <p:cNvSpPr txBox="1"/>
            <p:nvPr/>
          </p:nvSpPr>
          <p:spPr>
            <a:xfrm>
              <a:off x="0" y="19050"/>
              <a:ext cx="16343400" cy="793350"/>
            </a:xfrm>
            <a:prstGeom prst="rect">
              <a:avLst/>
            </a:prstGeom>
          </p:spPr>
          <p:txBody>
            <a:bodyPr lIns="50800" tIns="50800" rIns="50800" bIns="50800" rtlCol="0" anchor="t"/>
            <a:lstStyle/>
            <a:p>
              <a:pPr algn="ctr">
                <a:lnSpc>
                  <a:spcPts val="2592"/>
                </a:lnSpc>
              </a:pPr>
              <a:r>
                <a:rPr lang="en-US" sz="2400" b="1">
                  <a:solidFill>
                    <a:srgbClr val="19112C"/>
                  </a:solidFill>
                  <a:latin typeface="Arial Bold"/>
                  <a:ea typeface="Arial Bold"/>
                  <a:cs typeface="Arial Bold"/>
                  <a:sym typeface="Arial Bold"/>
                </a:rPr>
                <a:t>Resource Extraction → Production → Distribution → Consumption → Waste</a:t>
              </a:r>
            </a:p>
          </p:txBody>
        </p:sp>
      </p:grpSp>
      <p:grpSp>
        <p:nvGrpSpPr>
          <p:cNvPr id="32" name="Group 32"/>
          <p:cNvGrpSpPr/>
          <p:nvPr/>
        </p:nvGrpSpPr>
        <p:grpSpPr>
          <a:xfrm>
            <a:off x="5877568" y="4204687"/>
            <a:ext cx="3507300" cy="3366900"/>
            <a:chOff x="0" y="0"/>
            <a:chExt cx="4676400" cy="4489200"/>
          </a:xfrm>
        </p:grpSpPr>
        <p:sp>
          <p:nvSpPr>
            <p:cNvPr id="33" name="Freeform 33"/>
            <p:cNvSpPr/>
            <p:nvPr/>
          </p:nvSpPr>
          <p:spPr>
            <a:xfrm>
              <a:off x="0" y="0"/>
              <a:ext cx="4676394" cy="4489196"/>
            </a:xfrm>
            <a:custGeom>
              <a:avLst/>
              <a:gdLst/>
              <a:ahLst/>
              <a:cxnLst/>
              <a:rect l="l" t="t" r="r" b="b"/>
              <a:pathLst>
                <a:path w="4676394" h="4489196">
                  <a:moveTo>
                    <a:pt x="0" y="2244598"/>
                  </a:moveTo>
                  <a:cubicBezTo>
                    <a:pt x="0" y="1004951"/>
                    <a:pt x="1046861" y="0"/>
                    <a:pt x="2338197" y="0"/>
                  </a:cubicBezTo>
                  <a:cubicBezTo>
                    <a:pt x="3629533" y="0"/>
                    <a:pt x="4676394" y="1004951"/>
                    <a:pt x="4676394" y="2244598"/>
                  </a:cubicBezTo>
                  <a:cubicBezTo>
                    <a:pt x="4676394" y="3484245"/>
                    <a:pt x="3629533" y="4489196"/>
                    <a:pt x="2338197" y="4489196"/>
                  </a:cubicBezTo>
                  <a:cubicBezTo>
                    <a:pt x="1046861" y="4489196"/>
                    <a:pt x="0" y="3484245"/>
                    <a:pt x="0" y="2244598"/>
                  </a:cubicBezTo>
                  <a:close/>
                  <a:moveTo>
                    <a:pt x="721233" y="2244598"/>
                  </a:moveTo>
                  <a:cubicBezTo>
                    <a:pt x="721233" y="3085846"/>
                    <a:pt x="1445133" y="3767963"/>
                    <a:pt x="2338197" y="3767963"/>
                  </a:cubicBezTo>
                  <a:cubicBezTo>
                    <a:pt x="3231261" y="3767963"/>
                    <a:pt x="3955161" y="3085973"/>
                    <a:pt x="3955161" y="2244598"/>
                  </a:cubicBezTo>
                  <a:cubicBezTo>
                    <a:pt x="3955161" y="1403223"/>
                    <a:pt x="3231261" y="721233"/>
                    <a:pt x="2338197" y="721233"/>
                  </a:cubicBezTo>
                  <a:cubicBezTo>
                    <a:pt x="1445133" y="721233"/>
                    <a:pt x="721233" y="1403350"/>
                    <a:pt x="721233" y="2244598"/>
                  </a:cubicBezTo>
                  <a:close/>
                </a:path>
              </a:pathLst>
            </a:custGeom>
            <a:solidFill>
              <a:srgbClr val="000000">
                <a:alpha val="784"/>
              </a:srgbClr>
            </a:solidFill>
          </p:spPr>
          <p:txBody>
            <a:bodyPr/>
            <a:lstStyle/>
            <a:p>
              <a:endParaRPr lang="el-GR"/>
            </a:p>
          </p:txBody>
        </p:sp>
      </p:grpSp>
      <p:sp>
        <p:nvSpPr>
          <p:cNvPr id="34" name="AutoShape 34"/>
          <p:cNvSpPr/>
          <p:nvPr/>
        </p:nvSpPr>
        <p:spPr>
          <a:xfrm>
            <a:off x="5705937" y="4831998"/>
            <a:ext cx="622236" cy="357236"/>
          </a:xfrm>
          <a:prstGeom prst="line">
            <a:avLst/>
          </a:prstGeom>
          <a:ln w="9525" cap="rnd">
            <a:solidFill>
              <a:srgbClr val="000000"/>
            </a:solidFill>
            <a:prstDash val="solid"/>
            <a:headEnd type="oval" w="lg" len="lg"/>
            <a:tailEnd type="none" w="sm" len="sm"/>
          </a:ln>
        </p:spPr>
        <p:txBody>
          <a:bodyPr/>
          <a:lstStyle/>
          <a:p>
            <a:endParaRPr lang="el-GR"/>
          </a:p>
        </p:txBody>
      </p:sp>
      <p:sp>
        <p:nvSpPr>
          <p:cNvPr id="35" name="TextBox 35"/>
          <p:cNvSpPr txBox="1"/>
          <p:nvPr/>
        </p:nvSpPr>
        <p:spPr>
          <a:xfrm>
            <a:off x="3718617" y="4212688"/>
            <a:ext cx="1899223" cy="644035"/>
          </a:xfrm>
          <a:prstGeom prst="rect">
            <a:avLst/>
          </a:prstGeom>
        </p:spPr>
        <p:txBody>
          <a:bodyPr lIns="0" tIns="0" rIns="0" bIns="0" rtlCol="0" anchor="t">
            <a:spAutoFit/>
          </a:bodyPr>
          <a:lstStyle/>
          <a:p>
            <a:pPr algn="l">
              <a:lnSpc>
                <a:spcPts val="2521"/>
              </a:lnSpc>
            </a:pPr>
            <a:endParaRPr/>
          </a:p>
          <a:p>
            <a:pPr algn="r">
              <a:lnSpc>
                <a:spcPts val="2521"/>
              </a:lnSpc>
            </a:pPr>
            <a:r>
              <a:rPr lang="en-US" sz="1827" b="1">
                <a:solidFill>
                  <a:srgbClr val="19112C"/>
                </a:solidFill>
                <a:latin typeface="Arial Bold"/>
                <a:ea typeface="Arial Bold"/>
                <a:cs typeface="Arial Bold"/>
                <a:sym typeface="Arial Bold"/>
              </a:rPr>
              <a:t>RECYCLING</a:t>
            </a:r>
          </a:p>
        </p:txBody>
      </p:sp>
      <p:sp>
        <p:nvSpPr>
          <p:cNvPr id="36" name="AutoShape 36"/>
          <p:cNvSpPr/>
          <p:nvPr/>
        </p:nvSpPr>
        <p:spPr>
          <a:xfrm flipH="1">
            <a:off x="8934261" y="4831998"/>
            <a:ext cx="622237" cy="357236"/>
          </a:xfrm>
          <a:prstGeom prst="line">
            <a:avLst/>
          </a:prstGeom>
          <a:ln w="9525" cap="rnd">
            <a:solidFill>
              <a:srgbClr val="000000"/>
            </a:solidFill>
            <a:prstDash val="solid"/>
            <a:headEnd type="oval" w="lg" len="lg"/>
            <a:tailEnd type="none" w="sm" len="sm"/>
          </a:ln>
        </p:spPr>
        <p:txBody>
          <a:bodyPr/>
          <a:lstStyle/>
          <a:p>
            <a:endParaRPr lang="el-GR"/>
          </a:p>
        </p:txBody>
      </p:sp>
      <p:sp>
        <p:nvSpPr>
          <p:cNvPr id="37" name="TextBox 37"/>
          <p:cNvSpPr txBox="1"/>
          <p:nvPr/>
        </p:nvSpPr>
        <p:spPr>
          <a:xfrm>
            <a:off x="9644594" y="4212688"/>
            <a:ext cx="1899224" cy="644035"/>
          </a:xfrm>
          <a:prstGeom prst="rect">
            <a:avLst/>
          </a:prstGeom>
        </p:spPr>
        <p:txBody>
          <a:bodyPr lIns="0" tIns="0" rIns="0" bIns="0" rtlCol="0" anchor="t">
            <a:spAutoFit/>
          </a:bodyPr>
          <a:lstStyle/>
          <a:p>
            <a:pPr algn="l">
              <a:lnSpc>
                <a:spcPts val="2521"/>
              </a:lnSpc>
            </a:pPr>
            <a:endParaRPr/>
          </a:p>
          <a:p>
            <a:pPr algn="l">
              <a:lnSpc>
                <a:spcPts val="2521"/>
              </a:lnSpc>
            </a:pPr>
            <a:r>
              <a:rPr lang="en-US" sz="1827" b="1">
                <a:solidFill>
                  <a:srgbClr val="19112C"/>
                </a:solidFill>
                <a:latin typeface="Arial Bold"/>
                <a:ea typeface="Arial Bold"/>
                <a:cs typeface="Arial Bold"/>
                <a:sym typeface="Arial Bold"/>
              </a:rPr>
              <a:t>PRODUCTION</a:t>
            </a:r>
          </a:p>
        </p:txBody>
      </p:sp>
      <p:grpSp>
        <p:nvGrpSpPr>
          <p:cNvPr id="38" name="Group 38"/>
          <p:cNvGrpSpPr/>
          <p:nvPr/>
        </p:nvGrpSpPr>
        <p:grpSpPr>
          <a:xfrm>
            <a:off x="6638930" y="5393053"/>
            <a:ext cx="1993050" cy="1066050"/>
            <a:chOff x="0" y="0"/>
            <a:chExt cx="2657400" cy="1421400"/>
          </a:xfrm>
        </p:grpSpPr>
        <p:sp>
          <p:nvSpPr>
            <p:cNvPr id="39" name="Freeform 39"/>
            <p:cNvSpPr/>
            <p:nvPr/>
          </p:nvSpPr>
          <p:spPr>
            <a:xfrm>
              <a:off x="0" y="0"/>
              <a:ext cx="2657400" cy="1421400"/>
            </a:xfrm>
            <a:custGeom>
              <a:avLst/>
              <a:gdLst/>
              <a:ahLst/>
              <a:cxnLst/>
              <a:rect l="l" t="t" r="r" b="b"/>
              <a:pathLst>
                <a:path w="2657400" h="1421400">
                  <a:moveTo>
                    <a:pt x="0" y="0"/>
                  </a:moveTo>
                  <a:lnTo>
                    <a:pt x="2657400" y="0"/>
                  </a:lnTo>
                  <a:lnTo>
                    <a:pt x="2657400" y="1421400"/>
                  </a:lnTo>
                  <a:lnTo>
                    <a:pt x="0" y="1421400"/>
                  </a:lnTo>
                  <a:close/>
                </a:path>
              </a:pathLst>
            </a:custGeom>
            <a:solidFill>
              <a:srgbClr val="000000">
                <a:alpha val="0"/>
              </a:srgbClr>
            </a:solidFill>
          </p:spPr>
          <p:txBody>
            <a:bodyPr/>
            <a:lstStyle/>
            <a:p>
              <a:endParaRPr lang="el-GR"/>
            </a:p>
          </p:txBody>
        </p:sp>
        <p:sp>
          <p:nvSpPr>
            <p:cNvPr id="40" name="TextBox 40"/>
            <p:cNvSpPr txBox="1"/>
            <p:nvPr/>
          </p:nvSpPr>
          <p:spPr>
            <a:xfrm>
              <a:off x="0" y="-66675"/>
              <a:ext cx="2657400" cy="1488075"/>
            </a:xfrm>
            <a:prstGeom prst="rect">
              <a:avLst/>
            </a:prstGeom>
          </p:spPr>
          <p:txBody>
            <a:bodyPr lIns="0" tIns="0" rIns="0" bIns="0" rtlCol="0" anchor="ctr"/>
            <a:lstStyle/>
            <a:p>
              <a:pPr algn="ctr">
                <a:lnSpc>
                  <a:spcPts val="3726"/>
                </a:lnSpc>
              </a:pPr>
              <a:r>
                <a:rPr lang="en-US" sz="2700" b="1">
                  <a:solidFill>
                    <a:srgbClr val="19112C"/>
                  </a:solidFill>
                  <a:latin typeface="Georgia Bold"/>
                  <a:ea typeface="Georgia Bold"/>
                  <a:cs typeface="Georgia Bold"/>
                  <a:sym typeface="Georgia Bold"/>
                </a:rPr>
                <a:t>Circular economy</a:t>
              </a:r>
            </a:p>
          </p:txBody>
        </p:sp>
      </p:grpSp>
      <p:grpSp>
        <p:nvGrpSpPr>
          <p:cNvPr id="41" name="Group 41"/>
          <p:cNvGrpSpPr/>
          <p:nvPr/>
        </p:nvGrpSpPr>
        <p:grpSpPr>
          <a:xfrm rot="1739886">
            <a:off x="5808695" y="4047346"/>
            <a:ext cx="3678674" cy="3604971"/>
            <a:chOff x="0" y="0"/>
            <a:chExt cx="4904898" cy="4806628"/>
          </a:xfrm>
        </p:grpSpPr>
        <p:sp>
          <p:nvSpPr>
            <p:cNvPr id="42" name="Freeform 42"/>
            <p:cNvSpPr/>
            <p:nvPr/>
          </p:nvSpPr>
          <p:spPr>
            <a:xfrm>
              <a:off x="1253617" y="-110363"/>
              <a:ext cx="3651504" cy="2514092"/>
            </a:xfrm>
            <a:custGeom>
              <a:avLst/>
              <a:gdLst/>
              <a:ahLst/>
              <a:cxnLst/>
              <a:rect l="l" t="t" r="r" b="b"/>
              <a:pathLst>
                <a:path w="3651504" h="2514092">
                  <a:moveTo>
                    <a:pt x="0" y="417068"/>
                  </a:moveTo>
                  <a:cubicBezTo>
                    <a:pt x="759587" y="0"/>
                    <a:pt x="1687830" y="8763"/>
                    <a:pt x="2438908" y="440182"/>
                  </a:cubicBezTo>
                  <a:cubicBezTo>
                    <a:pt x="3189986" y="871601"/>
                    <a:pt x="3651504" y="1660906"/>
                    <a:pt x="3651250" y="2514092"/>
                  </a:cubicBezTo>
                  <a:lnTo>
                    <a:pt x="3191637" y="2513965"/>
                  </a:lnTo>
                  <a:cubicBezTo>
                    <a:pt x="3191764" y="1824609"/>
                    <a:pt x="2817622" y="1186815"/>
                    <a:pt x="2208149" y="837692"/>
                  </a:cubicBezTo>
                  <a:cubicBezTo>
                    <a:pt x="1598676" y="488569"/>
                    <a:pt x="845312" y="480314"/>
                    <a:pt x="228092" y="816102"/>
                  </a:cubicBezTo>
                  <a:close/>
                </a:path>
              </a:pathLst>
            </a:custGeom>
            <a:solidFill>
              <a:srgbClr val="000000"/>
            </a:solidFill>
          </p:spPr>
          <p:txBody>
            <a:bodyPr/>
            <a:lstStyle/>
            <a:p>
              <a:endParaRPr lang="el-GR"/>
            </a:p>
          </p:txBody>
        </p:sp>
      </p:grpSp>
      <p:sp>
        <p:nvSpPr>
          <p:cNvPr id="43" name="AutoShape 43"/>
          <p:cNvSpPr/>
          <p:nvPr/>
        </p:nvSpPr>
        <p:spPr>
          <a:xfrm>
            <a:off x="7607617" y="7346355"/>
            <a:ext cx="23746" cy="633215"/>
          </a:xfrm>
          <a:prstGeom prst="line">
            <a:avLst/>
          </a:prstGeom>
          <a:ln w="9525" cap="rnd">
            <a:solidFill>
              <a:srgbClr val="000000"/>
            </a:solidFill>
            <a:prstDash val="solid"/>
            <a:headEnd type="oval" w="lg" len="lg"/>
            <a:tailEnd type="none" w="sm" len="sm"/>
          </a:ln>
        </p:spPr>
        <p:txBody>
          <a:bodyPr/>
          <a:lstStyle/>
          <a:p>
            <a:endParaRPr lang="el-GR"/>
          </a:p>
        </p:txBody>
      </p:sp>
      <p:sp>
        <p:nvSpPr>
          <p:cNvPr id="44" name="TextBox 44"/>
          <p:cNvSpPr txBox="1"/>
          <p:nvPr/>
        </p:nvSpPr>
        <p:spPr>
          <a:xfrm>
            <a:off x="6595035" y="8003486"/>
            <a:ext cx="1899223" cy="329710"/>
          </a:xfrm>
          <a:prstGeom prst="rect">
            <a:avLst/>
          </a:prstGeom>
        </p:spPr>
        <p:txBody>
          <a:bodyPr lIns="0" tIns="0" rIns="0" bIns="0" rtlCol="0" anchor="t">
            <a:spAutoFit/>
          </a:bodyPr>
          <a:lstStyle/>
          <a:p>
            <a:pPr algn="ctr">
              <a:lnSpc>
                <a:spcPts val="2521"/>
              </a:lnSpc>
            </a:pPr>
            <a:r>
              <a:rPr lang="en-US" sz="1827" b="1">
                <a:solidFill>
                  <a:srgbClr val="19112C"/>
                </a:solidFill>
                <a:latin typeface="Arial Bold"/>
                <a:ea typeface="Arial Bold"/>
                <a:cs typeface="Arial Bold"/>
                <a:sym typeface="Arial Bold"/>
              </a:rPr>
              <a:t>USE</a:t>
            </a:r>
          </a:p>
        </p:txBody>
      </p:sp>
      <p:grpSp>
        <p:nvGrpSpPr>
          <p:cNvPr id="45" name="Group 45"/>
          <p:cNvGrpSpPr/>
          <p:nvPr/>
        </p:nvGrpSpPr>
        <p:grpSpPr>
          <a:xfrm rot="-1739886">
            <a:off x="5789060" y="4081007"/>
            <a:ext cx="3692961" cy="3619259"/>
            <a:chOff x="0" y="0"/>
            <a:chExt cx="4923948" cy="4825678"/>
          </a:xfrm>
        </p:grpSpPr>
        <p:sp>
          <p:nvSpPr>
            <p:cNvPr id="46" name="Freeform 46"/>
            <p:cNvSpPr/>
            <p:nvPr/>
          </p:nvSpPr>
          <p:spPr>
            <a:xfrm>
              <a:off x="11303" y="-100711"/>
              <a:ext cx="3689858" cy="2439543"/>
            </a:xfrm>
            <a:custGeom>
              <a:avLst/>
              <a:gdLst/>
              <a:ahLst/>
              <a:cxnLst/>
              <a:rect l="l" t="t" r="r" b="b"/>
              <a:pathLst>
                <a:path w="3689858" h="2439543">
                  <a:moveTo>
                    <a:pt x="3689858" y="439674"/>
                  </a:moveTo>
                  <a:cubicBezTo>
                    <a:pt x="2945765" y="12573"/>
                    <a:pt x="2027428" y="0"/>
                    <a:pt x="1271270" y="406400"/>
                  </a:cubicBezTo>
                  <a:cubicBezTo>
                    <a:pt x="515112" y="812800"/>
                    <a:pt x="32512" y="1578483"/>
                    <a:pt x="0" y="2422906"/>
                  </a:cubicBezTo>
                  <a:lnTo>
                    <a:pt x="450596" y="2439543"/>
                  </a:lnTo>
                  <a:cubicBezTo>
                    <a:pt x="477266" y="1754251"/>
                    <a:pt x="870458" y="1132840"/>
                    <a:pt x="1486535" y="802513"/>
                  </a:cubicBezTo>
                  <a:cubicBezTo>
                    <a:pt x="2102612" y="472186"/>
                    <a:pt x="2851150" y="481330"/>
                    <a:pt x="3458591" y="826643"/>
                  </a:cubicBezTo>
                  <a:close/>
                </a:path>
              </a:pathLst>
            </a:custGeom>
            <a:solidFill>
              <a:srgbClr val="8D5CFF"/>
            </a:solidFill>
          </p:spPr>
          <p:txBody>
            <a:bodyPr/>
            <a:lstStyle/>
            <a:p>
              <a:endParaRPr lang="el-GR"/>
            </a:p>
          </p:txBody>
        </p:sp>
        <p:sp>
          <p:nvSpPr>
            <p:cNvPr id="47" name="Freeform 47"/>
            <p:cNvSpPr/>
            <p:nvPr/>
          </p:nvSpPr>
          <p:spPr>
            <a:xfrm>
              <a:off x="1651" y="-110617"/>
              <a:ext cx="3709035" cy="2459228"/>
            </a:xfrm>
            <a:custGeom>
              <a:avLst/>
              <a:gdLst/>
              <a:ahLst/>
              <a:cxnLst/>
              <a:rect l="l" t="t" r="r" b="b"/>
              <a:pathLst>
                <a:path w="3709035" h="2459228">
                  <a:moveTo>
                    <a:pt x="3709035" y="449580"/>
                  </a:moveTo>
                  <a:cubicBezTo>
                    <a:pt x="3709035" y="453009"/>
                    <a:pt x="3707257" y="456057"/>
                    <a:pt x="3704336" y="457835"/>
                  </a:cubicBezTo>
                  <a:cubicBezTo>
                    <a:pt x="3701415" y="459613"/>
                    <a:pt x="3697732" y="459486"/>
                    <a:pt x="3694811" y="457835"/>
                  </a:cubicBezTo>
                  <a:cubicBezTo>
                    <a:pt x="2953512" y="32385"/>
                    <a:pt x="2038731" y="19812"/>
                    <a:pt x="1285494" y="424688"/>
                  </a:cubicBezTo>
                  <a:cubicBezTo>
                    <a:pt x="532257" y="829437"/>
                    <a:pt x="51562" y="1592072"/>
                    <a:pt x="19177" y="2433193"/>
                  </a:cubicBezTo>
                  <a:lnTo>
                    <a:pt x="9652" y="2432812"/>
                  </a:lnTo>
                  <a:lnTo>
                    <a:pt x="10033" y="2423287"/>
                  </a:lnTo>
                  <a:lnTo>
                    <a:pt x="460629" y="2439924"/>
                  </a:lnTo>
                  <a:lnTo>
                    <a:pt x="460248" y="2449449"/>
                  </a:lnTo>
                  <a:lnTo>
                    <a:pt x="450723" y="2449068"/>
                  </a:lnTo>
                  <a:cubicBezTo>
                    <a:pt x="477520" y="1760347"/>
                    <a:pt x="872744" y="1136015"/>
                    <a:pt x="1491742" y="804037"/>
                  </a:cubicBezTo>
                  <a:lnTo>
                    <a:pt x="1496187" y="812419"/>
                  </a:lnTo>
                  <a:lnTo>
                    <a:pt x="1491742" y="804037"/>
                  </a:lnTo>
                  <a:cubicBezTo>
                    <a:pt x="2110740" y="472186"/>
                    <a:pt x="2862707" y="481330"/>
                    <a:pt x="3472942" y="828294"/>
                  </a:cubicBezTo>
                  <a:lnTo>
                    <a:pt x="3468243" y="836549"/>
                  </a:lnTo>
                  <a:lnTo>
                    <a:pt x="3460115" y="831723"/>
                  </a:lnTo>
                  <a:lnTo>
                    <a:pt x="3691382" y="444627"/>
                  </a:lnTo>
                  <a:cubicBezTo>
                    <a:pt x="3693541" y="440944"/>
                    <a:pt x="3697986" y="439166"/>
                    <a:pt x="3702050" y="440309"/>
                  </a:cubicBezTo>
                  <a:cubicBezTo>
                    <a:pt x="3706114" y="441452"/>
                    <a:pt x="3709035" y="445262"/>
                    <a:pt x="3709035" y="449453"/>
                  </a:cubicBezTo>
                  <a:moveTo>
                    <a:pt x="3689985" y="449453"/>
                  </a:moveTo>
                  <a:lnTo>
                    <a:pt x="3699510" y="449453"/>
                  </a:lnTo>
                  <a:lnTo>
                    <a:pt x="3707638" y="454279"/>
                  </a:lnTo>
                  <a:lnTo>
                    <a:pt x="3476371" y="841375"/>
                  </a:lnTo>
                  <a:cubicBezTo>
                    <a:pt x="3473704" y="845820"/>
                    <a:pt x="3467989" y="847344"/>
                    <a:pt x="3463544" y="844804"/>
                  </a:cubicBezTo>
                  <a:cubicBezTo>
                    <a:pt x="2859024" y="501142"/>
                    <a:pt x="2113915" y="491998"/>
                    <a:pt x="1500759" y="820674"/>
                  </a:cubicBezTo>
                  <a:cubicBezTo>
                    <a:pt x="887603" y="1149604"/>
                    <a:pt x="496316" y="1767967"/>
                    <a:pt x="469773" y="2449830"/>
                  </a:cubicBezTo>
                  <a:cubicBezTo>
                    <a:pt x="469519" y="2455037"/>
                    <a:pt x="465201" y="2459228"/>
                    <a:pt x="459867" y="2458974"/>
                  </a:cubicBezTo>
                  <a:lnTo>
                    <a:pt x="9271" y="2442337"/>
                  </a:lnTo>
                  <a:cubicBezTo>
                    <a:pt x="6731" y="2442210"/>
                    <a:pt x="4318" y="2441194"/>
                    <a:pt x="2667" y="2439289"/>
                  </a:cubicBezTo>
                  <a:cubicBezTo>
                    <a:pt x="1016" y="2437384"/>
                    <a:pt x="0" y="2434971"/>
                    <a:pt x="127" y="2432431"/>
                  </a:cubicBezTo>
                  <a:cubicBezTo>
                    <a:pt x="32766" y="1584579"/>
                    <a:pt x="517398" y="815848"/>
                    <a:pt x="1276477" y="407924"/>
                  </a:cubicBezTo>
                  <a:lnTo>
                    <a:pt x="1281049" y="416306"/>
                  </a:lnTo>
                  <a:lnTo>
                    <a:pt x="1276477" y="407924"/>
                  </a:lnTo>
                  <a:cubicBezTo>
                    <a:pt x="2035429" y="0"/>
                    <a:pt x="2957322" y="12573"/>
                    <a:pt x="3704336" y="441325"/>
                  </a:cubicBezTo>
                  <a:lnTo>
                    <a:pt x="3699637" y="449580"/>
                  </a:lnTo>
                  <a:lnTo>
                    <a:pt x="3690112" y="449580"/>
                  </a:lnTo>
                  <a:close/>
                </a:path>
              </a:pathLst>
            </a:custGeom>
            <a:solidFill>
              <a:srgbClr val="000000"/>
            </a:solidFill>
          </p:spPr>
          <p:txBody>
            <a:bodyPr/>
            <a:lstStyle/>
            <a:p>
              <a:endParaRPr lang="el-GR"/>
            </a:p>
          </p:txBody>
        </p:sp>
      </p:grpSp>
      <p:grpSp>
        <p:nvGrpSpPr>
          <p:cNvPr id="48" name="Group 48"/>
          <p:cNvGrpSpPr/>
          <p:nvPr/>
        </p:nvGrpSpPr>
        <p:grpSpPr>
          <a:xfrm rot="-8171238">
            <a:off x="7378164" y="4016993"/>
            <a:ext cx="505691" cy="505691"/>
            <a:chOff x="0" y="0"/>
            <a:chExt cx="674254" cy="674254"/>
          </a:xfrm>
        </p:grpSpPr>
        <p:sp>
          <p:nvSpPr>
            <p:cNvPr id="49" name="Freeform 49"/>
            <p:cNvSpPr/>
            <p:nvPr/>
          </p:nvSpPr>
          <p:spPr>
            <a:xfrm>
              <a:off x="9525" y="9525"/>
              <a:ext cx="655193" cy="655193"/>
            </a:xfrm>
            <a:custGeom>
              <a:avLst/>
              <a:gdLst/>
              <a:ahLst/>
              <a:cxnLst/>
              <a:rect l="l" t="t" r="r" b="b"/>
              <a:pathLst>
                <a:path w="655193" h="655193">
                  <a:moveTo>
                    <a:pt x="0" y="655193"/>
                  </a:moveTo>
                  <a:lnTo>
                    <a:pt x="0" y="0"/>
                  </a:lnTo>
                  <a:lnTo>
                    <a:pt x="655193" y="655193"/>
                  </a:lnTo>
                  <a:close/>
                </a:path>
              </a:pathLst>
            </a:custGeom>
            <a:solidFill>
              <a:srgbClr val="8D5CFF"/>
            </a:solidFill>
          </p:spPr>
          <p:txBody>
            <a:bodyPr/>
            <a:lstStyle/>
            <a:p>
              <a:endParaRPr lang="el-GR"/>
            </a:p>
          </p:txBody>
        </p:sp>
        <p:sp>
          <p:nvSpPr>
            <p:cNvPr id="50" name="Freeform 50"/>
            <p:cNvSpPr/>
            <p:nvPr/>
          </p:nvSpPr>
          <p:spPr>
            <a:xfrm>
              <a:off x="0" y="-635"/>
              <a:ext cx="675005" cy="674878"/>
            </a:xfrm>
            <a:custGeom>
              <a:avLst/>
              <a:gdLst/>
              <a:ahLst/>
              <a:cxnLst/>
              <a:rect l="l" t="t" r="r" b="b"/>
              <a:pathLst>
                <a:path w="675005" h="674878">
                  <a:moveTo>
                    <a:pt x="0" y="665353"/>
                  </a:moveTo>
                  <a:lnTo>
                    <a:pt x="0" y="10160"/>
                  </a:lnTo>
                  <a:cubicBezTo>
                    <a:pt x="0" y="6350"/>
                    <a:pt x="2286" y="2794"/>
                    <a:pt x="5842" y="1397"/>
                  </a:cubicBezTo>
                  <a:cubicBezTo>
                    <a:pt x="9398" y="0"/>
                    <a:pt x="13462" y="762"/>
                    <a:pt x="16256" y="3429"/>
                  </a:cubicBezTo>
                  <a:lnTo>
                    <a:pt x="671449" y="658622"/>
                  </a:lnTo>
                  <a:cubicBezTo>
                    <a:pt x="674116" y="661289"/>
                    <a:pt x="675005" y="665480"/>
                    <a:pt x="673481" y="669036"/>
                  </a:cubicBezTo>
                  <a:cubicBezTo>
                    <a:pt x="671957" y="672592"/>
                    <a:pt x="668528" y="674878"/>
                    <a:pt x="664718" y="674878"/>
                  </a:cubicBezTo>
                  <a:lnTo>
                    <a:pt x="9525" y="674878"/>
                  </a:lnTo>
                  <a:cubicBezTo>
                    <a:pt x="4318" y="674878"/>
                    <a:pt x="0" y="670560"/>
                    <a:pt x="0" y="665353"/>
                  </a:cubicBezTo>
                  <a:moveTo>
                    <a:pt x="19050" y="665353"/>
                  </a:moveTo>
                  <a:lnTo>
                    <a:pt x="9525" y="665353"/>
                  </a:lnTo>
                  <a:lnTo>
                    <a:pt x="9525" y="655828"/>
                  </a:lnTo>
                  <a:lnTo>
                    <a:pt x="664718" y="655828"/>
                  </a:lnTo>
                  <a:lnTo>
                    <a:pt x="664718" y="665353"/>
                  </a:lnTo>
                  <a:lnTo>
                    <a:pt x="657987" y="672084"/>
                  </a:lnTo>
                  <a:lnTo>
                    <a:pt x="2794" y="16891"/>
                  </a:lnTo>
                  <a:lnTo>
                    <a:pt x="9525" y="10160"/>
                  </a:lnTo>
                  <a:lnTo>
                    <a:pt x="19050" y="10160"/>
                  </a:lnTo>
                  <a:lnTo>
                    <a:pt x="19050" y="665353"/>
                  </a:lnTo>
                  <a:close/>
                </a:path>
              </a:pathLst>
            </a:custGeom>
            <a:solidFill>
              <a:srgbClr val="000000"/>
            </a:solidFill>
          </p:spPr>
          <p:txBody>
            <a:bodyPr/>
            <a:lstStyle/>
            <a:p>
              <a:endParaRPr lang="el-GR"/>
            </a:p>
          </p:txBody>
        </p:sp>
      </p:grpSp>
      <p:grpSp>
        <p:nvGrpSpPr>
          <p:cNvPr id="51" name="Group 51"/>
          <p:cNvGrpSpPr/>
          <p:nvPr/>
        </p:nvGrpSpPr>
        <p:grpSpPr>
          <a:xfrm rot="-9060646">
            <a:off x="5787141" y="4079165"/>
            <a:ext cx="3692132" cy="3617946"/>
            <a:chOff x="0" y="0"/>
            <a:chExt cx="4922842" cy="4823928"/>
          </a:xfrm>
        </p:grpSpPr>
        <p:sp>
          <p:nvSpPr>
            <p:cNvPr id="52" name="Freeform 52"/>
            <p:cNvSpPr/>
            <p:nvPr/>
          </p:nvSpPr>
          <p:spPr>
            <a:xfrm>
              <a:off x="10541" y="-104521"/>
              <a:ext cx="3709416" cy="2459863"/>
            </a:xfrm>
            <a:custGeom>
              <a:avLst/>
              <a:gdLst/>
              <a:ahLst/>
              <a:cxnLst/>
              <a:rect l="l" t="t" r="r" b="b"/>
              <a:pathLst>
                <a:path w="3709416" h="2459863">
                  <a:moveTo>
                    <a:pt x="3709416" y="454660"/>
                  </a:moveTo>
                  <a:cubicBezTo>
                    <a:pt x="2962656" y="17018"/>
                    <a:pt x="2035302" y="0"/>
                    <a:pt x="1272286" y="409829"/>
                  </a:cubicBezTo>
                  <a:cubicBezTo>
                    <a:pt x="509270" y="819658"/>
                    <a:pt x="25146" y="1594866"/>
                    <a:pt x="0" y="2447036"/>
                  </a:cubicBezTo>
                  <a:lnTo>
                    <a:pt x="452247" y="2459863"/>
                  </a:lnTo>
                  <a:cubicBezTo>
                    <a:pt x="472821" y="1768983"/>
                    <a:pt x="866902" y="1140206"/>
                    <a:pt x="1488059" y="807339"/>
                  </a:cubicBezTo>
                  <a:cubicBezTo>
                    <a:pt x="2109216" y="474472"/>
                    <a:pt x="2864612" y="487172"/>
                    <a:pt x="3473704" y="840740"/>
                  </a:cubicBezTo>
                  <a:close/>
                </a:path>
              </a:pathLst>
            </a:custGeom>
            <a:solidFill>
              <a:srgbClr val="75C73E"/>
            </a:solidFill>
          </p:spPr>
          <p:txBody>
            <a:bodyPr/>
            <a:lstStyle/>
            <a:p>
              <a:endParaRPr lang="el-GR"/>
            </a:p>
          </p:txBody>
        </p:sp>
        <p:sp>
          <p:nvSpPr>
            <p:cNvPr id="53" name="Freeform 53"/>
            <p:cNvSpPr/>
            <p:nvPr/>
          </p:nvSpPr>
          <p:spPr>
            <a:xfrm>
              <a:off x="1016" y="-114427"/>
              <a:ext cx="3729736" cy="2479421"/>
            </a:xfrm>
            <a:custGeom>
              <a:avLst/>
              <a:gdLst/>
              <a:ahLst/>
              <a:cxnLst/>
              <a:rect l="l" t="t" r="r" b="b"/>
              <a:pathLst>
                <a:path w="3729736" h="2479421">
                  <a:moveTo>
                    <a:pt x="3713861" y="472694"/>
                  </a:moveTo>
                  <a:lnTo>
                    <a:pt x="3718941" y="464566"/>
                  </a:lnTo>
                  <a:lnTo>
                    <a:pt x="3714115" y="472821"/>
                  </a:lnTo>
                  <a:cubicBezTo>
                    <a:pt x="2970276" y="36830"/>
                    <a:pt x="2046351" y="19939"/>
                    <a:pt x="1286256" y="428117"/>
                  </a:cubicBezTo>
                  <a:cubicBezTo>
                    <a:pt x="526288" y="836295"/>
                    <a:pt x="44069" y="1608582"/>
                    <a:pt x="19050" y="2457323"/>
                  </a:cubicBezTo>
                  <a:lnTo>
                    <a:pt x="9525" y="2457069"/>
                  </a:lnTo>
                  <a:lnTo>
                    <a:pt x="9779" y="2447544"/>
                  </a:lnTo>
                  <a:lnTo>
                    <a:pt x="462026" y="2460371"/>
                  </a:lnTo>
                  <a:lnTo>
                    <a:pt x="461772" y="2469896"/>
                  </a:lnTo>
                  <a:lnTo>
                    <a:pt x="452247" y="2469896"/>
                  </a:lnTo>
                  <a:cubicBezTo>
                    <a:pt x="452247" y="2469769"/>
                    <a:pt x="452247" y="2469769"/>
                    <a:pt x="452247" y="2469642"/>
                  </a:cubicBezTo>
                  <a:cubicBezTo>
                    <a:pt x="472948" y="1775079"/>
                    <a:pt x="868934" y="1143381"/>
                    <a:pt x="1493139" y="808863"/>
                  </a:cubicBezTo>
                  <a:lnTo>
                    <a:pt x="1497584" y="817245"/>
                  </a:lnTo>
                  <a:lnTo>
                    <a:pt x="1493139" y="808863"/>
                  </a:lnTo>
                  <a:cubicBezTo>
                    <a:pt x="2117217" y="474472"/>
                    <a:pt x="2876169" y="487299"/>
                    <a:pt x="3488055" y="842518"/>
                  </a:cubicBezTo>
                  <a:lnTo>
                    <a:pt x="3483229" y="850773"/>
                  </a:lnTo>
                  <a:lnTo>
                    <a:pt x="3475101" y="845820"/>
                  </a:lnTo>
                  <a:lnTo>
                    <a:pt x="3710813" y="459613"/>
                  </a:lnTo>
                  <a:lnTo>
                    <a:pt x="3718941" y="464566"/>
                  </a:lnTo>
                  <a:lnTo>
                    <a:pt x="3713861" y="472694"/>
                  </a:lnTo>
                  <a:moveTo>
                    <a:pt x="3723894" y="456565"/>
                  </a:moveTo>
                  <a:cubicBezTo>
                    <a:pt x="3728339" y="459359"/>
                    <a:pt x="3729736" y="465201"/>
                    <a:pt x="3726942" y="469646"/>
                  </a:cubicBezTo>
                  <a:lnTo>
                    <a:pt x="3491357" y="855726"/>
                  </a:lnTo>
                  <a:cubicBezTo>
                    <a:pt x="3488690" y="860171"/>
                    <a:pt x="3482975" y="861568"/>
                    <a:pt x="3478403" y="859028"/>
                  </a:cubicBezTo>
                  <a:cubicBezTo>
                    <a:pt x="2872232" y="507111"/>
                    <a:pt x="2120392" y="494411"/>
                    <a:pt x="1502029" y="825754"/>
                  </a:cubicBezTo>
                  <a:cubicBezTo>
                    <a:pt x="883666" y="1157097"/>
                    <a:pt x="491744" y="1782572"/>
                    <a:pt x="471297" y="2470023"/>
                  </a:cubicBezTo>
                  <a:lnTo>
                    <a:pt x="461772" y="2469769"/>
                  </a:lnTo>
                  <a:lnTo>
                    <a:pt x="471297" y="2469769"/>
                  </a:lnTo>
                  <a:cubicBezTo>
                    <a:pt x="471297" y="2472309"/>
                    <a:pt x="470281" y="2474849"/>
                    <a:pt x="468376" y="2476627"/>
                  </a:cubicBezTo>
                  <a:cubicBezTo>
                    <a:pt x="466471" y="2478405"/>
                    <a:pt x="464058" y="2479421"/>
                    <a:pt x="461518" y="2479294"/>
                  </a:cubicBezTo>
                  <a:lnTo>
                    <a:pt x="9271" y="2466467"/>
                  </a:lnTo>
                  <a:cubicBezTo>
                    <a:pt x="6731" y="2466340"/>
                    <a:pt x="4318" y="2465324"/>
                    <a:pt x="2667" y="2463546"/>
                  </a:cubicBezTo>
                  <a:cubicBezTo>
                    <a:pt x="1016" y="2461768"/>
                    <a:pt x="0" y="2459228"/>
                    <a:pt x="127" y="2456688"/>
                  </a:cubicBezTo>
                  <a:cubicBezTo>
                    <a:pt x="25273" y="1601089"/>
                    <a:pt x="511429" y="822706"/>
                    <a:pt x="1277239" y="411353"/>
                  </a:cubicBezTo>
                  <a:lnTo>
                    <a:pt x="1281684" y="419735"/>
                  </a:lnTo>
                  <a:lnTo>
                    <a:pt x="1277239" y="411353"/>
                  </a:lnTo>
                  <a:cubicBezTo>
                    <a:pt x="2043176" y="0"/>
                    <a:pt x="2974086" y="17145"/>
                    <a:pt x="3723767" y="456311"/>
                  </a:cubicBezTo>
                  <a:cubicBezTo>
                    <a:pt x="3723894" y="456311"/>
                    <a:pt x="3723894" y="456438"/>
                    <a:pt x="3724021" y="456438"/>
                  </a:cubicBezTo>
                  <a:close/>
                </a:path>
              </a:pathLst>
            </a:custGeom>
            <a:solidFill>
              <a:srgbClr val="000000"/>
            </a:solidFill>
          </p:spPr>
          <p:txBody>
            <a:bodyPr/>
            <a:lstStyle/>
            <a:p>
              <a:endParaRPr lang="el-GR"/>
            </a:p>
          </p:txBody>
        </p:sp>
      </p:grpSp>
      <p:grpSp>
        <p:nvGrpSpPr>
          <p:cNvPr id="54" name="Group 54"/>
          <p:cNvGrpSpPr/>
          <p:nvPr/>
        </p:nvGrpSpPr>
        <p:grpSpPr>
          <a:xfrm rot="-991283">
            <a:off x="8904017" y="6443866"/>
            <a:ext cx="430421" cy="415407"/>
            <a:chOff x="0" y="0"/>
            <a:chExt cx="573894" cy="553876"/>
          </a:xfrm>
        </p:grpSpPr>
        <p:sp>
          <p:nvSpPr>
            <p:cNvPr id="55" name="Freeform 55"/>
            <p:cNvSpPr/>
            <p:nvPr/>
          </p:nvSpPr>
          <p:spPr>
            <a:xfrm>
              <a:off x="0" y="0"/>
              <a:ext cx="573913" cy="553847"/>
            </a:xfrm>
            <a:custGeom>
              <a:avLst/>
              <a:gdLst/>
              <a:ahLst/>
              <a:cxnLst/>
              <a:rect l="l" t="t" r="r" b="b"/>
              <a:pathLst>
                <a:path w="573913" h="553847">
                  <a:moveTo>
                    <a:pt x="0" y="553847"/>
                  </a:moveTo>
                  <a:lnTo>
                    <a:pt x="0" y="0"/>
                  </a:lnTo>
                  <a:lnTo>
                    <a:pt x="573913" y="553847"/>
                  </a:lnTo>
                  <a:close/>
                </a:path>
              </a:pathLst>
            </a:custGeom>
            <a:solidFill>
              <a:srgbClr val="000000"/>
            </a:solidFill>
          </p:spPr>
          <p:txBody>
            <a:bodyPr/>
            <a:lstStyle/>
            <a:p>
              <a:endParaRPr lang="el-GR"/>
            </a:p>
          </p:txBody>
        </p:sp>
      </p:grpSp>
      <p:grpSp>
        <p:nvGrpSpPr>
          <p:cNvPr id="56" name="Group 56"/>
          <p:cNvGrpSpPr/>
          <p:nvPr/>
        </p:nvGrpSpPr>
        <p:grpSpPr>
          <a:xfrm rot="6396742">
            <a:off x="5970506" y="6472724"/>
            <a:ext cx="497507" cy="514500"/>
            <a:chOff x="0" y="0"/>
            <a:chExt cx="663342" cy="686000"/>
          </a:xfrm>
        </p:grpSpPr>
        <p:sp>
          <p:nvSpPr>
            <p:cNvPr id="57" name="Freeform 57"/>
            <p:cNvSpPr/>
            <p:nvPr/>
          </p:nvSpPr>
          <p:spPr>
            <a:xfrm>
              <a:off x="9525" y="9525"/>
              <a:ext cx="644271" cy="667004"/>
            </a:xfrm>
            <a:custGeom>
              <a:avLst/>
              <a:gdLst/>
              <a:ahLst/>
              <a:cxnLst/>
              <a:rect l="l" t="t" r="r" b="b"/>
              <a:pathLst>
                <a:path w="644271" h="667004">
                  <a:moveTo>
                    <a:pt x="0" y="667004"/>
                  </a:moveTo>
                  <a:lnTo>
                    <a:pt x="0" y="0"/>
                  </a:lnTo>
                  <a:lnTo>
                    <a:pt x="644271" y="667004"/>
                  </a:lnTo>
                  <a:close/>
                </a:path>
              </a:pathLst>
            </a:custGeom>
            <a:solidFill>
              <a:srgbClr val="75C73E"/>
            </a:solidFill>
          </p:spPr>
          <p:txBody>
            <a:bodyPr/>
            <a:lstStyle/>
            <a:p>
              <a:endParaRPr lang="el-GR"/>
            </a:p>
          </p:txBody>
        </p:sp>
        <p:sp>
          <p:nvSpPr>
            <p:cNvPr id="58" name="Freeform 58"/>
            <p:cNvSpPr/>
            <p:nvPr/>
          </p:nvSpPr>
          <p:spPr>
            <a:xfrm>
              <a:off x="0" y="-889"/>
              <a:ext cx="664083" cy="686816"/>
            </a:xfrm>
            <a:custGeom>
              <a:avLst/>
              <a:gdLst/>
              <a:ahLst/>
              <a:cxnLst/>
              <a:rect l="l" t="t" r="r" b="b"/>
              <a:pathLst>
                <a:path w="664083" h="686816">
                  <a:moveTo>
                    <a:pt x="0" y="677418"/>
                  </a:moveTo>
                  <a:lnTo>
                    <a:pt x="0" y="10414"/>
                  </a:lnTo>
                  <a:cubicBezTo>
                    <a:pt x="0" y="6477"/>
                    <a:pt x="2413" y="3048"/>
                    <a:pt x="5969" y="1524"/>
                  </a:cubicBezTo>
                  <a:cubicBezTo>
                    <a:pt x="9525" y="0"/>
                    <a:pt x="13716" y="889"/>
                    <a:pt x="16383" y="3683"/>
                  </a:cubicBezTo>
                  <a:lnTo>
                    <a:pt x="660654" y="670687"/>
                  </a:lnTo>
                  <a:cubicBezTo>
                    <a:pt x="663321" y="673481"/>
                    <a:pt x="664083" y="677545"/>
                    <a:pt x="662559" y="680974"/>
                  </a:cubicBezTo>
                  <a:cubicBezTo>
                    <a:pt x="661035" y="684403"/>
                    <a:pt x="657606" y="686816"/>
                    <a:pt x="653796" y="686816"/>
                  </a:cubicBezTo>
                  <a:lnTo>
                    <a:pt x="9525" y="686816"/>
                  </a:lnTo>
                  <a:cubicBezTo>
                    <a:pt x="4318" y="686816"/>
                    <a:pt x="0" y="682498"/>
                    <a:pt x="0" y="677291"/>
                  </a:cubicBezTo>
                  <a:moveTo>
                    <a:pt x="19050" y="677291"/>
                  </a:moveTo>
                  <a:lnTo>
                    <a:pt x="9525" y="677291"/>
                  </a:lnTo>
                  <a:lnTo>
                    <a:pt x="9525" y="667766"/>
                  </a:lnTo>
                  <a:lnTo>
                    <a:pt x="653796" y="667766"/>
                  </a:lnTo>
                  <a:lnTo>
                    <a:pt x="653796" y="677291"/>
                  </a:lnTo>
                  <a:lnTo>
                    <a:pt x="646938" y="683895"/>
                  </a:lnTo>
                  <a:lnTo>
                    <a:pt x="2667" y="17018"/>
                  </a:lnTo>
                  <a:lnTo>
                    <a:pt x="9525" y="10414"/>
                  </a:lnTo>
                  <a:lnTo>
                    <a:pt x="19050" y="10414"/>
                  </a:lnTo>
                  <a:lnTo>
                    <a:pt x="19050" y="677418"/>
                  </a:lnTo>
                  <a:close/>
                </a:path>
              </a:pathLst>
            </a:custGeom>
            <a:solidFill>
              <a:srgbClr val="000000"/>
            </a:solidFill>
          </p:spPr>
          <p:txBody>
            <a:bodyPr/>
            <a:lstStyle/>
            <a:p>
              <a:endParaRPr lang="el-GR"/>
            </a:p>
          </p:txBody>
        </p:sp>
      </p:grpSp>
      <p:sp>
        <p:nvSpPr>
          <p:cNvPr id="59" name="TextBox 59"/>
          <p:cNvSpPr txBox="1"/>
          <p:nvPr/>
        </p:nvSpPr>
        <p:spPr>
          <a:xfrm>
            <a:off x="-1555004" y="1369685"/>
            <a:ext cx="18105150" cy="458775"/>
          </a:xfrm>
          <a:prstGeom prst="rect">
            <a:avLst/>
          </a:prstGeom>
        </p:spPr>
        <p:txBody>
          <a:bodyPr lIns="0" tIns="0" rIns="0" bIns="0" rtlCol="0" anchor="t">
            <a:spAutoFit/>
          </a:bodyPr>
          <a:lstStyle/>
          <a:p>
            <a:pPr algn="ctr">
              <a:lnSpc>
                <a:spcPts val="2916"/>
              </a:lnSpc>
            </a:pPr>
            <a:r>
              <a:rPr lang="en-US" sz="2700" b="1">
                <a:solidFill>
                  <a:srgbClr val="19112C"/>
                </a:solidFill>
                <a:latin typeface="Georgia Bold"/>
                <a:ea typeface="Georgia Bold"/>
                <a:cs typeface="Georgia Bold"/>
                <a:sym typeface="Georgia Bold"/>
              </a:rPr>
              <a:t>Linear economy</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3"/>
              <a:stretch>
                <a:fillRect t="-98" b="-92"/>
              </a:stretch>
            </a:blip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grpSp>
        <p:nvGrpSpPr>
          <p:cNvPr id="19" name="Group 19"/>
          <p:cNvGrpSpPr>
            <a:grpSpLocks noChangeAspect="1"/>
          </p:cNvGrpSpPr>
          <p:nvPr/>
        </p:nvGrpSpPr>
        <p:grpSpPr>
          <a:xfrm>
            <a:off x="1052204" y="452011"/>
            <a:ext cx="2882265" cy="1403886"/>
            <a:chOff x="0" y="0"/>
            <a:chExt cx="3843020" cy="1871848"/>
          </a:xfrm>
        </p:grpSpPr>
        <p:sp>
          <p:nvSpPr>
            <p:cNvPr id="20" name="Freeform 20"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10"/>
              <a:stretch>
                <a:fillRect l="-33" r="-33"/>
              </a:stretch>
            </a:blipFill>
          </p:spPr>
          <p:txBody>
            <a:bodyPr/>
            <a:lstStyle/>
            <a:p>
              <a:endParaRPr lang="el-GR"/>
            </a:p>
          </p:txBody>
        </p:sp>
      </p:grpSp>
      <p:grpSp>
        <p:nvGrpSpPr>
          <p:cNvPr id="21" name="Group 21"/>
          <p:cNvGrpSpPr/>
          <p:nvPr/>
        </p:nvGrpSpPr>
        <p:grpSpPr>
          <a:xfrm>
            <a:off x="1056712" y="2787488"/>
            <a:ext cx="6645150" cy="3403800"/>
            <a:chOff x="0" y="0"/>
            <a:chExt cx="8860200" cy="4538400"/>
          </a:xfrm>
        </p:grpSpPr>
        <p:sp>
          <p:nvSpPr>
            <p:cNvPr id="22" name="Freeform 22"/>
            <p:cNvSpPr/>
            <p:nvPr/>
          </p:nvSpPr>
          <p:spPr>
            <a:xfrm>
              <a:off x="0" y="0"/>
              <a:ext cx="8860200" cy="4538400"/>
            </a:xfrm>
            <a:custGeom>
              <a:avLst/>
              <a:gdLst/>
              <a:ahLst/>
              <a:cxnLst/>
              <a:rect l="l" t="t" r="r" b="b"/>
              <a:pathLst>
                <a:path w="8860200" h="4538400">
                  <a:moveTo>
                    <a:pt x="0" y="0"/>
                  </a:moveTo>
                  <a:lnTo>
                    <a:pt x="8860200" y="0"/>
                  </a:lnTo>
                  <a:lnTo>
                    <a:pt x="8860200" y="4538400"/>
                  </a:lnTo>
                  <a:lnTo>
                    <a:pt x="0" y="4538400"/>
                  </a:lnTo>
                  <a:close/>
                </a:path>
              </a:pathLst>
            </a:custGeom>
            <a:solidFill>
              <a:srgbClr val="000000">
                <a:alpha val="0"/>
              </a:srgbClr>
            </a:solidFill>
          </p:spPr>
          <p:txBody>
            <a:bodyPr/>
            <a:lstStyle/>
            <a:p>
              <a:endParaRPr lang="el-GR"/>
            </a:p>
          </p:txBody>
        </p:sp>
        <p:sp>
          <p:nvSpPr>
            <p:cNvPr id="23" name="TextBox 23"/>
            <p:cNvSpPr txBox="1"/>
            <p:nvPr/>
          </p:nvSpPr>
          <p:spPr>
            <a:xfrm>
              <a:off x="0" y="19050"/>
              <a:ext cx="8860200" cy="4519350"/>
            </a:xfrm>
            <a:prstGeom prst="rect">
              <a:avLst/>
            </a:prstGeom>
          </p:spPr>
          <p:txBody>
            <a:bodyPr lIns="0" tIns="0" rIns="0" bIns="0" rtlCol="0" anchor="b"/>
            <a:lstStyle/>
            <a:p>
              <a:pPr algn="l">
                <a:lnSpc>
                  <a:spcPts val="3240"/>
                </a:lnSpc>
              </a:pPr>
              <a:r>
                <a:rPr lang="en-US" sz="3000" b="1">
                  <a:solidFill>
                    <a:srgbClr val="FFFFFF"/>
                  </a:solidFill>
                  <a:latin typeface="Arial Bold"/>
                  <a:ea typeface="Arial Bold"/>
                  <a:cs typeface="Arial Bold"/>
                  <a:sym typeface="Arial Bold"/>
                </a:rPr>
                <a:t>Current Model: Linear Economy</a:t>
              </a:r>
            </a:p>
            <a:p>
              <a:pPr algn="l">
                <a:lnSpc>
                  <a:spcPts val="3240"/>
                </a:lnSpc>
              </a:pPr>
              <a:r>
                <a:rPr lang="en-US" sz="3000">
                  <a:solidFill>
                    <a:srgbClr val="C0FF99"/>
                  </a:solidFill>
                  <a:latin typeface="Arial"/>
                  <a:ea typeface="Arial"/>
                  <a:cs typeface="Arial"/>
                  <a:sym typeface="Arial"/>
                </a:rPr>
                <a:t>Production → Use → Waste</a:t>
              </a:r>
            </a:p>
            <a:p>
              <a:pPr algn="l">
                <a:lnSpc>
                  <a:spcPts val="3240"/>
                </a:lnSpc>
              </a:pPr>
              <a:r>
                <a:rPr lang="en-US" sz="3000">
                  <a:solidFill>
                    <a:srgbClr val="FFFFFF"/>
                  </a:solidFill>
                  <a:latin typeface="Arial"/>
                  <a:ea typeface="Arial"/>
                  <a:cs typeface="Arial"/>
                  <a:sym typeface="Arial"/>
                </a:rPr>
                <a:t>Result:</a:t>
              </a:r>
            </a:p>
            <a:p>
              <a:pPr marL="695325" lvl="1" indent="-347662" algn="l">
                <a:lnSpc>
                  <a:spcPts val="3240"/>
                </a:lnSpc>
                <a:buFont typeface="Arial"/>
                <a:buChar char="•"/>
              </a:pPr>
              <a:r>
                <a:rPr lang="en-US" sz="3000">
                  <a:solidFill>
                    <a:srgbClr val="FFFFFF"/>
                  </a:solidFill>
                  <a:latin typeface="Arial"/>
                  <a:ea typeface="Arial"/>
                  <a:cs typeface="Arial"/>
                  <a:sym typeface="Arial"/>
                </a:rPr>
                <a:t>Constant resource extraction</a:t>
              </a:r>
            </a:p>
            <a:p>
              <a:pPr marL="695325" lvl="1" indent="-347662" algn="l">
                <a:lnSpc>
                  <a:spcPts val="3240"/>
                </a:lnSpc>
                <a:buFont typeface="Arial"/>
                <a:buChar char="•"/>
              </a:pPr>
              <a:r>
                <a:rPr lang="en-US" sz="3000">
                  <a:solidFill>
                    <a:srgbClr val="FFFFFF"/>
                  </a:solidFill>
                  <a:latin typeface="Arial"/>
                  <a:ea typeface="Arial"/>
                  <a:cs typeface="Arial"/>
                  <a:sym typeface="Arial"/>
                </a:rPr>
                <a:t>Massive waste</a:t>
              </a:r>
            </a:p>
            <a:p>
              <a:pPr marL="695325" lvl="1" indent="-347662" algn="l">
                <a:lnSpc>
                  <a:spcPts val="3240"/>
                </a:lnSpc>
                <a:buFont typeface="Arial"/>
                <a:buChar char="•"/>
              </a:pPr>
              <a:r>
                <a:rPr lang="en-US" sz="3000">
                  <a:solidFill>
                    <a:srgbClr val="FFFFFF"/>
                  </a:solidFill>
                  <a:latin typeface="Arial"/>
                  <a:ea typeface="Arial"/>
                  <a:cs typeface="Arial"/>
                  <a:sym typeface="Arial"/>
                </a:rPr>
                <a:t>Pollution</a:t>
              </a:r>
            </a:p>
          </p:txBody>
        </p:sp>
      </p:grpSp>
      <p:grpSp>
        <p:nvGrpSpPr>
          <p:cNvPr id="24" name="Group 24"/>
          <p:cNvGrpSpPr/>
          <p:nvPr/>
        </p:nvGrpSpPr>
        <p:grpSpPr>
          <a:xfrm>
            <a:off x="4647329" y="697981"/>
            <a:ext cx="9190028" cy="911947"/>
            <a:chOff x="0" y="0"/>
            <a:chExt cx="12253371" cy="1215930"/>
          </a:xfrm>
        </p:grpSpPr>
        <p:sp>
          <p:nvSpPr>
            <p:cNvPr id="25" name="Freeform 25"/>
            <p:cNvSpPr/>
            <p:nvPr/>
          </p:nvSpPr>
          <p:spPr>
            <a:xfrm>
              <a:off x="0" y="0"/>
              <a:ext cx="12253371" cy="1215930"/>
            </a:xfrm>
            <a:custGeom>
              <a:avLst/>
              <a:gdLst/>
              <a:ahLst/>
              <a:cxnLst/>
              <a:rect l="l" t="t" r="r" b="b"/>
              <a:pathLst>
                <a:path w="12253371" h="1215930">
                  <a:moveTo>
                    <a:pt x="0" y="0"/>
                  </a:moveTo>
                  <a:lnTo>
                    <a:pt x="12253371" y="0"/>
                  </a:lnTo>
                  <a:lnTo>
                    <a:pt x="12253371" y="1215930"/>
                  </a:lnTo>
                  <a:lnTo>
                    <a:pt x="0" y="1215930"/>
                  </a:lnTo>
                  <a:close/>
                </a:path>
              </a:pathLst>
            </a:custGeom>
            <a:solidFill>
              <a:srgbClr val="000000">
                <a:alpha val="0"/>
              </a:srgbClr>
            </a:solidFill>
          </p:spPr>
          <p:txBody>
            <a:bodyPr/>
            <a:lstStyle/>
            <a:p>
              <a:endParaRPr lang="el-GR"/>
            </a:p>
          </p:txBody>
        </p:sp>
        <p:sp>
          <p:nvSpPr>
            <p:cNvPr id="26" name="TextBox 26"/>
            <p:cNvSpPr txBox="1"/>
            <p:nvPr/>
          </p:nvSpPr>
          <p:spPr>
            <a:xfrm>
              <a:off x="0" y="57150"/>
              <a:ext cx="12253371" cy="1158780"/>
            </a:xfrm>
            <a:prstGeom prst="rect">
              <a:avLst/>
            </a:prstGeom>
          </p:spPr>
          <p:txBody>
            <a:bodyPr lIns="0" tIns="0" rIns="0" bIns="0" rtlCol="0" anchor="b"/>
            <a:lstStyle/>
            <a:p>
              <a:pPr algn="l">
                <a:lnSpc>
                  <a:spcPts val="5184"/>
                </a:lnSpc>
              </a:pPr>
              <a:r>
                <a:rPr lang="en-US" sz="4800" b="1">
                  <a:solidFill>
                    <a:srgbClr val="FFFFFF"/>
                  </a:solidFill>
                  <a:latin typeface="Georgia Bold"/>
                  <a:ea typeface="Georgia Bold"/>
                  <a:cs typeface="Georgia Bold"/>
                  <a:sym typeface="Georgia Bold"/>
                </a:rPr>
                <a:t>Circularity in today's Europe</a:t>
              </a:r>
            </a:p>
          </p:txBody>
        </p:sp>
      </p:grpSp>
      <p:sp>
        <p:nvSpPr>
          <p:cNvPr id="27" name="TextBox 27"/>
          <p:cNvSpPr txBox="1"/>
          <p:nvPr/>
        </p:nvSpPr>
        <p:spPr>
          <a:xfrm>
            <a:off x="4527946" y="2284948"/>
            <a:ext cx="9232109" cy="502539"/>
          </a:xfrm>
          <a:prstGeom prst="rect">
            <a:avLst/>
          </a:prstGeom>
        </p:spPr>
        <p:txBody>
          <a:bodyPr lIns="0" tIns="0" rIns="0" bIns="0" rtlCol="0" anchor="t">
            <a:spAutoFit/>
          </a:bodyPr>
          <a:lstStyle/>
          <a:p>
            <a:pPr algn="l">
              <a:lnSpc>
                <a:spcPts val="3888"/>
              </a:lnSpc>
            </a:pPr>
            <a:r>
              <a:rPr lang="en-US" sz="3600" b="1">
                <a:solidFill>
                  <a:srgbClr val="C0FF99"/>
                </a:solidFill>
                <a:latin typeface="Georgia Bold"/>
                <a:ea typeface="Georgia Bold"/>
                <a:cs typeface="Georgia Bold"/>
                <a:sym typeface="Georgia Bold"/>
              </a:rPr>
              <a:t>Linear </a:t>
            </a:r>
            <a:r>
              <a:rPr lang="en-US" sz="3600">
                <a:solidFill>
                  <a:srgbClr val="C0FF99"/>
                </a:solidFill>
                <a:latin typeface="Georgia"/>
                <a:ea typeface="Georgia"/>
                <a:cs typeface="Georgia"/>
                <a:sym typeface="Georgia"/>
              </a:rPr>
              <a:t>vs</a:t>
            </a:r>
            <a:r>
              <a:rPr lang="en-US" sz="3600" b="1">
                <a:solidFill>
                  <a:srgbClr val="C0FF99"/>
                </a:solidFill>
                <a:latin typeface="Georgia Bold"/>
                <a:ea typeface="Georgia Bold"/>
                <a:cs typeface="Georgia Bold"/>
                <a:sym typeface="Georgia Bold"/>
              </a:rPr>
              <a:t> Circular Economy in Fashion</a:t>
            </a:r>
          </a:p>
        </p:txBody>
      </p:sp>
      <p:grpSp>
        <p:nvGrpSpPr>
          <p:cNvPr id="28" name="Group 28"/>
          <p:cNvGrpSpPr/>
          <p:nvPr/>
        </p:nvGrpSpPr>
        <p:grpSpPr>
          <a:xfrm>
            <a:off x="10270650" y="2670037"/>
            <a:ext cx="6645150" cy="3521250"/>
            <a:chOff x="0" y="0"/>
            <a:chExt cx="8860200" cy="4695000"/>
          </a:xfrm>
        </p:grpSpPr>
        <p:sp>
          <p:nvSpPr>
            <p:cNvPr id="29" name="Freeform 29"/>
            <p:cNvSpPr/>
            <p:nvPr/>
          </p:nvSpPr>
          <p:spPr>
            <a:xfrm>
              <a:off x="0" y="0"/>
              <a:ext cx="8860200" cy="4695000"/>
            </a:xfrm>
            <a:custGeom>
              <a:avLst/>
              <a:gdLst/>
              <a:ahLst/>
              <a:cxnLst/>
              <a:rect l="l" t="t" r="r" b="b"/>
              <a:pathLst>
                <a:path w="8860200" h="4695000">
                  <a:moveTo>
                    <a:pt x="0" y="0"/>
                  </a:moveTo>
                  <a:lnTo>
                    <a:pt x="8860200" y="0"/>
                  </a:lnTo>
                  <a:lnTo>
                    <a:pt x="8860200" y="4695000"/>
                  </a:lnTo>
                  <a:lnTo>
                    <a:pt x="0" y="4695000"/>
                  </a:lnTo>
                  <a:close/>
                </a:path>
              </a:pathLst>
            </a:custGeom>
            <a:solidFill>
              <a:srgbClr val="000000">
                <a:alpha val="0"/>
              </a:srgbClr>
            </a:solidFill>
          </p:spPr>
          <p:txBody>
            <a:bodyPr/>
            <a:lstStyle/>
            <a:p>
              <a:endParaRPr lang="el-GR"/>
            </a:p>
          </p:txBody>
        </p:sp>
        <p:sp>
          <p:nvSpPr>
            <p:cNvPr id="30" name="TextBox 30"/>
            <p:cNvSpPr txBox="1"/>
            <p:nvPr/>
          </p:nvSpPr>
          <p:spPr>
            <a:xfrm>
              <a:off x="0" y="19050"/>
              <a:ext cx="8860200" cy="4675950"/>
            </a:xfrm>
            <a:prstGeom prst="rect">
              <a:avLst/>
            </a:prstGeom>
          </p:spPr>
          <p:txBody>
            <a:bodyPr lIns="0" tIns="0" rIns="0" bIns="0" rtlCol="0" anchor="b"/>
            <a:lstStyle/>
            <a:p>
              <a:pPr algn="l">
                <a:lnSpc>
                  <a:spcPts val="3240"/>
                </a:lnSpc>
              </a:pPr>
              <a:r>
                <a:rPr lang="en-US" sz="3000" b="1">
                  <a:solidFill>
                    <a:srgbClr val="FFFFFF"/>
                  </a:solidFill>
                  <a:latin typeface="Arial Bold"/>
                  <a:ea typeface="Arial Bold"/>
                  <a:cs typeface="Arial Bold"/>
                  <a:sym typeface="Arial Bold"/>
                </a:rPr>
                <a:t>Desired Model: Circular Economy</a:t>
              </a:r>
            </a:p>
            <a:p>
              <a:pPr algn="l">
                <a:lnSpc>
                  <a:spcPts val="3240"/>
                </a:lnSpc>
              </a:pPr>
              <a:r>
                <a:rPr lang="en-US" sz="3000">
                  <a:solidFill>
                    <a:srgbClr val="C0FF99"/>
                  </a:solidFill>
                  <a:latin typeface="Arial"/>
                  <a:ea typeface="Arial"/>
                  <a:cs typeface="Arial"/>
                  <a:sym typeface="Arial"/>
                </a:rPr>
                <a:t>Make → Use → Reuse → Recycle</a:t>
              </a:r>
            </a:p>
            <a:p>
              <a:pPr algn="l">
                <a:lnSpc>
                  <a:spcPts val="3240"/>
                </a:lnSpc>
              </a:pPr>
              <a:r>
                <a:rPr lang="en-US" sz="3000">
                  <a:solidFill>
                    <a:srgbClr val="FFFFFF"/>
                  </a:solidFill>
                  <a:latin typeface="Arial"/>
                  <a:ea typeface="Arial"/>
                  <a:cs typeface="Arial"/>
                  <a:sym typeface="Arial"/>
                </a:rPr>
                <a:t>Result:</a:t>
              </a:r>
            </a:p>
            <a:p>
              <a:pPr marL="695325" lvl="1" indent="-347662" algn="l">
                <a:lnSpc>
                  <a:spcPts val="3240"/>
                </a:lnSpc>
                <a:buFont typeface="Arial"/>
                <a:buChar char="•"/>
              </a:pPr>
              <a:r>
                <a:rPr lang="en-US" sz="3000">
                  <a:solidFill>
                    <a:srgbClr val="FFFFFF"/>
                  </a:solidFill>
                  <a:latin typeface="Arial"/>
                  <a:ea typeface="Arial"/>
                  <a:cs typeface="Arial"/>
                  <a:sym typeface="Arial"/>
                </a:rPr>
                <a:t>No waste</a:t>
              </a:r>
            </a:p>
            <a:p>
              <a:pPr marL="695325" lvl="1" indent="-347662" algn="l">
                <a:lnSpc>
                  <a:spcPts val="3240"/>
                </a:lnSpc>
                <a:buFont typeface="Arial"/>
                <a:buChar char="•"/>
              </a:pPr>
              <a:r>
                <a:rPr lang="en-US" sz="3000">
                  <a:solidFill>
                    <a:srgbClr val="FFFFFF"/>
                  </a:solidFill>
                  <a:latin typeface="Arial"/>
                  <a:ea typeface="Arial"/>
                  <a:cs typeface="Arial"/>
                  <a:sym typeface="Arial"/>
                </a:rPr>
                <a:t>Resources stay in the loop</a:t>
              </a:r>
            </a:p>
            <a:p>
              <a:pPr marL="695325" lvl="1" indent="-347662" algn="l">
                <a:lnSpc>
                  <a:spcPts val="3240"/>
                </a:lnSpc>
                <a:buFont typeface="Arial"/>
                <a:buChar char="•"/>
              </a:pPr>
              <a:r>
                <a:rPr lang="en-US" sz="3000">
                  <a:solidFill>
                    <a:srgbClr val="FFFFFF"/>
                  </a:solidFill>
                  <a:latin typeface="Arial"/>
                  <a:ea typeface="Arial"/>
                  <a:cs typeface="Arial"/>
                  <a:sym typeface="Arial"/>
                </a:rPr>
                <a:t>Sustainable future</a:t>
              </a:r>
            </a:p>
          </p:txBody>
        </p:sp>
      </p:grpSp>
      <p:sp>
        <p:nvSpPr>
          <p:cNvPr id="31" name="TextBox 31"/>
          <p:cNvSpPr txBox="1"/>
          <p:nvPr/>
        </p:nvSpPr>
        <p:spPr>
          <a:xfrm>
            <a:off x="1148138" y="7430838"/>
            <a:ext cx="14991150" cy="426568"/>
          </a:xfrm>
          <a:prstGeom prst="rect">
            <a:avLst/>
          </a:prstGeom>
        </p:spPr>
        <p:txBody>
          <a:bodyPr lIns="0" tIns="0" rIns="0" bIns="0" rtlCol="0" anchor="t">
            <a:spAutoFit/>
          </a:bodyPr>
          <a:lstStyle/>
          <a:p>
            <a:pPr algn="l">
              <a:lnSpc>
                <a:spcPts val="2851"/>
              </a:lnSpc>
            </a:pPr>
            <a:r>
              <a:rPr lang="en-US" sz="3300" b="1">
                <a:solidFill>
                  <a:srgbClr val="C0FF99"/>
                </a:solidFill>
                <a:latin typeface="Arial Bold"/>
                <a:ea typeface="Arial Bold"/>
                <a:cs typeface="Arial Bold"/>
                <a:sym typeface="Arial Bold"/>
              </a:rPr>
              <a:t>Why it matters? </a:t>
            </a:r>
            <a:r>
              <a:rPr lang="en-US" sz="3300" b="1" u="sng">
                <a:solidFill>
                  <a:srgbClr val="C0FF99"/>
                </a:solidFill>
                <a:latin typeface="Arial Bold"/>
                <a:ea typeface="Arial Bold"/>
                <a:cs typeface="Arial Bold"/>
                <a:sym typeface="Arial Bold"/>
              </a:rPr>
              <a:t>We’re turning a dead-end system into a living cycle.</a:t>
            </a:r>
          </a:p>
        </p:txBody>
      </p:sp>
      <p:grpSp>
        <p:nvGrpSpPr>
          <p:cNvPr id="32" name="Group 32"/>
          <p:cNvGrpSpPr/>
          <p:nvPr/>
        </p:nvGrpSpPr>
        <p:grpSpPr>
          <a:xfrm>
            <a:off x="8079694" y="4353412"/>
            <a:ext cx="1128038" cy="790088"/>
            <a:chOff x="0" y="0"/>
            <a:chExt cx="1504050" cy="1053450"/>
          </a:xfrm>
        </p:grpSpPr>
        <p:sp>
          <p:nvSpPr>
            <p:cNvPr id="33" name="Freeform 33"/>
            <p:cNvSpPr/>
            <p:nvPr/>
          </p:nvSpPr>
          <p:spPr>
            <a:xfrm>
              <a:off x="9525" y="9525"/>
              <a:ext cx="1485011" cy="1034415"/>
            </a:xfrm>
            <a:custGeom>
              <a:avLst/>
              <a:gdLst/>
              <a:ahLst/>
              <a:cxnLst/>
              <a:rect l="l" t="t" r="r" b="b"/>
              <a:pathLst>
                <a:path w="1485011" h="1034415">
                  <a:moveTo>
                    <a:pt x="0" y="258572"/>
                  </a:moveTo>
                  <a:lnTo>
                    <a:pt x="964946" y="258572"/>
                  </a:lnTo>
                  <a:lnTo>
                    <a:pt x="964946" y="0"/>
                  </a:lnTo>
                  <a:lnTo>
                    <a:pt x="1485011" y="517144"/>
                  </a:lnTo>
                  <a:lnTo>
                    <a:pt x="964946" y="1034415"/>
                  </a:lnTo>
                  <a:lnTo>
                    <a:pt x="964946" y="775843"/>
                  </a:lnTo>
                  <a:lnTo>
                    <a:pt x="0" y="775843"/>
                  </a:lnTo>
                  <a:close/>
                </a:path>
              </a:pathLst>
            </a:custGeom>
            <a:solidFill>
              <a:srgbClr val="C0FF99"/>
            </a:solidFill>
          </p:spPr>
          <p:txBody>
            <a:bodyPr/>
            <a:lstStyle/>
            <a:p>
              <a:endParaRPr lang="el-GR"/>
            </a:p>
          </p:txBody>
        </p:sp>
        <p:sp>
          <p:nvSpPr>
            <p:cNvPr id="34" name="Freeform 34"/>
            <p:cNvSpPr/>
            <p:nvPr/>
          </p:nvSpPr>
          <p:spPr>
            <a:xfrm>
              <a:off x="0" y="-635"/>
              <a:ext cx="1504061" cy="1054862"/>
            </a:xfrm>
            <a:custGeom>
              <a:avLst/>
              <a:gdLst/>
              <a:ahLst/>
              <a:cxnLst/>
              <a:rect l="l" t="t" r="r" b="b"/>
              <a:pathLst>
                <a:path w="1504061" h="1054862">
                  <a:moveTo>
                    <a:pt x="9525" y="259207"/>
                  </a:moveTo>
                  <a:lnTo>
                    <a:pt x="974471" y="259207"/>
                  </a:lnTo>
                  <a:lnTo>
                    <a:pt x="974471" y="268732"/>
                  </a:lnTo>
                  <a:lnTo>
                    <a:pt x="964946" y="268732"/>
                  </a:lnTo>
                  <a:lnTo>
                    <a:pt x="964946" y="10160"/>
                  </a:lnTo>
                  <a:cubicBezTo>
                    <a:pt x="964946" y="6350"/>
                    <a:pt x="967232" y="2794"/>
                    <a:pt x="970788" y="1397"/>
                  </a:cubicBezTo>
                  <a:cubicBezTo>
                    <a:pt x="974344" y="0"/>
                    <a:pt x="978408" y="762"/>
                    <a:pt x="981202" y="3429"/>
                  </a:cubicBezTo>
                  <a:lnTo>
                    <a:pt x="1501267" y="520573"/>
                  </a:lnTo>
                  <a:cubicBezTo>
                    <a:pt x="1503045" y="522351"/>
                    <a:pt x="1504061" y="524764"/>
                    <a:pt x="1504061" y="527304"/>
                  </a:cubicBezTo>
                  <a:cubicBezTo>
                    <a:pt x="1504061" y="529844"/>
                    <a:pt x="1503045" y="532257"/>
                    <a:pt x="1501267" y="534035"/>
                  </a:cubicBezTo>
                  <a:lnTo>
                    <a:pt x="981202" y="1051306"/>
                  </a:lnTo>
                  <a:cubicBezTo>
                    <a:pt x="978535" y="1053973"/>
                    <a:pt x="974344" y="1054862"/>
                    <a:pt x="970788" y="1053338"/>
                  </a:cubicBezTo>
                  <a:cubicBezTo>
                    <a:pt x="967232" y="1051814"/>
                    <a:pt x="964946" y="1048385"/>
                    <a:pt x="964946" y="1044575"/>
                  </a:cubicBezTo>
                  <a:lnTo>
                    <a:pt x="964946" y="786003"/>
                  </a:lnTo>
                  <a:lnTo>
                    <a:pt x="974471" y="786003"/>
                  </a:lnTo>
                  <a:lnTo>
                    <a:pt x="974471" y="795528"/>
                  </a:lnTo>
                  <a:lnTo>
                    <a:pt x="9525" y="795528"/>
                  </a:lnTo>
                  <a:cubicBezTo>
                    <a:pt x="4318" y="795528"/>
                    <a:pt x="0" y="791210"/>
                    <a:pt x="0" y="786003"/>
                  </a:cubicBezTo>
                  <a:lnTo>
                    <a:pt x="0" y="268732"/>
                  </a:lnTo>
                  <a:cubicBezTo>
                    <a:pt x="0" y="263525"/>
                    <a:pt x="4318" y="259207"/>
                    <a:pt x="9525" y="259207"/>
                  </a:cubicBezTo>
                  <a:moveTo>
                    <a:pt x="9525" y="278257"/>
                  </a:moveTo>
                  <a:lnTo>
                    <a:pt x="9525" y="268732"/>
                  </a:lnTo>
                  <a:lnTo>
                    <a:pt x="19050" y="268732"/>
                  </a:lnTo>
                  <a:lnTo>
                    <a:pt x="19050" y="786003"/>
                  </a:lnTo>
                  <a:lnTo>
                    <a:pt x="9525" y="786003"/>
                  </a:lnTo>
                  <a:lnTo>
                    <a:pt x="9525" y="776478"/>
                  </a:lnTo>
                  <a:lnTo>
                    <a:pt x="974471" y="776478"/>
                  </a:lnTo>
                  <a:cubicBezTo>
                    <a:pt x="979678" y="776478"/>
                    <a:pt x="983996" y="780796"/>
                    <a:pt x="983996" y="786003"/>
                  </a:cubicBezTo>
                  <a:lnTo>
                    <a:pt x="983996" y="1044575"/>
                  </a:lnTo>
                  <a:lnTo>
                    <a:pt x="974471" y="1044575"/>
                  </a:lnTo>
                  <a:lnTo>
                    <a:pt x="967740" y="1037844"/>
                  </a:lnTo>
                  <a:lnTo>
                    <a:pt x="1487805" y="520700"/>
                  </a:lnTo>
                  <a:lnTo>
                    <a:pt x="1494536" y="527431"/>
                  </a:lnTo>
                  <a:lnTo>
                    <a:pt x="1487805" y="534162"/>
                  </a:lnTo>
                  <a:lnTo>
                    <a:pt x="967740" y="16891"/>
                  </a:lnTo>
                  <a:lnTo>
                    <a:pt x="974471" y="10160"/>
                  </a:lnTo>
                  <a:lnTo>
                    <a:pt x="983996" y="10160"/>
                  </a:lnTo>
                  <a:lnTo>
                    <a:pt x="983996" y="268732"/>
                  </a:lnTo>
                  <a:cubicBezTo>
                    <a:pt x="983996" y="273939"/>
                    <a:pt x="979678" y="278257"/>
                    <a:pt x="974471" y="278257"/>
                  </a:cubicBezTo>
                  <a:lnTo>
                    <a:pt x="9525" y="278257"/>
                  </a:lnTo>
                  <a:close/>
                </a:path>
              </a:pathLst>
            </a:custGeom>
            <a:solidFill>
              <a:srgbClr val="C0FF99"/>
            </a:solidFill>
          </p:spPr>
          <p:txBody>
            <a:bodyPr/>
            <a:lstStyle/>
            <a:p>
              <a:endParaRPr lang="el-G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3"/>
              <a:stretch>
                <a:fillRect t="-98" b="-92"/>
              </a:stretch>
            </a:blip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grpSp>
        <p:nvGrpSpPr>
          <p:cNvPr id="19" name="Group 19"/>
          <p:cNvGrpSpPr>
            <a:grpSpLocks noChangeAspect="1"/>
          </p:cNvGrpSpPr>
          <p:nvPr/>
        </p:nvGrpSpPr>
        <p:grpSpPr>
          <a:xfrm>
            <a:off x="1052204" y="452011"/>
            <a:ext cx="2882265" cy="1403886"/>
            <a:chOff x="0" y="0"/>
            <a:chExt cx="3843020" cy="1871848"/>
          </a:xfrm>
        </p:grpSpPr>
        <p:sp>
          <p:nvSpPr>
            <p:cNvPr id="20" name="Freeform 20"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10"/>
              <a:stretch>
                <a:fillRect l="-33" r="-33"/>
              </a:stretch>
            </a:blipFill>
          </p:spPr>
          <p:txBody>
            <a:bodyPr/>
            <a:lstStyle/>
            <a:p>
              <a:endParaRPr lang="el-GR"/>
            </a:p>
          </p:txBody>
        </p:sp>
      </p:grpSp>
      <p:sp>
        <p:nvSpPr>
          <p:cNvPr id="21" name="TextBox 21"/>
          <p:cNvSpPr txBox="1"/>
          <p:nvPr/>
        </p:nvSpPr>
        <p:spPr>
          <a:xfrm>
            <a:off x="2037900" y="3088900"/>
            <a:ext cx="4317150" cy="889000"/>
          </a:xfrm>
          <a:prstGeom prst="rect">
            <a:avLst/>
          </a:prstGeom>
        </p:spPr>
        <p:txBody>
          <a:bodyPr lIns="0" tIns="0" rIns="0" bIns="0" rtlCol="0" anchor="t">
            <a:spAutoFit/>
          </a:bodyPr>
          <a:lstStyle/>
          <a:p>
            <a:pPr algn="l">
              <a:lnSpc>
                <a:spcPts val="3240"/>
              </a:lnSpc>
            </a:pPr>
            <a:r>
              <a:rPr lang="en-US" sz="3000" b="1">
                <a:solidFill>
                  <a:srgbClr val="FFFFFF"/>
                </a:solidFill>
                <a:latin typeface="Arial Bold"/>
                <a:ea typeface="Arial Bold"/>
                <a:cs typeface="Arial Bold"/>
                <a:sym typeface="Arial Bold"/>
              </a:rPr>
              <a:t>Global Circularity</a:t>
            </a:r>
          </a:p>
        </p:txBody>
      </p:sp>
      <p:grpSp>
        <p:nvGrpSpPr>
          <p:cNvPr id="22" name="Group 22"/>
          <p:cNvGrpSpPr/>
          <p:nvPr/>
        </p:nvGrpSpPr>
        <p:grpSpPr>
          <a:xfrm>
            <a:off x="4498432" y="509737"/>
            <a:ext cx="12577500" cy="1569172"/>
            <a:chOff x="0" y="0"/>
            <a:chExt cx="16770000" cy="2092229"/>
          </a:xfrm>
        </p:grpSpPr>
        <p:sp>
          <p:nvSpPr>
            <p:cNvPr id="23" name="Freeform 23"/>
            <p:cNvSpPr/>
            <p:nvPr/>
          </p:nvSpPr>
          <p:spPr>
            <a:xfrm>
              <a:off x="0" y="0"/>
              <a:ext cx="16770000" cy="2092229"/>
            </a:xfrm>
            <a:custGeom>
              <a:avLst/>
              <a:gdLst/>
              <a:ahLst/>
              <a:cxnLst/>
              <a:rect l="l" t="t" r="r" b="b"/>
              <a:pathLst>
                <a:path w="16770000" h="2092229">
                  <a:moveTo>
                    <a:pt x="0" y="0"/>
                  </a:moveTo>
                  <a:lnTo>
                    <a:pt x="16770000" y="0"/>
                  </a:lnTo>
                  <a:lnTo>
                    <a:pt x="16770000" y="2092229"/>
                  </a:lnTo>
                  <a:lnTo>
                    <a:pt x="0" y="2092229"/>
                  </a:lnTo>
                  <a:close/>
                </a:path>
              </a:pathLst>
            </a:custGeom>
            <a:solidFill>
              <a:srgbClr val="000000">
                <a:alpha val="0"/>
              </a:srgbClr>
            </a:solidFill>
          </p:spPr>
          <p:txBody>
            <a:bodyPr/>
            <a:lstStyle/>
            <a:p>
              <a:endParaRPr lang="el-GR"/>
            </a:p>
          </p:txBody>
        </p:sp>
        <p:sp>
          <p:nvSpPr>
            <p:cNvPr id="24" name="TextBox 24"/>
            <p:cNvSpPr txBox="1"/>
            <p:nvPr/>
          </p:nvSpPr>
          <p:spPr>
            <a:xfrm>
              <a:off x="0" y="57150"/>
              <a:ext cx="16770000" cy="2035079"/>
            </a:xfrm>
            <a:prstGeom prst="rect">
              <a:avLst/>
            </a:prstGeom>
          </p:spPr>
          <p:txBody>
            <a:bodyPr lIns="0" tIns="0" rIns="0" bIns="0" rtlCol="0" anchor="b"/>
            <a:lstStyle/>
            <a:p>
              <a:pPr algn="l">
                <a:lnSpc>
                  <a:spcPts val="5183"/>
                </a:lnSpc>
              </a:pPr>
              <a:r>
                <a:rPr lang="en-US" sz="4799" b="1">
                  <a:solidFill>
                    <a:srgbClr val="FFFFFF"/>
                  </a:solidFill>
                  <a:latin typeface="Georgia Bold"/>
                  <a:ea typeface="Georgia Bold"/>
                  <a:cs typeface="Georgia Bold"/>
                  <a:sym typeface="Georgia Bold"/>
                </a:rPr>
                <a:t>The brutal reality: How circular is the textile sector in Europe?</a:t>
              </a:r>
            </a:p>
          </p:txBody>
        </p:sp>
      </p:grpSp>
      <p:sp>
        <p:nvSpPr>
          <p:cNvPr id="25" name="TextBox 25"/>
          <p:cNvSpPr txBox="1"/>
          <p:nvPr/>
        </p:nvSpPr>
        <p:spPr>
          <a:xfrm>
            <a:off x="10358809" y="2982556"/>
            <a:ext cx="6462300" cy="436245"/>
          </a:xfrm>
          <a:prstGeom prst="rect">
            <a:avLst/>
          </a:prstGeom>
        </p:spPr>
        <p:txBody>
          <a:bodyPr lIns="0" tIns="0" rIns="0" bIns="0" rtlCol="0" anchor="t">
            <a:spAutoFit/>
          </a:bodyPr>
          <a:lstStyle/>
          <a:p>
            <a:pPr algn="l">
              <a:lnSpc>
                <a:spcPts val="3240"/>
              </a:lnSpc>
            </a:pPr>
            <a:r>
              <a:rPr lang="en-US" sz="3000" b="1">
                <a:solidFill>
                  <a:srgbClr val="FFFFFF"/>
                </a:solidFill>
                <a:latin typeface="Arial Bold"/>
                <a:ea typeface="Arial Bold"/>
                <a:cs typeface="Arial Bold"/>
                <a:sym typeface="Arial Bold"/>
              </a:rPr>
              <a:t>Only 0,3% is circular</a:t>
            </a:r>
          </a:p>
        </p:txBody>
      </p:sp>
      <p:sp>
        <p:nvSpPr>
          <p:cNvPr id="26" name="TextBox 26"/>
          <p:cNvSpPr txBox="1"/>
          <p:nvPr/>
        </p:nvSpPr>
        <p:spPr>
          <a:xfrm>
            <a:off x="3416519" y="7664007"/>
            <a:ext cx="11454963" cy="457505"/>
          </a:xfrm>
          <a:prstGeom prst="rect">
            <a:avLst/>
          </a:prstGeom>
        </p:spPr>
        <p:txBody>
          <a:bodyPr lIns="0" tIns="0" rIns="0" bIns="0" rtlCol="0" anchor="t">
            <a:spAutoFit/>
          </a:bodyPr>
          <a:lstStyle/>
          <a:p>
            <a:pPr algn="l">
              <a:lnSpc>
                <a:spcPts val="3207"/>
              </a:lnSpc>
            </a:pPr>
            <a:r>
              <a:rPr lang="en-US" sz="3300" b="1">
                <a:solidFill>
                  <a:srgbClr val="C0FF99"/>
                </a:solidFill>
                <a:latin typeface="Arial Bold"/>
                <a:ea typeface="Arial Bold"/>
                <a:cs typeface="Arial Bold"/>
                <a:sym typeface="Arial Bold"/>
              </a:rPr>
              <a:t>Despite advances, the system is failing to close the loop.</a:t>
            </a:r>
          </a:p>
        </p:txBody>
      </p:sp>
      <p:sp>
        <p:nvSpPr>
          <p:cNvPr id="27" name="TextBox 27"/>
          <p:cNvSpPr txBox="1"/>
          <p:nvPr/>
        </p:nvSpPr>
        <p:spPr>
          <a:xfrm>
            <a:off x="2037900" y="5442925"/>
            <a:ext cx="4317150" cy="889000"/>
          </a:xfrm>
          <a:prstGeom prst="rect">
            <a:avLst/>
          </a:prstGeom>
        </p:spPr>
        <p:txBody>
          <a:bodyPr lIns="0" tIns="0" rIns="0" bIns="0" rtlCol="0" anchor="t">
            <a:spAutoFit/>
          </a:bodyPr>
          <a:lstStyle/>
          <a:p>
            <a:pPr algn="l">
              <a:lnSpc>
                <a:spcPts val="3240"/>
              </a:lnSpc>
            </a:pPr>
            <a:r>
              <a:rPr lang="en-US" sz="3000" b="1">
                <a:solidFill>
                  <a:srgbClr val="FFFFFF"/>
                </a:solidFill>
                <a:latin typeface="Arial Bold"/>
                <a:ea typeface="Arial Bold"/>
                <a:cs typeface="Arial Bold"/>
                <a:sym typeface="Arial Bold"/>
              </a:rPr>
              <a:t>EU Textile Recycling</a:t>
            </a:r>
          </a:p>
        </p:txBody>
      </p:sp>
      <p:sp>
        <p:nvSpPr>
          <p:cNvPr id="28" name="TextBox 28"/>
          <p:cNvSpPr txBox="1"/>
          <p:nvPr/>
        </p:nvSpPr>
        <p:spPr>
          <a:xfrm>
            <a:off x="10325850" y="5442907"/>
            <a:ext cx="6101489" cy="845820"/>
          </a:xfrm>
          <a:prstGeom prst="rect">
            <a:avLst/>
          </a:prstGeom>
        </p:spPr>
        <p:txBody>
          <a:bodyPr lIns="0" tIns="0" rIns="0" bIns="0" rtlCol="0" anchor="t">
            <a:spAutoFit/>
          </a:bodyPr>
          <a:lstStyle/>
          <a:p>
            <a:pPr algn="l">
              <a:lnSpc>
                <a:spcPts val="3240"/>
              </a:lnSpc>
            </a:pPr>
            <a:r>
              <a:rPr lang="en-US" sz="3000" b="1">
                <a:solidFill>
                  <a:srgbClr val="FFFFFF"/>
                </a:solidFill>
                <a:latin typeface="Arial Bold"/>
                <a:ea typeface="Arial Bold"/>
                <a:cs typeface="Arial Bold"/>
                <a:sym typeface="Arial Bold"/>
              </a:rPr>
              <a:t>Only 1% of textile waste becomes new clothing.</a:t>
            </a:r>
          </a:p>
        </p:txBody>
      </p:sp>
      <p:grpSp>
        <p:nvGrpSpPr>
          <p:cNvPr id="29" name="Group 29"/>
          <p:cNvGrpSpPr>
            <a:grpSpLocks noChangeAspect="1"/>
          </p:cNvGrpSpPr>
          <p:nvPr/>
        </p:nvGrpSpPr>
        <p:grpSpPr>
          <a:xfrm>
            <a:off x="8098632" y="2694770"/>
            <a:ext cx="1448025" cy="1448025"/>
            <a:chOff x="0" y="0"/>
            <a:chExt cx="1930700" cy="1930700"/>
          </a:xfrm>
        </p:grpSpPr>
        <p:sp>
          <p:nvSpPr>
            <p:cNvPr id="30" name="Freeform 30"/>
            <p:cNvSpPr/>
            <p:nvPr/>
          </p:nvSpPr>
          <p:spPr>
            <a:xfrm>
              <a:off x="0" y="0"/>
              <a:ext cx="1930654" cy="1930654"/>
            </a:xfrm>
            <a:custGeom>
              <a:avLst/>
              <a:gdLst/>
              <a:ahLst/>
              <a:cxnLst/>
              <a:rect l="l" t="t" r="r" b="b"/>
              <a:pathLst>
                <a:path w="1930654" h="1930654">
                  <a:moveTo>
                    <a:pt x="0" y="0"/>
                  </a:moveTo>
                  <a:lnTo>
                    <a:pt x="1930654" y="0"/>
                  </a:lnTo>
                  <a:lnTo>
                    <a:pt x="1930654" y="1930654"/>
                  </a:lnTo>
                  <a:lnTo>
                    <a:pt x="0" y="1930654"/>
                  </a:lnTo>
                  <a:lnTo>
                    <a:pt x="0" y="0"/>
                  </a:lnTo>
                  <a:close/>
                </a:path>
              </a:pathLst>
            </a:custGeom>
            <a:blipFill>
              <a:blip r:embed="rId11"/>
              <a:stretch>
                <a:fillRect r="-2" b="-2"/>
              </a:stretch>
            </a:blipFill>
          </p:spPr>
          <p:txBody>
            <a:bodyPr/>
            <a:lstStyle/>
            <a:p>
              <a:endParaRPr lang="el-GR"/>
            </a:p>
          </p:txBody>
        </p:sp>
      </p:grpSp>
      <p:grpSp>
        <p:nvGrpSpPr>
          <p:cNvPr id="31" name="Group 31"/>
          <p:cNvGrpSpPr>
            <a:grpSpLocks noChangeAspect="1"/>
          </p:cNvGrpSpPr>
          <p:nvPr/>
        </p:nvGrpSpPr>
        <p:grpSpPr>
          <a:xfrm>
            <a:off x="7122096" y="1758207"/>
            <a:ext cx="3321187" cy="3321188"/>
            <a:chOff x="0" y="0"/>
            <a:chExt cx="4428250" cy="4428250"/>
          </a:xfrm>
        </p:grpSpPr>
        <p:sp>
          <p:nvSpPr>
            <p:cNvPr id="32" name="Freeform 32" descr="Κύκλος με βέλος με συμπαγές γέμισμα"/>
            <p:cNvSpPr/>
            <p:nvPr/>
          </p:nvSpPr>
          <p:spPr>
            <a:xfrm>
              <a:off x="0" y="0"/>
              <a:ext cx="4428236" cy="4428236"/>
            </a:xfrm>
            <a:custGeom>
              <a:avLst/>
              <a:gdLst/>
              <a:ahLst/>
              <a:cxnLst/>
              <a:rect l="l" t="t" r="r" b="b"/>
              <a:pathLst>
                <a:path w="4428236" h="4428236">
                  <a:moveTo>
                    <a:pt x="0" y="0"/>
                  </a:moveTo>
                  <a:lnTo>
                    <a:pt x="4428236" y="0"/>
                  </a:lnTo>
                  <a:lnTo>
                    <a:pt x="4428236" y="4428236"/>
                  </a:lnTo>
                  <a:lnTo>
                    <a:pt x="0" y="4428236"/>
                  </a:lnTo>
                  <a:lnTo>
                    <a:pt x="0" y="0"/>
                  </a:lnTo>
                  <a:close/>
                </a:path>
              </a:pathLst>
            </a:custGeom>
            <a:blipFill>
              <a:blip r:embed="rId12"/>
              <a:stretch>
                <a:fillRect/>
              </a:stretch>
            </a:blipFill>
          </p:spPr>
          <p:txBody>
            <a:bodyPr/>
            <a:lstStyle/>
            <a:p>
              <a:endParaRPr lang="el-GR"/>
            </a:p>
          </p:txBody>
        </p:sp>
      </p:grpSp>
      <p:grpSp>
        <p:nvGrpSpPr>
          <p:cNvPr id="33" name="Group 33"/>
          <p:cNvGrpSpPr>
            <a:grpSpLocks noChangeAspect="1"/>
          </p:cNvGrpSpPr>
          <p:nvPr/>
        </p:nvGrpSpPr>
        <p:grpSpPr>
          <a:xfrm>
            <a:off x="7162051" y="4142794"/>
            <a:ext cx="3321188" cy="3321188"/>
            <a:chOff x="0" y="0"/>
            <a:chExt cx="4428250" cy="4428250"/>
          </a:xfrm>
        </p:grpSpPr>
        <p:sp>
          <p:nvSpPr>
            <p:cNvPr id="34" name="Freeform 34" descr="Κύκλος με βέλος με συμπαγές γέμισμα"/>
            <p:cNvSpPr/>
            <p:nvPr/>
          </p:nvSpPr>
          <p:spPr>
            <a:xfrm>
              <a:off x="0" y="0"/>
              <a:ext cx="4428236" cy="4428236"/>
            </a:xfrm>
            <a:custGeom>
              <a:avLst/>
              <a:gdLst/>
              <a:ahLst/>
              <a:cxnLst/>
              <a:rect l="l" t="t" r="r" b="b"/>
              <a:pathLst>
                <a:path w="4428236" h="4428236">
                  <a:moveTo>
                    <a:pt x="0" y="0"/>
                  </a:moveTo>
                  <a:lnTo>
                    <a:pt x="4428236" y="0"/>
                  </a:lnTo>
                  <a:lnTo>
                    <a:pt x="4428236" y="4428236"/>
                  </a:lnTo>
                  <a:lnTo>
                    <a:pt x="0" y="4428236"/>
                  </a:lnTo>
                  <a:lnTo>
                    <a:pt x="0" y="0"/>
                  </a:lnTo>
                  <a:close/>
                </a:path>
              </a:pathLst>
            </a:custGeom>
            <a:blipFill>
              <a:blip r:embed="rId12"/>
              <a:stretch>
                <a:fillRect/>
              </a:stretch>
            </a:blipFill>
          </p:spPr>
          <p:txBody>
            <a:bodyPr/>
            <a:lstStyle/>
            <a:p>
              <a:endParaRPr lang="el-GR"/>
            </a:p>
          </p:txBody>
        </p:sp>
      </p:grpSp>
      <p:grpSp>
        <p:nvGrpSpPr>
          <p:cNvPr id="35" name="Group 35"/>
          <p:cNvGrpSpPr>
            <a:grpSpLocks noChangeAspect="1"/>
          </p:cNvGrpSpPr>
          <p:nvPr/>
        </p:nvGrpSpPr>
        <p:grpSpPr>
          <a:xfrm>
            <a:off x="8098632" y="4988420"/>
            <a:ext cx="1629936" cy="1629936"/>
            <a:chOff x="0" y="0"/>
            <a:chExt cx="2173248" cy="2173248"/>
          </a:xfrm>
        </p:grpSpPr>
        <p:sp>
          <p:nvSpPr>
            <p:cNvPr id="36" name="Freeform 36"/>
            <p:cNvSpPr/>
            <p:nvPr/>
          </p:nvSpPr>
          <p:spPr>
            <a:xfrm>
              <a:off x="0" y="0"/>
              <a:ext cx="2173224" cy="2173224"/>
            </a:xfrm>
            <a:custGeom>
              <a:avLst/>
              <a:gdLst/>
              <a:ahLst/>
              <a:cxnLst/>
              <a:rect l="l" t="t" r="r" b="b"/>
              <a:pathLst>
                <a:path w="2173224" h="2173224">
                  <a:moveTo>
                    <a:pt x="0" y="0"/>
                  </a:moveTo>
                  <a:lnTo>
                    <a:pt x="2173224" y="0"/>
                  </a:lnTo>
                  <a:lnTo>
                    <a:pt x="2173224" y="2173224"/>
                  </a:lnTo>
                  <a:lnTo>
                    <a:pt x="0" y="2173224"/>
                  </a:lnTo>
                  <a:lnTo>
                    <a:pt x="0" y="0"/>
                  </a:lnTo>
                  <a:close/>
                </a:path>
              </a:pathLst>
            </a:custGeom>
            <a:blipFill>
              <a:blip r:embed="rId13"/>
              <a:stretch>
                <a:fillRect r="-1" b="-1"/>
              </a:stretch>
            </a:blipFill>
          </p:spPr>
          <p:txBody>
            <a:bodyPr/>
            <a:lstStyle/>
            <a:p>
              <a:endParaRPr lang="el-G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3"/>
              <a:stretch>
                <a:fillRect t="-98" b="-92"/>
              </a:stretch>
            </a:blip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grpSp>
        <p:nvGrpSpPr>
          <p:cNvPr id="19" name="Group 19"/>
          <p:cNvGrpSpPr>
            <a:grpSpLocks noChangeAspect="1"/>
          </p:cNvGrpSpPr>
          <p:nvPr/>
        </p:nvGrpSpPr>
        <p:grpSpPr>
          <a:xfrm>
            <a:off x="14708498" y="-954"/>
            <a:ext cx="3579499" cy="8747478"/>
            <a:chOff x="0" y="0"/>
            <a:chExt cx="4772666" cy="11663304"/>
          </a:xfrm>
        </p:grpSpPr>
        <p:sp>
          <p:nvSpPr>
            <p:cNvPr id="20" name="Freeform 20"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10"/>
              <a:stretch>
                <a:fillRect t="-1211" b="-1211"/>
              </a:stretch>
            </a:blipFill>
          </p:spPr>
          <p:txBody>
            <a:bodyPr/>
            <a:lstStyle/>
            <a:p>
              <a:endParaRPr lang="el-GR"/>
            </a:p>
          </p:txBody>
        </p:sp>
      </p:grpSp>
      <p:grpSp>
        <p:nvGrpSpPr>
          <p:cNvPr id="21" name="Group 21"/>
          <p:cNvGrpSpPr>
            <a:grpSpLocks noChangeAspect="1"/>
          </p:cNvGrpSpPr>
          <p:nvPr/>
        </p:nvGrpSpPr>
        <p:grpSpPr>
          <a:xfrm>
            <a:off x="14896364" y="2252438"/>
            <a:ext cx="3203764" cy="972000"/>
            <a:chOff x="0" y="0"/>
            <a:chExt cx="4271686" cy="1296000"/>
          </a:xfrm>
        </p:grpSpPr>
        <p:sp>
          <p:nvSpPr>
            <p:cNvPr id="22" name="Freeform 22"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1"/>
              <a:stretch>
                <a:fillRect t="-185" b="-183"/>
              </a:stretch>
            </a:blipFill>
          </p:spPr>
          <p:txBody>
            <a:bodyPr/>
            <a:lstStyle/>
            <a:p>
              <a:endParaRPr lang="el-GR"/>
            </a:p>
          </p:txBody>
        </p:sp>
      </p:grpSp>
      <p:grpSp>
        <p:nvGrpSpPr>
          <p:cNvPr id="23" name="Group 23"/>
          <p:cNvGrpSpPr>
            <a:grpSpLocks noChangeAspect="1"/>
          </p:cNvGrpSpPr>
          <p:nvPr/>
        </p:nvGrpSpPr>
        <p:grpSpPr>
          <a:xfrm>
            <a:off x="741112" y="2446425"/>
            <a:ext cx="10486050" cy="5802902"/>
            <a:chOff x="0" y="0"/>
            <a:chExt cx="13981400" cy="7737202"/>
          </a:xfrm>
        </p:grpSpPr>
        <p:sp>
          <p:nvSpPr>
            <p:cNvPr id="24" name="Freeform 24"/>
            <p:cNvSpPr/>
            <p:nvPr/>
          </p:nvSpPr>
          <p:spPr>
            <a:xfrm>
              <a:off x="0" y="0"/>
              <a:ext cx="13981430" cy="7737221"/>
            </a:xfrm>
            <a:custGeom>
              <a:avLst/>
              <a:gdLst/>
              <a:ahLst/>
              <a:cxnLst/>
              <a:rect l="l" t="t" r="r" b="b"/>
              <a:pathLst>
                <a:path w="13981430" h="7737221">
                  <a:moveTo>
                    <a:pt x="0" y="0"/>
                  </a:moveTo>
                  <a:lnTo>
                    <a:pt x="13981430" y="0"/>
                  </a:lnTo>
                  <a:lnTo>
                    <a:pt x="13981430" y="7737221"/>
                  </a:lnTo>
                  <a:lnTo>
                    <a:pt x="0" y="7737221"/>
                  </a:lnTo>
                  <a:lnTo>
                    <a:pt x="0" y="0"/>
                  </a:lnTo>
                  <a:close/>
                </a:path>
              </a:pathLst>
            </a:custGeom>
            <a:blipFill>
              <a:blip r:embed="rId12"/>
              <a:stretch>
                <a:fillRect t="-3422" b="-12589"/>
              </a:stretch>
            </a:blipFill>
          </p:spPr>
          <p:txBody>
            <a:bodyPr/>
            <a:lstStyle/>
            <a:p>
              <a:endParaRPr lang="el-GR"/>
            </a:p>
          </p:txBody>
        </p:sp>
      </p:grpSp>
      <p:grpSp>
        <p:nvGrpSpPr>
          <p:cNvPr id="25" name="Group 25"/>
          <p:cNvGrpSpPr/>
          <p:nvPr/>
        </p:nvGrpSpPr>
        <p:grpSpPr>
          <a:xfrm>
            <a:off x="741113" y="620775"/>
            <a:ext cx="14041350" cy="911947"/>
            <a:chOff x="0" y="0"/>
            <a:chExt cx="18721800" cy="1215930"/>
          </a:xfrm>
        </p:grpSpPr>
        <p:sp>
          <p:nvSpPr>
            <p:cNvPr id="26" name="Freeform 26"/>
            <p:cNvSpPr/>
            <p:nvPr/>
          </p:nvSpPr>
          <p:spPr>
            <a:xfrm>
              <a:off x="0" y="0"/>
              <a:ext cx="18721800" cy="1215930"/>
            </a:xfrm>
            <a:custGeom>
              <a:avLst/>
              <a:gdLst/>
              <a:ahLst/>
              <a:cxnLst/>
              <a:rect l="l" t="t" r="r" b="b"/>
              <a:pathLst>
                <a:path w="18721800" h="1215930">
                  <a:moveTo>
                    <a:pt x="0" y="0"/>
                  </a:moveTo>
                  <a:lnTo>
                    <a:pt x="18721800" y="0"/>
                  </a:lnTo>
                  <a:lnTo>
                    <a:pt x="18721800" y="1215930"/>
                  </a:lnTo>
                  <a:lnTo>
                    <a:pt x="0" y="1215930"/>
                  </a:lnTo>
                  <a:close/>
                </a:path>
              </a:pathLst>
            </a:custGeom>
            <a:solidFill>
              <a:srgbClr val="000000">
                <a:alpha val="0"/>
              </a:srgbClr>
            </a:solidFill>
          </p:spPr>
          <p:txBody>
            <a:bodyPr/>
            <a:lstStyle/>
            <a:p>
              <a:endParaRPr lang="el-GR"/>
            </a:p>
          </p:txBody>
        </p:sp>
        <p:sp>
          <p:nvSpPr>
            <p:cNvPr id="27" name="TextBox 27"/>
            <p:cNvSpPr txBox="1"/>
            <p:nvPr/>
          </p:nvSpPr>
          <p:spPr>
            <a:xfrm>
              <a:off x="0" y="57150"/>
              <a:ext cx="18721800" cy="1158780"/>
            </a:xfrm>
            <a:prstGeom prst="rect">
              <a:avLst/>
            </a:prstGeom>
          </p:spPr>
          <p:txBody>
            <a:bodyPr lIns="0" tIns="0" rIns="0" bIns="0" rtlCol="0" anchor="ctr"/>
            <a:lstStyle/>
            <a:p>
              <a:pPr algn="l">
                <a:lnSpc>
                  <a:spcPts val="5184"/>
                </a:lnSpc>
              </a:pPr>
              <a:r>
                <a:rPr lang="en-US" sz="4800" b="1">
                  <a:solidFill>
                    <a:srgbClr val="8D5CFF"/>
                  </a:solidFill>
                  <a:latin typeface="Georgia Bold"/>
                  <a:ea typeface="Georgia Bold"/>
                  <a:cs typeface="Georgia Bold"/>
                  <a:sym typeface="Georgia Bold"/>
                </a:rPr>
                <a:t>Europe's circular economy</a:t>
              </a:r>
            </a:p>
          </p:txBody>
        </p:sp>
      </p:grpSp>
      <p:sp>
        <p:nvSpPr>
          <p:cNvPr id="28" name="TextBox 28"/>
          <p:cNvSpPr txBox="1"/>
          <p:nvPr/>
        </p:nvSpPr>
        <p:spPr>
          <a:xfrm>
            <a:off x="741112" y="8352788"/>
            <a:ext cx="14890350" cy="247650"/>
          </a:xfrm>
          <a:prstGeom prst="rect">
            <a:avLst/>
          </a:prstGeom>
        </p:spPr>
        <p:txBody>
          <a:bodyPr lIns="0" tIns="0" rIns="0" bIns="0" rtlCol="0" anchor="t">
            <a:spAutoFit/>
          </a:bodyPr>
          <a:lstStyle/>
          <a:p>
            <a:pPr algn="l">
              <a:lnSpc>
                <a:spcPts val="1800"/>
              </a:lnSpc>
            </a:pPr>
            <a:r>
              <a:rPr lang="en-US" sz="1500">
                <a:solidFill>
                  <a:srgbClr val="19112C"/>
                </a:solidFill>
                <a:latin typeface="Arial"/>
                <a:ea typeface="Arial"/>
                <a:cs typeface="Arial"/>
                <a:sym typeface="Arial"/>
              </a:rPr>
              <a:t>https://url-shortener.me/9LNM </a:t>
            </a:r>
          </a:p>
        </p:txBody>
      </p:sp>
      <p:grpSp>
        <p:nvGrpSpPr>
          <p:cNvPr id="29" name="Group 29"/>
          <p:cNvGrpSpPr/>
          <p:nvPr/>
        </p:nvGrpSpPr>
        <p:grpSpPr>
          <a:xfrm>
            <a:off x="741113" y="1282388"/>
            <a:ext cx="10720800" cy="1138050"/>
            <a:chOff x="0" y="0"/>
            <a:chExt cx="14294400" cy="1517400"/>
          </a:xfrm>
        </p:grpSpPr>
        <p:sp>
          <p:nvSpPr>
            <p:cNvPr id="30" name="Freeform 30"/>
            <p:cNvSpPr/>
            <p:nvPr/>
          </p:nvSpPr>
          <p:spPr>
            <a:xfrm>
              <a:off x="0" y="0"/>
              <a:ext cx="14294400" cy="1517400"/>
            </a:xfrm>
            <a:custGeom>
              <a:avLst/>
              <a:gdLst/>
              <a:ahLst/>
              <a:cxnLst/>
              <a:rect l="l" t="t" r="r" b="b"/>
              <a:pathLst>
                <a:path w="14294400" h="1517400">
                  <a:moveTo>
                    <a:pt x="0" y="0"/>
                  </a:moveTo>
                  <a:lnTo>
                    <a:pt x="14294400" y="0"/>
                  </a:lnTo>
                  <a:lnTo>
                    <a:pt x="14294400" y="1517400"/>
                  </a:lnTo>
                  <a:lnTo>
                    <a:pt x="0" y="1517400"/>
                  </a:lnTo>
                  <a:close/>
                </a:path>
              </a:pathLst>
            </a:custGeom>
            <a:solidFill>
              <a:srgbClr val="000000">
                <a:alpha val="0"/>
              </a:srgbClr>
            </a:solidFill>
          </p:spPr>
          <p:txBody>
            <a:bodyPr/>
            <a:lstStyle/>
            <a:p>
              <a:endParaRPr lang="el-GR"/>
            </a:p>
          </p:txBody>
        </p:sp>
        <p:sp>
          <p:nvSpPr>
            <p:cNvPr id="31" name="TextBox 31"/>
            <p:cNvSpPr txBox="1"/>
            <p:nvPr/>
          </p:nvSpPr>
          <p:spPr>
            <a:xfrm>
              <a:off x="0" y="-9525"/>
              <a:ext cx="14294400" cy="1526925"/>
            </a:xfrm>
            <a:prstGeom prst="rect">
              <a:avLst/>
            </a:prstGeom>
          </p:spPr>
          <p:txBody>
            <a:bodyPr lIns="0" tIns="0" rIns="0" bIns="0" rtlCol="0" anchor="ctr"/>
            <a:lstStyle/>
            <a:p>
              <a:pPr algn="l">
                <a:lnSpc>
                  <a:spcPts val="2879"/>
                </a:lnSpc>
              </a:pPr>
              <a:r>
                <a:rPr lang="en-US" sz="2400">
                  <a:solidFill>
                    <a:srgbClr val="19112C"/>
                  </a:solidFill>
                  <a:latin typeface="Arial"/>
                  <a:ea typeface="Arial"/>
                  <a:cs typeface="Arial"/>
                  <a:sym typeface="Arial"/>
                </a:rPr>
                <a:t>Number of national </a:t>
              </a:r>
              <a:r>
                <a:rPr lang="en-US" sz="2400" b="1">
                  <a:solidFill>
                    <a:srgbClr val="19112C"/>
                  </a:solidFill>
                  <a:latin typeface="Arial Bold"/>
                  <a:ea typeface="Arial Bold"/>
                  <a:cs typeface="Arial Bold"/>
                  <a:sym typeface="Arial Bold"/>
                </a:rPr>
                <a:t>circular economy policies</a:t>
              </a:r>
              <a:r>
                <a:rPr lang="en-US" sz="2400">
                  <a:solidFill>
                    <a:srgbClr val="19112C"/>
                  </a:solidFill>
                  <a:latin typeface="Arial"/>
                  <a:ea typeface="Arial"/>
                  <a:cs typeface="Arial"/>
                  <a:sym typeface="Arial"/>
                </a:rPr>
                <a:t> among the EU Member States adopted from 2015 to 2023</a:t>
              </a: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3"/>
              <a:stretch>
                <a:fillRect t="-98" b="-92"/>
              </a:stretch>
            </a:blip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endParaRPr lang="el-GR"/>
            </a:p>
          </p:txBody>
        </p:sp>
      </p:grpSp>
      <p:grpSp>
        <p:nvGrpSpPr>
          <p:cNvPr id="18" name="Group 18"/>
          <p:cNvGrpSpPr>
            <a:grpSpLocks noChangeAspect="1"/>
          </p:cNvGrpSpPr>
          <p:nvPr/>
        </p:nvGrpSpPr>
        <p:grpSpPr>
          <a:xfrm>
            <a:off x="14708498" y="-954"/>
            <a:ext cx="3579499" cy="8747478"/>
            <a:chOff x="0" y="0"/>
            <a:chExt cx="4772666" cy="11663304"/>
          </a:xfrm>
        </p:grpSpPr>
        <p:sp>
          <p:nvSpPr>
            <p:cNvPr id="19" name="Freeform 19"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10"/>
              <a:stretch>
                <a:fillRect t="-1211" b="-1211"/>
              </a:stretch>
            </a:blipFill>
          </p:spPr>
          <p:txBody>
            <a:bodyPr/>
            <a:lstStyle/>
            <a:p>
              <a:endParaRPr lang="el-GR"/>
            </a:p>
          </p:txBody>
        </p:sp>
      </p:grpSp>
      <p:grpSp>
        <p:nvGrpSpPr>
          <p:cNvPr id="20" name="Group 20"/>
          <p:cNvGrpSpPr>
            <a:grpSpLocks noChangeAspect="1"/>
          </p:cNvGrpSpPr>
          <p:nvPr/>
        </p:nvGrpSpPr>
        <p:grpSpPr>
          <a:xfrm>
            <a:off x="14896364" y="2252438"/>
            <a:ext cx="3203764" cy="972000"/>
            <a:chOff x="0" y="0"/>
            <a:chExt cx="4271686" cy="1296000"/>
          </a:xfrm>
        </p:grpSpPr>
        <p:sp>
          <p:nvSpPr>
            <p:cNvPr id="21" name="Freeform 21"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1"/>
              <a:stretch>
                <a:fillRect t="-185" b="-183"/>
              </a:stretch>
            </a:blipFill>
          </p:spPr>
          <p:txBody>
            <a:bodyPr/>
            <a:lstStyle/>
            <a:p>
              <a:endParaRPr lang="el-GR"/>
            </a:p>
          </p:txBody>
        </p:sp>
      </p:grpSp>
      <p:grpSp>
        <p:nvGrpSpPr>
          <p:cNvPr id="22" name="Group 22"/>
          <p:cNvGrpSpPr/>
          <p:nvPr/>
        </p:nvGrpSpPr>
        <p:grpSpPr>
          <a:xfrm>
            <a:off x="846618" y="136191"/>
            <a:ext cx="13000394" cy="2226397"/>
            <a:chOff x="0" y="0"/>
            <a:chExt cx="17333859" cy="2968530"/>
          </a:xfrm>
        </p:grpSpPr>
        <p:sp>
          <p:nvSpPr>
            <p:cNvPr id="23" name="Freeform 23"/>
            <p:cNvSpPr/>
            <p:nvPr/>
          </p:nvSpPr>
          <p:spPr>
            <a:xfrm>
              <a:off x="0" y="0"/>
              <a:ext cx="17333860" cy="2968530"/>
            </a:xfrm>
            <a:custGeom>
              <a:avLst/>
              <a:gdLst/>
              <a:ahLst/>
              <a:cxnLst/>
              <a:rect l="l" t="t" r="r" b="b"/>
              <a:pathLst>
                <a:path w="17333860" h="2968530">
                  <a:moveTo>
                    <a:pt x="0" y="0"/>
                  </a:moveTo>
                  <a:lnTo>
                    <a:pt x="17333860" y="0"/>
                  </a:lnTo>
                  <a:lnTo>
                    <a:pt x="17333860" y="2968530"/>
                  </a:lnTo>
                  <a:lnTo>
                    <a:pt x="0" y="2968530"/>
                  </a:lnTo>
                  <a:close/>
                </a:path>
              </a:pathLst>
            </a:custGeom>
            <a:solidFill>
              <a:srgbClr val="000000">
                <a:alpha val="0"/>
              </a:srgbClr>
            </a:solidFill>
          </p:spPr>
          <p:txBody>
            <a:bodyPr/>
            <a:lstStyle/>
            <a:p>
              <a:endParaRPr lang="el-GR"/>
            </a:p>
          </p:txBody>
        </p:sp>
        <p:sp>
          <p:nvSpPr>
            <p:cNvPr id="24" name="TextBox 24"/>
            <p:cNvSpPr txBox="1"/>
            <p:nvPr/>
          </p:nvSpPr>
          <p:spPr>
            <a:xfrm>
              <a:off x="0" y="57150"/>
              <a:ext cx="17333859" cy="2911380"/>
            </a:xfrm>
            <a:prstGeom prst="rect">
              <a:avLst/>
            </a:prstGeom>
          </p:spPr>
          <p:txBody>
            <a:bodyPr lIns="0" tIns="0" rIns="0" bIns="0" rtlCol="0" anchor="ctr"/>
            <a:lstStyle/>
            <a:p>
              <a:pPr algn="l">
                <a:lnSpc>
                  <a:spcPts val="5184"/>
                </a:lnSpc>
              </a:pPr>
              <a:r>
                <a:rPr lang="en-US" sz="4800" b="1">
                  <a:solidFill>
                    <a:srgbClr val="8D5CFF"/>
                  </a:solidFill>
                  <a:latin typeface="Georgia Bold"/>
                  <a:ea typeface="Georgia Bold"/>
                  <a:cs typeface="Georgia Bold"/>
                  <a:sym typeface="Georgia Bold"/>
                </a:rPr>
                <a:t>Europe's circular economy:</a:t>
              </a:r>
            </a:p>
            <a:p>
              <a:pPr algn="l">
                <a:lnSpc>
                  <a:spcPts val="5184"/>
                </a:lnSpc>
              </a:pPr>
              <a:r>
                <a:rPr lang="en-US" sz="4800">
                  <a:solidFill>
                    <a:srgbClr val="8D5CFF"/>
                  </a:solidFill>
                  <a:latin typeface="Georgia"/>
                  <a:ea typeface="Georgia"/>
                  <a:cs typeface="Georgia"/>
                  <a:sym typeface="Georgia"/>
                </a:rPr>
                <a:t>facts &amp; numbers</a:t>
              </a:r>
            </a:p>
            <a:p>
              <a:pPr algn="l">
                <a:lnSpc>
                  <a:spcPts val="5184"/>
                </a:lnSpc>
              </a:pPr>
              <a:endParaRPr lang="en-US" sz="4800">
                <a:solidFill>
                  <a:srgbClr val="8D5CFF"/>
                </a:solidFill>
                <a:latin typeface="Georgia"/>
                <a:ea typeface="Georgia"/>
                <a:cs typeface="Georgia"/>
                <a:sym typeface="Georgia"/>
              </a:endParaRPr>
            </a:p>
          </p:txBody>
        </p:sp>
      </p:grpSp>
      <p:sp>
        <p:nvSpPr>
          <p:cNvPr id="25" name="Freeform 25"/>
          <p:cNvSpPr/>
          <p:nvPr/>
        </p:nvSpPr>
        <p:spPr>
          <a:xfrm>
            <a:off x="834390" y="5844800"/>
            <a:ext cx="808718" cy="1827612"/>
          </a:xfrm>
          <a:custGeom>
            <a:avLst/>
            <a:gdLst/>
            <a:ahLst/>
            <a:cxnLst/>
            <a:rect l="l" t="t" r="r" b="b"/>
            <a:pathLst>
              <a:path w="808718" h="1827612">
                <a:moveTo>
                  <a:pt x="0" y="0"/>
                </a:moveTo>
                <a:lnTo>
                  <a:pt x="808718" y="0"/>
                </a:lnTo>
                <a:lnTo>
                  <a:pt x="808718" y="1827611"/>
                </a:lnTo>
                <a:lnTo>
                  <a:pt x="0" y="182761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l-GR"/>
          </a:p>
        </p:txBody>
      </p:sp>
      <p:sp>
        <p:nvSpPr>
          <p:cNvPr id="26" name="Freeform 26"/>
          <p:cNvSpPr/>
          <p:nvPr/>
        </p:nvSpPr>
        <p:spPr>
          <a:xfrm>
            <a:off x="693031" y="2619763"/>
            <a:ext cx="1091437" cy="1091437"/>
          </a:xfrm>
          <a:custGeom>
            <a:avLst/>
            <a:gdLst/>
            <a:ahLst/>
            <a:cxnLst/>
            <a:rect l="l" t="t" r="r" b="b"/>
            <a:pathLst>
              <a:path w="1091437" h="1091437">
                <a:moveTo>
                  <a:pt x="0" y="0"/>
                </a:moveTo>
                <a:lnTo>
                  <a:pt x="1091436" y="0"/>
                </a:lnTo>
                <a:lnTo>
                  <a:pt x="1091436" y="1091437"/>
                </a:lnTo>
                <a:lnTo>
                  <a:pt x="0" y="109143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l-GR"/>
          </a:p>
        </p:txBody>
      </p:sp>
      <p:sp>
        <p:nvSpPr>
          <p:cNvPr id="27" name="Freeform 27"/>
          <p:cNvSpPr/>
          <p:nvPr/>
        </p:nvSpPr>
        <p:spPr>
          <a:xfrm>
            <a:off x="486940" y="4221904"/>
            <a:ext cx="1503618" cy="1503618"/>
          </a:xfrm>
          <a:custGeom>
            <a:avLst/>
            <a:gdLst/>
            <a:ahLst/>
            <a:cxnLst/>
            <a:rect l="l" t="t" r="r" b="b"/>
            <a:pathLst>
              <a:path w="1503618" h="1503618">
                <a:moveTo>
                  <a:pt x="0" y="0"/>
                </a:moveTo>
                <a:lnTo>
                  <a:pt x="1503618" y="0"/>
                </a:lnTo>
                <a:lnTo>
                  <a:pt x="1503618" y="1503618"/>
                </a:lnTo>
                <a:lnTo>
                  <a:pt x="0" y="150361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l-GR"/>
          </a:p>
        </p:txBody>
      </p:sp>
      <p:sp>
        <p:nvSpPr>
          <p:cNvPr id="28" name="TextBox 28"/>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sp>
        <p:nvSpPr>
          <p:cNvPr id="29" name="TextBox 29"/>
          <p:cNvSpPr txBox="1"/>
          <p:nvPr/>
        </p:nvSpPr>
        <p:spPr>
          <a:xfrm>
            <a:off x="2234487" y="2786288"/>
            <a:ext cx="11367118" cy="857250"/>
          </a:xfrm>
          <a:prstGeom prst="rect">
            <a:avLst/>
          </a:prstGeom>
        </p:spPr>
        <p:txBody>
          <a:bodyPr lIns="0" tIns="0" rIns="0" bIns="0" rtlCol="0" anchor="t">
            <a:spAutoFit/>
          </a:bodyPr>
          <a:lstStyle/>
          <a:p>
            <a:pPr algn="l">
              <a:lnSpc>
                <a:spcPts val="3359"/>
              </a:lnSpc>
            </a:pPr>
            <a:r>
              <a:rPr lang="en-US" sz="2799">
                <a:solidFill>
                  <a:srgbClr val="19112C"/>
                </a:solidFill>
                <a:latin typeface="Arial"/>
                <a:ea typeface="Arial"/>
                <a:cs typeface="Arial"/>
                <a:sym typeface="Arial"/>
              </a:rPr>
              <a:t>With a circularity rate of 11.8% in 2023, </a:t>
            </a:r>
            <a:r>
              <a:rPr lang="en-US" sz="2799" b="1">
                <a:solidFill>
                  <a:srgbClr val="19112C"/>
                </a:solidFill>
                <a:latin typeface="Arial Bold"/>
                <a:ea typeface="Arial Bold"/>
                <a:cs typeface="Arial Bold"/>
                <a:sym typeface="Arial Bold"/>
              </a:rPr>
              <a:t>Europe consumes a higher proportion of recycled materials than other world regions.</a:t>
            </a:r>
          </a:p>
        </p:txBody>
      </p:sp>
      <p:sp>
        <p:nvSpPr>
          <p:cNvPr id="30" name="TextBox 30"/>
          <p:cNvSpPr txBox="1"/>
          <p:nvPr/>
        </p:nvSpPr>
        <p:spPr>
          <a:xfrm>
            <a:off x="2234506" y="4353735"/>
            <a:ext cx="11367098" cy="1276350"/>
          </a:xfrm>
          <a:prstGeom prst="rect">
            <a:avLst/>
          </a:prstGeom>
        </p:spPr>
        <p:txBody>
          <a:bodyPr lIns="0" tIns="0" rIns="0" bIns="0" rtlCol="0" anchor="t">
            <a:spAutoFit/>
          </a:bodyPr>
          <a:lstStyle/>
          <a:p>
            <a:pPr algn="l">
              <a:lnSpc>
                <a:spcPts val="3359"/>
              </a:lnSpc>
            </a:pPr>
            <a:r>
              <a:rPr lang="en-US" sz="2799" b="1">
                <a:solidFill>
                  <a:srgbClr val="19112C"/>
                </a:solidFill>
                <a:latin typeface="Arial Bold"/>
                <a:ea typeface="Arial Bold"/>
                <a:cs typeface="Arial Bold"/>
                <a:sym typeface="Arial Bold"/>
              </a:rPr>
              <a:t>Europe is highly efficient in extracting value from resources</a:t>
            </a:r>
            <a:r>
              <a:rPr lang="en-US" sz="2799">
                <a:solidFill>
                  <a:srgbClr val="19112C"/>
                </a:solidFill>
                <a:latin typeface="Arial"/>
                <a:ea typeface="Arial"/>
                <a:cs typeface="Arial"/>
                <a:sym typeface="Arial"/>
              </a:rPr>
              <a:t>, with resource productivity exceeding €2/kg since 2015, more than 2.5 times the world average.</a:t>
            </a:r>
          </a:p>
        </p:txBody>
      </p:sp>
      <p:sp>
        <p:nvSpPr>
          <p:cNvPr id="31" name="TextBox 31"/>
          <p:cNvSpPr txBox="1"/>
          <p:nvPr/>
        </p:nvSpPr>
        <p:spPr>
          <a:xfrm>
            <a:off x="2234487" y="6208495"/>
            <a:ext cx="11367118" cy="1276350"/>
          </a:xfrm>
          <a:prstGeom prst="rect">
            <a:avLst/>
          </a:prstGeom>
        </p:spPr>
        <p:txBody>
          <a:bodyPr lIns="0" tIns="0" rIns="0" bIns="0" rtlCol="0" anchor="t">
            <a:spAutoFit/>
          </a:bodyPr>
          <a:lstStyle/>
          <a:p>
            <a:pPr algn="l">
              <a:lnSpc>
                <a:spcPts val="3359"/>
              </a:lnSpc>
            </a:pPr>
            <a:r>
              <a:rPr lang="en-US" sz="2799" b="1">
                <a:solidFill>
                  <a:srgbClr val="19112C"/>
                </a:solidFill>
                <a:latin typeface="Arial Bold"/>
                <a:ea typeface="Arial Bold"/>
                <a:cs typeface="Arial Bold"/>
                <a:sym typeface="Arial Bold"/>
              </a:rPr>
              <a:t>A</a:t>
            </a:r>
            <a:r>
              <a:rPr lang="en-US" sz="2799">
                <a:solidFill>
                  <a:srgbClr val="19112C"/>
                </a:solidFill>
                <a:latin typeface="Arial"/>
                <a:ea typeface="Arial"/>
                <a:cs typeface="Arial"/>
                <a:sym typeface="Arial"/>
              </a:rPr>
              <a:t> </a:t>
            </a:r>
            <a:r>
              <a:rPr lang="en-US" sz="2799" b="1">
                <a:solidFill>
                  <a:srgbClr val="19112C"/>
                </a:solidFill>
                <a:latin typeface="Arial Bold"/>
                <a:ea typeface="Arial Bold"/>
                <a:cs typeface="Arial Bold"/>
                <a:sym typeface="Arial Bold"/>
              </a:rPr>
              <a:t>strong enabling framework of policies, knowledge, and financing has been developed at the EU level</a:t>
            </a:r>
            <a:r>
              <a:rPr lang="en-US" sz="2799">
                <a:solidFill>
                  <a:srgbClr val="19112C"/>
                </a:solidFill>
                <a:latin typeface="Arial"/>
                <a:ea typeface="Arial"/>
                <a:cs typeface="Arial"/>
                <a:sym typeface="Arial"/>
              </a:rPr>
              <a:t> to foster and support the circular economy.</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3"/>
              <a:stretch>
                <a:fillRect t="-98" b="-92"/>
              </a:stretch>
            </a:blip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endParaRPr lang="el-GR"/>
            </a:p>
          </p:txBody>
        </p:sp>
      </p:grpSp>
      <p:grpSp>
        <p:nvGrpSpPr>
          <p:cNvPr id="18" name="Group 18"/>
          <p:cNvGrpSpPr>
            <a:grpSpLocks noChangeAspect="1"/>
          </p:cNvGrpSpPr>
          <p:nvPr/>
        </p:nvGrpSpPr>
        <p:grpSpPr>
          <a:xfrm>
            <a:off x="14708498" y="-954"/>
            <a:ext cx="3579499" cy="8747478"/>
            <a:chOff x="0" y="0"/>
            <a:chExt cx="4772666" cy="11663304"/>
          </a:xfrm>
        </p:grpSpPr>
        <p:sp>
          <p:nvSpPr>
            <p:cNvPr id="19" name="Freeform 19"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10"/>
              <a:stretch>
                <a:fillRect t="-1211" b="-1211"/>
              </a:stretch>
            </a:blipFill>
          </p:spPr>
          <p:txBody>
            <a:bodyPr/>
            <a:lstStyle/>
            <a:p>
              <a:endParaRPr lang="el-GR"/>
            </a:p>
          </p:txBody>
        </p:sp>
      </p:grpSp>
      <p:grpSp>
        <p:nvGrpSpPr>
          <p:cNvPr id="20" name="Group 20"/>
          <p:cNvGrpSpPr>
            <a:grpSpLocks noChangeAspect="1"/>
          </p:cNvGrpSpPr>
          <p:nvPr/>
        </p:nvGrpSpPr>
        <p:grpSpPr>
          <a:xfrm>
            <a:off x="14825456" y="2258088"/>
            <a:ext cx="3203764" cy="972000"/>
            <a:chOff x="0" y="0"/>
            <a:chExt cx="4271686" cy="1296000"/>
          </a:xfrm>
        </p:grpSpPr>
        <p:sp>
          <p:nvSpPr>
            <p:cNvPr id="21" name="Freeform 21"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1"/>
              <a:stretch>
                <a:fillRect t="-185" b="-183"/>
              </a:stretch>
            </a:blipFill>
          </p:spPr>
          <p:txBody>
            <a:bodyPr/>
            <a:lstStyle/>
            <a:p>
              <a:endParaRPr lang="el-GR"/>
            </a:p>
          </p:txBody>
        </p:sp>
      </p:grpSp>
      <p:grpSp>
        <p:nvGrpSpPr>
          <p:cNvPr id="22" name="Group 22"/>
          <p:cNvGrpSpPr/>
          <p:nvPr/>
        </p:nvGrpSpPr>
        <p:grpSpPr>
          <a:xfrm>
            <a:off x="808495" y="-29240"/>
            <a:ext cx="13680000" cy="1988550"/>
            <a:chOff x="0" y="0"/>
            <a:chExt cx="18240000" cy="2651400"/>
          </a:xfrm>
        </p:grpSpPr>
        <p:sp>
          <p:nvSpPr>
            <p:cNvPr id="23" name="Freeform 23"/>
            <p:cNvSpPr/>
            <p:nvPr/>
          </p:nvSpPr>
          <p:spPr>
            <a:xfrm>
              <a:off x="0" y="0"/>
              <a:ext cx="18240000" cy="2651400"/>
            </a:xfrm>
            <a:custGeom>
              <a:avLst/>
              <a:gdLst/>
              <a:ahLst/>
              <a:cxnLst/>
              <a:rect l="l" t="t" r="r" b="b"/>
              <a:pathLst>
                <a:path w="18240000" h="2651400">
                  <a:moveTo>
                    <a:pt x="0" y="0"/>
                  </a:moveTo>
                  <a:lnTo>
                    <a:pt x="18240000" y="0"/>
                  </a:lnTo>
                  <a:lnTo>
                    <a:pt x="18240000" y="2651400"/>
                  </a:lnTo>
                  <a:lnTo>
                    <a:pt x="0" y="2651400"/>
                  </a:lnTo>
                  <a:close/>
                </a:path>
              </a:pathLst>
            </a:custGeom>
            <a:solidFill>
              <a:srgbClr val="000000">
                <a:alpha val="0"/>
              </a:srgbClr>
            </a:solidFill>
          </p:spPr>
          <p:txBody>
            <a:bodyPr/>
            <a:lstStyle/>
            <a:p>
              <a:endParaRPr lang="el-GR"/>
            </a:p>
          </p:txBody>
        </p:sp>
        <p:sp>
          <p:nvSpPr>
            <p:cNvPr id="24" name="TextBox 24"/>
            <p:cNvSpPr txBox="1"/>
            <p:nvPr/>
          </p:nvSpPr>
          <p:spPr>
            <a:xfrm>
              <a:off x="0" y="57150"/>
              <a:ext cx="18240000" cy="2594250"/>
            </a:xfrm>
            <a:prstGeom prst="rect">
              <a:avLst/>
            </a:prstGeom>
          </p:spPr>
          <p:txBody>
            <a:bodyPr lIns="0" tIns="0" rIns="0" bIns="0" rtlCol="0" anchor="ctr"/>
            <a:lstStyle/>
            <a:p>
              <a:pPr algn="l">
                <a:lnSpc>
                  <a:spcPts val="5184"/>
                </a:lnSpc>
              </a:pPr>
              <a:r>
                <a:rPr lang="en-US" sz="4800" b="1">
                  <a:solidFill>
                    <a:srgbClr val="8D5CFF"/>
                  </a:solidFill>
                  <a:latin typeface="Georgia Bold"/>
                  <a:ea typeface="Georgia Bold"/>
                  <a:cs typeface="Georgia Bold"/>
                  <a:sym typeface="Georgia Bold"/>
                </a:rPr>
                <a:t>Europe's circular economy:</a:t>
              </a:r>
            </a:p>
            <a:p>
              <a:pPr algn="l">
                <a:lnSpc>
                  <a:spcPts val="5184"/>
                </a:lnSpc>
              </a:pPr>
              <a:r>
                <a:rPr lang="en-US" sz="4800">
                  <a:solidFill>
                    <a:srgbClr val="8D5CFF"/>
                  </a:solidFill>
                  <a:latin typeface="Georgia"/>
                  <a:ea typeface="Georgia"/>
                  <a:cs typeface="Georgia"/>
                  <a:sym typeface="Georgia"/>
                </a:rPr>
                <a:t>high &amp; low-performing countries</a:t>
              </a:r>
            </a:p>
          </p:txBody>
        </p:sp>
      </p:grpSp>
      <p:grpSp>
        <p:nvGrpSpPr>
          <p:cNvPr id="25" name="Group 25"/>
          <p:cNvGrpSpPr/>
          <p:nvPr/>
        </p:nvGrpSpPr>
        <p:grpSpPr>
          <a:xfrm>
            <a:off x="2549393" y="2370638"/>
            <a:ext cx="4591975" cy="4249924"/>
            <a:chOff x="0" y="0"/>
            <a:chExt cx="6122634" cy="5666566"/>
          </a:xfrm>
        </p:grpSpPr>
        <p:sp>
          <p:nvSpPr>
            <p:cNvPr id="26" name="Freeform 26"/>
            <p:cNvSpPr/>
            <p:nvPr/>
          </p:nvSpPr>
          <p:spPr>
            <a:xfrm>
              <a:off x="0" y="0"/>
              <a:ext cx="6096381" cy="5659628"/>
            </a:xfrm>
            <a:custGeom>
              <a:avLst/>
              <a:gdLst/>
              <a:ahLst/>
              <a:cxnLst/>
              <a:rect l="l" t="t" r="r" b="b"/>
              <a:pathLst>
                <a:path w="6096381" h="5659628">
                  <a:moveTo>
                    <a:pt x="27686" y="0"/>
                  </a:moveTo>
                  <a:lnTo>
                    <a:pt x="6068695" y="0"/>
                  </a:lnTo>
                  <a:cubicBezTo>
                    <a:pt x="6083935" y="0"/>
                    <a:pt x="6096381" y="12319"/>
                    <a:pt x="6096381" y="27686"/>
                  </a:cubicBezTo>
                  <a:lnTo>
                    <a:pt x="6096381" y="5631942"/>
                  </a:lnTo>
                  <a:cubicBezTo>
                    <a:pt x="6096381" y="5647182"/>
                    <a:pt x="6084062" y="5659628"/>
                    <a:pt x="6068695" y="5659628"/>
                  </a:cubicBezTo>
                  <a:lnTo>
                    <a:pt x="27686" y="5659628"/>
                  </a:lnTo>
                  <a:cubicBezTo>
                    <a:pt x="12446" y="5659628"/>
                    <a:pt x="0" y="5647309"/>
                    <a:pt x="0" y="5631942"/>
                  </a:cubicBezTo>
                  <a:lnTo>
                    <a:pt x="0" y="27686"/>
                  </a:lnTo>
                  <a:cubicBezTo>
                    <a:pt x="0" y="12319"/>
                    <a:pt x="12319" y="0"/>
                    <a:pt x="27686" y="0"/>
                  </a:cubicBezTo>
                  <a:moveTo>
                    <a:pt x="27686" y="55245"/>
                  </a:moveTo>
                  <a:lnTo>
                    <a:pt x="27686" y="27686"/>
                  </a:lnTo>
                  <a:lnTo>
                    <a:pt x="55245" y="27686"/>
                  </a:lnTo>
                  <a:lnTo>
                    <a:pt x="55245" y="5631942"/>
                  </a:lnTo>
                  <a:lnTo>
                    <a:pt x="27686" y="5631942"/>
                  </a:lnTo>
                  <a:lnTo>
                    <a:pt x="27686" y="5604256"/>
                  </a:lnTo>
                  <a:lnTo>
                    <a:pt x="6068695" y="5604256"/>
                  </a:lnTo>
                  <a:lnTo>
                    <a:pt x="6068695" y="5631942"/>
                  </a:lnTo>
                  <a:lnTo>
                    <a:pt x="6041009" y="5631942"/>
                  </a:lnTo>
                  <a:lnTo>
                    <a:pt x="6041009" y="27686"/>
                  </a:lnTo>
                  <a:lnTo>
                    <a:pt x="6068695" y="27686"/>
                  </a:lnTo>
                  <a:lnTo>
                    <a:pt x="6068695" y="55245"/>
                  </a:lnTo>
                  <a:lnTo>
                    <a:pt x="27686" y="55245"/>
                  </a:lnTo>
                  <a:close/>
                </a:path>
              </a:pathLst>
            </a:custGeom>
            <a:solidFill>
              <a:srgbClr val="000000"/>
            </a:solidFill>
          </p:spPr>
          <p:txBody>
            <a:bodyPr/>
            <a:lstStyle/>
            <a:p>
              <a:endParaRPr lang="el-GR"/>
            </a:p>
          </p:txBody>
        </p:sp>
      </p:grpSp>
      <p:grpSp>
        <p:nvGrpSpPr>
          <p:cNvPr id="27" name="Group 27"/>
          <p:cNvGrpSpPr/>
          <p:nvPr/>
        </p:nvGrpSpPr>
        <p:grpSpPr>
          <a:xfrm>
            <a:off x="7767962" y="2368885"/>
            <a:ext cx="4753987" cy="4262743"/>
            <a:chOff x="0" y="0"/>
            <a:chExt cx="6338650" cy="5683657"/>
          </a:xfrm>
        </p:grpSpPr>
        <p:sp>
          <p:nvSpPr>
            <p:cNvPr id="28" name="Freeform 28"/>
            <p:cNvSpPr/>
            <p:nvPr/>
          </p:nvSpPr>
          <p:spPr>
            <a:xfrm>
              <a:off x="23622" y="23622"/>
              <a:ext cx="6266307" cy="5630291"/>
            </a:xfrm>
            <a:custGeom>
              <a:avLst/>
              <a:gdLst/>
              <a:ahLst/>
              <a:cxnLst/>
              <a:rect l="l" t="t" r="r" b="b"/>
              <a:pathLst>
                <a:path w="6266307" h="5630291">
                  <a:moveTo>
                    <a:pt x="0" y="0"/>
                  </a:moveTo>
                  <a:lnTo>
                    <a:pt x="6266307" y="0"/>
                  </a:lnTo>
                  <a:lnTo>
                    <a:pt x="6266307" y="5630291"/>
                  </a:lnTo>
                  <a:lnTo>
                    <a:pt x="0" y="5630291"/>
                  </a:lnTo>
                  <a:close/>
                </a:path>
              </a:pathLst>
            </a:custGeom>
            <a:solidFill>
              <a:srgbClr val="C0FF99"/>
            </a:solidFill>
          </p:spPr>
          <p:txBody>
            <a:bodyPr/>
            <a:lstStyle/>
            <a:p>
              <a:endParaRPr lang="el-GR"/>
            </a:p>
          </p:txBody>
        </p:sp>
        <p:sp>
          <p:nvSpPr>
            <p:cNvPr id="29" name="Freeform 29"/>
            <p:cNvSpPr/>
            <p:nvPr/>
          </p:nvSpPr>
          <p:spPr>
            <a:xfrm>
              <a:off x="0" y="0"/>
              <a:ext cx="6313551" cy="5677535"/>
            </a:xfrm>
            <a:custGeom>
              <a:avLst/>
              <a:gdLst/>
              <a:ahLst/>
              <a:cxnLst/>
              <a:rect l="l" t="t" r="r" b="b"/>
              <a:pathLst>
                <a:path w="6313551" h="5677535">
                  <a:moveTo>
                    <a:pt x="23622" y="0"/>
                  </a:moveTo>
                  <a:lnTo>
                    <a:pt x="6289929" y="0"/>
                  </a:lnTo>
                  <a:cubicBezTo>
                    <a:pt x="6303010" y="0"/>
                    <a:pt x="6313551" y="10541"/>
                    <a:pt x="6313551" y="23622"/>
                  </a:cubicBezTo>
                  <a:lnTo>
                    <a:pt x="6313551" y="5653913"/>
                  </a:lnTo>
                  <a:cubicBezTo>
                    <a:pt x="6313551" y="5666994"/>
                    <a:pt x="6303010" y="5677535"/>
                    <a:pt x="6289929" y="5677535"/>
                  </a:cubicBezTo>
                  <a:lnTo>
                    <a:pt x="23622" y="5677535"/>
                  </a:lnTo>
                  <a:cubicBezTo>
                    <a:pt x="10541" y="5677535"/>
                    <a:pt x="0" y="5666994"/>
                    <a:pt x="0" y="5653913"/>
                  </a:cubicBezTo>
                  <a:lnTo>
                    <a:pt x="0" y="23622"/>
                  </a:lnTo>
                  <a:cubicBezTo>
                    <a:pt x="0" y="10541"/>
                    <a:pt x="10541" y="0"/>
                    <a:pt x="23622" y="0"/>
                  </a:cubicBezTo>
                  <a:moveTo>
                    <a:pt x="23622" y="47244"/>
                  </a:moveTo>
                  <a:lnTo>
                    <a:pt x="23622" y="23622"/>
                  </a:lnTo>
                  <a:lnTo>
                    <a:pt x="47244" y="23622"/>
                  </a:lnTo>
                  <a:lnTo>
                    <a:pt x="47244" y="5653913"/>
                  </a:lnTo>
                  <a:lnTo>
                    <a:pt x="23622" y="5653913"/>
                  </a:lnTo>
                  <a:lnTo>
                    <a:pt x="23622" y="5630291"/>
                  </a:lnTo>
                  <a:lnTo>
                    <a:pt x="6289929" y="5630291"/>
                  </a:lnTo>
                  <a:lnTo>
                    <a:pt x="6289929" y="5653913"/>
                  </a:lnTo>
                  <a:lnTo>
                    <a:pt x="6266307" y="5653913"/>
                  </a:lnTo>
                  <a:lnTo>
                    <a:pt x="6266307" y="23622"/>
                  </a:lnTo>
                  <a:lnTo>
                    <a:pt x="6289929" y="23622"/>
                  </a:lnTo>
                  <a:lnTo>
                    <a:pt x="6289929" y="47244"/>
                  </a:lnTo>
                  <a:lnTo>
                    <a:pt x="23622" y="47244"/>
                  </a:lnTo>
                  <a:close/>
                </a:path>
              </a:pathLst>
            </a:custGeom>
            <a:solidFill>
              <a:srgbClr val="19112C"/>
            </a:solidFill>
          </p:spPr>
          <p:txBody>
            <a:bodyPr/>
            <a:lstStyle/>
            <a:p>
              <a:endParaRPr lang="el-GR"/>
            </a:p>
          </p:txBody>
        </p:sp>
      </p:grpSp>
      <p:sp>
        <p:nvSpPr>
          <p:cNvPr id="30" name="Freeform 30"/>
          <p:cNvSpPr/>
          <p:nvPr/>
        </p:nvSpPr>
        <p:spPr>
          <a:xfrm>
            <a:off x="3945733" y="4548521"/>
            <a:ext cx="1799294" cy="1797045"/>
          </a:xfrm>
          <a:custGeom>
            <a:avLst/>
            <a:gdLst/>
            <a:ahLst/>
            <a:cxnLst/>
            <a:rect l="l" t="t" r="r" b="b"/>
            <a:pathLst>
              <a:path w="1799294" h="1797045">
                <a:moveTo>
                  <a:pt x="0" y="0"/>
                </a:moveTo>
                <a:lnTo>
                  <a:pt x="1799295" y="0"/>
                </a:lnTo>
                <a:lnTo>
                  <a:pt x="1799295" y="1797045"/>
                </a:lnTo>
                <a:lnTo>
                  <a:pt x="0" y="1797045"/>
                </a:lnTo>
                <a:lnTo>
                  <a:pt x="0" y="0"/>
                </a:lnTo>
                <a:close/>
              </a:path>
            </a:pathLst>
          </a:custGeom>
          <a:blipFill>
            <a:blip r:embed="rId12"/>
            <a:stretch>
              <a:fillRect/>
            </a:stretch>
          </a:blipFill>
        </p:spPr>
        <p:txBody>
          <a:bodyPr/>
          <a:lstStyle/>
          <a:p>
            <a:endParaRPr lang="el-GR"/>
          </a:p>
        </p:txBody>
      </p:sp>
      <p:sp>
        <p:nvSpPr>
          <p:cNvPr id="31" name="Freeform 31"/>
          <p:cNvSpPr/>
          <p:nvPr/>
        </p:nvSpPr>
        <p:spPr>
          <a:xfrm>
            <a:off x="9358224" y="4586801"/>
            <a:ext cx="1767178" cy="1766441"/>
          </a:xfrm>
          <a:custGeom>
            <a:avLst/>
            <a:gdLst/>
            <a:ahLst/>
            <a:cxnLst/>
            <a:rect l="l" t="t" r="r" b="b"/>
            <a:pathLst>
              <a:path w="1767178" h="1766441">
                <a:moveTo>
                  <a:pt x="0" y="0"/>
                </a:moveTo>
                <a:lnTo>
                  <a:pt x="1767177" y="0"/>
                </a:lnTo>
                <a:lnTo>
                  <a:pt x="1767177" y="1766442"/>
                </a:lnTo>
                <a:lnTo>
                  <a:pt x="0" y="1766442"/>
                </a:lnTo>
                <a:lnTo>
                  <a:pt x="0" y="0"/>
                </a:lnTo>
                <a:close/>
              </a:path>
            </a:pathLst>
          </a:custGeom>
          <a:blipFill>
            <a:blip r:embed="rId13"/>
            <a:stretch>
              <a:fillRect/>
            </a:stretch>
          </a:blipFill>
        </p:spPr>
        <p:txBody>
          <a:bodyPr/>
          <a:lstStyle/>
          <a:p>
            <a:endParaRPr lang="el-GR"/>
          </a:p>
        </p:txBody>
      </p:sp>
      <p:sp>
        <p:nvSpPr>
          <p:cNvPr id="32" name="TextBox 32"/>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sp>
        <p:nvSpPr>
          <p:cNvPr id="33" name="TextBox 33"/>
          <p:cNvSpPr txBox="1"/>
          <p:nvPr/>
        </p:nvSpPr>
        <p:spPr>
          <a:xfrm>
            <a:off x="2712842" y="4007834"/>
            <a:ext cx="4226302" cy="381000"/>
          </a:xfrm>
          <a:prstGeom prst="rect">
            <a:avLst/>
          </a:prstGeom>
        </p:spPr>
        <p:txBody>
          <a:bodyPr lIns="0" tIns="0" rIns="0" bIns="0" rtlCol="0" anchor="t">
            <a:spAutoFit/>
          </a:bodyPr>
          <a:lstStyle/>
          <a:p>
            <a:pPr algn="ctr">
              <a:lnSpc>
                <a:spcPts val="2999"/>
              </a:lnSpc>
            </a:pPr>
            <a:r>
              <a:rPr lang="en-US" sz="2499">
                <a:solidFill>
                  <a:srgbClr val="19112C"/>
                </a:solidFill>
                <a:latin typeface="Arial"/>
                <a:ea typeface="Arial"/>
                <a:cs typeface="Arial"/>
                <a:sym typeface="Arial"/>
              </a:rPr>
              <a:t>circularity rate</a:t>
            </a:r>
          </a:p>
        </p:txBody>
      </p:sp>
      <p:sp>
        <p:nvSpPr>
          <p:cNvPr id="34" name="TextBox 34"/>
          <p:cNvSpPr txBox="1"/>
          <p:nvPr/>
        </p:nvSpPr>
        <p:spPr>
          <a:xfrm>
            <a:off x="2732229" y="2715513"/>
            <a:ext cx="4226302" cy="1314450"/>
          </a:xfrm>
          <a:prstGeom prst="rect">
            <a:avLst/>
          </a:prstGeom>
        </p:spPr>
        <p:txBody>
          <a:bodyPr lIns="0" tIns="0" rIns="0" bIns="0" rtlCol="0" anchor="t">
            <a:spAutoFit/>
          </a:bodyPr>
          <a:lstStyle/>
          <a:p>
            <a:pPr algn="ctr">
              <a:lnSpc>
                <a:spcPts val="10199"/>
              </a:lnSpc>
            </a:pPr>
            <a:r>
              <a:rPr lang="en-US" sz="8499" b="1">
                <a:solidFill>
                  <a:srgbClr val="19112C"/>
                </a:solidFill>
                <a:latin typeface="Arial Bold"/>
                <a:ea typeface="Arial Bold"/>
                <a:cs typeface="Arial Bold"/>
                <a:sym typeface="Arial Bold"/>
              </a:rPr>
              <a:t>30%</a:t>
            </a:r>
          </a:p>
        </p:txBody>
      </p:sp>
      <p:sp>
        <p:nvSpPr>
          <p:cNvPr id="35" name="TextBox 35"/>
          <p:cNvSpPr txBox="1"/>
          <p:nvPr/>
        </p:nvSpPr>
        <p:spPr>
          <a:xfrm>
            <a:off x="8024969" y="3997172"/>
            <a:ext cx="4432109" cy="381000"/>
          </a:xfrm>
          <a:prstGeom prst="rect">
            <a:avLst/>
          </a:prstGeom>
        </p:spPr>
        <p:txBody>
          <a:bodyPr lIns="0" tIns="0" rIns="0" bIns="0" rtlCol="0" anchor="t">
            <a:spAutoFit/>
          </a:bodyPr>
          <a:lstStyle/>
          <a:p>
            <a:pPr algn="ctr">
              <a:lnSpc>
                <a:spcPts val="2999"/>
              </a:lnSpc>
            </a:pPr>
            <a:r>
              <a:rPr lang="en-US" sz="2499">
                <a:solidFill>
                  <a:srgbClr val="19112C"/>
                </a:solidFill>
                <a:latin typeface="Arial"/>
                <a:ea typeface="Arial"/>
                <a:cs typeface="Arial"/>
                <a:sym typeface="Arial"/>
              </a:rPr>
              <a:t>circularity rate</a:t>
            </a:r>
          </a:p>
        </p:txBody>
      </p:sp>
      <p:sp>
        <p:nvSpPr>
          <p:cNvPr id="36" name="TextBox 36"/>
          <p:cNvSpPr txBox="1"/>
          <p:nvPr/>
        </p:nvSpPr>
        <p:spPr>
          <a:xfrm>
            <a:off x="8024969" y="2693731"/>
            <a:ext cx="4432109" cy="1314450"/>
          </a:xfrm>
          <a:prstGeom prst="rect">
            <a:avLst/>
          </a:prstGeom>
        </p:spPr>
        <p:txBody>
          <a:bodyPr lIns="0" tIns="0" rIns="0" bIns="0" rtlCol="0" anchor="t">
            <a:spAutoFit/>
          </a:bodyPr>
          <a:lstStyle/>
          <a:p>
            <a:pPr algn="ctr">
              <a:lnSpc>
                <a:spcPts val="10199"/>
              </a:lnSpc>
            </a:pPr>
            <a:r>
              <a:rPr lang="en-US" sz="8499" b="1">
                <a:solidFill>
                  <a:srgbClr val="19112C"/>
                </a:solidFill>
                <a:latin typeface="Arial Bold"/>
                <a:ea typeface="Arial Bold"/>
                <a:cs typeface="Arial Bold"/>
                <a:sym typeface="Arial Bold"/>
              </a:rPr>
              <a:t>1.3%</a:t>
            </a:r>
          </a:p>
        </p:txBody>
      </p:sp>
      <p:sp>
        <p:nvSpPr>
          <p:cNvPr id="37" name="TextBox 37"/>
          <p:cNvSpPr txBox="1"/>
          <p:nvPr/>
        </p:nvSpPr>
        <p:spPr>
          <a:xfrm>
            <a:off x="1090270" y="7118092"/>
            <a:ext cx="13116450" cy="1190625"/>
          </a:xfrm>
          <a:prstGeom prst="rect">
            <a:avLst/>
          </a:prstGeom>
        </p:spPr>
        <p:txBody>
          <a:bodyPr lIns="0" tIns="0" rIns="0" bIns="0" rtlCol="0" anchor="t">
            <a:spAutoFit/>
          </a:bodyPr>
          <a:lstStyle/>
          <a:p>
            <a:pPr algn="ctr">
              <a:lnSpc>
                <a:spcPts val="3119"/>
              </a:lnSpc>
            </a:pPr>
            <a:r>
              <a:rPr lang="en-US" sz="2599">
                <a:solidFill>
                  <a:srgbClr val="19112C"/>
                </a:solidFill>
                <a:latin typeface="Arial"/>
                <a:ea typeface="Arial"/>
                <a:cs typeface="Arial"/>
                <a:sym typeface="Arial"/>
              </a:rPr>
              <a:t>There is a </a:t>
            </a:r>
            <a:r>
              <a:rPr lang="en-US" sz="2599" b="1">
                <a:solidFill>
                  <a:srgbClr val="19112C"/>
                </a:solidFill>
                <a:latin typeface="Arial Bold"/>
                <a:ea typeface="Arial Bold"/>
                <a:cs typeface="Arial Bold"/>
                <a:sym typeface="Arial Bold"/>
              </a:rPr>
              <a:t>significant divide between leading countries</a:t>
            </a:r>
            <a:r>
              <a:rPr lang="en-US" sz="2599">
                <a:solidFill>
                  <a:srgbClr val="19112C"/>
                </a:solidFill>
                <a:latin typeface="Arial"/>
                <a:ea typeface="Arial"/>
                <a:cs typeface="Arial"/>
                <a:sym typeface="Arial"/>
              </a:rPr>
              <a:t> (e.g., Netherlands, Italy, France, Germany) </a:t>
            </a:r>
            <a:r>
              <a:rPr lang="en-US" sz="2599" b="1">
                <a:solidFill>
                  <a:srgbClr val="19112C"/>
                </a:solidFill>
                <a:latin typeface="Arial Bold"/>
                <a:ea typeface="Arial Bold"/>
                <a:cs typeface="Arial Bold"/>
                <a:sym typeface="Arial Bold"/>
              </a:rPr>
              <a:t>and those that are transforming towards a circular economy at a slower pace</a:t>
            </a:r>
            <a:r>
              <a:rPr lang="en-US" sz="2599">
                <a:solidFill>
                  <a:srgbClr val="19112C"/>
                </a:solidFill>
                <a:latin typeface="Arial"/>
                <a:ea typeface="Arial"/>
                <a:cs typeface="Arial"/>
                <a:sym typeface="Arial"/>
              </a:rPr>
              <a:t> (mainly in Central, Eastern, and Southern Europe).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3"/>
              <a:stretch>
                <a:fillRect t="-98" b="-92"/>
              </a:stretch>
            </a:blip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grpSp>
        <p:nvGrpSpPr>
          <p:cNvPr id="19" name="Group 19"/>
          <p:cNvGrpSpPr>
            <a:grpSpLocks noChangeAspect="1"/>
          </p:cNvGrpSpPr>
          <p:nvPr/>
        </p:nvGrpSpPr>
        <p:grpSpPr>
          <a:xfrm>
            <a:off x="14708498" y="-954"/>
            <a:ext cx="3579499" cy="8747478"/>
            <a:chOff x="0" y="0"/>
            <a:chExt cx="4772666" cy="11663304"/>
          </a:xfrm>
        </p:grpSpPr>
        <p:sp>
          <p:nvSpPr>
            <p:cNvPr id="20" name="Freeform 20"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10"/>
              <a:stretch>
                <a:fillRect t="-1211" b="-1211"/>
              </a:stretch>
            </a:blipFill>
          </p:spPr>
          <p:txBody>
            <a:bodyPr/>
            <a:lstStyle/>
            <a:p>
              <a:endParaRPr lang="el-GR"/>
            </a:p>
          </p:txBody>
        </p:sp>
      </p:grpSp>
      <p:grpSp>
        <p:nvGrpSpPr>
          <p:cNvPr id="21" name="Group 21"/>
          <p:cNvGrpSpPr>
            <a:grpSpLocks noChangeAspect="1"/>
          </p:cNvGrpSpPr>
          <p:nvPr/>
        </p:nvGrpSpPr>
        <p:grpSpPr>
          <a:xfrm>
            <a:off x="14896364" y="2252438"/>
            <a:ext cx="3203764" cy="972000"/>
            <a:chOff x="0" y="0"/>
            <a:chExt cx="4271686" cy="1296000"/>
          </a:xfrm>
        </p:grpSpPr>
        <p:sp>
          <p:nvSpPr>
            <p:cNvPr id="22" name="Freeform 22"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1"/>
              <a:stretch>
                <a:fillRect t="-185" b="-183"/>
              </a:stretch>
            </a:blipFill>
          </p:spPr>
          <p:txBody>
            <a:bodyPr/>
            <a:lstStyle/>
            <a:p>
              <a:endParaRPr lang="el-GR"/>
            </a:p>
          </p:txBody>
        </p:sp>
      </p:grpSp>
      <p:grpSp>
        <p:nvGrpSpPr>
          <p:cNvPr id="23" name="Group 23"/>
          <p:cNvGrpSpPr/>
          <p:nvPr/>
        </p:nvGrpSpPr>
        <p:grpSpPr>
          <a:xfrm>
            <a:off x="834390" y="192899"/>
            <a:ext cx="8667104" cy="2056458"/>
            <a:chOff x="0" y="0"/>
            <a:chExt cx="11556139" cy="2741944"/>
          </a:xfrm>
        </p:grpSpPr>
        <p:sp>
          <p:nvSpPr>
            <p:cNvPr id="24" name="Freeform 24"/>
            <p:cNvSpPr/>
            <p:nvPr/>
          </p:nvSpPr>
          <p:spPr>
            <a:xfrm>
              <a:off x="0" y="0"/>
              <a:ext cx="11556139" cy="2741944"/>
            </a:xfrm>
            <a:custGeom>
              <a:avLst/>
              <a:gdLst/>
              <a:ahLst/>
              <a:cxnLst/>
              <a:rect l="l" t="t" r="r" b="b"/>
              <a:pathLst>
                <a:path w="11556139" h="2741944">
                  <a:moveTo>
                    <a:pt x="0" y="0"/>
                  </a:moveTo>
                  <a:lnTo>
                    <a:pt x="11556139" y="0"/>
                  </a:lnTo>
                  <a:lnTo>
                    <a:pt x="11556139" y="2741944"/>
                  </a:lnTo>
                  <a:lnTo>
                    <a:pt x="0" y="2741944"/>
                  </a:lnTo>
                  <a:close/>
                </a:path>
              </a:pathLst>
            </a:custGeom>
            <a:solidFill>
              <a:srgbClr val="000000">
                <a:alpha val="0"/>
              </a:srgbClr>
            </a:solidFill>
          </p:spPr>
          <p:txBody>
            <a:bodyPr/>
            <a:lstStyle/>
            <a:p>
              <a:endParaRPr lang="el-GR"/>
            </a:p>
          </p:txBody>
        </p:sp>
        <p:sp>
          <p:nvSpPr>
            <p:cNvPr id="25" name="TextBox 25"/>
            <p:cNvSpPr txBox="1"/>
            <p:nvPr/>
          </p:nvSpPr>
          <p:spPr>
            <a:xfrm>
              <a:off x="0" y="57150"/>
              <a:ext cx="11556139" cy="2684794"/>
            </a:xfrm>
            <a:prstGeom prst="rect">
              <a:avLst/>
            </a:prstGeom>
          </p:spPr>
          <p:txBody>
            <a:bodyPr lIns="0" tIns="0" rIns="0" bIns="0" rtlCol="0" anchor="ctr"/>
            <a:lstStyle/>
            <a:p>
              <a:pPr algn="l">
                <a:lnSpc>
                  <a:spcPts val="5184"/>
                </a:lnSpc>
              </a:pPr>
              <a:r>
                <a:rPr lang="en-US" sz="4800" b="1">
                  <a:solidFill>
                    <a:srgbClr val="8D5CFF"/>
                  </a:solidFill>
                  <a:latin typeface="Georgia Bold"/>
                  <a:ea typeface="Georgia Bold"/>
                  <a:cs typeface="Georgia Bold"/>
                  <a:sym typeface="Georgia Bold"/>
                </a:rPr>
                <a:t>Europe's circular economy:</a:t>
              </a:r>
            </a:p>
            <a:p>
              <a:pPr algn="l">
                <a:lnSpc>
                  <a:spcPts val="5184"/>
                </a:lnSpc>
              </a:pPr>
              <a:r>
                <a:rPr lang="en-US" sz="4800">
                  <a:solidFill>
                    <a:srgbClr val="8D5CFF"/>
                  </a:solidFill>
                  <a:latin typeface="Georgia"/>
                  <a:ea typeface="Georgia"/>
                  <a:cs typeface="Georgia"/>
                  <a:sym typeface="Georgia"/>
                </a:rPr>
                <a:t>main plan</a:t>
              </a:r>
              <a:r>
                <a:rPr lang="en-US" sz="4800">
                  <a:solidFill>
                    <a:srgbClr val="000000"/>
                  </a:solidFill>
                  <a:latin typeface="Georgia"/>
                  <a:ea typeface="Georgia"/>
                  <a:cs typeface="Georgia"/>
                  <a:sym typeface="Georgia"/>
                </a:rPr>
                <a:t> </a:t>
              </a:r>
            </a:p>
            <a:p>
              <a:pPr algn="l">
                <a:lnSpc>
                  <a:spcPts val="4082"/>
                </a:lnSpc>
              </a:pPr>
              <a:endParaRPr lang="en-US" sz="4800">
                <a:solidFill>
                  <a:srgbClr val="000000"/>
                </a:solidFill>
                <a:latin typeface="Georgia"/>
                <a:ea typeface="Georgia"/>
                <a:cs typeface="Georgia"/>
                <a:sym typeface="Georgia"/>
              </a:endParaRPr>
            </a:p>
          </p:txBody>
        </p:sp>
      </p:grpSp>
      <p:grpSp>
        <p:nvGrpSpPr>
          <p:cNvPr id="26" name="Group 26"/>
          <p:cNvGrpSpPr/>
          <p:nvPr/>
        </p:nvGrpSpPr>
        <p:grpSpPr>
          <a:xfrm>
            <a:off x="8038792" y="3678236"/>
            <a:ext cx="2988787" cy="1085288"/>
            <a:chOff x="0" y="0"/>
            <a:chExt cx="3985050" cy="1447050"/>
          </a:xfrm>
        </p:grpSpPr>
        <p:sp>
          <p:nvSpPr>
            <p:cNvPr id="27" name="Freeform 27"/>
            <p:cNvSpPr/>
            <p:nvPr/>
          </p:nvSpPr>
          <p:spPr>
            <a:xfrm>
              <a:off x="9525" y="9525"/>
              <a:ext cx="3966083" cy="1427988"/>
            </a:xfrm>
            <a:custGeom>
              <a:avLst/>
              <a:gdLst/>
              <a:ahLst/>
              <a:cxnLst/>
              <a:rect l="l" t="t" r="r" b="b"/>
              <a:pathLst>
                <a:path w="3966083" h="1427988">
                  <a:moveTo>
                    <a:pt x="0" y="713994"/>
                  </a:moveTo>
                  <a:cubicBezTo>
                    <a:pt x="0" y="319659"/>
                    <a:pt x="322326" y="0"/>
                    <a:pt x="720090" y="0"/>
                  </a:cubicBezTo>
                  <a:lnTo>
                    <a:pt x="3245993" y="0"/>
                  </a:lnTo>
                  <a:cubicBezTo>
                    <a:pt x="3643630" y="0"/>
                    <a:pt x="3966083" y="319659"/>
                    <a:pt x="3966083" y="713994"/>
                  </a:cubicBezTo>
                  <a:cubicBezTo>
                    <a:pt x="3966083" y="1108329"/>
                    <a:pt x="3643757" y="1427988"/>
                    <a:pt x="3245993" y="1427988"/>
                  </a:cubicBezTo>
                  <a:lnTo>
                    <a:pt x="720090" y="1427988"/>
                  </a:lnTo>
                  <a:cubicBezTo>
                    <a:pt x="322326" y="1427988"/>
                    <a:pt x="0" y="1108329"/>
                    <a:pt x="0" y="713994"/>
                  </a:cubicBezTo>
                  <a:close/>
                </a:path>
              </a:pathLst>
            </a:custGeom>
            <a:solidFill>
              <a:srgbClr val="FFFFFF"/>
            </a:solidFill>
          </p:spPr>
          <p:txBody>
            <a:bodyPr/>
            <a:lstStyle/>
            <a:p>
              <a:endParaRPr lang="el-GR"/>
            </a:p>
          </p:txBody>
        </p:sp>
        <p:sp>
          <p:nvSpPr>
            <p:cNvPr id="28" name="Freeform 28"/>
            <p:cNvSpPr/>
            <p:nvPr/>
          </p:nvSpPr>
          <p:spPr>
            <a:xfrm>
              <a:off x="0" y="0"/>
              <a:ext cx="3985133" cy="1447038"/>
            </a:xfrm>
            <a:custGeom>
              <a:avLst/>
              <a:gdLst/>
              <a:ahLst/>
              <a:cxnLst/>
              <a:rect l="l" t="t" r="r" b="b"/>
              <a:pathLst>
                <a:path w="3985133" h="1447038">
                  <a:moveTo>
                    <a:pt x="0" y="723519"/>
                  </a:moveTo>
                  <a:cubicBezTo>
                    <a:pt x="0" y="323850"/>
                    <a:pt x="326771" y="0"/>
                    <a:pt x="729615" y="0"/>
                  </a:cubicBezTo>
                  <a:lnTo>
                    <a:pt x="3255518" y="0"/>
                  </a:lnTo>
                  <a:lnTo>
                    <a:pt x="3255518" y="9525"/>
                  </a:lnTo>
                  <a:lnTo>
                    <a:pt x="3255518" y="0"/>
                  </a:lnTo>
                  <a:cubicBezTo>
                    <a:pt x="3658362" y="0"/>
                    <a:pt x="3985133" y="323850"/>
                    <a:pt x="3985133" y="723519"/>
                  </a:cubicBezTo>
                  <a:cubicBezTo>
                    <a:pt x="3985133" y="727837"/>
                    <a:pt x="3982212" y="731647"/>
                    <a:pt x="3977894" y="732790"/>
                  </a:cubicBezTo>
                  <a:lnTo>
                    <a:pt x="3975608" y="723519"/>
                  </a:lnTo>
                  <a:lnTo>
                    <a:pt x="3985133" y="723519"/>
                  </a:lnTo>
                  <a:cubicBezTo>
                    <a:pt x="3985133" y="1123188"/>
                    <a:pt x="3658362" y="1447038"/>
                    <a:pt x="3255518" y="1447038"/>
                  </a:cubicBezTo>
                  <a:lnTo>
                    <a:pt x="3255518" y="1437513"/>
                  </a:lnTo>
                  <a:lnTo>
                    <a:pt x="3255518" y="1447038"/>
                  </a:lnTo>
                  <a:lnTo>
                    <a:pt x="729615" y="1447038"/>
                  </a:lnTo>
                  <a:lnTo>
                    <a:pt x="729615" y="1437513"/>
                  </a:lnTo>
                  <a:lnTo>
                    <a:pt x="729615" y="1447038"/>
                  </a:lnTo>
                  <a:cubicBezTo>
                    <a:pt x="326771" y="1447038"/>
                    <a:pt x="0" y="1123188"/>
                    <a:pt x="0" y="723519"/>
                  </a:cubicBezTo>
                  <a:lnTo>
                    <a:pt x="9525" y="723519"/>
                  </a:lnTo>
                  <a:lnTo>
                    <a:pt x="0" y="723519"/>
                  </a:lnTo>
                  <a:moveTo>
                    <a:pt x="19050" y="723519"/>
                  </a:moveTo>
                  <a:lnTo>
                    <a:pt x="9525" y="723519"/>
                  </a:lnTo>
                  <a:lnTo>
                    <a:pt x="19050" y="723519"/>
                  </a:lnTo>
                  <a:cubicBezTo>
                    <a:pt x="19050" y="1112520"/>
                    <a:pt x="337058" y="1427988"/>
                    <a:pt x="729615" y="1427988"/>
                  </a:cubicBezTo>
                  <a:lnTo>
                    <a:pt x="3255518" y="1427988"/>
                  </a:lnTo>
                  <a:cubicBezTo>
                    <a:pt x="3648075" y="1427988"/>
                    <a:pt x="3966083" y="1112520"/>
                    <a:pt x="3966083" y="723519"/>
                  </a:cubicBezTo>
                  <a:cubicBezTo>
                    <a:pt x="3966083" y="719201"/>
                    <a:pt x="3969004" y="715391"/>
                    <a:pt x="3973322" y="714248"/>
                  </a:cubicBezTo>
                  <a:lnTo>
                    <a:pt x="3975608" y="723519"/>
                  </a:lnTo>
                  <a:lnTo>
                    <a:pt x="3966083" y="723519"/>
                  </a:lnTo>
                  <a:cubicBezTo>
                    <a:pt x="3966083" y="334518"/>
                    <a:pt x="3648075" y="19050"/>
                    <a:pt x="3255518" y="19050"/>
                  </a:cubicBezTo>
                  <a:lnTo>
                    <a:pt x="729615" y="19050"/>
                  </a:lnTo>
                  <a:lnTo>
                    <a:pt x="729615" y="9525"/>
                  </a:lnTo>
                  <a:lnTo>
                    <a:pt x="729615" y="19050"/>
                  </a:lnTo>
                  <a:cubicBezTo>
                    <a:pt x="337058" y="19050"/>
                    <a:pt x="19050" y="334518"/>
                    <a:pt x="19050" y="723519"/>
                  </a:cubicBezTo>
                  <a:close/>
                </a:path>
              </a:pathLst>
            </a:custGeom>
            <a:solidFill>
              <a:srgbClr val="000000"/>
            </a:solidFill>
          </p:spPr>
          <p:txBody>
            <a:bodyPr/>
            <a:lstStyle/>
            <a:p>
              <a:endParaRPr lang="el-GR"/>
            </a:p>
          </p:txBody>
        </p:sp>
        <p:sp>
          <p:nvSpPr>
            <p:cNvPr id="29" name="TextBox 29"/>
            <p:cNvSpPr txBox="1"/>
            <p:nvPr/>
          </p:nvSpPr>
          <p:spPr>
            <a:xfrm>
              <a:off x="0" y="-9525"/>
              <a:ext cx="3985050" cy="1456575"/>
            </a:xfrm>
            <a:prstGeom prst="rect">
              <a:avLst/>
            </a:prstGeom>
          </p:spPr>
          <p:txBody>
            <a:bodyPr lIns="50800" tIns="50800" rIns="50800" bIns="50800" rtlCol="0" anchor="ctr"/>
            <a:lstStyle/>
            <a:p>
              <a:pPr algn="ctr">
                <a:lnSpc>
                  <a:spcPts val="2451"/>
                </a:lnSpc>
              </a:pPr>
              <a:r>
                <a:rPr lang="en-US" sz="2043" b="1">
                  <a:solidFill>
                    <a:srgbClr val="19112C"/>
                  </a:solidFill>
                  <a:latin typeface="Arial Bold"/>
                  <a:ea typeface="Arial Bold"/>
                  <a:cs typeface="Arial Bold"/>
                  <a:sym typeface="Arial Bold"/>
                </a:rPr>
                <a:t>THE REALITY</a:t>
              </a:r>
            </a:p>
          </p:txBody>
        </p:sp>
      </p:grpSp>
      <p:grpSp>
        <p:nvGrpSpPr>
          <p:cNvPr id="30" name="Group 30"/>
          <p:cNvGrpSpPr/>
          <p:nvPr/>
        </p:nvGrpSpPr>
        <p:grpSpPr>
          <a:xfrm>
            <a:off x="1184231" y="3678236"/>
            <a:ext cx="2988788" cy="1085288"/>
            <a:chOff x="0" y="0"/>
            <a:chExt cx="3985050" cy="1447050"/>
          </a:xfrm>
        </p:grpSpPr>
        <p:sp>
          <p:nvSpPr>
            <p:cNvPr id="31" name="Freeform 31"/>
            <p:cNvSpPr/>
            <p:nvPr/>
          </p:nvSpPr>
          <p:spPr>
            <a:xfrm>
              <a:off x="9525" y="9525"/>
              <a:ext cx="3966083" cy="1427988"/>
            </a:xfrm>
            <a:custGeom>
              <a:avLst/>
              <a:gdLst/>
              <a:ahLst/>
              <a:cxnLst/>
              <a:rect l="l" t="t" r="r" b="b"/>
              <a:pathLst>
                <a:path w="3966083" h="1427988">
                  <a:moveTo>
                    <a:pt x="0" y="713994"/>
                  </a:moveTo>
                  <a:cubicBezTo>
                    <a:pt x="0" y="319659"/>
                    <a:pt x="322326" y="0"/>
                    <a:pt x="720090" y="0"/>
                  </a:cubicBezTo>
                  <a:lnTo>
                    <a:pt x="3245993" y="0"/>
                  </a:lnTo>
                  <a:cubicBezTo>
                    <a:pt x="3643630" y="0"/>
                    <a:pt x="3966083" y="319659"/>
                    <a:pt x="3966083" y="713994"/>
                  </a:cubicBezTo>
                  <a:cubicBezTo>
                    <a:pt x="3966083" y="1108329"/>
                    <a:pt x="3643757" y="1427988"/>
                    <a:pt x="3245993" y="1427988"/>
                  </a:cubicBezTo>
                  <a:lnTo>
                    <a:pt x="720090" y="1427988"/>
                  </a:lnTo>
                  <a:cubicBezTo>
                    <a:pt x="322326" y="1427988"/>
                    <a:pt x="0" y="1108329"/>
                    <a:pt x="0" y="713994"/>
                  </a:cubicBezTo>
                  <a:close/>
                </a:path>
              </a:pathLst>
            </a:custGeom>
            <a:solidFill>
              <a:srgbClr val="FFFFFF"/>
            </a:solidFill>
          </p:spPr>
          <p:txBody>
            <a:bodyPr/>
            <a:lstStyle/>
            <a:p>
              <a:endParaRPr lang="el-GR"/>
            </a:p>
          </p:txBody>
        </p:sp>
        <p:sp>
          <p:nvSpPr>
            <p:cNvPr id="32" name="Freeform 32"/>
            <p:cNvSpPr/>
            <p:nvPr/>
          </p:nvSpPr>
          <p:spPr>
            <a:xfrm>
              <a:off x="0" y="0"/>
              <a:ext cx="3985133" cy="1447038"/>
            </a:xfrm>
            <a:custGeom>
              <a:avLst/>
              <a:gdLst/>
              <a:ahLst/>
              <a:cxnLst/>
              <a:rect l="l" t="t" r="r" b="b"/>
              <a:pathLst>
                <a:path w="3985133" h="1447038">
                  <a:moveTo>
                    <a:pt x="0" y="723519"/>
                  </a:moveTo>
                  <a:cubicBezTo>
                    <a:pt x="0" y="323850"/>
                    <a:pt x="326771" y="0"/>
                    <a:pt x="729615" y="0"/>
                  </a:cubicBezTo>
                  <a:lnTo>
                    <a:pt x="3255518" y="0"/>
                  </a:lnTo>
                  <a:lnTo>
                    <a:pt x="3255518" y="9525"/>
                  </a:lnTo>
                  <a:lnTo>
                    <a:pt x="3255518" y="0"/>
                  </a:lnTo>
                  <a:cubicBezTo>
                    <a:pt x="3658362" y="0"/>
                    <a:pt x="3985133" y="323850"/>
                    <a:pt x="3985133" y="723519"/>
                  </a:cubicBezTo>
                  <a:cubicBezTo>
                    <a:pt x="3985133" y="727837"/>
                    <a:pt x="3982212" y="731647"/>
                    <a:pt x="3977894" y="732790"/>
                  </a:cubicBezTo>
                  <a:lnTo>
                    <a:pt x="3975608" y="723519"/>
                  </a:lnTo>
                  <a:lnTo>
                    <a:pt x="3985133" y="723519"/>
                  </a:lnTo>
                  <a:cubicBezTo>
                    <a:pt x="3985133" y="1123188"/>
                    <a:pt x="3658362" y="1447038"/>
                    <a:pt x="3255518" y="1447038"/>
                  </a:cubicBezTo>
                  <a:lnTo>
                    <a:pt x="3255518" y="1437513"/>
                  </a:lnTo>
                  <a:lnTo>
                    <a:pt x="3255518" y="1447038"/>
                  </a:lnTo>
                  <a:lnTo>
                    <a:pt x="729615" y="1447038"/>
                  </a:lnTo>
                  <a:lnTo>
                    <a:pt x="729615" y="1437513"/>
                  </a:lnTo>
                  <a:lnTo>
                    <a:pt x="729615" y="1447038"/>
                  </a:lnTo>
                  <a:cubicBezTo>
                    <a:pt x="326771" y="1447038"/>
                    <a:pt x="0" y="1123188"/>
                    <a:pt x="0" y="723519"/>
                  </a:cubicBezTo>
                  <a:lnTo>
                    <a:pt x="9525" y="723519"/>
                  </a:lnTo>
                  <a:lnTo>
                    <a:pt x="0" y="723519"/>
                  </a:lnTo>
                  <a:moveTo>
                    <a:pt x="19050" y="723519"/>
                  </a:moveTo>
                  <a:lnTo>
                    <a:pt x="9525" y="723519"/>
                  </a:lnTo>
                  <a:lnTo>
                    <a:pt x="19050" y="723519"/>
                  </a:lnTo>
                  <a:cubicBezTo>
                    <a:pt x="19050" y="1112520"/>
                    <a:pt x="337058" y="1427988"/>
                    <a:pt x="729615" y="1427988"/>
                  </a:cubicBezTo>
                  <a:lnTo>
                    <a:pt x="3255518" y="1427988"/>
                  </a:lnTo>
                  <a:cubicBezTo>
                    <a:pt x="3648075" y="1427988"/>
                    <a:pt x="3966083" y="1112520"/>
                    <a:pt x="3966083" y="723519"/>
                  </a:cubicBezTo>
                  <a:cubicBezTo>
                    <a:pt x="3966083" y="719201"/>
                    <a:pt x="3969004" y="715391"/>
                    <a:pt x="3973322" y="714248"/>
                  </a:cubicBezTo>
                  <a:lnTo>
                    <a:pt x="3975608" y="723519"/>
                  </a:lnTo>
                  <a:lnTo>
                    <a:pt x="3966083" y="723519"/>
                  </a:lnTo>
                  <a:cubicBezTo>
                    <a:pt x="3966083" y="334518"/>
                    <a:pt x="3648075" y="19050"/>
                    <a:pt x="3255518" y="19050"/>
                  </a:cubicBezTo>
                  <a:lnTo>
                    <a:pt x="729615" y="19050"/>
                  </a:lnTo>
                  <a:lnTo>
                    <a:pt x="729615" y="9525"/>
                  </a:lnTo>
                  <a:lnTo>
                    <a:pt x="729615" y="19050"/>
                  </a:lnTo>
                  <a:cubicBezTo>
                    <a:pt x="337058" y="19050"/>
                    <a:pt x="19050" y="334518"/>
                    <a:pt x="19050" y="723519"/>
                  </a:cubicBezTo>
                  <a:close/>
                </a:path>
              </a:pathLst>
            </a:custGeom>
            <a:solidFill>
              <a:srgbClr val="000000"/>
            </a:solidFill>
          </p:spPr>
          <p:txBody>
            <a:bodyPr/>
            <a:lstStyle/>
            <a:p>
              <a:endParaRPr lang="el-GR"/>
            </a:p>
          </p:txBody>
        </p:sp>
        <p:sp>
          <p:nvSpPr>
            <p:cNvPr id="33" name="TextBox 33"/>
            <p:cNvSpPr txBox="1"/>
            <p:nvPr/>
          </p:nvSpPr>
          <p:spPr>
            <a:xfrm>
              <a:off x="0" y="-9525"/>
              <a:ext cx="3985050" cy="1456575"/>
            </a:xfrm>
            <a:prstGeom prst="rect">
              <a:avLst/>
            </a:prstGeom>
          </p:spPr>
          <p:txBody>
            <a:bodyPr lIns="50800" tIns="50800" rIns="50800" bIns="50800" rtlCol="0" anchor="ctr"/>
            <a:lstStyle/>
            <a:p>
              <a:pPr algn="ctr">
                <a:lnSpc>
                  <a:spcPts val="2451"/>
                </a:lnSpc>
              </a:pPr>
              <a:r>
                <a:rPr lang="en-US" sz="2043" b="1">
                  <a:solidFill>
                    <a:srgbClr val="19112C"/>
                  </a:solidFill>
                  <a:latin typeface="Arial Bold"/>
                  <a:ea typeface="Arial Bold"/>
                  <a:cs typeface="Arial Bold"/>
                  <a:sym typeface="Arial Bold"/>
                </a:rPr>
                <a:t>THE AMBITION </a:t>
              </a:r>
            </a:p>
          </p:txBody>
        </p:sp>
      </p:grpSp>
      <p:grpSp>
        <p:nvGrpSpPr>
          <p:cNvPr id="34" name="Group 34"/>
          <p:cNvGrpSpPr/>
          <p:nvPr/>
        </p:nvGrpSpPr>
        <p:grpSpPr>
          <a:xfrm>
            <a:off x="694744" y="5754124"/>
            <a:ext cx="3967762" cy="2268563"/>
            <a:chOff x="0" y="0"/>
            <a:chExt cx="5290350" cy="3024750"/>
          </a:xfrm>
        </p:grpSpPr>
        <p:sp>
          <p:nvSpPr>
            <p:cNvPr id="35" name="Freeform 35"/>
            <p:cNvSpPr/>
            <p:nvPr/>
          </p:nvSpPr>
          <p:spPr>
            <a:xfrm>
              <a:off x="10033" y="10033"/>
              <a:ext cx="5270373" cy="3004693"/>
            </a:xfrm>
            <a:custGeom>
              <a:avLst/>
              <a:gdLst/>
              <a:ahLst/>
              <a:cxnLst/>
              <a:rect l="l" t="t" r="r" b="b"/>
              <a:pathLst>
                <a:path w="5270373" h="3004693">
                  <a:moveTo>
                    <a:pt x="0" y="500761"/>
                  </a:moveTo>
                  <a:cubicBezTo>
                    <a:pt x="0" y="224155"/>
                    <a:pt x="224790" y="0"/>
                    <a:pt x="502158" y="0"/>
                  </a:cubicBezTo>
                  <a:lnTo>
                    <a:pt x="4768088" y="0"/>
                  </a:lnTo>
                  <a:cubicBezTo>
                    <a:pt x="5045456" y="0"/>
                    <a:pt x="5270373" y="224282"/>
                    <a:pt x="5270373" y="500761"/>
                  </a:cubicBezTo>
                  <a:lnTo>
                    <a:pt x="5270373" y="2503932"/>
                  </a:lnTo>
                  <a:cubicBezTo>
                    <a:pt x="5270373" y="2780538"/>
                    <a:pt x="5045456" y="3004693"/>
                    <a:pt x="4768088" y="3004693"/>
                  </a:cubicBezTo>
                  <a:lnTo>
                    <a:pt x="502158" y="3004693"/>
                  </a:lnTo>
                  <a:cubicBezTo>
                    <a:pt x="224790" y="3004693"/>
                    <a:pt x="0" y="2780538"/>
                    <a:pt x="0" y="2503932"/>
                  </a:cubicBezTo>
                  <a:close/>
                </a:path>
              </a:pathLst>
            </a:custGeom>
            <a:solidFill>
              <a:srgbClr val="FFFFFF"/>
            </a:solidFill>
          </p:spPr>
          <p:txBody>
            <a:bodyPr/>
            <a:lstStyle/>
            <a:p>
              <a:endParaRPr lang="el-GR"/>
            </a:p>
          </p:txBody>
        </p:sp>
        <p:sp>
          <p:nvSpPr>
            <p:cNvPr id="36" name="Freeform 36"/>
            <p:cNvSpPr/>
            <p:nvPr/>
          </p:nvSpPr>
          <p:spPr>
            <a:xfrm>
              <a:off x="0" y="0"/>
              <a:ext cx="5290312" cy="3024759"/>
            </a:xfrm>
            <a:custGeom>
              <a:avLst/>
              <a:gdLst/>
              <a:ahLst/>
              <a:cxnLst/>
              <a:rect l="l" t="t" r="r" b="b"/>
              <a:pathLst>
                <a:path w="5290312" h="3024759">
                  <a:moveTo>
                    <a:pt x="0" y="510794"/>
                  </a:moveTo>
                  <a:cubicBezTo>
                    <a:pt x="0" y="228600"/>
                    <a:pt x="229362" y="0"/>
                    <a:pt x="512191" y="0"/>
                  </a:cubicBezTo>
                  <a:lnTo>
                    <a:pt x="4778121" y="0"/>
                  </a:lnTo>
                  <a:lnTo>
                    <a:pt x="4778121" y="10033"/>
                  </a:lnTo>
                  <a:lnTo>
                    <a:pt x="4778121" y="0"/>
                  </a:lnTo>
                  <a:cubicBezTo>
                    <a:pt x="5060950" y="0"/>
                    <a:pt x="5290312" y="228600"/>
                    <a:pt x="5290312" y="510794"/>
                  </a:cubicBezTo>
                  <a:lnTo>
                    <a:pt x="5280279" y="510794"/>
                  </a:lnTo>
                  <a:lnTo>
                    <a:pt x="5290312" y="510794"/>
                  </a:lnTo>
                  <a:lnTo>
                    <a:pt x="5290312" y="2513965"/>
                  </a:lnTo>
                  <a:lnTo>
                    <a:pt x="5280279" y="2513965"/>
                  </a:lnTo>
                  <a:lnTo>
                    <a:pt x="5290312" y="2513965"/>
                  </a:lnTo>
                  <a:cubicBezTo>
                    <a:pt x="5290312" y="2796032"/>
                    <a:pt x="5060950" y="3024759"/>
                    <a:pt x="4778121" y="3024759"/>
                  </a:cubicBezTo>
                  <a:lnTo>
                    <a:pt x="4778121" y="3014726"/>
                  </a:lnTo>
                  <a:lnTo>
                    <a:pt x="4778121" y="3024759"/>
                  </a:lnTo>
                  <a:lnTo>
                    <a:pt x="512191" y="3024759"/>
                  </a:lnTo>
                  <a:lnTo>
                    <a:pt x="512191" y="3014726"/>
                  </a:lnTo>
                  <a:lnTo>
                    <a:pt x="512191" y="3024759"/>
                  </a:lnTo>
                  <a:cubicBezTo>
                    <a:pt x="229362" y="3024759"/>
                    <a:pt x="0" y="2796159"/>
                    <a:pt x="0" y="2513965"/>
                  </a:cubicBezTo>
                  <a:lnTo>
                    <a:pt x="0" y="510794"/>
                  </a:lnTo>
                  <a:lnTo>
                    <a:pt x="10033" y="510794"/>
                  </a:lnTo>
                  <a:lnTo>
                    <a:pt x="0" y="510794"/>
                  </a:lnTo>
                  <a:moveTo>
                    <a:pt x="19939" y="510794"/>
                  </a:moveTo>
                  <a:lnTo>
                    <a:pt x="19939" y="2513965"/>
                  </a:lnTo>
                  <a:lnTo>
                    <a:pt x="10033" y="2513965"/>
                  </a:lnTo>
                  <a:lnTo>
                    <a:pt x="20066" y="2513965"/>
                  </a:lnTo>
                  <a:cubicBezTo>
                    <a:pt x="20066" y="2784983"/>
                    <a:pt x="240411" y="3004820"/>
                    <a:pt x="512318" y="3004820"/>
                  </a:cubicBezTo>
                  <a:lnTo>
                    <a:pt x="4778248" y="3004820"/>
                  </a:lnTo>
                  <a:cubicBezTo>
                    <a:pt x="5050155" y="3004820"/>
                    <a:pt x="5270500" y="2784983"/>
                    <a:pt x="5270500" y="2513965"/>
                  </a:cubicBezTo>
                  <a:lnTo>
                    <a:pt x="5270500" y="510794"/>
                  </a:lnTo>
                  <a:cubicBezTo>
                    <a:pt x="5270500" y="239776"/>
                    <a:pt x="5050155" y="19939"/>
                    <a:pt x="4778248" y="19939"/>
                  </a:cubicBezTo>
                  <a:lnTo>
                    <a:pt x="512191" y="19939"/>
                  </a:lnTo>
                  <a:lnTo>
                    <a:pt x="512191" y="10033"/>
                  </a:lnTo>
                  <a:lnTo>
                    <a:pt x="512191" y="20066"/>
                  </a:lnTo>
                  <a:cubicBezTo>
                    <a:pt x="240284" y="19939"/>
                    <a:pt x="19939" y="239776"/>
                    <a:pt x="19939" y="510794"/>
                  </a:cubicBezTo>
                  <a:close/>
                </a:path>
              </a:pathLst>
            </a:custGeom>
            <a:solidFill>
              <a:srgbClr val="000000"/>
            </a:solidFill>
          </p:spPr>
          <p:txBody>
            <a:bodyPr/>
            <a:lstStyle/>
            <a:p>
              <a:endParaRPr lang="el-GR"/>
            </a:p>
          </p:txBody>
        </p:sp>
        <p:sp>
          <p:nvSpPr>
            <p:cNvPr id="37" name="TextBox 37"/>
            <p:cNvSpPr txBox="1"/>
            <p:nvPr/>
          </p:nvSpPr>
          <p:spPr>
            <a:xfrm>
              <a:off x="0" y="-19050"/>
              <a:ext cx="5290350" cy="3043800"/>
            </a:xfrm>
            <a:prstGeom prst="rect">
              <a:avLst/>
            </a:prstGeom>
          </p:spPr>
          <p:txBody>
            <a:bodyPr lIns="50800" tIns="50800" rIns="50800" bIns="50800" rtlCol="0" anchor="ctr"/>
            <a:lstStyle/>
            <a:p>
              <a:pPr algn="ctr">
                <a:lnSpc>
                  <a:spcPts val="2638"/>
                </a:lnSpc>
              </a:pPr>
              <a:r>
                <a:rPr lang="en-US" sz="2199" b="1">
                  <a:solidFill>
                    <a:srgbClr val="19112C"/>
                  </a:solidFill>
                  <a:latin typeface="Arial Bold"/>
                  <a:ea typeface="Arial Bold"/>
                  <a:cs typeface="Arial Bold"/>
                  <a:sym typeface="Arial Bold"/>
                </a:rPr>
                <a:t>Double the share of recycled materials </a:t>
              </a:r>
              <a:r>
                <a:rPr lang="en-US" sz="2199">
                  <a:solidFill>
                    <a:srgbClr val="19112C"/>
                  </a:solidFill>
                  <a:latin typeface="Arial"/>
                  <a:ea typeface="Arial"/>
                  <a:cs typeface="Arial"/>
                  <a:sym typeface="Arial"/>
                </a:rPr>
                <a:t>used in the EU's economy.</a:t>
              </a:r>
            </a:p>
          </p:txBody>
        </p:sp>
      </p:grpSp>
      <p:grpSp>
        <p:nvGrpSpPr>
          <p:cNvPr id="38" name="Group 38"/>
          <p:cNvGrpSpPr/>
          <p:nvPr/>
        </p:nvGrpSpPr>
        <p:grpSpPr>
          <a:xfrm>
            <a:off x="7497571" y="5754124"/>
            <a:ext cx="4019497" cy="2268563"/>
            <a:chOff x="0" y="0"/>
            <a:chExt cx="5359329" cy="3024750"/>
          </a:xfrm>
        </p:grpSpPr>
        <p:sp>
          <p:nvSpPr>
            <p:cNvPr id="39" name="Freeform 39"/>
            <p:cNvSpPr/>
            <p:nvPr/>
          </p:nvSpPr>
          <p:spPr>
            <a:xfrm>
              <a:off x="10164" y="10033"/>
              <a:ext cx="5339091" cy="3004693"/>
            </a:xfrm>
            <a:custGeom>
              <a:avLst/>
              <a:gdLst/>
              <a:ahLst/>
              <a:cxnLst/>
              <a:rect l="l" t="t" r="r" b="b"/>
              <a:pathLst>
                <a:path w="5339091" h="3004693">
                  <a:moveTo>
                    <a:pt x="0" y="500761"/>
                  </a:moveTo>
                  <a:cubicBezTo>
                    <a:pt x="0" y="224155"/>
                    <a:pt x="227721" y="0"/>
                    <a:pt x="508705" y="0"/>
                  </a:cubicBezTo>
                  <a:lnTo>
                    <a:pt x="4830257" y="0"/>
                  </a:lnTo>
                  <a:cubicBezTo>
                    <a:pt x="5111242" y="0"/>
                    <a:pt x="5339091" y="224282"/>
                    <a:pt x="5339091" y="500761"/>
                  </a:cubicBezTo>
                  <a:lnTo>
                    <a:pt x="5339091" y="2503932"/>
                  </a:lnTo>
                  <a:cubicBezTo>
                    <a:pt x="5339091" y="2780538"/>
                    <a:pt x="5111242" y="3004693"/>
                    <a:pt x="4830257" y="3004693"/>
                  </a:cubicBezTo>
                  <a:lnTo>
                    <a:pt x="508705" y="3004693"/>
                  </a:lnTo>
                  <a:cubicBezTo>
                    <a:pt x="227721" y="3004693"/>
                    <a:pt x="0" y="2780538"/>
                    <a:pt x="0" y="2503932"/>
                  </a:cubicBezTo>
                  <a:close/>
                </a:path>
              </a:pathLst>
            </a:custGeom>
            <a:solidFill>
              <a:srgbClr val="FFFFFF"/>
            </a:solidFill>
          </p:spPr>
          <p:txBody>
            <a:bodyPr/>
            <a:lstStyle/>
            <a:p>
              <a:endParaRPr lang="el-GR"/>
            </a:p>
          </p:txBody>
        </p:sp>
        <p:sp>
          <p:nvSpPr>
            <p:cNvPr id="40" name="Freeform 40"/>
            <p:cNvSpPr/>
            <p:nvPr/>
          </p:nvSpPr>
          <p:spPr>
            <a:xfrm>
              <a:off x="0" y="0"/>
              <a:ext cx="5359290" cy="3024759"/>
            </a:xfrm>
            <a:custGeom>
              <a:avLst/>
              <a:gdLst/>
              <a:ahLst/>
              <a:cxnLst/>
              <a:rect l="l" t="t" r="r" b="b"/>
              <a:pathLst>
                <a:path w="5359290" h="3024759">
                  <a:moveTo>
                    <a:pt x="0" y="510794"/>
                  </a:moveTo>
                  <a:cubicBezTo>
                    <a:pt x="0" y="228600"/>
                    <a:pt x="232353" y="0"/>
                    <a:pt x="518869" y="0"/>
                  </a:cubicBezTo>
                  <a:lnTo>
                    <a:pt x="4840421" y="0"/>
                  </a:lnTo>
                  <a:lnTo>
                    <a:pt x="4840421" y="10033"/>
                  </a:lnTo>
                  <a:lnTo>
                    <a:pt x="4840421" y="0"/>
                  </a:lnTo>
                  <a:cubicBezTo>
                    <a:pt x="5126938" y="0"/>
                    <a:pt x="5359290" y="228600"/>
                    <a:pt x="5359290" y="510794"/>
                  </a:cubicBezTo>
                  <a:lnTo>
                    <a:pt x="5349127" y="510794"/>
                  </a:lnTo>
                  <a:lnTo>
                    <a:pt x="5359290" y="510794"/>
                  </a:lnTo>
                  <a:lnTo>
                    <a:pt x="5359290" y="2513965"/>
                  </a:lnTo>
                  <a:lnTo>
                    <a:pt x="5349127" y="2513965"/>
                  </a:lnTo>
                  <a:lnTo>
                    <a:pt x="5359290" y="2513965"/>
                  </a:lnTo>
                  <a:cubicBezTo>
                    <a:pt x="5359290" y="2796032"/>
                    <a:pt x="5126938" y="3024759"/>
                    <a:pt x="4840421" y="3024759"/>
                  </a:cubicBezTo>
                  <a:lnTo>
                    <a:pt x="4840421" y="3014726"/>
                  </a:lnTo>
                  <a:lnTo>
                    <a:pt x="4840421" y="3024759"/>
                  </a:lnTo>
                  <a:lnTo>
                    <a:pt x="518869" y="3024759"/>
                  </a:lnTo>
                  <a:lnTo>
                    <a:pt x="518869" y="3014726"/>
                  </a:lnTo>
                  <a:lnTo>
                    <a:pt x="518869" y="3024759"/>
                  </a:lnTo>
                  <a:cubicBezTo>
                    <a:pt x="232353" y="3024759"/>
                    <a:pt x="0" y="2796159"/>
                    <a:pt x="0" y="2513965"/>
                  </a:cubicBezTo>
                  <a:lnTo>
                    <a:pt x="0" y="510794"/>
                  </a:lnTo>
                  <a:lnTo>
                    <a:pt x="10164" y="510794"/>
                  </a:lnTo>
                  <a:lnTo>
                    <a:pt x="0" y="510794"/>
                  </a:lnTo>
                  <a:moveTo>
                    <a:pt x="20199" y="510794"/>
                  </a:moveTo>
                  <a:lnTo>
                    <a:pt x="20199" y="2513965"/>
                  </a:lnTo>
                  <a:lnTo>
                    <a:pt x="10164" y="2513965"/>
                  </a:lnTo>
                  <a:lnTo>
                    <a:pt x="20328" y="2513965"/>
                  </a:lnTo>
                  <a:cubicBezTo>
                    <a:pt x="20328" y="2784983"/>
                    <a:pt x="243546" y="3004820"/>
                    <a:pt x="518998" y="3004820"/>
                  </a:cubicBezTo>
                  <a:lnTo>
                    <a:pt x="4840549" y="3004820"/>
                  </a:lnTo>
                  <a:cubicBezTo>
                    <a:pt x="5116002" y="3004820"/>
                    <a:pt x="5339220" y="2784983"/>
                    <a:pt x="5339220" y="2513965"/>
                  </a:cubicBezTo>
                  <a:lnTo>
                    <a:pt x="5339220" y="510794"/>
                  </a:lnTo>
                  <a:cubicBezTo>
                    <a:pt x="5339220" y="239776"/>
                    <a:pt x="5116002" y="19939"/>
                    <a:pt x="4840549" y="19939"/>
                  </a:cubicBezTo>
                  <a:lnTo>
                    <a:pt x="518869" y="19939"/>
                  </a:lnTo>
                  <a:lnTo>
                    <a:pt x="518869" y="10033"/>
                  </a:lnTo>
                  <a:lnTo>
                    <a:pt x="518869" y="20066"/>
                  </a:lnTo>
                  <a:cubicBezTo>
                    <a:pt x="243417" y="19939"/>
                    <a:pt x="20199" y="239776"/>
                    <a:pt x="20199" y="510794"/>
                  </a:cubicBezTo>
                  <a:close/>
                </a:path>
              </a:pathLst>
            </a:custGeom>
            <a:solidFill>
              <a:srgbClr val="000000"/>
            </a:solidFill>
          </p:spPr>
          <p:txBody>
            <a:bodyPr/>
            <a:lstStyle/>
            <a:p>
              <a:endParaRPr lang="el-GR"/>
            </a:p>
          </p:txBody>
        </p:sp>
        <p:sp>
          <p:nvSpPr>
            <p:cNvPr id="41" name="TextBox 41"/>
            <p:cNvSpPr txBox="1"/>
            <p:nvPr/>
          </p:nvSpPr>
          <p:spPr>
            <a:xfrm>
              <a:off x="0" y="-19050"/>
              <a:ext cx="5359329" cy="3043800"/>
            </a:xfrm>
            <a:prstGeom prst="rect">
              <a:avLst/>
            </a:prstGeom>
          </p:spPr>
          <p:txBody>
            <a:bodyPr lIns="50800" tIns="50800" rIns="50800" bIns="50800" rtlCol="0" anchor="ctr"/>
            <a:lstStyle/>
            <a:p>
              <a:pPr algn="ctr">
                <a:lnSpc>
                  <a:spcPts val="2638"/>
                </a:lnSpc>
              </a:pPr>
              <a:r>
                <a:rPr lang="en-US" sz="2199" b="1">
                  <a:solidFill>
                    <a:srgbClr val="19112C"/>
                  </a:solidFill>
                  <a:latin typeface="Arial Bold"/>
                  <a:ea typeface="Arial Bold"/>
                  <a:cs typeface="Arial Bold"/>
                  <a:sym typeface="Arial Bold"/>
                </a:rPr>
                <a:t>Challenging progress: </a:t>
              </a:r>
              <a:r>
                <a:rPr lang="en-US" sz="2199">
                  <a:solidFill>
                    <a:srgbClr val="19112C"/>
                  </a:solidFill>
                  <a:latin typeface="Arial"/>
                  <a:ea typeface="Arial"/>
                  <a:cs typeface="Arial"/>
                  <a:sym typeface="Arial"/>
                </a:rPr>
                <a:t>Current trajectories indicate the goal is at risk without increased action.</a:t>
              </a:r>
            </a:p>
          </p:txBody>
        </p:sp>
      </p:grpSp>
      <p:grpSp>
        <p:nvGrpSpPr>
          <p:cNvPr id="42" name="Group 42"/>
          <p:cNvGrpSpPr>
            <a:grpSpLocks noChangeAspect="1"/>
          </p:cNvGrpSpPr>
          <p:nvPr/>
        </p:nvGrpSpPr>
        <p:grpSpPr>
          <a:xfrm rot="5400000">
            <a:off x="10898250" y="1381913"/>
            <a:ext cx="8771662" cy="6007837"/>
            <a:chOff x="0" y="0"/>
            <a:chExt cx="11695550" cy="8010450"/>
          </a:xfrm>
        </p:grpSpPr>
        <p:sp>
          <p:nvSpPr>
            <p:cNvPr id="43" name="Freeform 43"/>
            <p:cNvSpPr/>
            <p:nvPr/>
          </p:nvSpPr>
          <p:spPr>
            <a:xfrm>
              <a:off x="0" y="0"/>
              <a:ext cx="11695557" cy="8010398"/>
            </a:xfrm>
            <a:custGeom>
              <a:avLst/>
              <a:gdLst/>
              <a:ahLst/>
              <a:cxnLst/>
              <a:rect l="l" t="t" r="r" b="b"/>
              <a:pathLst>
                <a:path w="11695557" h="8010398">
                  <a:moveTo>
                    <a:pt x="0" y="0"/>
                  </a:moveTo>
                  <a:lnTo>
                    <a:pt x="11695557" y="0"/>
                  </a:lnTo>
                  <a:lnTo>
                    <a:pt x="11695557" y="8010398"/>
                  </a:lnTo>
                  <a:lnTo>
                    <a:pt x="0" y="8010398"/>
                  </a:lnTo>
                  <a:lnTo>
                    <a:pt x="0" y="0"/>
                  </a:lnTo>
                  <a:close/>
                </a:path>
              </a:pathLst>
            </a:custGeom>
            <a:blipFill>
              <a:blip r:embed="rId12"/>
              <a:stretch>
                <a:fillRect l="-1420" r="-1420"/>
              </a:stretch>
            </a:blipFill>
          </p:spPr>
          <p:txBody>
            <a:bodyPr/>
            <a:lstStyle/>
            <a:p>
              <a:endParaRPr lang="el-GR"/>
            </a:p>
          </p:txBody>
        </p:sp>
      </p:grpSp>
      <p:grpSp>
        <p:nvGrpSpPr>
          <p:cNvPr id="44" name="Group 44"/>
          <p:cNvGrpSpPr/>
          <p:nvPr/>
        </p:nvGrpSpPr>
        <p:grpSpPr>
          <a:xfrm>
            <a:off x="4662506" y="2016603"/>
            <a:ext cx="2636438" cy="1006087"/>
            <a:chOff x="0" y="0"/>
            <a:chExt cx="3515250" cy="1341450"/>
          </a:xfrm>
        </p:grpSpPr>
        <p:sp>
          <p:nvSpPr>
            <p:cNvPr id="45" name="Freeform 45"/>
            <p:cNvSpPr/>
            <p:nvPr/>
          </p:nvSpPr>
          <p:spPr>
            <a:xfrm>
              <a:off x="9525" y="9525"/>
              <a:ext cx="3496183" cy="1322451"/>
            </a:xfrm>
            <a:custGeom>
              <a:avLst/>
              <a:gdLst/>
              <a:ahLst/>
              <a:cxnLst/>
              <a:rect l="l" t="t" r="r" b="b"/>
              <a:pathLst>
                <a:path w="3496183" h="1322451">
                  <a:moveTo>
                    <a:pt x="0" y="0"/>
                  </a:moveTo>
                  <a:lnTo>
                    <a:pt x="3496183" y="0"/>
                  </a:lnTo>
                  <a:lnTo>
                    <a:pt x="3496183" y="1322451"/>
                  </a:lnTo>
                  <a:lnTo>
                    <a:pt x="0" y="1322451"/>
                  </a:lnTo>
                  <a:close/>
                </a:path>
              </a:pathLst>
            </a:custGeom>
            <a:solidFill>
              <a:srgbClr val="C0FF99"/>
            </a:solidFill>
          </p:spPr>
          <p:txBody>
            <a:bodyPr/>
            <a:lstStyle/>
            <a:p>
              <a:endParaRPr lang="el-GR"/>
            </a:p>
          </p:txBody>
        </p:sp>
        <p:sp>
          <p:nvSpPr>
            <p:cNvPr id="46" name="Freeform 46"/>
            <p:cNvSpPr/>
            <p:nvPr/>
          </p:nvSpPr>
          <p:spPr>
            <a:xfrm>
              <a:off x="0" y="0"/>
              <a:ext cx="3515233" cy="1341501"/>
            </a:xfrm>
            <a:custGeom>
              <a:avLst/>
              <a:gdLst/>
              <a:ahLst/>
              <a:cxnLst/>
              <a:rect l="l" t="t" r="r" b="b"/>
              <a:pathLst>
                <a:path w="3515233" h="1341501">
                  <a:moveTo>
                    <a:pt x="9525" y="0"/>
                  </a:moveTo>
                  <a:lnTo>
                    <a:pt x="3505708" y="0"/>
                  </a:lnTo>
                  <a:cubicBezTo>
                    <a:pt x="3510915" y="0"/>
                    <a:pt x="3515233" y="4318"/>
                    <a:pt x="3515233" y="9525"/>
                  </a:cubicBezTo>
                  <a:lnTo>
                    <a:pt x="3515233" y="1331976"/>
                  </a:lnTo>
                  <a:cubicBezTo>
                    <a:pt x="3515233" y="1337183"/>
                    <a:pt x="3510915" y="1341501"/>
                    <a:pt x="3505708" y="1341501"/>
                  </a:cubicBezTo>
                  <a:lnTo>
                    <a:pt x="9525" y="1341501"/>
                  </a:lnTo>
                  <a:cubicBezTo>
                    <a:pt x="4318" y="1341501"/>
                    <a:pt x="0" y="1337183"/>
                    <a:pt x="0" y="1331976"/>
                  </a:cubicBezTo>
                  <a:lnTo>
                    <a:pt x="0" y="9525"/>
                  </a:lnTo>
                  <a:cubicBezTo>
                    <a:pt x="0" y="4318"/>
                    <a:pt x="4318" y="0"/>
                    <a:pt x="9525" y="0"/>
                  </a:cubicBezTo>
                  <a:moveTo>
                    <a:pt x="9525" y="19050"/>
                  </a:moveTo>
                  <a:lnTo>
                    <a:pt x="9525" y="9525"/>
                  </a:lnTo>
                  <a:lnTo>
                    <a:pt x="19050" y="9525"/>
                  </a:lnTo>
                  <a:lnTo>
                    <a:pt x="19050" y="1331976"/>
                  </a:lnTo>
                  <a:lnTo>
                    <a:pt x="9525" y="1331976"/>
                  </a:lnTo>
                  <a:lnTo>
                    <a:pt x="9525" y="1322451"/>
                  </a:lnTo>
                  <a:lnTo>
                    <a:pt x="3505708" y="1322451"/>
                  </a:lnTo>
                  <a:lnTo>
                    <a:pt x="3505708" y="1331976"/>
                  </a:lnTo>
                  <a:lnTo>
                    <a:pt x="3496183" y="1331976"/>
                  </a:lnTo>
                  <a:lnTo>
                    <a:pt x="3496183" y="9525"/>
                  </a:lnTo>
                  <a:lnTo>
                    <a:pt x="3505708" y="9525"/>
                  </a:lnTo>
                  <a:lnTo>
                    <a:pt x="3505708" y="19050"/>
                  </a:lnTo>
                  <a:lnTo>
                    <a:pt x="9525" y="19050"/>
                  </a:lnTo>
                  <a:close/>
                </a:path>
              </a:pathLst>
            </a:custGeom>
            <a:solidFill>
              <a:srgbClr val="C0FF99"/>
            </a:solidFill>
          </p:spPr>
          <p:txBody>
            <a:bodyPr/>
            <a:lstStyle/>
            <a:p>
              <a:endParaRPr lang="el-GR"/>
            </a:p>
          </p:txBody>
        </p:sp>
        <p:sp>
          <p:nvSpPr>
            <p:cNvPr id="47" name="TextBox 47"/>
            <p:cNvSpPr txBox="1"/>
            <p:nvPr/>
          </p:nvSpPr>
          <p:spPr>
            <a:xfrm>
              <a:off x="0" y="0"/>
              <a:ext cx="3515250" cy="1341450"/>
            </a:xfrm>
            <a:prstGeom prst="rect">
              <a:avLst/>
            </a:prstGeom>
          </p:spPr>
          <p:txBody>
            <a:bodyPr lIns="50800" tIns="50800" rIns="50800" bIns="50800" rtlCol="0" anchor="ctr"/>
            <a:lstStyle/>
            <a:p>
              <a:pPr algn="ctr">
                <a:lnSpc>
                  <a:spcPts val="3960"/>
                </a:lnSpc>
              </a:pPr>
              <a:r>
                <a:rPr lang="en-US" sz="3300" b="1">
                  <a:solidFill>
                    <a:srgbClr val="19112C"/>
                  </a:solidFill>
                  <a:latin typeface="Georgia Bold"/>
                  <a:ea typeface="Georgia Bold"/>
                  <a:cs typeface="Georgia Bold"/>
                  <a:sym typeface="Georgia Bold"/>
                </a:rPr>
                <a:t>Until 2030</a:t>
              </a:r>
            </a:p>
          </p:txBody>
        </p:sp>
      </p:grpSp>
      <p:sp>
        <p:nvSpPr>
          <p:cNvPr id="48" name="AutoShape 48"/>
          <p:cNvSpPr/>
          <p:nvPr/>
        </p:nvSpPr>
        <p:spPr>
          <a:xfrm>
            <a:off x="7207082" y="2969740"/>
            <a:ext cx="831711" cy="590548"/>
          </a:xfrm>
          <a:prstGeom prst="line">
            <a:avLst/>
          </a:prstGeom>
          <a:ln w="38100" cap="flat">
            <a:solidFill>
              <a:srgbClr val="000000"/>
            </a:solidFill>
            <a:prstDash val="sysDot"/>
            <a:headEnd type="none" w="sm" len="sm"/>
            <a:tailEnd type="arrow" w="med" len="sm"/>
          </a:ln>
        </p:spPr>
        <p:txBody>
          <a:bodyPr/>
          <a:lstStyle/>
          <a:p>
            <a:endParaRPr lang="el-GR"/>
          </a:p>
        </p:txBody>
      </p:sp>
      <p:sp>
        <p:nvSpPr>
          <p:cNvPr id="49" name="AutoShape 49"/>
          <p:cNvSpPr/>
          <p:nvPr/>
        </p:nvSpPr>
        <p:spPr>
          <a:xfrm flipH="1">
            <a:off x="3943885" y="2969740"/>
            <a:ext cx="718621" cy="570713"/>
          </a:xfrm>
          <a:prstGeom prst="line">
            <a:avLst/>
          </a:prstGeom>
          <a:ln w="38100" cap="flat">
            <a:solidFill>
              <a:srgbClr val="000000"/>
            </a:solidFill>
            <a:prstDash val="sysDot"/>
            <a:headEnd type="none" w="sm" len="sm"/>
            <a:tailEnd type="arrow" w="med" len="sm"/>
          </a:ln>
        </p:spPr>
        <p:txBody>
          <a:bodyPr/>
          <a:lstStyle/>
          <a:p>
            <a:endParaRPr lang="el-G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3"/>
              <a:stretch>
                <a:fillRect t="-98" b="-92"/>
              </a:stretch>
            </a:blip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grpSp>
        <p:nvGrpSpPr>
          <p:cNvPr id="19" name="Group 19"/>
          <p:cNvGrpSpPr>
            <a:grpSpLocks noChangeAspect="1"/>
          </p:cNvGrpSpPr>
          <p:nvPr/>
        </p:nvGrpSpPr>
        <p:grpSpPr>
          <a:xfrm>
            <a:off x="14708498" y="-954"/>
            <a:ext cx="3579499" cy="8747478"/>
            <a:chOff x="0" y="0"/>
            <a:chExt cx="4772666" cy="11663304"/>
          </a:xfrm>
        </p:grpSpPr>
        <p:sp>
          <p:nvSpPr>
            <p:cNvPr id="20" name="Freeform 20"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10"/>
              <a:stretch>
                <a:fillRect t="-1211" b="-1211"/>
              </a:stretch>
            </a:blipFill>
          </p:spPr>
          <p:txBody>
            <a:bodyPr/>
            <a:lstStyle/>
            <a:p>
              <a:endParaRPr lang="el-GR"/>
            </a:p>
          </p:txBody>
        </p:sp>
      </p:grpSp>
      <p:grpSp>
        <p:nvGrpSpPr>
          <p:cNvPr id="21" name="Group 21"/>
          <p:cNvGrpSpPr>
            <a:grpSpLocks noChangeAspect="1"/>
          </p:cNvGrpSpPr>
          <p:nvPr/>
        </p:nvGrpSpPr>
        <p:grpSpPr>
          <a:xfrm>
            <a:off x="14896364" y="2252438"/>
            <a:ext cx="3203764" cy="972000"/>
            <a:chOff x="0" y="0"/>
            <a:chExt cx="4271686" cy="1296000"/>
          </a:xfrm>
        </p:grpSpPr>
        <p:sp>
          <p:nvSpPr>
            <p:cNvPr id="22" name="Freeform 22"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1"/>
              <a:stretch>
                <a:fillRect t="-185" b="-183"/>
              </a:stretch>
            </a:blipFill>
          </p:spPr>
          <p:txBody>
            <a:bodyPr/>
            <a:lstStyle/>
            <a:p>
              <a:endParaRPr lang="el-GR"/>
            </a:p>
          </p:txBody>
        </p:sp>
      </p:grpSp>
      <p:grpSp>
        <p:nvGrpSpPr>
          <p:cNvPr id="23" name="Group 23"/>
          <p:cNvGrpSpPr/>
          <p:nvPr/>
        </p:nvGrpSpPr>
        <p:grpSpPr>
          <a:xfrm>
            <a:off x="867657" y="182588"/>
            <a:ext cx="13680000" cy="1988550"/>
            <a:chOff x="0" y="0"/>
            <a:chExt cx="18240000" cy="2651400"/>
          </a:xfrm>
        </p:grpSpPr>
        <p:sp>
          <p:nvSpPr>
            <p:cNvPr id="24" name="Freeform 24"/>
            <p:cNvSpPr/>
            <p:nvPr/>
          </p:nvSpPr>
          <p:spPr>
            <a:xfrm>
              <a:off x="0" y="0"/>
              <a:ext cx="18240000" cy="2651400"/>
            </a:xfrm>
            <a:custGeom>
              <a:avLst/>
              <a:gdLst/>
              <a:ahLst/>
              <a:cxnLst/>
              <a:rect l="l" t="t" r="r" b="b"/>
              <a:pathLst>
                <a:path w="18240000" h="2651400">
                  <a:moveTo>
                    <a:pt x="0" y="0"/>
                  </a:moveTo>
                  <a:lnTo>
                    <a:pt x="18240000" y="0"/>
                  </a:lnTo>
                  <a:lnTo>
                    <a:pt x="18240000" y="2651400"/>
                  </a:lnTo>
                  <a:lnTo>
                    <a:pt x="0" y="2651400"/>
                  </a:lnTo>
                  <a:close/>
                </a:path>
              </a:pathLst>
            </a:custGeom>
            <a:solidFill>
              <a:srgbClr val="000000">
                <a:alpha val="0"/>
              </a:srgbClr>
            </a:solidFill>
          </p:spPr>
          <p:txBody>
            <a:bodyPr/>
            <a:lstStyle/>
            <a:p>
              <a:endParaRPr lang="el-GR"/>
            </a:p>
          </p:txBody>
        </p:sp>
        <p:sp>
          <p:nvSpPr>
            <p:cNvPr id="25" name="TextBox 25"/>
            <p:cNvSpPr txBox="1"/>
            <p:nvPr/>
          </p:nvSpPr>
          <p:spPr>
            <a:xfrm>
              <a:off x="0" y="38100"/>
              <a:ext cx="18240000" cy="2613300"/>
            </a:xfrm>
            <a:prstGeom prst="rect">
              <a:avLst/>
            </a:prstGeom>
          </p:spPr>
          <p:txBody>
            <a:bodyPr lIns="0" tIns="0" rIns="0" bIns="0" rtlCol="0" anchor="ctr"/>
            <a:lstStyle/>
            <a:p>
              <a:pPr algn="l">
                <a:lnSpc>
                  <a:spcPts val="4536"/>
                </a:lnSpc>
              </a:pPr>
              <a:endParaRPr/>
            </a:p>
          </p:txBody>
        </p:sp>
      </p:grpSp>
      <p:grpSp>
        <p:nvGrpSpPr>
          <p:cNvPr id="26" name="Group 26"/>
          <p:cNvGrpSpPr/>
          <p:nvPr/>
        </p:nvGrpSpPr>
        <p:grpSpPr>
          <a:xfrm>
            <a:off x="3001431" y="1176862"/>
            <a:ext cx="9650700" cy="7438050"/>
            <a:chOff x="0" y="0"/>
            <a:chExt cx="12867600" cy="9917400"/>
          </a:xfrm>
        </p:grpSpPr>
        <p:sp>
          <p:nvSpPr>
            <p:cNvPr id="27" name="Freeform 27"/>
            <p:cNvSpPr/>
            <p:nvPr/>
          </p:nvSpPr>
          <p:spPr>
            <a:xfrm>
              <a:off x="0" y="0"/>
              <a:ext cx="12867640" cy="9917430"/>
            </a:xfrm>
            <a:custGeom>
              <a:avLst/>
              <a:gdLst/>
              <a:ahLst/>
              <a:cxnLst/>
              <a:rect l="l" t="t" r="r" b="b"/>
              <a:pathLst>
                <a:path w="12867640" h="9917430">
                  <a:moveTo>
                    <a:pt x="0" y="4958715"/>
                  </a:moveTo>
                  <a:lnTo>
                    <a:pt x="6433820" y="0"/>
                  </a:lnTo>
                  <a:lnTo>
                    <a:pt x="12867640" y="4958715"/>
                  </a:lnTo>
                  <a:lnTo>
                    <a:pt x="6433820" y="9917430"/>
                  </a:lnTo>
                  <a:close/>
                </a:path>
              </a:pathLst>
            </a:custGeom>
            <a:solidFill>
              <a:srgbClr val="D8D8D8">
                <a:alpha val="47059"/>
              </a:srgbClr>
            </a:solidFill>
          </p:spPr>
          <p:txBody>
            <a:bodyPr/>
            <a:lstStyle/>
            <a:p>
              <a:endParaRPr lang="el-GR"/>
            </a:p>
          </p:txBody>
        </p:sp>
      </p:grpSp>
      <p:grpSp>
        <p:nvGrpSpPr>
          <p:cNvPr id="28" name="Group 28"/>
          <p:cNvGrpSpPr/>
          <p:nvPr/>
        </p:nvGrpSpPr>
        <p:grpSpPr>
          <a:xfrm>
            <a:off x="1352425" y="3290156"/>
            <a:ext cx="6289988" cy="1734187"/>
            <a:chOff x="0" y="0"/>
            <a:chExt cx="8386650" cy="2312250"/>
          </a:xfrm>
        </p:grpSpPr>
        <p:sp>
          <p:nvSpPr>
            <p:cNvPr id="29" name="Freeform 29"/>
            <p:cNvSpPr/>
            <p:nvPr/>
          </p:nvSpPr>
          <p:spPr>
            <a:xfrm>
              <a:off x="9525" y="9525"/>
              <a:ext cx="8367650" cy="2293239"/>
            </a:xfrm>
            <a:custGeom>
              <a:avLst/>
              <a:gdLst/>
              <a:ahLst/>
              <a:cxnLst/>
              <a:rect l="l" t="t" r="r" b="b"/>
              <a:pathLst>
                <a:path w="8367650" h="2293239">
                  <a:moveTo>
                    <a:pt x="0" y="382270"/>
                  </a:moveTo>
                  <a:cubicBezTo>
                    <a:pt x="0" y="171069"/>
                    <a:pt x="172212" y="0"/>
                    <a:pt x="384556" y="0"/>
                  </a:cubicBezTo>
                  <a:lnTo>
                    <a:pt x="7983093" y="0"/>
                  </a:lnTo>
                  <a:cubicBezTo>
                    <a:pt x="8195437" y="0"/>
                    <a:pt x="8367650" y="171069"/>
                    <a:pt x="8367650" y="382270"/>
                  </a:cubicBezTo>
                  <a:lnTo>
                    <a:pt x="8367650" y="1910969"/>
                  </a:lnTo>
                  <a:cubicBezTo>
                    <a:pt x="8367650" y="2122043"/>
                    <a:pt x="8195437" y="2293239"/>
                    <a:pt x="7983093" y="2293239"/>
                  </a:cubicBezTo>
                  <a:lnTo>
                    <a:pt x="384556" y="2293239"/>
                  </a:lnTo>
                  <a:cubicBezTo>
                    <a:pt x="172212" y="2293239"/>
                    <a:pt x="0" y="2122170"/>
                    <a:pt x="0" y="1910969"/>
                  </a:cubicBezTo>
                  <a:close/>
                </a:path>
              </a:pathLst>
            </a:custGeom>
            <a:solidFill>
              <a:srgbClr val="8D5CFF"/>
            </a:solidFill>
          </p:spPr>
          <p:txBody>
            <a:bodyPr/>
            <a:lstStyle/>
            <a:p>
              <a:endParaRPr lang="el-GR"/>
            </a:p>
          </p:txBody>
        </p:sp>
        <p:sp>
          <p:nvSpPr>
            <p:cNvPr id="30" name="Freeform 30"/>
            <p:cNvSpPr/>
            <p:nvPr/>
          </p:nvSpPr>
          <p:spPr>
            <a:xfrm>
              <a:off x="0" y="0"/>
              <a:ext cx="8386700" cy="2312289"/>
            </a:xfrm>
            <a:custGeom>
              <a:avLst/>
              <a:gdLst/>
              <a:ahLst/>
              <a:cxnLst/>
              <a:rect l="l" t="t" r="r" b="b"/>
              <a:pathLst>
                <a:path w="8386700" h="2312289">
                  <a:moveTo>
                    <a:pt x="0" y="391795"/>
                  </a:moveTo>
                  <a:cubicBezTo>
                    <a:pt x="0" y="175387"/>
                    <a:pt x="176530" y="0"/>
                    <a:pt x="394081" y="0"/>
                  </a:cubicBezTo>
                  <a:lnTo>
                    <a:pt x="7992618" y="0"/>
                  </a:lnTo>
                  <a:lnTo>
                    <a:pt x="7992618" y="9525"/>
                  </a:lnTo>
                  <a:lnTo>
                    <a:pt x="7992618" y="0"/>
                  </a:lnTo>
                  <a:cubicBezTo>
                    <a:pt x="8210169" y="0"/>
                    <a:pt x="8386700" y="175387"/>
                    <a:pt x="8386700" y="391795"/>
                  </a:cubicBezTo>
                  <a:lnTo>
                    <a:pt x="8377175" y="391795"/>
                  </a:lnTo>
                  <a:lnTo>
                    <a:pt x="8386700" y="391795"/>
                  </a:lnTo>
                  <a:lnTo>
                    <a:pt x="8386700" y="1920494"/>
                  </a:lnTo>
                  <a:lnTo>
                    <a:pt x="8377175" y="1920494"/>
                  </a:lnTo>
                  <a:lnTo>
                    <a:pt x="8386700" y="1920494"/>
                  </a:lnTo>
                  <a:cubicBezTo>
                    <a:pt x="8386700" y="2136902"/>
                    <a:pt x="8210169" y="2312289"/>
                    <a:pt x="7992618" y="2312289"/>
                  </a:cubicBezTo>
                  <a:lnTo>
                    <a:pt x="7992618" y="2302764"/>
                  </a:lnTo>
                  <a:lnTo>
                    <a:pt x="7992618" y="2312289"/>
                  </a:lnTo>
                  <a:lnTo>
                    <a:pt x="394081" y="2312289"/>
                  </a:lnTo>
                  <a:lnTo>
                    <a:pt x="394081" y="2302764"/>
                  </a:lnTo>
                  <a:lnTo>
                    <a:pt x="394081" y="2312289"/>
                  </a:lnTo>
                  <a:cubicBezTo>
                    <a:pt x="176530" y="2312289"/>
                    <a:pt x="0" y="2136902"/>
                    <a:pt x="0" y="1920494"/>
                  </a:cubicBezTo>
                  <a:lnTo>
                    <a:pt x="0" y="391795"/>
                  </a:lnTo>
                  <a:lnTo>
                    <a:pt x="9525" y="391795"/>
                  </a:lnTo>
                  <a:lnTo>
                    <a:pt x="0" y="391795"/>
                  </a:lnTo>
                  <a:moveTo>
                    <a:pt x="19050" y="391795"/>
                  </a:moveTo>
                  <a:lnTo>
                    <a:pt x="19050" y="1920494"/>
                  </a:lnTo>
                  <a:lnTo>
                    <a:pt x="9525" y="1920494"/>
                  </a:lnTo>
                  <a:lnTo>
                    <a:pt x="19050" y="1920494"/>
                  </a:lnTo>
                  <a:cubicBezTo>
                    <a:pt x="19050" y="2126234"/>
                    <a:pt x="186944" y="2293239"/>
                    <a:pt x="394081" y="2293239"/>
                  </a:cubicBezTo>
                  <a:lnTo>
                    <a:pt x="7992618" y="2293239"/>
                  </a:lnTo>
                  <a:cubicBezTo>
                    <a:pt x="8199755" y="2293239"/>
                    <a:pt x="8367650" y="2126361"/>
                    <a:pt x="8367650" y="1920494"/>
                  </a:cubicBezTo>
                  <a:lnTo>
                    <a:pt x="8367650" y="391795"/>
                  </a:lnTo>
                  <a:cubicBezTo>
                    <a:pt x="8367650" y="186055"/>
                    <a:pt x="8199755" y="19050"/>
                    <a:pt x="7992618" y="19050"/>
                  </a:cubicBezTo>
                  <a:lnTo>
                    <a:pt x="394081" y="19050"/>
                  </a:lnTo>
                  <a:lnTo>
                    <a:pt x="394081" y="9525"/>
                  </a:lnTo>
                  <a:lnTo>
                    <a:pt x="394081" y="19050"/>
                  </a:lnTo>
                  <a:cubicBezTo>
                    <a:pt x="186944" y="19050"/>
                    <a:pt x="19050" y="185928"/>
                    <a:pt x="19050" y="391795"/>
                  </a:cubicBezTo>
                  <a:close/>
                </a:path>
              </a:pathLst>
            </a:custGeom>
            <a:solidFill>
              <a:srgbClr val="000000"/>
            </a:solidFill>
          </p:spPr>
          <p:txBody>
            <a:bodyPr/>
            <a:lstStyle/>
            <a:p>
              <a:endParaRPr lang="el-GR"/>
            </a:p>
          </p:txBody>
        </p:sp>
      </p:grpSp>
      <p:grpSp>
        <p:nvGrpSpPr>
          <p:cNvPr id="31" name="Group 31"/>
          <p:cNvGrpSpPr/>
          <p:nvPr/>
        </p:nvGrpSpPr>
        <p:grpSpPr>
          <a:xfrm>
            <a:off x="7847836" y="3290119"/>
            <a:ext cx="6289988" cy="1734187"/>
            <a:chOff x="0" y="0"/>
            <a:chExt cx="8386650" cy="2312250"/>
          </a:xfrm>
        </p:grpSpPr>
        <p:sp>
          <p:nvSpPr>
            <p:cNvPr id="32" name="Freeform 32"/>
            <p:cNvSpPr/>
            <p:nvPr/>
          </p:nvSpPr>
          <p:spPr>
            <a:xfrm>
              <a:off x="9525" y="9525"/>
              <a:ext cx="8367650" cy="2293239"/>
            </a:xfrm>
            <a:custGeom>
              <a:avLst/>
              <a:gdLst/>
              <a:ahLst/>
              <a:cxnLst/>
              <a:rect l="l" t="t" r="r" b="b"/>
              <a:pathLst>
                <a:path w="8367650" h="2293239">
                  <a:moveTo>
                    <a:pt x="0" y="382270"/>
                  </a:moveTo>
                  <a:cubicBezTo>
                    <a:pt x="0" y="171069"/>
                    <a:pt x="172212" y="0"/>
                    <a:pt x="384556" y="0"/>
                  </a:cubicBezTo>
                  <a:lnTo>
                    <a:pt x="7983093" y="0"/>
                  </a:lnTo>
                  <a:cubicBezTo>
                    <a:pt x="8195437" y="0"/>
                    <a:pt x="8367650" y="171069"/>
                    <a:pt x="8367650" y="382270"/>
                  </a:cubicBezTo>
                  <a:lnTo>
                    <a:pt x="8367650" y="1910969"/>
                  </a:lnTo>
                  <a:cubicBezTo>
                    <a:pt x="8367650" y="2122043"/>
                    <a:pt x="8195437" y="2293239"/>
                    <a:pt x="7983093" y="2293239"/>
                  </a:cubicBezTo>
                  <a:lnTo>
                    <a:pt x="384556" y="2293239"/>
                  </a:lnTo>
                  <a:cubicBezTo>
                    <a:pt x="172212" y="2293239"/>
                    <a:pt x="0" y="2122170"/>
                    <a:pt x="0" y="1910969"/>
                  </a:cubicBezTo>
                  <a:close/>
                </a:path>
              </a:pathLst>
            </a:custGeom>
            <a:solidFill>
              <a:srgbClr val="75C73E"/>
            </a:solidFill>
          </p:spPr>
          <p:txBody>
            <a:bodyPr/>
            <a:lstStyle/>
            <a:p>
              <a:endParaRPr lang="el-GR"/>
            </a:p>
          </p:txBody>
        </p:sp>
        <p:sp>
          <p:nvSpPr>
            <p:cNvPr id="33" name="Freeform 33"/>
            <p:cNvSpPr/>
            <p:nvPr/>
          </p:nvSpPr>
          <p:spPr>
            <a:xfrm>
              <a:off x="0" y="0"/>
              <a:ext cx="8386700" cy="2312289"/>
            </a:xfrm>
            <a:custGeom>
              <a:avLst/>
              <a:gdLst/>
              <a:ahLst/>
              <a:cxnLst/>
              <a:rect l="l" t="t" r="r" b="b"/>
              <a:pathLst>
                <a:path w="8386700" h="2312289">
                  <a:moveTo>
                    <a:pt x="0" y="391795"/>
                  </a:moveTo>
                  <a:cubicBezTo>
                    <a:pt x="0" y="175387"/>
                    <a:pt x="176530" y="0"/>
                    <a:pt x="394081" y="0"/>
                  </a:cubicBezTo>
                  <a:lnTo>
                    <a:pt x="7992618" y="0"/>
                  </a:lnTo>
                  <a:lnTo>
                    <a:pt x="7992618" y="9525"/>
                  </a:lnTo>
                  <a:lnTo>
                    <a:pt x="7992618" y="0"/>
                  </a:lnTo>
                  <a:cubicBezTo>
                    <a:pt x="8210169" y="0"/>
                    <a:pt x="8386700" y="175387"/>
                    <a:pt x="8386700" y="391795"/>
                  </a:cubicBezTo>
                  <a:lnTo>
                    <a:pt x="8377175" y="391795"/>
                  </a:lnTo>
                  <a:lnTo>
                    <a:pt x="8386700" y="391795"/>
                  </a:lnTo>
                  <a:lnTo>
                    <a:pt x="8386700" y="1920494"/>
                  </a:lnTo>
                  <a:lnTo>
                    <a:pt x="8377175" y="1920494"/>
                  </a:lnTo>
                  <a:lnTo>
                    <a:pt x="8386700" y="1920494"/>
                  </a:lnTo>
                  <a:cubicBezTo>
                    <a:pt x="8386700" y="2136902"/>
                    <a:pt x="8210169" y="2312289"/>
                    <a:pt x="7992618" y="2312289"/>
                  </a:cubicBezTo>
                  <a:lnTo>
                    <a:pt x="7992618" y="2302764"/>
                  </a:lnTo>
                  <a:lnTo>
                    <a:pt x="7992618" y="2312289"/>
                  </a:lnTo>
                  <a:lnTo>
                    <a:pt x="394081" y="2312289"/>
                  </a:lnTo>
                  <a:lnTo>
                    <a:pt x="394081" y="2302764"/>
                  </a:lnTo>
                  <a:lnTo>
                    <a:pt x="394081" y="2312289"/>
                  </a:lnTo>
                  <a:cubicBezTo>
                    <a:pt x="176530" y="2312289"/>
                    <a:pt x="0" y="2136902"/>
                    <a:pt x="0" y="1920494"/>
                  </a:cubicBezTo>
                  <a:lnTo>
                    <a:pt x="0" y="391795"/>
                  </a:lnTo>
                  <a:lnTo>
                    <a:pt x="9525" y="391795"/>
                  </a:lnTo>
                  <a:lnTo>
                    <a:pt x="0" y="391795"/>
                  </a:lnTo>
                  <a:moveTo>
                    <a:pt x="19050" y="391795"/>
                  </a:moveTo>
                  <a:lnTo>
                    <a:pt x="19050" y="1920494"/>
                  </a:lnTo>
                  <a:lnTo>
                    <a:pt x="9525" y="1920494"/>
                  </a:lnTo>
                  <a:lnTo>
                    <a:pt x="19050" y="1920494"/>
                  </a:lnTo>
                  <a:cubicBezTo>
                    <a:pt x="19050" y="2126234"/>
                    <a:pt x="186944" y="2293239"/>
                    <a:pt x="394081" y="2293239"/>
                  </a:cubicBezTo>
                  <a:lnTo>
                    <a:pt x="7992618" y="2293239"/>
                  </a:lnTo>
                  <a:cubicBezTo>
                    <a:pt x="8199755" y="2293239"/>
                    <a:pt x="8367650" y="2126361"/>
                    <a:pt x="8367650" y="1920494"/>
                  </a:cubicBezTo>
                  <a:lnTo>
                    <a:pt x="8367650" y="391795"/>
                  </a:lnTo>
                  <a:cubicBezTo>
                    <a:pt x="8367650" y="186055"/>
                    <a:pt x="8199755" y="19050"/>
                    <a:pt x="7992618" y="19050"/>
                  </a:cubicBezTo>
                  <a:lnTo>
                    <a:pt x="394081" y="19050"/>
                  </a:lnTo>
                  <a:lnTo>
                    <a:pt x="394081" y="9525"/>
                  </a:lnTo>
                  <a:lnTo>
                    <a:pt x="394081" y="19050"/>
                  </a:lnTo>
                  <a:cubicBezTo>
                    <a:pt x="186944" y="19050"/>
                    <a:pt x="19050" y="185928"/>
                    <a:pt x="19050" y="391795"/>
                  </a:cubicBezTo>
                  <a:close/>
                </a:path>
              </a:pathLst>
            </a:custGeom>
            <a:solidFill>
              <a:srgbClr val="000000"/>
            </a:solidFill>
          </p:spPr>
          <p:txBody>
            <a:bodyPr/>
            <a:lstStyle/>
            <a:p>
              <a:endParaRPr lang="el-GR"/>
            </a:p>
          </p:txBody>
        </p:sp>
      </p:grpSp>
      <p:grpSp>
        <p:nvGrpSpPr>
          <p:cNvPr id="34" name="Group 34"/>
          <p:cNvGrpSpPr/>
          <p:nvPr/>
        </p:nvGrpSpPr>
        <p:grpSpPr>
          <a:xfrm>
            <a:off x="1352425" y="5200669"/>
            <a:ext cx="6289988" cy="1734187"/>
            <a:chOff x="0" y="0"/>
            <a:chExt cx="8386650" cy="2312250"/>
          </a:xfrm>
        </p:grpSpPr>
        <p:sp>
          <p:nvSpPr>
            <p:cNvPr id="35" name="Freeform 35"/>
            <p:cNvSpPr/>
            <p:nvPr/>
          </p:nvSpPr>
          <p:spPr>
            <a:xfrm>
              <a:off x="9525" y="9525"/>
              <a:ext cx="8367650" cy="2293239"/>
            </a:xfrm>
            <a:custGeom>
              <a:avLst/>
              <a:gdLst/>
              <a:ahLst/>
              <a:cxnLst/>
              <a:rect l="l" t="t" r="r" b="b"/>
              <a:pathLst>
                <a:path w="8367650" h="2293239">
                  <a:moveTo>
                    <a:pt x="0" y="382270"/>
                  </a:moveTo>
                  <a:cubicBezTo>
                    <a:pt x="0" y="171069"/>
                    <a:pt x="172212" y="0"/>
                    <a:pt x="384556" y="0"/>
                  </a:cubicBezTo>
                  <a:lnTo>
                    <a:pt x="7983093" y="0"/>
                  </a:lnTo>
                  <a:cubicBezTo>
                    <a:pt x="8195437" y="0"/>
                    <a:pt x="8367650" y="171069"/>
                    <a:pt x="8367650" y="382270"/>
                  </a:cubicBezTo>
                  <a:lnTo>
                    <a:pt x="8367650" y="1910969"/>
                  </a:lnTo>
                  <a:cubicBezTo>
                    <a:pt x="8367650" y="2122043"/>
                    <a:pt x="8195437" y="2293239"/>
                    <a:pt x="7983093" y="2293239"/>
                  </a:cubicBezTo>
                  <a:lnTo>
                    <a:pt x="384556" y="2293239"/>
                  </a:lnTo>
                  <a:cubicBezTo>
                    <a:pt x="172212" y="2293239"/>
                    <a:pt x="0" y="2122170"/>
                    <a:pt x="0" y="1910969"/>
                  </a:cubicBezTo>
                  <a:close/>
                </a:path>
              </a:pathLst>
            </a:custGeom>
            <a:solidFill>
              <a:srgbClr val="75C73E"/>
            </a:solidFill>
          </p:spPr>
          <p:txBody>
            <a:bodyPr/>
            <a:lstStyle/>
            <a:p>
              <a:endParaRPr lang="el-GR"/>
            </a:p>
          </p:txBody>
        </p:sp>
        <p:sp>
          <p:nvSpPr>
            <p:cNvPr id="36" name="Freeform 36"/>
            <p:cNvSpPr/>
            <p:nvPr/>
          </p:nvSpPr>
          <p:spPr>
            <a:xfrm>
              <a:off x="0" y="0"/>
              <a:ext cx="8386700" cy="2312289"/>
            </a:xfrm>
            <a:custGeom>
              <a:avLst/>
              <a:gdLst/>
              <a:ahLst/>
              <a:cxnLst/>
              <a:rect l="l" t="t" r="r" b="b"/>
              <a:pathLst>
                <a:path w="8386700" h="2312289">
                  <a:moveTo>
                    <a:pt x="0" y="391795"/>
                  </a:moveTo>
                  <a:cubicBezTo>
                    <a:pt x="0" y="175387"/>
                    <a:pt x="176530" y="0"/>
                    <a:pt x="394081" y="0"/>
                  </a:cubicBezTo>
                  <a:lnTo>
                    <a:pt x="7992618" y="0"/>
                  </a:lnTo>
                  <a:lnTo>
                    <a:pt x="7992618" y="9525"/>
                  </a:lnTo>
                  <a:lnTo>
                    <a:pt x="7992618" y="0"/>
                  </a:lnTo>
                  <a:cubicBezTo>
                    <a:pt x="8210169" y="0"/>
                    <a:pt x="8386700" y="175387"/>
                    <a:pt x="8386700" y="391795"/>
                  </a:cubicBezTo>
                  <a:lnTo>
                    <a:pt x="8377175" y="391795"/>
                  </a:lnTo>
                  <a:lnTo>
                    <a:pt x="8386700" y="391795"/>
                  </a:lnTo>
                  <a:lnTo>
                    <a:pt x="8386700" y="1920494"/>
                  </a:lnTo>
                  <a:lnTo>
                    <a:pt x="8377175" y="1920494"/>
                  </a:lnTo>
                  <a:lnTo>
                    <a:pt x="8386700" y="1920494"/>
                  </a:lnTo>
                  <a:cubicBezTo>
                    <a:pt x="8386700" y="2136902"/>
                    <a:pt x="8210169" y="2312289"/>
                    <a:pt x="7992618" y="2312289"/>
                  </a:cubicBezTo>
                  <a:lnTo>
                    <a:pt x="7992618" y="2302764"/>
                  </a:lnTo>
                  <a:lnTo>
                    <a:pt x="7992618" y="2312289"/>
                  </a:lnTo>
                  <a:lnTo>
                    <a:pt x="394081" y="2312289"/>
                  </a:lnTo>
                  <a:lnTo>
                    <a:pt x="394081" y="2302764"/>
                  </a:lnTo>
                  <a:lnTo>
                    <a:pt x="394081" y="2312289"/>
                  </a:lnTo>
                  <a:cubicBezTo>
                    <a:pt x="176530" y="2312289"/>
                    <a:pt x="0" y="2136902"/>
                    <a:pt x="0" y="1920494"/>
                  </a:cubicBezTo>
                  <a:lnTo>
                    <a:pt x="0" y="391795"/>
                  </a:lnTo>
                  <a:lnTo>
                    <a:pt x="9525" y="391795"/>
                  </a:lnTo>
                  <a:lnTo>
                    <a:pt x="0" y="391795"/>
                  </a:lnTo>
                  <a:moveTo>
                    <a:pt x="19050" y="391795"/>
                  </a:moveTo>
                  <a:lnTo>
                    <a:pt x="19050" y="1920494"/>
                  </a:lnTo>
                  <a:lnTo>
                    <a:pt x="9525" y="1920494"/>
                  </a:lnTo>
                  <a:lnTo>
                    <a:pt x="19050" y="1920494"/>
                  </a:lnTo>
                  <a:cubicBezTo>
                    <a:pt x="19050" y="2126234"/>
                    <a:pt x="186944" y="2293239"/>
                    <a:pt x="394081" y="2293239"/>
                  </a:cubicBezTo>
                  <a:lnTo>
                    <a:pt x="7992618" y="2293239"/>
                  </a:lnTo>
                  <a:cubicBezTo>
                    <a:pt x="8199755" y="2293239"/>
                    <a:pt x="8367650" y="2126361"/>
                    <a:pt x="8367650" y="1920494"/>
                  </a:cubicBezTo>
                  <a:lnTo>
                    <a:pt x="8367650" y="391795"/>
                  </a:lnTo>
                  <a:cubicBezTo>
                    <a:pt x="8367650" y="186055"/>
                    <a:pt x="8199755" y="19050"/>
                    <a:pt x="7992618" y="19050"/>
                  </a:cubicBezTo>
                  <a:lnTo>
                    <a:pt x="394081" y="19050"/>
                  </a:lnTo>
                  <a:lnTo>
                    <a:pt x="394081" y="9525"/>
                  </a:lnTo>
                  <a:lnTo>
                    <a:pt x="394081" y="19050"/>
                  </a:lnTo>
                  <a:cubicBezTo>
                    <a:pt x="186944" y="19050"/>
                    <a:pt x="19050" y="185928"/>
                    <a:pt x="19050" y="391795"/>
                  </a:cubicBezTo>
                  <a:close/>
                </a:path>
              </a:pathLst>
            </a:custGeom>
            <a:solidFill>
              <a:srgbClr val="000000"/>
            </a:solidFill>
          </p:spPr>
          <p:txBody>
            <a:bodyPr/>
            <a:lstStyle/>
            <a:p>
              <a:endParaRPr lang="el-GR"/>
            </a:p>
          </p:txBody>
        </p:sp>
      </p:grpSp>
      <p:grpSp>
        <p:nvGrpSpPr>
          <p:cNvPr id="37" name="Group 37"/>
          <p:cNvGrpSpPr/>
          <p:nvPr/>
        </p:nvGrpSpPr>
        <p:grpSpPr>
          <a:xfrm>
            <a:off x="7847836" y="5200669"/>
            <a:ext cx="6289988" cy="1734187"/>
            <a:chOff x="0" y="0"/>
            <a:chExt cx="8386650" cy="2312250"/>
          </a:xfrm>
        </p:grpSpPr>
        <p:sp>
          <p:nvSpPr>
            <p:cNvPr id="38" name="Freeform 38"/>
            <p:cNvSpPr/>
            <p:nvPr/>
          </p:nvSpPr>
          <p:spPr>
            <a:xfrm>
              <a:off x="9525" y="9525"/>
              <a:ext cx="8367650" cy="2293239"/>
            </a:xfrm>
            <a:custGeom>
              <a:avLst/>
              <a:gdLst/>
              <a:ahLst/>
              <a:cxnLst/>
              <a:rect l="l" t="t" r="r" b="b"/>
              <a:pathLst>
                <a:path w="8367650" h="2293239">
                  <a:moveTo>
                    <a:pt x="0" y="382270"/>
                  </a:moveTo>
                  <a:cubicBezTo>
                    <a:pt x="0" y="171069"/>
                    <a:pt x="172212" y="0"/>
                    <a:pt x="384556" y="0"/>
                  </a:cubicBezTo>
                  <a:lnTo>
                    <a:pt x="7983093" y="0"/>
                  </a:lnTo>
                  <a:cubicBezTo>
                    <a:pt x="8195437" y="0"/>
                    <a:pt x="8367650" y="171069"/>
                    <a:pt x="8367650" y="382270"/>
                  </a:cubicBezTo>
                  <a:lnTo>
                    <a:pt x="8367650" y="1910969"/>
                  </a:lnTo>
                  <a:cubicBezTo>
                    <a:pt x="8367650" y="2122043"/>
                    <a:pt x="8195437" y="2293239"/>
                    <a:pt x="7983093" y="2293239"/>
                  </a:cubicBezTo>
                  <a:lnTo>
                    <a:pt x="384556" y="2293239"/>
                  </a:lnTo>
                  <a:cubicBezTo>
                    <a:pt x="172212" y="2293239"/>
                    <a:pt x="0" y="2122170"/>
                    <a:pt x="0" y="1910969"/>
                  </a:cubicBezTo>
                  <a:close/>
                </a:path>
              </a:pathLst>
            </a:custGeom>
            <a:solidFill>
              <a:srgbClr val="8D5CFF"/>
            </a:solidFill>
          </p:spPr>
          <p:txBody>
            <a:bodyPr/>
            <a:lstStyle/>
            <a:p>
              <a:endParaRPr lang="el-GR"/>
            </a:p>
          </p:txBody>
        </p:sp>
        <p:sp>
          <p:nvSpPr>
            <p:cNvPr id="39" name="Freeform 39"/>
            <p:cNvSpPr/>
            <p:nvPr/>
          </p:nvSpPr>
          <p:spPr>
            <a:xfrm>
              <a:off x="0" y="0"/>
              <a:ext cx="8386700" cy="2312289"/>
            </a:xfrm>
            <a:custGeom>
              <a:avLst/>
              <a:gdLst/>
              <a:ahLst/>
              <a:cxnLst/>
              <a:rect l="l" t="t" r="r" b="b"/>
              <a:pathLst>
                <a:path w="8386700" h="2312289">
                  <a:moveTo>
                    <a:pt x="0" y="391795"/>
                  </a:moveTo>
                  <a:cubicBezTo>
                    <a:pt x="0" y="175387"/>
                    <a:pt x="176530" y="0"/>
                    <a:pt x="394081" y="0"/>
                  </a:cubicBezTo>
                  <a:lnTo>
                    <a:pt x="7992618" y="0"/>
                  </a:lnTo>
                  <a:lnTo>
                    <a:pt x="7992618" y="9525"/>
                  </a:lnTo>
                  <a:lnTo>
                    <a:pt x="7992618" y="0"/>
                  </a:lnTo>
                  <a:cubicBezTo>
                    <a:pt x="8210169" y="0"/>
                    <a:pt x="8386700" y="175387"/>
                    <a:pt x="8386700" y="391795"/>
                  </a:cubicBezTo>
                  <a:lnTo>
                    <a:pt x="8377175" y="391795"/>
                  </a:lnTo>
                  <a:lnTo>
                    <a:pt x="8386700" y="391795"/>
                  </a:lnTo>
                  <a:lnTo>
                    <a:pt x="8386700" y="1920494"/>
                  </a:lnTo>
                  <a:lnTo>
                    <a:pt x="8377175" y="1920494"/>
                  </a:lnTo>
                  <a:lnTo>
                    <a:pt x="8386700" y="1920494"/>
                  </a:lnTo>
                  <a:cubicBezTo>
                    <a:pt x="8386700" y="2136902"/>
                    <a:pt x="8210169" y="2312289"/>
                    <a:pt x="7992618" y="2312289"/>
                  </a:cubicBezTo>
                  <a:lnTo>
                    <a:pt x="7992618" y="2302764"/>
                  </a:lnTo>
                  <a:lnTo>
                    <a:pt x="7992618" y="2312289"/>
                  </a:lnTo>
                  <a:lnTo>
                    <a:pt x="394081" y="2312289"/>
                  </a:lnTo>
                  <a:lnTo>
                    <a:pt x="394081" y="2302764"/>
                  </a:lnTo>
                  <a:lnTo>
                    <a:pt x="394081" y="2312289"/>
                  </a:lnTo>
                  <a:cubicBezTo>
                    <a:pt x="176530" y="2312289"/>
                    <a:pt x="0" y="2136902"/>
                    <a:pt x="0" y="1920494"/>
                  </a:cubicBezTo>
                  <a:lnTo>
                    <a:pt x="0" y="391795"/>
                  </a:lnTo>
                  <a:lnTo>
                    <a:pt x="9525" y="391795"/>
                  </a:lnTo>
                  <a:lnTo>
                    <a:pt x="0" y="391795"/>
                  </a:lnTo>
                  <a:moveTo>
                    <a:pt x="19050" y="391795"/>
                  </a:moveTo>
                  <a:lnTo>
                    <a:pt x="19050" y="1920494"/>
                  </a:lnTo>
                  <a:lnTo>
                    <a:pt x="9525" y="1920494"/>
                  </a:lnTo>
                  <a:lnTo>
                    <a:pt x="19050" y="1920494"/>
                  </a:lnTo>
                  <a:cubicBezTo>
                    <a:pt x="19050" y="2126234"/>
                    <a:pt x="186944" y="2293239"/>
                    <a:pt x="394081" y="2293239"/>
                  </a:cubicBezTo>
                  <a:lnTo>
                    <a:pt x="7992618" y="2293239"/>
                  </a:lnTo>
                  <a:cubicBezTo>
                    <a:pt x="8199755" y="2293239"/>
                    <a:pt x="8367650" y="2126361"/>
                    <a:pt x="8367650" y="1920494"/>
                  </a:cubicBezTo>
                  <a:lnTo>
                    <a:pt x="8367650" y="391795"/>
                  </a:lnTo>
                  <a:cubicBezTo>
                    <a:pt x="8367650" y="186055"/>
                    <a:pt x="8199755" y="19050"/>
                    <a:pt x="7992618" y="19050"/>
                  </a:cubicBezTo>
                  <a:lnTo>
                    <a:pt x="394081" y="19050"/>
                  </a:lnTo>
                  <a:lnTo>
                    <a:pt x="394081" y="9525"/>
                  </a:lnTo>
                  <a:lnTo>
                    <a:pt x="394081" y="19050"/>
                  </a:lnTo>
                  <a:cubicBezTo>
                    <a:pt x="186944" y="19050"/>
                    <a:pt x="19050" y="185928"/>
                    <a:pt x="19050" y="391795"/>
                  </a:cubicBezTo>
                  <a:close/>
                </a:path>
              </a:pathLst>
            </a:custGeom>
            <a:solidFill>
              <a:srgbClr val="000000"/>
            </a:solidFill>
          </p:spPr>
          <p:txBody>
            <a:bodyPr/>
            <a:lstStyle/>
            <a:p>
              <a:endParaRPr lang="el-GR"/>
            </a:p>
          </p:txBody>
        </p:sp>
      </p:grpSp>
      <p:sp>
        <p:nvSpPr>
          <p:cNvPr id="40" name="TextBox 40"/>
          <p:cNvSpPr txBox="1"/>
          <p:nvPr/>
        </p:nvSpPr>
        <p:spPr>
          <a:xfrm>
            <a:off x="1861685" y="3638100"/>
            <a:ext cx="5506500" cy="1019175"/>
          </a:xfrm>
          <a:prstGeom prst="rect">
            <a:avLst/>
          </a:prstGeom>
        </p:spPr>
        <p:txBody>
          <a:bodyPr lIns="0" tIns="0" rIns="0" bIns="0" rtlCol="0" anchor="t">
            <a:spAutoFit/>
          </a:bodyPr>
          <a:lstStyle/>
          <a:p>
            <a:pPr algn="l">
              <a:lnSpc>
                <a:spcPts val="2640"/>
              </a:lnSpc>
            </a:pPr>
            <a:r>
              <a:rPr lang="en-US" sz="2200">
                <a:solidFill>
                  <a:srgbClr val="FFFFFF"/>
                </a:solidFill>
                <a:latin typeface="Arial"/>
                <a:ea typeface="Arial"/>
                <a:cs typeface="Arial"/>
                <a:sym typeface="Arial"/>
              </a:rPr>
              <a:t>Businesses need to adopt more circular models for providing goods and services, helping to lower resource consumption.</a:t>
            </a:r>
          </a:p>
        </p:txBody>
      </p:sp>
      <p:sp>
        <p:nvSpPr>
          <p:cNvPr id="41" name="TextBox 41"/>
          <p:cNvSpPr txBox="1"/>
          <p:nvPr/>
        </p:nvSpPr>
        <p:spPr>
          <a:xfrm>
            <a:off x="1861685" y="5381962"/>
            <a:ext cx="5470500" cy="1352550"/>
          </a:xfrm>
          <a:prstGeom prst="rect">
            <a:avLst/>
          </a:prstGeom>
        </p:spPr>
        <p:txBody>
          <a:bodyPr lIns="0" tIns="0" rIns="0" bIns="0" rtlCol="0" anchor="t">
            <a:spAutoFit/>
          </a:bodyPr>
          <a:lstStyle/>
          <a:p>
            <a:pPr algn="l">
              <a:lnSpc>
                <a:spcPts val="2640"/>
              </a:lnSpc>
            </a:pPr>
            <a:r>
              <a:rPr lang="en-US" sz="2200">
                <a:solidFill>
                  <a:srgbClr val="FFFFFF"/>
                </a:solidFill>
                <a:latin typeface="Arial"/>
                <a:ea typeface="Arial"/>
                <a:cs typeface="Arial"/>
                <a:sym typeface="Arial"/>
              </a:rPr>
              <a:t>Consumers should be encouraged to make sustainable product purchases and use products for a long time to help keep their value high.</a:t>
            </a:r>
          </a:p>
        </p:txBody>
      </p:sp>
      <p:sp>
        <p:nvSpPr>
          <p:cNvPr id="42" name="TextBox 42"/>
          <p:cNvSpPr txBox="1"/>
          <p:nvPr/>
        </p:nvSpPr>
        <p:spPr>
          <a:xfrm>
            <a:off x="8344197" y="3471412"/>
            <a:ext cx="5604600" cy="1352550"/>
          </a:xfrm>
          <a:prstGeom prst="rect">
            <a:avLst/>
          </a:prstGeom>
        </p:spPr>
        <p:txBody>
          <a:bodyPr lIns="0" tIns="0" rIns="0" bIns="0" rtlCol="0" anchor="t">
            <a:spAutoFit/>
          </a:bodyPr>
          <a:lstStyle/>
          <a:p>
            <a:pPr algn="l">
              <a:lnSpc>
                <a:spcPts val="2640"/>
              </a:lnSpc>
            </a:pPr>
            <a:r>
              <a:rPr lang="en-US" sz="2200">
                <a:solidFill>
                  <a:srgbClr val="FFFFFF"/>
                </a:solidFill>
                <a:latin typeface="Arial"/>
                <a:ea typeface="Arial"/>
                <a:cs typeface="Arial"/>
                <a:sym typeface="Arial"/>
              </a:rPr>
              <a:t>Material flows need to become narrower, aiming to reduce the use of virgin materials and recycle the decreasing amount of waste generated.</a:t>
            </a:r>
          </a:p>
        </p:txBody>
      </p:sp>
      <p:sp>
        <p:nvSpPr>
          <p:cNvPr id="43" name="TextBox 43"/>
          <p:cNvSpPr txBox="1"/>
          <p:nvPr/>
        </p:nvSpPr>
        <p:spPr>
          <a:xfrm>
            <a:off x="8344197" y="5376788"/>
            <a:ext cx="5297250" cy="1352550"/>
          </a:xfrm>
          <a:prstGeom prst="rect">
            <a:avLst/>
          </a:prstGeom>
        </p:spPr>
        <p:txBody>
          <a:bodyPr lIns="0" tIns="0" rIns="0" bIns="0" rtlCol="0" anchor="t">
            <a:spAutoFit/>
          </a:bodyPr>
          <a:lstStyle/>
          <a:p>
            <a:pPr algn="l">
              <a:lnSpc>
                <a:spcPts val="2640"/>
              </a:lnSpc>
            </a:pPr>
            <a:r>
              <a:rPr lang="en-US" sz="2200">
                <a:solidFill>
                  <a:srgbClr val="FFFFFF"/>
                </a:solidFill>
                <a:latin typeface="Arial"/>
                <a:ea typeface="Arial"/>
                <a:cs typeface="Arial"/>
                <a:sym typeface="Arial"/>
              </a:rPr>
              <a:t>An enabling framework to promote the approach. This means strong policies need to be in place as well as adequate financing for the transition.</a:t>
            </a:r>
          </a:p>
        </p:txBody>
      </p:sp>
      <p:grpSp>
        <p:nvGrpSpPr>
          <p:cNvPr id="44" name="Group 44"/>
          <p:cNvGrpSpPr/>
          <p:nvPr/>
        </p:nvGrpSpPr>
        <p:grpSpPr>
          <a:xfrm>
            <a:off x="595158" y="-400078"/>
            <a:ext cx="12424072" cy="3153881"/>
            <a:chOff x="0" y="0"/>
            <a:chExt cx="23830969" cy="6049550"/>
          </a:xfrm>
        </p:grpSpPr>
        <p:sp>
          <p:nvSpPr>
            <p:cNvPr id="45" name="Freeform 45"/>
            <p:cNvSpPr/>
            <p:nvPr/>
          </p:nvSpPr>
          <p:spPr>
            <a:xfrm>
              <a:off x="0" y="0"/>
              <a:ext cx="23830969" cy="6049550"/>
            </a:xfrm>
            <a:custGeom>
              <a:avLst/>
              <a:gdLst/>
              <a:ahLst/>
              <a:cxnLst/>
              <a:rect l="l" t="t" r="r" b="b"/>
              <a:pathLst>
                <a:path w="23830969" h="6049550">
                  <a:moveTo>
                    <a:pt x="0" y="0"/>
                  </a:moveTo>
                  <a:lnTo>
                    <a:pt x="23830969" y="0"/>
                  </a:lnTo>
                  <a:lnTo>
                    <a:pt x="23830969" y="6049550"/>
                  </a:lnTo>
                  <a:lnTo>
                    <a:pt x="0" y="6049550"/>
                  </a:lnTo>
                  <a:close/>
                </a:path>
              </a:pathLst>
            </a:custGeom>
            <a:solidFill>
              <a:srgbClr val="000000">
                <a:alpha val="0"/>
              </a:srgbClr>
            </a:solidFill>
          </p:spPr>
          <p:txBody>
            <a:bodyPr/>
            <a:lstStyle/>
            <a:p>
              <a:endParaRPr lang="el-GR"/>
            </a:p>
          </p:txBody>
        </p:sp>
        <p:sp>
          <p:nvSpPr>
            <p:cNvPr id="46" name="TextBox 46"/>
            <p:cNvSpPr txBox="1"/>
            <p:nvPr/>
          </p:nvSpPr>
          <p:spPr>
            <a:xfrm>
              <a:off x="0" y="57150"/>
              <a:ext cx="23830969" cy="5992400"/>
            </a:xfrm>
            <a:prstGeom prst="rect">
              <a:avLst/>
            </a:prstGeom>
          </p:spPr>
          <p:txBody>
            <a:bodyPr lIns="0" tIns="0" rIns="0" bIns="0" rtlCol="0" anchor="ctr"/>
            <a:lstStyle/>
            <a:p>
              <a:pPr algn="l">
                <a:lnSpc>
                  <a:spcPts val="5184"/>
                </a:lnSpc>
              </a:pPr>
              <a:r>
                <a:rPr lang="en-US" sz="4800" b="1">
                  <a:solidFill>
                    <a:srgbClr val="8D5CFF"/>
                  </a:solidFill>
                  <a:latin typeface="Georgia Bold"/>
                  <a:ea typeface="Georgia Bold"/>
                  <a:cs typeface="Georgia Bold"/>
                  <a:sym typeface="Georgia Bold"/>
                </a:rPr>
                <a:t>Europe's circular economy:</a:t>
              </a:r>
            </a:p>
            <a:p>
              <a:pPr algn="l">
                <a:lnSpc>
                  <a:spcPts val="5184"/>
                </a:lnSpc>
              </a:pPr>
              <a:r>
                <a:rPr lang="en-US" sz="4800">
                  <a:solidFill>
                    <a:srgbClr val="8D5CFF"/>
                  </a:solidFill>
                  <a:latin typeface="Georgia"/>
                  <a:ea typeface="Georgia"/>
                  <a:cs typeface="Georgia"/>
                  <a:sym typeface="Georgia"/>
                </a:rPr>
                <a:t>what needs to be done?</a:t>
              </a:r>
              <a:r>
                <a:rPr lang="en-US" sz="4800">
                  <a:solidFill>
                    <a:srgbClr val="19112C"/>
                  </a:solidFill>
                  <a:latin typeface="Georgia"/>
                  <a:ea typeface="Georgia"/>
                  <a:cs typeface="Georgia"/>
                  <a:sym typeface="Georgia"/>
                </a:rPr>
                <a:t> </a:t>
              </a:r>
            </a:p>
            <a:p>
              <a:pPr algn="l">
                <a:lnSpc>
                  <a:spcPts val="3974"/>
                </a:lnSpc>
              </a:pPr>
              <a:endParaRPr lang="en-US" sz="4800">
                <a:solidFill>
                  <a:srgbClr val="19112C"/>
                </a:solidFill>
                <a:latin typeface="Georgia"/>
                <a:ea typeface="Georgia"/>
                <a:cs typeface="Georgia"/>
                <a:sym typeface="Georgia"/>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grpSp>
        <p:nvGrpSpPr>
          <p:cNvPr id="19" name="Group 19"/>
          <p:cNvGrpSpPr>
            <a:grpSpLocks noChangeAspect="1"/>
          </p:cNvGrpSpPr>
          <p:nvPr/>
        </p:nvGrpSpPr>
        <p:grpSpPr>
          <a:xfrm>
            <a:off x="10358810" y="0"/>
            <a:ext cx="9668996" cy="8239990"/>
            <a:chOff x="0" y="0"/>
            <a:chExt cx="12891994" cy="10986654"/>
          </a:xfrm>
        </p:grpSpPr>
        <p:sp>
          <p:nvSpPr>
            <p:cNvPr id="20" name="Freeform 20"/>
            <p:cNvSpPr/>
            <p:nvPr/>
          </p:nvSpPr>
          <p:spPr>
            <a:xfrm>
              <a:off x="0" y="0"/>
              <a:ext cx="12892024" cy="10986643"/>
            </a:xfrm>
            <a:custGeom>
              <a:avLst/>
              <a:gdLst/>
              <a:ahLst/>
              <a:cxnLst/>
              <a:rect l="l" t="t" r="r" b="b"/>
              <a:pathLst>
                <a:path w="12892024" h="10986643">
                  <a:moveTo>
                    <a:pt x="0" y="0"/>
                  </a:moveTo>
                  <a:lnTo>
                    <a:pt x="12892024" y="0"/>
                  </a:lnTo>
                  <a:lnTo>
                    <a:pt x="12892024" y="10986643"/>
                  </a:lnTo>
                  <a:lnTo>
                    <a:pt x="0" y="10986643"/>
                  </a:lnTo>
                  <a:lnTo>
                    <a:pt x="0" y="0"/>
                  </a:lnTo>
                  <a:close/>
                </a:path>
              </a:pathLst>
            </a:custGeom>
            <a:blipFill>
              <a:blip r:embed="rId9"/>
              <a:stretch>
                <a:fillRect b="-2"/>
              </a:stretch>
            </a:blipFill>
          </p:spPr>
          <p:txBody>
            <a:bodyPr/>
            <a:lstStyle/>
            <a:p>
              <a:endParaRPr lang="el-GR"/>
            </a:p>
          </p:txBody>
        </p:sp>
      </p:grpSp>
      <p:grpSp>
        <p:nvGrpSpPr>
          <p:cNvPr id="21" name="Group 21"/>
          <p:cNvGrpSpPr/>
          <p:nvPr/>
        </p:nvGrpSpPr>
        <p:grpSpPr>
          <a:xfrm>
            <a:off x="1028700" y="578304"/>
            <a:ext cx="9091683" cy="1988345"/>
            <a:chOff x="0" y="0"/>
            <a:chExt cx="12122244" cy="2651126"/>
          </a:xfrm>
        </p:grpSpPr>
        <p:sp>
          <p:nvSpPr>
            <p:cNvPr id="22" name="Freeform 22"/>
            <p:cNvSpPr/>
            <p:nvPr/>
          </p:nvSpPr>
          <p:spPr>
            <a:xfrm>
              <a:off x="0" y="0"/>
              <a:ext cx="12122244" cy="2651126"/>
            </a:xfrm>
            <a:custGeom>
              <a:avLst/>
              <a:gdLst/>
              <a:ahLst/>
              <a:cxnLst/>
              <a:rect l="l" t="t" r="r" b="b"/>
              <a:pathLst>
                <a:path w="12122244" h="2651126">
                  <a:moveTo>
                    <a:pt x="0" y="0"/>
                  </a:moveTo>
                  <a:lnTo>
                    <a:pt x="12122244" y="0"/>
                  </a:lnTo>
                  <a:lnTo>
                    <a:pt x="12122244" y="2651126"/>
                  </a:lnTo>
                  <a:lnTo>
                    <a:pt x="0" y="2651126"/>
                  </a:lnTo>
                  <a:close/>
                </a:path>
              </a:pathLst>
            </a:custGeom>
            <a:solidFill>
              <a:srgbClr val="000000">
                <a:alpha val="0"/>
              </a:srgbClr>
            </a:solidFill>
          </p:spPr>
          <p:txBody>
            <a:bodyPr/>
            <a:lstStyle/>
            <a:p>
              <a:endParaRPr lang="el-GR"/>
            </a:p>
          </p:txBody>
        </p:sp>
        <p:sp>
          <p:nvSpPr>
            <p:cNvPr id="23" name="TextBox 23"/>
            <p:cNvSpPr txBox="1"/>
            <p:nvPr/>
          </p:nvSpPr>
          <p:spPr>
            <a:xfrm>
              <a:off x="0" y="66675"/>
              <a:ext cx="12122244" cy="2584451"/>
            </a:xfrm>
            <a:prstGeom prst="rect">
              <a:avLst/>
            </a:prstGeom>
          </p:spPr>
          <p:txBody>
            <a:bodyPr lIns="0" tIns="0" rIns="0" bIns="0" rtlCol="0" anchor="ctr"/>
            <a:lstStyle/>
            <a:p>
              <a:pPr algn="l">
                <a:lnSpc>
                  <a:spcPts val="6480"/>
                </a:lnSpc>
              </a:pPr>
              <a:r>
                <a:rPr lang="en-US" sz="6000" b="1">
                  <a:solidFill>
                    <a:srgbClr val="19112C"/>
                  </a:solidFill>
                  <a:latin typeface="Georgia Bold"/>
                  <a:ea typeface="Georgia Bold"/>
                  <a:cs typeface="Georgia Bold"/>
                  <a:sym typeface="Georgia Bold"/>
                </a:rPr>
                <a:t>Circularity in textiles</a:t>
              </a:r>
            </a:p>
          </p:txBody>
        </p:sp>
      </p:grpSp>
      <p:sp>
        <p:nvSpPr>
          <p:cNvPr id="24" name="TextBox 24"/>
          <p:cNvSpPr txBox="1"/>
          <p:nvPr/>
        </p:nvSpPr>
        <p:spPr>
          <a:xfrm>
            <a:off x="1028700" y="3214687"/>
            <a:ext cx="9620786" cy="3095625"/>
          </a:xfrm>
          <a:prstGeom prst="rect">
            <a:avLst/>
          </a:prstGeom>
        </p:spPr>
        <p:txBody>
          <a:bodyPr lIns="0" tIns="0" rIns="0" bIns="0" rtlCol="0" anchor="t">
            <a:spAutoFit/>
          </a:bodyPr>
          <a:lstStyle/>
          <a:p>
            <a:pPr algn="l">
              <a:lnSpc>
                <a:spcPts val="4320"/>
              </a:lnSpc>
            </a:pPr>
            <a:r>
              <a:rPr lang="en-US" sz="3600" b="1">
                <a:solidFill>
                  <a:srgbClr val="19112C"/>
                </a:solidFill>
                <a:latin typeface="Arial Bold"/>
                <a:ea typeface="Arial Bold"/>
                <a:cs typeface="Arial Bold"/>
                <a:sym typeface="Arial Bold"/>
              </a:rPr>
              <a:t>What is a circular textile business model?</a:t>
            </a:r>
          </a:p>
          <a:p>
            <a:pPr algn="l">
              <a:lnSpc>
                <a:spcPts val="4320"/>
              </a:lnSpc>
            </a:pPr>
            <a:endParaRPr lang="en-US" sz="3600" b="1">
              <a:solidFill>
                <a:srgbClr val="19112C"/>
              </a:solidFill>
              <a:latin typeface="Arial Bold"/>
              <a:ea typeface="Arial Bold"/>
              <a:cs typeface="Arial Bold"/>
              <a:sym typeface="Arial Bold"/>
            </a:endParaRPr>
          </a:p>
          <a:p>
            <a:pPr marL="597222" lvl="1" indent="-298611" algn="l">
              <a:lnSpc>
                <a:spcPts val="3960"/>
              </a:lnSpc>
              <a:buFont typeface="Arial"/>
              <a:buChar char="•"/>
            </a:pPr>
            <a:r>
              <a:rPr lang="en-US" sz="3300">
                <a:solidFill>
                  <a:srgbClr val="19112C"/>
                </a:solidFill>
                <a:latin typeface="Arial"/>
                <a:ea typeface="Arial"/>
                <a:cs typeface="Arial"/>
                <a:sym typeface="Arial"/>
              </a:rPr>
              <a:t>What are the principles of the circular economy?</a:t>
            </a:r>
          </a:p>
          <a:p>
            <a:pPr marL="597222" lvl="1" indent="-298611" algn="l">
              <a:lnSpc>
                <a:spcPts val="3960"/>
              </a:lnSpc>
              <a:buFont typeface="Arial"/>
              <a:buChar char="•"/>
            </a:pPr>
            <a:r>
              <a:rPr lang="en-US" sz="3300">
                <a:solidFill>
                  <a:srgbClr val="19112C"/>
                </a:solidFill>
                <a:latin typeface="Arial"/>
                <a:ea typeface="Arial"/>
                <a:cs typeface="Arial"/>
                <a:sym typeface="Arial"/>
              </a:rPr>
              <a:t>How are they applied in the textile sector?</a:t>
            </a:r>
          </a:p>
          <a:p>
            <a:pPr marL="597222" lvl="1" indent="-298611" algn="l">
              <a:lnSpc>
                <a:spcPts val="3960"/>
              </a:lnSpc>
              <a:buFont typeface="Arial"/>
              <a:buChar char="•"/>
            </a:pPr>
            <a:r>
              <a:rPr lang="en-US" sz="3300">
                <a:solidFill>
                  <a:srgbClr val="19112C"/>
                </a:solidFill>
                <a:latin typeface="Arial"/>
                <a:ea typeface="Arial"/>
                <a:cs typeface="Arial"/>
                <a:sym typeface="Arial"/>
              </a:rPr>
              <a:t>What are the biggest challenges to its implementation?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grpSp>
        <p:nvGrpSpPr>
          <p:cNvPr id="19" name="Group 19"/>
          <p:cNvGrpSpPr>
            <a:grpSpLocks noChangeAspect="1"/>
          </p:cNvGrpSpPr>
          <p:nvPr/>
        </p:nvGrpSpPr>
        <p:grpSpPr>
          <a:xfrm>
            <a:off x="1052204" y="452011"/>
            <a:ext cx="2882265" cy="1403886"/>
            <a:chOff x="0" y="0"/>
            <a:chExt cx="3843020" cy="1871848"/>
          </a:xfrm>
        </p:grpSpPr>
        <p:sp>
          <p:nvSpPr>
            <p:cNvPr id="20" name="Freeform 20"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9"/>
              <a:stretch>
                <a:fillRect l="-33" r="-33"/>
              </a:stretch>
            </a:blipFill>
          </p:spPr>
          <p:txBody>
            <a:bodyPr/>
            <a:lstStyle/>
            <a:p>
              <a:endParaRPr lang="el-GR"/>
            </a:p>
          </p:txBody>
        </p:sp>
      </p:grpSp>
      <p:sp>
        <p:nvSpPr>
          <p:cNvPr id="21" name="TextBox 21"/>
          <p:cNvSpPr txBox="1"/>
          <p:nvPr/>
        </p:nvSpPr>
        <p:spPr>
          <a:xfrm>
            <a:off x="786092" y="3430577"/>
            <a:ext cx="9272426" cy="552856"/>
          </a:xfrm>
          <a:prstGeom prst="rect">
            <a:avLst/>
          </a:prstGeom>
        </p:spPr>
        <p:txBody>
          <a:bodyPr lIns="0" tIns="0" rIns="0" bIns="0" rtlCol="0" anchor="t">
            <a:spAutoFit/>
          </a:bodyPr>
          <a:lstStyle/>
          <a:p>
            <a:pPr algn="l">
              <a:lnSpc>
                <a:spcPts val="3210"/>
              </a:lnSpc>
            </a:pPr>
            <a:r>
              <a:rPr lang="en-US" sz="2972">
                <a:solidFill>
                  <a:srgbClr val="FFFFFF"/>
                </a:solidFill>
                <a:latin typeface="Arial"/>
                <a:ea typeface="Arial"/>
                <a:cs typeface="Arial"/>
                <a:sym typeface="Arial"/>
              </a:rPr>
              <a:t>The textile sector is one of the most polluting industries </a:t>
            </a:r>
          </a:p>
        </p:txBody>
      </p:sp>
      <p:grpSp>
        <p:nvGrpSpPr>
          <p:cNvPr id="22" name="Group 22"/>
          <p:cNvGrpSpPr/>
          <p:nvPr/>
        </p:nvGrpSpPr>
        <p:grpSpPr>
          <a:xfrm>
            <a:off x="736392" y="2535954"/>
            <a:ext cx="2770594" cy="838197"/>
            <a:chOff x="0" y="0"/>
            <a:chExt cx="3694126" cy="1117596"/>
          </a:xfrm>
        </p:grpSpPr>
        <p:sp>
          <p:nvSpPr>
            <p:cNvPr id="23" name="Freeform 23"/>
            <p:cNvSpPr/>
            <p:nvPr/>
          </p:nvSpPr>
          <p:spPr>
            <a:xfrm>
              <a:off x="0" y="0"/>
              <a:ext cx="3694126" cy="1117596"/>
            </a:xfrm>
            <a:custGeom>
              <a:avLst/>
              <a:gdLst/>
              <a:ahLst/>
              <a:cxnLst/>
              <a:rect l="l" t="t" r="r" b="b"/>
              <a:pathLst>
                <a:path w="3694126" h="1117596">
                  <a:moveTo>
                    <a:pt x="0" y="0"/>
                  </a:moveTo>
                  <a:lnTo>
                    <a:pt x="3694126" y="0"/>
                  </a:lnTo>
                  <a:lnTo>
                    <a:pt x="3694126" y="1117596"/>
                  </a:lnTo>
                  <a:lnTo>
                    <a:pt x="0" y="1117596"/>
                  </a:lnTo>
                  <a:close/>
                </a:path>
              </a:pathLst>
            </a:custGeom>
            <a:solidFill>
              <a:srgbClr val="000000">
                <a:alpha val="0"/>
              </a:srgbClr>
            </a:solidFill>
          </p:spPr>
          <p:txBody>
            <a:bodyPr/>
            <a:lstStyle/>
            <a:p>
              <a:endParaRPr lang="el-GR"/>
            </a:p>
          </p:txBody>
        </p:sp>
        <p:sp>
          <p:nvSpPr>
            <p:cNvPr id="24" name="TextBox 24"/>
            <p:cNvSpPr txBox="1"/>
            <p:nvPr/>
          </p:nvSpPr>
          <p:spPr>
            <a:xfrm>
              <a:off x="0" y="38100"/>
              <a:ext cx="3694126" cy="1079496"/>
            </a:xfrm>
            <a:prstGeom prst="rect">
              <a:avLst/>
            </a:prstGeom>
          </p:spPr>
          <p:txBody>
            <a:bodyPr lIns="0" tIns="0" rIns="0" bIns="0" rtlCol="0" anchor="b"/>
            <a:lstStyle/>
            <a:p>
              <a:pPr algn="l">
                <a:lnSpc>
                  <a:spcPts val="4536"/>
                </a:lnSpc>
              </a:pPr>
              <a:r>
                <a:rPr lang="en-US" sz="4200" b="1">
                  <a:solidFill>
                    <a:srgbClr val="FFFFFF"/>
                  </a:solidFill>
                  <a:latin typeface="Georgia Bold"/>
                  <a:ea typeface="Georgia Bold"/>
                  <a:cs typeface="Georgia Bold"/>
                  <a:sym typeface="Georgia Bold"/>
                </a:rPr>
                <a:t>Today</a:t>
              </a:r>
            </a:p>
          </p:txBody>
        </p:sp>
      </p:grpSp>
      <p:grpSp>
        <p:nvGrpSpPr>
          <p:cNvPr id="25" name="Group 25"/>
          <p:cNvGrpSpPr/>
          <p:nvPr/>
        </p:nvGrpSpPr>
        <p:grpSpPr>
          <a:xfrm rot="-5400000">
            <a:off x="10685499" y="2989701"/>
            <a:ext cx="682606" cy="1341018"/>
            <a:chOff x="0" y="0"/>
            <a:chExt cx="910142" cy="1788024"/>
          </a:xfrm>
        </p:grpSpPr>
        <p:sp>
          <p:nvSpPr>
            <p:cNvPr id="26" name="Freeform 26"/>
            <p:cNvSpPr/>
            <p:nvPr/>
          </p:nvSpPr>
          <p:spPr>
            <a:xfrm>
              <a:off x="12700" y="12700"/>
              <a:ext cx="884682" cy="1762633"/>
            </a:xfrm>
            <a:custGeom>
              <a:avLst/>
              <a:gdLst/>
              <a:ahLst/>
              <a:cxnLst/>
              <a:rect l="l" t="t" r="r" b="b"/>
              <a:pathLst>
                <a:path w="884682" h="1762633">
                  <a:moveTo>
                    <a:pt x="0" y="1314069"/>
                  </a:moveTo>
                  <a:lnTo>
                    <a:pt x="221234" y="1314069"/>
                  </a:lnTo>
                  <a:lnTo>
                    <a:pt x="221234" y="0"/>
                  </a:lnTo>
                  <a:lnTo>
                    <a:pt x="663575" y="0"/>
                  </a:lnTo>
                  <a:lnTo>
                    <a:pt x="663575" y="1314069"/>
                  </a:lnTo>
                  <a:lnTo>
                    <a:pt x="884682" y="1314069"/>
                  </a:lnTo>
                  <a:lnTo>
                    <a:pt x="442341" y="1762633"/>
                  </a:lnTo>
                  <a:close/>
                </a:path>
              </a:pathLst>
            </a:custGeom>
            <a:solidFill>
              <a:srgbClr val="FFFFFF"/>
            </a:solidFill>
          </p:spPr>
          <p:txBody>
            <a:bodyPr/>
            <a:lstStyle/>
            <a:p>
              <a:endParaRPr lang="el-GR"/>
            </a:p>
          </p:txBody>
        </p:sp>
        <p:sp>
          <p:nvSpPr>
            <p:cNvPr id="27" name="Freeform 27"/>
            <p:cNvSpPr/>
            <p:nvPr/>
          </p:nvSpPr>
          <p:spPr>
            <a:xfrm>
              <a:off x="-1016" y="0"/>
              <a:ext cx="911987" cy="1788033"/>
            </a:xfrm>
            <a:custGeom>
              <a:avLst/>
              <a:gdLst/>
              <a:ahLst/>
              <a:cxnLst/>
              <a:rect l="l" t="t" r="r" b="b"/>
              <a:pathLst>
                <a:path w="911987" h="1788033">
                  <a:moveTo>
                    <a:pt x="13716" y="1314069"/>
                  </a:moveTo>
                  <a:lnTo>
                    <a:pt x="234950" y="1314069"/>
                  </a:lnTo>
                  <a:lnTo>
                    <a:pt x="234950" y="1326769"/>
                  </a:lnTo>
                  <a:lnTo>
                    <a:pt x="222250" y="1326769"/>
                  </a:lnTo>
                  <a:lnTo>
                    <a:pt x="222250" y="12700"/>
                  </a:lnTo>
                  <a:cubicBezTo>
                    <a:pt x="222250" y="5715"/>
                    <a:pt x="227965" y="0"/>
                    <a:pt x="234950" y="0"/>
                  </a:cubicBezTo>
                  <a:lnTo>
                    <a:pt x="677291" y="0"/>
                  </a:lnTo>
                  <a:cubicBezTo>
                    <a:pt x="684276" y="0"/>
                    <a:pt x="689991" y="5715"/>
                    <a:pt x="689991" y="12700"/>
                  </a:cubicBezTo>
                  <a:lnTo>
                    <a:pt x="689991" y="1326769"/>
                  </a:lnTo>
                  <a:lnTo>
                    <a:pt x="677291" y="1326769"/>
                  </a:lnTo>
                  <a:lnTo>
                    <a:pt x="677291" y="1314069"/>
                  </a:lnTo>
                  <a:lnTo>
                    <a:pt x="898398" y="1314069"/>
                  </a:lnTo>
                  <a:cubicBezTo>
                    <a:pt x="903478" y="1314069"/>
                    <a:pt x="908177" y="1317117"/>
                    <a:pt x="910082" y="1321816"/>
                  </a:cubicBezTo>
                  <a:cubicBezTo>
                    <a:pt x="911987" y="1326515"/>
                    <a:pt x="910971" y="1331976"/>
                    <a:pt x="907415" y="1335659"/>
                  </a:cubicBezTo>
                  <a:lnTo>
                    <a:pt x="465074" y="1784223"/>
                  </a:lnTo>
                  <a:cubicBezTo>
                    <a:pt x="462661" y="1786636"/>
                    <a:pt x="459486" y="1788033"/>
                    <a:pt x="456057" y="1788033"/>
                  </a:cubicBezTo>
                  <a:cubicBezTo>
                    <a:pt x="452628" y="1788033"/>
                    <a:pt x="449453" y="1786636"/>
                    <a:pt x="447040" y="1784223"/>
                  </a:cubicBezTo>
                  <a:lnTo>
                    <a:pt x="4699" y="1335659"/>
                  </a:lnTo>
                  <a:cubicBezTo>
                    <a:pt x="1143" y="1331976"/>
                    <a:pt x="0" y="1326515"/>
                    <a:pt x="2032" y="1321816"/>
                  </a:cubicBezTo>
                  <a:cubicBezTo>
                    <a:pt x="4064" y="1317117"/>
                    <a:pt x="8636" y="1314069"/>
                    <a:pt x="13716" y="1314069"/>
                  </a:cubicBezTo>
                  <a:moveTo>
                    <a:pt x="13716" y="1339469"/>
                  </a:moveTo>
                  <a:lnTo>
                    <a:pt x="13716" y="1326769"/>
                  </a:lnTo>
                  <a:lnTo>
                    <a:pt x="22733" y="1317879"/>
                  </a:lnTo>
                  <a:lnTo>
                    <a:pt x="465074" y="1766443"/>
                  </a:lnTo>
                  <a:lnTo>
                    <a:pt x="456057" y="1775333"/>
                  </a:lnTo>
                  <a:lnTo>
                    <a:pt x="447040" y="1766443"/>
                  </a:lnTo>
                  <a:lnTo>
                    <a:pt x="889381" y="1317879"/>
                  </a:lnTo>
                  <a:lnTo>
                    <a:pt x="898398" y="1326769"/>
                  </a:lnTo>
                  <a:lnTo>
                    <a:pt x="898398" y="1339469"/>
                  </a:lnTo>
                  <a:lnTo>
                    <a:pt x="677291" y="1339469"/>
                  </a:lnTo>
                  <a:cubicBezTo>
                    <a:pt x="670306" y="1339469"/>
                    <a:pt x="664591" y="1333754"/>
                    <a:pt x="664591" y="1326769"/>
                  </a:cubicBezTo>
                  <a:lnTo>
                    <a:pt x="664591" y="12700"/>
                  </a:lnTo>
                  <a:lnTo>
                    <a:pt x="677291" y="12700"/>
                  </a:lnTo>
                  <a:lnTo>
                    <a:pt x="677291" y="25400"/>
                  </a:lnTo>
                  <a:lnTo>
                    <a:pt x="234950" y="25400"/>
                  </a:lnTo>
                  <a:lnTo>
                    <a:pt x="234950" y="12700"/>
                  </a:lnTo>
                  <a:lnTo>
                    <a:pt x="247650" y="12700"/>
                  </a:lnTo>
                  <a:lnTo>
                    <a:pt x="247650" y="1326769"/>
                  </a:lnTo>
                  <a:cubicBezTo>
                    <a:pt x="247650" y="1333754"/>
                    <a:pt x="241935" y="1339469"/>
                    <a:pt x="234950" y="1339469"/>
                  </a:cubicBezTo>
                  <a:lnTo>
                    <a:pt x="13716" y="1339469"/>
                  </a:lnTo>
                  <a:close/>
                </a:path>
              </a:pathLst>
            </a:custGeom>
            <a:solidFill>
              <a:srgbClr val="FFFFFF"/>
            </a:solidFill>
          </p:spPr>
          <p:txBody>
            <a:bodyPr/>
            <a:lstStyle/>
            <a:p>
              <a:endParaRPr lang="el-GR"/>
            </a:p>
          </p:txBody>
        </p:sp>
      </p:grpSp>
      <p:grpSp>
        <p:nvGrpSpPr>
          <p:cNvPr id="28" name="Group 28"/>
          <p:cNvGrpSpPr/>
          <p:nvPr/>
        </p:nvGrpSpPr>
        <p:grpSpPr>
          <a:xfrm>
            <a:off x="3204315" y="4712343"/>
            <a:ext cx="11266890" cy="2697552"/>
            <a:chOff x="0" y="0"/>
            <a:chExt cx="15022520" cy="3596736"/>
          </a:xfrm>
        </p:grpSpPr>
        <p:sp>
          <p:nvSpPr>
            <p:cNvPr id="29" name="Freeform 29"/>
            <p:cNvSpPr/>
            <p:nvPr/>
          </p:nvSpPr>
          <p:spPr>
            <a:xfrm>
              <a:off x="12700" y="12700"/>
              <a:ext cx="14997049" cy="3571367"/>
            </a:xfrm>
            <a:custGeom>
              <a:avLst/>
              <a:gdLst/>
              <a:ahLst/>
              <a:cxnLst/>
              <a:rect l="l" t="t" r="r" b="b"/>
              <a:pathLst>
                <a:path w="14997049" h="3571367">
                  <a:moveTo>
                    <a:pt x="0" y="595249"/>
                  </a:moveTo>
                  <a:cubicBezTo>
                    <a:pt x="0" y="266446"/>
                    <a:pt x="267970" y="0"/>
                    <a:pt x="598424" y="0"/>
                  </a:cubicBezTo>
                  <a:lnTo>
                    <a:pt x="14398625" y="0"/>
                  </a:lnTo>
                  <a:cubicBezTo>
                    <a:pt x="14729079" y="0"/>
                    <a:pt x="14997049" y="266446"/>
                    <a:pt x="14997049" y="595249"/>
                  </a:cubicBezTo>
                  <a:lnTo>
                    <a:pt x="14997049" y="2976118"/>
                  </a:lnTo>
                  <a:cubicBezTo>
                    <a:pt x="14997049" y="3304794"/>
                    <a:pt x="14729079" y="3571367"/>
                    <a:pt x="14398625" y="3571367"/>
                  </a:cubicBezTo>
                  <a:lnTo>
                    <a:pt x="598424" y="3571367"/>
                  </a:lnTo>
                  <a:cubicBezTo>
                    <a:pt x="267970" y="3571367"/>
                    <a:pt x="0" y="3304794"/>
                    <a:pt x="0" y="2976118"/>
                  </a:cubicBezTo>
                  <a:close/>
                </a:path>
              </a:pathLst>
            </a:custGeom>
            <a:solidFill>
              <a:srgbClr val="75C73E"/>
            </a:solidFill>
          </p:spPr>
          <p:txBody>
            <a:bodyPr/>
            <a:lstStyle/>
            <a:p>
              <a:endParaRPr lang="el-GR"/>
            </a:p>
          </p:txBody>
        </p:sp>
        <p:sp>
          <p:nvSpPr>
            <p:cNvPr id="30" name="Freeform 30"/>
            <p:cNvSpPr/>
            <p:nvPr/>
          </p:nvSpPr>
          <p:spPr>
            <a:xfrm>
              <a:off x="0" y="0"/>
              <a:ext cx="15022449" cy="3596767"/>
            </a:xfrm>
            <a:custGeom>
              <a:avLst/>
              <a:gdLst/>
              <a:ahLst/>
              <a:cxnLst/>
              <a:rect l="l" t="t" r="r" b="b"/>
              <a:pathLst>
                <a:path w="15022449" h="3596767">
                  <a:moveTo>
                    <a:pt x="0" y="607949"/>
                  </a:moveTo>
                  <a:cubicBezTo>
                    <a:pt x="0" y="272161"/>
                    <a:pt x="273685" y="0"/>
                    <a:pt x="611124" y="0"/>
                  </a:cubicBezTo>
                  <a:lnTo>
                    <a:pt x="14411325" y="0"/>
                  </a:lnTo>
                  <a:lnTo>
                    <a:pt x="14411325" y="12700"/>
                  </a:lnTo>
                  <a:lnTo>
                    <a:pt x="14411325" y="0"/>
                  </a:lnTo>
                  <a:cubicBezTo>
                    <a:pt x="14748763" y="0"/>
                    <a:pt x="15022449" y="272161"/>
                    <a:pt x="15022449" y="607949"/>
                  </a:cubicBezTo>
                  <a:lnTo>
                    <a:pt x="15009749" y="607949"/>
                  </a:lnTo>
                  <a:lnTo>
                    <a:pt x="15022449" y="607949"/>
                  </a:lnTo>
                  <a:lnTo>
                    <a:pt x="15022449" y="2988818"/>
                  </a:lnTo>
                  <a:lnTo>
                    <a:pt x="15009749" y="2988818"/>
                  </a:lnTo>
                  <a:lnTo>
                    <a:pt x="15022449" y="2988818"/>
                  </a:lnTo>
                  <a:cubicBezTo>
                    <a:pt x="15022449" y="3324606"/>
                    <a:pt x="14748763" y="3596767"/>
                    <a:pt x="14411325" y="3596767"/>
                  </a:cubicBezTo>
                  <a:lnTo>
                    <a:pt x="14411325" y="3584067"/>
                  </a:lnTo>
                  <a:lnTo>
                    <a:pt x="14411325" y="3596767"/>
                  </a:lnTo>
                  <a:lnTo>
                    <a:pt x="611124" y="3596767"/>
                  </a:lnTo>
                  <a:lnTo>
                    <a:pt x="611124" y="3584067"/>
                  </a:lnTo>
                  <a:lnTo>
                    <a:pt x="611124" y="3596767"/>
                  </a:lnTo>
                  <a:cubicBezTo>
                    <a:pt x="273685" y="3596767"/>
                    <a:pt x="0" y="3324606"/>
                    <a:pt x="0" y="2988818"/>
                  </a:cubicBezTo>
                  <a:lnTo>
                    <a:pt x="0" y="607949"/>
                  </a:lnTo>
                  <a:lnTo>
                    <a:pt x="12700" y="607949"/>
                  </a:lnTo>
                  <a:lnTo>
                    <a:pt x="0" y="607949"/>
                  </a:lnTo>
                  <a:moveTo>
                    <a:pt x="25400" y="607949"/>
                  </a:moveTo>
                  <a:lnTo>
                    <a:pt x="25400" y="2988818"/>
                  </a:lnTo>
                  <a:lnTo>
                    <a:pt x="12700" y="2988818"/>
                  </a:lnTo>
                  <a:lnTo>
                    <a:pt x="25400" y="2988818"/>
                  </a:lnTo>
                  <a:cubicBezTo>
                    <a:pt x="25400" y="3310509"/>
                    <a:pt x="287528" y="3571367"/>
                    <a:pt x="611124" y="3571367"/>
                  </a:cubicBezTo>
                  <a:lnTo>
                    <a:pt x="14411325" y="3571367"/>
                  </a:lnTo>
                  <a:cubicBezTo>
                    <a:pt x="14734921" y="3571367"/>
                    <a:pt x="14997049" y="3310509"/>
                    <a:pt x="14997049" y="2988818"/>
                  </a:cubicBezTo>
                  <a:lnTo>
                    <a:pt x="14997049" y="607949"/>
                  </a:lnTo>
                  <a:cubicBezTo>
                    <a:pt x="14997049" y="286258"/>
                    <a:pt x="14734921" y="25400"/>
                    <a:pt x="14411325" y="25400"/>
                  </a:cubicBezTo>
                  <a:lnTo>
                    <a:pt x="611124" y="25400"/>
                  </a:lnTo>
                  <a:lnTo>
                    <a:pt x="611124" y="12700"/>
                  </a:lnTo>
                  <a:lnTo>
                    <a:pt x="611124" y="25400"/>
                  </a:lnTo>
                  <a:cubicBezTo>
                    <a:pt x="287528" y="25400"/>
                    <a:pt x="25400" y="286258"/>
                    <a:pt x="25400" y="607949"/>
                  </a:cubicBezTo>
                  <a:close/>
                </a:path>
              </a:pathLst>
            </a:custGeom>
            <a:solidFill>
              <a:srgbClr val="C0FF99"/>
            </a:solidFill>
          </p:spPr>
          <p:txBody>
            <a:bodyPr/>
            <a:lstStyle/>
            <a:p>
              <a:endParaRPr lang="el-GR"/>
            </a:p>
          </p:txBody>
        </p:sp>
      </p:grpSp>
      <p:sp>
        <p:nvSpPr>
          <p:cNvPr id="31" name="TextBox 31"/>
          <p:cNvSpPr txBox="1"/>
          <p:nvPr/>
        </p:nvSpPr>
        <p:spPr>
          <a:xfrm>
            <a:off x="3506987" y="5217795"/>
            <a:ext cx="10661546" cy="1749933"/>
          </a:xfrm>
          <a:prstGeom prst="rect">
            <a:avLst/>
          </a:prstGeom>
        </p:spPr>
        <p:txBody>
          <a:bodyPr lIns="0" tIns="0" rIns="0" bIns="0" rtlCol="0" anchor="t">
            <a:spAutoFit/>
          </a:bodyPr>
          <a:lstStyle/>
          <a:p>
            <a:pPr algn="ctr">
              <a:lnSpc>
                <a:spcPts val="4536"/>
              </a:lnSpc>
            </a:pPr>
            <a:r>
              <a:rPr lang="en-US" sz="4200">
                <a:solidFill>
                  <a:srgbClr val="FFFFFF"/>
                </a:solidFill>
                <a:latin typeface="Arial"/>
                <a:ea typeface="Arial"/>
                <a:cs typeface="Arial"/>
                <a:sym typeface="Arial"/>
              </a:rPr>
              <a:t>Women account for 70% of textile employment in Europe, but hold less than 25% of management/leadership positions</a:t>
            </a:r>
          </a:p>
        </p:txBody>
      </p:sp>
      <p:grpSp>
        <p:nvGrpSpPr>
          <p:cNvPr id="32" name="Group 32"/>
          <p:cNvGrpSpPr/>
          <p:nvPr/>
        </p:nvGrpSpPr>
        <p:grpSpPr>
          <a:xfrm>
            <a:off x="6672988" y="966235"/>
            <a:ext cx="5375014" cy="838197"/>
            <a:chOff x="0" y="0"/>
            <a:chExt cx="7166686" cy="1117596"/>
          </a:xfrm>
        </p:grpSpPr>
        <p:sp>
          <p:nvSpPr>
            <p:cNvPr id="33" name="Freeform 33"/>
            <p:cNvSpPr/>
            <p:nvPr/>
          </p:nvSpPr>
          <p:spPr>
            <a:xfrm>
              <a:off x="0" y="0"/>
              <a:ext cx="7166686" cy="1117596"/>
            </a:xfrm>
            <a:custGeom>
              <a:avLst/>
              <a:gdLst/>
              <a:ahLst/>
              <a:cxnLst/>
              <a:rect l="l" t="t" r="r" b="b"/>
              <a:pathLst>
                <a:path w="7166686" h="1117596">
                  <a:moveTo>
                    <a:pt x="0" y="0"/>
                  </a:moveTo>
                  <a:lnTo>
                    <a:pt x="7166686" y="0"/>
                  </a:lnTo>
                  <a:lnTo>
                    <a:pt x="7166686" y="1117596"/>
                  </a:lnTo>
                  <a:lnTo>
                    <a:pt x="0" y="1117596"/>
                  </a:lnTo>
                  <a:close/>
                </a:path>
              </a:pathLst>
            </a:custGeom>
            <a:solidFill>
              <a:srgbClr val="000000">
                <a:alpha val="0"/>
              </a:srgbClr>
            </a:solidFill>
          </p:spPr>
          <p:txBody>
            <a:bodyPr/>
            <a:lstStyle/>
            <a:p>
              <a:endParaRPr lang="el-GR"/>
            </a:p>
          </p:txBody>
        </p:sp>
        <p:sp>
          <p:nvSpPr>
            <p:cNvPr id="34" name="TextBox 34"/>
            <p:cNvSpPr txBox="1"/>
            <p:nvPr/>
          </p:nvSpPr>
          <p:spPr>
            <a:xfrm>
              <a:off x="0" y="66675"/>
              <a:ext cx="7166686" cy="1050921"/>
            </a:xfrm>
            <a:prstGeom prst="rect">
              <a:avLst/>
            </a:prstGeom>
          </p:spPr>
          <p:txBody>
            <a:bodyPr lIns="0" tIns="0" rIns="0" bIns="0" rtlCol="0" anchor="b"/>
            <a:lstStyle/>
            <a:p>
              <a:pPr algn="l">
                <a:lnSpc>
                  <a:spcPts val="6480"/>
                </a:lnSpc>
              </a:pPr>
              <a:r>
                <a:rPr lang="en-US" sz="6000" b="1">
                  <a:solidFill>
                    <a:srgbClr val="FFFFFF"/>
                  </a:solidFill>
                  <a:latin typeface="Georgia Bold"/>
                  <a:ea typeface="Georgia Bold"/>
                  <a:cs typeface="Georgia Bold"/>
                  <a:sym typeface="Georgia Bold"/>
                </a:rPr>
                <a:t>Introduction</a:t>
              </a:r>
            </a:p>
          </p:txBody>
        </p:sp>
      </p:grpSp>
      <p:sp>
        <p:nvSpPr>
          <p:cNvPr id="35" name="TextBox 35"/>
          <p:cNvSpPr txBox="1"/>
          <p:nvPr/>
        </p:nvSpPr>
        <p:spPr>
          <a:xfrm>
            <a:off x="11992586" y="3430577"/>
            <a:ext cx="9272426" cy="441564"/>
          </a:xfrm>
          <a:prstGeom prst="rect">
            <a:avLst/>
          </a:prstGeom>
        </p:spPr>
        <p:txBody>
          <a:bodyPr lIns="0" tIns="0" rIns="0" bIns="0" rtlCol="0" anchor="t">
            <a:spAutoFit/>
          </a:bodyPr>
          <a:lstStyle/>
          <a:p>
            <a:pPr algn="l">
              <a:lnSpc>
                <a:spcPts val="3210"/>
              </a:lnSpc>
            </a:pPr>
            <a:r>
              <a:rPr lang="en-US" sz="2972">
                <a:solidFill>
                  <a:srgbClr val="FFFFFF"/>
                </a:solidFill>
                <a:latin typeface="Arial"/>
                <a:ea typeface="Arial"/>
                <a:cs typeface="Arial"/>
                <a:sym typeface="Arial"/>
              </a:rPr>
              <a:t>Negative environmental impact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911388"/>
            <a:ext cx="18288000" cy="1375611"/>
            <a:chOff x="0" y="0"/>
            <a:chExt cx="24384000" cy="1834148"/>
          </a:xfrm>
        </p:grpSpPr>
        <p:sp>
          <p:nvSpPr>
            <p:cNvPr id="3" name="Freeform 3"/>
            <p:cNvSpPr/>
            <p:nvPr/>
          </p:nvSpPr>
          <p:spPr>
            <a:xfrm>
              <a:off x="0" y="0"/>
              <a:ext cx="24384000" cy="1834097"/>
            </a:xfrm>
            <a:custGeom>
              <a:avLst/>
              <a:gdLst/>
              <a:ahLst/>
              <a:cxnLst/>
              <a:rect l="l" t="t" r="r" b="b"/>
              <a:pathLst>
                <a:path w="24384000" h="1834097">
                  <a:moveTo>
                    <a:pt x="0" y="0"/>
                  </a:moveTo>
                  <a:lnTo>
                    <a:pt x="24384000" y="0"/>
                  </a:lnTo>
                  <a:lnTo>
                    <a:pt x="24384000" y="1834097"/>
                  </a:lnTo>
                  <a:lnTo>
                    <a:pt x="0" y="1834097"/>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3"/>
              <a:stretch>
                <a:fillRect t="-98" b="-92"/>
              </a:stretch>
            </a:blip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grpSp>
        <p:nvGrpSpPr>
          <p:cNvPr id="19" name="Group 19"/>
          <p:cNvGrpSpPr>
            <a:grpSpLocks noChangeAspect="1"/>
          </p:cNvGrpSpPr>
          <p:nvPr/>
        </p:nvGrpSpPr>
        <p:grpSpPr>
          <a:xfrm>
            <a:off x="14708498" y="-954"/>
            <a:ext cx="3579499" cy="8747478"/>
            <a:chOff x="0" y="0"/>
            <a:chExt cx="4772666" cy="11663304"/>
          </a:xfrm>
        </p:grpSpPr>
        <p:sp>
          <p:nvSpPr>
            <p:cNvPr id="20" name="Freeform 20"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10"/>
              <a:stretch>
                <a:fillRect t="-1211" b="-1211"/>
              </a:stretch>
            </a:blipFill>
          </p:spPr>
          <p:txBody>
            <a:bodyPr/>
            <a:lstStyle/>
            <a:p>
              <a:endParaRPr lang="el-GR"/>
            </a:p>
          </p:txBody>
        </p:sp>
      </p:grpSp>
      <p:grpSp>
        <p:nvGrpSpPr>
          <p:cNvPr id="21" name="Group 21"/>
          <p:cNvGrpSpPr>
            <a:grpSpLocks noChangeAspect="1"/>
          </p:cNvGrpSpPr>
          <p:nvPr/>
        </p:nvGrpSpPr>
        <p:grpSpPr>
          <a:xfrm>
            <a:off x="14896364" y="2252438"/>
            <a:ext cx="3203764" cy="972000"/>
            <a:chOff x="0" y="0"/>
            <a:chExt cx="4271686" cy="1296000"/>
          </a:xfrm>
        </p:grpSpPr>
        <p:sp>
          <p:nvSpPr>
            <p:cNvPr id="22" name="Freeform 22"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1"/>
              <a:stretch>
                <a:fillRect t="-185" b="-183"/>
              </a:stretch>
            </a:blipFill>
          </p:spPr>
          <p:txBody>
            <a:bodyPr/>
            <a:lstStyle/>
            <a:p>
              <a:endParaRPr lang="el-GR"/>
            </a:p>
          </p:txBody>
        </p:sp>
      </p:grpSp>
      <p:grpSp>
        <p:nvGrpSpPr>
          <p:cNvPr id="23" name="Group 23"/>
          <p:cNvGrpSpPr/>
          <p:nvPr/>
        </p:nvGrpSpPr>
        <p:grpSpPr>
          <a:xfrm>
            <a:off x="-194582" y="-118381"/>
            <a:ext cx="18492106" cy="9131692"/>
            <a:chOff x="0" y="0"/>
            <a:chExt cx="24656142" cy="12175590"/>
          </a:xfrm>
        </p:grpSpPr>
        <p:sp>
          <p:nvSpPr>
            <p:cNvPr id="24" name="Freeform 24"/>
            <p:cNvSpPr/>
            <p:nvPr/>
          </p:nvSpPr>
          <p:spPr>
            <a:xfrm>
              <a:off x="12700" y="13064"/>
              <a:ext cx="24630762" cy="12149498"/>
            </a:xfrm>
            <a:custGeom>
              <a:avLst/>
              <a:gdLst/>
              <a:ahLst/>
              <a:cxnLst/>
              <a:rect l="l" t="t" r="r" b="b"/>
              <a:pathLst>
                <a:path w="24630762" h="12149498">
                  <a:moveTo>
                    <a:pt x="0" y="0"/>
                  </a:moveTo>
                  <a:lnTo>
                    <a:pt x="24630762" y="0"/>
                  </a:lnTo>
                  <a:lnTo>
                    <a:pt x="24630762" y="12149498"/>
                  </a:lnTo>
                  <a:lnTo>
                    <a:pt x="0" y="12149498"/>
                  </a:lnTo>
                  <a:close/>
                </a:path>
              </a:pathLst>
            </a:custGeom>
            <a:solidFill>
              <a:srgbClr val="FFFFFF"/>
            </a:solidFill>
          </p:spPr>
          <p:txBody>
            <a:bodyPr/>
            <a:lstStyle/>
            <a:p>
              <a:endParaRPr lang="el-GR"/>
            </a:p>
          </p:txBody>
        </p:sp>
        <p:sp>
          <p:nvSpPr>
            <p:cNvPr id="25" name="Freeform 25"/>
            <p:cNvSpPr/>
            <p:nvPr/>
          </p:nvSpPr>
          <p:spPr>
            <a:xfrm>
              <a:off x="0" y="0"/>
              <a:ext cx="24656162" cy="12175625"/>
            </a:xfrm>
            <a:custGeom>
              <a:avLst/>
              <a:gdLst/>
              <a:ahLst/>
              <a:cxnLst/>
              <a:rect l="l" t="t" r="r" b="b"/>
              <a:pathLst>
                <a:path w="24656162" h="12175625">
                  <a:moveTo>
                    <a:pt x="12700" y="0"/>
                  </a:moveTo>
                  <a:lnTo>
                    <a:pt x="24643462" y="0"/>
                  </a:lnTo>
                  <a:cubicBezTo>
                    <a:pt x="24650447" y="0"/>
                    <a:pt x="24656162" y="5879"/>
                    <a:pt x="24656162" y="13064"/>
                  </a:cubicBezTo>
                  <a:lnTo>
                    <a:pt x="24656162" y="12162562"/>
                  </a:lnTo>
                  <a:cubicBezTo>
                    <a:pt x="24656162" y="12169747"/>
                    <a:pt x="24650447" y="12175625"/>
                    <a:pt x="24643462" y="12175625"/>
                  </a:cubicBezTo>
                  <a:lnTo>
                    <a:pt x="12700" y="12175625"/>
                  </a:lnTo>
                  <a:cubicBezTo>
                    <a:pt x="5715" y="12175625"/>
                    <a:pt x="0" y="12169747"/>
                    <a:pt x="0" y="12162562"/>
                  </a:cubicBezTo>
                  <a:lnTo>
                    <a:pt x="0" y="13064"/>
                  </a:lnTo>
                  <a:cubicBezTo>
                    <a:pt x="0" y="5879"/>
                    <a:pt x="5715" y="0"/>
                    <a:pt x="12700" y="0"/>
                  </a:cubicBezTo>
                  <a:moveTo>
                    <a:pt x="12700" y="26128"/>
                  </a:moveTo>
                  <a:lnTo>
                    <a:pt x="12700" y="13064"/>
                  </a:lnTo>
                  <a:lnTo>
                    <a:pt x="25400" y="13064"/>
                  </a:lnTo>
                  <a:lnTo>
                    <a:pt x="25400" y="12162562"/>
                  </a:lnTo>
                  <a:lnTo>
                    <a:pt x="12700" y="12162562"/>
                  </a:lnTo>
                  <a:lnTo>
                    <a:pt x="12700" y="12149499"/>
                  </a:lnTo>
                  <a:lnTo>
                    <a:pt x="24643462" y="12149499"/>
                  </a:lnTo>
                  <a:lnTo>
                    <a:pt x="24643462" y="12162562"/>
                  </a:lnTo>
                  <a:lnTo>
                    <a:pt x="24630762" y="12162562"/>
                  </a:lnTo>
                  <a:lnTo>
                    <a:pt x="24630762" y="13064"/>
                  </a:lnTo>
                  <a:lnTo>
                    <a:pt x="24643462" y="13064"/>
                  </a:lnTo>
                  <a:lnTo>
                    <a:pt x="24643462" y="26128"/>
                  </a:lnTo>
                  <a:lnTo>
                    <a:pt x="12700" y="26128"/>
                  </a:lnTo>
                  <a:close/>
                </a:path>
              </a:pathLst>
            </a:custGeom>
            <a:solidFill>
              <a:srgbClr val="FFFFFF"/>
            </a:solidFill>
          </p:spPr>
          <p:txBody>
            <a:bodyPr/>
            <a:lstStyle/>
            <a:p>
              <a:endParaRPr lang="el-GR"/>
            </a:p>
          </p:txBody>
        </p:sp>
      </p:grpSp>
      <p:grpSp>
        <p:nvGrpSpPr>
          <p:cNvPr id="26" name="Group 26"/>
          <p:cNvGrpSpPr/>
          <p:nvPr/>
        </p:nvGrpSpPr>
        <p:grpSpPr>
          <a:xfrm>
            <a:off x="955612" y="-61196"/>
            <a:ext cx="16573725" cy="2056458"/>
            <a:chOff x="0" y="0"/>
            <a:chExt cx="22098300" cy="2741944"/>
          </a:xfrm>
        </p:grpSpPr>
        <p:sp>
          <p:nvSpPr>
            <p:cNvPr id="27" name="Freeform 27"/>
            <p:cNvSpPr/>
            <p:nvPr/>
          </p:nvSpPr>
          <p:spPr>
            <a:xfrm>
              <a:off x="0" y="0"/>
              <a:ext cx="22098299" cy="2741944"/>
            </a:xfrm>
            <a:custGeom>
              <a:avLst/>
              <a:gdLst/>
              <a:ahLst/>
              <a:cxnLst/>
              <a:rect l="l" t="t" r="r" b="b"/>
              <a:pathLst>
                <a:path w="22098299" h="2741944">
                  <a:moveTo>
                    <a:pt x="0" y="0"/>
                  </a:moveTo>
                  <a:lnTo>
                    <a:pt x="22098299" y="0"/>
                  </a:lnTo>
                  <a:lnTo>
                    <a:pt x="22098299" y="2741944"/>
                  </a:lnTo>
                  <a:lnTo>
                    <a:pt x="0" y="2741944"/>
                  </a:lnTo>
                  <a:close/>
                </a:path>
              </a:pathLst>
            </a:custGeom>
            <a:solidFill>
              <a:srgbClr val="000000">
                <a:alpha val="0"/>
              </a:srgbClr>
            </a:solidFill>
          </p:spPr>
          <p:txBody>
            <a:bodyPr/>
            <a:lstStyle/>
            <a:p>
              <a:endParaRPr lang="el-GR"/>
            </a:p>
          </p:txBody>
        </p:sp>
        <p:sp>
          <p:nvSpPr>
            <p:cNvPr id="28" name="TextBox 28"/>
            <p:cNvSpPr txBox="1"/>
            <p:nvPr/>
          </p:nvSpPr>
          <p:spPr>
            <a:xfrm>
              <a:off x="0" y="38100"/>
              <a:ext cx="22098300" cy="2703844"/>
            </a:xfrm>
            <a:prstGeom prst="rect">
              <a:avLst/>
            </a:prstGeom>
          </p:spPr>
          <p:txBody>
            <a:bodyPr lIns="0" tIns="0" rIns="0" bIns="0" rtlCol="0" anchor="ctr"/>
            <a:lstStyle/>
            <a:p>
              <a:pPr algn="l">
                <a:lnSpc>
                  <a:spcPts val="4082"/>
                </a:lnSpc>
              </a:pPr>
              <a:r>
                <a:rPr lang="en-US" sz="3779" b="1">
                  <a:solidFill>
                    <a:srgbClr val="FFFFFF"/>
                  </a:solidFill>
                  <a:latin typeface="Georgia Bold"/>
                  <a:ea typeface="Georgia Bold"/>
                  <a:cs typeface="Georgia Bold"/>
                  <a:sym typeface="Georgia Bold"/>
                </a:rPr>
                <a:t>Key Trends Driving Circularity in European Textiles</a:t>
              </a:r>
            </a:p>
            <a:p>
              <a:pPr algn="l">
                <a:lnSpc>
                  <a:spcPts val="5184"/>
                </a:lnSpc>
              </a:pPr>
              <a:r>
                <a:rPr lang="en-US" sz="4800" b="1">
                  <a:solidFill>
                    <a:srgbClr val="8D5CFF"/>
                  </a:solidFill>
                  <a:latin typeface="Georgia Bold"/>
                  <a:ea typeface="Georgia Bold"/>
                  <a:cs typeface="Georgia Bold"/>
                  <a:sym typeface="Georgia Bold"/>
                </a:rPr>
                <a:t>Key Trends Driving Circularity in European Textiles</a:t>
              </a:r>
            </a:p>
            <a:p>
              <a:pPr algn="l">
                <a:lnSpc>
                  <a:spcPts val="5184"/>
                </a:lnSpc>
              </a:pPr>
              <a:endParaRPr lang="en-US" sz="4800" b="1">
                <a:solidFill>
                  <a:srgbClr val="8D5CFF"/>
                </a:solidFill>
                <a:latin typeface="Georgia Bold"/>
                <a:ea typeface="Georgia Bold"/>
                <a:cs typeface="Georgia Bold"/>
                <a:sym typeface="Georgia Bold"/>
              </a:endParaRPr>
            </a:p>
          </p:txBody>
        </p:sp>
      </p:grpSp>
      <p:grpSp>
        <p:nvGrpSpPr>
          <p:cNvPr id="29" name="Group 29"/>
          <p:cNvGrpSpPr/>
          <p:nvPr/>
        </p:nvGrpSpPr>
        <p:grpSpPr>
          <a:xfrm>
            <a:off x="4417125" y="1539429"/>
            <a:ext cx="9650700" cy="7438050"/>
            <a:chOff x="0" y="0"/>
            <a:chExt cx="12867600" cy="9917400"/>
          </a:xfrm>
        </p:grpSpPr>
        <p:sp>
          <p:nvSpPr>
            <p:cNvPr id="30" name="Freeform 30"/>
            <p:cNvSpPr/>
            <p:nvPr/>
          </p:nvSpPr>
          <p:spPr>
            <a:xfrm>
              <a:off x="0" y="0"/>
              <a:ext cx="12867640" cy="9917430"/>
            </a:xfrm>
            <a:custGeom>
              <a:avLst/>
              <a:gdLst/>
              <a:ahLst/>
              <a:cxnLst/>
              <a:rect l="l" t="t" r="r" b="b"/>
              <a:pathLst>
                <a:path w="12867640" h="9917430">
                  <a:moveTo>
                    <a:pt x="0" y="4958715"/>
                  </a:moveTo>
                  <a:lnTo>
                    <a:pt x="6433820" y="0"/>
                  </a:lnTo>
                  <a:lnTo>
                    <a:pt x="12867640" y="4958715"/>
                  </a:lnTo>
                  <a:lnTo>
                    <a:pt x="6433820" y="9917430"/>
                  </a:lnTo>
                  <a:close/>
                </a:path>
              </a:pathLst>
            </a:custGeom>
            <a:solidFill>
              <a:srgbClr val="D8D8D8">
                <a:alpha val="47059"/>
              </a:srgbClr>
            </a:solidFill>
          </p:spPr>
          <p:txBody>
            <a:bodyPr/>
            <a:lstStyle/>
            <a:p>
              <a:endParaRPr lang="el-GR"/>
            </a:p>
          </p:txBody>
        </p:sp>
      </p:grpSp>
      <p:grpSp>
        <p:nvGrpSpPr>
          <p:cNvPr id="31" name="Group 31"/>
          <p:cNvGrpSpPr/>
          <p:nvPr/>
        </p:nvGrpSpPr>
        <p:grpSpPr>
          <a:xfrm>
            <a:off x="5479950" y="1793250"/>
            <a:ext cx="3415950" cy="3350250"/>
            <a:chOff x="0" y="0"/>
            <a:chExt cx="4554600" cy="4467000"/>
          </a:xfrm>
        </p:grpSpPr>
        <p:sp>
          <p:nvSpPr>
            <p:cNvPr id="32" name="Freeform 32"/>
            <p:cNvSpPr/>
            <p:nvPr/>
          </p:nvSpPr>
          <p:spPr>
            <a:xfrm>
              <a:off x="0" y="0"/>
              <a:ext cx="4554601" cy="4466971"/>
            </a:xfrm>
            <a:custGeom>
              <a:avLst/>
              <a:gdLst/>
              <a:ahLst/>
              <a:cxnLst/>
              <a:rect l="l" t="t" r="r" b="b"/>
              <a:pathLst>
                <a:path w="4554601" h="4466971">
                  <a:moveTo>
                    <a:pt x="0" y="744474"/>
                  </a:moveTo>
                  <a:cubicBezTo>
                    <a:pt x="0" y="333375"/>
                    <a:pt x="333375" y="0"/>
                    <a:pt x="744474" y="0"/>
                  </a:cubicBezTo>
                  <a:lnTo>
                    <a:pt x="3810127" y="0"/>
                  </a:lnTo>
                  <a:cubicBezTo>
                    <a:pt x="4221353" y="0"/>
                    <a:pt x="4554601" y="333375"/>
                    <a:pt x="4554601" y="744474"/>
                  </a:cubicBezTo>
                  <a:lnTo>
                    <a:pt x="4554601" y="3722497"/>
                  </a:lnTo>
                  <a:cubicBezTo>
                    <a:pt x="4554601" y="4133723"/>
                    <a:pt x="4221226" y="4466971"/>
                    <a:pt x="3810127" y="4466971"/>
                  </a:cubicBezTo>
                  <a:lnTo>
                    <a:pt x="744474" y="4466971"/>
                  </a:lnTo>
                  <a:cubicBezTo>
                    <a:pt x="333375" y="4466971"/>
                    <a:pt x="0" y="4133723"/>
                    <a:pt x="0" y="3722497"/>
                  </a:cubicBezTo>
                  <a:close/>
                </a:path>
              </a:pathLst>
            </a:custGeom>
            <a:solidFill>
              <a:srgbClr val="8D5CFF"/>
            </a:solidFill>
          </p:spPr>
          <p:txBody>
            <a:bodyPr/>
            <a:lstStyle/>
            <a:p>
              <a:endParaRPr lang="el-GR"/>
            </a:p>
          </p:txBody>
        </p:sp>
        <p:sp>
          <p:nvSpPr>
            <p:cNvPr id="33" name="TextBox 33"/>
            <p:cNvSpPr txBox="1"/>
            <p:nvPr/>
          </p:nvSpPr>
          <p:spPr>
            <a:xfrm>
              <a:off x="0" y="-19050"/>
              <a:ext cx="4554600" cy="4486050"/>
            </a:xfrm>
            <a:prstGeom prst="rect">
              <a:avLst/>
            </a:prstGeom>
          </p:spPr>
          <p:txBody>
            <a:bodyPr lIns="50800" tIns="50800" rIns="50800" bIns="50800" rtlCol="0" anchor="t"/>
            <a:lstStyle/>
            <a:p>
              <a:pPr algn="ctr">
                <a:lnSpc>
                  <a:spcPts val="2644"/>
                </a:lnSpc>
              </a:pPr>
              <a:r>
                <a:rPr lang="en-US" sz="2203" b="1">
                  <a:solidFill>
                    <a:srgbClr val="FFFFFF"/>
                  </a:solidFill>
                  <a:latin typeface="Arial Bold"/>
                  <a:ea typeface="Arial Bold"/>
                  <a:cs typeface="Arial Bold"/>
                  <a:sym typeface="Arial Bold"/>
                </a:rPr>
                <a:t>THE </a:t>
              </a:r>
            </a:p>
            <a:p>
              <a:pPr algn="ctr">
                <a:lnSpc>
                  <a:spcPts val="2644"/>
                </a:lnSpc>
              </a:pPr>
              <a:r>
                <a:rPr lang="en-US" sz="2203" b="1">
                  <a:solidFill>
                    <a:srgbClr val="FFFFFF"/>
                  </a:solidFill>
                  <a:latin typeface="Arial Bold"/>
                  <a:ea typeface="Arial Bold"/>
                  <a:cs typeface="Arial Bold"/>
                  <a:sym typeface="Arial Bold"/>
                </a:rPr>
                <a:t>REGULATORY SHOCK</a:t>
              </a:r>
            </a:p>
          </p:txBody>
        </p:sp>
      </p:grpSp>
      <p:grpSp>
        <p:nvGrpSpPr>
          <p:cNvPr id="34" name="Group 34"/>
          <p:cNvGrpSpPr/>
          <p:nvPr/>
        </p:nvGrpSpPr>
        <p:grpSpPr>
          <a:xfrm>
            <a:off x="9481650" y="1830150"/>
            <a:ext cx="3308850" cy="3276450"/>
            <a:chOff x="0" y="0"/>
            <a:chExt cx="4411800" cy="4368600"/>
          </a:xfrm>
        </p:grpSpPr>
        <p:sp>
          <p:nvSpPr>
            <p:cNvPr id="35" name="Freeform 35"/>
            <p:cNvSpPr/>
            <p:nvPr/>
          </p:nvSpPr>
          <p:spPr>
            <a:xfrm>
              <a:off x="0" y="0"/>
              <a:ext cx="4411726" cy="4368546"/>
            </a:xfrm>
            <a:custGeom>
              <a:avLst/>
              <a:gdLst/>
              <a:ahLst/>
              <a:cxnLst/>
              <a:rect l="l" t="t" r="r" b="b"/>
              <a:pathLst>
                <a:path w="4411726" h="4368546">
                  <a:moveTo>
                    <a:pt x="0" y="728091"/>
                  </a:moveTo>
                  <a:cubicBezTo>
                    <a:pt x="0" y="326009"/>
                    <a:pt x="326009" y="0"/>
                    <a:pt x="728091" y="0"/>
                  </a:cubicBezTo>
                  <a:lnTo>
                    <a:pt x="3683635" y="0"/>
                  </a:lnTo>
                  <a:cubicBezTo>
                    <a:pt x="4085717" y="0"/>
                    <a:pt x="4411726" y="326009"/>
                    <a:pt x="4411726" y="728091"/>
                  </a:cubicBezTo>
                  <a:lnTo>
                    <a:pt x="4411726" y="3640455"/>
                  </a:lnTo>
                  <a:cubicBezTo>
                    <a:pt x="4411726" y="4042537"/>
                    <a:pt x="4085717" y="4368546"/>
                    <a:pt x="3683635" y="4368546"/>
                  </a:cubicBezTo>
                  <a:lnTo>
                    <a:pt x="728091" y="4368546"/>
                  </a:lnTo>
                  <a:cubicBezTo>
                    <a:pt x="326009" y="4368546"/>
                    <a:pt x="0" y="4042664"/>
                    <a:pt x="0" y="3640455"/>
                  </a:cubicBezTo>
                  <a:close/>
                </a:path>
              </a:pathLst>
            </a:custGeom>
            <a:solidFill>
              <a:srgbClr val="75C73E"/>
            </a:solidFill>
          </p:spPr>
          <p:txBody>
            <a:bodyPr/>
            <a:lstStyle/>
            <a:p>
              <a:endParaRPr lang="el-GR"/>
            </a:p>
          </p:txBody>
        </p:sp>
        <p:sp>
          <p:nvSpPr>
            <p:cNvPr id="36" name="TextBox 36"/>
            <p:cNvSpPr txBox="1"/>
            <p:nvPr/>
          </p:nvSpPr>
          <p:spPr>
            <a:xfrm>
              <a:off x="0" y="-19050"/>
              <a:ext cx="4411800" cy="4387650"/>
            </a:xfrm>
            <a:prstGeom prst="rect">
              <a:avLst/>
            </a:prstGeom>
          </p:spPr>
          <p:txBody>
            <a:bodyPr lIns="50800" tIns="50800" rIns="50800" bIns="50800" rtlCol="0" anchor="t"/>
            <a:lstStyle/>
            <a:p>
              <a:pPr algn="ctr">
                <a:lnSpc>
                  <a:spcPts val="2644"/>
                </a:lnSpc>
              </a:pPr>
              <a:r>
                <a:rPr lang="en-US" sz="2203" b="1">
                  <a:solidFill>
                    <a:srgbClr val="FFFFFF"/>
                  </a:solidFill>
                  <a:latin typeface="Arial Bold"/>
                  <a:ea typeface="Arial Bold"/>
                  <a:cs typeface="Arial Bold"/>
                  <a:sym typeface="Arial Bold"/>
                </a:rPr>
                <a:t>THE </a:t>
              </a:r>
            </a:p>
            <a:p>
              <a:pPr algn="ctr">
                <a:lnSpc>
                  <a:spcPts val="2644"/>
                </a:lnSpc>
              </a:pPr>
              <a:r>
                <a:rPr lang="en-US" sz="2203" b="1">
                  <a:solidFill>
                    <a:srgbClr val="FFFFFF"/>
                  </a:solidFill>
                  <a:latin typeface="Arial Bold"/>
                  <a:ea typeface="Arial Bold"/>
                  <a:cs typeface="Arial Bold"/>
                  <a:sym typeface="Arial Bold"/>
                </a:rPr>
                <a:t>TRANSPARENCY DEMAND</a:t>
              </a:r>
            </a:p>
          </p:txBody>
        </p:sp>
      </p:grpSp>
      <p:grpSp>
        <p:nvGrpSpPr>
          <p:cNvPr id="37" name="Group 37"/>
          <p:cNvGrpSpPr/>
          <p:nvPr/>
        </p:nvGrpSpPr>
        <p:grpSpPr>
          <a:xfrm>
            <a:off x="5479950" y="5300025"/>
            <a:ext cx="3415950" cy="3276450"/>
            <a:chOff x="0" y="0"/>
            <a:chExt cx="4554600" cy="4368600"/>
          </a:xfrm>
        </p:grpSpPr>
        <p:sp>
          <p:nvSpPr>
            <p:cNvPr id="38" name="Freeform 38"/>
            <p:cNvSpPr/>
            <p:nvPr/>
          </p:nvSpPr>
          <p:spPr>
            <a:xfrm>
              <a:off x="0" y="0"/>
              <a:ext cx="4554601" cy="4368546"/>
            </a:xfrm>
            <a:custGeom>
              <a:avLst/>
              <a:gdLst/>
              <a:ahLst/>
              <a:cxnLst/>
              <a:rect l="l" t="t" r="r" b="b"/>
              <a:pathLst>
                <a:path w="4554601" h="4368546">
                  <a:moveTo>
                    <a:pt x="0" y="728091"/>
                  </a:moveTo>
                  <a:cubicBezTo>
                    <a:pt x="0" y="326009"/>
                    <a:pt x="326009" y="0"/>
                    <a:pt x="728091" y="0"/>
                  </a:cubicBezTo>
                  <a:lnTo>
                    <a:pt x="3826510" y="0"/>
                  </a:lnTo>
                  <a:cubicBezTo>
                    <a:pt x="4228592" y="0"/>
                    <a:pt x="4554601" y="326009"/>
                    <a:pt x="4554601" y="728091"/>
                  </a:cubicBezTo>
                  <a:lnTo>
                    <a:pt x="4554601" y="3640455"/>
                  </a:lnTo>
                  <a:cubicBezTo>
                    <a:pt x="4554601" y="4042537"/>
                    <a:pt x="4228592" y="4368546"/>
                    <a:pt x="3826510" y="4368546"/>
                  </a:cubicBezTo>
                  <a:lnTo>
                    <a:pt x="728091" y="4368546"/>
                  </a:lnTo>
                  <a:cubicBezTo>
                    <a:pt x="326009" y="4368546"/>
                    <a:pt x="0" y="4042664"/>
                    <a:pt x="0" y="3640455"/>
                  </a:cubicBezTo>
                  <a:close/>
                </a:path>
              </a:pathLst>
            </a:custGeom>
            <a:solidFill>
              <a:srgbClr val="75C73E"/>
            </a:solidFill>
          </p:spPr>
          <p:txBody>
            <a:bodyPr/>
            <a:lstStyle/>
            <a:p>
              <a:endParaRPr lang="el-GR"/>
            </a:p>
          </p:txBody>
        </p:sp>
        <p:sp>
          <p:nvSpPr>
            <p:cNvPr id="39" name="TextBox 39"/>
            <p:cNvSpPr txBox="1"/>
            <p:nvPr/>
          </p:nvSpPr>
          <p:spPr>
            <a:xfrm>
              <a:off x="0" y="-19050"/>
              <a:ext cx="4554600" cy="4387650"/>
            </a:xfrm>
            <a:prstGeom prst="rect">
              <a:avLst/>
            </a:prstGeom>
          </p:spPr>
          <p:txBody>
            <a:bodyPr lIns="50800" tIns="50800" rIns="50800" bIns="50800" rtlCol="0" anchor="t"/>
            <a:lstStyle/>
            <a:p>
              <a:pPr algn="ctr">
                <a:lnSpc>
                  <a:spcPts val="2644"/>
                </a:lnSpc>
              </a:pPr>
              <a:r>
                <a:rPr lang="en-US" sz="2203" b="1">
                  <a:solidFill>
                    <a:srgbClr val="FFFFFF"/>
                  </a:solidFill>
                  <a:latin typeface="Arial Bold"/>
                  <a:ea typeface="Arial Bold"/>
                  <a:cs typeface="Arial Bold"/>
                  <a:sym typeface="Arial Bold"/>
                </a:rPr>
                <a:t>THE </a:t>
              </a:r>
            </a:p>
            <a:p>
              <a:pPr algn="ctr">
                <a:lnSpc>
                  <a:spcPts val="2644"/>
                </a:lnSpc>
              </a:pPr>
              <a:r>
                <a:rPr lang="en-US" sz="2203" b="1">
                  <a:solidFill>
                    <a:srgbClr val="FFFFFF"/>
                  </a:solidFill>
                  <a:latin typeface="Arial Bold"/>
                  <a:ea typeface="Arial Bold"/>
                  <a:cs typeface="Arial Bold"/>
                  <a:sym typeface="Arial Bold"/>
                </a:rPr>
                <a:t>INFRASTRUCTURE RUSH</a:t>
              </a:r>
            </a:p>
            <a:p>
              <a:pPr algn="ctr">
                <a:lnSpc>
                  <a:spcPts val="2644"/>
                </a:lnSpc>
              </a:pPr>
              <a:endParaRPr lang="en-US" sz="2203" b="1">
                <a:solidFill>
                  <a:srgbClr val="FFFFFF"/>
                </a:solidFill>
                <a:latin typeface="Arial Bold"/>
                <a:ea typeface="Arial Bold"/>
                <a:cs typeface="Arial Bold"/>
                <a:sym typeface="Arial Bold"/>
              </a:endParaRPr>
            </a:p>
          </p:txBody>
        </p:sp>
      </p:grpSp>
      <p:sp>
        <p:nvSpPr>
          <p:cNvPr id="40" name="TextBox 40"/>
          <p:cNvSpPr txBox="1"/>
          <p:nvPr/>
        </p:nvSpPr>
        <p:spPr>
          <a:xfrm>
            <a:off x="5794721" y="3205388"/>
            <a:ext cx="2786408" cy="1019175"/>
          </a:xfrm>
          <a:prstGeom prst="rect">
            <a:avLst/>
          </a:prstGeom>
        </p:spPr>
        <p:txBody>
          <a:bodyPr lIns="0" tIns="0" rIns="0" bIns="0" rtlCol="0" anchor="t">
            <a:spAutoFit/>
          </a:bodyPr>
          <a:lstStyle/>
          <a:p>
            <a:pPr algn="ctr">
              <a:lnSpc>
                <a:spcPts val="2639"/>
              </a:lnSpc>
            </a:pPr>
            <a:r>
              <a:rPr lang="en-US" sz="2199">
                <a:solidFill>
                  <a:srgbClr val="FFFFFF"/>
                </a:solidFill>
                <a:latin typeface="Arial"/>
                <a:ea typeface="Arial"/>
                <a:cs typeface="Arial"/>
                <a:sym typeface="Arial"/>
              </a:rPr>
              <a:t>EU laws force circularity </a:t>
            </a:r>
          </a:p>
          <a:p>
            <a:pPr algn="ctr">
              <a:lnSpc>
                <a:spcPts val="2639"/>
              </a:lnSpc>
            </a:pPr>
            <a:r>
              <a:rPr lang="en-US" sz="2199">
                <a:solidFill>
                  <a:srgbClr val="FFFFFF"/>
                </a:solidFill>
                <a:latin typeface="Arial"/>
                <a:ea typeface="Arial"/>
                <a:cs typeface="Arial"/>
                <a:sym typeface="Arial"/>
              </a:rPr>
              <a:t>(ESPR, DPPs, EPR)</a:t>
            </a:r>
          </a:p>
        </p:txBody>
      </p:sp>
      <p:grpSp>
        <p:nvGrpSpPr>
          <p:cNvPr id="41" name="Group 41"/>
          <p:cNvGrpSpPr/>
          <p:nvPr/>
        </p:nvGrpSpPr>
        <p:grpSpPr>
          <a:xfrm>
            <a:off x="9535050" y="5300062"/>
            <a:ext cx="3415950" cy="3276450"/>
            <a:chOff x="0" y="0"/>
            <a:chExt cx="4554600" cy="4368600"/>
          </a:xfrm>
        </p:grpSpPr>
        <p:sp>
          <p:nvSpPr>
            <p:cNvPr id="42" name="Freeform 42"/>
            <p:cNvSpPr/>
            <p:nvPr/>
          </p:nvSpPr>
          <p:spPr>
            <a:xfrm>
              <a:off x="0" y="0"/>
              <a:ext cx="4554601" cy="4368546"/>
            </a:xfrm>
            <a:custGeom>
              <a:avLst/>
              <a:gdLst/>
              <a:ahLst/>
              <a:cxnLst/>
              <a:rect l="l" t="t" r="r" b="b"/>
              <a:pathLst>
                <a:path w="4554601" h="4368546">
                  <a:moveTo>
                    <a:pt x="0" y="728091"/>
                  </a:moveTo>
                  <a:cubicBezTo>
                    <a:pt x="0" y="326009"/>
                    <a:pt x="326009" y="0"/>
                    <a:pt x="728091" y="0"/>
                  </a:cubicBezTo>
                  <a:lnTo>
                    <a:pt x="3826510" y="0"/>
                  </a:lnTo>
                  <a:cubicBezTo>
                    <a:pt x="4228592" y="0"/>
                    <a:pt x="4554601" y="326009"/>
                    <a:pt x="4554601" y="728091"/>
                  </a:cubicBezTo>
                  <a:lnTo>
                    <a:pt x="4554601" y="3640455"/>
                  </a:lnTo>
                  <a:cubicBezTo>
                    <a:pt x="4554601" y="4042537"/>
                    <a:pt x="4228592" y="4368546"/>
                    <a:pt x="3826510" y="4368546"/>
                  </a:cubicBezTo>
                  <a:lnTo>
                    <a:pt x="728091" y="4368546"/>
                  </a:lnTo>
                  <a:cubicBezTo>
                    <a:pt x="326009" y="4368546"/>
                    <a:pt x="0" y="4042664"/>
                    <a:pt x="0" y="3640455"/>
                  </a:cubicBezTo>
                  <a:close/>
                </a:path>
              </a:pathLst>
            </a:custGeom>
            <a:solidFill>
              <a:srgbClr val="8D5CFF"/>
            </a:solidFill>
          </p:spPr>
          <p:txBody>
            <a:bodyPr/>
            <a:lstStyle/>
            <a:p>
              <a:endParaRPr lang="el-GR"/>
            </a:p>
          </p:txBody>
        </p:sp>
        <p:sp>
          <p:nvSpPr>
            <p:cNvPr id="43" name="TextBox 43"/>
            <p:cNvSpPr txBox="1"/>
            <p:nvPr/>
          </p:nvSpPr>
          <p:spPr>
            <a:xfrm>
              <a:off x="0" y="-19050"/>
              <a:ext cx="4554600" cy="4387650"/>
            </a:xfrm>
            <a:prstGeom prst="rect">
              <a:avLst/>
            </a:prstGeom>
          </p:spPr>
          <p:txBody>
            <a:bodyPr lIns="50800" tIns="50800" rIns="50800" bIns="50800" rtlCol="0" anchor="t"/>
            <a:lstStyle/>
            <a:p>
              <a:pPr algn="ctr">
                <a:lnSpc>
                  <a:spcPts val="2644"/>
                </a:lnSpc>
              </a:pPr>
              <a:r>
                <a:rPr lang="en-US" sz="2203" b="1">
                  <a:solidFill>
                    <a:srgbClr val="FFFFFF"/>
                  </a:solidFill>
                  <a:latin typeface="Arial Bold"/>
                  <a:ea typeface="Arial Bold"/>
                  <a:cs typeface="Arial Bold"/>
                  <a:sym typeface="Arial Bold"/>
                </a:rPr>
                <a:t>THE </a:t>
              </a:r>
            </a:p>
            <a:p>
              <a:pPr algn="ctr">
                <a:lnSpc>
                  <a:spcPts val="2644"/>
                </a:lnSpc>
              </a:pPr>
              <a:r>
                <a:rPr lang="en-US" sz="2203" b="1">
                  <a:solidFill>
                    <a:srgbClr val="FFFFFF"/>
                  </a:solidFill>
                  <a:latin typeface="Arial Bold"/>
                  <a:ea typeface="Arial Bold"/>
                  <a:cs typeface="Arial Bold"/>
                  <a:sym typeface="Arial Bold"/>
                </a:rPr>
                <a:t>CONSUMER</a:t>
              </a:r>
            </a:p>
            <a:p>
              <a:pPr algn="ctr">
                <a:lnSpc>
                  <a:spcPts val="2644"/>
                </a:lnSpc>
              </a:pPr>
              <a:r>
                <a:rPr lang="en-US" sz="2203" b="1">
                  <a:solidFill>
                    <a:srgbClr val="FFFFFF"/>
                  </a:solidFill>
                  <a:latin typeface="Arial Bold"/>
                  <a:ea typeface="Arial Bold"/>
                  <a:cs typeface="Arial Bold"/>
                  <a:sym typeface="Arial Bold"/>
                </a:rPr>
                <a:t> SHIFT</a:t>
              </a:r>
            </a:p>
          </p:txBody>
        </p:sp>
      </p:grpSp>
      <p:sp>
        <p:nvSpPr>
          <p:cNvPr id="44" name="TextBox 44"/>
          <p:cNvSpPr txBox="1"/>
          <p:nvPr/>
        </p:nvSpPr>
        <p:spPr>
          <a:xfrm>
            <a:off x="5694240" y="6769105"/>
            <a:ext cx="2987370" cy="685800"/>
          </a:xfrm>
          <a:prstGeom prst="rect">
            <a:avLst/>
          </a:prstGeom>
        </p:spPr>
        <p:txBody>
          <a:bodyPr lIns="0" tIns="0" rIns="0" bIns="0" rtlCol="0" anchor="t">
            <a:spAutoFit/>
          </a:bodyPr>
          <a:lstStyle/>
          <a:p>
            <a:pPr algn="ctr">
              <a:lnSpc>
                <a:spcPts val="2639"/>
              </a:lnSpc>
            </a:pPr>
            <a:r>
              <a:rPr lang="en-US" sz="2199">
                <a:solidFill>
                  <a:srgbClr val="FFFFFF"/>
                </a:solidFill>
                <a:latin typeface="Arial"/>
                <a:ea typeface="Arial"/>
                <a:cs typeface="Arial"/>
                <a:sym typeface="Arial"/>
              </a:rPr>
              <a:t>Massive funding builds real recycling systems</a:t>
            </a:r>
          </a:p>
        </p:txBody>
      </p:sp>
      <p:sp>
        <p:nvSpPr>
          <p:cNvPr id="45" name="TextBox 45"/>
          <p:cNvSpPr txBox="1"/>
          <p:nvPr/>
        </p:nvSpPr>
        <p:spPr>
          <a:xfrm>
            <a:off x="9649616" y="3205388"/>
            <a:ext cx="2972918" cy="1352550"/>
          </a:xfrm>
          <a:prstGeom prst="rect">
            <a:avLst/>
          </a:prstGeom>
        </p:spPr>
        <p:txBody>
          <a:bodyPr lIns="0" tIns="0" rIns="0" bIns="0" rtlCol="0" anchor="t">
            <a:spAutoFit/>
          </a:bodyPr>
          <a:lstStyle/>
          <a:p>
            <a:pPr algn="ctr">
              <a:lnSpc>
                <a:spcPts val="2639"/>
              </a:lnSpc>
            </a:pPr>
            <a:r>
              <a:rPr lang="en-US" sz="2199">
                <a:solidFill>
                  <a:srgbClr val="FFFFFF"/>
                </a:solidFill>
                <a:latin typeface="Arial"/>
                <a:ea typeface="Arial"/>
                <a:cs typeface="Arial"/>
                <a:sym typeface="Arial"/>
              </a:rPr>
              <a:t>Digital tools + consumer pressure → full supply chain visibility</a:t>
            </a:r>
          </a:p>
        </p:txBody>
      </p:sp>
      <p:sp>
        <p:nvSpPr>
          <p:cNvPr id="46" name="TextBox 46"/>
          <p:cNvSpPr txBox="1"/>
          <p:nvPr/>
        </p:nvSpPr>
        <p:spPr>
          <a:xfrm>
            <a:off x="9601163" y="6769105"/>
            <a:ext cx="3283725" cy="1352550"/>
          </a:xfrm>
          <a:prstGeom prst="rect">
            <a:avLst/>
          </a:prstGeom>
        </p:spPr>
        <p:txBody>
          <a:bodyPr lIns="0" tIns="0" rIns="0" bIns="0" rtlCol="0" anchor="t">
            <a:spAutoFit/>
          </a:bodyPr>
          <a:lstStyle/>
          <a:p>
            <a:pPr algn="ctr">
              <a:lnSpc>
                <a:spcPts val="2639"/>
              </a:lnSpc>
            </a:pPr>
            <a:r>
              <a:rPr lang="en-US" sz="2199">
                <a:solidFill>
                  <a:srgbClr val="FFFFFF"/>
                </a:solidFill>
                <a:latin typeface="Arial"/>
                <a:ea typeface="Arial"/>
                <a:cs typeface="Arial"/>
                <a:sym typeface="Arial"/>
              </a:rPr>
              <a:t>Buyers increasingly prioritize environmental and social impact in their purchasing decisions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3"/>
              <a:stretch>
                <a:fillRect t="-98" b="-92"/>
              </a:stretch>
            </a:blip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grpSp>
        <p:nvGrpSpPr>
          <p:cNvPr id="19" name="Group 19"/>
          <p:cNvGrpSpPr>
            <a:grpSpLocks noChangeAspect="1"/>
          </p:cNvGrpSpPr>
          <p:nvPr/>
        </p:nvGrpSpPr>
        <p:grpSpPr>
          <a:xfrm>
            <a:off x="14708498" y="-954"/>
            <a:ext cx="3579499" cy="8747478"/>
            <a:chOff x="0" y="0"/>
            <a:chExt cx="4772666" cy="11663304"/>
          </a:xfrm>
        </p:grpSpPr>
        <p:sp>
          <p:nvSpPr>
            <p:cNvPr id="20" name="Freeform 20"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10"/>
              <a:stretch>
                <a:fillRect t="-1211" b="-1211"/>
              </a:stretch>
            </a:blipFill>
          </p:spPr>
          <p:txBody>
            <a:bodyPr/>
            <a:lstStyle/>
            <a:p>
              <a:endParaRPr lang="el-GR"/>
            </a:p>
          </p:txBody>
        </p:sp>
      </p:grpSp>
      <p:grpSp>
        <p:nvGrpSpPr>
          <p:cNvPr id="21" name="Group 21"/>
          <p:cNvGrpSpPr>
            <a:grpSpLocks noChangeAspect="1"/>
          </p:cNvGrpSpPr>
          <p:nvPr/>
        </p:nvGrpSpPr>
        <p:grpSpPr>
          <a:xfrm>
            <a:off x="14896364" y="2252438"/>
            <a:ext cx="3203764" cy="972000"/>
            <a:chOff x="0" y="0"/>
            <a:chExt cx="4271686" cy="1296000"/>
          </a:xfrm>
        </p:grpSpPr>
        <p:sp>
          <p:nvSpPr>
            <p:cNvPr id="22" name="Freeform 22"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1"/>
              <a:stretch>
                <a:fillRect t="-185" b="-183"/>
              </a:stretch>
            </a:blipFill>
          </p:spPr>
          <p:txBody>
            <a:bodyPr/>
            <a:lstStyle/>
            <a:p>
              <a:endParaRPr lang="el-GR"/>
            </a:p>
          </p:txBody>
        </p:sp>
      </p:grpSp>
      <p:grpSp>
        <p:nvGrpSpPr>
          <p:cNvPr id="23" name="Group 23"/>
          <p:cNvGrpSpPr/>
          <p:nvPr/>
        </p:nvGrpSpPr>
        <p:grpSpPr>
          <a:xfrm>
            <a:off x="1028700" y="-694999"/>
            <a:ext cx="13680000" cy="3447398"/>
            <a:chOff x="0" y="0"/>
            <a:chExt cx="18240000" cy="4596530"/>
          </a:xfrm>
        </p:grpSpPr>
        <p:sp>
          <p:nvSpPr>
            <p:cNvPr id="24" name="Freeform 24"/>
            <p:cNvSpPr/>
            <p:nvPr/>
          </p:nvSpPr>
          <p:spPr>
            <a:xfrm>
              <a:off x="0" y="0"/>
              <a:ext cx="18240000" cy="4596530"/>
            </a:xfrm>
            <a:custGeom>
              <a:avLst/>
              <a:gdLst/>
              <a:ahLst/>
              <a:cxnLst/>
              <a:rect l="l" t="t" r="r" b="b"/>
              <a:pathLst>
                <a:path w="18240000" h="4596530">
                  <a:moveTo>
                    <a:pt x="0" y="0"/>
                  </a:moveTo>
                  <a:lnTo>
                    <a:pt x="18240000" y="0"/>
                  </a:lnTo>
                  <a:lnTo>
                    <a:pt x="18240000" y="4596530"/>
                  </a:lnTo>
                  <a:lnTo>
                    <a:pt x="0" y="4596530"/>
                  </a:lnTo>
                  <a:close/>
                </a:path>
              </a:pathLst>
            </a:custGeom>
            <a:solidFill>
              <a:srgbClr val="000000">
                <a:alpha val="0"/>
              </a:srgbClr>
            </a:solidFill>
          </p:spPr>
          <p:txBody>
            <a:bodyPr/>
            <a:lstStyle/>
            <a:p>
              <a:endParaRPr lang="el-GR"/>
            </a:p>
          </p:txBody>
        </p:sp>
        <p:sp>
          <p:nvSpPr>
            <p:cNvPr id="25" name="TextBox 25"/>
            <p:cNvSpPr txBox="1"/>
            <p:nvPr/>
          </p:nvSpPr>
          <p:spPr>
            <a:xfrm>
              <a:off x="0" y="28575"/>
              <a:ext cx="18240000" cy="4567955"/>
            </a:xfrm>
            <a:prstGeom prst="rect">
              <a:avLst/>
            </a:prstGeom>
          </p:spPr>
          <p:txBody>
            <a:bodyPr lIns="0" tIns="0" rIns="0" bIns="0" rtlCol="0" anchor="ctr"/>
            <a:lstStyle/>
            <a:p>
              <a:pPr algn="l">
                <a:lnSpc>
                  <a:spcPts val="3863"/>
                </a:lnSpc>
              </a:pPr>
              <a:endParaRPr/>
            </a:p>
            <a:p>
              <a:pPr algn="l">
                <a:lnSpc>
                  <a:spcPts val="3863"/>
                </a:lnSpc>
              </a:pPr>
              <a:endParaRPr/>
            </a:p>
            <a:p>
              <a:pPr algn="l">
                <a:lnSpc>
                  <a:spcPts val="5184"/>
                </a:lnSpc>
              </a:pPr>
              <a:r>
                <a:rPr lang="en-US" sz="4800" b="1">
                  <a:solidFill>
                    <a:srgbClr val="8D5CFF"/>
                  </a:solidFill>
                  <a:latin typeface="Georgia Bold"/>
                  <a:ea typeface="Georgia Bold"/>
                  <a:cs typeface="Georgia Bold"/>
                  <a:sym typeface="Georgia Bold"/>
                </a:rPr>
                <a:t>The inevitable outcome:</a:t>
              </a:r>
            </a:p>
            <a:p>
              <a:pPr algn="l">
                <a:lnSpc>
                  <a:spcPts val="5184"/>
                </a:lnSpc>
              </a:pPr>
              <a:r>
                <a:rPr lang="en-US" sz="4800" b="1">
                  <a:solidFill>
                    <a:srgbClr val="8D5CFF"/>
                  </a:solidFill>
                  <a:latin typeface="Georgia Bold"/>
                  <a:ea typeface="Georgia Bold"/>
                  <a:cs typeface="Georgia Bold"/>
                  <a:sym typeface="Georgia Bold"/>
                </a:rPr>
                <a:t>A system-wide transformation</a:t>
              </a:r>
            </a:p>
            <a:p>
              <a:pPr algn="l">
                <a:lnSpc>
                  <a:spcPts val="3863"/>
                </a:lnSpc>
              </a:pPr>
              <a:endParaRPr lang="en-US" sz="4800" b="1">
                <a:solidFill>
                  <a:srgbClr val="8D5CFF"/>
                </a:solidFill>
                <a:latin typeface="Georgia Bold"/>
                <a:ea typeface="Georgia Bold"/>
                <a:cs typeface="Georgia Bold"/>
                <a:sym typeface="Georgia Bold"/>
              </a:endParaRPr>
            </a:p>
            <a:p>
              <a:pPr algn="l">
                <a:lnSpc>
                  <a:spcPts val="3863"/>
                </a:lnSpc>
              </a:pPr>
              <a:endParaRPr lang="en-US" sz="4800" b="1">
                <a:solidFill>
                  <a:srgbClr val="8D5CFF"/>
                </a:solidFill>
                <a:latin typeface="Georgia Bold"/>
                <a:ea typeface="Georgia Bold"/>
                <a:cs typeface="Georgia Bold"/>
                <a:sym typeface="Georgia Bold"/>
              </a:endParaRPr>
            </a:p>
          </p:txBody>
        </p:sp>
      </p:grpSp>
      <p:grpSp>
        <p:nvGrpSpPr>
          <p:cNvPr id="26" name="Group 26"/>
          <p:cNvGrpSpPr/>
          <p:nvPr/>
        </p:nvGrpSpPr>
        <p:grpSpPr>
          <a:xfrm>
            <a:off x="955913" y="5402177"/>
            <a:ext cx="13503488" cy="1569038"/>
            <a:chOff x="0" y="0"/>
            <a:chExt cx="18004650" cy="2092050"/>
          </a:xfrm>
        </p:grpSpPr>
        <p:sp>
          <p:nvSpPr>
            <p:cNvPr id="27" name="Freeform 27"/>
            <p:cNvSpPr/>
            <p:nvPr/>
          </p:nvSpPr>
          <p:spPr>
            <a:xfrm>
              <a:off x="9525" y="9525"/>
              <a:ext cx="17985614" cy="2073021"/>
            </a:xfrm>
            <a:custGeom>
              <a:avLst/>
              <a:gdLst/>
              <a:ahLst/>
              <a:cxnLst/>
              <a:rect l="l" t="t" r="r" b="b"/>
              <a:pathLst>
                <a:path w="17985614" h="2073021">
                  <a:moveTo>
                    <a:pt x="0" y="345567"/>
                  </a:moveTo>
                  <a:cubicBezTo>
                    <a:pt x="0" y="154686"/>
                    <a:pt x="155956" y="0"/>
                    <a:pt x="348361" y="0"/>
                  </a:cubicBezTo>
                  <a:lnTo>
                    <a:pt x="17637252" y="0"/>
                  </a:lnTo>
                  <a:cubicBezTo>
                    <a:pt x="17829657" y="0"/>
                    <a:pt x="17985614" y="154686"/>
                    <a:pt x="17985614" y="345567"/>
                  </a:cubicBezTo>
                  <a:lnTo>
                    <a:pt x="17985614" y="1727454"/>
                  </a:lnTo>
                  <a:cubicBezTo>
                    <a:pt x="17985614" y="1918335"/>
                    <a:pt x="17829657" y="2073021"/>
                    <a:pt x="17637252" y="2073021"/>
                  </a:cubicBezTo>
                  <a:lnTo>
                    <a:pt x="348361" y="2073021"/>
                  </a:lnTo>
                  <a:cubicBezTo>
                    <a:pt x="155956" y="2073021"/>
                    <a:pt x="0" y="1918335"/>
                    <a:pt x="0" y="1727454"/>
                  </a:cubicBezTo>
                  <a:close/>
                </a:path>
              </a:pathLst>
            </a:custGeom>
            <a:solidFill>
              <a:srgbClr val="C0FF99"/>
            </a:solidFill>
          </p:spPr>
          <p:txBody>
            <a:bodyPr/>
            <a:lstStyle/>
            <a:p>
              <a:endParaRPr lang="el-GR"/>
            </a:p>
          </p:txBody>
        </p:sp>
        <p:sp>
          <p:nvSpPr>
            <p:cNvPr id="28" name="Freeform 28"/>
            <p:cNvSpPr/>
            <p:nvPr/>
          </p:nvSpPr>
          <p:spPr>
            <a:xfrm>
              <a:off x="0" y="0"/>
              <a:ext cx="18004664" cy="2092071"/>
            </a:xfrm>
            <a:custGeom>
              <a:avLst/>
              <a:gdLst/>
              <a:ahLst/>
              <a:cxnLst/>
              <a:rect l="l" t="t" r="r" b="b"/>
              <a:pathLst>
                <a:path w="18004664" h="2092071">
                  <a:moveTo>
                    <a:pt x="0" y="355092"/>
                  </a:moveTo>
                  <a:cubicBezTo>
                    <a:pt x="0" y="158877"/>
                    <a:pt x="160274" y="0"/>
                    <a:pt x="357886" y="0"/>
                  </a:cubicBezTo>
                  <a:lnTo>
                    <a:pt x="17646777" y="0"/>
                  </a:lnTo>
                  <a:lnTo>
                    <a:pt x="17646777" y="9525"/>
                  </a:lnTo>
                  <a:lnTo>
                    <a:pt x="17646777" y="0"/>
                  </a:lnTo>
                  <a:cubicBezTo>
                    <a:pt x="17844390" y="0"/>
                    <a:pt x="18004664" y="158877"/>
                    <a:pt x="18004664" y="355092"/>
                  </a:cubicBezTo>
                  <a:lnTo>
                    <a:pt x="17995139" y="355092"/>
                  </a:lnTo>
                  <a:lnTo>
                    <a:pt x="18004664" y="355092"/>
                  </a:lnTo>
                  <a:lnTo>
                    <a:pt x="18004664" y="1736979"/>
                  </a:lnTo>
                  <a:lnTo>
                    <a:pt x="17995139" y="1736979"/>
                  </a:lnTo>
                  <a:lnTo>
                    <a:pt x="18004664" y="1736979"/>
                  </a:lnTo>
                  <a:cubicBezTo>
                    <a:pt x="18004664" y="1933067"/>
                    <a:pt x="17844390" y="2092071"/>
                    <a:pt x="17646777" y="2092071"/>
                  </a:cubicBezTo>
                  <a:lnTo>
                    <a:pt x="17646777" y="2082546"/>
                  </a:lnTo>
                  <a:lnTo>
                    <a:pt x="17646777" y="2092071"/>
                  </a:lnTo>
                  <a:lnTo>
                    <a:pt x="357886" y="2092071"/>
                  </a:lnTo>
                  <a:lnTo>
                    <a:pt x="357886" y="2082546"/>
                  </a:lnTo>
                  <a:lnTo>
                    <a:pt x="357886" y="2092071"/>
                  </a:lnTo>
                  <a:cubicBezTo>
                    <a:pt x="160274" y="2092071"/>
                    <a:pt x="0" y="1933194"/>
                    <a:pt x="0" y="1736979"/>
                  </a:cubicBezTo>
                  <a:lnTo>
                    <a:pt x="0" y="355092"/>
                  </a:lnTo>
                  <a:lnTo>
                    <a:pt x="9525" y="355092"/>
                  </a:lnTo>
                  <a:lnTo>
                    <a:pt x="0" y="355092"/>
                  </a:lnTo>
                  <a:moveTo>
                    <a:pt x="19050" y="355092"/>
                  </a:moveTo>
                  <a:lnTo>
                    <a:pt x="19050" y="1736979"/>
                  </a:lnTo>
                  <a:lnTo>
                    <a:pt x="9525" y="1736979"/>
                  </a:lnTo>
                  <a:lnTo>
                    <a:pt x="19050" y="1736979"/>
                  </a:lnTo>
                  <a:cubicBezTo>
                    <a:pt x="19050" y="1922526"/>
                    <a:pt x="170688" y="2073021"/>
                    <a:pt x="357886" y="2073021"/>
                  </a:cubicBezTo>
                  <a:lnTo>
                    <a:pt x="17646777" y="2073021"/>
                  </a:lnTo>
                  <a:cubicBezTo>
                    <a:pt x="17833975" y="2073021"/>
                    <a:pt x="17985614" y="1922526"/>
                    <a:pt x="17985614" y="1736979"/>
                  </a:cubicBezTo>
                  <a:lnTo>
                    <a:pt x="17985614" y="355092"/>
                  </a:lnTo>
                  <a:cubicBezTo>
                    <a:pt x="17985614" y="169545"/>
                    <a:pt x="17833975" y="19050"/>
                    <a:pt x="17646777" y="19050"/>
                  </a:cubicBezTo>
                  <a:lnTo>
                    <a:pt x="357886" y="19050"/>
                  </a:lnTo>
                  <a:lnTo>
                    <a:pt x="357886" y="9525"/>
                  </a:lnTo>
                  <a:lnTo>
                    <a:pt x="357886" y="19050"/>
                  </a:lnTo>
                  <a:cubicBezTo>
                    <a:pt x="170688" y="19050"/>
                    <a:pt x="19050" y="169545"/>
                    <a:pt x="19050" y="355092"/>
                  </a:cubicBezTo>
                  <a:close/>
                </a:path>
              </a:pathLst>
            </a:custGeom>
            <a:solidFill>
              <a:srgbClr val="C0FF99"/>
            </a:solidFill>
          </p:spPr>
          <p:txBody>
            <a:bodyPr/>
            <a:lstStyle/>
            <a:p>
              <a:endParaRPr lang="el-GR"/>
            </a:p>
          </p:txBody>
        </p:sp>
        <p:sp>
          <p:nvSpPr>
            <p:cNvPr id="29" name="TextBox 29"/>
            <p:cNvSpPr txBox="1"/>
            <p:nvPr/>
          </p:nvSpPr>
          <p:spPr>
            <a:xfrm>
              <a:off x="0" y="9525"/>
              <a:ext cx="18004650" cy="2082525"/>
            </a:xfrm>
            <a:prstGeom prst="rect">
              <a:avLst/>
            </a:prstGeom>
          </p:spPr>
          <p:txBody>
            <a:bodyPr lIns="50800" tIns="50800" rIns="50800" bIns="50800" rtlCol="0" anchor="ctr"/>
            <a:lstStyle/>
            <a:p>
              <a:pPr algn="ctr">
                <a:lnSpc>
                  <a:spcPts val="3024"/>
                </a:lnSpc>
              </a:pPr>
              <a:r>
                <a:rPr lang="en-US" sz="2800">
                  <a:solidFill>
                    <a:srgbClr val="19112C"/>
                  </a:solidFill>
                  <a:latin typeface="Arial"/>
                  <a:ea typeface="Arial"/>
                  <a:cs typeface="Arial"/>
                  <a:sym typeface="Arial"/>
                </a:rPr>
                <a:t>So </a:t>
              </a:r>
              <a:r>
                <a:rPr lang="en-US" sz="2800">
                  <a:solidFill>
                    <a:srgbClr val="000000"/>
                  </a:solidFill>
                  <a:latin typeface="Arial"/>
                  <a:ea typeface="Arial"/>
                  <a:cs typeface="Arial"/>
                  <a:sym typeface="Arial"/>
                </a:rPr>
                <a:t>to be competitive </a:t>
              </a:r>
              <a:r>
                <a:rPr lang="en-US" sz="2800" b="1">
                  <a:solidFill>
                    <a:srgbClr val="000000"/>
                  </a:solidFill>
                  <a:latin typeface="Arial Bold"/>
                  <a:ea typeface="Arial Bold"/>
                  <a:cs typeface="Arial Bold"/>
                  <a:sym typeface="Arial Bold"/>
                </a:rPr>
                <a:t>there is a need to become a person who knows how to manage the sustainability shift</a:t>
              </a:r>
              <a:r>
                <a:rPr lang="en-US" sz="2800">
                  <a:solidFill>
                    <a:srgbClr val="000000"/>
                  </a:solidFill>
                  <a:latin typeface="Arial"/>
                  <a:ea typeface="Arial"/>
                  <a:cs typeface="Arial"/>
                  <a:sym typeface="Arial"/>
                </a:rPr>
                <a:t>.</a:t>
              </a:r>
            </a:p>
          </p:txBody>
        </p:sp>
      </p:grpSp>
      <p:grpSp>
        <p:nvGrpSpPr>
          <p:cNvPr id="30" name="Group 30"/>
          <p:cNvGrpSpPr/>
          <p:nvPr/>
        </p:nvGrpSpPr>
        <p:grpSpPr>
          <a:xfrm>
            <a:off x="867657" y="3518815"/>
            <a:ext cx="13503488" cy="1569038"/>
            <a:chOff x="0" y="0"/>
            <a:chExt cx="18004650" cy="2092050"/>
          </a:xfrm>
        </p:grpSpPr>
        <p:sp>
          <p:nvSpPr>
            <p:cNvPr id="31" name="Freeform 31"/>
            <p:cNvSpPr/>
            <p:nvPr/>
          </p:nvSpPr>
          <p:spPr>
            <a:xfrm>
              <a:off x="9525" y="9525"/>
              <a:ext cx="17985614" cy="2073021"/>
            </a:xfrm>
            <a:custGeom>
              <a:avLst/>
              <a:gdLst/>
              <a:ahLst/>
              <a:cxnLst/>
              <a:rect l="l" t="t" r="r" b="b"/>
              <a:pathLst>
                <a:path w="17985614" h="2073021">
                  <a:moveTo>
                    <a:pt x="0" y="345567"/>
                  </a:moveTo>
                  <a:cubicBezTo>
                    <a:pt x="0" y="154686"/>
                    <a:pt x="155956" y="0"/>
                    <a:pt x="348361" y="0"/>
                  </a:cubicBezTo>
                  <a:lnTo>
                    <a:pt x="17637252" y="0"/>
                  </a:lnTo>
                  <a:cubicBezTo>
                    <a:pt x="17829657" y="0"/>
                    <a:pt x="17985614" y="154686"/>
                    <a:pt x="17985614" y="345567"/>
                  </a:cubicBezTo>
                  <a:lnTo>
                    <a:pt x="17985614" y="1727454"/>
                  </a:lnTo>
                  <a:cubicBezTo>
                    <a:pt x="17985614" y="1918335"/>
                    <a:pt x="17829657" y="2073021"/>
                    <a:pt x="17637252" y="2073021"/>
                  </a:cubicBezTo>
                  <a:lnTo>
                    <a:pt x="348361" y="2073021"/>
                  </a:lnTo>
                  <a:cubicBezTo>
                    <a:pt x="155956" y="2073021"/>
                    <a:pt x="0" y="1918335"/>
                    <a:pt x="0" y="1727454"/>
                  </a:cubicBezTo>
                  <a:close/>
                </a:path>
              </a:pathLst>
            </a:custGeom>
            <a:solidFill>
              <a:srgbClr val="8D5CFF"/>
            </a:solidFill>
          </p:spPr>
          <p:txBody>
            <a:bodyPr/>
            <a:lstStyle/>
            <a:p>
              <a:endParaRPr lang="el-GR"/>
            </a:p>
          </p:txBody>
        </p:sp>
        <p:sp>
          <p:nvSpPr>
            <p:cNvPr id="32" name="Freeform 32"/>
            <p:cNvSpPr/>
            <p:nvPr/>
          </p:nvSpPr>
          <p:spPr>
            <a:xfrm>
              <a:off x="0" y="0"/>
              <a:ext cx="18004664" cy="2092071"/>
            </a:xfrm>
            <a:custGeom>
              <a:avLst/>
              <a:gdLst/>
              <a:ahLst/>
              <a:cxnLst/>
              <a:rect l="l" t="t" r="r" b="b"/>
              <a:pathLst>
                <a:path w="18004664" h="2092071">
                  <a:moveTo>
                    <a:pt x="0" y="355092"/>
                  </a:moveTo>
                  <a:cubicBezTo>
                    <a:pt x="0" y="158877"/>
                    <a:pt x="160274" y="0"/>
                    <a:pt x="357886" y="0"/>
                  </a:cubicBezTo>
                  <a:lnTo>
                    <a:pt x="17646777" y="0"/>
                  </a:lnTo>
                  <a:lnTo>
                    <a:pt x="17646777" y="9525"/>
                  </a:lnTo>
                  <a:lnTo>
                    <a:pt x="17646777" y="0"/>
                  </a:lnTo>
                  <a:cubicBezTo>
                    <a:pt x="17844390" y="0"/>
                    <a:pt x="18004664" y="158877"/>
                    <a:pt x="18004664" y="355092"/>
                  </a:cubicBezTo>
                  <a:lnTo>
                    <a:pt x="17995139" y="355092"/>
                  </a:lnTo>
                  <a:lnTo>
                    <a:pt x="18004664" y="355092"/>
                  </a:lnTo>
                  <a:lnTo>
                    <a:pt x="18004664" y="1736979"/>
                  </a:lnTo>
                  <a:lnTo>
                    <a:pt x="17995139" y="1736979"/>
                  </a:lnTo>
                  <a:lnTo>
                    <a:pt x="18004664" y="1736979"/>
                  </a:lnTo>
                  <a:cubicBezTo>
                    <a:pt x="18004664" y="1933067"/>
                    <a:pt x="17844390" y="2092071"/>
                    <a:pt x="17646777" y="2092071"/>
                  </a:cubicBezTo>
                  <a:lnTo>
                    <a:pt x="17646777" y="2082546"/>
                  </a:lnTo>
                  <a:lnTo>
                    <a:pt x="17646777" y="2092071"/>
                  </a:lnTo>
                  <a:lnTo>
                    <a:pt x="357886" y="2092071"/>
                  </a:lnTo>
                  <a:lnTo>
                    <a:pt x="357886" y="2082546"/>
                  </a:lnTo>
                  <a:lnTo>
                    <a:pt x="357886" y="2092071"/>
                  </a:lnTo>
                  <a:cubicBezTo>
                    <a:pt x="160274" y="2092071"/>
                    <a:pt x="0" y="1933194"/>
                    <a:pt x="0" y="1736979"/>
                  </a:cubicBezTo>
                  <a:lnTo>
                    <a:pt x="0" y="355092"/>
                  </a:lnTo>
                  <a:lnTo>
                    <a:pt x="9525" y="355092"/>
                  </a:lnTo>
                  <a:lnTo>
                    <a:pt x="0" y="355092"/>
                  </a:lnTo>
                  <a:moveTo>
                    <a:pt x="19050" y="355092"/>
                  </a:moveTo>
                  <a:lnTo>
                    <a:pt x="19050" y="1736979"/>
                  </a:lnTo>
                  <a:lnTo>
                    <a:pt x="9525" y="1736979"/>
                  </a:lnTo>
                  <a:lnTo>
                    <a:pt x="19050" y="1736979"/>
                  </a:lnTo>
                  <a:cubicBezTo>
                    <a:pt x="19050" y="1922526"/>
                    <a:pt x="170688" y="2073021"/>
                    <a:pt x="357886" y="2073021"/>
                  </a:cubicBezTo>
                  <a:lnTo>
                    <a:pt x="17646777" y="2073021"/>
                  </a:lnTo>
                  <a:cubicBezTo>
                    <a:pt x="17833975" y="2073021"/>
                    <a:pt x="17985614" y="1922526"/>
                    <a:pt x="17985614" y="1736979"/>
                  </a:cubicBezTo>
                  <a:lnTo>
                    <a:pt x="17985614" y="355092"/>
                  </a:lnTo>
                  <a:cubicBezTo>
                    <a:pt x="17985614" y="169545"/>
                    <a:pt x="17833975" y="19050"/>
                    <a:pt x="17646777" y="19050"/>
                  </a:cubicBezTo>
                  <a:lnTo>
                    <a:pt x="357886" y="19050"/>
                  </a:lnTo>
                  <a:lnTo>
                    <a:pt x="357886" y="9525"/>
                  </a:lnTo>
                  <a:lnTo>
                    <a:pt x="357886" y="19050"/>
                  </a:lnTo>
                  <a:cubicBezTo>
                    <a:pt x="170688" y="19050"/>
                    <a:pt x="19050" y="169545"/>
                    <a:pt x="19050" y="355092"/>
                  </a:cubicBezTo>
                  <a:close/>
                </a:path>
              </a:pathLst>
            </a:custGeom>
            <a:solidFill>
              <a:srgbClr val="8D5CFF"/>
            </a:solidFill>
          </p:spPr>
          <p:txBody>
            <a:bodyPr/>
            <a:lstStyle/>
            <a:p>
              <a:endParaRPr lang="el-GR"/>
            </a:p>
          </p:txBody>
        </p:sp>
        <p:sp>
          <p:nvSpPr>
            <p:cNvPr id="33" name="TextBox 33"/>
            <p:cNvSpPr txBox="1"/>
            <p:nvPr/>
          </p:nvSpPr>
          <p:spPr>
            <a:xfrm>
              <a:off x="0" y="9525"/>
              <a:ext cx="18004650" cy="2082525"/>
            </a:xfrm>
            <a:prstGeom prst="rect">
              <a:avLst/>
            </a:prstGeom>
          </p:spPr>
          <p:txBody>
            <a:bodyPr lIns="50800" tIns="50800" rIns="50800" bIns="50800" rtlCol="0" anchor="ctr"/>
            <a:lstStyle/>
            <a:p>
              <a:pPr algn="ctr">
                <a:lnSpc>
                  <a:spcPts val="3024"/>
                </a:lnSpc>
              </a:pPr>
              <a:r>
                <a:rPr lang="en-US" sz="2800">
                  <a:solidFill>
                    <a:srgbClr val="FFFFFF"/>
                  </a:solidFill>
                  <a:latin typeface="Arial"/>
                  <a:ea typeface="Arial"/>
                  <a:cs typeface="Arial"/>
                  <a:sym typeface="Arial"/>
                </a:rPr>
                <a:t>Given these trends, we can expect one certain future: </a:t>
              </a:r>
              <a:r>
                <a:rPr lang="en-US" sz="2800" b="1">
                  <a:solidFill>
                    <a:srgbClr val="FFFFFF"/>
                  </a:solidFill>
                  <a:latin typeface="Arial Bold"/>
                  <a:ea typeface="Arial Bold"/>
                  <a:cs typeface="Arial Bold"/>
                  <a:sym typeface="Arial Bold"/>
                </a:rPr>
                <a:t>the linear model will be phased out. </a:t>
              </a: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3"/>
              <a:stretch>
                <a:fillRect t="-98" b="-92"/>
              </a:stretch>
            </a:blip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grpSp>
        <p:nvGrpSpPr>
          <p:cNvPr id="19" name="Group 19"/>
          <p:cNvGrpSpPr>
            <a:grpSpLocks noChangeAspect="1"/>
          </p:cNvGrpSpPr>
          <p:nvPr/>
        </p:nvGrpSpPr>
        <p:grpSpPr>
          <a:xfrm>
            <a:off x="10578798" y="-214314"/>
            <a:ext cx="9668996" cy="8239990"/>
            <a:chOff x="0" y="0"/>
            <a:chExt cx="12891994" cy="10986654"/>
          </a:xfrm>
        </p:grpSpPr>
        <p:sp>
          <p:nvSpPr>
            <p:cNvPr id="20" name="Freeform 20"/>
            <p:cNvSpPr/>
            <p:nvPr/>
          </p:nvSpPr>
          <p:spPr>
            <a:xfrm>
              <a:off x="0" y="0"/>
              <a:ext cx="12892024" cy="10986643"/>
            </a:xfrm>
            <a:custGeom>
              <a:avLst/>
              <a:gdLst/>
              <a:ahLst/>
              <a:cxnLst/>
              <a:rect l="l" t="t" r="r" b="b"/>
              <a:pathLst>
                <a:path w="12892024" h="10986643">
                  <a:moveTo>
                    <a:pt x="0" y="0"/>
                  </a:moveTo>
                  <a:lnTo>
                    <a:pt x="12892024" y="0"/>
                  </a:lnTo>
                  <a:lnTo>
                    <a:pt x="12892024" y="10986643"/>
                  </a:lnTo>
                  <a:lnTo>
                    <a:pt x="0" y="10986643"/>
                  </a:lnTo>
                  <a:lnTo>
                    <a:pt x="0" y="0"/>
                  </a:lnTo>
                  <a:close/>
                </a:path>
              </a:pathLst>
            </a:custGeom>
            <a:blipFill>
              <a:blip r:embed="rId10"/>
              <a:stretch>
                <a:fillRect b="-2"/>
              </a:stretch>
            </a:blipFill>
          </p:spPr>
          <p:txBody>
            <a:bodyPr/>
            <a:lstStyle/>
            <a:p>
              <a:endParaRPr lang="el-GR"/>
            </a:p>
          </p:txBody>
        </p:sp>
      </p:grpSp>
      <p:sp>
        <p:nvSpPr>
          <p:cNvPr id="21" name="TextBox 21"/>
          <p:cNvSpPr txBox="1"/>
          <p:nvPr/>
        </p:nvSpPr>
        <p:spPr>
          <a:xfrm>
            <a:off x="1028700" y="3372066"/>
            <a:ext cx="11677242" cy="4486275"/>
          </a:xfrm>
          <a:prstGeom prst="rect">
            <a:avLst/>
          </a:prstGeom>
        </p:spPr>
        <p:txBody>
          <a:bodyPr lIns="0" tIns="0" rIns="0" bIns="0" rtlCol="0" anchor="t">
            <a:spAutoFit/>
          </a:bodyPr>
          <a:lstStyle/>
          <a:p>
            <a:pPr algn="l">
              <a:lnSpc>
                <a:spcPts val="3960"/>
              </a:lnSpc>
            </a:pPr>
            <a:r>
              <a:rPr lang="en-US" sz="3300">
                <a:solidFill>
                  <a:srgbClr val="19112C"/>
                </a:solidFill>
                <a:latin typeface="Arial"/>
                <a:ea typeface="Arial"/>
                <a:cs typeface="Arial"/>
                <a:sym typeface="Arial"/>
              </a:rPr>
              <a:t>For a small fashion brand, starting a circular system is tough at the beginning: eco-friendly fabrics cost more, getting customers to send back old clothes is complicated, and figuring out how to recycle them is confusing and hard.</a:t>
            </a:r>
          </a:p>
          <a:p>
            <a:pPr algn="l">
              <a:lnSpc>
                <a:spcPts val="3960"/>
              </a:lnSpc>
            </a:pPr>
            <a:endParaRPr lang="en-US" sz="3300">
              <a:solidFill>
                <a:srgbClr val="19112C"/>
              </a:solidFill>
              <a:latin typeface="Arial"/>
              <a:ea typeface="Arial"/>
              <a:cs typeface="Arial"/>
              <a:sym typeface="Arial"/>
            </a:endParaRPr>
          </a:p>
          <a:p>
            <a:pPr algn="l">
              <a:lnSpc>
                <a:spcPts val="3960"/>
              </a:lnSpc>
            </a:pPr>
            <a:r>
              <a:rPr lang="en-US" sz="3300">
                <a:solidFill>
                  <a:srgbClr val="19112C"/>
                </a:solidFill>
                <a:latin typeface="Arial"/>
                <a:ea typeface="Arial"/>
                <a:cs typeface="Arial"/>
                <a:sym typeface="Arial"/>
              </a:rPr>
              <a:t>However, once brands get past these hurdles, they </a:t>
            </a:r>
            <a:r>
              <a:rPr lang="en-US" sz="3300" b="1">
                <a:solidFill>
                  <a:srgbClr val="19112C"/>
                </a:solidFill>
                <a:latin typeface="Arial Bold"/>
                <a:ea typeface="Arial Bold"/>
                <a:cs typeface="Arial Bold"/>
                <a:sym typeface="Arial Bold"/>
              </a:rPr>
              <a:t>set up for long-term growth and big advantages</a:t>
            </a:r>
            <a:r>
              <a:rPr lang="en-US" sz="3300">
                <a:solidFill>
                  <a:srgbClr val="19112C"/>
                </a:solidFill>
                <a:latin typeface="Arial"/>
                <a:ea typeface="Arial"/>
                <a:cs typeface="Arial"/>
                <a:sym typeface="Arial"/>
              </a:rPr>
              <a:t> in a market that's getting more eco-friendly. </a:t>
            </a:r>
          </a:p>
          <a:p>
            <a:pPr algn="l">
              <a:lnSpc>
                <a:spcPts val="3960"/>
              </a:lnSpc>
            </a:pPr>
            <a:endParaRPr lang="en-US" sz="3300">
              <a:solidFill>
                <a:srgbClr val="19112C"/>
              </a:solidFill>
              <a:latin typeface="Arial"/>
              <a:ea typeface="Arial"/>
              <a:cs typeface="Arial"/>
              <a:sym typeface="Arial"/>
            </a:endParaRPr>
          </a:p>
        </p:txBody>
      </p:sp>
      <p:grpSp>
        <p:nvGrpSpPr>
          <p:cNvPr id="22" name="Group 22"/>
          <p:cNvGrpSpPr/>
          <p:nvPr/>
        </p:nvGrpSpPr>
        <p:grpSpPr>
          <a:xfrm>
            <a:off x="846620" y="547688"/>
            <a:ext cx="9091683" cy="1988345"/>
            <a:chOff x="0" y="0"/>
            <a:chExt cx="12122244" cy="2651126"/>
          </a:xfrm>
        </p:grpSpPr>
        <p:sp>
          <p:nvSpPr>
            <p:cNvPr id="23" name="Freeform 23"/>
            <p:cNvSpPr/>
            <p:nvPr/>
          </p:nvSpPr>
          <p:spPr>
            <a:xfrm>
              <a:off x="0" y="0"/>
              <a:ext cx="12122244" cy="2651126"/>
            </a:xfrm>
            <a:custGeom>
              <a:avLst/>
              <a:gdLst/>
              <a:ahLst/>
              <a:cxnLst/>
              <a:rect l="l" t="t" r="r" b="b"/>
              <a:pathLst>
                <a:path w="12122244" h="2651126">
                  <a:moveTo>
                    <a:pt x="0" y="0"/>
                  </a:moveTo>
                  <a:lnTo>
                    <a:pt x="12122244" y="0"/>
                  </a:lnTo>
                  <a:lnTo>
                    <a:pt x="12122244" y="2651126"/>
                  </a:lnTo>
                  <a:lnTo>
                    <a:pt x="0" y="2651126"/>
                  </a:lnTo>
                  <a:close/>
                </a:path>
              </a:pathLst>
            </a:custGeom>
            <a:solidFill>
              <a:srgbClr val="000000">
                <a:alpha val="0"/>
              </a:srgbClr>
            </a:solidFill>
          </p:spPr>
          <p:txBody>
            <a:bodyPr/>
            <a:lstStyle/>
            <a:p>
              <a:endParaRPr lang="el-GR"/>
            </a:p>
          </p:txBody>
        </p:sp>
        <p:sp>
          <p:nvSpPr>
            <p:cNvPr id="24" name="TextBox 24"/>
            <p:cNvSpPr txBox="1"/>
            <p:nvPr/>
          </p:nvSpPr>
          <p:spPr>
            <a:xfrm>
              <a:off x="0" y="66675"/>
              <a:ext cx="12122244" cy="2584451"/>
            </a:xfrm>
            <a:prstGeom prst="rect">
              <a:avLst/>
            </a:prstGeom>
          </p:spPr>
          <p:txBody>
            <a:bodyPr lIns="0" tIns="0" rIns="0" bIns="0" rtlCol="0" anchor="ctr"/>
            <a:lstStyle/>
            <a:p>
              <a:pPr algn="l">
                <a:lnSpc>
                  <a:spcPts val="7128"/>
                </a:lnSpc>
              </a:pPr>
              <a:r>
                <a:rPr lang="en-US" sz="6600" b="1">
                  <a:solidFill>
                    <a:srgbClr val="19112C"/>
                  </a:solidFill>
                  <a:latin typeface="Georgia Bold"/>
                  <a:ea typeface="Georgia Bold"/>
                  <a:cs typeface="Georgia Bold"/>
                  <a:sym typeface="Georgia Bold"/>
                </a:rPr>
                <a:t>Cycle works</a:t>
              </a:r>
            </a:p>
            <a:p>
              <a:pPr algn="l">
                <a:lnSpc>
                  <a:spcPts val="4913"/>
                </a:lnSpc>
              </a:pPr>
              <a:r>
                <a:rPr lang="en-US" sz="4549">
                  <a:solidFill>
                    <a:srgbClr val="19112C"/>
                  </a:solidFill>
                  <a:latin typeface="Georgia"/>
                  <a:ea typeface="Georgia"/>
                  <a:cs typeface="Georgia"/>
                  <a:sym typeface="Georgia"/>
                </a:rPr>
                <a:t>Making circularity real</a:t>
              </a: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3"/>
              <a:stretch>
                <a:fillRect t="-98" b="-92"/>
              </a:stretch>
            </a:blip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grpSp>
        <p:nvGrpSpPr>
          <p:cNvPr id="19" name="Group 19"/>
          <p:cNvGrpSpPr>
            <a:grpSpLocks noChangeAspect="1"/>
          </p:cNvGrpSpPr>
          <p:nvPr/>
        </p:nvGrpSpPr>
        <p:grpSpPr>
          <a:xfrm>
            <a:off x="10358810" y="0"/>
            <a:ext cx="9668996" cy="8239990"/>
            <a:chOff x="0" y="0"/>
            <a:chExt cx="12891994" cy="10986654"/>
          </a:xfrm>
        </p:grpSpPr>
        <p:sp>
          <p:nvSpPr>
            <p:cNvPr id="20" name="Freeform 20"/>
            <p:cNvSpPr/>
            <p:nvPr/>
          </p:nvSpPr>
          <p:spPr>
            <a:xfrm>
              <a:off x="0" y="0"/>
              <a:ext cx="12892024" cy="10986643"/>
            </a:xfrm>
            <a:custGeom>
              <a:avLst/>
              <a:gdLst/>
              <a:ahLst/>
              <a:cxnLst/>
              <a:rect l="l" t="t" r="r" b="b"/>
              <a:pathLst>
                <a:path w="12892024" h="10986643">
                  <a:moveTo>
                    <a:pt x="0" y="0"/>
                  </a:moveTo>
                  <a:lnTo>
                    <a:pt x="12892024" y="0"/>
                  </a:lnTo>
                  <a:lnTo>
                    <a:pt x="12892024" y="10986643"/>
                  </a:lnTo>
                  <a:lnTo>
                    <a:pt x="0" y="10986643"/>
                  </a:lnTo>
                  <a:lnTo>
                    <a:pt x="0" y="0"/>
                  </a:lnTo>
                  <a:close/>
                </a:path>
              </a:pathLst>
            </a:custGeom>
            <a:blipFill>
              <a:blip r:embed="rId10"/>
              <a:stretch>
                <a:fillRect b="-2"/>
              </a:stretch>
            </a:blipFill>
          </p:spPr>
          <p:txBody>
            <a:bodyPr/>
            <a:lstStyle/>
            <a:p>
              <a:endParaRPr lang="el-GR"/>
            </a:p>
          </p:txBody>
        </p:sp>
      </p:grpSp>
      <p:grpSp>
        <p:nvGrpSpPr>
          <p:cNvPr id="21" name="Group 21"/>
          <p:cNvGrpSpPr/>
          <p:nvPr/>
        </p:nvGrpSpPr>
        <p:grpSpPr>
          <a:xfrm>
            <a:off x="846620" y="547688"/>
            <a:ext cx="9091683" cy="1988345"/>
            <a:chOff x="0" y="0"/>
            <a:chExt cx="12122244" cy="2651126"/>
          </a:xfrm>
        </p:grpSpPr>
        <p:sp>
          <p:nvSpPr>
            <p:cNvPr id="22" name="Freeform 22"/>
            <p:cNvSpPr/>
            <p:nvPr/>
          </p:nvSpPr>
          <p:spPr>
            <a:xfrm>
              <a:off x="0" y="0"/>
              <a:ext cx="12122244" cy="2651126"/>
            </a:xfrm>
            <a:custGeom>
              <a:avLst/>
              <a:gdLst/>
              <a:ahLst/>
              <a:cxnLst/>
              <a:rect l="l" t="t" r="r" b="b"/>
              <a:pathLst>
                <a:path w="12122244" h="2651126">
                  <a:moveTo>
                    <a:pt x="0" y="0"/>
                  </a:moveTo>
                  <a:lnTo>
                    <a:pt x="12122244" y="0"/>
                  </a:lnTo>
                  <a:lnTo>
                    <a:pt x="12122244" y="2651126"/>
                  </a:lnTo>
                  <a:lnTo>
                    <a:pt x="0" y="2651126"/>
                  </a:lnTo>
                  <a:close/>
                </a:path>
              </a:pathLst>
            </a:custGeom>
            <a:solidFill>
              <a:srgbClr val="000000">
                <a:alpha val="0"/>
              </a:srgbClr>
            </a:solidFill>
          </p:spPr>
          <p:txBody>
            <a:bodyPr/>
            <a:lstStyle/>
            <a:p>
              <a:endParaRPr lang="el-GR"/>
            </a:p>
          </p:txBody>
        </p:sp>
        <p:sp>
          <p:nvSpPr>
            <p:cNvPr id="23" name="TextBox 23"/>
            <p:cNvSpPr txBox="1"/>
            <p:nvPr/>
          </p:nvSpPr>
          <p:spPr>
            <a:xfrm>
              <a:off x="0" y="66675"/>
              <a:ext cx="12122244" cy="2584451"/>
            </a:xfrm>
            <a:prstGeom prst="rect">
              <a:avLst/>
            </a:prstGeom>
          </p:spPr>
          <p:txBody>
            <a:bodyPr lIns="0" tIns="0" rIns="0" bIns="0" rtlCol="0" anchor="ctr"/>
            <a:lstStyle/>
            <a:p>
              <a:pPr algn="l">
                <a:lnSpc>
                  <a:spcPts val="7128"/>
                </a:lnSpc>
              </a:pPr>
              <a:r>
                <a:rPr lang="en-US" sz="6600" b="1">
                  <a:solidFill>
                    <a:srgbClr val="19112C"/>
                  </a:solidFill>
                  <a:latin typeface="Georgia Bold"/>
                  <a:ea typeface="Georgia Bold"/>
                  <a:cs typeface="Georgia Bold"/>
                  <a:sym typeface="Georgia Bold"/>
                </a:rPr>
                <a:t>Cycle works</a:t>
              </a:r>
            </a:p>
            <a:p>
              <a:pPr algn="l">
                <a:lnSpc>
                  <a:spcPts val="4913"/>
                </a:lnSpc>
              </a:pPr>
              <a:r>
                <a:rPr lang="en-US" sz="4549">
                  <a:solidFill>
                    <a:srgbClr val="19112C"/>
                  </a:solidFill>
                  <a:latin typeface="Georgia"/>
                  <a:ea typeface="Georgia"/>
                  <a:cs typeface="Georgia"/>
                  <a:sym typeface="Georgia"/>
                </a:rPr>
                <a:t>Making circularity real</a:t>
              </a:r>
            </a:p>
          </p:txBody>
        </p:sp>
      </p:grpSp>
      <p:sp>
        <p:nvSpPr>
          <p:cNvPr id="24" name="TextBox 24"/>
          <p:cNvSpPr txBox="1"/>
          <p:nvPr/>
        </p:nvSpPr>
        <p:spPr>
          <a:xfrm>
            <a:off x="834390" y="3809495"/>
            <a:ext cx="11677242" cy="3408045"/>
          </a:xfrm>
          <a:prstGeom prst="rect">
            <a:avLst/>
          </a:prstGeom>
        </p:spPr>
        <p:txBody>
          <a:bodyPr lIns="0" tIns="0" rIns="0" bIns="0" rtlCol="0" anchor="t">
            <a:spAutoFit/>
          </a:bodyPr>
          <a:lstStyle/>
          <a:p>
            <a:pPr algn="l">
              <a:lnSpc>
                <a:spcPts val="3300"/>
              </a:lnSpc>
            </a:pPr>
            <a:r>
              <a:rPr lang="en-US" sz="3300">
                <a:solidFill>
                  <a:srgbClr val="19112C"/>
                </a:solidFill>
                <a:latin typeface="Arial"/>
                <a:ea typeface="Arial"/>
                <a:cs typeface="Arial"/>
                <a:sym typeface="Arial"/>
              </a:rPr>
              <a:t>A sustainable fashion brand specializing in organic cotton and hemp clothing is struggling to convince customers to embrace circular economy models. While their garments are designed for durability, many consumers still discard them after a few seasons. The brand wants to introduce a clothing return and resale program but faces logistical challenges, lack of creativity in designing new appealing program.</a:t>
            </a:r>
          </a:p>
          <a:p>
            <a:pPr algn="l">
              <a:lnSpc>
                <a:spcPts val="3300"/>
              </a:lnSpc>
            </a:pPr>
            <a:endParaRPr lang="en-US" sz="3300">
              <a:solidFill>
                <a:srgbClr val="19112C"/>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3"/>
              <a:stretch>
                <a:fillRect t="-98" b="-92"/>
              </a:stretch>
            </a:blip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grpSp>
        <p:nvGrpSpPr>
          <p:cNvPr id="19" name="Group 19"/>
          <p:cNvGrpSpPr>
            <a:grpSpLocks noChangeAspect="1"/>
          </p:cNvGrpSpPr>
          <p:nvPr/>
        </p:nvGrpSpPr>
        <p:grpSpPr>
          <a:xfrm>
            <a:off x="10358810" y="0"/>
            <a:ext cx="9668996" cy="8239990"/>
            <a:chOff x="0" y="0"/>
            <a:chExt cx="12891994" cy="10986654"/>
          </a:xfrm>
        </p:grpSpPr>
        <p:sp>
          <p:nvSpPr>
            <p:cNvPr id="20" name="Freeform 20"/>
            <p:cNvSpPr/>
            <p:nvPr/>
          </p:nvSpPr>
          <p:spPr>
            <a:xfrm>
              <a:off x="0" y="0"/>
              <a:ext cx="12892024" cy="10986643"/>
            </a:xfrm>
            <a:custGeom>
              <a:avLst/>
              <a:gdLst/>
              <a:ahLst/>
              <a:cxnLst/>
              <a:rect l="l" t="t" r="r" b="b"/>
              <a:pathLst>
                <a:path w="12892024" h="10986643">
                  <a:moveTo>
                    <a:pt x="0" y="0"/>
                  </a:moveTo>
                  <a:lnTo>
                    <a:pt x="12892024" y="0"/>
                  </a:lnTo>
                  <a:lnTo>
                    <a:pt x="12892024" y="10986643"/>
                  </a:lnTo>
                  <a:lnTo>
                    <a:pt x="0" y="10986643"/>
                  </a:lnTo>
                  <a:lnTo>
                    <a:pt x="0" y="0"/>
                  </a:lnTo>
                  <a:close/>
                </a:path>
              </a:pathLst>
            </a:custGeom>
            <a:blipFill>
              <a:blip r:embed="rId10"/>
              <a:stretch>
                <a:fillRect b="-2"/>
              </a:stretch>
            </a:blipFill>
          </p:spPr>
          <p:txBody>
            <a:bodyPr/>
            <a:lstStyle/>
            <a:p>
              <a:endParaRPr lang="el-GR"/>
            </a:p>
          </p:txBody>
        </p:sp>
      </p:grpSp>
      <p:grpSp>
        <p:nvGrpSpPr>
          <p:cNvPr id="21" name="Group 21"/>
          <p:cNvGrpSpPr/>
          <p:nvPr/>
        </p:nvGrpSpPr>
        <p:grpSpPr>
          <a:xfrm>
            <a:off x="846620" y="547688"/>
            <a:ext cx="9091800" cy="1988550"/>
            <a:chOff x="0" y="0"/>
            <a:chExt cx="12122400" cy="2651400"/>
          </a:xfrm>
        </p:grpSpPr>
        <p:sp>
          <p:nvSpPr>
            <p:cNvPr id="22" name="Freeform 22"/>
            <p:cNvSpPr/>
            <p:nvPr/>
          </p:nvSpPr>
          <p:spPr>
            <a:xfrm>
              <a:off x="0" y="0"/>
              <a:ext cx="12122400" cy="2651400"/>
            </a:xfrm>
            <a:custGeom>
              <a:avLst/>
              <a:gdLst/>
              <a:ahLst/>
              <a:cxnLst/>
              <a:rect l="l" t="t" r="r" b="b"/>
              <a:pathLst>
                <a:path w="12122400" h="2651400">
                  <a:moveTo>
                    <a:pt x="0" y="0"/>
                  </a:moveTo>
                  <a:lnTo>
                    <a:pt x="12122400" y="0"/>
                  </a:lnTo>
                  <a:lnTo>
                    <a:pt x="12122400" y="2651400"/>
                  </a:lnTo>
                  <a:lnTo>
                    <a:pt x="0" y="2651400"/>
                  </a:lnTo>
                  <a:close/>
                </a:path>
              </a:pathLst>
            </a:custGeom>
            <a:solidFill>
              <a:srgbClr val="000000">
                <a:alpha val="0"/>
              </a:srgbClr>
            </a:solidFill>
          </p:spPr>
          <p:txBody>
            <a:bodyPr/>
            <a:lstStyle/>
            <a:p>
              <a:endParaRPr lang="el-GR"/>
            </a:p>
          </p:txBody>
        </p:sp>
        <p:sp>
          <p:nvSpPr>
            <p:cNvPr id="23" name="TextBox 23"/>
            <p:cNvSpPr txBox="1"/>
            <p:nvPr/>
          </p:nvSpPr>
          <p:spPr>
            <a:xfrm>
              <a:off x="0" y="66675"/>
              <a:ext cx="12122400" cy="2584725"/>
            </a:xfrm>
            <a:prstGeom prst="rect">
              <a:avLst/>
            </a:prstGeom>
          </p:spPr>
          <p:txBody>
            <a:bodyPr lIns="0" tIns="0" rIns="0" bIns="0" rtlCol="0" anchor="ctr"/>
            <a:lstStyle/>
            <a:p>
              <a:pPr algn="l">
                <a:lnSpc>
                  <a:spcPts val="7128"/>
                </a:lnSpc>
              </a:pPr>
              <a:r>
                <a:rPr lang="en-US" sz="6600" b="1">
                  <a:solidFill>
                    <a:srgbClr val="19112C"/>
                  </a:solidFill>
                  <a:latin typeface="Georgia Bold"/>
                  <a:ea typeface="Georgia Bold"/>
                  <a:cs typeface="Georgia Bold"/>
                  <a:sym typeface="Georgia Bold"/>
                </a:rPr>
                <a:t>Cycle works</a:t>
              </a:r>
            </a:p>
            <a:p>
              <a:pPr algn="l">
                <a:lnSpc>
                  <a:spcPts val="4913"/>
                </a:lnSpc>
              </a:pPr>
              <a:r>
                <a:rPr lang="en-US" sz="4549">
                  <a:solidFill>
                    <a:srgbClr val="19112C"/>
                  </a:solidFill>
                  <a:latin typeface="Georgia"/>
                  <a:ea typeface="Georgia"/>
                  <a:cs typeface="Georgia"/>
                  <a:sym typeface="Georgia"/>
                </a:rPr>
                <a:t>Making circularity real</a:t>
              </a:r>
            </a:p>
          </p:txBody>
        </p:sp>
      </p:grpSp>
      <p:sp>
        <p:nvSpPr>
          <p:cNvPr id="24" name="TextBox 24"/>
          <p:cNvSpPr txBox="1"/>
          <p:nvPr/>
        </p:nvSpPr>
        <p:spPr>
          <a:xfrm>
            <a:off x="846620" y="3299779"/>
            <a:ext cx="11677350" cy="4707255"/>
          </a:xfrm>
          <a:prstGeom prst="rect">
            <a:avLst/>
          </a:prstGeom>
        </p:spPr>
        <p:txBody>
          <a:bodyPr lIns="0" tIns="0" rIns="0" bIns="0" rtlCol="0" anchor="t">
            <a:spAutoFit/>
          </a:bodyPr>
          <a:lstStyle/>
          <a:p>
            <a:pPr algn="l">
              <a:lnSpc>
                <a:spcPts val="3599"/>
              </a:lnSpc>
            </a:pPr>
            <a:r>
              <a:rPr lang="en-US" sz="3599" b="1">
                <a:solidFill>
                  <a:srgbClr val="19112C"/>
                </a:solidFill>
                <a:latin typeface="Arial Bold"/>
                <a:ea typeface="Arial Bold"/>
                <a:cs typeface="Arial Bold"/>
                <a:sym typeface="Arial Bold"/>
              </a:rPr>
              <a:t>Why it matters: </a:t>
            </a:r>
          </a:p>
          <a:p>
            <a:pPr algn="l">
              <a:lnSpc>
                <a:spcPts val="3599"/>
              </a:lnSpc>
            </a:pPr>
            <a:endParaRPr lang="en-US" sz="3599" b="1">
              <a:solidFill>
                <a:srgbClr val="19112C"/>
              </a:solidFill>
              <a:latin typeface="Arial Bold"/>
              <a:ea typeface="Arial Bold"/>
              <a:cs typeface="Arial Bold"/>
              <a:sym typeface="Arial Bold"/>
            </a:endParaRPr>
          </a:p>
          <a:p>
            <a:pPr marL="701992" lvl="1" indent="-350996" algn="l">
              <a:lnSpc>
                <a:spcPts val="3300"/>
              </a:lnSpc>
              <a:buFont typeface="Arial"/>
              <a:buChar char="•"/>
            </a:pPr>
            <a:r>
              <a:rPr lang="en-US" sz="3300" b="1">
                <a:solidFill>
                  <a:srgbClr val="19112C"/>
                </a:solidFill>
                <a:latin typeface="Arial Bold"/>
                <a:ea typeface="Arial Bold"/>
                <a:cs typeface="Arial Bold"/>
                <a:sym typeface="Arial Bold"/>
              </a:rPr>
              <a:t>It tackles the core challenge of circularity:</a:t>
            </a:r>
            <a:r>
              <a:rPr lang="en-US" sz="3300">
                <a:solidFill>
                  <a:srgbClr val="19112C"/>
                </a:solidFill>
                <a:latin typeface="Arial"/>
                <a:ea typeface="Arial"/>
                <a:cs typeface="Arial"/>
                <a:sym typeface="Arial"/>
              </a:rPr>
              <a:t> It moves the focus from just making sustainable products to creating systems that keep them in use.</a:t>
            </a:r>
          </a:p>
          <a:p>
            <a:pPr marL="701992" lvl="1" indent="-350996" algn="l">
              <a:lnSpc>
                <a:spcPts val="3300"/>
              </a:lnSpc>
              <a:buFont typeface="Arial"/>
              <a:buChar char="•"/>
            </a:pPr>
            <a:r>
              <a:rPr lang="en-US" sz="3300" b="1">
                <a:solidFill>
                  <a:srgbClr val="19112C"/>
                </a:solidFill>
                <a:latin typeface="Arial Bold"/>
                <a:ea typeface="Arial Bold"/>
                <a:cs typeface="Arial Bold"/>
                <a:sym typeface="Arial Bold"/>
              </a:rPr>
              <a:t>It tests the business case:</a:t>
            </a:r>
            <a:r>
              <a:rPr lang="en-US" sz="3300">
                <a:solidFill>
                  <a:srgbClr val="19112C"/>
                </a:solidFill>
                <a:latin typeface="Arial"/>
                <a:ea typeface="Arial"/>
                <a:cs typeface="Arial"/>
                <a:sym typeface="Arial"/>
              </a:rPr>
              <a:t> Success requires making circularity economically viable and appealing to consumers.</a:t>
            </a:r>
          </a:p>
          <a:p>
            <a:pPr marL="701992" lvl="1" indent="-350996" algn="l">
              <a:lnSpc>
                <a:spcPts val="3300"/>
              </a:lnSpc>
              <a:buFont typeface="Arial"/>
              <a:buChar char="•"/>
            </a:pPr>
            <a:r>
              <a:rPr lang="en-US" sz="3300" b="1">
                <a:solidFill>
                  <a:srgbClr val="19112C"/>
                </a:solidFill>
                <a:latin typeface="Arial Bold"/>
                <a:ea typeface="Arial Bold"/>
                <a:cs typeface="Arial Bold"/>
                <a:sym typeface="Arial Bold"/>
              </a:rPr>
              <a:t>It bridges a critical gap:</a:t>
            </a:r>
            <a:r>
              <a:rPr lang="en-US" sz="3300">
                <a:solidFill>
                  <a:srgbClr val="19112C"/>
                </a:solidFill>
                <a:latin typeface="Arial"/>
                <a:ea typeface="Arial"/>
                <a:cs typeface="Arial"/>
                <a:sym typeface="Arial"/>
              </a:rPr>
              <a:t> The industry lacks creative, scalable models to engage customers in circular behaviors, a problem every brand will eventually face.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3"/>
              <a:stretch>
                <a:fillRect t="-98" b="-92"/>
              </a:stretch>
            </a:blip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grpSp>
        <p:nvGrpSpPr>
          <p:cNvPr id="19" name="Group 19"/>
          <p:cNvGrpSpPr>
            <a:grpSpLocks noChangeAspect="1"/>
          </p:cNvGrpSpPr>
          <p:nvPr/>
        </p:nvGrpSpPr>
        <p:grpSpPr>
          <a:xfrm>
            <a:off x="10358810" y="0"/>
            <a:ext cx="9668996" cy="8239990"/>
            <a:chOff x="0" y="0"/>
            <a:chExt cx="12891994" cy="10986654"/>
          </a:xfrm>
        </p:grpSpPr>
        <p:sp>
          <p:nvSpPr>
            <p:cNvPr id="20" name="Freeform 20"/>
            <p:cNvSpPr/>
            <p:nvPr/>
          </p:nvSpPr>
          <p:spPr>
            <a:xfrm>
              <a:off x="0" y="0"/>
              <a:ext cx="12892024" cy="10986643"/>
            </a:xfrm>
            <a:custGeom>
              <a:avLst/>
              <a:gdLst/>
              <a:ahLst/>
              <a:cxnLst/>
              <a:rect l="l" t="t" r="r" b="b"/>
              <a:pathLst>
                <a:path w="12892024" h="10986643">
                  <a:moveTo>
                    <a:pt x="0" y="0"/>
                  </a:moveTo>
                  <a:lnTo>
                    <a:pt x="12892024" y="0"/>
                  </a:lnTo>
                  <a:lnTo>
                    <a:pt x="12892024" y="10986643"/>
                  </a:lnTo>
                  <a:lnTo>
                    <a:pt x="0" y="10986643"/>
                  </a:lnTo>
                  <a:lnTo>
                    <a:pt x="0" y="0"/>
                  </a:lnTo>
                  <a:close/>
                </a:path>
              </a:pathLst>
            </a:custGeom>
            <a:blipFill>
              <a:blip r:embed="rId10"/>
              <a:stretch>
                <a:fillRect b="-2"/>
              </a:stretch>
            </a:blipFill>
          </p:spPr>
          <p:txBody>
            <a:bodyPr/>
            <a:lstStyle/>
            <a:p>
              <a:endParaRPr lang="el-GR"/>
            </a:p>
          </p:txBody>
        </p:sp>
      </p:grpSp>
      <p:grpSp>
        <p:nvGrpSpPr>
          <p:cNvPr id="21" name="Group 21"/>
          <p:cNvGrpSpPr/>
          <p:nvPr/>
        </p:nvGrpSpPr>
        <p:grpSpPr>
          <a:xfrm>
            <a:off x="938062" y="479515"/>
            <a:ext cx="9018000" cy="1617885"/>
            <a:chOff x="0" y="0"/>
            <a:chExt cx="12024000" cy="2157180"/>
          </a:xfrm>
        </p:grpSpPr>
        <p:sp>
          <p:nvSpPr>
            <p:cNvPr id="22" name="Freeform 22"/>
            <p:cNvSpPr/>
            <p:nvPr/>
          </p:nvSpPr>
          <p:spPr>
            <a:xfrm>
              <a:off x="0" y="0"/>
              <a:ext cx="12024000" cy="2157180"/>
            </a:xfrm>
            <a:custGeom>
              <a:avLst/>
              <a:gdLst/>
              <a:ahLst/>
              <a:cxnLst/>
              <a:rect l="l" t="t" r="r" b="b"/>
              <a:pathLst>
                <a:path w="12024000" h="2157180">
                  <a:moveTo>
                    <a:pt x="0" y="0"/>
                  </a:moveTo>
                  <a:lnTo>
                    <a:pt x="12024000" y="0"/>
                  </a:lnTo>
                  <a:lnTo>
                    <a:pt x="12024000" y="2157180"/>
                  </a:lnTo>
                  <a:lnTo>
                    <a:pt x="0" y="2157180"/>
                  </a:lnTo>
                  <a:close/>
                </a:path>
              </a:pathLst>
            </a:custGeom>
            <a:solidFill>
              <a:srgbClr val="000000">
                <a:alpha val="0"/>
              </a:srgbClr>
            </a:solidFill>
          </p:spPr>
          <p:txBody>
            <a:bodyPr/>
            <a:lstStyle/>
            <a:p>
              <a:endParaRPr lang="el-GR"/>
            </a:p>
          </p:txBody>
        </p:sp>
        <p:sp>
          <p:nvSpPr>
            <p:cNvPr id="23" name="TextBox 23"/>
            <p:cNvSpPr txBox="1"/>
            <p:nvPr/>
          </p:nvSpPr>
          <p:spPr>
            <a:xfrm>
              <a:off x="0" y="47625"/>
              <a:ext cx="12024000" cy="2109555"/>
            </a:xfrm>
            <a:prstGeom prst="rect">
              <a:avLst/>
            </a:prstGeom>
          </p:spPr>
          <p:txBody>
            <a:bodyPr lIns="0" tIns="0" rIns="0" bIns="0" rtlCol="0" anchor="ctr"/>
            <a:lstStyle/>
            <a:p>
              <a:pPr algn="l">
                <a:lnSpc>
                  <a:spcPts val="5399"/>
                </a:lnSpc>
              </a:pPr>
              <a:r>
                <a:rPr lang="en-US" sz="4999" b="1">
                  <a:solidFill>
                    <a:srgbClr val="8D5CFF"/>
                  </a:solidFill>
                  <a:latin typeface="Georgia Bold"/>
                  <a:ea typeface="Georgia Bold"/>
                  <a:cs typeface="Georgia Bold"/>
                  <a:sym typeface="Georgia Bold"/>
                </a:rPr>
                <a:t>A perfect example of </a:t>
              </a:r>
            </a:p>
            <a:p>
              <a:pPr algn="l">
                <a:lnSpc>
                  <a:spcPts val="5399"/>
                </a:lnSpc>
              </a:pPr>
              <a:r>
                <a:rPr lang="en-US" sz="4999" b="1">
                  <a:solidFill>
                    <a:srgbClr val="8D5CFF"/>
                  </a:solidFill>
                  <a:latin typeface="Georgia Bold"/>
                  <a:ea typeface="Georgia Bold"/>
                  <a:cs typeface="Georgia Bold"/>
                  <a:sym typeface="Georgia Bold"/>
                </a:rPr>
                <a:t>circular brand</a:t>
              </a:r>
            </a:p>
          </p:txBody>
        </p:sp>
      </p:grpSp>
      <p:sp>
        <p:nvSpPr>
          <p:cNvPr id="24" name="TextBox 24"/>
          <p:cNvSpPr txBox="1"/>
          <p:nvPr/>
        </p:nvSpPr>
        <p:spPr>
          <a:xfrm>
            <a:off x="920301" y="2313047"/>
            <a:ext cx="9018000" cy="5972175"/>
          </a:xfrm>
          <a:prstGeom prst="rect">
            <a:avLst/>
          </a:prstGeom>
        </p:spPr>
        <p:txBody>
          <a:bodyPr lIns="0" tIns="0" rIns="0" bIns="0" rtlCol="0" anchor="t">
            <a:spAutoFit/>
          </a:bodyPr>
          <a:lstStyle/>
          <a:p>
            <a:pPr algn="l">
              <a:lnSpc>
                <a:spcPts val="3960"/>
              </a:lnSpc>
            </a:pPr>
            <a:r>
              <a:rPr lang="en-US" sz="3300">
                <a:solidFill>
                  <a:srgbClr val="19112C"/>
                </a:solidFill>
                <a:latin typeface="Arial"/>
                <a:ea typeface="Arial"/>
                <a:cs typeface="Arial"/>
                <a:sym typeface="Arial"/>
              </a:rPr>
              <a:t>Founded in Valencia, Spain in 2020 by Núria Cava and Laura Fernández Cava, </a:t>
            </a:r>
            <a:r>
              <a:rPr lang="en-US" sz="3300" b="1">
                <a:solidFill>
                  <a:srgbClr val="19112C"/>
                </a:solidFill>
                <a:latin typeface="Arial Bold"/>
                <a:ea typeface="Arial Bold"/>
                <a:cs typeface="Arial Bold"/>
                <a:sym typeface="Arial Bold"/>
              </a:rPr>
              <a:t>Deleitewear is a sustainable fashion brand</a:t>
            </a:r>
            <a:r>
              <a:rPr lang="en-US" sz="3300">
                <a:solidFill>
                  <a:srgbClr val="19112C"/>
                </a:solidFill>
                <a:latin typeface="Arial"/>
                <a:ea typeface="Arial"/>
                <a:cs typeface="Arial"/>
                <a:sym typeface="Arial"/>
              </a:rPr>
              <a:t> that tackles textile waste by upcycling discarded materials, particularly from the hospitality industry, into stylish eco-uniforms and clothing. </a:t>
            </a:r>
          </a:p>
          <a:p>
            <a:pPr algn="l">
              <a:lnSpc>
                <a:spcPts val="3960"/>
              </a:lnSpc>
            </a:pPr>
            <a:endParaRPr lang="en-US" sz="3300">
              <a:solidFill>
                <a:srgbClr val="19112C"/>
              </a:solidFill>
              <a:latin typeface="Arial"/>
              <a:ea typeface="Arial"/>
              <a:cs typeface="Arial"/>
              <a:sym typeface="Arial"/>
            </a:endParaRPr>
          </a:p>
          <a:p>
            <a:pPr algn="l">
              <a:lnSpc>
                <a:spcPts val="3960"/>
              </a:lnSpc>
            </a:pPr>
            <a:r>
              <a:rPr lang="en-US" sz="3300">
                <a:solidFill>
                  <a:srgbClr val="19112C"/>
                </a:solidFill>
                <a:latin typeface="Arial"/>
                <a:ea typeface="Arial"/>
                <a:cs typeface="Arial"/>
                <a:sym typeface="Arial"/>
              </a:rPr>
              <a:t>The brand partners with social workshops that employ at-risk individuals, promoting social inclusion, and ensures local production in Spain to maintain transparency and reduce its carbon footprint.</a:t>
            </a:r>
          </a:p>
        </p:txBody>
      </p:sp>
      <p:grpSp>
        <p:nvGrpSpPr>
          <p:cNvPr id="25" name="Group 25"/>
          <p:cNvGrpSpPr>
            <a:grpSpLocks noChangeAspect="1"/>
          </p:cNvGrpSpPr>
          <p:nvPr/>
        </p:nvGrpSpPr>
        <p:grpSpPr>
          <a:xfrm>
            <a:off x="10236936" y="-45231"/>
            <a:ext cx="8051064" cy="8330453"/>
            <a:chOff x="0" y="0"/>
            <a:chExt cx="10734752" cy="11107270"/>
          </a:xfrm>
        </p:grpSpPr>
        <p:sp>
          <p:nvSpPr>
            <p:cNvPr id="26" name="Freeform 26"/>
            <p:cNvSpPr/>
            <p:nvPr/>
          </p:nvSpPr>
          <p:spPr>
            <a:xfrm>
              <a:off x="0" y="0"/>
              <a:ext cx="10734802" cy="11107293"/>
            </a:xfrm>
            <a:custGeom>
              <a:avLst/>
              <a:gdLst/>
              <a:ahLst/>
              <a:cxnLst/>
              <a:rect l="l" t="t" r="r" b="b"/>
              <a:pathLst>
                <a:path w="10734802" h="11107293">
                  <a:moveTo>
                    <a:pt x="0" y="0"/>
                  </a:moveTo>
                  <a:lnTo>
                    <a:pt x="10734802" y="0"/>
                  </a:lnTo>
                  <a:lnTo>
                    <a:pt x="10734802" y="11107293"/>
                  </a:lnTo>
                  <a:lnTo>
                    <a:pt x="0" y="11107293"/>
                  </a:lnTo>
                  <a:lnTo>
                    <a:pt x="0" y="0"/>
                  </a:lnTo>
                  <a:close/>
                </a:path>
              </a:pathLst>
            </a:custGeom>
            <a:blipFill>
              <a:blip r:embed="rId11"/>
              <a:stretch>
                <a:fillRect l="-1735" r="-1734"/>
              </a:stretch>
            </a:blipFill>
          </p:spPr>
          <p:txBody>
            <a:bodyPr/>
            <a:lstStyle/>
            <a:p>
              <a:endParaRPr lang="el-G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3"/>
              <a:stretch>
                <a:fillRect t="-98" b="-92"/>
              </a:stretch>
            </a:blip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endParaRPr lang="el-GR"/>
            </a:p>
          </p:txBody>
        </p:sp>
      </p:grpSp>
      <p:sp>
        <p:nvSpPr>
          <p:cNvPr id="18" name="Freeform 18"/>
          <p:cNvSpPr/>
          <p:nvPr/>
        </p:nvSpPr>
        <p:spPr>
          <a:xfrm>
            <a:off x="13297788" y="1704782"/>
            <a:ext cx="4990212" cy="6356958"/>
          </a:xfrm>
          <a:custGeom>
            <a:avLst/>
            <a:gdLst/>
            <a:ahLst/>
            <a:cxnLst/>
            <a:rect l="l" t="t" r="r" b="b"/>
            <a:pathLst>
              <a:path w="4990212" h="6356958">
                <a:moveTo>
                  <a:pt x="0" y="0"/>
                </a:moveTo>
                <a:lnTo>
                  <a:pt x="4990212" y="0"/>
                </a:lnTo>
                <a:lnTo>
                  <a:pt x="4990212" y="6356958"/>
                </a:lnTo>
                <a:lnTo>
                  <a:pt x="0" y="6356958"/>
                </a:lnTo>
                <a:lnTo>
                  <a:pt x="0" y="0"/>
                </a:lnTo>
                <a:close/>
              </a:path>
            </a:pathLst>
          </a:custGeom>
          <a:blipFill>
            <a:blip r:embed="rId10"/>
            <a:stretch>
              <a:fillRect/>
            </a:stretch>
          </a:blipFill>
        </p:spPr>
        <p:txBody>
          <a:bodyPr/>
          <a:lstStyle/>
          <a:p>
            <a:endParaRPr lang="el-GR"/>
          </a:p>
        </p:txBody>
      </p:sp>
      <p:sp>
        <p:nvSpPr>
          <p:cNvPr id="19" name="TextBox 19"/>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sp>
        <p:nvSpPr>
          <p:cNvPr id="20" name="TextBox 20"/>
          <p:cNvSpPr txBox="1"/>
          <p:nvPr/>
        </p:nvSpPr>
        <p:spPr>
          <a:xfrm>
            <a:off x="938044" y="2812712"/>
            <a:ext cx="11677350" cy="4665346"/>
          </a:xfrm>
          <a:prstGeom prst="rect">
            <a:avLst/>
          </a:prstGeom>
        </p:spPr>
        <p:txBody>
          <a:bodyPr lIns="0" tIns="0" rIns="0" bIns="0" rtlCol="0" anchor="t">
            <a:spAutoFit/>
          </a:bodyPr>
          <a:lstStyle/>
          <a:p>
            <a:pPr algn="l">
              <a:lnSpc>
                <a:spcPts val="3300"/>
              </a:lnSpc>
            </a:pPr>
            <a:r>
              <a:rPr lang="en-US" sz="3300" b="1">
                <a:solidFill>
                  <a:srgbClr val="19112C"/>
                </a:solidFill>
                <a:latin typeface="Arial Bold"/>
                <a:ea typeface="Arial Bold"/>
                <a:cs typeface="Arial Bold"/>
                <a:sym typeface="Arial Bold"/>
              </a:rPr>
              <a:t>MUD Jeans</a:t>
            </a:r>
            <a:r>
              <a:rPr lang="en-US" sz="3300">
                <a:solidFill>
                  <a:srgbClr val="19112C"/>
                </a:solidFill>
                <a:latin typeface="Arial"/>
                <a:ea typeface="Arial"/>
                <a:cs typeface="Arial"/>
                <a:sym typeface="Arial"/>
              </a:rPr>
              <a:t> is a perfect example of a circular brand because they've completely rethought how we use clothing. Instead of just selling jeans, they let customers lease them, ensuring the garments are returned and kept in use. </a:t>
            </a:r>
          </a:p>
          <a:p>
            <a:pPr algn="l">
              <a:lnSpc>
                <a:spcPts val="3300"/>
              </a:lnSpc>
            </a:pPr>
            <a:endParaRPr lang="en-US" sz="3300">
              <a:solidFill>
                <a:srgbClr val="19112C"/>
              </a:solidFill>
              <a:latin typeface="Arial"/>
              <a:ea typeface="Arial"/>
              <a:cs typeface="Arial"/>
              <a:sym typeface="Arial"/>
            </a:endParaRPr>
          </a:p>
          <a:p>
            <a:pPr algn="l">
              <a:lnSpc>
                <a:spcPts val="3300"/>
              </a:lnSpc>
            </a:pPr>
            <a:r>
              <a:rPr lang="en-US" sz="3300">
                <a:solidFill>
                  <a:srgbClr val="19112C"/>
                </a:solidFill>
                <a:latin typeface="Arial"/>
                <a:ea typeface="Arial"/>
                <a:cs typeface="Arial"/>
                <a:sym typeface="Arial"/>
              </a:rPr>
              <a:t>When jeans wear out, MUD Jeans takes them back to be recycled into new denim, creating a closed loop that drastically reduces waste. </a:t>
            </a:r>
          </a:p>
          <a:p>
            <a:pPr algn="l">
              <a:lnSpc>
                <a:spcPts val="3300"/>
              </a:lnSpc>
            </a:pPr>
            <a:endParaRPr lang="en-US" sz="3300">
              <a:solidFill>
                <a:srgbClr val="19112C"/>
              </a:solidFill>
              <a:latin typeface="Arial"/>
              <a:ea typeface="Arial"/>
              <a:cs typeface="Arial"/>
              <a:sym typeface="Arial"/>
            </a:endParaRPr>
          </a:p>
          <a:p>
            <a:pPr algn="l">
              <a:lnSpc>
                <a:spcPts val="3300"/>
              </a:lnSpc>
            </a:pPr>
            <a:r>
              <a:rPr lang="en-US" sz="3300">
                <a:solidFill>
                  <a:srgbClr val="19112C"/>
                </a:solidFill>
                <a:latin typeface="Arial"/>
                <a:ea typeface="Arial"/>
                <a:cs typeface="Arial"/>
                <a:sym typeface="Arial"/>
              </a:rPr>
              <a:t>This </a:t>
            </a:r>
            <a:r>
              <a:rPr lang="en-US" sz="3300" b="1">
                <a:solidFill>
                  <a:srgbClr val="19112C"/>
                </a:solidFill>
                <a:latin typeface="Arial Bold"/>
                <a:ea typeface="Arial Bold"/>
                <a:cs typeface="Arial Bold"/>
                <a:sym typeface="Arial Bold"/>
              </a:rPr>
              <a:t>"borrow-and-return" system</a:t>
            </a:r>
            <a:r>
              <a:rPr lang="en-US" sz="3300">
                <a:solidFill>
                  <a:srgbClr val="19112C"/>
                </a:solidFill>
                <a:latin typeface="Arial"/>
                <a:ea typeface="Arial"/>
                <a:cs typeface="Arial"/>
                <a:sym typeface="Arial"/>
              </a:rPr>
              <a:t> makes circular fashion practical and accessible to everyday consumers.</a:t>
            </a:r>
          </a:p>
        </p:txBody>
      </p:sp>
      <p:grpSp>
        <p:nvGrpSpPr>
          <p:cNvPr id="21" name="Group 21"/>
          <p:cNvGrpSpPr/>
          <p:nvPr/>
        </p:nvGrpSpPr>
        <p:grpSpPr>
          <a:xfrm>
            <a:off x="938062" y="479515"/>
            <a:ext cx="9018000" cy="1617885"/>
            <a:chOff x="0" y="0"/>
            <a:chExt cx="12024000" cy="2157180"/>
          </a:xfrm>
        </p:grpSpPr>
        <p:sp>
          <p:nvSpPr>
            <p:cNvPr id="22" name="Freeform 22"/>
            <p:cNvSpPr/>
            <p:nvPr/>
          </p:nvSpPr>
          <p:spPr>
            <a:xfrm>
              <a:off x="0" y="0"/>
              <a:ext cx="12024000" cy="2157180"/>
            </a:xfrm>
            <a:custGeom>
              <a:avLst/>
              <a:gdLst/>
              <a:ahLst/>
              <a:cxnLst/>
              <a:rect l="l" t="t" r="r" b="b"/>
              <a:pathLst>
                <a:path w="12024000" h="2157180">
                  <a:moveTo>
                    <a:pt x="0" y="0"/>
                  </a:moveTo>
                  <a:lnTo>
                    <a:pt x="12024000" y="0"/>
                  </a:lnTo>
                  <a:lnTo>
                    <a:pt x="12024000" y="2157180"/>
                  </a:lnTo>
                  <a:lnTo>
                    <a:pt x="0" y="2157180"/>
                  </a:lnTo>
                  <a:close/>
                </a:path>
              </a:pathLst>
            </a:custGeom>
            <a:solidFill>
              <a:srgbClr val="000000">
                <a:alpha val="0"/>
              </a:srgbClr>
            </a:solidFill>
          </p:spPr>
          <p:txBody>
            <a:bodyPr/>
            <a:lstStyle/>
            <a:p>
              <a:endParaRPr lang="el-GR"/>
            </a:p>
          </p:txBody>
        </p:sp>
        <p:sp>
          <p:nvSpPr>
            <p:cNvPr id="23" name="TextBox 23"/>
            <p:cNvSpPr txBox="1"/>
            <p:nvPr/>
          </p:nvSpPr>
          <p:spPr>
            <a:xfrm>
              <a:off x="0" y="47625"/>
              <a:ext cx="12024000" cy="2109555"/>
            </a:xfrm>
            <a:prstGeom prst="rect">
              <a:avLst/>
            </a:prstGeom>
          </p:spPr>
          <p:txBody>
            <a:bodyPr lIns="0" tIns="0" rIns="0" bIns="0" rtlCol="0" anchor="ctr"/>
            <a:lstStyle/>
            <a:p>
              <a:pPr algn="l">
                <a:lnSpc>
                  <a:spcPts val="5399"/>
                </a:lnSpc>
              </a:pPr>
              <a:r>
                <a:rPr lang="en-US" sz="4999" b="1">
                  <a:solidFill>
                    <a:srgbClr val="8D5CFF"/>
                  </a:solidFill>
                  <a:latin typeface="Georgia Bold"/>
                  <a:ea typeface="Georgia Bold"/>
                  <a:cs typeface="Georgia Bold"/>
                  <a:sym typeface="Georgia Bold"/>
                </a:rPr>
                <a:t>Another perfect example of </a:t>
              </a:r>
            </a:p>
            <a:p>
              <a:pPr algn="l">
                <a:lnSpc>
                  <a:spcPts val="5399"/>
                </a:lnSpc>
              </a:pPr>
              <a:r>
                <a:rPr lang="en-US" sz="4999" b="1">
                  <a:solidFill>
                    <a:srgbClr val="8D5CFF"/>
                  </a:solidFill>
                  <a:latin typeface="Georgia Bold"/>
                  <a:ea typeface="Georgia Bold"/>
                  <a:cs typeface="Georgia Bold"/>
                  <a:sym typeface="Georgia Bold"/>
                </a:rPr>
                <a:t>circular brand</a:t>
              </a: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grpSp>
        <p:nvGrpSpPr>
          <p:cNvPr id="18" name="Group 18"/>
          <p:cNvGrpSpPr>
            <a:grpSpLocks noChangeAspect="1"/>
          </p:cNvGrpSpPr>
          <p:nvPr/>
        </p:nvGrpSpPr>
        <p:grpSpPr>
          <a:xfrm>
            <a:off x="1052204" y="452011"/>
            <a:ext cx="2882265" cy="1403886"/>
            <a:chOff x="0" y="0"/>
            <a:chExt cx="3843020" cy="1871848"/>
          </a:xfrm>
        </p:grpSpPr>
        <p:sp>
          <p:nvSpPr>
            <p:cNvPr id="19" name="Freeform 19"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9"/>
              <a:stretch>
                <a:fillRect l="-33" r="-33"/>
              </a:stretch>
            </a:blipFill>
          </p:spPr>
          <p:txBody>
            <a:bodyPr/>
            <a:lstStyle/>
            <a:p>
              <a:endParaRPr lang="el-GR"/>
            </a:p>
          </p:txBody>
        </p:sp>
      </p:grpSp>
      <p:grpSp>
        <p:nvGrpSpPr>
          <p:cNvPr id="20" name="Group 20"/>
          <p:cNvGrpSpPr/>
          <p:nvPr/>
        </p:nvGrpSpPr>
        <p:grpSpPr>
          <a:xfrm>
            <a:off x="-1" y="2284526"/>
            <a:ext cx="12324501" cy="996063"/>
            <a:chOff x="0" y="0"/>
            <a:chExt cx="3366787" cy="262338"/>
          </a:xfrm>
        </p:grpSpPr>
        <p:sp>
          <p:nvSpPr>
            <p:cNvPr id="21" name="Freeform 21"/>
            <p:cNvSpPr/>
            <p:nvPr/>
          </p:nvSpPr>
          <p:spPr>
            <a:xfrm>
              <a:off x="0" y="0"/>
              <a:ext cx="3366787" cy="262338"/>
            </a:xfrm>
            <a:custGeom>
              <a:avLst/>
              <a:gdLst/>
              <a:ahLst/>
              <a:cxnLst/>
              <a:rect l="l" t="t" r="r" b="b"/>
              <a:pathLst>
                <a:path w="3366787" h="262338">
                  <a:moveTo>
                    <a:pt x="30887" y="0"/>
                  </a:moveTo>
                  <a:lnTo>
                    <a:pt x="3335900" y="0"/>
                  </a:lnTo>
                  <a:cubicBezTo>
                    <a:pt x="3344092" y="0"/>
                    <a:pt x="3351948" y="3254"/>
                    <a:pt x="3357740" y="9047"/>
                  </a:cubicBezTo>
                  <a:cubicBezTo>
                    <a:pt x="3363533" y="14839"/>
                    <a:pt x="3366787" y="22695"/>
                    <a:pt x="3366787" y="30887"/>
                  </a:cubicBezTo>
                  <a:lnTo>
                    <a:pt x="3366787" y="231450"/>
                  </a:lnTo>
                  <a:cubicBezTo>
                    <a:pt x="3366787" y="248509"/>
                    <a:pt x="3352959" y="262338"/>
                    <a:pt x="3335900" y="262338"/>
                  </a:cubicBezTo>
                  <a:lnTo>
                    <a:pt x="30887" y="262338"/>
                  </a:lnTo>
                  <a:cubicBezTo>
                    <a:pt x="13829" y="262338"/>
                    <a:pt x="0" y="248509"/>
                    <a:pt x="0" y="231450"/>
                  </a:cubicBezTo>
                  <a:lnTo>
                    <a:pt x="0" y="30887"/>
                  </a:lnTo>
                  <a:cubicBezTo>
                    <a:pt x="0" y="13829"/>
                    <a:pt x="13829" y="0"/>
                    <a:pt x="30887" y="0"/>
                  </a:cubicBezTo>
                  <a:close/>
                </a:path>
              </a:pathLst>
            </a:custGeom>
            <a:solidFill>
              <a:srgbClr val="75C73E"/>
            </a:solidFill>
          </p:spPr>
          <p:txBody>
            <a:bodyPr/>
            <a:lstStyle/>
            <a:p>
              <a:endParaRPr lang="el-GR"/>
            </a:p>
          </p:txBody>
        </p:sp>
        <p:sp>
          <p:nvSpPr>
            <p:cNvPr id="22" name="TextBox 22"/>
            <p:cNvSpPr txBox="1"/>
            <p:nvPr/>
          </p:nvSpPr>
          <p:spPr>
            <a:xfrm>
              <a:off x="0" y="19050"/>
              <a:ext cx="3366787" cy="243288"/>
            </a:xfrm>
            <a:prstGeom prst="rect">
              <a:avLst/>
            </a:prstGeom>
          </p:spPr>
          <p:txBody>
            <a:bodyPr lIns="50800" tIns="50800" rIns="50800" bIns="50800" rtlCol="0" anchor="ctr"/>
            <a:lstStyle/>
            <a:p>
              <a:pPr algn="ctr">
                <a:lnSpc>
                  <a:spcPts val="2592"/>
                </a:lnSpc>
              </a:pPr>
              <a:endParaRPr/>
            </a:p>
          </p:txBody>
        </p:sp>
      </p:grpSp>
      <p:grpSp>
        <p:nvGrpSpPr>
          <p:cNvPr id="23" name="Group 23"/>
          <p:cNvGrpSpPr/>
          <p:nvPr/>
        </p:nvGrpSpPr>
        <p:grpSpPr>
          <a:xfrm>
            <a:off x="4781204" y="992505"/>
            <a:ext cx="12577343" cy="838197"/>
            <a:chOff x="0" y="0"/>
            <a:chExt cx="16769790" cy="1117596"/>
          </a:xfrm>
        </p:grpSpPr>
        <p:sp>
          <p:nvSpPr>
            <p:cNvPr id="24" name="Freeform 24"/>
            <p:cNvSpPr/>
            <p:nvPr/>
          </p:nvSpPr>
          <p:spPr>
            <a:xfrm>
              <a:off x="0" y="0"/>
              <a:ext cx="16769790" cy="1117596"/>
            </a:xfrm>
            <a:custGeom>
              <a:avLst/>
              <a:gdLst/>
              <a:ahLst/>
              <a:cxnLst/>
              <a:rect l="l" t="t" r="r" b="b"/>
              <a:pathLst>
                <a:path w="16769790" h="1117596">
                  <a:moveTo>
                    <a:pt x="0" y="0"/>
                  </a:moveTo>
                  <a:lnTo>
                    <a:pt x="16769790" y="0"/>
                  </a:lnTo>
                  <a:lnTo>
                    <a:pt x="16769790" y="1117596"/>
                  </a:lnTo>
                  <a:lnTo>
                    <a:pt x="0" y="1117596"/>
                  </a:lnTo>
                  <a:close/>
                </a:path>
              </a:pathLst>
            </a:custGeom>
            <a:solidFill>
              <a:srgbClr val="000000">
                <a:alpha val="0"/>
              </a:srgbClr>
            </a:solidFill>
          </p:spPr>
          <p:txBody>
            <a:bodyPr/>
            <a:lstStyle/>
            <a:p>
              <a:endParaRPr lang="el-GR"/>
            </a:p>
          </p:txBody>
        </p:sp>
        <p:sp>
          <p:nvSpPr>
            <p:cNvPr id="25" name="TextBox 25"/>
            <p:cNvSpPr txBox="1"/>
            <p:nvPr/>
          </p:nvSpPr>
          <p:spPr>
            <a:xfrm>
              <a:off x="0" y="66675"/>
              <a:ext cx="16769790" cy="1050921"/>
            </a:xfrm>
            <a:prstGeom prst="rect">
              <a:avLst/>
            </a:prstGeom>
          </p:spPr>
          <p:txBody>
            <a:bodyPr lIns="0" tIns="0" rIns="0" bIns="0" rtlCol="0" anchor="b"/>
            <a:lstStyle/>
            <a:p>
              <a:pPr algn="l">
                <a:lnSpc>
                  <a:spcPts val="6480"/>
                </a:lnSpc>
              </a:pPr>
              <a:r>
                <a:rPr lang="en-US" sz="6000" b="1">
                  <a:solidFill>
                    <a:srgbClr val="FFFFFF"/>
                  </a:solidFill>
                  <a:latin typeface="Georgia Bold"/>
                  <a:ea typeface="Georgia Bold"/>
                  <a:cs typeface="Georgia Bold"/>
                  <a:sym typeface="Georgia Bold"/>
                </a:rPr>
                <a:t>The textile sector today</a:t>
              </a:r>
            </a:p>
          </p:txBody>
        </p:sp>
      </p:grpSp>
      <p:sp>
        <p:nvSpPr>
          <p:cNvPr id="26" name="TextBox 26"/>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sp>
        <p:nvSpPr>
          <p:cNvPr id="27" name="TextBox 27"/>
          <p:cNvSpPr txBox="1"/>
          <p:nvPr/>
        </p:nvSpPr>
        <p:spPr>
          <a:xfrm>
            <a:off x="996209" y="2506333"/>
            <a:ext cx="11009012" cy="523875"/>
          </a:xfrm>
          <a:prstGeom prst="rect">
            <a:avLst/>
          </a:prstGeom>
        </p:spPr>
        <p:txBody>
          <a:bodyPr lIns="0" tIns="0" rIns="0" bIns="0" rtlCol="0" anchor="t">
            <a:spAutoFit/>
          </a:bodyPr>
          <a:lstStyle/>
          <a:p>
            <a:pPr algn="l">
              <a:lnSpc>
                <a:spcPts val="3960"/>
              </a:lnSpc>
            </a:pPr>
            <a:r>
              <a:rPr lang="en-US" sz="3300" b="1">
                <a:solidFill>
                  <a:srgbClr val="FFFFFF"/>
                </a:solidFill>
                <a:latin typeface="Arial Bold"/>
                <a:ea typeface="Arial Bold"/>
                <a:cs typeface="Arial Bold"/>
                <a:sym typeface="Arial Bold"/>
              </a:rPr>
              <a:t>SCENARIO 2 - CIRCULARITY IN THE TEXTILE SECTOR</a:t>
            </a:r>
          </a:p>
        </p:txBody>
      </p:sp>
      <p:sp>
        <p:nvSpPr>
          <p:cNvPr id="28" name="Freeform 28"/>
          <p:cNvSpPr/>
          <p:nvPr/>
        </p:nvSpPr>
        <p:spPr>
          <a:xfrm>
            <a:off x="1028700" y="3980729"/>
            <a:ext cx="901293" cy="852848"/>
          </a:xfrm>
          <a:custGeom>
            <a:avLst/>
            <a:gdLst/>
            <a:ahLst/>
            <a:cxnLst/>
            <a:rect l="l" t="t" r="r" b="b"/>
            <a:pathLst>
              <a:path w="901293" h="852848">
                <a:moveTo>
                  <a:pt x="0" y="0"/>
                </a:moveTo>
                <a:lnTo>
                  <a:pt x="901293" y="0"/>
                </a:lnTo>
                <a:lnTo>
                  <a:pt x="901293" y="852848"/>
                </a:lnTo>
                <a:lnTo>
                  <a:pt x="0" y="8528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grpSp>
        <p:nvGrpSpPr>
          <p:cNvPr id="29" name="Group 29"/>
          <p:cNvGrpSpPr/>
          <p:nvPr/>
        </p:nvGrpSpPr>
        <p:grpSpPr>
          <a:xfrm>
            <a:off x="12924760" y="3656900"/>
            <a:ext cx="4433786" cy="1500506"/>
            <a:chOff x="0" y="0"/>
            <a:chExt cx="1167746" cy="395195"/>
          </a:xfrm>
        </p:grpSpPr>
        <p:sp>
          <p:nvSpPr>
            <p:cNvPr id="30" name="Freeform 30"/>
            <p:cNvSpPr/>
            <p:nvPr/>
          </p:nvSpPr>
          <p:spPr>
            <a:xfrm>
              <a:off x="0" y="0"/>
              <a:ext cx="1167746" cy="395195"/>
            </a:xfrm>
            <a:custGeom>
              <a:avLst/>
              <a:gdLst/>
              <a:ahLst/>
              <a:cxnLst/>
              <a:rect l="l" t="t" r="r" b="b"/>
              <a:pathLst>
                <a:path w="1167746" h="395195">
                  <a:moveTo>
                    <a:pt x="0" y="0"/>
                  </a:moveTo>
                  <a:lnTo>
                    <a:pt x="1167746" y="0"/>
                  </a:lnTo>
                  <a:lnTo>
                    <a:pt x="1167746" y="395195"/>
                  </a:lnTo>
                  <a:lnTo>
                    <a:pt x="0" y="395195"/>
                  </a:lnTo>
                  <a:close/>
                </a:path>
              </a:pathLst>
            </a:custGeom>
            <a:solidFill>
              <a:srgbClr val="FFFFFF"/>
            </a:solidFill>
          </p:spPr>
          <p:txBody>
            <a:bodyPr/>
            <a:lstStyle/>
            <a:p>
              <a:endParaRPr lang="el-GR"/>
            </a:p>
          </p:txBody>
        </p:sp>
        <p:sp>
          <p:nvSpPr>
            <p:cNvPr id="31" name="TextBox 31"/>
            <p:cNvSpPr txBox="1"/>
            <p:nvPr/>
          </p:nvSpPr>
          <p:spPr>
            <a:xfrm>
              <a:off x="0" y="-19050"/>
              <a:ext cx="1167746" cy="414245"/>
            </a:xfrm>
            <a:prstGeom prst="rect">
              <a:avLst/>
            </a:prstGeom>
          </p:spPr>
          <p:txBody>
            <a:bodyPr lIns="50800" tIns="50800" rIns="50800" bIns="50800" rtlCol="0" anchor="ctr"/>
            <a:lstStyle/>
            <a:p>
              <a:pPr algn="ctr">
                <a:lnSpc>
                  <a:spcPts val="2644"/>
                </a:lnSpc>
              </a:pPr>
              <a:endParaRPr/>
            </a:p>
          </p:txBody>
        </p:sp>
      </p:grpSp>
      <p:sp>
        <p:nvSpPr>
          <p:cNvPr id="32" name="TextBox 32"/>
          <p:cNvSpPr txBox="1"/>
          <p:nvPr/>
        </p:nvSpPr>
        <p:spPr>
          <a:xfrm>
            <a:off x="2083460" y="4178553"/>
            <a:ext cx="11152990" cy="438150"/>
          </a:xfrm>
          <a:prstGeom prst="rect">
            <a:avLst/>
          </a:prstGeom>
        </p:spPr>
        <p:txBody>
          <a:bodyPr lIns="0" tIns="0" rIns="0" bIns="0" rtlCol="0" anchor="t">
            <a:spAutoFit/>
          </a:bodyPr>
          <a:lstStyle/>
          <a:p>
            <a:pPr algn="l">
              <a:lnSpc>
                <a:spcPts val="3364"/>
              </a:lnSpc>
              <a:spcBef>
                <a:spcPct val="0"/>
              </a:spcBef>
            </a:pPr>
            <a:r>
              <a:rPr lang="en-US" sz="2803">
                <a:solidFill>
                  <a:srgbClr val="FFFFFF"/>
                </a:solidFill>
                <a:latin typeface="Arial"/>
                <a:ea typeface="Arial"/>
                <a:cs typeface="Arial"/>
                <a:sym typeface="Arial"/>
              </a:rPr>
              <a:t>Sustainable production systems ⟶ Lower Environmental impact ⟶ </a:t>
            </a:r>
          </a:p>
        </p:txBody>
      </p:sp>
      <p:sp>
        <p:nvSpPr>
          <p:cNvPr id="33" name="TextBox 33"/>
          <p:cNvSpPr txBox="1"/>
          <p:nvPr/>
        </p:nvSpPr>
        <p:spPr>
          <a:xfrm>
            <a:off x="12924760" y="3759453"/>
            <a:ext cx="4433786" cy="1276350"/>
          </a:xfrm>
          <a:prstGeom prst="rect">
            <a:avLst/>
          </a:prstGeom>
        </p:spPr>
        <p:txBody>
          <a:bodyPr lIns="0" tIns="0" rIns="0" bIns="0" rtlCol="0" anchor="t">
            <a:spAutoFit/>
          </a:bodyPr>
          <a:lstStyle/>
          <a:p>
            <a:pPr marL="605272" lvl="1" indent="-302636" algn="l">
              <a:lnSpc>
                <a:spcPts val="3364"/>
              </a:lnSpc>
              <a:buFont typeface="Arial"/>
              <a:buChar char="•"/>
            </a:pPr>
            <a:r>
              <a:rPr lang="en-US" sz="2803">
                <a:solidFill>
                  <a:srgbClr val="8D5CFF"/>
                </a:solidFill>
                <a:latin typeface="Arial"/>
                <a:ea typeface="Arial"/>
                <a:cs typeface="Arial"/>
                <a:sym typeface="Arial"/>
              </a:rPr>
              <a:t>responsible production</a:t>
            </a:r>
          </a:p>
          <a:p>
            <a:pPr marL="605272" lvl="1" indent="-302636" algn="l">
              <a:lnSpc>
                <a:spcPts val="3364"/>
              </a:lnSpc>
              <a:buFont typeface="Arial"/>
              <a:buChar char="•"/>
            </a:pPr>
            <a:r>
              <a:rPr lang="en-US" sz="2803">
                <a:solidFill>
                  <a:srgbClr val="8D5CFF"/>
                </a:solidFill>
                <a:latin typeface="Arial"/>
                <a:ea typeface="Arial"/>
                <a:cs typeface="Arial"/>
                <a:sym typeface="Arial"/>
              </a:rPr>
              <a:t>reuse</a:t>
            </a:r>
          </a:p>
          <a:p>
            <a:pPr marL="605272" lvl="1" indent="-302636" algn="l">
              <a:lnSpc>
                <a:spcPts val="3364"/>
              </a:lnSpc>
              <a:buFont typeface="Arial"/>
              <a:buChar char="•"/>
            </a:pPr>
            <a:r>
              <a:rPr lang="en-US" sz="2803">
                <a:solidFill>
                  <a:srgbClr val="8D5CFF"/>
                </a:solidFill>
                <a:latin typeface="Arial"/>
                <a:ea typeface="Arial"/>
                <a:cs typeface="Arial"/>
                <a:sym typeface="Arial"/>
              </a:rPr>
              <a:t>closed-loop system</a:t>
            </a:r>
          </a:p>
        </p:txBody>
      </p:sp>
      <p:sp>
        <p:nvSpPr>
          <p:cNvPr id="34" name="Freeform 34"/>
          <p:cNvSpPr/>
          <p:nvPr/>
        </p:nvSpPr>
        <p:spPr>
          <a:xfrm>
            <a:off x="996209" y="5966705"/>
            <a:ext cx="966274" cy="966274"/>
          </a:xfrm>
          <a:custGeom>
            <a:avLst/>
            <a:gdLst/>
            <a:ahLst/>
            <a:cxnLst/>
            <a:rect l="l" t="t" r="r" b="b"/>
            <a:pathLst>
              <a:path w="966274" h="966274">
                <a:moveTo>
                  <a:pt x="0" y="0"/>
                </a:moveTo>
                <a:lnTo>
                  <a:pt x="966274" y="0"/>
                </a:lnTo>
                <a:lnTo>
                  <a:pt x="966274" y="966274"/>
                </a:lnTo>
                <a:lnTo>
                  <a:pt x="0" y="96627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l-GR"/>
          </a:p>
        </p:txBody>
      </p:sp>
      <p:sp>
        <p:nvSpPr>
          <p:cNvPr id="35" name="TextBox 35"/>
          <p:cNvSpPr txBox="1"/>
          <p:nvPr/>
        </p:nvSpPr>
        <p:spPr>
          <a:xfrm>
            <a:off x="2083460" y="6210808"/>
            <a:ext cx="9950083" cy="459019"/>
          </a:xfrm>
          <a:prstGeom prst="rect">
            <a:avLst/>
          </a:prstGeom>
        </p:spPr>
        <p:txBody>
          <a:bodyPr lIns="0" tIns="0" rIns="0" bIns="0" rtlCol="0" anchor="t">
            <a:spAutoFit/>
          </a:bodyPr>
          <a:lstStyle/>
          <a:p>
            <a:pPr algn="l">
              <a:lnSpc>
                <a:spcPts val="3531"/>
              </a:lnSpc>
              <a:spcBef>
                <a:spcPct val="0"/>
              </a:spcBef>
            </a:pPr>
            <a:r>
              <a:rPr lang="en-US" sz="2943">
                <a:solidFill>
                  <a:srgbClr val="FFFFFF"/>
                </a:solidFill>
                <a:latin typeface="Arial"/>
                <a:ea typeface="Arial"/>
                <a:cs typeface="Arial"/>
                <a:sym typeface="Arial"/>
              </a:rPr>
              <a:t>Linear production ⟶ produce - consume - throw away</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grpSp>
        <p:nvGrpSpPr>
          <p:cNvPr id="18" name="Group 18"/>
          <p:cNvGrpSpPr>
            <a:grpSpLocks noChangeAspect="1"/>
          </p:cNvGrpSpPr>
          <p:nvPr/>
        </p:nvGrpSpPr>
        <p:grpSpPr>
          <a:xfrm>
            <a:off x="1052204" y="452011"/>
            <a:ext cx="2882265" cy="1403886"/>
            <a:chOff x="0" y="0"/>
            <a:chExt cx="3843020" cy="1871848"/>
          </a:xfrm>
        </p:grpSpPr>
        <p:sp>
          <p:nvSpPr>
            <p:cNvPr id="19" name="Freeform 19"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9"/>
              <a:stretch>
                <a:fillRect l="-33" r="-33"/>
              </a:stretch>
            </a:blipFill>
          </p:spPr>
          <p:txBody>
            <a:bodyPr/>
            <a:lstStyle/>
            <a:p>
              <a:endParaRPr lang="el-GR"/>
            </a:p>
          </p:txBody>
        </p:sp>
      </p:grpSp>
      <p:grpSp>
        <p:nvGrpSpPr>
          <p:cNvPr id="20" name="Group 20"/>
          <p:cNvGrpSpPr/>
          <p:nvPr/>
        </p:nvGrpSpPr>
        <p:grpSpPr>
          <a:xfrm>
            <a:off x="4781204" y="992505"/>
            <a:ext cx="12577343" cy="838197"/>
            <a:chOff x="0" y="0"/>
            <a:chExt cx="16769790" cy="1117596"/>
          </a:xfrm>
        </p:grpSpPr>
        <p:sp>
          <p:nvSpPr>
            <p:cNvPr id="21" name="Freeform 21"/>
            <p:cNvSpPr/>
            <p:nvPr/>
          </p:nvSpPr>
          <p:spPr>
            <a:xfrm>
              <a:off x="0" y="0"/>
              <a:ext cx="16769790" cy="1117596"/>
            </a:xfrm>
            <a:custGeom>
              <a:avLst/>
              <a:gdLst/>
              <a:ahLst/>
              <a:cxnLst/>
              <a:rect l="l" t="t" r="r" b="b"/>
              <a:pathLst>
                <a:path w="16769790" h="1117596">
                  <a:moveTo>
                    <a:pt x="0" y="0"/>
                  </a:moveTo>
                  <a:lnTo>
                    <a:pt x="16769790" y="0"/>
                  </a:lnTo>
                  <a:lnTo>
                    <a:pt x="16769790" y="1117596"/>
                  </a:lnTo>
                  <a:lnTo>
                    <a:pt x="0" y="1117596"/>
                  </a:lnTo>
                  <a:close/>
                </a:path>
              </a:pathLst>
            </a:custGeom>
            <a:solidFill>
              <a:srgbClr val="000000">
                <a:alpha val="0"/>
              </a:srgbClr>
            </a:solidFill>
          </p:spPr>
          <p:txBody>
            <a:bodyPr/>
            <a:lstStyle/>
            <a:p>
              <a:endParaRPr lang="el-GR"/>
            </a:p>
          </p:txBody>
        </p:sp>
        <p:sp>
          <p:nvSpPr>
            <p:cNvPr id="22" name="TextBox 22"/>
            <p:cNvSpPr txBox="1"/>
            <p:nvPr/>
          </p:nvSpPr>
          <p:spPr>
            <a:xfrm>
              <a:off x="0" y="66675"/>
              <a:ext cx="16769790" cy="1050921"/>
            </a:xfrm>
            <a:prstGeom prst="rect">
              <a:avLst/>
            </a:prstGeom>
          </p:spPr>
          <p:txBody>
            <a:bodyPr lIns="0" tIns="0" rIns="0" bIns="0" rtlCol="0" anchor="b"/>
            <a:lstStyle/>
            <a:p>
              <a:pPr algn="l">
                <a:lnSpc>
                  <a:spcPts val="6480"/>
                </a:lnSpc>
              </a:pPr>
              <a:r>
                <a:rPr lang="en-US" sz="6000" b="1">
                  <a:solidFill>
                    <a:srgbClr val="FFFFFF"/>
                  </a:solidFill>
                  <a:latin typeface="Georgia Bold"/>
                  <a:ea typeface="Georgia Bold"/>
                  <a:cs typeface="Georgia Bold"/>
                  <a:sym typeface="Georgia Bold"/>
                </a:rPr>
                <a:t>The textile sector today</a:t>
              </a:r>
            </a:p>
          </p:txBody>
        </p:sp>
      </p:grpSp>
      <p:sp>
        <p:nvSpPr>
          <p:cNvPr id="23" name="TextBox 23"/>
          <p:cNvSpPr txBox="1"/>
          <p:nvPr/>
        </p:nvSpPr>
        <p:spPr>
          <a:xfrm>
            <a:off x="13472980" y="6006932"/>
            <a:ext cx="2716367" cy="1695450"/>
          </a:xfrm>
          <a:prstGeom prst="rect">
            <a:avLst/>
          </a:prstGeom>
        </p:spPr>
        <p:txBody>
          <a:bodyPr lIns="0" tIns="0" rIns="0" bIns="0" rtlCol="0" anchor="t">
            <a:spAutoFit/>
          </a:bodyPr>
          <a:lstStyle/>
          <a:p>
            <a:pPr algn="ctr">
              <a:lnSpc>
                <a:spcPts val="3360"/>
              </a:lnSpc>
            </a:pPr>
            <a:r>
              <a:rPr lang="en-US" sz="2800" b="1" i="1">
                <a:solidFill>
                  <a:srgbClr val="FFFFFF"/>
                </a:solidFill>
                <a:latin typeface="Arial Bold Italics"/>
                <a:ea typeface="Arial Bold Italics"/>
                <a:cs typeface="Arial Bold Italics"/>
                <a:sym typeface="Arial Bold Italics"/>
              </a:rPr>
              <a:t>Scaling up</a:t>
            </a:r>
            <a:r>
              <a:rPr lang="en-US" sz="2800">
                <a:solidFill>
                  <a:srgbClr val="FFFFFF"/>
                </a:solidFill>
                <a:latin typeface="Arial"/>
                <a:ea typeface="Arial"/>
                <a:cs typeface="Arial"/>
                <a:sym typeface="Arial"/>
              </a:rPr>
              <a:t> individual values – social changes</a:t>
            </a:r>
          </a:p>
          <a:p>
            <a:pPr algn="ctr">
              <a:lnSpc>
                <a:spcPts val="3360"/>
              </a:lnSpc>
            </a:pPr>
            <a:endParaRPr lang="en-US" sz="2800">
              <a:solidFill>
                <a:srgbClr val="FFFFFF"/>
              </a:solidFill>
              <a:latin typeface="Arial"/>
              <a:ea typeface="Arial"/>
              <a:cs typeface="Arial"/>
              <a:sym typeface="Arial"/>
            </a:endParaRPr>
          </a:p>
        </p:txBody>
      </p:sp>
      <p:sp>
        <p:nvSpPr>
          <p:cNvPr id="24" name="TextBox 24"/>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sp>
        <p:nvSpPr>
          <p:cNvPr id="25" name="TextBox 25"/>
          <p:cNvSpPr txBox="1"/>
          <p:nvPr/>
        </p:nvSpPr>
        <p:spPr>
          <a:xfrm>
            <a:off x="2751790" y="4568657"/>
            <a:ext cx="12822520" cy="857250"/>
          </a:xfrm>
          <a:prstGeom prst="rect">
            <a:avLst/>
          </a:prstGeom>
        </p:spPr>
        <p:txBody>
          <a:bodyPr lIns="0" tIns="0" rIns="0" bIns="0" rtlCol="0" anchor="t">
            <a:spAutoFit/>
          </a:bodyPr>
          <a:lstStyle/>
          <a:p>
            <a:pPr algn="ctr">
              <a:lnSpc>
                <a:spcPts val="3364"/>
              </a:lnSpc>
              <a:spcBef>
                <a:spcPct val="0"/>
              </a:spcBef>
            </a:pPr>
            <a:r>
              <a:rPr lang="en-US" sz="2803" b="1">
                <a:solidFill>
                  <a:srgbClr val="C0FF99"/>
                </a:solidFill>
                <a:latin typeface="Arial Bold"/>
                <a:ea typeface="Arial Bold"/>
                <a:cs typeface="Arial Bold"/>
                <a:sym typeface="Arial Bold"/>
              </a:rPr>
              <a:t>The circular transition is complex; solutions exist, but a main challenge is the inability of companies to scale </a:t>
            </a:r>
          </a:p>
        </p:txBody>
      </p:sp>
      <p:grpSp>
        <p:nvGrpSpPr>
          <p:cNvPr id="26" name="Group 26"/>
          <p:cNvGrpSpPr/>
          <p:nvPr/>
        </p:nvGrpSpPr>
        <p:grpSpPr>
          <a:xfrm>
            <a:off x="-1" y="2284526"/>
            <a:ext cx="12324501" cy="996063"/>
            <a:chOff x="0" y="0"/>
            <a:chExt cx="3366787" cy="262338"/>
          </a:xfrm>
        </p:grpSpPr>
        <p:sp>
          <p:nvSpPr>
            <p:cNvPr id="27" name="Freeform 27"/>
            <p:cNvSpPr/>
            <p:nvPr/>
          </p:nvSpPr>
          <p:spPr>
            <a:xfrm>
              <a:off x="0" y="0"/>
              <a:ext cx="3366787" cy="262338"/>
            </a:xfrm>
            <a:custGeom>
              <a:avLst/>
              <a:gdLst/>
              <a:ahLst/>
              <a:cxnLst/>
              <a:rect l="l" t="t" r="r" b="b"/>
              <a:pathLst>
                <a:path w="3366787" h="262338">
                  <a:moveTo>
                    <a:pt x="30887" y="0"/>
                  </a:moveTo>
                  <a:lnTo>
                    <a:pt x="3335900" y="0"/>
                  </a:lnTo>
                  <a:cubicBezTo>
                    <a:pt x="3344092" y="0"/>
                    <a:pt x="3351948" y="3254"/>
                    <a:pt x="3357740" y="9047"/>
                  </a:cubicBezTo>
                  <a:cubicBezTo>
                    <a:pt x="3363533" y="14839"/>
                    <a:pt x="3366787" y="22695"/>
                    <a:pt x="3366787" y="30887"/>
                  </a:cubicBezTo>
                  <a:lnTo>
                    <a:pt x="3366787" y="231450"/>
                  </a:lnTo>
                  <a:cubicBezTo>
                    <a:pt x="3366787" y="248509"/>
                    <a:pt x="3352959" y="262338"/>
                    <a:pt x="3335900" y="262338"/>
                  </a:cubicBezTo>
                  <a:lnTo>
                    <a:pt x="30887" y="262338"/>
                  </a:lnTo>
                  <a:cubicBezTo>
                    <a:pt x="13829" y="262338"/>
                    <a:pt x="0" y="248509"/>
                    <a:pt x="0" y="231450"/>
                  </a:cubicBezTo>
                  <a:lnTo>
                    <a:pt x="0" y="30887"/>
                  </a:lnTo>
                  <a:cubicBezTo>
                    <a:pt x="0" y="13829"/>
                    <a:pt x="13829" y="0"/>
                    <a:pt x="30887" y="0"/>
                  </a:cubicBezTo>
                  <a:close/>
                </a:path>
              </a:pathLst>
            </a:custGeom>
            <a:solidFill>
              <a:srgbClr val="75C73E"/>
            </a:solidFill>
          </p:spPr>
          <p:txBody>
            <a:bodyPr/>
            <a:lstStyle/>
            <a:p>
              <a:endParaRPr lang="el-GR"/>
            </a:p>
          </p:txBody>
        </p:sp>
        <p:sp>
          <p:nvSpPr>
            <p:cNvPr id="28" name="TextBox 28"/>
            <p:cNvSpPr txBox="1"/>
            <p:nvPr/>
          </p:nvSpPr>
          <p:spPr>
            <a:xfrm>
              <a:off x="0" y="19050"/>
              <a:ext cx="3366787" cy="243288"/>
            </a:xfrm>
            <a:prstGeom prst="rect">
              <a:avLst/>
            </a:prstGeom>
          </p:spPr>
          <p:txBody>
            <a:bodyPr lIns="50800" tIns="50800" rIns="50800" bIns="50800" rtlCol="0" anchor="ctr"/>
            <a:lstStyle/>
            <a:p>
              <a:pPr algn="ctr">
                <a:lnSpc>
                  <a:spcPts val="2592"/>
                </a:lnSpc>
              </a:pPr>
              <a:endParaRPr/>
            </a:p>
          </p:txBody>
        </p:sp>
      </p:grpSp>
      <p:sp>
        <p:nvSpPr>
          <p:cNvPr id="29" name="TextBox 29"/>
          <p:cNvSpPr txBox="1"/>
          <p:nvPr/>
        </p:nvSpPr>
        <p:spPr>
          <a:xfrm>
            <a:off x="1126472" y="2506333"/>
            <a:ext cx="11198028" cy="523875"/>
          </a:xfrm>
          <a:prstGeom prst="rect">
            <a:avLst/>
          </a:prstGeom>
        </p:spPr>
        <p:txBody>
          <a:bodyPr lIns="0" tIns="0" rIns="0" bIns="0" rtlCol="0" anchor="t">
            <a:spAutoFit/>
          </a:bodyPr>
          <a:lstStyle/>
          <a:p>
            <a:pPr algn="l">
              <a:lnSpc>
                <a:spcPts val="3960"/>
              </a:lnSpc>
            </a:pPr>
            <a:r>
              <a:rPr lang="en-US" sz="3300" b="1">
                <a:solidFill>
                  <a:srgbClr val="FFFFFF"/>
                </a:solidFill>
                <a:latin typeface="Arial Bold"/>
                <a:ea typeface="Arial Bold"/>
                <a:cs typeface="Arial Bold"/>
                <a:sym typeface="Arial Bold"/>
              </a:rPr>
              <a:t>SCENARIO 2 - CIRCULARITY IN THE TEXTILE SECTOR</a:t>
            </a:r>
          </a:p>
        </p:txBody>
      </p:sp>
      <p:sp>
        <p:nvSpPr>
          <p:cNvPr id="30" name="TextBox 30"/>
          <p:cNvSpPr txBox="1"/>
          <p:nvPr/>
        </p:nvSpPr>
        <p:spPr>
          <a:xfrm>
            <a:off x="7040679" y="6006932"/>
            <a:ext cx="4174876" cy="1695450"/>
          </a:xfrm>
          <a:prstGeom prst="rect">
            <a:avLst/>
          </a:prstGeom>
        </p:spPr>
        <p:txBody>
          <a:bodyPr lIns="0" tIns="0" rIns="0" bIns="0" rtlCol="0" anchor="t">
            <a:spAutoFit/>
          </a:bodyPr>
          <a:lstStyle/>
          <a:p>
            <a:pPr algn="ctr">
              <a:lnSpc>
                <a:spcPts val="3360"/>
              </a:lnSpc>
            </a:pPr>
            <a:r>
              <a:rPr lang="en-US" sz="2800" b="1" i="1">
                <a:solidFill>
                  <a:srgbClr val="FFFFFF"/>
                </a:solidFill>
                <a:latin typeface="Arial Bold Italics"/>
                <a:ea typeface="Arial Bold Italics"/>
                <a:cs typeface="Arial Bold Italics"/>
                <a:sym typeface="Arial Bold Italics"/>
              </a:rPr>
              <a:t>Scale-out</a:t>
            </a:r>
          </a:p>
          <a:p>
            <a:pPr algn="ctr">
              <a:lnSpc>
                <a:spcPts val="3360"/>
              </a:lnSpc>
            </a:pPr>
            <a:r>
              <a:rPr lang="en-US" sz="2800">
                <a:solidFill>
                  <a:srgbClr val="FFFFFF"/>
                </a:solidFill>
                <a:latin typeface="Arial"/>
                <a:ea typeface="Arial"/>
                <a:cs typeface="Arial"/>
                <a:sym typeface="Arial"/>
              </a:rPr>
              <a:t>Increasing volumes/replicating successful models</a:t>
            </a:r>
          </a:p>
        </p:txBody>
      </p:sp>
      <p:sp>
        <p:nvSpPr>
          <p:cNvPr id="31" name="TextBox 31"/>
          <p:cNvSpPr txBox="1"/>
          <p:nvPr/>
        </p:nvSpPr>
        <p:spPr>
          <a:xfrm>
            <a:off x="1693208" y="6006932"/>
            <a:ext cx="3087996" cy="2114550"/>
          </a:xfrm>
          <a:prstGeom prst="rect">
            <a:avLst/>
          </a:prstGeom>
        </p:spPr>
        <p:txBody>
          <a:bodyPr lIns="0" tIns="0" rIns="0" bIns="0" rtlCol="0" anchor="t">
            <a:spAutoFit/>
          </a:bodyPr>
          <a:lstStyle/>
          <a:p>
            <a:pPr algn="ctr">
              <a:lnSpc>
                <a:spcPts val="3360"/>
              </a:lnSpc>
            </a:pPr>
            <a:r>
              <a:rPr lang="en-US" sz="2800" b="1" i="1">
                <a:solidFill>
                  <a:srgbClr val="FFFFFF"/>
                </a:solidFill>
                <a:latin typeface="Arial Bold Italics"/>
                <a:ea typeface="Arial Bold Italics"/>
                <a:cs typeface="Arial Bold Italics"/>
                <a:sym typeface="Arial Bold Italics"/>
              </a:rPr>
              <a:t>Vertical Scaling</a:t>
            </a:r>
          </a:p>
          <a:p>
            <a:pPr algn="ctr">
              <a:lnSpc>
                <a:spcPts val="3360"/>
              </a:lnSpc>
            </a:pPr>
            <a:r>
              <a:rPr lang="en-US" sz="2800">
                <a:solidFill>
                  <a:srgbClr val="FFFFFF"/>
                </a:solidFill>
                <a:latin typeface="Arial"/>
                <a:ea typeface="Arial"/>
                <a:cs typeface="Arial"/>
                <a:sym typeface="Arial"/>
              </a:rPr>
              <a:t>Policy Impact to Make System-Level Changes</a:t>
            </a:r>
          </a:p>
          <a:p>
            <a:pPr algn="ctr">
              <a:lnSpc>
                <a:spcPts val="3360"/>
              </a:lnSpc>
            </a:pPr>
            <a:endParaRPr lang="en-US" sz="2800">
              <a:solidFill>
                <a:srgbClr val="FFFFFF"/>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3"/>
              <a:stretch>
                <a:fillRect t="-98" b="-92"/>
              </a:stretch>
            </a:blip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grpSp>
        <p:nvGrpSpPr>
          <p:cNvPr id="19" name="Group 19"/>
          <p:cNvGrpSpPr>
            <a:grpSpLocks noChangeAspect="1"/>
          </p:cNvGrpSpPr>
          <p:nvPr/>
        </p:nvGrpSpPr>
        <p:grpSpPr>
          <a:xfrm>
            <a:off x="14708498" y="-954"/>
            <a:ext cx="3579499" cy="8747478"/>
            <a:chOff x="0" y="0"/>
            <a:chExt cx="4772666" cy="11663304"/>
          </a:xfrm>
        </p:grpSpPr>
        <p:sp>
          <p:nvSpPr>
            <p:cNvPr id="20" name="Freeform 20"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10"/>
              <a:stretch>
                <a:fillRect t="-1211" b="-1211"/>
              </a:stretch>
            </a:blipFill>
          </p:spPr>
          <p:txBody>
            <a:bodyPr/>
            <a:lstStyle/>
            <a:p>
              <a:endParaRPr lang="el-GR"/>
            </a:p>
          </p:txBody>
        </p:sp>
      </p:grpSp>
      <p:grpSp>
        <p:nvGrpSpPr>
          <p:cNvPr id="21" name="Group 21"/>
          <p:cNvGrpSpPr>
            <a:grpSpLocks noChangeAspect="1"/>
          </p:cNvGrpSpPr>
          <p:nvPr/>
        </p:nvGrpSpPr>
        <p:grpSpPr>
          <a:xfrm>
            <a:off x="14896364" y="2252438"/>
            <a:ext cx="3203764" cy="972000"/>
            <a:chOff x="0" y="0"/>
            <a:chExt cx="4271686" cy="1296000"/>
          </a:xfrm>
        </p:grpSpPr>
        <p:sp>
          <p:nvSpPr>
            <p:cNvPr id="22" name="Freeform 22"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1"/>
              <a:stretch>
                <a:fillRect t="-185" b="-183"/>
              </a:stretch>
            </a:blipFill>
          </p:spPr>
          <p:txBody>
            <a:bodyPr/>
            <a:lstStyle/>
            <a:p>
              <a:endParaRPr lang="el-GR"/>
            </a:p>
          </p:txBody>
        </p:sp>
      </p:grpSp>
      <p:grpSp>
        <p:nvGrpSpPr>
          <p:cNvPr id="23" name="Group 23"/>
          <p:cNvGrpSpPr/>
          <p:nvPr/>
        </p:nvGrpSpPr>
        <p:grpSpPr>
          <a:xfrm>
            <a:off x="846750" y="547275"/>
            <a:ext cx="13532400" cy="1137553"/>
            <a:chOff x="0" y="0"/>
            <a:chExt cx="18043200" cy="1516737"/>
          </a:xfrm>
        </p:grpSpPr>
        <p:sp>
          <p:nvSpPr>
            <p:cNvPr id="24" name="Freeform 24"/>
            <p:cNvSpPr/>
            <p:nvPr/>
          </p:nvSpPr>
          <p:spPr>
            <a:xfrm>
              <a:off x="0" y="0"/>
              <a:ext cx="18043199" cy="1516737"/>
            </a:xfrm>
            <a:custGeom>
              <a:avLst/>
              <a:gdLst/>
              <a:ahLst/>
              <a:cxnLst/>
              <a:rect l="l" t="t" r="r" b="b"/>
              <a:pathLst>
                <a:path w="18043199" h="1516737">
                  <a:moveTo>
                    <a:pt x="0" y="0"/>
                  </a:moveTo>
                  <a:lnTo>
                    <a:pt x="18043199" y="0"/>
                  </a:lnTo>
                  <a:lnTo>
                    <a:pt x="18043199" y="1516737"/>
                  </a:lnTo>
                  <a:lnTo>
                    <a:pt x="0" y="1516737"/>
                  </a:lnTo>
                  <a:close/>
                </a:path>
              </a:pathLst>
            </a:custGeom>
            <a:solidFill>
              <a:srgbClr val="000000">
                <a:alpha val="0"/>
              </a:srgbClr>
            </a:solidFill>
          </p:spPr>
          <p:txBody>
            <a:bodyPr/>
            <a:lstStyle/>
            <a:p>
              <a:endParaRPr lang="el-GR"/>
            </a:p>
          </p:txBody>
        </p:sp>
        <p:sp>
          <p:nvSpPr>
            <p:cNvPr id="25" name="TextBox 25"/>
            <p:cNvSpPr txBox="1"/>
            <p:nvPr/>
          </p:nvSpPr>
          <p:spPr>
            <a:xfrm>
              <a:off x="0" y="66675"/>
              <a:ext cx="18043200" cy="1450062"/>
            </a:xfrm>
            <a:prstGeom prst="rect">
              <a:avLst/>
            </a:prstGeom>
          </p:spPr>
          <p:txBody>
            <a:bodyPr lIns="0" tIns="0" rIns="0" bIns="0" rtlCol="0" anchor="ctr"/>
            <a:lstStyle/>
            <a:p>
              <a:pPr algn="l">
                <a:lnSpc>
                  <a:spcPts val="6480"/>
                </a:lnSpc>
              </a:pPr>
              <a:r>
                <a:rPr lang="en-US" sz="6000" b="1">
                  <a:solidFill>
                    <a:srgbClr val="8D5CFF"/>
                  </a:solidFill>
                  <a:latin typeface="Georgia Bold"/>
                  <a:ea typeface="Georgia Bold"/>
                  <a:cs typeface="Georgia Bold"/>
                  <a:sym typeface="Georgia Bold"/>
                </a:rPr>
                <a:t>Proposed challenges</a:t>
              </a:r>
            </a:p>
          </p:txBody>
        </p:sp>
      </p:grpSp>
      <p:sp>
        <p:nvSpPr>
          <p:cNvPr id="26" name="TextBox 26"/>
          <p:cNvSpPr txBox="1"/>
          <p:nvPr/>
        </p:nvSpPr>
        <p:spPr>
          <a:xfrm>
            <a:off x="846750" y="1656253"/>
            <a:ext cx="13349550" cy="7458075"/>
          </a:xfrm>
          <a:prstGeom prst="rect">
            <a:avLst/>
          </a:prstGeom>
        </p:spPr>
        <p:txBody>
          <a:bodyPr lIns="0" tIns="0" rIns="0" bIns="0" rtlCol="0" anchor="t">
            <a:spAutoFit/>
          </a:bodyPr>
          <a:lstStyle/>
          <a:p>
            <a:pPr algn="l">
              <a:lnSpc>
                <a:spcPts val="3960"/>
              </a:lnSpc>
            </a:pPr>
            <a:endParaRPr/>
          </a:p>
          <a:p>
            <a:pPr algn="l">
              <a:lnSpc>
                <a:spcPts val="3960"/>
              </a:lnSpc>
            </a:pPr>
            <a:r>
              <a:rPr lang="en-US" sz="3300" b="1">
                <a:solidFill>
                  <a:srgbClr val="19112C"/>
                </a:solidFill>
                <a:latin typeface="Arial Bold"/>
                <a:ea typeface="Arial Bold"/>
                <a:cs typeface="Arial Bold"/>
                <a:sym typeface="Arial Bold"/>
              </a:rPr>
              <a:t>The real problem: </a:t>
            </a:r>
            <a:r>
              <a:rPr lang="en-US" sz="3300">
                <a:solidFill>
                  <a:srgbClr val="19112C"/>
                </a:solidFill>
                <a:latin typeface="Arial"/>
                <a:ea typeface="Arial"/>
                <a:cs typeface="Arial"/>
                <a:sym typeface="Arial"/>
              </a:rPr>
              <a:t>You've set up a take-back program, but less than 10% of customers are using it. The process is inconvenient for them (finding a drop-off, carrying clothes, boxing them up) and the logistics are costing you more in time and money than the value of the returned clothes.</a:t>
            </a:r>
          </a:p>
          <a:p>
            <a:pPr algn="l">
              <a:lnSpc>
                <a:spcPts val="3960"/>
              </a:lnSpc>
            </a:pPr>
            <a:endParaRPr lang="en-US" sz="3300">
              <a:solidFill>
                <a:srgbClr val="19112C"/>
              </a:solidFill>
              <a:latin typeface="Arial"/>
              <a:ea typeface="Arial"/>
              <a:cs typeface="Arial"/>
              <a:sym typeface="Arial"/>
            </a:endParaRPr>
          </a:p>
          <a:p>
            <a:pPr algn="l">
              <a:lnSpc>
                <a:spcPts val="3960"/>
              </a:lnSpc>
            </a:pPr>
            <a:r>
              <a:rPr lang="en-US" sz="3300" b="1">
                <a:solidFill>
                  <a:srgbClr val="19112C"/>
                </a:solidFill>
                <a:latin typeface="Arial Bold"/>
                <a:ea typeface="Arial Bold"/>
                <a:cs typeface="Arial Bold"/>
                <a:sym typeface="Arial Bold"/>
              </a:rPr>
              <a:t>Your mission: </a:t>
            </a:r>
            <a:r>
              <a:rPr lang="en-US" sz="3300">
                <a:solidFill>
                  <a:srgbClr val="19112C"/>
                </a:solidFill>
                <a:latin typeface="Arial"/>
                <a:ea typeface="Arial"/>
                <a:cs typeface="Arial"/>
                <a:sym typeface="Arial"/>
              </a:rPr>
              <a:t>Propose a simple, low-cost system that integrates seamlessly into the customer's life to dramatically increase return rates. How can you make returning an old item as easy as ordering a new one?</a:t>
            </a:r>
          </a:p>
          <a:p>
            <a:pPr algn="l">
              <a:lnSpc>
                <a:spcPts val="3960"/>
              </a:lnSpc>
            </a:pPr>
            <a:endParaRPr lang="en-US" sz="3300">
              <a:solidFill>
                <a:srgbClr val="19112C"/>
              </a:solidFill>
              <a:latin typeface="Arial"/>
              <a:ea typeface="Arial"/>
              <a:cs typeface="Arial"/>
              <a:sym typeface="Arial"/>
            </a:endParaRPr>
          </a:p>
          <a:p>
            <a:pPr algn="l">
              <a:lnSpc>
                <a:spcPts val="3960"/>
              </a:lnSpc>
            </a:pPr>
            <a:r>
              <a:rPr lang="en-US" sz="3300">
                <a:solidFill>
                  <a:srgbClr val="19112C"/>
                </a:solidFill>
                <a:latin typeface="Arial"/>
                <a:ea typeface="Arial"/>
                <a:cs typeface="Arial"/>
                <a:sym typeface="Arial"/>
              </a:rPr>
              <a:t>Also think about clear customer benefits that make returning feel rewarding for them, not just responsible.</a:t>
            </a:r>
          </a:p>
          <a:p>
            <a:pPr algn="l">
              <a:lnSpc>
                <a:spcPts val="3960"/>
              </a:lnSpc>
            </a:pPr>
            <a:endParaRPr lang="en-US" sz="3300">
              <a:solidFill>
                <a:srgbClr val="19112C"/>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grpSp>
        <p:nvGrpSpPr>
          <p:cNvPr id="19" name="Group 19"/>
          <p:cNvGrpSpPr>
            <a:grpSpLocks noChangeAspect="1"/>
          </p:cNvGrpSpPr>
          <p:nvPr/>
        </p:nvGrpSpPr>
        <p:grpSpPr>
          <a:xfrm>
            <a:off x="1052204" y="452011"/>
            <a:ext cx="2882265" cy="1403886"/>
            <a:chOff x="0" y="0"/>
            <a:chExt cx="3843020" cy="1871848"/>
          </a:xfrm>
        </p:grpSpPr>
        <p:sp>
          <p:nvSpPr>
            <p:cNvPr id="20" name="Freeform 20"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9"/>
              <a:stretch>
                <a:fillRect l="-33" r="-33"/>
              </a:stretch>
            </a:blipFill>
          </p:spPr>
          <p:txBody>
            <a:bodyPr/>
            <a:lstStyle/>
            <a:p>
              <a:endParaRPr lang="el-GR"/>
            </a:p>
          </p:txBody>
        </p:sp>
      </p:grpSp>
      <p:sp>
        <p:nvSpPr>
          <p:cNvPr id="21" name="TextBox 21"/>
          <p:cNvSpPr txBox="1"/>
          <p:nvPr/>
        </p:nvSpPr>
        <p:spPr>
          <a:xfrm>
            <a:off x="1055669" y="2354690"/>
            <a:ext cx="11020355" cy="718182"/>
          </a:xfrm>
          <a:prstGeom prst="rect">
            <a:avLst/>
          </a:prstGeom>
        </p:spPr>
        <p:txBody>
          <a:bodyPr lIns="0" tIns="0" rIns="0" bIns="0" rtlCol="0" anchor="t">
            <a:spAutoFit/>
          </a:bodyPr>
          <a:lstStyle/>
          <a:p>
            <a:pPr algn="l">
              <a:lnSpc>
                <a:spcPts val="4536"/>
              </a:lnSpc>
            </a:pPr>
            <a:r>
              <a:rPr lang="en-US" sz="4200" b="1">
                <a:solidFill>
                  <a:srgbClr val="FFFFFF"/>
                </a:solidFill>
                <a:latin typeface="Arial Bold"/>
                <a:ea typeface="Arial Bold"/>
                <a:cs typeface="Arial Bold"/>
                <a:sym typeface="Arial Bold"/>
              </a:rPr>
              <a:t>W4TEX is a European project that aims to:</a:t>
            </a:r>
          </a:p>
        </p:txBody>
      </p:sp>
      <p:grpSp>
        <p:nvGrpSpPr>
          <p:cNvPr id="22" name="Group 22"/>
          <p:cNvGrpSpPr/>
          <p:nvPr/>
        </p:nvGrpSpPr>
        <p:grpSpPr>
          <a:xfrm>
            <a:off x="6396773" y="705952"/>
            <a:ext cx="5375015" cy="838197"/>
            <a:chOff x="0" y="0"/>
            <a:chExt cx="7166686" cy="1117596"/>
          </a:xfrm>
        </p:grpSpPr>
        <p:sp>
          <p:nvSpPr>
            <p:cNvPr id="23" name="Freeform 23"/>
            <p:cNvSpPr/>
            <p:nvPr/>
          </p:nvSpPr>
          <p:spPr>
            <a:xfrm>
              <a:off x="0" y="0"/>
              <a:ext cx="7166686" cy="1117596"/>
            </a:xfrm>
            <a:custGeom>
              <a:avLst/>
              <a:gdLst/>
              <a:ahLst/>
              <a:cxnLst/>
              <a:rect l="l" t="t" r="r" b="b"/>
              <a:pathLst>
                <a:path w="7166686" h="1117596">
                  <a:moveTo>
                    <a:pt x="0" y="0"/>
                  </a:moveTo>
                  <a:lnTo>
                    <a:pt x="7166686" y="0"/>
                  </a:lnTo>
                  <a:lnTo>
                    <a:pt x="7166686" y="1117596"/>
                  </a:lnTo>
                  <a:lnTo>
                    <a:pt x="0" y="1117596"/>
                  </a:lnTo>
                  <a:close/>
                </a:path>
              </a:pathLst>
            </a:custGeom>
            <a:solidFill>
              <a:srgbClr val="000000">
                <a:alpha val="0"/>
              </a:srgbClr>
            </a:solidFill>
          </p:spPr>
          <p:txBody>
            <a:bodyPr/>
            <a:lstStyle/>
            <a:p>
              <a:endParaRPr lang="el-GR"/>
            </a:p>
          </p:txBody>
        </p:sp>
        <p:sp>
          <p:nvSpPr>
            <p:cNvPr id="24" name="TextBox 24"/>
            <p:cNvSpPr txBox="1"/>
            <p:nvPr/>
          </p:nvSpPr>
          <p:spPr>
            <a:xfrm>
              <a:off x="0" y="66675"/>
              <a:ext cx="7166686" cy="1050921"/>
            </a:xfrm>
            <a:prstGeom prst="rect">
              <a:avLst/>
            </a:prstGeom>
          </p:spPr>
          <p:txBody>
            <a:bodyPr lIns="0" tIns="0" rIns="0" bIns="0" rtlCol="0" anchor="b"/>
            <a:lstStyle/>
            <a:p>
              <a:pPr algn="l">
                <a:lnSpc>
                  <a:spcPts val="6480"/>
                </a:lnSpc>
              </a:pPr>
              <a:r>
                <a:rPr lang="en-US" sz="6000" b="1">
                  <a:solidFill>
                    <a:srgbClr val="FFFFFF"/>
                  </a:solidFill>
                  <a:latin typeface="Georgia Bold"/>
                  <a:ea typeface="Georgia Bold"/>
                  <a:cs typeface="Georgia Bold"/>
                  <a:sym typeface="Georgia Bold"/>
                </a:rPr>
                <a:t>Introduction</a:t>
              </a:r>
            </a:p>
          </p:txBody>
        </p:sp>
      </p:grpSp>
      <p:sp>
        <p:nvSpPr>
          <p:cNvPr id="25" name="Freeform 25" descr="Objetivo con relleno sólido"/>
          <p:cNvSpPr/>
          <p:nvPr/>
        </p:nvSpPr>
        <p:spPr>
          <a:xfrm>
            <a:off x="13879626" y="0"/>
            <a:ext cx="4451685" cy="4451685"/>
          </a:xfrm>
          <a:custGeom>
            <a:avLst/>
            <a:gdLst/>
            <a:ahLst/>
            <a:cxnLst/>
            <a:rect l="l" t="t" r="r" b="b"/>
            <a:pathLst>
              <a:path w="4451685" h="4451685">
                <a:moveTo>
                  <a:pt x="0" y="0"/>
                </a:moveTo>
                <a:lnTo>
                  <a:pt x="4451685" y="0"/>
                </a:lnTo>
                <a:lnTo>
                  <a:pt x="4451685" y="4451685"/>
                </a:lnTo>
                <a:lnTo>
                  <a:pt x="0" y="445168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grpSp>
        <p:nvGrpSpPr>
          <p:cNvPr id="26" name="Group 26"/>
          <p:cNvGrpSpPr/>
          <p:nvPr/>
        </p:nvGrpSpPr>
        <p:grpSpPr>
          <a:xfrm>
            <a:off x="452785" y="4346363"/>
            <a:ext cx="4658086" cy="3485834"/>
            <a:chOff x="0" y="0"/>
            <a:chExt cx="4217838" cy="3156378"/>
          </a:xfrm>
        </p:grpSpPr>
        <p:sp>
          <p:nvSpPr>
            <p:cNvPr id="27" name="Freeform 27"/>
            <p:cNvSpPr/>
            <p:nvPr/>
          </p:nvSpPr>
          <p:spPr>
            <a:xfrm>
              <a:off x="12700" y="12700"/>
              <a:ext cx="4192397" cy="3131058"/>
            </a:xfrm>
            <a:custGeom>
              <a:avLst/>
              <a:gdLst/>
              <a:ahLst/>
              <a:cxnLst/>
              <a:rect l="l" t="t" r="r" b="b"/>
              <a:pathLst>
                <a:path w="4192397" h="3131058">
                  <a:moveTo>
                    <a:pt x="0" y="1565529"/>
                  </a:moveTo>
                  <a:cubicBezTo>
                    <a:pt x="0" y="700913"/>
                    <a:pt x="938530" y="0"/>
                    <a:pt x="2096262" y="0"/>
                  </a:cubicBezTo>
                  <a:cubicBezTo>
                    <a:pt x="3253994" y="0"/>
                    <a:pt x="4192397" y="700913"/>
                    <a:pt x="4192397" y="1565529"/>
                  </a:cubicBezTo>
                  <a:cubicBezTo>
                    <a:pt x="4192397" y="2430145"/>
                    <a:pt x="3253867" y="3131058"/>
                    <a:pt x="2096135" y="3131058"/>
                  </a:cubicBezTo>
                  <a:cubicBezTo>
                    <a:pt x="938403" y="3131058"/>
                    <a:pt x="0" y="2430145"/>
                    <a:pt x="0" y="1565529"/>
                  </a:cubicBezTo>
                  <a:close/>
                </a:path>
              </a:pathLst>
            </a:custGeom>
            <a:solidFill>
              <a:srgbClr val="75C73E"/>
            </a:solidFill>
          </p:spPr>
          <p:txBody>
            <a:bodyPr/>
            <a:lstStyle/>
            <a:p>
              <a:endParaRPr lang="el-GR"/>
            </a:p>
          </p:txBody>
        </p:sp>
        <p:sp>
          <p:nvSpPr>
            <p:cNvPr id="28" name="Freeform 28"/>
            <p:cNvSpPr/>
            <p:nvPr/>
          </p:nvSpPr>
          <p:spPr>
            <a:xfrm>
              <a:off x="0" y="0"/>
              <a:ext cx="4217797" cy="3156458"/>
            </a:xfrm>
            <a:custGeom>
              <a:avLst/>
              <a:gdLst/>
              <a:ahLst/>
              <a:cxnLst/>
              <a:rect l="l" t="t" r="r" b="b"/>
              <a:pathLst>
                <a:path w="4217797" h="3156458">
                  <a:moveTo>
                    <a:pt x="0" y="1578229"/>
                  </a:moveTo>
                  <a:cubicBezTo>
                    <a:pt x="0" y="703453"/>
                    <a:pt x="947928" y="0"/>
                    <a:pt x="2108962" y="0"/>
                  </a:cubicBezTo>
                  <a:cubicBezTo>
                    <a:pt x="3269996" y="0"/>
                    <a:pt x="4217797" y="703453"/>
                    <a:pt x="4217797" y="1578229"/>
                  </a:cubicBezTo>
                  <a:lnTo>
                    <a:pt x="4205097" y="1578229"/>
                  </a:lnTo>
                  <a:lnTo>
                    <a:pt x="4217797" y="1578229"/>
                  </a:lnTo>
                  <a:cubicBezTo>
                    <a:pt x="4217797" y="2453005"/>
                    <a:pt x="3269869" y="3156458"/>
                    <a:pt x="2108835" y="3156458"/>
                  </a:cubicBezTo>
                  <a:lnTo>
                    <a:pt x="2108835" y="3143758"/>
                  </a:lnTo>
                  <a:lnTo>
                    <a:pt x="2108835" y="3156458"/>
                  </a:lnTo>
                  <a:cubicBezTo>
                    <a:pt x="947928" y="3156331"/>
                    <a:pt x="0" y="2453005"/>
                    <a:pt x="0" y="1578229"/>
                  </a:cubicBezTo>
                  <a:lnTo>
                    <a:pt x="12700" y="1578229"/>
                  </a:lnTo>
                  <a:lnTo>
                    <a:pt x="25400" y="1578229"/>
                  </a:lnTo>
                  <a:lnTo>
                    <a:pt x="12700" y="1578229"/>
                  </a:lnTo>
                  <a:lnTo>
                    <a:pt x="0" y="1578229"/>
                  </a:lnTo>
                  <a:moveTo>
                    <a:pt x="25400" y="1578229"/>
                  </a:moveTo>
                  <a:cubicBezTo>
                    <a:pt x="25400" y="1585214"/>
                    <a:pt x="19685" y="1590929"/>
                    <a:pt x="12700" y="1590929"/>
                  </a:cubicBezTo>
                  <a:cubicBezTo>
                    <a:pt x="5715" y="1590929"/>
                    <a:pt x="0" y="1585214"/>
                    <a:pt x="0" y="1578229"/>
                  </a:cubicBezTo>
                  <a:cubicBezTo>
                    <a:pt x="0" y="1571244"/>
                    <a:pt x="5715" y="1565529"/>
                    <a:pt x="12700" y="1565529"/>
                  </a:cubicBezTo>
                  <a:cubicBezTo>
                    <a:pt x="19685" y="1565529"/>
                    <a:pt x="25400" y="1571244"/>
                    <a:pt x="25400" y="1578229"/>
                  </a:cubicBezTo>
                  <a:cubicBezTo>
                    <a:pt x="25400" y="2432685"/>
                    <a:pt x="954532" y="3131058"/>
                    <a:pt x="2108962" y="3131058"/>
                  </a:cubicBezTo>
                  <a:cubicBezTo>
                    <a:pt x="3263392" y="3131058"/>
                    <a:pt x="4192524" y="2432685"/>
                    <a:pt x="4192524" y="1578229"/>
                  </a:cubicBezTo>
                  <a:cubicBezTo>
                    <a:pt x="4192524" y="723773"/>
                    <a:pt x="3263265" y="25400"/>
                    <a:pt x="2108962" y="25400"/>
                  </a:cubicBezTo>
                  <a:lnTo>
                    <a:pt x="2108962" y="12700"/>
                  </a:lnTo>
                  <a:lnTo>
                    <a:pt x="2108962" y="25400"/>
                  </a:lnTo>
                  <a:cubicBezTo>
                    <a:pt x="954532" y="25400"/>
                    <a:pt x="25400" y="723773"/>
                    <a:pt x="25400" y="1578229"/>
                  </a:cubicBezTo>
                  <a:close/>
                </a:path>
              </a:pathLst>
            </a:custGeom>
            <a:solidFill>
              <a:srgbClr val="C0FF99"/>
            </a:solidFill>
          </p:spPr>
          <p:txBody>
            <a:bodyPr/>
            <a:lstStyle/>
            <a:p>
              <a:endParaRPr lang="el-GR"/>
            </a:p>
          </p:txBody>
        </p:sp>
      </p:grpSp>
      <p:grpSp>
        <p:nvGrpSpPr>
          <p:cNvPr id="29" name="Group 29"/>
          <p:cNvGrpSpPr/>
          <p:nvPr/>
        </p:nvGrpSpPr>
        <p:grpSpPr>
          <a:xfrm>
            <a:off x="11215555" y="4154994"/>
            <a:ext cx="4658086" cy="3485834"/>
            <a:chOff x="0" y="0"/>
            <a:chExt cx="4217838" cy="3156378"/>
          </a:xfrm>
        </p:grpSpPr>
        <p:sp>
          <p:nvSpPr>
            <p:cNvPr id="30" name="Freeform 30"/>
            <p:cNvSpPr/>
            <p:nvPr/>
          </p:nvSpPr>
          <p:spPr>
            <a:xfrm>
              <a:off x="12700" y="12700"/>
              <a:ext cx="4192397" cy="3131058"/>
            </a:xfrm>
            <a:custGeom>
              <a:avLst/>
              <a:gdLst/>
              <a:ahLst/>
              <a:cxnLst/>
              <a:rect l="l" t="t" r="r" b="b"/>
              <a:pathLst>
                <a:path w="4192397" h="3131058">
                  <a:moveTo>
                    <a:pt x="0" y="1565529"/>
                  </a:moveTo>
                  <a:cubicBezTo>
                    <a:pt x="0" y="700913"/>
                    <a:pt x="938530" y="0"/>
                    <a:pt x="2096262" y="0"/>
                  </a:cubicBezTo>
                  <a:cubicBezTo>
                    <a:pt x="3253994" y="0"/>
                    <a:pt x="4192397" y="700913"/>
                    <a:pt x="4192397" y="1565529"/>
                  </a:cubicBezTo>
                  <a:cubicBezTo>
                    <a:pt x="4192397" y="2430145"/>
                    <a:pt x="3253867" y="3131058"/>
                    <a:pt x="2096135" y="3131058"/>
                  </a:cubicBezTo>
                  <a:cubicBezTo>
                    <a:pt x="938403" y="3131058"/>
                    <a:pt x="0" y="2430145"/>
                    <a:pt x="0" y="1565529"/>
                  </a:cubicBezTo>
                  <a:close/>
                </a:path>
              </a:pathLst>
            </a:custGeom>
            <a:solidFill>
              <a:srgbClr val="75C73E"/>
            </a:solidFill>
          </p:spPr>
          <p:txBody>
            <a:bodyPr/>
            <a:lstStyle/>
            <a:p>
              <a:endParaRPr lang="el-GR"/>
            </a:p>
          </p:txBody>
        </p:sp>
        <p:sp>
          <p:nvSpPr>
            <p:cNvPr id="31" name="Freeform 31"/>
            <p:cNvSpPr/>
            <p:nvPr/>
          </p:nvSpPr>
          <p:spPr>
            <a:xfrm>
              <a:off x="0" y="0"/>
              <a:ext cx="4217797" cy="3156458"/>
            </a:xfrm>
            <a:custGeom>
              <a:avLst/>
              <a:gdLst/>
              <a:ahLst/>
              <a:cxnLst/>
              <a:rect l="l" t="t" r="r" b="b"/>
              <a:pathLst>
                <a:path w="4217797" h="3156458">
                  <a:moveTo>
                    <a:pt x="0" y="1578229"/>
                  </a:moveTo>
                  <a:cubicBezTo>
                    <a:pt x="0" y="703453"/>
                    <a:pt x="947928" y="0"/>
                    <a:pt x="2108962" y="0"/>
                  </a:cubicBezTo>
                  <a:cubicBezTo>
                    <a:pt x="3269996" y="0"/>
                    <a:pt x="4217797" y="703453"/>
                    <a:pt x="4217797" y="1578229"/>
                  </a:cubicBezTo>
                  <a:lnTo>
                    <a:pt x="4205097" y="1578229"/>
                  </a:lnTo>
                  <a:lnTo>
                    <a:pt x="4217797" y="1578229"/>
                  </a:lnTo>
                  <a:cubicBezTo>
                    <a:pt x="4217797" y="2453005"/>
                    <a:pt x="3269869" y="3156458"/>
                    <a:pt x="2108835" y="3156458"/>
                  </a:cubicBezTo>
                  <a:lnTo>
                    <a:pt x="2108835" y="3143758"/>
                  </a:lnTo>
                  <a:lnTo>
                    <a:pt x="2108835" y="3156458"/>
                  </a:lnTo>
                  <a:cubicBezTo>
                    <a:pt x="947928" y="3156331"/>
                    <a:pt x="0" y="2453005"/>
                    <a:pt x="0" y="1578229"/>
                  </a:cubicBezTo>
                  <a:lnTo>
                    <a:pt x="12700" y="1578229"/>
                  </a:lnTo>
                  <a:lnTo>
                    <a:pt x="25400" y="1578229"/>
                  </a:lnTo>
                  <a:lnTo>
                    <a:pt x="12700" y="1578229"/>
                  </a:lnTo>
                  <a:lnTo>
                    <a:pt x="0" y="1578229"/>
                  </a:lnTo>
                  <a:moveTo>
                    <a:pt x="25400" y="1578229"/>
                  </a:moveTo>
                  <a:cubicBezTo>
                    <a:pt x="25400" y="1585214"/>
                    <a:pt x="19685" y="1590929"/>
                    <a:pt x="12700" y="1590929"/>
                  </a:cubicBezTo>
                  <a:cubicBezTo>
                    <a:pt x="5715" y="1590929"/>
                    <a:pt x="0" y="1585214"/>
                    <a:pt x="0" y="1578229"/>
                  </a:cubicBezTo>
                  <a:cubicBezTo>
                    <a:pt x="0" y="1571244"/>
                    <a:pt x="5715" y="1565529"/>
                    <a:pt x="12700" y="1565529"/>
                  </a:cubicBezTo>
                  <a:cubicBezTo>
                    <a:pt x="19685" y="1565529"/>
                    <a:pt x="25400" y="1571244"/>
                    <a:pt x="25400" y="1578229"/>
                  </a:cubicBezTo>
                  <a:cubicBezTo>
                    <a:pt x="25400" y="2432685"/>
                    <a:pt x="954532" y="3131058"/>
                    <a:pt x="2108962" y="3131058"/>
                  </a:cubicBezTo>
                  <a:cubicBezTo>
                    <a:pt x="3263392" y="3131058"/>
                    <a:pt x="4192524" y="2432685"/>
                    <a:pt x="4192524" y="1578229"/>
                  </a:cubicBezTo>
                  <a:cubicBezTo>
                    <a:pt x="4192524" y="723773"/>
                    <a:pt x="3263265" y="25400"/>
                    <a:pt x="2108962" y="25400"/>
                  </a:cubicBezTo>
                  <a:lnTo>
                    <a:pt x="2108962" y="12700"/>
                  </a:lnTo>
                  <a:lnTo>
                    <a:pt x="2108962" y="25400"/>
                  </a:lnTo>
                  <a:cubicBezTo>
                    <a:pt x="954532" y="25400"/>
                    <a:pt x="25400" y="723773"/>
                    <a:pt x="25400" y="1578229"/>
                  </a:cubicBezTo>
                  <a:close/>
                </a:path>
              </a:pathLst>
            </a:custGeom>
            <a:solidFill>
              <a:srgbClr val="C0FF99"/>
            </a:solidFill>
          </p:spPr>
          <p:txBody>
            <a:bodyPr/>
            <a:lstStyle/>
            <a:p>
              <a:endParaRPr lang="el-GR"/>
            </a:p>
          </p:txBody>
        </p:sp>
      </p:grpSp>
      <p:sp>
        <p:nvSpPr>
          <p:cNvPr id="32" name="TextBox 32"/>
          <p:cNvSpPr txBox="1"/>
          <p:nvPr/>
        </p:nvSpPr>
        <p:spPr>
          <a:xfrm>
            <a:off x="12149513" y="4878736"/>
            <a:ext cx="2790170" cy="2009775"/>
          </a:xfrm>
          <a:prstGeom prst="rect">
            <a:avLst/>
          </a:prstGeom>
        </p:spPr>
        <p:txBody>
          <a:bodyPr lIns="0" tIns="0" rIns="0" bIns="0" rtlCol="0" anchor="t">
            <a:spAutoFit/>
          </a:bodyPr>
          <a:lstStyle/>
          <a:p>
            <a:pPr algn="ctr">
              <a:lnSpc>
                <a:spcPts val="3959"/>
              </a:lnSpc>
            </a:pPr>
            <a:r>
              <a:rPr lang="en-US" sz="3299">
                <a:solidFill>
                  <a:srgbClr val="FFFFFF"/>
                </a:solidFill>
                <a:latin typeface="Arial"/>
                <a:ea typeface="Arial"/>
                <a:cs typeface="Arial"/>
                <a:sym typeface="Arial"/>
              </a:rPr>
              <a:t>Work on skills to increase women’s employability</a:t>
            </a:r>
          </a:p>
        </p:txBody>
      </p:sp>
      <p:sp>
        <p:nvSpPr>
          <p:cNvPr id="33" name="TextBox 33"/>
          <p:cNvSpPr txBox="1"/>
          <p:nvPr/>
        </p:nvSpPr>
        <p:spPr>
          <a:xfrm>
            <a:off x="1113856" y="5070105"/>
            <a:ext cx="3335944" cy="2009775"/>
          </a:xfrm>
          <a:prstGeom prst="rect">
            <a:avLst/>
          </a:prstGeom>
        </p:spPr>
        <p:txBody>
          <a:bodyPr lIns="0" tIns="0" rIns="0" bIns="0" rtlCol="0" anchor="t">
            <a:spAutoFit/>
          </a:bodyPr>
          <a:lstStyle/>
          <a:p>
            <a:pPr algn="ctr">
              <a:lnSpc>
                <a:spcPts val="3959"/>
              </a:lnSpc>
            </a:pPr>
            <a:r>
              <a:rPr lang="en-US" sz="3299">
                <a:solidFill>
                  <a:srgbClr val="FFFFFF"/>
                </a:solidFill>
                <a:latin typeface="Arial"/>
                <a:ea typeface="Arial"/>
                <a:cs typeface="Arial"/>
                <a:sym typeface="Arial"/>
              </a:rPr>
              <a:t>Address the problem of the green transition in the textile sector</a:t>
            </a:r>
          </a:p>
        </p:txBody>
      </p:sp>
      <p:grpSp>
        <p:nvGrpSpPr>
          <p:cNvPr id="34" name="Group 34"/>
          <p:cNvGrpSpPr/>
          <p:nvPr/>
        </p:nvGrpSpPr>
        <p:grpSpPr>
          <a:xfrm>
            <a:off x="5729996" y="3765655"/>
            <a:ext cx="4658086" cy="3485834"/>
            <a:chOff x="0" y="0"/>
            <a:chExt cx="4217838" cy="3156378"/>
          </a:xfrm>
        </p:grpSpPr>
        <p:sp>
          <p:nvSpPr>
            <p:cNvPr id="35" name="Freeform 35"/>
            <p:cNvSpPr/>
            <p:nvPr/>
          </p:nvSpPr>
          <p:spPr>
            <a:xfrm>
              <a:off x="12700" y="12700"/>
              <a:ext cx="4192397" cy="3131058"/>
            </a:xfrm>
            <a:custGeom>
              <a:avLst/>
              <a:gdLst/>
              <a:ahLst/>
              <a:cxnLst/>
              <a:rect l="l" t="t" r="r" b="b"/>
              <a:pathLst>
                <a:path w="4192397" h="3131058">
                  <a:moveTo>
                    <a:pt x="0" y="1565529"/>
                  </a:moveTo>
                  <a:cubicBezTo>
                    <a:pt x="0" y="700913"/>
                    <a:pt x="938530" y="0"/>
                    <a:pt x="2096262" y="0"/>
                  </a:cubicBezTo>
                  <a:cubicBezTo>
                    <a:pt x="3253994" y="0"/>
                    <a:pt x="4192397" y="700913"/>
                    <a:pt x="4192397" y="1565529"/>
                  </a:cubicBezTo>
                  <a:cubicBezTo>
                    <a:pt x="4192397" y="2430145"/>
                    <a:pt x="3253867" y="3131058"/>
                    <a:pt x="2096135" y="3131058"/>
                  </a:cubicBezTo>
                  <a:cubicBezTo>
                    <a:pt x="938403" y="3131058"/>
                    <a:pt x="0" y="2430145"/>
                    <a:pt x="0" y="1565529"/>
                  </a:cubicBezTo>
                  <a:close/>
                </a:path>
              </a:pathLst>
            </a:custGeom>
            <a:solidFill>
              <a:srgbClr val="75C73E"/>
            </a:solidFill>
          </p:spPr>
          <p:txBody>
            <a:bodyPr/>
            <a:lstStyle/>
            <a:p>
              <a:endParaRPr lang="el-GR"/>
            </a:p>
          </p:txBody>
        </p:sp>
        <p:sp>
          <p:nvSpPr>
            <p:cNvPr id="36" name="Freeform 36"/>
            <p:cNvSpPr/>
            <p:nvPr/>
          </p:nvSpPr>
          <p:spPr>
            <a:xfrm>
              <a:off x="0" y="0"/>
              <a:ext cx="4217797" cy="3156458"/>
            </a:xfrm>
            <a:custGeom>
              <a:avLst/>
              <a:gdLst/>
              <a:ahLst/>
              <a:cxnLst/>
              <a:rect l="l" t="t" r="r" b="b"/>
              <a:pathLst>
                <a:path w="4217797" h="3156458">
                  <a:moveTo>
                    <a:pt x="0" y="1578229"/>
                  </a:moveTo>
                  <a:cubicBezTo>
                    <a:pt x="0" y="703453"/>
                    <a:pt x="947928" y="0"/>
                    <a:pt x="2108962" y="0"/>
                  </a:cubicBezTo>
                  <a:cubicBezTo>
                    <a:pt x="3269996" y="0"/>
                    <a:pt x="4217797" y="703453"/>
                    <a:pt x="4217797" y="1578229"/>
                  </a:cubicBezTo>
                  <a:lnTo>
                    <a:pt x="4205097" y="1578229"/>
                  </a:lnTo>
                  <a:lnTo>
                    <a:pt x="4217797" y="1578229"/>
                  </a:lnTo>
                  <a:cubicBezTo>
                    <a:pt x="4217797" y="2453005"/>
                    <a:pt x="3269869" y="3156458"/>
                    <a:pt x="2108835" y="3156458"/>
                  </a:cubicBezTo>
                  <a:lnTo>
                    <a:pt x="2108835" y="3143758"/>
                  </a:lnTo>
                  <a:lnTo>
                    <a:pt x="2108835" y="3156458"/>
                  </a:lnTo>
                  <a:cubicBezTo>
                    <a:pt x="947928" y="3156331"/>
                    <a:pt x="0" y="2453005"/>
                    <a:pt x="0" y="1578229"/>
                  </a:cubicBezTo>
                  <a:lnTo>
                    <a:pt x="12700" y="1578229"/>
                  </a:lnTo>
                  <a:lnTo>
                    <a:pt x="25400" y="1578229"/>
                  </a:lnTo>
                  <a:lnTo>
                    <a:pt x="12700" y="1578229"/>
                  </a:lnTo>
                  <a:lnTo>
                    <a:pt x="0" y="1578229"/>
                  </a:lnTo>
                  <a:moveTo>
                    <a:pt x="25400" y="1578229"/>
                  </a:moveTo>
                  <a:cubicBezTo>
                    <a:pt x="25400" y="1585214"/>
                    <a:pt x="19685" y="1590929"/>
                    <a:pt x="12700" y="1590929"/>
                  </a:cubicBezTo>
                  <a:cubicBezTo>
                    <a:pt x="5715" y="1590929"/>
                    <a:pt x="0" y="1585214"/>
                    <a:pt x="0" y="1578229"/>
                  </a:cubicBezTo>
                  <a:cubicBezTo>
                    <a:pt x="0" y="1571244"/>
                    <a:pt x="5715" y="1565529"/>
                    <a:pt x="12700" y="1565529"/>
                  </a:cubicBezTo>
                  <a:cubicBezTo>
                    <a:pt x="19685" y="1565529"/>
                    <a:pt x="25400" y="1571244"/>
                    <a:pt x="25400" y="1578229"/>
                  </a:cubicBezTo>
                  <a:cubicBezTo>
                    <a:pt x="25400" y="2432685"/>
                    <a:pt x="954532" y="3131058"/>
                    <a:pt x="2108962" y="3131058"/>
                  </a:cubicBezTo>
                  <a:cubicBezTo>
                    <a:pt x="3263392" y="3131058"/>
                    <a:pt x="4192524" y="2432685"/>
                    <a:pt x="4192524" y="1578229"/>
                  </a:cubicBezTo>
                  <a:cubicBezTo>
                    <a:pt x="4192524" y="723773"/>
                    <a:pt x="3263265" y="25400"/>
                    <a:pt x="2108962" y="25400"/>
                  </a:cubicBezTo>
                  <a:lnTo>
                    <a:pt x="2108962" y="12700"/>
                  </a:lnTo>
                  <a:lnTo>
                    <a:pt x="2108962" y="25400"/>
                  </a:lnTo>
                  <a:cubicBezTo>
                    <a:pt x="954532" y="25400"/>
                    <a:pt x="25400" y="723773"/>
                    <a:pt x="25400" y="1578229"/>
                  </a:cubicBezTo>
                  <a:close/>
                </a:path>
              </a:pathLst>
            </a:custGeom>
            <a:solidFill>
              <a:srgbClr val="C0FF99"/>
            </a:solidFill>
          </p:spPr>
          <p:txBody>
            <a:bodyPr/>
            <a:lstStyle/>
            <a:p>
              <a:endParaRPr lang="el-GR"/>
            </a:p>
          </p:txBody>
        </p:sp>
      </p:grpSp>
      <p:sp>
        <p:nvSpPr>
          <p:cNvPr id="37" name="TextBox 37"/>
          <p:cNvSpPr txBox="1"/>
          <p:nvPr/>
        </p:nvSpPr>
        <p:spPr>
          <a:xfrm>
            <a:off x="6297729" y="4241747"/>
            <a:ext cx="3640572" cy="2505075"/>
          </a:xfrm>
          <a:prstGeom prst="rect">
            <a:avLst/>
          </a:prstGeom>
        </p:spPr>
        <p:txBody>
          <a:bodyPr lIns="0" tIns="0" rIns="0" bIns="0" rtlCol="0" anchor="t">
            <a:spAutoFit/>
          </a:bodyPr>
          <a:lstStyle/>
          <a:p>
            <a:pPr algn="ctr">
              <a:lnSpc>
                <a:spcPts val="3959"/>
              </a:lnSpc>
            </a:pPr>
            <a:r>
              <a:rPr lang="en-US" sz="3299">
                <a:solidFill>
                  <a:srgbClr val="FFFFFF"/>
                </a:solidFill>
                <a:latin typeface="Arial"/>
                <a:ea typeface="Arial"/>
                <a:cs typeface="Arial"/>
                <a:sym typeface="Arial"/>
              </a:rPr>
              <a:t>Rebalance the representation of women in decision-making positions in the textile sector</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3"/>
              <a:stretch>
                <a:fillRect t="-98" b="-92"/>
              </a:stretch>
            </a:blip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grpSp>
        <p:nvGrpSpPr>
          <p:cNvPr id="19" name="Group 19"/>
          <p:cNvGrpSpPr>
            <a:grpSpLocks noChangeAspect="1"/>
          </p:cNvGrpSpPr>
          <p:nvPr/>
        </p:nvGrpSpPr>
        <p:grpSpPr>
          <a:xfrm>
            <a:off x="14708498" y="-954"/>
            <a:ext cx="3579499" cy="8747478"/>
            <a:chOff x="0" y="0"/>
            <a:chExt cx="4772666" cy="11663304"/>
          </a:xfrm>
        </p:grpSpPr>
        <p:sp>
          <p:nvSpPr>
            <p:cNvPr id="20" name="Freeform 20"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10"/>
              <a:stretch>
                <a:fillRect t="-1211" b="-1211"/>
              </a:stretch>
            </a:blipFill>
          </p:spPr>
          <p:txBody>
            <a:bodyPr/>
            <a:lstStyle/>
            <a:p>
              <a:endParaRPr lang="el-GR"/>
            </a:p>
          </p:txBody>
        </p:sp>
      </p:grpSp>
      <p:grpSp>
        <p:nvGrpSpPr>
          <p:cNvPr id="21" name="Group 21"/>
          <p:cNvGrpSpPr>
            <a:grpSpLocks noChangeAspect="1"/>
          </p:cNvGrpSpPr>
          <p:nvPr/>
        </p:nvGrpSpPr>
        <p:grpSpPr>
          <a:xfrm>
            <a:off x="14896364" y="2252438"/>
            <a:ext cx="3203764" cy="972000"/>
            <a:chOff x="0" y="0"/>
            <a:chExt cx="4271686" cy="1296000"/>
          </a:xfrm>
        </p:grpSpPr>
        <p:sp>
          <p:nvSpPr>
            <p:cNvPr id="22" name="Freeform 22"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1"/>
              <a:stretch>
                <a:fillRect t="-185" b="-183"/>
              </a:stretch>
            </a:blipFill>
          </p:spPr>
          <p:txBody>
            <a:bodyPr/>
            <a:lstStyle/>
            <a:p>
              <a:endParaRPr lang="el-GR"/>
            </a:p>
          </p:txBody>
        </p:sp>
      </p:grpSp>
      <p:grpSp>
        <p:nvGrpSpPr>
          <p:cNvPr id="23" name="Group 23"/>
          <p:cNvGrpSpPr/>
          <p:nvPr/>
        </p:nvGrpSpPr>
        <p:grpSpPr>
          <a:xfrm>
            <a:off x="846750" y="547275"/>
            <a:ext cx="13532400" cy="1137553"/>
            <a:chOff x="0" y="0"/>
            <a:chExt cx="18043200" cy="1516737"/>
          </a:xfrm>
        </p:grpSpPr>
        <p:sp>
          <p:nvSpPr>
            <p:cNvPr id="24" name="Freeform 24"/>
            <p:cNvSpPr/>
            <p:nvPr/>
          </p:nvSpPr>
          <p:spPr>
            <a:xfrm>
              <a:off x="0" y="0"/>
              <a:ext cx="18043199" cy="1516737"/>
            </a:xfrm>
            <a:custGeom>
              <a:avLst/>
              <a:gdLst/>
              <a:ahLst/>
              <a:cxnLst/>
              <a:rect l="l" t="t" r="r" b="b"/>
              <a:pathLst>
                <a:path w="18043199" h="1516737">
                  <a:moveTo>
                    <a:pt x="0" y="0"/>
                  </a:moveTo>
                  <a:lnTo>
                    <a:pt x="18043199" y="0"/>
                  </a:lnTo>
                  <a:lnTo>
                    <a:pt x="18043199" y="1516737"/>
                  </a:lnTo>
                  <a:lnTo>
                    <a:pt x="0" y="1516737"/>
                  </a:lnTo>
                  <a:close/>
                </a:path>
              </a:pathLst>
            </a:custGeom>
            <a:solidFill>
              <a:srgbClr val="000000">
                <a:alpha val="0"/>
              </a:srgbClr>
            </a:solidFill>
          </p:spPr>
          <p:txBody>
            <a:bodyPr/>
            <a:lstStyle/>
            <a:p>
              <a:endParaRPr lang="el-GR"/>
            </a:p>
          </p:txBody>
        </p:sp>
        <p:sp>
          <p:nvSpPr>
            <p:cNvPr id="25" name="TextBox 25"/>
            <p:cNvSpPr txBox="1"/>
            <p:nvPr/>
          </p:nvSpPr>
          <p:spPr>
            <a:xfrm>
              <a:off x="0" y="66675"/>
              <a:ext cx="18043200" cy="1450062"/>
            </a:xfrm>
            <a:prstGeom prst="rect">
              <a:avLst/>
            </a:prstGeom>
          </p:spPr>
          <p:txBody>
            <a:bodyPr lIns="0" tIns="0" rIns="0" bIns="0" rtlCol="0" anchor="ctr"/>
            <a:lstStyle/>
            <a:p>
              <a:pPr algn="l">
                <a:lnSpc>
                  <a:spcPts val="6480"/>
                </a:lnSpc>
              </a:pPr>
              <a:r>
                <a:rPr lang="en-US" sz="6000" b="1">
                  <a:solidFill>
                    <a:srgbClr val="8D5CFF"/>
                  </a:solidFill>
                  <a:latin typeface="Georgia Bold"/>
                  <a:ea typeface="Georgia Bold"/>
                  <a:cs typeface="Georgia Bold"/>
                  <a:sym typeface="Georgia Bold"/>
                </a:rPr>
                <a:t>Proposed challenges</a:t>
              </a:r>
            </a:p>
          </p:txBody>
        </p:sp>
      </p:grpSp>
      <p:sp>
        <p:nvSpPr>
          <p:cNvPr id="26" name="TextBox 26"/>
          <p:cNvSpPr txBox="1"/>
          <p:nvPr/>
        </p:nvSpPr>
        <p:spPr>
          <a:xfrm>
            <a:off x="846750" y="2143125"/>
            <a:ext cx="13349550" cy="6467475"/>
          </a:xfrm>
          <a:prstGeom prst="rect">
            <a:avLst/>
          </a:prstGeom>
        </p:spPr>
        <p:txBody>
          <a:bodyPr lIns="0" tIns="0" rIns="0" bIns="0" rtlCol="0" anchor="t">
            <a:spAutoFit/>
          </a:bodyPr>
          <a:lstStyle/>
          <a:p>
            <a:pPr algn="l">
              <a:lnSpc>
                <a:spcPts val="3960"/>
              </a:lnSpc>
            </a:pPr>
            <a:r>
              <a:rPr lang="en-US" sz="3300" b="1">
                <a:solidFill>
                  <a:srgbClr val="19112C"/>
                </a:solidFill>
                <a:latin typeface="Arial Bold"/>
                <a:ea typeface="Arial Bold"/>
                <a:cs typeface="Arial Bold"/>
                <a:sym typeface="Arial Bold"/>
              </a:rPr>
              <a:t>The real problem:</a:t>
            </a:r>
            <a:r>
              <a:rPr lang="en-US" sz="3300">
                <a:solidFill>
                  <a:srgbClr val="19112C"/>
                </a:solidFill>
                <a:latin typeface="Arial"/>
                <a:ea typeface="Arial"/>
                <a:cs typeface="Arial"/>
                <a:sym typeface="Arial"/>
              </a:rPr>
              <a:t> You’ve collected hundreds of old garments through your take-back program - but now they’re stacking up in a warehouse. Most are mixed fabrics (cotton-poly blends, elastane, dyes), and textile recyclers refuse them. Turning them into rags feels like giving up, and advanced recycling machines cost millions - far beyond your budget. Your circular system is broken: materials enter, but nothing usable comes out.</a:t>
            </a:r>
          </a:p>
          <a:p>
            <a:pPr algn="l">
              <a:lnSpc>
                <a:spcPts val="3960"/>
              </a:lnSpc>
            </a:pPr>
            <a:endParaRPr lang="en-US" sz="3300">
              <a:solidFill>
                <a:srgbClr val="19112C"/>
              </a:solidFill>
              <a:latin typeface="Arial"/>
              <a:ea typeface="Arial"/>
              <a:cs typeface="Arial"/>
              <a:sym typeface="Arial"/>
            </a:endParaRPr>
          </a:p>
          <a:p>
            <a:pPr algn="l">
              <a:lnSpc>
                <a:spcPts val="3960"/>
              </a:lnSpc>
            </a:pPr>
            <a:r>
              <a:rPr lang="en-US" sz="3300" b="1">
                <a:solidFill>
                  <a:srgbClr val="19112C"/>
                </a:solidFill>
                <a:latin typeface="Arial Bold"/>
                <a:ea typeface="Arial Bold"/>
                <a:cs typeface="Arial Bold"/>
                <a:sym typeface="Arial Bold"/>
              </a:rPr>
              <a:t>Your mission</a:t>
            </a:r>
            <a:r>
              <a:rPr lang="en-US" sz="3300">
                <a:solidFill>
                  <a:srgbClr val="19112C"/>
                </a:solidFill>
                <a:latin typeface="Arial"/>
                <a:ea typeface="Arial"/>
                <a:cs typeface="Arial"/>
                <a:sym typeface="Arial"/>
              </a:rPr>
              <a:t>: Build a working, low-cost prototype that turns at least 20 mixed-fabric garments into a sellable, upcycled product. Propose a specific partnership, a new product, or a material innovation that can process this waste stream and keep it in use.</a:t>
            </a:r>
          </a:p>
          <a:p>
            <a:pPr algn="l">
              <a:lnSpc>
                <a:spcPts val="3960"/>
              </a:lnSpc>
            </a:pPr>
            <a:endParaRPr lang="en-US" sz="3300">
              <a:solidFill>
                <a:srgbClr val="19112C"/>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3"/>
              <a:stretch>
                <a:fillRect t="-98" b="-92"/>
              </a:stretch>
            </a:blip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grpSp>
        <p:nvGrpSpPr>
          <p:cNvPr id="19" name="Group 19"/>
          <p:cNvGrpSpPr>
            <a:grpSpLocks noChangeAspect="1"/>
          </p:cNvGrpSpPr>
          <p:nvPr/>
        </p:nvGrpSpPr>
        <p:grpSpPr>
          <a:xfrm>
            <a:off x="14708498" y="-954"/>
            <a:ext cx="3579499" cy="8747478"/>
            <a:chOff x="0" y="0"/>
            <a:chExt cx="4772666" cy="11663304"/>
          </a:xfrm>
        </p:grpSpPr>
        <p:sp>
          <p:nvSpPr>
            <p:cNvPr id="20" name="Freeform 20"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10"/>
              <a:stretch>
                <a:fillRect t="-1211" b="-1211"/>
              </a:stretch>
            </a:blipFill>
          </p:spPr>
          <p:txBody>
            <a:bodyPr/>
            <a:lstStyle/>
            <a:p>
              <a:endParaRPr lang="el-GR"/>
            </a:p>
          </p:txBody>
        </p:sp>
      </p:grpSp>
      <p:grpSp>
        <p:nvGrpSpPr>
          <p:cNvPr id="21" name="Group 21"/>
          <p:cNvGrpSpPr>
            <a:grpSpLocks noChangeAspect="1"/>
          </p:cNvGrpSpPr>
          <p:nvPr/>
        </p:nvGrpSpPr>
        <p:grpSpPr>
          <a:xfrm>
            <a:off x="14896364" y="2252438"/>
            <a:ext cx="3203764" cy="972000"/>
            <a:chOff x="0" y="0"/>
            <a:chExt cx="4271686" cy="1296000"/>
          </a:xfrm>
        </p:grpSpPr>
        <p:sp>
          <p:nvSpPr>
            <p:cNvPr id="22" name="Freeform 22"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1"/>
              <a:stretch>
                <a:fillRect t="-185" b="-183"/>
              </a:stretch>
            </a:blipFill>
          </p:spPr>
          <p:txBody>
            <a:bodyPr/>
            <a:lstStyle/>
            <a:p>
              <a:endParaRPr lang="el-GR"/>
            </a:p>
          </p:txBody>
        </p:sp>
      </p:grpSp>
      <p:grpSp>
        <p:nvGrpSpPr>
          <p:cNvPr id="23" name="Group 23"/>
          <p:cNvGrpSpPr/>
          <p:nvPr/>
        </p:nvGrpSpPr>
        <p:grpSpPr>
          <a:xfrm>
            <a:off x="846750" y="547275"/>
            <a:ext cx="13532400" cy="1137553"/>
            <a:chOff x="0" y="0"/>
            <a:chExt cx="18043200" cy="1516737"/>
          </a:xfrm>
        </p:grpSpPr>
        <p:sp>
          <p:nvSpPr>
            <p:cNvPr id="24" name="Freeform 24"/>
            <p:cNvSpPr/>
            <p:nvPr/>
          </p:nvSpPr>
          <p:spPr>
            <a:xfrm>
              <a:off x="0" y="0"/>
              <a:ext cx="18043199" cy="1516737"/>
            </a:xfrm>
            <a:custGeom>
              <a:avLst/>
              <a:gdLst/>
              <a:ahLst/>
              <a:cxnLst/>
              <a:rect l="l" t="t" r="r" b="b"/>
              <a:pathLst>
                <a:path w="18043199" h="1516737">
                  <a:moveTo>
                    <a:pt x="0" y="0"/>
                  </a:moveTo>
                  <a:lnTo>
                    <a:pt x="18043199" y="0"/>
                  </a:lnTo>
                  <a:lnTo>
                    <a:pt x="18043199" y="1516737"/>
                  </a:lnTo>
                  <a:lnTo>
                    <a:pt x="0" y="1516737"/>
                  </a:lnTo>
                  <a:close/>
                </a:path>
              </a:pathLst>
            </a:custGeom>
            <a:solidFill>
              <a:srgbClr val="000000">
                <a:alpha val="0"/>
              </a:srgbClr>
            </a:solidFill>
          </p:spPr>
          <p:txBody>
            <a:bodyPr/>
            <a:lstStyle/>
            <a:p>
              <a:endParaRPr lang="el-GR"/>
            </a:p>
          </p:txBody>
        </p:sp>
        <p:sp>
          <p:nvSpPr>
            <p:cNvPr id="25" name="TextBox 25"/>
            <p:cNvSpPr txBox="1"/>
            <p:nvPr/>
          </p:nvSpPr>
          <p:spPr>
            <a:xfrm>
              <a:off x="0" y="66675"/>
              <a:ext cx="18043200" cy="1450062"/>
            </a:xfrm>
            <a:prstGeom prst="rect">
              <a:avLst/>
            </a:prstGeom>
          </p:spPr>
          <p:txBody>
            <a:bodyPr lIns="0" tIns="0" rIns="0" bIns="0" rtlCol="0" anchor="ctr"/>
            <a:lstStyle/>
            <a:p>
              <a:pPr algn="l">
                <a:lnSpc>
                  <a:spcPts val="6480"/>
                </a:lnSpc>
              </a:pPr>
              <a:r>
                <a:rPr lang="en-US" sz="6000" b="1">
                  <a:solidFill>
                    <a:srgbClr val="8D5CFF"/>
                  </a:solidFill>
                  <a:latin typeface="Georgia Bold"/>
                  <a:ea typeface="Georgia Bold"/>
                  <a:cs typeface="Georgia Bold"/>
                  <a:sym typeface="Georgia Bold"/>
                </a:rPr>
                <a:t>Proposed challenges</a:t>
              </a:r>
            </a:p>
          </p:txBody>
        </p:sp>
      </p:grpSp>
      <p:sp>
        <p:nvSpPr>
          <p:cNvPr id="26" name="TextBox 26"/>
          <p:cNvSpPr txBox="1"/>
          <p:nvPr/>
        </p:nvSpPr>
        <p:spPr>
          <a:xfrm>
            <a:off x="938175" y="1845475"/>
            <a:ext cx="13723500" cy="6962775"/>
          </a:xfrm>
          <a:prstGeom prst="rect">
            <a:avLst/>
          </a:prstGeom>
        </p:spPr>
        <p:txBody>
          <a:bodyPr lIns="0" tIns="0" rIns="0" bIns="0" rtlCol="0" anchor="t">
            <a:spAutoFit/>
          </a:bodyPr>
          <a:lstStyle/>
          <a:p>
            <a:pPr algn="l">
              <a:lnSpc>
                <a:spcPts val="3960"/>
              </a:lnSpc>
            </a:pPr>
            <a:r>
              <a:rPr lang="en-US" sz="3300" b="1">
                <a:solidFill>
                  <a:srgbClr val="19112C"/>
                </a:solidFill>
                <a:latin typeface="Arial Bold"/>
                <a:ea typeface="Arial Bold"/>
                <a:cs typeface="Arial Bold"/>
                <a:sym typeface="Arial Bold"/>
              </a:rPr>
              <a:t>The real problem: </a:t>
            </a:r>
            <a:r>
              <a:rPr lang="en-US" sz="3300">
                <a:solidFill>
                  <a:srgbClr val="19112C"/>
                </a:solidFill>
                <a:latin typeface="Arial"/>
                <a:ea typeface="Arial"/>
                <a:cs typeface="Arial"/>
                <a:sym typeface="Arial"/>
              </a:rPr>
              <a:t>You want to switch from conventional cotton to recycled organic cotton, but the cost is 40% higher. Your customers support sustainability, but are resistant to major price increases. Plus, your supplier won’t sell small test amounts - they demand big minimum orders (MOQ). One wrong move, and you’re stuck with expensive fabric you can’t sell.</a:t>
            </a:r>
          </a:p>
          <a:p>
            <a:pPr algn="l">
              <a:lnSpc>
                <a:spcPts val="3960"/>
              </a:lnSpc>
            </a:pPr>
            <a:endParaRPr lang="en-US" sz="3300">
              <a:solidFill>
                <a:srgbClr val="19112C"/>
              </a:solidFill>
              <a:latin typeface="Arial"/>
              <a:ea typeface="Arial"/>
              <a:cs typeface="Arial"/>
              <a:sym typeface="Arial"/>
            </a:endParaRPr>
          </a:p>
          <a:p>
            <a:pPr algn="l">
              <a:lnSpc>
                <a:spcPts val="3960"/>
              </a:lnSpc>
            </a:pPr>
            <a:r>
              <a:rPr lang="en-US" sz="3300" b="1">
                <a:solidFill>
                  <a:srgbClr val="19112C"/>
                </a:solidFill>
                <a:latin typeface="Arial Bold"/>
                <a:ea typeface="Arial Bold"/>
                <a:cs typeface="Arial Bold"/>
                <a:sym typeface="Arial Bold"/>
              </a:rPr>
              <a:t>Your mission: </a:t>
            </a:r>
            <a:r>
              <a:rPr lang="en-US" sz="3300">
                <a:solidFill>
                  <a:srgbClr val="19112C"/>
                </a:solidFill>
                <a:latin typeface="Arial"/>
                <a:ea typeface="Arial"/>
                <a:cs typeface="Arial"/>
                <a:sym typeface="Arial"/>
              </a:rPr>
              <a:t>Design and launch a real, working and creative pre-order campaign that lets you test demand for 50 recycled organic-cotton T-shirts without raising the listed price. Create a way for customers to voluntarily pay more (e.g., “Add a green boost” - choose +20%, +40%, or custom amount</a:t>
            </a:r>
            <a:r>
              <a:rPr lang="en-US" sz="3300" b="1">
                <a:solidFill>
                  <a:srgbClr val="19112C"/>
                </a:solidFill>
                <a:latin typeface="Arial Bold"/>
                <a:ea typeface="Arial Bold"/>
                <a:cs typeface="Arial Bold"/>
                <a:sym typeface="Arial Bold"/>
              </a:rPr>
              <a:t>). </a:t>
            </a:r>
            <a:r>
              <a:rPr lang="en-US" sz="3300">
                <a:solidFill>
                  <a:srgbClr val="19112C"/>
                </a:solidFill>
                <a:latin typeface="Arial"/>
                <a:ea typeface="Arial"/>
                <a:cs typeface="Arial"/>
                <a:sym typeface="Arial"/>
              </a:rPr>
              <a:t>Turn customer support into data strong enough to negotiate a lower MOQ with supplier.</a:t>
            </a:r>
          </a:p>
          <a:p>
            <a:pPr algn="l">
              <a:lnSpc>
                <a:spcPts val="3960"/>
              </a:lnSpc>
            </a:pPr>
            <a:endParaRPr lang="en-US" sz="3300">
              <a:solidFill>
                <a:srgbClr val="19112C"/>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grpSp>
        <p:nvGrpSpPr>
          <p:cNvPr id="19" name="Group 19"/>
          <p:cNvGrpSpPr>
            <a:grpSpLocks noChangeAspect="1"/>
          </p:cNvGrpSpPr>
          <p:nvPr/>
        </p:nvGrpSpPr>
        <p:grpSpPr>
          <a:xfrm>
            <a:off x="14708498" y="-954"/>
            <a:ext cx="3579499" cy="8747478"/>
            <a:chOff x="0" y="0"/>
            <a:chExt cx="4772666" cy="11663304"/>
          </a:xfrm>
        </p:grpSpPr>
        <p:sp>
          <p:nvSpPr>
            <p:cNvPr id="20" name="Freeform 20"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9"/>
              <a:stretch>
                <a:fillRect t="-1211" b="-1211"/>
              </a:stretch>
            </a:blipFill>
          </p:spPr>
          <p:txBody>
            <a:bodyPr/>
            <a:lstStyle/>
            <a:p>
              <a:endParaRPr lang="el-GR"/>
            </a:p>
          </p:txBody>
        </p:sp>
      </p:grpSp>
      <p:grpSp>
        <p:nvGrpSpPr>
          <p:cNvPr id="21" name="Group 21"/>
          <p:cNvGrpSpPr>
            <a:grpSpLocks noChangeAspect="1"/>
          </p:cNvGrpSpPr>
          <p:nvPr/>
        </p:nvGrpSpPr>
        <p:grpSpPr>
          <a:xfrm>
            <a:off x="14896364" y="2252438"/>
            <a:ext cx="3203764" cy="972000"/>
            <a:chOff x="0" y="0"/>
            <a:chExt cx="4271686" cy="1296000"/>
          </a:xfrm>
        </p:grpSpPr>
        <p:sp>
          <p:nvSpPr>
            <p:cNvPr id="22" name="Freeform 22"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0"/>
              <a:stretch>
                <a:fillRect t="-185" b="-183"/>
              </a:stretch>
            </a:blipFill>
          </p:spPr>
          <p:txBody>
            <a:bodyPr/>
            <a:lstStyle/>
            <a:p>
              <a:endParaRPr lang="el-GR"/>
            </a:p>
          </p:txBody>
        </p:sp>
      </p:grpSp>
      <p:sp>
        <p:nvSpPr>
          <p:cNvPr id="23" name="TextBox 23"/>
          <p:cNvSpPr txBox="1"/>
          <p:nvPr/>
        </p:nvSpPr>
        <p:spPr>
          <a:xfrm>
            <a:off x="864454" y="1625727"/>
            <a:ext cx="13496993" cy="7054596"/>
          </a:xfrm>
          <a:prstGeom prst="rect">
            <a:avLst/>
          </a:prstGeom>
        </p:spPr>
        <p:txBody>
          <a:bodyPr lIns="0" tIns="0" rIns="0" bIns="0" rtlCol="0" anchor="t">
            <a:spAutoFit/>
          </a:bodyPr>
          <a:lstStyle/>
          <a:p>
            <a:pPr algn="l">
              <a:lnSpc>
                <a:spcPts val="3131"/>
              </a:lnSpc>
            </a:pPr>
            <a:r>
              <a:rPr lang="en-US" sz="2899" b="1" u="sng">
                <a:solidFill>
                  <a:srgbClr val="19112C"/>
                </a:solidFill>
                <a:latin typeface="Arial Bold"/>
                <a:ea typeface="Arial Bold"/>
                <a:cs typeface="Arial Bold"/>
                <a:sym typeface="Arial Bold"/>
              </a:rPr>
              <a:t>Towards greater circularity</a:t>
            </a:r>
          </a:p>
          <a:p>
            <a:pPr algn="l">
              <a:lnSpc>
                <a:spcPts val="3131"/>
              </a:lnSpc>
            </a:pPr>
            <a:r>
              <a:rPr lang="en-US" sz="2899">
                <a:solidFill>
                  <a:srgbClr val="19112C"/>
                </a:solidFill>
                <a:latin typeface="Arial"/>
                <a:ea typeface="Arial"/>
                <a:cs typeface="Arial"/>
                <a:sym typeface="Arial"/>
              </a:rPr>
              <a:t>Select a textile product or service and redesign it to make circularity practical and desirable, ensuring that materials stay in use longer, recover easily, and generate economic and social benefits.</a:t>
            </a:r>
          </a:p>
          <a:p>
            <a:pPr algn="l">
              <a:lnSpc>
                <a:spcPts val="3131"/>
              </a:lnSpc>
            </a:pPr>
            <a:endParaRPr lang="en-US" sz="2899">
              <a:solidFill>
                <a:srgbClr val="19112C"/>
              </a:solidFill>
              <a:latin typeface="Arial"/>
              <a:ea typeface="Arial"/>
              <a:cs typeface="Arial"/>
              <a:sym typeface="Arial"/>
            </a:endParaRPr>
          </a:p>
          <a:p>
            <a:pPr algn="l">
              <a:lnSpc>
                <a:spcPts val="3131"/>
              </a:lnSpc>
            </a:pPr>
            <a:r>
              <a:rPr lang="en-US" sz="2899" b="1" u="sng">
                <a:solidFill>
                  <a:srgbClr val="19112C"/>
                </a:solidFill>
                <a:latin typeface="Arial Bold"/>
                <a:ea typeface="Arial Bold"/>
                <a:cs typeface="Arial Bold"/>
                <a:sym typeface="Arial Bold"/>
              </a:rPr>
              <a:t>Closing the circle </a:t>
            </a:r>
          </a:p>
          <a:p>
            <a:pPr algn="l">
              <a:lnSpc>
                <a:spcPts val="3131"/>
              </a:lnSpc>
            </a:pPr>
            <a:r>
              <a:rPr lang="en-US" sz="2899">
                <a:solidFill>
                  <a:srgbClr val="19112C"/>
                </a:solidFill>
                <a:latin typeface="Arial"/>
                <a:ea typeface="Arial"/>
                <a:cs typeface="Arial"/>
                <a:sym typeface="Arial"/>
              </a:rPr>
              <a:t>Create an economically viable circular system to reintroduce used textiles into retail (resale) or production.</a:t>
            </a:r>
          </a:p>
          <a:p>
            <a:pPr algn="l">
              <a:lnSpc>
                <a:spcPts val="3131"/>
              </a:lnSpc>
            </a:pPr>
            <a:endParaRPr lang="en-US" sz="2899">
              <a:solidFill>
                <a:srgbClr val="19112C"/>
              </a:solidFill>
              <a:latin typeface="Arial"/>
              <a:ea typeface="Arial"/>
              <a:cs typeface="Arial"/>
              <a:sym typeface="Arial"/>
            </a:endParaRPr>
          </a:p>
          <a:p>
            <a:pPr algn="l">
              <a:lnSpc>
                <a:spcPts val="3131"/>
              </a:lnSpc>
            </a:pPr>
            <a:r>
              <a:rPr lang="en-US" sz="2899" b="1" u="sng">
                <a:solidFill>
                  <a:srgbClr val="19112C"/>
                </a:solidFill>
                <a:latin typeface="Arial Bold"/>
                <a:ea typeface="Arial Bold"/>
                <a:cs typeface="Arial Bold"/>
                <a:sym typeface="Arial Bold"/>
              </a:rPr>
              <a:t>Collaboration for circularity</a:t>
            </a:r>
          </a:p>
          <a:p>
            <a:pPr algn="l">
              <a:lnSpc>
                <a:spcPts val="3131"/>
              </a:lnSpc>
            </a:pPr>
            <a:r>
              <a:rPr lang="en-US" sz="2899">
                <a:solidFill>
                  <a:srgbClr val="19112C"/>
                </a:solidFill>
                <a:latin typeface="Arial"/>
                <a:ea typeface="Arial"/>
                <a:cs typeface="Arial"/>
                <a:sym typeface="Arial"/>
              </a:rPr>
              <a:t>Create a proposal for collaboration between companies to scale circularity without financial losses or losing their competitive advantage, connect and cross borders to achieve a circular system. </a:t>
            </a:r>
          </a:p>
          <a:p>
            <a:pPr algn="l">
              <a:lnSpc>
                <a:spcPts val="3131"/>
              </a:lnSpc>
            </a:pPr>
            <a:endParaRPr lang="en-US" sz="2899">
              <a:solidFill>
                <a:srgbClr val="19112C"/>
              </a:solidFill>
              <a:latin typeface="Arial"/>
              <a:ea typeface="Arial"/>
              <a:cs typeface="Arial"/>
              <a:sym typeface="Arial"/>
            </a:endParaRPr>
          </a:p>
          <a:p>
            <a:pPr algn="l">
              <a:lnSpc>
                <a:spcPts val="3131"/>
              </a:lnSpc>
            </a:pPr>
            <a:r>
              <a:rPr lang="en-US" sz="2899" b="1" u="sng">
                <a:solidFill>
                  <a:srgbClr val="19112C"/>
                </a:solidFill>
                <a:latin typeface="Arial Bold"/>
                <a:ea typeface="Arial Bold"/>
                <a:cs typeface="Arial Bold"/>
                <a:sym typeface="Arial Bold"/>
              </a:rPr>
              <a:t>Ethical consumption</a:t>
            </a:r>
          </a:p>
          <a:p>
            <a:pPr algn="l">
              <a:lnSpc>
                <a:spcPts val="3131"/>
              </a:lnSpc>
            </a:pPr>
            <a:r>
              <a:rPr lang="en-US" sz="2899">
                <a:solidFill>
                  <a:srgbClr val="19112C"/>
                </a:solidFill>
                <a:latin typeface="Arial"/>
                <a:ea typeface="Arial"/>
                <a:cs typeface="Arial"/>
                <a:sym typeface="Arial"/>
              </a:rPr>
              <a:t>Create a circular fashion model or campaign that changes consumer behavior towards renting, repairing, reusing, or sharing clothes, making sustainable fashion as attractive as fast fashion.</a:t>
            </a:r>
          </a:p>
        </p:txBody>
      </p:sp>
      <p:grpSp>
        <p:nvGrpSpPr>
          <p:cNvPr id="24" name="Group 24"/>
          <p:cNvGrpSpPr/>
          <p:nvPr/>
        </p:nvGrpSpPr>
        <p:grpSpPr>
          <a:xfrm>
            <a:off x="846750" y="547275"/>
            <a:ext cx="13532400" cy="1137553"/>
            <a:chOff x="0" y="0"/>
            <a:chExt cx="18043200" cy="1516737"/>
          </a:xfrm>
        </p:grpSpPr>
        <p:sp>
          <p:nvSpPr>
            <p:cNvPr id="25" name="Freeform 25"/>
            <p:cNvSpPr/>
            <p:nvPr/>
          </p:nvSpPr>
          <p:spPr>
            <a:xfrm>
              <a:off x="0" y="0"/>
              <a:ext cx="18043199" cy="1516737"/>
            </a:xfrm>
            <a:custGeom>
              <a:avLst/>
              <a:gdLst/>
              <a:ahLst/>
              <a:cxnLst/>
              <a:rect l="l" t="t" r="r" b="b"/>
              <a:pathLst>
                <a:path w="18043199" h="1516737">
                  <a:moveTo>
                    <a:pt x="0" y="0"/>
                  </a:moveTo>
                  <a:lnTo>
                    <a:pt x="18043199" y="0"/>
                  </a:lnTo>
                  <a:lnTo>
                    <a:pt x="18043199" y="1516737"/>
                  </a:lnTo>
                  <a:lnTo>
                    <a:pt x="0" y="1516737"/>
                  </a:lnTo>
                  <a:close/>
                </a:path>
              </a:pathLst>
            </a:custGeom>
            <a:solidFill>
              <a:srgbClr val="000000">
                <a:alpha val="0"/>
              </a:srgbClr>
            </a:solidFill>
          </p:spPr>
          <p:txBody>
            <a:bodyPr/>
            <a:lstStyle/>
            <a:p>
              <a:endParaRPr lang="el-GR"/>
            </a:p>
          </p:txBody>
        </p:sp>
        <p:sp>
          <p:nvSpPr>
            <p:cNvPr id="26" name="TextBox 26"/>
            <p:cNvSpPr txBox="1"/>
            <p:nvPr/>
          </p:nvSpPr>
          <p:spPr>
            <a:xfrm>
              <a:off x="0" y="66675"/>
              <a:ext cx="18043200" cy="1450062"/>
            </a:xfrm>
            <a:prstGeom prst="rect">
              <a:avLst/>
            </a:prstGeom>
          </p:spPr>
          <p:txBody>
            <a:bodyPr lIns="0" tIns="0" rIns="0" bIns="0" rtlCol="0" anchor="ctr"/>
            <a:lstStyle/>
            <a:p>
              <a:pPr algn="l">
                <a:lnSpc>
                  <a:spcPts val="6480"/>
                </a:lnSpc>
              </a:pPr>
              <a:r>
                <a:rPr lang="en-US" sz="6000" b="1">
                  <a:solidFill>
                    <a:srgbClr val="8D5CFF"/>
                  </a:solidFill>
                  <a:latin typeface="Georgia Bold"/>
                  <a:ea typeface="Georgia Bold"/>
                  <a:cs typeface="Georgia Bold"/>
                  <a:sym typeface="Georgia Bold"/>
                </a:rPr>
                <a:t>Proposed challenges</a:t>
              </a:r>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3"/>
              <a:stretch>
                <a:fillRect t="-98" b="-92"/>
              </a:stretch>
            </a:blip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grpSp>
        <p:nvGrpSpPr>
          <p:cNvPr id="19" name="Group 19"/>
          <p:cNvGrpSpPr>
            <a:grpSpLocks noChangeAspect="1"/>
          </p:cNvGrpSpPr>
          <p:nvPr/>
        </p:nvGrpSpPr>
        <p:grpSpPr>
          <a:xfrm>
            <a:off x="14708498" y="-954"/>
            <a:ext cx="3579499" cy="8747478"/>
            <a:chOff x="0" y="0"/>
            <a:chExt cx="4772666" cy="11663304"/>
          </a:xfrm>
        </p:grpSpPr>
        <p:sp>
          <p:nvSpPr>
            <p:cNvPr id="20" name="Freeform 20"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10"/>
              <a:stretch>
                <a:fillRect t="-1211" b="-1211"/>
              </a:stretch>
            </a:blipFill>
          </p:spPr>
          <p:txBody>
            <a:bodyPr/>
            <a:lstStyle/>
            <a:p>
              <a:endParaRPr lang="el-GR"/>
            </a:p>
          </p:txBody>
        </p:sp>
      </p:grpSp>
      <p:grpSp>
        <p:nvGrpSpPr>
          <p:cNvPr id="21" name="Group 21"/>
          <p:cNvGrpSpPr>
            <a:grpSpLocks noChangeAspect="1"/>
          </p:cNvGrpSpPr>
          <p:nvPr/>
        </p:nvGrpSpPr>
        <p:grpSpPr>
          <a:xfrm>
            <a:off x="14896364" y="2252438"/>
            <a:ext cx="3203764" cy="972000"/>
            <a:chOff x="0" y="0"/>
            <a:chExt cx="4271686" cy="1296000"/>
          </a:xfrm>
        </p:grpSpPr>
        <p:sp>
          <p:nvSpPr>
            <p:cNvPr id="22" name="Freeform 22"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1"/>
              <a:stretch>
                <a:fillRect t="-185" b="-183"/>
              </a:stretch>
            </a:blipFill>
          </p:spPr>
          <p:txBody>
            <a:bodyPr/>
            <a:lstStyle/>
            <a:p>
              <a:endParaRPr lang="el-GR"/>
            </a:p>
          </p:txBody>
        </p:sp>
      </p:grpSp>
      <p:sp>
        <p:nvSpPr>
          <p:cNvPr id="23" name="TextBox 23"/>
          <p:cNvSpPr txBox="1"/>
          <p:nvPr/>
        </p:nvSpPr>
        <p:spPr>
          <a:xfrm>
            <a:off x="675636" y="1878857"/>
            <a:ext cx="12920913" cy="5342382"/>
          </a:xfrm>
          <a:prstGeom prst="rect">
            <a:avLst/>
          </a:prstGeom>
        </p:spPr>
        <p:txBody>
          <a:bodyPr lIns="0" tIns="0" rIns="0" bIns="0" rtlCol="0" anchor="t">
            <a:spAutoFit/>
          </a:bodyPr>
          <a:lstStyle/>
          <a:p>
            <a:pPr marL="701569" lvl="1" indent="-350784" algn="l">
              <a:lnSpc>
                <a:spcPts val="3563"/>
              </a:lnSpc>
              <a:buFont typeface="Arial"/>
              <a:buChar char="•"/>
            </a:pPr>
            <a:r>
              <a:rPr lang="en-US" sz="3299">
                <a:solidFill>
                  <a:srgbClr val="19112C"/>
                </a:solidFill>
                <a:latin typeface="Arial"/>
                <a:ea typeface="Arial"/>
                <a:cs typeface="Arial"/>
                <a:sym typeface="Arial"/>
              </a:rPr>
              <a:t>The company needs to develop a strategy to encourage </a:t>
            </a:r>
            <a:r>
              <a:rPr lang="en-US" sz="3299" b="1">
                <a:solidFill>
                  <a:srgbClr val="19112C"/>
                </a:solidFill>
                <a:latin typeface="Arial Bold"/>
                <a:ea typeface="Arial Bold"/>
                <a:cs typeface="Arial Bold"/>
                <a:sym typeface="Arial Bold"/>
              </a:rPr>
              <a:t>customers to return used clothing</a:t>
            </a:r>
            <a:r>
              <a:rPr lang="en-US" sz="3299">
                <a:solidFill>
                  <a:srgbClr val="19112C"/>
                </a:solidFill>
                <a:latin typeface="Arial"/>
                <a:ea typeface="Arial"/>
                <a:cs typeface="Arial"/>
                <a:sym typeface="Arial"/>
              </a:rPr>
              <a:t> and make the resale process efficient and profitable. The learners must design a practical and engaging business model for a take-back and resale system.</a:t>
            </a:r>
          </a:p>
          <a:p>
            <a:pPr algn="l">
              <a:lnSpc>
                <a:spcPts val="3563"/>
              </a:lnSpc>
            </a:pPr>
            <a:endParaRPr lang="en-US" sz="3299">
              <a:solidFill>
                <a:srgbClr val="19112C"/>
              </a:solidFill>
              <a:latin typeface="Arial"/>
              <a:ea typeface="Arial"/>
              <a:cs typeface="Arial"/>
              <a:sym typeface="Arial"/>
            </a:endParaRPr>
          </a:p>
          <a:p>
            <a:pPr marL="701569" lvl="1" indent="-350784" algn="l">
              <a:lnSpc>
                <a:spcPts val="3563"/>
              </a:lnSpc>
              <a:buFont typeface="Arial"/>
              <a:buChar char="•"/>
            </a:pPr>
            <a:r>
              <a:rPr lang="en-US" sz="3299">
                <a:solidFill>
                  <a:srgbClr val="19112C"/>
                </a:solidFill>
                <a:latin typeface="Arial"/>
                <a:ea typeface="Arial"/>
                <a:cs typeface="Arial"/>
                <a:sym typeface="Arial"/>
              </a:rPr>
              <a:t>Re-imagine the </a:t>
            </a:r>
            <a:r>
              <a:rPr lang="en-US" sz="3299" b="1">
                <a:solidFill>
                  <a:srgbClr val="19112C"/>
                </a:solidFill>
                <a:latin typeface="Arial Bold"/>
                <a:ea typeface="Arial Bold"/>
                <a:cs typeface="Arial Bold"/>
                <a:sym typeface="Arial Bold"/>
              </a:rPr>
              <a:t>resale platform</a:t>
            </a:r>
            <a:r>
              <a:rPr lang="en-US" sz="3299">
                <a:solidFill>
                  <a:srgbClr val="19112C"/>
                </a:solidFill>
                <a:latin typeface="Arial"/>
                <a:ea typeface="Arial"/>
                <a:cs typeface="Arial"/>
                <a:sym typeface="Arial"/>
              </a:rPr>
              <a:t> itself. How can we use storytelling, marketing instruments, or something else to create a unique value proposition that attracts both sellers and buyers?</a:t>
            </a:r>
          </a:p>
          <a:p>
            <a:pPr algn="l">
              <a:lnSpc>
                <a:spcPts val="3563"/>
              </a:lnSpc>
            </a:pPr>
            <a:endParaRPr lang="en-US" sz="3299">
              <a:solidFill>
                <a:srgbClr val="19112C"/>
              </a:solidFill>
              <a:latin typeface="Arial"/>
              <a:ea typeface="Arial"/>
              <a:cs typeface="Arial"/>
              <a:sym typeface="Arial"/>
            </a:endParaRPr>
          </a:p>
          <a:p>
            <a:pPr marL="667063" lvl="1" indent="-333531" algn="l">
              <a:lnSpc>
                <a:spcPts val="3563"/>
              </a:lnSpc>
              <a:buFont typeface="Arial"/>
              <a:buChar char="•"/>
            </a:pPr>
            <a:r>
              <a:rPr lang="en-US" sz="3299">
                <a:solidFill>
                  <a:srgbClr val="19112C"/>
                </a:solidFill>
                <a:latin typeface="Arial"/>
                <a:ea typeface="Arial"/>
                <a:cs typeface="Arial"/>
                <a:sym typeface="Arial"/>
              </a:rPr>
              <a:t>Own challenge?</a:t>
            </a:r>
          </a:p>
          <a:p>
            <a:pPr algn="l">
              <a:lnSpc>
                <a:spcPts val="3023"/>
              </a:lnSpc>
            </a:pPr>
            <a:endParaRPr lang="en-US" sz="3299">
              <a:solidFill>
                <a:srgbClr val="19112C"/>
              </a:solidFill>
              <a:latin typeface="Arial"/>
              <a:ea typeface="Arial"/>
              <a:cs typeface="Arial"/>
              <a:sym typeface="Arial"/>
            </a:endParaRPr>
          </a:p>
        </p:txBody>
      </p:sp>
      <p:grpSp>
        <p:nvGrpSpPr>
          <p:cNvPr id="24" name="Group 24"/>
          <p:cNvGrpSpPr/>
          <p:nvPr/>
        </p:nvGrpSpPr>
        <p:grpSpPr>
          <a:xfrm>
            <a:off x="846750" y="547275"/>
            <a:ext cx="13532400" cy="1137553"/>
            <a:chOff x="0" y="0"/>
            <a:chExt cx="18043200" cy="1516737"/>
          </a:xfrm>
        </p:grpSpPr>
        <p:sp>
          <p:nvSpPr>
            <p:cNvPr id="25" name="Freeform 25"/>
            <p:cNvSpPr/>
            <p:nvPr/>
          </p:nvSpPr>
          <p:spPr>
            <a:xfrm>
              <a:off x="0" y="0"/>
              <a:ext cx="18043199" cy="1516737"/>
            </a:xfrm>
            <a:custGeom>
              <a:avLst/>
              <a:gdLst/>
              <a:ahLst/>
              <a:cxnLst/>
              <a:rect l="l" t="t" r="r" b="b"/>
              <a:pathLst>
                <a:path w="18043199" h="1516737">
                  <a:moveTo>
                    <a:pt x="0" y="0"/>
                  </a:moveTo>
                  <a:lnTo>
                    <a:pt x="18043199" y="0"/>
                  </a:lnTo>
                  <a:lnTo>
                    <a:pt x="18043199" y="1516737"/>
                  </a:lnTo>
                  <a:lnTo>
                    <a:pt x="0" y="1516737"/>
                  </a:lnTo>
                  <a:close/>
                </a:path>
              </a:pathLst>
            </a:custGeom>
            <a:solidFill>
              <a:srgbClr val="000000">
                <a:alpha val="0"/>
              </a:srgbClr>
            </a:solidFill>
          </p:spPr>
          <p:txBody>
            <a:bodyPr/>
            <a:lstStyle/>
            <a:p>
              <a:endParaRPr lang="el-GR"/>
            </a:p>
          </p:txBody>
        </p:sp>
        <p:sp>
          <p:nvSpPr>
            <p:cNvPr id="26" name="TextBox 26"/>
            <p:cNvSpPr txBox="1"/>
            <p:nvPr/>
          </p:nvSpPr>
          <p:spPr>
            <a:xfrm>
              <a:off x="0" y="66675"/>
              <a:ext cx="18043200" cy="1450062"/>
            </a:xfrm>
            <a:prstGeom prst="rect">
              <a:avLst/>
            </a:prstGeom>
          </p:spPr>
          <p:txBody>
            <a:bodyPr lIns="0" tIns="0" rIns="0" bIns="0" rtlCol="0" anchor="ctr"/>
            <a:lstStyle/>
            <a:p>
              <a:pPr algn="l">
                <a:lnSpc>
                  <a:spcPts val="6480"/>
                </a:lnSpc>
              </a:pPr>
              <a:r>
                <a:rPr lang="en-US" sz="6000" b="1">
                  <a:solidFill>
                    <a:srgbClr val="8D5CFF"/>
                  </a:solidFill>
                  <a:latin typeface="Georgia Bold"/>
                  <a:ea typeface="Georgia Bold"/>
                  <a:cs typeface="Georgia Bold"/>
                  <a:sym typeface="Georgia Bold"/>
                </a:rPr>
                <a:t>Proposed challenges</a:t>
              </a:r>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3"/>
              <a:stretch>
                <a:fillRect t="-98" b="-92"/>
              </a:stretch>
            </a:blip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grpSp>
        <p:nvGrpSpPr>
          <p:cNvPr id="19" name="Group 19"/>
          <p:cNvGrpSpPr>
            <a:grpSpLocks noChangeAspect="1"/>
          </p:cNvGrpSpPr>
          <p:nvPr/>
        </p:nvGrpSpPr>
        <p:grpSpPr>
          <a:xfrm>
            <a:off x="1052204" y="452011"/>
            <a:ext cx="2882265" cy="1403886"/>
            <a:chOff x="0" y="0"/>
            <a:chExt cx="3843020" cy="1871848"/>
          </a:xfrm>
        </p:grpSpPr>
        <p:sp>
          <p:nvSpPr>
            <p:cNvPr id="20" name="Freeform 20"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10"/>
              <a:stretch>
                <a:fillRect l="-33" r="-33"/>
              </a:stretch>
            </a:blipFill>
          </p:spPr>
          <p:txBody>
            <a:bodyPr/>
            <a:lstStyle/>
            <a:p>
              <a:endParaRPr lang="el-GR"/>
            </a:p>
          </p:txBody>
        </p:sp>
      </p:grpSp>
      <p:grpSp>
        <p:nvGrpSpPr>
          <p:cNvPr id="21" name="Group 21"/>
          <p:cNvGrpSpPr/>
          <p:nvPr/>
        </p:nvGrpSpPr>
        <p:grpSpPr>
          <a:xfrm>
            <a:off x="974247" y="6402254"/>
            <a:ext cx="12577343" cy="2043825"/>
            <a:chOff x="0" y="0"/>
            <a:chExt cx="16769790" cy="2725100"/>
          </a:xfrm>
        </p:grpSpPr>
        <p:sp>
          <p:nvSpPr>
            <p:cNvPr id="22" name="Freeform 22"/>
            <p:cNvSpPr/>
            <p:nvPr/>
          </p:nvSpPr>
          <p:spPr>
            <a:xfrm>
              <a:off x="0" y="0"/>
              <a:ext cx="16769790" cy="2725100"/>
            </a:xfrm>
            <a:custGeom>
              <a:avLst/>
              <a:gdLst/>
              <a:ahLst/>
              <a:cxnLst/>
              <a:rect l="l" t="t" r="r" b="b"/>
              <a:pathLst>
                <a:path w="16769790" h="2725100">
                  <a:moveTo>
                    <a:pt x="0" y="0"/>
                  </a:moveTo>
                  <a:lnTo>
                    <a:pt x="16769790" y="0"/>
                  </a:lnTo>
                  <a:lnTo>
                    <a:pt x="16769790" y="2725100"/>
                  </a:lnTo>
                  <a:lnTo>
                    <a:pt x="0" y="2725100"/>
                  </a:lnTo>
                  <a:close/>
                </a:path>
              </a:pathLst>
            </a:custGeom>
            <a:solidFill>
              <a:srgbClr val="000000">
                <a:alpha val="0"/>
              </a:srgbClr>
            </a:solidFill>
          </p:spPr>
          <p:txBody>
            <a:bodyPr/>
            <a:lstStyle/>
            <a:p>
              <a:endParaRPr lang="el-GR"/>
            </a:p>
          </p:txBody>
        </p:sp>
        <p:sp>
          <p:nvSpPr>
            <p:cNvPr id="23" name="TextBox 23"/>
            <p:cNvSpPr txBox="1"/>
            <p:nvPr/>
          </p:nvSpPr>
          <p:spPr>
            <a:xfrm>
              <a:off x="0" y="66675"/>
              <a:ext cx="16769790" cy="2658425"/>
            </a:xfrm>
            <a:prstGeom prst="rect">
              <a:avLst/>
            </a:prstGeom>
          </p:spPr>
          <p:txBody>
            <a:bodyPr lIns="0" tIns="0" rIns="0" bIns="0" rtlCol="0" anchor="b"/>
            <a:lstStyle/>
            <a:p>
              <a:pPr algn="l">
                <a:lnSpc>
                  <a:spcPts val="6480"/>
                </a:lnSpc>
              </a:pPr>
              <a:r>
                <a:rPr lang="en-US" sz="6000" b="1">
                  <a:solidFill>
                    <a:srgbClr val="C0FF99"/>
                  </a:solidFill>
                  <a:latin typeface="Georgia Bold"/>
                  <a:ea typeface="Georgia Bold"/>
                  <a:cs typeface="Georgia Bold"/>
                  <a:sym typeface="Georgia Bold"/>
                </a:rPr>
                <a:t>Topic:</a:t>
              </a:r>
            </a:p>
            <a:p>
              <a:pPr algn="l">
                <a:lnSpc>
                  <a:spcPts val="6480"/>
                </a:lnSpc>
              </a:pPr>
              <a:r>
                <a:rPr lang="en-US" sz="6000" b="1">
                  <a:solidFill>
                    <a:srgbClr val="FFFFFF"/>
                  </a:solidFill>
                  <a:latin typeface="Georgia Bold"/>
                  <a:ea typeface="Georgia Bold"/>
                  <a:cs typeface="Georgia Bold"/>
                  <a:sym typeface="Georgia Bold"/>
                </a:rPr>
                <a:t>Textile recycling &amp; waste</a:t>
              </a:r>
            </a:p>
          </p:txBody>
        </p:sp>
      </p:grpSp>
      <p:grpSp>
        <p:nvGrpSpPr>
          <p:cNvPr id="24" name="Group 24"/>
          <p:cNvGrpSpPr>
            <a:grpSpLocks noChangeAspect="1"/>
          </p:cNvGrpSpPr>
          <p:nvPr/>
        </p:nvGrpSpPr>
        <p:grpSpPr>
          <a:xfrm>
            <a:off x="6265068" y="800100"/>
            <a:ext cx="11115675" cy="6629400"/>
            <a:chOff x="0" y="0"/>
            <a:chExt cx="14820900" cy="8839200"/>
          </a:xfrm>
        </p:grpSpPr>
        <p:sp>
          <p:nvSpPr>
            <p:cNvPr id="25" name="Freeform 25" descr="Εικόνα που περιέχει καρτούν, τέχνη, ζωγραφιά, εικονογράφηση  Το περιεχόμενο που δημιουργείται από ΑΙ μπορεί να μην είναι σωστό."/>
            <p:cNvSpPr/>
            <p:nvPr/>
          </p:nvSpPr>
          <p:spPr>
            <a:xfrm>
              <a:off x="0" y="0"/>
              <a:ext cx="14820900" cy="8839200"/>
            </a:xfrm>
            <a:custGeom>
              <a:avLst/>
              <a:gdLst/>
              <a:ahLst/>
              <a:cxnLst/>
              <a:rect l="l" t="t" r="r" b="b"/>
              <a:pathLst>
                <a:path w="14820900" h="8839200">
                  <a:moveTo>
                    <a:pt x="0" y="0"/>
                  </a:moveTo>
                  <a:lnTo>
                    <a:pt x="14820900" y="0"/>
                  </a:lnTo>
                  <a:lnTo>
                    <a:pt x="14820900" y="8839200"/>
                  </a:lnTo>
                  <a:lnTo>
                    <a:pt x="0" y="8839200"/>
                  </a:lnTo>
                  <a:lnTo>
                    <a:pt x="0" y="0"/>
                  </a:lnTo>
                  <a:close/>
                </a:path>
              </a:pathLst>
            </a:custGeom>
            <a:blipFill>
              <a:blip r:embed="rId11"/>
              <a:stretch>
                <a:fillRect t="-681" b="-681"/>
              </a:stretch>
            </a:blipFill>
          </p:spPr>
          <p:txBody>
            <a:bodyPr/>
            <a:lstStyle/>
            <a:p>
              <a:endParaRPr lang="el-GR"/>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grpSp>
        <p:nvGrpSpPr>
          <p:cNvPr id="19" name="Group 19"/>
          <p:cNvGrpSpPr>
            <a:grpSpLocks noChangeAspect="1"/>
          </p:cNvGrpSpPr>
          <p:nvPr/>
        </p:nvGrpSpPr>
        <p:grpSpPr>
          <a:xfrm>
            <a:off x="10358810" y="0"/>
            <a:ext cx="9668996" cy="8239990"/>
            <a:chOff x="0" y="0"/>
            <a:chExt cx="12891994" cy="10986654"/>
          </a:xfrm>
        </p:grpSpPr>
        <p:sp>
          <p:nvSpPr>
            <p:cNvPr id="20" name="Freeform 20"/>
            <p:cNvSpPr/>
            <p:nvPr/>
          </p:nvSpPr>
          <p:spPr>
            <a:xfrm>
              <a:off x="0" y="0"/>
              <a:ext cx="12892024" cy="10986643"/>
            </a:xfrm>
            <a:custGeom>
              <a:avLst/>
              <a:gdLst/>
              <a:ahLst/>
              <a:cxnLst/>
              <a:rect l="l" t="t" r="r" b="b"/>
              <a:pathLst>
                <a:path w="12892024" h="10986643">
                  <a:moveTo>
                    <a:pt x="0" y="0"/>
                  </a:moveTo>
                  <a:lnTo>
                    <a:pt x="12892024" y="0"/>
                  </a:lnTo>
                  <a:lnTo>
                    <a:pt x="12892024" y="10986643"/>
                  </a:lnTo>
                  <a:lnTo>
                    <a:pt x="0" y="10986643"/>
                  </a:lnTo>
                  <a:lnTo>
                    <a:pt x="0" y="0"/>
                  </a:lnTo>
                  <a:close/>
                </a:path>
              </a:pathLst>
            </a:custGeom>
            <a:blipFill>
              <a:blip r:embed="rId9"/>
              <a:stretch>
                <a:fillRect b="-2"/>
              </a:stretch>
            </a:blipFill>
          </p:spPr>
          <p:txBody>
            <a:bodyPr/>
            <a:lstStyle/>
            <a:p>
              <a:endParaRPr lang="el-GR"/>
            </a:p>
          </p:txBody>
        </p:sp>
      </p:grpSp>
      <p:grpSp>
        <p:nvGrpSpPr>
          <p:cNvPr id="21" name="Group 21"/>
          <p:cNvGrpSpPr/>
          <p:nvPr/>
        </p:nvGrpSpPr>
        <p:grpSpPr>
          <a:xfrm>
            <a:off x="1028700" y="746694"/>
            <a:ext cx="9091683" cy="1988345"/>
            <a:chOff x="0" y="0"/>
            <a:chExt cx="12122244" cy="2651126"/>
          </a:xfrm>
        </p:grpSpPr>
        <p:sp>
          <p:nvSpPr>
            <p:cNvPr id="22" name="Freeform 22"/>
            <p:cNvSpPr/>
            <p:nvPr/>
          </p:nvSpPr>
          <p:spPr>
            <a:xfrm>
              <a:off x="0" y="0"/>
              <a:ext cx="12122244" cy="2651126"/>
            </a:xfrm>
            <a:custGeom>
              <a:avLst/>
              <a:gdLst/>
              <a:ahLst/>
              <a:cxnLst/>
              <a:rect l="l" t="t" r="r" b="b"/>
              <a:pathLst>
                <a:path w="12122244" h="2651126">
                  <a:moveTo>
                    <a:pt x="0" y="0"/>
                  </a:moveTo>
                  <a:lnTo>
                    <a:pt x="12122244" y="0"/>
                  </a:lnTo>
                  <a:lnTo>
                    <a:pt x="12122244" y="2651126"/>
                  </a:lnTo>
                  <a:lnTo>
                    <a:pt x="0" y="2651126"/>
                  </a:lnTo>
                  <a:close/>
                </a:path>
              </a:pathLst>
            </a:custGeom>
            <a:solidFill>
              <a:srgbClr val="000000">
                <a:alpha val="0"/>
              </a:srgbClr>
            </a:solidFill>
          </p:spPr>
          <p:txBody>
            <a:bodyPr/>
            <a:lstStyle/>
            <a:p>
              <a:endParaRPr lang="el-GR"/>
            </a:p>
          </p:txBody>
        </p:sp>
        <p:sp>
          <p:nvSpPr>
            <p:cNvPr id="23" name="TextBox 23"/>
            <p:cNvSpPr txBox="1"/>
            <p:nvPr/>
          </p:nvSpPr>
          <p:spPr>
            <a:xfrm>
              <a:off x="0" y="66675"/>
              <a:ext cx="12122244" cy="2584451"/>
            </a:xfrm>
            <a:prstGeom prst="rect">
              <a:avLst/>
            </a:prstGeom>
          </p:spPr>
          <p:txBody>
            <a:bodyPr lIns="0" tIns="0" rIns="0" bIns="0" rtlCol="0" anchor="ctr"/>
            <a:lstStyle/>
            <a:p>
              <a:pPr algn="l">
                <a:lnSpc>
                  <a:spcPts val="6480"/>
                </a:lnSpc>
              </a:pPr>
              <a:r>
                <a:rPr lang="en-US" sz="6000" b="1">
                  <a:solidFill>
                    <a:srgbClr val="19112C"/>
                  </a:solidFill>
                  <a:latin typeface="Georgia Bold"/>
                  <a:ea typeface="Georgia Bold"/>
                  <a:cs typeface="Georgia Bold"/>
                  <a:sym typeface="Georgia Bold"/>
                </a:rPr>
                <a:t>Textile waste and recycling</a:t>
              </a:r>
            </a:p>
          </p:txBody>
        </p:sp>
      </p:grpSp>
      <p:sp>
        <p:nvSpPr>
          <p:cNvPr id="24" name="TextBox 24"/>
          <p:cNvSpPr txBox="1"/>
          <p:nvPr/>
        </p:nvSpPr>
        <p:spPr>
          <a:xfrm>
            <a:off x="1028700" y="3972141"/>
            <a:ext cx="11677212" cy="3095625"/>
          </a:xfrm>
          <a:prstGeom prst="rect">
            <a:avLst/>
          </a:prstGeom>
        </p:spPr>
        <p:txBody>
          <a:bodyPr lIns="0" tIns="0" rIns="0" bIns="0" rtlCol="0" anchor="t">
            <a:spAutoFit/>
          </a:bodyPr>
          <a:lstStyle/>
          <a:p>
            <a:pPr algn="l">
              <a:lnSpc>
                <a:spcPts val="4320"/>
              </a:lnSpc>
            </a:pPr>
            <a:r>
              <a:rPr lang="en-US" sz="3600" b="1">
                <a:solidFill>
                  <a:srgbClr val="19112C"/>
                </a:solidFill>
                <a:latin typeface="Arial Bold"/>
                <a:ea typeface="Arial Bold"/>
                <a:cs typeface="Arial Bold"/>
                <a:sym typeface="Arial Bold"/>
              </a:rPr>
              <a:t>What is textile waste?</a:t>
            </a:r>
          </a:p>
          <a:p>
            <a:pPr algn="l">
              <a:lnSpc>
                <a:spcPts val="4320"/>
              </a:lnSpc>
            </a:pPr>
            <a:endParaRPr lang="en-US" sz="3600" b="1">
              <a:solidFill>
                <a:srgbClr val="19112C"/>
              </a:solidFill>
              <a:latin typeface="Arial Bold"/>
              <a:ea typeface="Arial Bold"/>
              <a:cs typeface="Arial Bold"/>
              <a:sym typeface="Arial Bold"/>
            </a:endParaRPr>
          </a:p>
          <a:p>
            <a:pPr marL="597222" lvl="1" indent="-298611" algn="l">
              <a:lnSpc>
                <a:spcPts val="3960"/>
              </a:lnSpc>
              <a:buFont typeface="Arial"/>
              <a:buChar char="•"/>
            </a:pPr>
            <a:r>
              <a:rPr lang="en-US" sz="3300">
                <a:solidFill>
                  <a:srgbClr val="19112C"/>
                </a:solidFill>
                <a:latin typeface="Arial"/>
                <a:ea typeface="Arial"/>
                <a:cs typeface="Arial"/>
                <a:sym typeface="Arial"/>
              </a:rPr>
              <a:t>Do you have any idea of the amount of waste generated by the fashion industry every year?</a:t>
            </a:r>
          </a:p>
          <a:p>
            <a:pPr marL="597222" lvl="1" indent="-298611" algn="l">
              <a:lnSpc>
                <a:spcPts val="3960"/>
              </a:lnSpc>
              <a:buFont typeface="Arial"/>
              <a:buChar char="•"/>
            </a:pPr>
            <a:r>
              <a:rPr lang="en-US" sz="3300">
                <a:solidFill>
                  <a:srgbClr val="19112C"/>
                </a:solidFill>
                <a:latin typeface="Arial"/>
                <a:ea typeface="Arial"/>
                <a:cs typeface="Arial"/>
                <a:sym typeface="Arial"/>
              </a:rPr>
              <a:t>What can be done with this waste?</a:t>
            </a:r>
          </a:p>
          <a:p>
            <a:pPr marL="597222" lvl="1" indent="-298611" algn="l">
              <a:lnSpc>
                <a:spcPts val="3960"/>
              </a:lnSpc>
              <a:buFont typeface="Arial"/>
              <a:buChar char="•"/>
            </a:pPr>
            <a:r>
              <a:rPr lang="en-US" sz="3300">
                <a:solidFill>
                  <a:srgbClr val="19112C"/>
                </a:solidFill>
                <a:latin typeface="Arial"/>
                <a:ea typeface="Arial"/>
                <a:cs typeface="Arial"/>
                <a:sym typeface="Arial"/>
              </a:rPr>
              <a:t>What is actually done with this waste?</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3"/>
              <a:stretch>
                <a:fillRect t="-98" b="-92"/>
              </a:stretch>
            </a:blip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grpSp>
        <p:nvGrpSpPr>
          <p:cNvPr id="19" name="Group 19"/>
          <p:cNvGrpSpPr>
            <a:grpSpLocks noChangeAspect="1"/>
          </p:cNvGrpSpPr>
          <p:nvPr/>
        </p:nvGrpSpPr>
        <p:grpSpPr>
          <a:xfrm>
            <a:off x="1052204" y="452011"/>
            <a:ext cx="2882265" cy="1403886"/>
            <a:chOff x="0" y="0"/>
            <a:chExt cx="3843020" cy="1871848"/>
          </a:xfrm>
        </p:grpSpPr>
        <p:sp>
          <p:nvSpPr>
            <p:cNvPr id="20" name="Freeform 20"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10"/>
              <a:stretch>
                <a:fillRect l="-33" r="-33"/>
              </a:stretch>
            </a:blipFill>
          </p:spPr>
          <p:txBody>
            <a:bodyPr/>
            <a:lstStyle/>
            <a:p>
              <a:endParaRPr lang="el-GR"/>
            </a:p>
          </p:txBody>
        </p:sp>
      </p:grpSp>
      <p:sp>
        <p:nvSpPr>
          <p:cNvPr id="21" name="TextBox 21"/>
          <p:cNvSpPr txBox="1"/>
          <p:nvPr/>
        </p:nvSpPr>
        <p:spPr>
          <a:xfrm>
            <a:off x="13163079" y="6262606"/>
            <a:ext cx="3924218" cy="2334331"/>
          </a:xfrm>
          <a:prstGeom prst="rect">
            <a:avLst/>
          </a:prstGeom>
        </p:spPr>
        <p:txBody>
          <a:bodyPr lIns="0" tIns="0" rIns="0" bIns="0" rtlCol="0" anchor="t">
            <a:spAutoFit/>
          </a:bodyPr>
          <a:lstStyle/>
          <a:p>
            <a:pPr algn="ctr">
              <a:lnSpc>
                <a:spcPts val="3564"/>
              </a:lnSpc>
            </a:pPr>
            <a:r>
              <a:rPr lang="en-US" sz="3300">
                <a:solidFill>
                  <a:srgbClr val="FFFFFF"/>
                </a:solidFill>
                <a:latin typeface="Arial"/>
                <a:ea typeface="Arial"/>
                <a:cs typeface="Arial"/>
                <a:sym typeface="Arial"/>
              </a:rPr>
              <a:t>used textiles recycled into new garments</a:t>
            </a:r>
          </a:p>
        </p:txBody>
      </p:sp>
      <p:sp>
        <p:nvSpPr>
          <p:cNvPr id="22" name="TextBox 22"/>
          <p:cNvSpPr txBox="1"/>
          <p:nvPr/>
        </p:nvSpPr>
        <p:spPr>
          <a:xfrm>
            <a:off x="2353536" y="5303973"/>
            <a:ext cx="1541467" cy="583465"/>
          </a:xfrm>
          <a:prstGeom prst="rect">
            <a:avLst/>
          </a:prstGeom>
        </p:spPr>
        <p:txBody>
          <a:bodyPr lIns="0" tIns="0" rIns="0" bIns="0" rtlCol="0" anchor="t">
            <a:spAutoFit/>
          </a:bodyPr>
          <a:lstStyle/>
          <a:p>
            <a:pPr algn="ctr">
              <a:lnSpc>
                <a:spcPts val="3960"/>
              </a:lnSpc>
            </a:pPr>
            <a:r>
              <a:rPr lang="en-US" sz="3300" b="1">
                <a:solidFill>
                  <a:srgbClr val="C0FF99"/>
                </a:solidFill>
                <a:latin typeface="Arial Bold"/>
                <a:ea typeface="Arial Bold"/>
                <a:cs typeface="Arial Bold"/>
                <a:sym typeface="Arial Bold"/>
              </a:rPr>
              <a:t>~ 16 kg</a:t>
            </a:r>
          </a:p>
        </p:txBody>
      </p:sp>
      <p:sp>
        <p:nvSpPr>
          <p:cNvPr id="23" name="TextBox 23"/>
          <p:cNvSpPr txBox="1"/>
          <p:nvPr/>
        </p:nvSpPr>
        <p:spPr>
          <a:xfrm>
            <a:off x="8399716" y="5303973"/>
            <a:ext cx="1320243" cy="583465"/>
          </a:xfrm>
          <a:prstGeom prst="rect">
            <a:avLst/>
          </a:prstGeom>
        </p:spPr>
        <p:txBody>
          <a:bodyPr lIns="0" tIns="0" rIns="0" bIns="0" rtlCol="0" anchor="t">
            <a:spAutoFit/>
          </a:bodyPr>
          <a:lstStyle/>
          <a:p>
            <a:pPr algn="ctr">
              <a:lnSpc>
                <a:spcPts val="3960"/>
              </a:lnSpc>
            </a:pPr>
            <a:r>
              <a:rPr lang="en-US" sz="3300" b="1">
                <a:solidFill>
                  <a:srgbClr val="C0FF99"/>
                </a:solidFill>
                <a:latin typeface="Arial Bold"/>
                <a:ea typeface="Arial Bold"/>
                <a:cs typeface="Arial Bold"/>
                <a:sym typeface="Arial Bold"/>
              </a:rPr>
              <a:t>4.4 kg</a:t>
            </a:r>
          </a:p>
        </p:txBody>
      </p:sp>
      <p:sp>
        <p:nvSpPr>
          <p:cNvPr id="24" name="Freeform 24" descr="Βιωσιμότητα με συμπαγές γέμισμα"/>
          <p:cNvSpPr/>
          <p:nvPr/>
        </p:nvSpPr>
        <p:spPr>
          <a:xfrm>
            <a:off x="7890223" y="3057294"/>
            <a:ext cx="2159368" cy="2073644"/>
          </a:xfrm>
          <a:custGeom>
            <a:avLst/>
            <a:gdLst/>
            <a:ahLst/>
            <a:cxnLst/>
            <a:rect l="l" t="t" r="r" b="b"/>
            <a:pathLst>
              <a:path w="2159368" h="2073644">
                <a:moveTo>
                  <a:pt x="0" y="0"/>
                </a:moveTo>
                <a:lnTo>
                  <a:pt x="2159369" y="0"/>
                </a:lnTo>
                <a:lnTo>
                  <a:pt x="2159369" y="2073644"/>
                </a:lnTo>
                <a:lnTo>
                  <a:pt x="0" y="2073644"/>
                </a:lnTo>
                <a:lnTo>
                  <a:pt x="0" y="0"/>
                </a:lnTo>
                <a:close/>
              </a:path>
            </a:pathLst>
          </a:custGeom>
          <a:blipFill>
            <a:blip r:embed="rId11">
              <a:extLst>
                <a:ext uri="{96DAC541-7B7A-43D3-8B79-37D633B846F1}">
                  <asvg:svgBlip xmlns:asvg="http://schemas.microsoft.com/office/drawing/2016/SVG/main" r:embed="rId12"/>
                </a:ext>
              </a:extLst>
            </a:blip>
            <a:stretch>
              <a:fillRect t="-2067" b="-2067"/>
            </a:stretch>
          </a:blipFill>
        </p:spPr>
        <p:txBody>
          <a:bodyPr/>
          <a:lstStyle/>
          <a:p>
            <a:endParaRPr lang="el-GR"/>
          </a:p>
        </p:txBody>
      </p:sp>
      <p:sp>
        <p:nvSpPr>
          <p:cNvPr id="25" name="Freeform 25" descr="Σκουπίδια με συμπαγές γέμισμα"/>
          <p:cNvSpPr/>
          <p:nvPr/>
        </p:nvSpPr>
        <p:spPr>
          <a:xfrm>
            <a:off x="2264472" y="3150164"/>
            <a:ext cx="1888297" cy="1888298"/>
          </a:xfrm>
          <a:custGeom>
            <a:avLst/>
            <a:gdLst/>
            <a:ahLst/>
            <a:cxnLst/>
            <a:rect l="l" t="t" r="r" b="b"/>
            <a:pathLst>
              <a:path w="1888297" h="1888298">
                <a:moveTo>
                  <a:pt x="0" y="0"/>
                </a:moveTo>
                <a:lnTo>
                  <a:pt x="1888297" y="0"/>
                </a:lnTo>
                <a:lnTo>
                  <a:pt x="1888297" y="1888297"/>
                </a:lnTo>
                <a:lnTo>
                  <a:pt x="0" y="188829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l-GR"/>
          </a:p>
        </p:txBody>
      </p:sp>
      <p:sp>
        <p:nvSpPr>
          <p:cNvPr id="26" name="Freeform 26" descr="Κύκλος με βέλος με συμπαγές γέμισμα"/>
          <p:cNvSpPr/>
          <p:nvPr/>
        </p:nvSpPr>
        <p:spPr>
          <a:xfrm>
            <a:off x="13787438" y="2807264"/>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l-GR"/>
          </a:p>
        </p:txBody>
      </p:sp>
      <p:sp>
        <p:nvSpPr>
          <p:cNvPr id="27" name="TextBox 27"/>
          <p:cNvSpPr txBox="1"/>
          <p:nvPr/>
        </p:nvSpPr>
        <p:spPr>
          <a:xfrm>
            <a:off x="14472100" y="5303975"/>
            <a:ext cx="1320243" cy="583465"/>
          </a:xfrm>
          <a:prstGeom prst="rect">
            <a:avLst/>
          </a:prstGeom>
        </p:spPr>
        <p:txBody>
          <a:bodyPr lIns="0" tIns="0" rIns="0" bIns="0" rtlCol="0" anchor="t">
            <a:spAutoFit/>
          </a:bodyPr>
          <a:lstStyle/>
          <a:p>
            <a:pPr algn="ctr">
              <a:lnSpc>
                <a:spcPts val="3960"/>
              </a:lnSpc>
            </a:pPr>
            <a:r>
              <a:rPr lang="en-US" sz="3300" b="1">
                <a:solidFill>
                  <a:srgbClr val="C0FF99"/>
                </a:solidFill>
                <a:latin typeface="Arial Bold"/>
                <a:ea typeface="Arial Bold"/>
                <a:cs typeface="Arial Bold"/>
                <a:sym typeface="Arial Bold"/>
              </a:rPr>
              <a:t>&lt; 1%</a:t>
            </a:r>
          </a:p>
        </p:txBody>
      </p:sp>
      <p:sp>
        <p:nvSpPr>
          <p:cNvPr id="28" name="TextBox 28"/>
          <p:cNvSpPr txBox="1"/>
          <p:nvPr/>
        </p:nvSpPr>
        <p:spPr>
          <a:xfrm>
            <a:off x="1469493" y="6249261"/>
            <a:ext cx="3928234" cy="970389"/>
          </a:xfrm>
          <a:prstGeom prst="rect">
            <a:avLst/>
          </a:prstGeom>
        </p:spPr>
        <p:txBody>
          <a:bodyPr lIns="0" tIns="0" rIns="0" bIns="0" rtlCol="0" anchor="t">
            <a:spAutoFit/>
          </a:bodyPr>
          <a:lstStyle/>
          <a:p>
            <a:pPr algn="ctr">
              <a:lnSpc>
                <a:spcPts val="3600"/>
              </a:lnSpc>
            </a:pPr>
            <a:r>
              <a:rPr lang="en-US" sz="3300">
                <a:solidFill>
                  <a:srgbClr val="FFFFFF"/>
                </a:solidFill>
                <a:latin typeface="Arial"/>
                <a:ea typeface="Arial"/>
                <a:cs typeface="Arial"/>
                <a:sym typeface="Arial"/>
              </a:rPr>
              <a:t>textile waste per EU citizen per year​</a:t>
            </a:r>
          </a:p>
        </p:txBody>
      </p:sp>
      <p:sp>
        <p:nvSpPr>
          <p:cNvPr id="29" name="TextBox 29"/>
          <p:cNvSpPr txBox="1"/>
          <p:nvPr/>
        </p:nvSpPr>
        <p:spPr>
          <a:xfrm>
            <a:off x="7170666" y="6249261"/>
            <a:ext cx="3928236" cy="970389"/>
          </a:xfrm>
          <a:prstGeom prst="rect">
            <a:avLst/>
          </a:prstGeom>
        </p:spPr>
        <p:txBody>
          <a:bodyPr lIns="0" tIns="0" rIns="0" bIns="0" rtlCol="0" anchor="t">
            <a:spAutoFit/>
          </a:bodyPr>
          <a:lstStyle/>
          <a:p>
            <a:pPr algn="ctr">
              <a:lnSpc>
                <a:spcPts val="3600"/>
              </a:lnSpc>
            </a:pPr>
            <a:r>
              <a:rPr lang="en-US" sz="3300">
                <a:solidFill>
                  <a:srgbClr val="FFFFFF"/>
                </a:solidFill>
                <a:latin typeface="Arial"/>
                <a:ea typeface="Arial"/>
                <a:cs typeface="Arial"/>
                <a:sym typeface="Arial"/>
              </a:rPr>
              <a:t>collected textile for reuse or recycling</a:t>
            </a:r>
          </a:p>
        </p:txBody>
      </p:sp>
      <p:grpSp>
        <p:nvGrpSpPr>
          <p:cNvPr id="30" name="Group 30"/>
          <p:cNvGrpSpPr/>
          <p:nvPr/>
        </p:nvGrpSpPr>
        <p:grpSpPr>
          <a:xfrm>
            <a:off x="4902332" y="1483291"/>
            <a:ext cx="9742264" cy="838197"/>
            <a:chOff x="0" y="0"/>
            <a:chExt cx="12989685" cy="1117596"/>
          </a:xfrm>
        </p:grpSpPr>
        <p:sp>
          <p:nvSpPr>
            <p:cNvPr id="31" name="Freeform 31"/>
            <p:cNvSpPr/>
            <p:nvPr/>
          </p:nvSpPr>
          <p:spPr>
            <a:xfrm>
              <a:off x="0" y="0"/>
              <a:ext cx="12989685" cy="1117596"/>
            </a:xfrm>
            <a:custGeom>
              <a:avLst/>
              <a:gdLst/>
              <a:ahLst/>
              <a:cxnLst/>
              <a:rect l="l" t="t" r="r" b="b"/>
              <a:pathLst>
                <a:path w="12989685" h="1117596">
                  <a:moveTo>
                    <a:pt x="0" y="0"/>
                  </a:moveTo>
                  <a:lnTo>
                    <a:pt x="12989685" y="0"/>
                  </a:lnTo>
                  <a:lnTo>
                    <a:pt x="12989685" y="1117596"/>
                  </a:lnTo>
                  <a:lnTo>
                    <a:pt x="0" y="1117596"/>
                  </a:lnTo>
                  <a:close/>
                </a:path>
              </a:pathLst>
            </a:custGeom>
            <a:solidFill>
              <a:srgbClr val="000000">
                <a:alpha val="0"/>
              </a:srgbClr>
            </a:solidFill>
          </p:spPr>
          <p:txBody>
            <a:bodyPr/>
            <a:lstStyle/>
            <a:p>
              <a:endParaRPr lang="el-GR"/>
            </a:p>
          </p:txBody>
        </p:sp>
        <p:sp>
          <p:nvSpPr>
            <p:cNvPr id="32" name="TextBox 32"/>
            <p:cNvSpPr txBox="1"/>
            <p:nvPr/>
          </p:nvSpPr>
          <p:spPr>
            <a:xfrm>
              <a:off x="0" y="38100"/>
              <a:ext cx="12989685" cy="1079496"/>
            </a:xfrm>
            <a:prstGeom prst="rect">
              <a:avLst/>
            </a:prstGeom>
          </p:spPr>
          <p:txBody>
            <a:bodyPr lIns="0" tIns="0" rIns="0" bIns="0" rtlCol="0" anchor="b"/>
            <a:lstStyle/>
            <a:p>
              <a:pPr algn="l">
                <a:lnSpc>
                  <a:spcPts val="3888"/>
                </a:lnSpc>
              </a:pPr>
              <a:r>
                <a:rPr lang="en-US" sz="3600" b="1">
                  <a:solidFill>
                    <a:srgbClr val="C0FF99"/>
                  </a:solidFill>
                  <a:latin typeface="Georgia Bold"/>
                  <a:ea typeface="Georgia Bold"/>
                  <a:cs typeface="Georgia Bold"/>
                  <a:sym typeface="Georgia Bold"/>
                </a:rPr>
                <a:t>A sector in transformation: Textile waste</a:t>
              </a:r>
            </a:p>
          </p:txBody>
        </p:sp>
      </p:grpSp>
      <p:grpSp>
        <p:nvGrpSpPr>
          <p:cNvPr id="33" name="Group 33"/>
          <p:cNvGrpSpPr/>
          <p:nvPr/>
        </p:nvGrpSpPr>
        <p:grpSpPr>
          <a:xfrm>
            <a:off x="4902332" y="571974"/>
            <a:ext cx="12577343" cy="838197"/>
            <a:chOff x="0" y="0"/>
            <a:chExt cx="16769790" cy="1117596"/>
          </a:xfrm>
        </p:grpSpPr>
        <p:sp>
          <p:nvSpPr>
            <p:cNvPr id="34" name="Freeform 34"/>
            <p:cNvSpPr/>
            <p:nvPr/>
          </p:nvSpPr>
          <p:spPr>
            <a:xfrm>
              <a:off x="0" y="0"/>
              <a:ext cx="16769790" cy="1117596"/>
            </a:xfrm>
            <a:custGeom>
              <a:avLst/>
              <a:gdLst/>
              <a:ahLst/>
              <a:cxnLst/>
              <a:rect l="l" t="t" r="r" b="b"/>
              <a:pathLst>
                <a:path w="16769790" h="1117596">
                  <a:moveTo>
                    <a:pt x="0" y="0"/>
                  </a:moveTo>
                  <a:lnTo>
                    <a:pt x="16769790" y="0"/>
                  </a:lnTo>
                  <a:lnTo>
                    <a:pt x="16769790" y="1117596"/>
                  </a:lnTo>
                  <a:lnTo>
                    <a:pt x="0" y="1117596"/>
                  </a:lnTo>
                  <a:close/>
                </a:path>
              </a:pathLst>
            </a:custGeom>
            <a:solidFill>
              <a:srgbClr val="000000">
                <a:alpha val="0"/>
              </a:srgbClr>
            </a:solidFill>
          </p:spPr>
          <p:txBody>
            <a:bodyPr/>
            <a:lstStyle/>
            <a:p>
              <a:endParaRPr lang="el-GR"/>
            </a:p>
          </p:txBody>
        </p:sp>
        <p:sp>
          <p:nvSpPr>
            <p:cNvPr id="35" name="TextBox 35"/>
            <p:cNvSpPr txBox="1"/>
            <p:nvPr/>
          </p:nvSpPr>
          <p:spPr>
            <a:xfrm>
              <a:off x="0" y="38100"/>
              <a:ext cx="16769790" cy="1079496"/>
            </a:xfrm>
            <a:prstGeom prst="rect">
              <a:avLst/>
            </a:prstGeom>
          </p:spPr>
          <p:txBody>
            <a:bodyPr lIns="0" tIns="0" rIns="0" bIns="0" rtlCol="0" anchor="b"/>
            <a:lstStyle/>
            <a:p>
              <a:pPr algn="l">
                <a:lnSpc>
                  <a:spcPts val="4536"/>
                </a:lnSpc>
              </a:pPr>
              <a:r>
                <a:rPr lang="en-US" sz="4200" b="1">
                  <a:solidFill>
                    <a:srgbClr val="FFFFFF"/>
                  </a:solidFill>
                  <a:latin typeface="Georgia Bold"/>
                  <a:ea typeface="Georgia Bold"/>
                  <a:cs typeface="Georgia Bold"/>
                  <a:sym typeface="Georgia Bold"/>
                </a:rPr>
                <a:t>Textile recycling &amp; waste in today’s Europe</a:t>
              </a:r>
            </a:p>
          </p:txBody>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3"/>
              <a:stretch>
                <a:fillRect t="-98" b="-92"/>
              </a:stretch>
            </a:blip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grpSp>
        <p:nvGrpSpPr>
          <p:cNvPr id="19" name="Group 19"/>
          <p:cNvGrpSpPr>
            <a:grpSpLocks noChangeAspect="1"/>
          </p:cNvGrpSpPr>
          <p:nvPr/>
        </p:nvGrpSpPr>
        <p:grpSpPr>
          <a:xfrm>
            <a:off x="1052204" y="452011"/>
            <a:ext cx="2882265" cy="1403886"/>
            <a:chOff x="0" y="0"/>
            <a:chExt cx="3843020" cy="1871848"/>
          </a:xfrm>
        </p:grpSpPr>
        <p:sp>
          <p:nvSpPr>
            <p:cNvPr id="20" name="Freeform 20"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10"/>
              <a:stretch>
                <a:fillRect l="-33" r="-33"/>
              </a:stretch>
            </a:blipFill>
          </p:spPr>
          <p:txBody>
            <a:bodyPr/>
            <a:lstStyle/>
            <a:p>
              <a:endParaRPr lang="el-GR"/>
            </a:p>
          </p:txBody>
        </p:sp>
      </p:grpSp>
      <p:grpSp>
        <p:nvGrpSpPr>
          <p:cNvPr id="21" name="Group 21"/>
          <p:cNvGrpSpPr/>
          <p:nvPr/>
        </p:nvGrpSpPr>
        <p:grpSpPr>
          <a:xfrm>
            <a:off x="4902332" y="571974"/>
            <a:ext cx="12577343" cy="838197"/>
            <a:chOff x="0" y="0"/>
            <a:chExt cx="16769790" cy="1117596"/>
          </a:xfrm>
        </p:grpSpPr>
        <p:sp>
          <p:nvSpPr>
            <p:cNvPr id="22" name="Freeform 22"/>
            <p:cNvSpPr/>
            <p:nvPr/>
          </p:nvSpPr>
          <p:spPr>
            <a:xfrm>
              <a:off x="0" y="0"/>
              <a:ext cx="16769790" cy="1117596"/>
            </a:xfrm>
            <a:custGeom>
              <a:avLst/>
              <a:gdLst/>
              <a:ahLst/>
              <a:cxnLst/>
              <a:rect l="l" t="t" r="r" b="b"/>
              <a:pathLst>
                <a:path w="16769790" h="1117596">
                  <a:moveTo>
                    <a:pt x="0" y="0"/>
                  </a:moveTo>
                  <a:lnTo>
                    <a:pt x="16769790" y="0"/>
                  </a:lnTo>
                  <a:lnTo>
                    <a:pt x="16769790" y="1117596"/>
                  </a:lnTo>
                  <a:lnTo>
                    <a:pt x="0" y="1117596"/>
                  </a:lnTo>
                  <a:close/>
                </a:path>
              </a:pathLst>
            </a:custGeom>
            <a:solidFill>
              <a:srgbClr val="000000">
                <a:alpha val="0"/>
              </a:srgbClr>
            </a:solidFill>
          </p:spPr>
          <p:txBody>
            <a:bodyPr/>
            <a:lstStyle/>
            <a:p>
              <a:endParaRPr lang="el-GR"/>
            </a:p>
          </p:txBody>
        </p:sp>
        <p:sp>
          <p:nvSpPr>
            <p:cNvPr id="23" name="TextBox 23"/>
            <p:cNvSpPr txBox="1"/>
            <p:nvPr/>
          </p:nvSpPr>
          <p:spPr>
            <a:xfrm>
              <a:off x="0" y="38100"/>
              <a:ext cx="16769790" cy="1079496"/>
            </a:xfrm>
            <a:prstGeom prst="rect">
              <a:avLst/>
            </a:prstGeom>
          </p:spPr>
          <p:txBody>
            <a:bodyPr lIns="0" tIns="0" rIns="0" bIns="0" rtlCol="0" anchor="b"/>
            <a:lstStyle/>
            <a:p>
              <a:pPr algn="l">
                <a:lnSpc>
                  <a:spcPts val="4536"/>
                </a:lnSpc>
              </a:pPr>
              <a:r>
                <a:rPr lang="en-US" sz="4200" b="1">
                  <a:solidFill>
                    <a:srgbClr val="FFFFFF"/>
                  </a:solidFill>
                  <a:latin typeface="Georgia Bold"/>
                  <a:ea typeface="Georgia Bold"/>
                  <a:cs typeface="Georgia Bold"/>
                  <a:sym typeface="Georgia Bold"/>
                </a:rPr>
                <a:t>Textile recycling &amp; waste in today’s Europe</a:t>
              </a:r>
            </a:p>
          </p:txBody>
        </p:sp>
      </p:grpSp>
      <p:grpSp>
        <p:nvGrpSpPr>
          <p:cNvPr id="24" name="Group 24"/>
          <p:cNvGrpSpPr/>
          <p:nvPr/>
        </p:nvGrpSpPr>
        <p:grpSpPr>
          <a:xfrm>
            <a:off x="4902332" y="1517184"/>
            <a:ext cx="13263142" cy="1162592"/>
            <a:chOff x="0" y="0"/>
            <a:chExt cx="17684190" cy="1550122"/>
          </a:xfrm>
        </p:grpSpPr>
        <p:sp>
          <p:nvSpPr>
            <p:cNvPr id="25" name="Freeform 25"/>
            <p:cNvSpPr/>
            <p:nvPr/>
          </p:nvSpPr>
          <p:spPr>
            <a:xfrm>
              <a:off x="0" y="0"/>
              <a:ext cx="17684190" cy="1550122"/>
            </a:xfrm>
            <a:custGeom>
              <a:avLst/>
              <a:gdLst/>
              <a:ahLst/>
              <a:cxnLst/>
              <a:rect l="l" t="t" r="r" b="b"/>
              <a:pathLst>
                <a:path w="17684190" h="1550122">
                  <a:moveTo>
                    <a:pt x="0" y="0"/>
                  </a:moveTo>
                  <a:lnTo>
                    <a:pt x="17684190" y="0"/>
                  </a:lnTo>
                  <a:lnTo>
                    <a:pt x="17684190" y="1550122"/>
                  </a:lnTo>
                  <a:lnTo>
                    <a:pt x="0" y="1550122"/>
                  </a:lnTo>
                  <a:close/>
                </a:path>
              </a:pathLst>
            </a:custGeom>
            <a:solidFill>
              <a:srgbClr val="000000">
                <a:alpha val="0"/>
              </a:srgbClr>
            </a:solidFill>
          </p:spPr>
          <p:txBody>
            <a:bodyPr/>
            <a:lstStyle/>
            <a:p>
              <a:endParaRPr lang="el-GR"/>
            </a:p>
          </p:txBody>
        </p:sp>
        <p:sp>
          <p:nvSpPr>
            <p:cNvPr id="26" name="TextBox 26"/>
            <p:cNvSpPr txBox="1"/>
            <p:nvPr/>
          </p:nvSpPr>
          <p:spPr>
            <a:xfrm>
              <a:off x="0" y="38100"/>
              <a:ext cx="17684190" cy="1512022"/>
            </a:xfrm>
            <a:prstGeom prst="rect">
              <a:avLst/>
            </a:prstGeom>
          </p:spPr>
          <p:txBody>
            <a:bodyPr lIns="0" tIns="0" rIns="0" bIns="0" rtlCol="0" anchor="b"/>
            <a:lstStyle/>
            <a:p>
              <a:pPr algn="l">
                <a:lnSpc>
                  <a:spcPts val="3888"/>
                </a:lnSpc>
              </a:pPr>
              <a:r>
                <a:rPr lang="en-US" sz="3600" b="1">
                  <a:solidFill>
                    <a:srgbClr val="C0FF99"/>
                  </a:solidFill>
                  <a:latin typeface="Georgia Bold"/>
                  <a:ea typeface="Georgia Bold"/>
                  <a:cs typeface="Georgia Bold"/>
                  <a:sym typeface="Georgia Bold"/>
                </a:rPr>
                <a:t>A sector in transformation: Structural barriers to a circular textile economy</a:t>
              </a:r>
            </a:p>
          </p:txBody>
        </p:sp>
      </p:grpSp>
      <p:sp>
        <p:nvSpPr>
          <p:cNvPr id="27" name="TextBox 27"/>
          <p:cNvSpPr txBox="1"/>
          <p:nvPr/>
        </p:nvSpPr>
        <p:spPr>
          <a:xfrm>
            <a:off x="1350105" y="6856892"/>
            <a:ext cx="3127425" cy="989439"/>
          </a:xfrm>
          <a:prstGeom prst="rect">
            <a:avLst/>
          </a:prstGeom>
        </p:spPr>
        <p:txBody>
          <a:bodyPr lIns="0" tIns="0" rIns="0" bIns="0" rtlCol="0" anchor="t">
            <a:spAutoFit/>
          </a:bodyPr>
          <a:lstStyle/>
          <a:p>
            <a:pPr algn="ctr">
              <a:lnSpc>
                <a:spcPts val="3600"/>
              </a:lnSpc>
            </a:pPr>
            <a:r>
              <a:rPr lang="en-US" sz="3000" b="1">
                <a:solidFill>
                  <a:srgbClr val="FFFFFF"/>
                </a:solidFill>
                <a:latin typeface="Arial Bold"/>
                <a:ea typeface="Arial Bold"/>
                <a:cs typeface="Arial Bold"/>
                <a:sym typeface="Arial Bold"/>
              </a:rPr>
              <a:t>Complex materials</a:t>
            </a:r>
          </a:p>
        </p:txBody>
      </p:sp>
      <p:grpSp>
        <p:nvGrpSpPr>
          <p:cNvPr id="28" name="Group 28"/>
          <p:cNvGrpSpPr>
            <a:grpSpLocks noChangeAspect="1"/>
          </p:cNvGrpSpPr>
          <p:nvPr/>
        </p:nvGrpSpPr>
        <p:grpSpPr>
          <a:xfrm>
            <a:off x="-15657" y="2786788"/>
            <a:ext cx="18303672" cy="3914392"/>
            <a:chOff x="0" y="0"/>
            <a:chExt cx="24404896" cy="5219190"/>
          </a:xfrm>
        </p:grpSpPr>
        <p:sp>
          <p:nvSpPr>
            <p:cNvPr id="29" name="Freeform 29" descr="Εικόνα που περιέχει λευκό, μπλούζα γυμναστικής  Το περιεχόμενο που δημιουργείται από ΑΙ μπορεί να μην είναι σωστό."/>
            <p:cNvSpPr/>
            <p:nvPr/>
          </p:nvSpPr>
          <p:spPr>
            <a:xfrm>
              <a:off x="0" y="0"/>
              <a:ext cx="24404955" cy="5219192"/>
            </a:xfrm>
            <a:custGeom>
              <a:avLst/>
              <a:gdLst/>
              <a:ahLst/>
              <a:cxnLst/>
              <a:rect l="l" t="t" r="r" b="b"/>
              <a:pathLst>
                <a:path w="24404955" h="5219192">
                  <a:moveTo>
                    <a:pt x="0" y="0"/>
                  </a:moveTo>
                  <a:lnTo>
                    <a:pt x="24404955" y="0"/>
                  </a:lnTo>
                  <a:lnTo>
                    <a:pt x="24404955" y="5219192"/>
                  </a:lnTo>
                  <a:lnTo>
                    <a:pt x="0" y="5219192"/>
                  </a:lnTo>
                  <a:lnTo>
                    <a:pt x="0" y="0"/>
                  </a:lnTo>
                  <a:close/>
                </a:path>
              </a:pathLst>
            </a:custGeom>
            <a:blipFill>
              <a:blip r:embed="rId11"/>
              <a:stretch>
                <a:fillRect t="-60399" r="85" b="-73201"/>
              </a:stretch>
            </a:blipFill>
          </p:spPr>
          <p:txBody>
            <a:bodyPr/>
            <a:lstStyle/>
            <a:p>
              <a:endParaRPr lang="el-GR"/>
            </a:p>
          </p:txBody>
        </p:sp>
      </p:grpSp>
      <p:sp>
        <p:nvSpPr>
          <p:cNvPr id="30" name="TextBox 30"/>
          <p:cNvSpPr txBox="1"/>
          <p:nvPr/>
        </p:nvSpPr>
        <p:spPr>
          <a:xfrm>
            <a:off x="5000331" y="6856888"/>
            <a:ext cx="4381038" cy="989439"/>
          </a:xfrm>
          <a:prstGeom prst="rect">
            <a:avLst/>
          </a:prstGeom>
        </p:spPr>
        <p:txBody>
          <a:bodyPr lIns="0" tIns="0" rIns="0" bIns="0" rtlCol="0" anchor="t">
            <a:spAutoFit/>
          </a:bodyPr>
          <a:lstStyle/>
          <a:p>
            <a:pPr algn="ctr">
              <a:lnSpc>
                <a:spcPts val="3600"/>
              </a:lnSpc>
            </a:pPr>
            <a:r>
              <a:rPr lang="en-US" sz="3000" b="1">
                <a:solidFill>
                  <a:srgbClr val="FFFFFF"/>
                </a:solidFill>
                <a:latin typeface="Arial Bold"/>
                <a:ea typeface="Arial Bold"/>
                <a:cs typeface="Arial Bold"/>
                <a:sym typeface="Arial Bold"/>
              </a:rPr>
              <a:t>Limited sorting &amp; recycling infrastructure</a:t>
            </a:r>
          </a:p>
        </p:txBody>
      </p:sp>
      <p:sp>
        <p:nvSpPr>
          <p:cNvPr id="31" name="TextBox 31"/>
          <p:cNvSpPr txBox="1"/>
          <p:nvPr/>
        </p:nvSpPr>
        <p:spPr>
          <a:xfrm>
            <a:off x="9572328" y="6856887"/>
            <a:ext cx="3920151" cy="989439"/>
          </a:xfrm>
          <a:prstGeom prst="rect">
            <a:avLst/>
          </a:prstGeom>
        </p:spPr>
        <p:txBody>
          <a:bodyPr lIns="0" tIns="0" rIns="0" bIns="0" rtlCol="0" anchor="t">
            <a:spAutoFit/>
          </a:bodyPr>
          <a:lstStyle/>
          <a:p>
            <a:pPr algn="ctr">
              <a:lnSpc>
                <a:spcPts val="3600"/>
              </a:lnSpc>
            </a:pPr>
            <a:r>
              <a:rPr lang="en-US" sz="3000" b="1">
                <a:solidFill>
                  <a:srgbClr val="FFFFFF"/>
                </a:solidFill>
                <a:latin typeface="Arial Bold"/>
                <a:ea typeface="Arial Bold"/>
                <a:cs typeface="Arial Bold"/>
                <a:sym typeface="Arial Bold"/>
              </a:rPr>
              <a:t>Low economic incentive</a:t>
            </a:r>
          </a:p>
        </p:txBody>
      </p:sp>
      <p:sp>
        <p:nvSpPr>
          <p:cNvPr id="32" name="TextBox 32"/>
          <p:cNvSpPr txBox="1"/>
          <p:nvPr/>
        </p:nvSpPr>
        <p:spPr>
          <a:xfrm>
            <a:off x="13849358" y="6856887"/>
            <a:ext cx="3256473" cy="989439"/>
          </a:xfrm>
          <a:prstGeom prst="rect">
            <a:avLst/>
          </a:prstGeom>
        </p:spPr>
        <p:txBody>
          <a:bodyPr lIns="0" tIns="0" rIns="0" bIns="0" rtlCol="0" anchor="t">
            <a:spAutoFit/>
          </a:bodyPr>
          <a:lstStyle/>
          <a:p>
            <a:pPr algn="ctr">
              <a:lnSpc>
                <a:spcPts val="3600"/>
              </a:lnSpc>
            </a:pPr>
            <a:r>
              <a:rPr lang="en-US" sz="3000" b="1">
                <a:solidFill>
                  <a:srgbClr val="FFFFFF"/>
                </a:solidFill>
                <a:latin typeface="Arial Bold"/>
                <a:ea typeface="Arial Bold"/>
                <a:cs typeface="Arial Bold"/>
                <a:sym typeface="Arial Bold"/>
              </a:rPr>
              <a:t>Unclear end-of-life pathways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3"/>
              <a:stretch>
                <a:fillRect t="-98" b="-92"/>
              </a:stretch>
            </a:blip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grpSp>
        <p:nvGrpSpPr>
          <p:cNvPr id="19" name="Group 19"/>
          <p:cNvGrpSpPr>
            <a:grpSpLocks noChangeAspect="1"/>
          </p:cNvGrpSpPr>
          <p:nvPr/>
        </p:nvGrpSpPr>
        <p:grpSpPr>
          <a:xfrm>
            <a:off x="1052204" y="452011"/>
            <a:ext cx="2882265" cy="1403886"/>
            <a:chOff x="0" y="0"/>
            <a:chExt cx="3843020" cy="1871848"/>
          </a:xfrm>
        </p:grpSpPr>
        <p:sp>
          <p:nvSpPr>
            <p:cNvPr id="20" name="Freeform 20"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10"/>
              <a:stretch>
                <a:fillRect l="-33" r="-33"/>
              </a:stretch>
            </a:blipFill>
          </p:spPr>
          <p:txBody>
            <a:bodyPr/>
            <a:lstStyle/>
            <a:p>
              <a:endParaRPr lang="el-GR"/>
            </a:p>
          </p:txBody>
        </p:sp>
      </p:grpSp>
      <p:grpSp>
        <p:nvGrpSpPr>
          <p:cNvPr id="21" name="Group 21"/>
          <p:cNvGrpSpPr/>
          <p:nvPr/>
        </p:nvGrpSpPr>
        <p:grpSpPr>
          <a:xfrm>
            <a:off x="4902332" y="571974"/>
            <a:ext cx="12577343" cy="838197"/>
            <a:chOff x="0" y="0"/>
            <a:chExt cx="16769790" cy="1117596"/>
          </a:xfrm>
        </p:grpSpPr>
        <p:sp>
          <p:nvSpPr>
            <p:cNvPr id="22" name="Freeform 22"/>
            <p:cNvSpPr/>
            <p:nvPr/>
          </p:nvSpPr>
          <p:spPr>
            <a:xfrm>
              <a:off x="0" y="0"/>
              <a:ext cx="16769790" cy="1117596"/>
            </a:xfrm>
            <a:custGeom>
              <a:avLst/>
              <a:gdLst/>
              <a:ahLst/>
              <a:cxnLst/>
              <a:rect l="l" t="t" r="r" b="b"/>
              <a:pathLst>
                <a:path w="16769790" h="1117596">
                  <a:moveTo>
                    <a:pt x="0" y="0"/>
                  </a:moveTo>
                  <a:lnTo>
                    <a:pt x="16769790" y="0"/>
                  </a:lnTo>
                  <a:lnTo>
                    <a:pt x="16769790" y="1117596"/>
                  </a:lnTo>
                  <a:lnTo>
                    <a:pt x="0" y="1117596"/>
                  </a:lnTo>
                  <a:close/>
                </a:path>
              </a:pathLst>
            </a:custGeom>
            <a:solidFill>
              <a:srgbClr val="000000">
                <a:alpha val="0"/>
              </a:srgbClr>
            </a:solidFill>
          </p:spPr>
          <p:txBody>
            <a:bodyPr/>
            <a:lstStyle/>
            <a:p>
              <a:endParaRPr lang="el-GR"/>
            </a:p>
          </p:txBody>
        </p:sp>
        <p:sp>
          <p:nvSpPr>
            <p:cNvPr id="23" name="TextBox 23"/>
            <p:cNvSpPr txBox="1"/>
            <p:nvPr/>
          </p:nvSpPr>
          <p:spPr>
            <a:xfrm>
              <a:off x="0" y="38100"/>
              <a:ext cx="16769790" cy="1079496"/>
            </a:xfrm>
            <a:prstGeom prst="rect">
              <a:avLst/>
            </a:prstGeom>
          </p:spPr>
          <p:txBody>
            <a:bodyPr lIns="0" tIns="0" rIns="0" bIns="0" rtlCol="0" anchor="b"/>
            <a:lstStyle/>
            <a:p>
              <a:pPr algn="l">
                <a:lnSpc>
                  <a:spcPts val="4536"/>
                </a:lnSpc>
              </a:pPr>
              <a:r>
                <a:rPr lang="en-US" sz="4200" b="1">
                  <a:solidFill>
                    <a:srgbClr val="FFFFFF"/>
                  </a:solidFill>
                  <a:latin typeface="Georgia Bold"/>
                  <a:ea typeface="Georgia Bold"/>
                  <a:cs typeface="Georgia Bold"/>
                  <a:sym typeface="Georgia Bold"/>
                </a:rPr>
                <a:t>Textile recycling &amp; waste in today’s Europe</a:t>
              </a:r>
            </a:p>
          </p:txBody>
        </p:sp>
      </p:grpSp>
      <p:grpSp>
        <p:nvGrpSpPr>
          <p:cNvPr id="24" name="Group 24"/>
          <p:cNvGrpSpPr/>
          <p:nvPr/>
        </p:nvGrpSpPr>
        <p:grpSpPr>
          <a:xfrm>
            <a:off x="4902332" y="1501885"/>
            <a:ext cx="13263142" cy="1162592"/>
            <a:chOff x="0" y="0"/>
            <a:chExt cx="17684190" cy="1550122"/>
          </a:xfrm>
        </p:grpSpPr>
        <p:sp>
          <p:nvSpPr>
            <p:cNvPr id="25" name="Freeform 25"/>
            <p:cNvSpPr/>
            <p:nvPr/>
          </p:nvSpPr>
          <p:spPr>
            <a:xfrm>
              <a:off x="0" y="0"/>
              <a:ext cx="17684190" cy="1550122"/>
            </a:xfrm>
            <a:custGeom>
              <a:avLst/>
              <a:gdLst/>
              <a:ahLst/>
              <a:cxnLst/>
              <a:rect l="l" t="t" r="r" b="b"/>
              <a:pathLst>
                <a:path w="17684190" h="1550122">
                  <a:moveTo>
                    <a:pt x="0" y="0"/>
                  </a:moveTo>
                  <a:lnTo>
                    <a:pt x="17684190" y="0"/>
                  </a:lnTo>
                  <a:lnTo>
                    <a:pt x="17684190" y="1550122"/>
                  </a:lnTo>
                  <a:lnTo>
                    <a:pt x="0" y="1550122"/>
                  </a:lnTo>
                  <a:close/>
                </a:path>
              </a:pathLst>
            </a:custGeom>
            <a:solidFill>
              <a:srgbClr val="000000">
                <a:alpha val="0"/>
              </a:srgbClr>
            </a:solidFill>
          </p:spPr>
          <p:txBody>
            <a:bodyPr/>
            <a:lstStyle/>
            <a:p>
              <a:endParaRPr lang="el-GR"/>
            </a:p>
          </p:txBody>
        </p:sp>
        <p:sp>
          <p:nvSpPr>
            <p:cNvPr id="26" name="TextBox 26"/>
            <p:cNvSpPr txBox="1"/>
            <p:nvPr/>
          </p:nvSpPr>
          <p:spPr>
            <a:xfrm>
              <a:off x="0" y="38100"/>
              <a:ext cx="17684190" cy="1512022"/>
            </a:xfrm>
            <a:prstGeom prst="rect">
              <a:avLst/>
            </a:prstGeom>
          </p:spPr>
          <p:txBody>
            <a:bodyPr lIns="0" tIns="0" rIns="0" bIns="0" rtlCol="0" anchor="b"/>
            <a:lstStyle/>
            <a:p>
              <a:pPr algn="l">
                <a:lnSpc>
                  <a:spcPts val="3888"/>
                </a:lnSpc>
              </a:pPr>
              <a:r>
                <a:rPr lang="en-US" sz="3600" b="1">
                  <a:solidFill>
                    <a:srgbClr val="C0FF99"/>
                  </a:solidFill>
                  <a:latin typeface="Georgia Bold"/>
                  <a:ea typeface="Georgia Bold"/>
                  <a:cs typeface="Georgia Bold"/>
                  <a:sym typeface="Georgia Bold"/>
                </a:rPr>
                <a:t>A sector in transformation: From waste to resource – The EU’s circular textile vision</a:t>
              </a:r>
            </a:p>
          </p:txBody>
        </p:sp>
      </p:grpSp>
      <p:grpSp>
        <p:nvGrpSpPr>
          <p:cNvPr id="27" name="Group 27"/>
          <p:cNvGrpSpPr>
            <a:grpSpLocks noChangeAspect="1"/>
          </p:cNvGrpSpPr>
          <p:nvPr/>
        </p:nvGrpSpPr>
        <p:grpSpPr>
          <a:xfrm>
            <a:off x="6065274" y="2580968"/>
            <a:ext cx="6157468" cy="5936226"/>
            <a:chOff x="0" y="0"/>
            <a:chExt cx="8209958" cy="7914968"/>
          </a:xfrm>
        </p:grpSpPr>
        <p:sp>
          <p:nvSpPr>
            <p:cNvPr id="28" name="Freeform 28" descr="Εικόνα που περιέχει κύκλος, τέχνη, σύμβολο  Το περιεχόμενο που δημιουργείται από ΑΙ μπορεί να μην είναι σωστό."/>
            <p:cNvSpPr/>
            <p:nvPr/>
          </p:nvSpPr>
          <p:spPr>
            <a:xfrm>
              <a:off x="0" y="0"/>
              <a:ext cx="8209915" cy="7915021"/>
            </a:xfrm>
            <a:custGeom>
              <a:avLst/>
              <a:gdLst/>
              <a:ahLst/>
              <a:cxnLst/>
              <a:rect l="l" t="t" r="r" b="b"/>
              <a:pathLst>
                <a:path w="8209915" h="7915021">
                  <a:moveTo>
                    <a:pt x="0" y="0"/>
                  </a:moveTo>
                  <a:lnTo>
                    <a:pt x="8209915" y="0"/>
                  </a:lnTo>
                  <a:lnTo>
                    <a:pt x="8209915" y="7915021"/>
                  </a:lnTo>
                  <a:lnTo>
                    <a:pt x="0" y="7915021"/>
                  </a:lnTo>
                  <a:lnTo>
                    <a:pt x="0" y="0"/>
                  </a:lnTo>
                  <a:close/>
                </a:path>
              </a:pathLst>
            </a:custGeom>
            <a:blipFill>
              <a:blip r:embed="rId11"/>
              <a:stretch>
                <a:fillRect l="-46065" r="-46749"/>
              </a:stretch>
            </a:blipFill>
          </p:spPr>
          <p:txBody>
            <a:bodyPr/>
            <a:lstStyle/>
            <a:p>
              <a:endParaRPr lang="el-GR"/>
            </a:p>
          </p:txBody>
        </p:sp>
      </p:grpSp>
      <p:sp>
        <p:nvSpPr>
          <p:cNvPr id="29" name="TextBox 29"/>
          <p:cNvSpPr txBox="1"/>
          <p:nvPr/>
        </p:nvSpPr>
        <p:spPr>
          <a:xfrm>
            <a:off x="976344" y="2893080"/>
            <a:ext cx="5605863" cy="1737629"/>
          </a:xfrm>
          <a:prstGeom prst="rect">
            <a:avLst/>
          </a:prstGeom>
        </p:spPr>
        <p:txBody>
          <a:bodyPr lIns="0" tIns="0" rIns="0" bIns="0" rtlCol="0" anchor="t">
            <a:spAutoFit/>
          </a:bodyPr>
          <a:lstStyle/>
          <a:p>
            <a:pPr algn="ctr">
              <a:lnSpc>
                <a:spcPts val="4320"/>
              </a:lnSpc>
            </a:pPr>
            <a:r>
              <a:rPr lang="en-US" sz="3600">
                <a:solidFill>
                  <a:srgbClr val="C0FF99"/>
                </a:solidFill>
                <a:latin typeface="Arial"/>
                <a:ea typeface="Arial"/>
                <a:cs typeface="Arial"/>
                <a:sym typeface="Arial"/>
              </a:rPr>
              <a:t>EU Strategy for Sustainable and Circular Textiles (2022)</a:t>
            </a:r>
          </a:p>
        </p:txBody>
      </p:sp>
      <p:sp>
        <p:nvSpPr>
          <p:cNvPr id="30" name="TextBox 30"/>
          <p:cNvSpPr txBox="1"/>
          <p:nvPr/>
        </p:nvSpPr>
        <p:spPr>
          <a:xfrm>
            <a:off x="976342" y="6893578"/>
            <a:ext cx="5605863" cy="1183631"/>
          </a:xfrm>
          <a:prstGeom prst="rect">
            <a:avLst/>
          </a:prstGeom>
        </p:spPr>
        <p:txBody>
          <a:bodyPr lIns="0" tIns="0" rIns="0" bIns="0" rtlCol="0" anchor="t">
            <a:spAutoFit/>
          </a:bodyPr>
          <a:lstStyle/>
          <a:p>
            <a:pPr algn="ctr">
              <a:lnSpc>
                <a:spcPts val="4320"/>
              </a:lnSpc>
            </a:pPr>
            <a:r>
              <a:rPr lang="en-US" sz="3600">
                <a:solidFill>
                  <a:srgbClr val="C0FF99"/>
                </a:solidFill>
                <a:latin typeface="Arial"/>
                <a:ea typeface="Arial"/>
                <a:cs typeface="Arial"/>
                <a:sym typeface="Arial"/>
              </a:rPr>
              <a:t>Extended Producer Responsibility (EPR)</a:t>
            </a:r>
          </a:p>
        </p:txBody>
      </p:sp>
      <p:sp>
        <p:nvSpPr>
          <p:cNvPr id="31" name="TextBox 31"/>
          <p:cNvSpPr txBox="1"/>
          <p:nvPr/>
        </p:nvSpPr>
        <p:spPr>
          <a:xfrm>
            <a:off x="12111373" y="2893077"/>
            <a:ext cx="5605863" cy="1737628"/>
          </a:xfrm>
          <a:prstGeom prst="rect">
            <a:avLst/>
          </a:prstGeom>
        </p:spPr>
        <p:txBody>
          <a:bodyPr lIns="0" tIns="0" rIns="0" bIns="0" rtlCol="0" anchor="t">
            <a:spAutoFit/>
          </a:bodyPr>
          <a:lstStyle/>
          <a:p>
            <a:pPr algn="ctr">
              <a:lnSpc>
                <a:spcPts val="4320"/>
              </a:lnSpc>
            </a:pPr>
            <a:r>
              <a:rPr lang="en-US" sz="3600">
                <a:solidFill>
                  <a:srgbClr val="C0FF99"/>
                </a:solidFill>
                <a:latin typeface="Arial"/>
                <a:ea typeface="Arial"/>
                <a:cs typeface="Arial"/>
                <a:sym typeface="Arial"/>
              </a:rPr>
              <a:t>Mandatory separate collection of textiles by 2025</a:t>
            </a:r>
          </a:p>
        </p:txBody>
      </p:sp>
      <p:sp>
        <p:nvSpPr>
          <p:cNvPr id="32" name="TextBox 32"/>
          <p:cNvSpPr txBox="1"/>
          <p:nvPr/>
        </p:nvSpPr>
        <p:spPr>
          <a:xfrm>
            <a:off x="12111373" y="6893577"/>
            <a:ext cx="5605863" cy="629633"/>
          </a:xfrm>
          <a:prstGeom prst="rect">
            <a:avLst/>
          </a:prstGeom>
        </p:spPr>
        <p:txBody>
          <a:bodyPr lIns="0" tIns="0" rIns="0" bIns="0" rtlCol="0" anchor="t">
            <a:spAutoFit/>
          </a:bodyPr>
          <a:lstStyle/>
          <a:p>
            <a:pPr algn="ctr">
              <a:lnSpc>
                <a:spcPts val="4320"/>
              </a:lnSpc>
            </a:pPr>
            <a:r>
              <a:rPr lang="en-US" sz="3600">
                <a:solidFill>
                  <a:srgbClr val="C0FF99"/>
                </a:solidFill>
                <a:latin typeface="Arial"/>
                <a:ea typeface="Arial"/>
                <a:cs typeface="Arial"/>
                <a:sym typeface="Arial"/>
              </a:rPr>
              <a:t>Innovation focus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grpSp>
        <p:nvGrpSpPr>
          <p:cNvPr id="18" name="Group 18"/>
          <p:cNvGrpSpPr>
            <a:grpSpLocks noChangeAspect="1"/>
          </p:cNvGrpSpPr>
          <p:nvPr/>
        </p:nvGrpSpPr>
        <p:grpSpPr>
          <a:xfrm>
            <a:off x="1052204" y="452011"/>
            <a:ext cx="2882265" cy="1403886"/>
            <a:chOff x="0" y="0"/>
            <a:chExt cx="3843020" cy="1871848"/>
          </a:xfrm>
        </p:grpSpPr>
        <p:sp>
          <p:nvSpPr>
            <p:cNvPr id="19" name="Freeform 19"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9"/>
              <a:stretch>
                <a:fillRect l="-33" r="-33"/>
              </a:stretch>
            </a:blipFill>
          </p:spPr>
          <p:txBody>
            <a:bodyPr/>
            <a:lstStyle/>
            <a:p>
              <a:endParaRPr lang="el-GR"/>
            </a:p>
          </p:txBody>
        </p:sp>
      </p:grpSp>
      <p:grpSp>
        <p:nvGrpSpPr>
          <p:cNvPr id="20" name="Group 20"/>
          <p:cNvGrpSpPr/>
          <p:nvPr/>
        </p:nvGrpSpPr>
        <p:grpSpPr>
          <a:xfrm>
            <a:off x="-1" y="2070212"/>
            <a:ext cx="12324501" cy="996063"/>
            <a:chOff x="0" y="0"/>
            <a:chExt cx="3366787" cy="262338"/>
          </a:xfrm>
        </p:grpSpPr>
        <p:sp>
          <p:nvSpPr>
            <p:cNvPr id="21" name="Freeform 21"/>
            <p:cNvSpPr/>
            <p:nvPr/>
          </p:nvSpPr>
          <p:spPr>
            <a:xfrm>
              <a:off x="0" y="0"/>
              <a:ext cx="3366787" cy="262338"/>
            </a:xfrm>
            <a:custGeom>
              <a:avLst/>
              <a:gdLst/>
              <a:ahLst/>
              <a:cxnLst/>
              <a:rect l="l" t="t" r="r" b="b"/>
              <a:pathLst>
                <a:path w="3366787" h="262338">
                  <a:moveTo>
                    <a:pt x="30887" y="0"/>
                  </a:moveTo>
                  <a:lnTo>
                    <a:pt x="3335900" y="0"/>
                  </a:lnTo>
                  <a:cubicBezTo>
                    <a:pt x="3344092" y="0"/>
                    <a:pt x="3351948" y="3254"/>
                    <a:pt x="3357740" y="9047"/>
                  </a:cubicBezTo>
                  <a:cubicBezTo>
                    <a:pt x="3363533" y="14839"/>
                    <a:pt x="3366787" y="22695"/>
                    <a:pt x="3366787" y="30887"/>
                  </a:cubicBezTo>
                  <a:lnTo>
                    <a:pt x="3366787" y="231450"/>
                  </a:lnTo>
                  <a:cubicBezTo>
                    <a:pt x="3366787" y="248509"/>
                    <a:pt x="3352959" y="262338"/>
                    <a:pt x="3335900" y="262338"/>
                  </a:cubicBezTo>
                  <a:lnTo>
                    <a:pt x="30887" y="262338"/>
                  </a:lnTo>
                  <a:cubicBezTo>
                    <a:pt x="13829" y="262338"/>
                    <a:pt x="0" y="248509"/>
                    <a:pt x="0" y="231450"/>
                  </a:cubicBezTo>
                  <a:lnTo>
                    <a:pt x="0" y="30887"/>
                  </a:lnTo>
                  <a:cubicBezTo>
                    <a:pt x="0" y="13829"/>
                    <a:pt x="13829" y="0"/>
                    <a:pt x="30887" y="0"/>
                  </a:cubicBezTo>
                  <a:close/>
                </a:path>
              </a:pathLst>
            </a:custGeom>
            <a:solidFill>
              <a:srgbClr val="75C73E"/>
            </a:solidFill>
          </p:spPr>
          <p:txBody>
            <a:bodyPr/>
            <a:lstStyle/>
            <a:p>
              <a:endParaRPr lang="el-GR"/>
            </a:p>
          </p:txBody>
        </p:sp>
        <p:sp>
          <p:nvSpPr>
            <p:cNvPr id="22" name="TextBox 22"/>
            <p:cNvSpPr txBox="1"/>
            <p:nvPr/>
          </p:nvSpPr>
          <p:spPr>
            <a:xfrm>
              <a:off x="0" y="19050"/>
              <a:ext cx="3366787" cy="243288"/>
            </a:xfrm>
            <a:prstGeom prst="rect">
              <a:avLst/>
            </a:prstGeom>
          </p:spPr>
          <p:txBody>
            <a:bodyPr lIns="50800" tIns="50800" rIns="50800" bIns="50800" rtlCol="0" anchor="ctr"/>
            <a:lstStyle/>
            <a:p>
              <a:pPr algn="ctr">
                <a:lnSpc>
                  <a:spcPts val="2592"/>
                </a:lnSpc>
              </a:pPr>
              <a:endParaRPr/>
            </a:p>
          </p:txBody>
        </p:sp>
      </p:grpSp>
      <p:grpSp>
        <p:nvGrpSpPr>
          <p:cNvPr id="23" name="Group 23"/>
          <p:cNvGrpSpPr/>
          <p:nvPr/>
        </p:nvGrpSpPr>
        <p:grpSpPr>
          <a:xfrm>
            <a:off x="4781204" y="992505"/>
            <a:ext cx="12577343" cy="838197"/>
            <a:chOff x="0" y="0"/>
            <a:chExt cx="16769790" cy="1117596"/>
          </a:xfrm>
        </p:grpSpPr>
        <p:sp>
          <p:nvSpPr>
            <p:cNvPr id="24" name="Freeform 24"/>
            <p:cNvSpPr/>
            <p:nvPr/>
          </p:nvSpPr>
          <p:spPr>
            <a:xfrm>
              <a:off x="0" y="0"/>
              <a:ext cx="16769790" cy="1117596"/>
            </a:xfrm>
            <a:custGeom>
              <a:avLst/>
              <a:gdLst/>
              <a:ahLst/>
              <a:cxnLst/>
              <a:rect l="l" t="t" r="r" b="b"/>
              <a:pathLst>
                <a:path w="16769790" h="1117596">
                  <a:moveTo>
                    <a:pt x="0" y="0"/>
                  </a:moveTo>
                  <a:lnTo>
                    <a:pt x="16769790" y="0"/>
                  </a:lnTo>
                  <a:lnTo>
                    <a:pt x="16769790" y="1117596"/>
                  </a:lnTo>
                  <a:lnTo>
                    <a:pt x="0" y="1117596"/>
                  </a:lnTo>
                  <a:close/>
                </a:path>
              </a:pathLst>
            </a:custGeom>
            <a:solidFill>
              <a:srgbClr val="000000">
                <a:alpha val="0"/>
              </a:srgbClr>
            </a:solidFill>
          </p:spPr>
          <p:txBody>
            <a:bodyPr/>
            <a:lstStyle/>
            <a:p>
              <a:endParaRPr lang="el-GR"/>
            </a:p>
          </p:txBody>
        </p:sp>
        <p:sp>
          <p:nvSpPr>
            <p:cNvPr id="25" name="TextBox 25"/>
            <p:cNvSpPr txBox="1"/>
            <p:nvPr/>
          </p:nvSpPr>
          <p:spPr>
            <a:xfrm>
              <a:off x="0" y="66675"/>
              <a:ext cx="16769790" cy="1050921"/>
            </a:xfrm>
            <a:prstGeom prst="rect">
              <a:avLst/>
            </a:prstGeom>
          </p:spPr>
          <p:txBody>
            <a:bodyPr lIns="0" tIns="0" rIns="0" bIns="0" rtlCol="0" anchor="b"/>
            <a:lstStyle/>
            <a:p>
              <a:pPr algn="l">
                <a:lnSpc>
                  <a:spcPts val="6480"/>
                </a:lnSpc>
              </a:pPr>
              <a:r>
                <a:rPr lang="en-US" sz="6000" b="1">
                  <a:solidFill>
                    <a:srgbClr val="FFFFFF"/>
                  </a:solidFill>
                  <a:latin typeface="Georgia Bold"/>
                  <a:ea typeface="Georgia Bold"/>
                  <a:cs typeface="Georgia Bold"/>
                  <a:sym typeface="Georgia Bold"/>
                </a:rPr>
                <a:t>The textile sector today</a:t>
              </a:r>
            </a:p>
          </p:txBody>
        </p:sp>
      </p:grpSp>
      <p:sp>
        <p:nvSpPr>
          <p:cNvPr id="26" name="TextBox 26"/>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sp>
        <p:nvSpPr>
          <p:cNvPr id="27" name="TextBox 27"/>
          <p:cNvSpPr txBox="1"/>
          <p:nvPr/>
        </p:nvSpPr>
        <p:spPr>
          <a:xfrm>
            <a:off x="1052204" y="2308020"/>
            <a:ext cx="10523675" cy="510921"/>
          </a:xfrm>
          <a:prstGeom prst="rect">
            <a:avLst/>
          </a:prstGeom>
        </p:spPr>
        <p:txBody>
          <a:bodyPr lIns="0" tIns="0" rIns="0" bIns="0" rtlCol="0" anchor="t">
            <a:spAutoFit/>
          </a:bodyPr>
          <a:lstStyle/>
          <a:p>
            <a:pPr algn="l">
              <a:lnSpc>
                <a:spcPts val="3761"/>
              </a:lnSpc>
            </a:pPr>
            <a:r>
              <a:rPr lang="en-US" sz="3299" b="1">
                <a:solidFill>
                  <a:srgbClr val="FFFFFF"/>
                </a:solidFill>
                <a:latin typeface="Arial Bold"/>
                <a:ea typeface="Arial Bold"/>
                <a:cs typeface="Arial Bold"/>
                <a:sym typeface="Arial Bold"/>
              </a:rPr>
              <a:t>SCENARIO 3 – TEXTILE WASTE AND RECYCLING</a:t>
            </a:r>
          </a:p>
        </p:txBody>
      </p:sp>
      <p:grpSp>
        <p:nvGrpSpPr>
          <p:cNvPr id="28" name="Group 28"/>
          <p:cNvGrpSpPr/>
          <p:nvPr/>
        </p:nvGrpSpPr>
        <p:grpSpPr>
          <a:xfrm>
            <a:off x="11973699" y="4856042"/>
            <a:ext cx="4739949" cy="930560"/>
            <a:chOff x="0" y="0"/>
            <a:chExt cx="1248382" cy="245086"/>
          </a:xfrm>
        </p:grpSpPr>
        <p:sp>
          <p:nvSpPr>
            <p:cNvPr id="29" name="Freeform 29"/>
            <p:cNvSpPr/>
            <p:nvPr/>
          </p:nvSpPr>
          <p:spPr>
            <a:xfrm>
              <a:off x="0" y="0"/>
              <a:ext cx="1248382" cy="245086"/>
            </a:xfrm>
            <a:custGeom>
              <a:avLst/>
              <a:gdLst/>
              <a:ahLst/>
              <a:cxnLst/>
              <a:rect l="l" t="t" r="r" b="b"/>
              <a:pathLst>
                <a:path w="1248382" h="245086">
                  <a:moveTo>
                    <a:pt x="0" y="0"/>
                  </a:moveTo>
                  <a:lnTo>
                    <a:pt x="1248382" y="0"/>
                  </a:lnTo>
                  <a:lnTo>
                    <a:pt x="1248382" y="245086"/>
                  </a:lnTo>
                  <a:lnTo>
                    <a:pt x="0" y="245086"/>
                  </a:lnTo>
                  <a:close/>
                </a:path>
              </a:pathLst>
            </a:custGeom>
            <a:solidFill>
              <a:srgbClr val="EDE9FF"/>
            </a:solidFill>
          </p:spPr>
          <p:txBody>
            <a:bodyPr/>
            <a:lstStyle/>
            <a:p>
              <a:endParaRPr lang="el-GR"/>
            </a:p>
          </p:txBody>
        </p:sp>
        <p:sp>
          <p:nvSpPr>
            <p:cNvPr id="30" name="TextBox 30"/>
            <p:cNvSpPr txBox="1"/>
            <p:nvPr/>
          </p:nvSpPr>
          <p:spPr>
            <a:xfrm>
              <a:off x="0" y="-19050"/>
              <a:ext cx="1248382" cy="264136"/>
            </a:xfrm>
            <a:prstGeom prst="rect">
              <a:avLst/>
            </a:prstGeom>
          </p:spPr>
          <p:txBody>
            <a:bodyPr lIns="50800" tIns="50800" rIns="50800" bIns="50800" rtlCol="0" anchor="ctr"/>
            <a:lstStyle/>
            <a:p>
              <a:pPr algn="ctr">
                <a:lnSpc>
                  <a:spcPts val="2644"/>
                </a:lnSpc>
              </a:pPr>
              <a:endParaRPr/>
            </a:p>
          </p:txBody>
        </p:sp>
      </p:grpSp>
      <p:sp>
        <p:nvSpPr>
          <p:cNvPr id="31" name="TextBox 31"/>
          <p:cNvSpPr txBox="1"/>
          <p:nvPr/>
        </p:nvSpPr>
        <p:spPr>
          <a:xfrm>
            <a:off x="1052204" y="3426865"/>
            <a:ext cx="15375135" cy="1221486"/>
          </a:xfrm>
          <a:prstGeom prst="rect">
            <a:avLst/>
          </a:prstGeom>
        </p:spPr>
        <p:txBody>
          <a:bodyPr lIns="0" tIns="0" rIns="0" bIns="0" rtlCol="0" anchor="t">
            <a:spAutoFit/>
          </a:bodyPr>
          <a:lstStyle/>
          <a:p>
            <a:pPr algn="l">
              <a:lnSpc>
                <a:spcPts val="3191"/>
              </a:lnSpc>
            </a:pPr>
            <a:r>
              <a:rPr lang="en-US" sz="2799">
                <a:solidFill>
                  <a:srgbClr val="C0FF99"/>
                </a:solidFill>
                <a:latin typeface="Arial"/>
                <a:ea typeface="Arial"/>
                <a:cs typeface="Arial"/>
                <a:sym typeface="Arial"/>
              </a:rPr>
              <a:t>Textile waste damages the environment by polluting the land, water, and air.  Discarded clothing takes years to decompose, releasing toxins into the soil. Microplastics and toxic chemicals further pollute ecosystems. </a:t>
            </a:r>
          </a:p>
        </p:txBody>
      </p:sp>
      <p:sp>
        <p:nvSpPr>
          <p:cNvPr id="32" name="TextBox 32"/>
          <p:cNvSpPr txBox="1"/>
          <p:nvPr/>
        </p:nvSpPr>
        <p:spPr>
          <a:xfrm>
            <a:off x="1028700" y="7277326"/>
            <a:ext cx="10547179" cy="1276350"/>
          </a:xfrm>
          <a:prstGeom prst="rect">
            <a:avLst/>
          </a:prstGeom>
        </p:spPr>
        <p:txBody>
          <a:bodyPr lIns="0" tIns="0" rIns="0" bIns="0" rtlCol="0" anchor="t">
            <a:spAutoFit/>
          </a:bodyPr>
          <a:lstStyle/>
          <a:p>
            <a:pPr algn="l">
              <a:lnSpc>
                <a:spcPts val="3360"/>
              </a:lnSpc>
              <a:spcBef>
                <a:spcPct val="0"/>
              </a:spcBef>
            </a:pPr>
            <a:r>
              <a:rPr lang="en-US" sz="2800">
                <a:solidFill>
                  <a:srgbClr val="FFFFFF"/>
                </a:solidFill>
                <a:latin typeface="Arial"/>
                <a:ea typeface="Arial"/>
                <a:cs typeface="Arial"/>
                <a:sym typeface="Arial"/>
              </a:rPr>
              <a:t>Textile-to-textile recycling techniques: mechanical recycling and chemical recycling, thermomechanical and thermochemical recycling </a:t>
            </a:r>
          </a:p>
        </p:txBody>
      </p:sp>
      <p:sp>
        <p:nvSpPr>
          <p:cNvPr id="33" name="TextBox 33"/>
          <p:cNvSpPr txBox="1"/>
          <p:nvPr/>
        </p:nvSpPr>
        <p:spPr>
          <a:xfrm>
            <a:off x="1028700" y="4905601"/>
            <a:ext cx="10740975" cy="857250"/>
          </a:xfrm>
          <a:prstGeom prst="rect">
            <a:avLst/>
          </a:prstGeom>
        </p:spPr>
        <p:txBody>
          <a:bodyPr lIns="0" tIns="0" rIns="0" bIns="0" rtlCol="0" anchor="t">
            <a:spAutoFit/>
          </a:bodyPr>
          <a:lstStyle/>
          <a:p>
            <a:pPr algn="l">
              <a:lnSpc>
                <a:spcPts val="3360"/>
              </a:lnSpc>
              <a:spcBef>
                <a:spcPct val="0"/>
              </a:spcBef>
            </a:pPr>
            <a:r>
              <a:rPr lang="en-US" sz="2800">
                <a:solidFill>
                  <a:srgbClr val="FFFFFF"/>
                </a:solidFill>
                <a:latin typeface="Arial"/>
                <a:ea typeface="Arial"/>
                <a:cs typeface="Arial"/>
                <a:sym typeface="Arial"/>
              </a:rPr>
              <a:t>In Europe: an average of 16 kg of textile waste per year per person, of which 4.4 kg is collected separately for reuse and recycling</a:t>
            </a:r>
          </a:p>
        </p:txBody>
      </p:sp>
      <p:sp>
        <p:nvSpPr>
          <p:cNvPr id="34" name="TextBox 34"/>
          <p:cNvSpPr txBox="1"/>
          <p:nvPr/>
        </p:nvSpPr>
        <p:spPr>
          <a:xfrm>
            <a:off x="12050128" y="5081752"/>
            <a:ext cx="4587091" cy="438150"/>
          </a:xfrm>
          <a:prstGeom prst="rect">
            <a:avLst/>
          </a:prstGeom>
        </p:spPr>
        <p:txBody>
          <a:bodyPr lIns="0" tIns="0" rIns="0" bIns="0" rtlCol="0" anchor="t">
            <a:spAutoFit/>
          </a:bodyPr>
          <a:lstStyle/>
          <a:p>
            <a:pPr algn="ctr">
              <a:lnSpc>
                <a:spcPts val="3360"/>
              </a:lnSpc>
              <a:spcBef>
                <a:spcPct val="0"/>
              </a:spcBef>
            </a:pPr>
            <a:r>
              <a:rPr lang="en-US" sz="2800">
                <a:solidFill>
                  <a:srgbClr val="8D5CFF"/>
                </a:solidFill>
                <a:latin typeface="Arial"/>
                <a:ea typeface="Arial"/>
                <a:cs typeface="Arial"/>
                <a:sym typeface="Arial"/>
              </a:rPr>
              <a:t> challenge of the Harvest</a:t>
            </a:r>
          </a:p>
        </p:txBody>
      </p:sp>
      <p:sp>
        <p:nvSpPr>
          <p:cNvPr id="35" name="TextBox 35"/>
          <p:cNvSpPr txBox="1"/>
          <p:nvPr/>
        </p:nvSpPr>
        <p:spPr>
          <a:xfrm>
            <a:off x="1052204" y="6162901"/>
            <a:ext cx="10802208" cy="857250"/>
          </a:xfrm>
          <a:prstGeom prst="rect">
            <a:avLst/>
          </a:prstGeom>
        </p:spPr>
        <p:txBody>
          <a:bodyPr lIns="0" tIns="0" rIns="0" bIns="0" rtlCol="0" anchor="t">
            <a:spAutoFit/>
          </a:bodyPr>
          <a:lstStyle/>
          <a:p>
            <a:pPr algn="l">
              <a:lnSpc>
                <a:spcPts val="3359"/>
              </a:lnSpc>
              <a:spcBef>
                <a:spcPct val="0"/>
              </a:spcBef>
            </a:pPr>
            <a:r>
              <a:rPr lang="en-US" sz="2799">
                <a:solidFill>
                  <a:srgbClr val="FFFFFF"/>
                </a:solidFill>
                <a:latin typeface="Arial"/>
                <a:ea typeface="Arial"/>
                <a:cs typeface="Arial"/>
                <a:sym typeface="Arial"/>
              </a:rPr>
              <a:t>The current level of recycled textiles that are used to produce new clothing is still roughly only 1% </a:t>
            </a:r>
          </a:p>
        </p:txBody>
      </p:sp>
      <p:grpSp>
        <p:nvGrpSpPr>
          <p:cNvPr id="36" name="Group 36"/>
          <p:cNvGrpSpPr/>
          <p:nvPr/>
        </p:nvGrpSpPr>
        <p:grpSpPr>
          <a:xfrm>
            <a:off x="11973699" y="6148552"/>
            <a:ext cx="4739949" cy="930560"/>
            <a:chOff x="0" y="0"/>
            <a:chExt cx="1248382" cy="245086"/>
          </a:xfrm>
        </p:grpSpPr>
        <p:sp>
          <p:nvSpPr>
            <p:cNvPr id="37" name="Freeform 37"/>
            <p:cNvSpPr/>
            <p:nvPr/>
          </p:nvSpPr>
          <p:spPr>
            <a:xfrm>
              <a:off x="0" y="0"/>
              <a:ext cx="1248382" cy="245086"/>
            </a:xfrm>
            <a:custGeom>
              <a:avLst/>
              <a:gdLst/>
              <a:ahLst/>
              <a:cxnLst/>
              <a:rect l="l" t="t" r="r" b="b"/>
              <a:pathLst>
                <a:path w="1248382" h="245086">
                  <a:moveTo>
                    <a:pt x="0" y="0"/>
                  </a:moveTo>
                  <a:lnTo>
                    <a:pt x="1248382" y="0"/>
                  </a:lnTo>
                  <a:lnTo>
                    <a:pt x="1248382" y="245086"/>
                  </a:lnTo>
                  <a:lnTo>
                    <a:pt x="0" y="245086"/>
                  </a:lnTo>
                  <a:close/>
                </a:path>
              </a:pathLst>
            </a:custGeom>
            <a:solidFill>
              <a:srgbClr val="EDE9FF"/>
            </a:solidFill>
          </p:spPr>
          <p:txBody>
            <a:bodyPr/>
            <a:lstStyle/>
            <a:p>
              <a:endParaRPr lang="el-GR"/>
            </a:p>
          </p:txBody>
        </p:sp>
        <p:sp>
          <p:nvSpPr>
            <p:cNvPr id="38" name="TextBox 38"/>
            <p:cNvSpPr txBox="1"/>
            <p:nvPr/>
          </p:nvSpPr>
          <p:spPr>
            <a:xfrm>
              <a:off x="0" y="-19050"/>
              <a:ext cx="1248382" cy="264136"/>
            </a:xfrm>
            <a:prstGeom prst="rect">
              <a:avLst/>
            </a:prstGeom>
          </p:spPr>
          <p:txBody>
            <a:bodyPr lIns="50800" tIns="50800" rIns="50800" bIns="50800" rtlCol="0" anchor="ctr"/>
            <a:lstStyle/>
            <a:p>
              <a:pPr algn="ctr">
                <a:lnSpc>
                  <a:spcPts val="2644"/>
                </a:lnSpc>
              </a:pPr>
              <a:endParaRPr/>
            </a:p>
          </p:txBody>
        </p:sp>
      </p:grpSp>
      <p:sp>
        <p:nvSpPr>
          <p:cNvPr id="39" name="TextBox 39"/>
          <p:cNvSpPr txBox="1"/>
          <p:nvPr/>
        </p:nvSpPr>
        <p:spPr>
          <a:xfrm>
            <a:off x="12050128" y="6372451"/>
            <a:ext cx="4587091" cy="438150"/>
          </a:xfrm>
          <a:prstGeom prst="rect">
            <a:avLst/>
          </a:prstGeom>
        </p:spPr>
        <p:txBody>
          <a:bodyPr lIns="0" tIns="0" rIns="0" bIns="0" rtlCol="0" anchor="t">
            <a:spAutoFit/>
          </a:bodyPr>
          <a:lstStyle/>
          <a:p>
            <a:pPr algn="ctr">
              <a:lnSpc>
                <a:spcPts val="3360"/>
              </a:lnSpc>
              <a:spcBef>
                <a:spcPct val="0"/>
              </a:spcBef>
            </a:pPr>
            <a:r>
              <a:rPr lang="en-US" sz="2800">
                <a:solidFill>
                  <a:srgbClr val="8D5CFF"/>
                </a:solidFill>
                <a:latin typeface="Arial"/>
                <a:ea typeface="Arial"/>
                <a:cs typeface="Arial"/>
                <a:sym typeface="Arial"/>
              </a:rPr>
              <a:t>challenge of Demand</a:t>
            </a:r>
          </a:p>
        </p:txBody>
      </p:sp>
      <p:grpSp>
        <p:nvGrpSpPr>
          <p:cNvPr id="40" name="Group 40"/>
          <p:cNvGrpSpPr/>
          <p:nvPr/>
        </p:nvGrpSpPr>
        <p:grpSpPr>
          <a:xfrm>
            <a:off x="11973699" y="7415501"/>
            <a:ext cx="4739949" cy="930560"/>
            <a:chOff x="0" y="0"/>
            <a:chExt cx="1248382" cy="245086"/>
          </a:xfrm>
        </p:grpSpPr>
        <p:sp>
          <p:nvSpPr>
            <p:cNvPr id="41" name="Freeform 41"/>
            <p:cNvSpPr/>
            <p:nvPr/>
          </p:nvSpPr>
          <p:spPr>
            <a:xfrm>
              <a:off x="0" y="0"/>
              <a:ext cx="1248382" cy="245086"/>
            </a:xfrm>
            <a:custGeom>
              <a:avLst/>
              <a:gdLst/>
              <a:ahLst/>
              <a:cxnLst/>
              <a:rect l="l" t="t" r="r" b="b"/>
              <a:pathLst>
                <a:path w="1248382" h="245086">
                  <a:moveTo>
                    <a:pt x="0" y="0"/>
                  </a:moveTo>
                  <a:lnTo>
                    <a:pt x="1248382" y="0"/>
                  </a:lnTo>
                  <a:lnTo>
                    <a:pt x="1248382" y="245086"/>
                  </a:lnTo>
                  <a:lnTo>
                    <a:pt x="0" y="245086"/>
                  </a:lnTo>
                  <a:close/>
                </a:path>
              </a:pathLst>
            </a:custGeom>
            <a:solidFill>
              <a:srgbClr val="EDE9FF"/>
            </a:solidFill>
          </p:spPr>
          <p:txBody>
            <a:bodyPr/>
            <a:lstStyle/>
            <a:p>
              <a:endParaRPr lang="el-GR"/>
            </a:p>
          </p:txBody>
        </p:sp>
        <p:sp>
          <p:nvSpPr>
            <p:cNvPr id="42" name="TextBox 42"/>
            <p:cNvSpPr txBox="1"/>
            <p:nvPr/>
          </p:nvSpPr>
          <p:spPr>
            <a:xfrm>
              <a:off x="0" y="-19050"/>
              <a:ext cx="1248382" cy="264136"/>
            </a:xfrm>
            <a:prstGeom prst="rect">
              <a:avLst/>
            </a:prstGeom>
          </p:spPr>
          <p:txBody>
            <a:bodyPr lIns="50800" tIns="50800" rIns="50800" bIns="50800" rtlCol="0" anchor="ctr"/>
            <a:lstStyle/>
            <a:p>
              <a:pPr algn="ctr">
                <a:lnSpc>
                  <a:spcPts val="2644"/>
                </a:lnSpc>
              </a:pPr>
              <a:endParaRPr/>
            </a:p>
          </p:txBody>
        </p:sp>
      </p:grpSp>
      <p:sp>
        <p:nvSpPr>
          <p:cNvPr id="43" name="TextBox 43"/>
          <p:cNvSpPr txBox="1"/>
          <p:nvPr/>
        </p:nvSpPr>
        <p:spPr>
          <a:xfrm>
            <a:off x="12050128" y="7652181"/>
            <a:ext cx="4587091" cy="438150"/>
          </a:xfrm>
          <a:prstGeom prst="rect">
            <a:avLst/>
          </a:prstGeom>
        </p:spPr>
        <p:txBody>
          <a:bodyPr lIns="0" tIns="0" rIns="0" bIns="0" rtlCol="0" anchor="t">
            <a:spAutoFit/>
          </a:bodyPr>
          <a:lstStyle/>
          <a:p>
            <a:pPr algn="ctr">
              <a:lnSpc>
                <a:spcPts val="3360"/>
              </a:lnSpc>
              <a:spcBef>
                <a:spcPct val="0"/>
              </a:spcBef>
            </a:pPr>
            <a:r>
              <a:rPr lang="en-US" sz="2800">
                <a:solidFill>
                  <a:srgbClr val="8D5CFF"/>
                </a:solidFill>
                <a:latin typeface="Arial"/>
                <a:ea typeface="Arial"/>
                <a:cs typeface="Arial"/>
                <a:sym typeface="Arial"/>
              </a:rPr>
              <a:t>technological challenges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3"/>
              <a:stretch>
                <a:fillRect t="-98" b="-92"/>
              </a:stretch>
            </a:blip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grpSp>
        <p:nvGrpSpPr>
          <p:cNvPr id="19" name="Group 19"/>
          <p:cNvGrpSpPr/>
          <p:nvPr/>
        </p:nvGrpSpPr>
        <p:grpSpPr>
          <a:xfrm>
            <a:off x="643949" y="587916"/>
            <a:ext cx="17000100" cy="2494187"/>
            <a:chOff x="0" y="0"/>
            <a:chExt cx="22666800" cy="3325582"/>
          </a:xfrm>
        </p:grpSpPr>
        <p:sp>
          <p:nvSpPr>
            <p:cNvPr id="20" name="Freeform 20"/>
            <p:cNvSpPr/>
            <p:nvPr/>
          </p:nvSpPr>
          <p:spPr>
            <a:xfrm>
              <a:off x="0" y="0"/>
              <a:ext cx="22666799" cy="3325582"/>
            </a:xfrm>
            <a:custGeom>
              <a:avLst/>
              <a:gdLst/>
              <a:ahLst/>
              <a:cxnLst/>
              <a:rect l="l" t="t" r="r" b="b"/>
              <a:pathLst>
                <a:path w="22666799" h="3325582">
                  <a:moveTo>
                    <a:pt x="0" y="0"/>
                  </a:moveTo>
                  <a:lnTo>
                    <a:pt x="22666799" y="0"/>
                  </a:lnTo>
                  <a:lnTo>
                    <a:pt x="22666799" y="3325582"/>
                  </a:lnTo>
                  <a:lnTo>
                    <a:pt x="0" y="3325582"/>
                  </a:lnTo>
                  <a:close/>
                </a:path>
              </a:pathLst>
            </a:custGeom>
            <a:solidFill>
              <a:srgbClr val="000000">
                <a:alpha val="0"/>
              </a:srgbClr>
            </a:solidFill>
          </p:spPr>
          <p:txBody>
            <a:bodyPr/>
            <a:lstStyle/>
            <a:p>
              <a:endParaRPr lang="el-GR"/>
            </a:p>
          </p:txBody>
        </p:sp>
        <p:sp>
          <p:nvSpPr>
            <p:cNvPr id="21" name="TextBox 21"/>
            <p:cNvSpPr txBox="1"/>
            <p:nvPr/>
          </p:nvSpPr>
          <p:spPr>
            <a:xfrm>
              <a:off x="0" y="-66675"/>
              <a:ext cx="22666800" cy="3392257"/>
            </a:xfrm>
            <a:prstGeom prst="rect">
              <a:avLst/>
            </a:prstGeom>
          </p:spPr>
          <p:txBody>
            <a:bodyPr lIns="0" tIns="0" rIns="0" bIns="0" rtlCol="0" anchor="ctr"/>
            <a:lstStyle/>
            <a:p>
              <a:pPr algn="ctr">
                <a:lnSpc>
                  <a:spcPts val="4967"/>
                </a:lnSpc>
              </a:pPr>
              <a:r>
                <a:rPr lang="en-US" sz="3600" b="1">
                  <a:solidFill>
                    <a:srgbClr val="75C73E"/>
                  </a:solidFill>
                  <a:latin typeface="Georgia Bold"/>
                  <a:ea typeface="Georgia Bold"/>
                  <a:cs typeface="Georgia Bold"/>
                  <a:sym typeface="Georgia Bold"/>
                </a:rPr>
                <a:t>Our goal is to equip women with the necessary knowledge and skills in sustainable development and resilience, so they can effectively take on managerial and leadership positions in the textile industry.</a:t>
              </a:r>
            </a:p>
            <a:p>
              <a:pPr algn="l">
                <a:lnSpc>
                  <a:spcPts val="3888"/>
                </a:lnSpc>
              </a:pPr>
              <a:endParaRPr lang="en-US" sz="3600" b="1">
                <a:solidFill>
                  <a:srgbClr val="75C73E"/>
                </a:solidFill>
                <a:latin typeface="Georgia Bold"/>
                <a:ea typeface="Georgia Bold"/>
                <a:cs typeface="Georgia Bold"/>
                <a:sym typeface="Georgia Bold"/>
              </a:endParaRPr>
            </a:p>
          </p:txBody>
        </p:sp>
      </p:grpSp>
      <p:grpSp>
        <p:nvGrpSpPr>
          <p:cNvPr id="22" name="Group 22"/>
          <p:cNvGrpSpPr>
            <a:grpSpLocks noChangeAspect="1"/>
          </p:cNvGrpSpPr>
          <p:nvPr/>
        </p:nvGrpSpPr>
        <p:grpSpPr>
          <a:xfrm>
            <a:off x="12977366" y="5982057"/>
            <a:ext cx="3709575" cy="1241588"/>
            <a:chOff x="0" y="0"/>
            <a:chExt cx="4946100" cy="1655450"/>
          </a:xfrm>
        </p:grpSpPr>
        <p:sp>
          <p:nvSpPr>
            <p:cNvPr id="23" name="Freeform 23"/>
            <p:cNvSpPr/>
            <p:nvPr/>
          </p:nvSpPr>
          <p:spPr>
            <a:xfrm>
              <a:off x="0" y="0"/>
              <a:ext cx="4946142" cy="1655445"/>
            </a:xfrm>
            <a:custGeom>
              <a:avLst/>
              <a:gdLst/>
              <a:ahLst/>
              <a:cxnLst/>
              <a:rect l="l" t="t" r="r" b="b"/>
              <a:pathLst>
                <a:path w="4946142" h="1655445">
                  <a:moveTo>
                    <a:pt x="0" y="0"/>
                  </a:moveTo>
                  <a:lnTo>
                    <a:pt x="4946142" y="0"/>
                  </a:lnTo>
                  <a:lnTo>
                    <a:pt x="4946142" y="1655445"/>
                  </a:lnTo>
                  <a:lnTo>
                    <a:pt x="0" y="1655445"/>
                  </a:lnTo>
                  <a:lnTo>
                    <a:pt x="0" y="0"/>
                  </a:lnTo>
                  <a:close/>
                </a:path>
              </a:pathLst>
            </a:custGeom>
            <a:blipFill>
              <a:blip r:embed="rId10"/>
              <a:stretch>
                <a:fillRect/>
              </a:stretch>
            </a:blipFill>
          </p:spPr>
          <p:txBody>
            <a:bodyPr/>
            <a:lstStyle/>
            <a:p>
              <a:endParaRPr lang="el-GR"/>
            </a:p>
          </p:txBody>
        </p:sp>
      </p:grpSp>
      <p:grpSp>
        <p:nvGrpSpPr>
          <p:cNvPr id="24" name="Group 24"/>
          <p:cNvGrpSpPr>
            <a:grpSpLocks noChangeAspect="1"/>
          </p:cNvGrpSpPr>
          <p:nvPr/>
        </p:nvGrpSpPr>
        <p:grpSpPr>
          <a:xfrm>
            <a:off x="14919488" y="4240038"/>
            <a:ext cx="810825" cy="702105"/>
            <a:chOff x="0" y="0"/>
            <a:chExt cx="1081100" cy="936140"/>
          </a:xfrm>
        </p:grpSpPr>
        <p:sp>
          <p:nvSpPr>
            <p:cNvPr id="25" name="Freeform 25"/>
            <p:cNvSpPr/>
            <p:nvPr/>
          </p:nvSpPr>
          <p:spPr>
            <a:xfrm>
              <a:off x="0" y="0"/>
              <a:ext cx="1081151" cy="936117"/>
            </a:xfrm>
            <a:custGeom>
              <a:avLst/>
              <a:gdLst/>
              <a:ahLst/>
              <a:cxnLst/>
              <a:rect l="l" t="t" r="r" b="b"/>
              <a:pathLst>
                <a:path w="1081151" h="936117">
                  <a:moveTo>
                    <a:pt x="0" y="0"/>
                  </a:moveTo>
                  <a:lnTo>
                    <a:pt x="1081151" y="0"/>
                  </a:lnTo>
                  <a:lnTo>
                    <a:pt x="1081151" y="936117"/>
                  </a:lnTo>
                  <a:lnTo>
                    <a:pt x="0" y="936117"/>
                  </a:lnTo>
                  <a:lnTo>
                    <a:pt x="0" y="0"/>
                  </a:lnTo>
                  <a:close/>
                </a:path>
              </a:pathLst>
            </a:custGeom>
            <a:blipFill>
              <a:blip r:embed="rId11"/>
              <a:stretch>
                <a:fillRect r="4" b="-15487"/>
              </a:stretch>
            </a:blipFill>
          </p:spPr>
          <p:txBody>
            <a:bodyPr/>
            <a:lstStyle/>
            <a:p>
              <a:endParaRPr lang="el-GR"/>
            </a:p>
          </p:txBody>
        </p:sp>
      </p:grpSp>
      <p:grpSp>
        <p:nvGrpSpPr>
          <p:cNvPr id="26" name="Group 26"/>
          <p:cNvGrpSpPr>
            <a:grpSpLocks noChangeAspect="1"/>
          </p:cNvGrpSpPr>
          <p:nvPr/>
        </p:nvGrpSpPr>
        <p:grpSpPr>
          <a:xfrm>
            <a:off x="8941237" y="4240042"/>
            <a:ext cx="810825" cy="687515"/>
            <a:chOff x="0" y="0"/>
            <a:chExt cx="1081100" cy="916686"/>
          </a:xfrm>
        </p:grpSpPr>
        <p:sp>
          <p:nvSpPr>
            <p:cNvPr id="27" name="Freeform 27"/>
            <p:cNvSpPr/>
            <p:nvPr/>
          </p:nvSpPr>
          <p:spPr>
            <a:xfrm>
              <a:off x="0" y="0"/>
              <a:ext cx="1081151" cy="916686"/>
            </a:xfrm>
            <a:custGeom>
              <a:avLst/>
              <a:gdLst/>
              <a:ahLst/>
              <a:cxnLst/>
              <a:rect l="l" t="t" r="r" b="b"/>
              <a:pathLst>
                <a:path w="1081151" h="916686">
                  <a:moveTo>
                    <a:pt x="0" y="0"/>
                  </a:moveTo>
                  <a:lnTo>
                    <a:pt x="1081151" y="0"/>
                  </a:lnTo>
                  <a:lnTo>
                    <a:pt x="1081151" y="916686"/>
                  </a:lnTo>
                  <a:lnTo>
                    <a:pt x="0" y="916686"/>
                  </a:lnTo>
                  <a:lnTo>
                    <a:pt x="0" y="0"/>
                  </a:lnTo>
                  <a:close/>
                </a:path>
              </a:pathLst>
            </a:custGeom>
            <a:blipFill>
              <a:blip r:embed="rId12"/>
              <a:stretch>
                <a:fillRect r="4" b="-17935"/>
              </a:stretch>
            </a:blipFill>
          </p:spPr>
          <p:txBody>
            <a:bodyPr/>
            <a:lstStyle/>
            <a:p>
              <a:endParaRPr lang="el-GR"/>
            </a:p>
          </p:txBody>
        </p:sp>
      </p:grpSp>
      <p:grpSp>
        <p:nvGrpSpPr>
          <p:cNvPr id="28" name="Group 28"/>
          <p:cNvGrpSpPr>
            <a:grpSpLocks noChangeAspect="1"/>
          </p:cNvGrpSpPr>
          <p:nvPr/>
        </p:nvGrpSpPr>
        <p:grpSpPr>
          <a:xfrm>
            <a:off x="3108000" y="4240050"/>
            <a:ext cx="810825" cy="702075"/>
            <a:chOff x="0" y="0"/>
            <a:chExt cx="1081100" cy="936100"/>
          </a:xfrm>
        </p:grpSpPr>
        <p:sp>
          <p:nvSpPr>
            <p:cNvPr id="29" name="Freeform 29"/>
            <p:cNvSpPr/>
            <p:nvPr/>
          </p:nvSpPr>
          <p:spPr>
            <a:xfrm>
              <a:off x="0" y="0"/>
              <a:ext cx="1081151" cy="936117"/>
            </a:xfrm>
            <a:custGeom>
              <a:avLst/>
              <a:gdLst/>
              <a:ahLst/>
              <a:cxnLst/>
              <a:rect l="l" t="t" r="r" b="b"/>
              <a:pathLst>
                <a:path w="1081151" h="936117">
                  <a:moveTo>
                    <a:pt x="0" y="0"/>
                  </a:moveTo>
                  <a:lnTo>
                    <a:pt x="1081151" y="0"/>
                  </a:lnTo>
                  <a:lnTo>
                    <a:pt x="1081151" y="936117"/>
                  </a:lnTo>
                  <a:lnTo>
                    <a:pt x="0" y="936117"/>
                  </a:lnTo>
                  <a:lnTo>
                    <a:pt x="0" y="0"/>
                  </a:lnTo>
                  <a:close/>
                </a:path>
              </a:pathLst>
            </a:custGeom>
            <a:blipFill>
              <a:blip r:embed="rId13"/>
              <a:stretch>
                <a:fillRect r="4" b="-15487"/>
              </a:stretch>
            </a:blipFill>
          </p:spPr>
          <p:txBody>
            <a:bodyPr/>
            <a:lstStyle/>
            <a:p>
              <a:endParaRPr lang="el-GR"/>
            </a:p>
          </p:txBody>
        </p:sp>
      </p:grpSp>
      <p:grpSp>
        <p:nvGrpSpPr>
          <p:cNvPr id="30" name="Group 30"/>
          <p:cNvGrpSpPr>
            <a:grpSpLocks noChangeAspect="1"/>
          </p:cNvGrpSpPr>
          <p:nvPr/>
        </p:nvGrpSpPr>
        <p:grpSpPr>
          <a:xfrm>
            <a:off x="6713063" y="5982092"/>
            <a:ext cx="4861878" cy="1241588"/>
            <a:chOff x="0" y="0"/>
            <a:chExt cx="6482504" cy="1655450"/>
          </a:xfrm>
        </p:grpSpPr>
        <p:sp>
          <p:nvSpPr>
            <p:cNvPr id="31" name="Freeform 31"/>
            <p:cNvSpPr/>
            <p:nvPr/>
          </p:nvSpPr>
          <p:spPr>
            <a:xfrm>
              <a:off x="0" y="0"/>
              <a:ext cx="6482461" cy="1655445"/>
            </a:xfrm>
            <a:custGeom>
              <a:avLst/>
              <a:gdLst/>
              <a:ahLst/>
              <a:cxnLst/>
              <a:rect l="l" t="t" r="r" b="b"/>
              <a:pathLst>
                <a:path w="6482461" h="1655445">
                  <a:moveTo>
                    <a:pt x="0" y="0"/>
                  </a:moveTo>
                  <a:lnTo>
                    <a:pt x="6482461" y="0"/>
                  </a:lnTo>
                  <a:lnTo>
                    <a:pt x="6482461" y="1655445"/>
                  </a:lnTo>
                  <a:lnTo>
                    <a:pt x="0" y="1655445"/>
                  </a:lnTo>
                  <a:lnTo>
                    <a:pt x="0" y="0"/>
                  </a:lnTo>
                  <a:close/>
                </a:path>
              </a:pathLst>
            </a:custGeom>
            <a:blipFill>
              <a:blip r:embed="rId14"/>
              <a:stretch>
                <a:fillRect r="-1"/>
              </a:stretch>
            </a:blipFill>
          </p:spPr>
          <p:txBody>
            <a:bodyPr/>
            <a:lstStyle/>
            <a:p>
              <a:endParaRPr lang="el-GR"/>
            </a:p>
          </p:txBody>
        </p:sp>
      </p:grpSp>
      <p:grpSp>
        <p:nvGrpSpPr>
          <p:cNvPr id="32" name="Group 32"/>
          <p:cNvGrpSpPr>
            <a:grpSpLocks noChangeAspect="1"/>
          </p:cNvGrpSpPr>
          <p:nvPr/>
        </p:nvGrpSpPr>
        <p:grpSpPr>
          <a:xfrm>
            <a:off x="0" y="3071812"/>
            <a:ext cx="18287998" cy="5175562"/>
            <a:chOff x="0" y="0"/>
            <a:chExt cx="24383998" cy="6900750"/>
          </a:xfrm>
        </p:grpSpPr>
        <p:sp>
          <p:nvSpPr>
            <p:cNvPr id="33" name="Freeform 33"/>
            <p:cNvSpPr/>
            <p:nvPr/>
          </p:nvSpPr>
          <p:spPr>
            <a:xfrm>
              <a:off x="0" y="0"/>
              <a:ext cx="24384000" cy="6900799"/>
            </a:xfrm>
            <a:custGeom>
              <a:avLst/>
              <a:gdLst/>
              <a:ahLst/>
              <a:cxnLst/>
              <a:rect l="l" t="t" r="r" b="b"/>
              <a:pathLst>
                <a:path w="24384000" h="6900799">
                  <a:moveTo>
                    <a:pt x="0" y="0"/>
                  </a:moveTo>
                  <a:lnTo>
                    <a:pt x="24384000" y="0"/>
                  </a:lnTo>
                  <a:lnTo>
                    <a:pt x="24384000" y="6900799"/>
                  </a:lnTo>
                  <a:lnTo>
                    <a:pt x="0" y="6900799"/>
                  </a:lnTo>
                  <a:lnTo>
                    <a:pt x="0" y="0"/>
                  </a:lnTo>
                  <a:close/>
                </a:path>
              </a:pathLst>
            </a:custGeom>
            <a:blipFill>
              <a:blip r:embed="rId15"/>
              <a:stretch>
                <a:fillRect r="-514"/>
              </a:stretch>
            </a:blipFill>
          </p:spPr>
          <p:txBody>
            <a:bodyPr/>
            <a:lstStyle/>
            <a:p>
              <a:endParaRPr lang="el-GR"/>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3"/>
              <a:stretch>
                <a:fillRect t="-98" b="-92"/>
              </a:stretch>
            </a:blip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grpSp>
        <p:nvGrpSpPr>
          <p:cNvPr id="19" name="Group 19"/>
          <p:cNvGrpSpPr>
            <a:grpSpLocks noChangeAspect="1"/>
          </p:cNvGrpSpPr>
          <p:nvPr/>
        </p:nvGrpSpPr>
        <p:grpSpPr>
          <a:xfrm>
            <a:off x="10358810" y="0"/>
            <a:ext cx="9668996" cy="8239990"/>
            <a:chOff x="0" y="0"/>
            <a:chExt cx="12891994" cy="10986654"/>
          </a:xfrm>
        </p:grpSpPr>
        <p:sp>
          <p:nvSpPr>
            <p:cNvPr id="20" name="Freeform 20"/>
            <p:cNvSpPr/>
            <p:nvPr/>
          </p:nvSpPr>
          <p:spPr>
            <a:xfrm>
              <a:off x="0" y="0"/>
              <a:ext cx="12892024" cy="10986643"/>
            </a:xfrm>
            <a:custGeom>
              <a:avLst/>
              <a:gdLst/>
              <a:ahLst/>
              <a:cxnLst/>
              <a:rect l="l" t="t" r="r" b="b"/>
              <a:pathLst>
                <a:path w="12892024" h="10986643">
                  <a:moveTo>
                    <a:pt x="0" y="0"/>
                  </a:moveTo>
                  <a:lnTo>
                    <a:pt x="12892024" y="0"/>
                  </a:lnTo>
                  <a:lnTo>
                    <a:pt x="12892024" y="10986643"/>
                  </a:lnTo>
                  <a:lnTo>
                    <a:pt x="0" y="10986643"/>
                  </a:lnTo>
                  <a:lnTo>
                    <a:pt x="0" y="0"/>
                  </a:lnTo>
                  <a:close/>
                </a:path>
              </a:pathLst>
            </a:custGeom>
            <a:blipFill>
              <a:blip r:embed="rId10"/>
              <a:stretch>
                <a:fillRect b="-2"/>
              </a:stretch>
            </a:blipFill>
          </p:spPr>
          <p:txBody>
            <a:bodyPr/>
            <a:lstStyle/>
            <a:p>
              <a:endParaRPr lang="el-GR"/>
            </a:p>
          </p:txBody>
        </p:sp>
      </p:grpSp>
      <p:grpSp>
        <p:nvGrpSpPr>
          <p:cNvPr id="21" name="Group 21"/>
          <p:cNvGrpSpPr/>
          <p:nvPr/>
        </p:nvGrpSpPr>
        <p:grpSpPr>
          <a:xfrm>
            <a:off x="846620" y="218880"/>
            <a:ext cx="9843245" cy="2019658"/>
            <a:chOff x="0" y="0"/>
            <a:chExt cx="13124326" cy="2692878"/>
          </a:xfrm>
        </p:grpSpPr>
        <p:sp>
          <p:nvSpPr>
            <p:cNvPr id="22" name="Freeform 22"/>
            <p:cNvSpPr/>
            <p:nvPr/>
          </p:nvSpPr>
          <p:spPr>
            <a:xfrm>
              <a:off x="0" y="0"/>
              <a:ext cx="13124326" cy="2692878"/>
            </a:xfrm>
            <a:custGeom>
              <a:avLst/>
              <a:gdLst/>
              <a:ahLst/>
              <a:cxnLst/>
              <a:rect l="l" t="t" r="r" b="b"/>
              <a:pathLst>
                <a:path w="13124326" h="2692878">
                  <a:moveTo>
                    <a:pt x="0" y="0"/>
                  </a:moveTo>
                  <a:lnTo>
                    <a:pt x="13124326" y="0"/>
                  </a:lnTo>
                  <a:lnTo>
                    <a:pt x="13124326" y="2692878"/>
                  </a:lnTo>
                  <a:lnTo>
                    <a:pt x="0" y="2692878"/>
                  </a:lnTo>
                  <a:close/>
                </a:path>
              </a:pathLst>
            </a:custGeom>
            <a:solidFill>
              <a:srgbClr val="000000">
                <a:alpha val="0"/>
              </a:srgbClr>
            </a:solidFill>
          </p:spPr>
          <p:txBody>
            <a:bodyPr/>
            <a:lstStyle/>
            <a:p>
              <a:endParaRPr lang="el-GR"/>
            </a:p>
          </p:txBody>
        </p:sp>
        <p:sp>
          <p:nvSpPr>
            <p:cNvPr id="23" name="TextBox 23"/>
            <p:cNvSpPr txBox="1"/>
            <p:nvPr/>
          </p:nvSpPr>
          <p:spPr>
            <a:xfrm>
              <a:off x="0" y="47625"/>
              <a:ext cx="13124326" cy="2645253"/>
            </a:xfrm>
            <a:prstGeom prst="rect">
              <a:avLst/>
            </a:prstGeom>
          </p:spPr>
          <p:txBody>
            <a:bodyPr lIns="0" tIns="0" rIns="0" bIns="0" rtlCol="0" anchor="ctr"/>
            <a:lstStyle/>
            <a:p>
              <a:pPr algn="l">
                <a:lnSpc>
                  <a:spcPts val="5832"/>
                </a:lnSpc>
              </a:pPr>
              <a:r>
                <a:rPr lang="en-US" sz="5400" b="1">
                  <a:solidFill>
                    <a:srgbClr val="19112C"/>
                  </a:solidFill>
                  <a:latin typeface="Georgia Bold"/>
                  <a:ea typeface="Georgia Bold"/>
                  <a:cs typeface="Georgia Bold"/>
                  <a:sym typeface="Georgia Bold"/>
                </a:rPr>
                <a:t>Textile recycling &amp; waste</a:t>
              </a:r>
            </a:p>
            <a:p>
              <a:pPr algn="l">
                <a:lnSpc>
                  <a:spcPts val="3888"/>
                </a:lnSpc>
              </a:pPr>
              <a:r>
                <a:rPr lang="en-US" sz="3600">
                  <a:solidFill>
                    <a:srgbClr val="19112C"/>
                  </a:solidFill>
                  <a:latin typeface="Georgia"/>
                  <a:ea typeface="Georgia"/>
                  <a:cs typeface="Georgia"/>
                  <a:sym typeface="Georgia"/>
                </a:rPr>
                <a:t>Turning waste into worth</a:t>
              </a:r>
            </a:p>
          </p:txBody>
        </p:sp>
      </p:grpSp>
      <p:sp>
        <p:nvSpPr>
          <p:cNvPr id="24" name="TextBox 24"/>
          <p:cNvSpPr txBox="1"/>
          <p:nvPr/>
        </p:nvSpPr>
        <p:spPr>
          <a:xfrm>
            <a:off x="1028700" y="3378656"/>
            <a:ext cx="11144856" cy="3990975"/>
          </a:xfrm>
          <a:prstGeom prst="rect">
            <a:avLst/>
          </a:prstGeom>
        </p:spPr>
        <p:txBody>
          <a:bodyPr lIns="0" tIns="0" rIns="0" bIns="0" rtlCol="0" anchor="t">
            <a:spAutoFit/>
          </a:bodyPr>
          <a:lstStyle/>
          <a:p>
            <a:pPr algn="l">
              <a:lnSpc>
                <a:spcPts val="3960"/>
              </a:lnSpc>
            </a:pPr>
            <a:r>
              <a:rPr lang="en-US" sz="3300">
                <a:solidFill>
                  <a:srgbClr val="19112C"/>
                </a:solidFill>
                <a:latin typeface="Arial"/>
                <a:ea typeface="Arial"/>
                <a:cs typeface="Arial"/>
                <a:sym typeface="Arial"/>
              </a:rPr>
              <a:t>Each year, </a:t>
            </a:r>
            <a:r>
              <a:rPr lang="en-US" sz="3300" b="1">
                <a:solidFill>
                  <a:srgbClr val="19112C"/>
                </a:solidFill>
                <a:latin typeface="Arial Bold"/>
                <a:ea typeface="Arial Bold"/>
                <a:cs typeface="Arial Bold"/>
                <a:sym typeface="Arial Bold"/>
              </a:rPr>
              <a:t>millions of tonnes</a:t>
            </a:r>
            <a:r>
              <a:rPr lang="en-US" sz="3300">
                <a:solidFill>
                  <a:srgbClr val="19112C"/>
                </a:solidFill>
                <a:latin typeface="Arial"/>
                <a:ea typeface="Arial"/>
                <a:cs typeface="Arial"/>
                <a:sym typeface="Arial"/>
              </a:rPr>
              <a:t> of textiles are discarded across Europe, with most ending up in landfills or being incinerated.</a:t>
            </a:r>
          </a:p>
          <a:p>
            <a:pPr algn="l">
              <a:lnSpc>
                <a:spcPts val="3960"/>
              </a:lnSpc>
            </a:pPr>
            <a:r>
              <a:rPr lang="en-US" sz="3300" b="1">
                <a:solidFill>
                  <a:srgbClr val="19112C"/>
                </a:solidFill>
                <a:latin typeface="Arial Bold"/>
                <a:ea typeface="Arial Bold"/>
                <a:cs typeface="Arial Bold"/>
                <a:sym typeface="Arial Bold"/>
              </a:rPr>
              <a:t>SMEs struggle</a:t>
            </a:r>
            <a:r>
              <a:rPr lang="en-US" sz="3300">
                <a:solidFill>
                  <a:srgbClr val="19112C"/>
                </a:solidFill>
                <a:latin typeface="Arial"/>
                <a:ea typeface="Arial"/>
                <a:cs typeface="Arial"/>
                <a:sym typeface="Arial"/>
              </a:rPr>
              <a:t> with post-consumer waste, limited recycling access, and few incentives for reuse.</a:t>
            </a:r>
          </a:p>
          <a:p>
            <a:pPr algn="l">
              <a:lnSpc>
                <a:spcPts val="3960"/>
              </a:lnSpc>
            </a:pPr>
            <a:r>
              <a:rPr lang="en-US" sz="3300">
                <a:solidFill>
                  <a:srgbClr val="19112C"/>
                </a:solidFill>
                <a:latin typeface="Arial"/>
                <a:ea typeface="Arial"/>
                <a:cs typeface="Arial"/>
                <a:sym typeface="Arial"/>
              </a:rPr>
              <a:t>New opportunities are emerging through t</a:t>
            </a:r>
            <a:r>
              <a:rPr lang="en-US" sz="3300" b="1">
                <a:solidFill>
                  <a:srgbClr val="19112C"/>
                </a:solidFill>
                <a:latin typeface="Arial Bold"/>
                <a:ea typeface="Arial Bold"/>
                <a:cs typeface="Arial Bold"/>
                <a:sym typeface="Arial Bold"/>
              </a:rPr>
              <a:t>extile-to-textile recycling</a:t>
            </a:r>
            <a:r>
              <a:rPr lang="en-US" sz="3300">
                <a:solidFill>
                  <a:srgbClr val="19112C"/>
                </a:solidFill>
                <a:latin typeface="Arial"/>
                <a:ea typeface="Arial"/>
                <a:cs typeface="Arial"/>
                <a:sym typeface="Arial"/>
              </a:rPr>
              <a:t>, </a:t>
            </a:r>
            <a:r>
              <a:rPr lang="en-US" sz="3300" b="1">
                <a:solidFill>
                  <a:srgbClr val="19112C"/>
                </a:solidFill>
                <a:latin typeface="Arial Bold"/>
                <a:ea typeface="Arial Bold"/>
                <a:cs typeface="Arial Bold"/>
                <a:sym typeface="Arial Bold"/>
              </a:rPr>
              <a:t>creative upcycling</a:t>
            </a:r>
            <a:r>
              <a:rPr lang="en-US" sz="3300">
                <a:solidFill>
                  <a:srgbClr val="19112C"/>
                </a:solidFill>
                <a:latin typeface="Arial"/>
                <a:ea typeface="Arial"/>
                <a:cs typeface="Arial"/>
                <a:sym typeface="Arial"/>
              </a:rPr>
              <a:t>, and </a:t>
            </a:r>
            <a:r>
              <a:rPr lang="en-US" sz="3300" b="1">
                <a:solidFill>
                  <a:srgbClr val="19112C"/>
                </a:solidFill>
                <a:latin typeface="Arial Bold"/>
                <a:ea typeface="Arial Bold"/>
                <a:cs typeface="Arial Bold"/>
                <a:sym typeface="Arial Bold"/>
              </a:rPr>
              <a:t>industrial symbiosis</a:t>
            </a:r>
            <a:r>
              <a:rPr lang="en-US" sz="3300">
                <a:solidFill>
                  <a:srgbClr val="19112C"/>
                </a:solidFill>
                <a:latin typeface="Arial"/>
                <a:ea typeface="Arial"/>
                <a:cs typeface="Arial"/>
                <a:sym typeface="Arial"/>
              </a:rPr>
              <a:t> between fashion, manufacturing, and waste sectors.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3"/>
              <a:stretch>
                <a:fillRect t="-98" b="-92"/>
              </a:stretch>
            </a:blip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grpSp>
        <p:nvGrpSpPr>
          <p:cNvPr id="19" name="Group 19"/>
          <p:cNvGrpSpPr>
            <a:grpSpLocks noChangeAspect="1"/>
          </p:cNvGrpSpPr>
          <p:nvPr/>
        </p:nvGrpSpPr>
        <p:grpSpPr>
          <a:xfrm>
            <a:off x="10358810" y="0"/>
            <a:ext cx="9668996" cy="8239990"/>
            <a:chOff x="0" y="0"/>
            <a:chExt cx="12891994" cy="10986654"/>
          </a:xfrm>
        </p:grpSpPr>
        <p:sp>
          <p:nvSpPr>
            <p:cNvPr id="20" name="Freeform 20"/>
            <p:cNvSpPr/>
            <p:nvPr/>
          </p:nvSpPr>
          <p:spPr>
            <a:xfrm>
              <a:off x="0" y="0"/>
              <a:ext cx="12892024" cy="10986643"/>
            </a:xfrm>
            <a:custGeom>
              <a:avLst/>
              <a:gdLst/>
              <a:ahLst/>
              <a:cxnLst/>
              <a:rect l="l" t="t" r="r" b="b"/>
              <a:pathLst>
                <a:path w="12892024" h="10986643">
                  <a:moveTo>
                    <a:pt x="0" y="0"/>
                  </a:moveTo>
                  <a:lnTo>
                    <a:pt x="12892024" y="0"/>
                  </a:lnTo>
                  <a:lnTo>
                    <a:pt x="12892024" y="10986643"/>
                  </a:lnTo>
                  <a:lnTo>
                    <a:pt x="0" y="10986643"/>
                  </a:lnTo>
                  <a:lnTo>
                    <a:pt x="0" y="0"/>
                  </a:lnTo>
                  <a:close/>
                </a:path>
              </a:pathLst>
            </a:custGeom>
            <a:blipFill>
              <a:blip r:embed="rId10"/>
              <a:stretch>
                <a:fillRect b="-2"/>
              </a:stretch>
            </a:blipFill>
          </p:spPr>
          <p:txBody>
            <a:bodyPr/>
            <a:lstStyle/>
            <a:p>
              <a:endParaRPr lang="el-GR"/>
            </a:p>
          </p:txBody>
        </p:sp>
      </p:grpSp>
      <p:grpSp>
        <p:nvGrpSpPr>
          <p:cNvPr id="21" name="Group 21"/>
          <p:cNvGrpSpPr/>
          <p:nvPr/>
        </p:nvGrpSpPr>
        <p:grpSpPr>
          <a:xfrm>
            <a:off x="846620" y="218880"/>
            <a:ext cx="9843245" cy="2019658"/>
            <a:chOff x="0" y="0"/>
            <a:chExt cx="13124326" cy="2692878"/>
          </a:xfrm>
        </p:grpSpPr>
        <p:sp>
          <p:nvSpPr>
            <p:cNvPr id="22" name="Freeform 22"/>
            <p:cNvSpPr/>
            <p:nvPr/>
          </p:nvSpPr>
          <p:spPr>
            <a:xfrm>
              <a:off x="0" y="0"/>
              <a:ext cx="13124326" cy="2692878"/>
            </a:xfrm>
            <a:custGeom>
              <a:avLst/>
              <a:gdLst/>
              <a:ahLst/>
              <a:cxnLst/>
              <a:rect l="l" t="t" r="r" b="b"/>
              <a:pathLst>
                <a:path w="13124326" h="2692878">
                  <a:moveTo>
                    <a:pt x="0" y="0"/>
                  </a:moveTo>
                  <a:lnTo>
                    <a:pt x="13124326" y="0"/>
                  </a:lnTo>
                  <a:lnTo>
                    <a:pt x="13124326" y="2692878"/>
                  </a:lnTo>
                  <a:lnTo>
                    <a:pt x="0" y="2692878"/>
                  </a:lnTo>
                  <a:close/>
                </a:path>
              </a:pathLst>
            </a:custGeom>
            <a:solidFill>
              <a:srgbClr val="000000">
                <a:alpha val="0"/>
              </a:srgbClr>
            </a:solidFill>
          </p:spPr>
          <p:txBody>
            <a:bodyPr/>
            <a:lstStyle/>
            <a:p>
              <a:endParaRPr lang="el-GR"/>
            </a:p>
          </p:txBody>
        </p:sp>
        <p:sp>
          <p:nvSpPr>
            <p:cNvPr id="23" name="TextBox 23"/>
            <p:cNvSpPr txBox="1"/>
            <p:nvPr/>
          </p:nvSpPr>
          <p:spPr>
            <a:xfrm>
              <a:off x="0" y="47625"/>
              <a:ext cx="13124326" cy="2645253"/>
            </a:xfrm>
            <a:prstGeom prst="rect">
              <a:avLst/>
            </a:prstGeom>
          </p:spPr>
          <p:txBody>
            <a:bodyPr lIns="0" tIns="0" rIns="0" bIns="0" rtlCol="0" anchor="ctr"/>
            <a:lstStyle/>
            <a:p>
              <a:pPr algn="l">
                <a:lnSpc>
                  <a:spcPts val="5832"/>
                </a:lnSpc>
              </a:pPr>
              <a:r>
                <a:rPr lang="en-US" sz="5400" b="1">
                  <a:solidFill>
                    <a:srgbClr val="19112C"/>
                  </a:solidFill>
                  <a:latin typeface="Georgia Bold"/>
                  <a:ea typeface="Georgia Bold"/>
                  <a:cs typeface="Georgia Bold"/>
                  <a:sym typeface="Georgia Bold"/>
                </a:rPr>
                <a:t>Textile recycling &amp; waste</a:t>
              </a:r>
            </a:p>
            <a:p>
              <a:pPr algn="l">
                <a:lnSpc>
                  <a:spcPts val="3888"/>
                </a:lnSpc>
              </a:pPr>
              <a:r>
                <a:rPr lang="en-US" sz="3600">
                  <a:solidFill>
                    <a:srgbClr val="19112C"/>
                  </a:solidFill>
                  <a:latin typeface="Georgia"/>
                  <a:ea typeface="Georgia"/>
                  <a:cs typeface="Georgia"/>
                  <a:sym typeface="Georgia"/>
                </a:rPr>
                <a:t>Turning waste into worth</a:t>
              </a:r>
            </a:p>
          </p:txBody>
        </p:sp>
      </p:grpSp>
      <p:sp>
        <p:nvSpPr>
          <p:cNvPr id="24" name="TextBox 24"/>
          <p:cNvSpPr txBox="1"/>
          <p:nvPr/>
        </p:nvSpPr>
        <p:spPr>
          <a:xfrm>
            <a:off x="1028700" y="3519737"/>
            <a:ext cx="11677212" cy="4117467"/>
          </a:xfrm>
          <a:prstGeom prst="rect">
            <a:avLst/>
          </a:prstGeom>
        </p:spPr>
        <p:txBody>
          <a:bodyPr lIns="0" tIns="0" rIns="0" bIns="0" rtlCol="0" anchor="t">
            <a:spAutoFit/>
          </a:bodyPr>
          <a:lstStyle/>
          <a:p>
            <a:pPr algn="l">
              <a:lnSpc>
                <a:spcPts val="3564"/>
              </a:lnSpc>
            </a:pPr>
            <a:r>
              <a:rPr lang="en-US" sz="3300" b="1">
                <a:solidFill>
                  <a:srgbClr val="19112C"/>
                </a:solidFill>
                <a:latin typeface="Arial Bold"/>
                <a:ea typeface="Arial Bold"/>
                <a:cs typeface="Arial Bold"/>
                <a:sym typeface="Arial Bold"/>
              </a:rPr>
              <a:t>Why it matters</a:t>
            </a:r>
          </a:p>
          <a:p>
            <a:pPr algn="l">
              <a:lnSpc>
                <a:spcPts val="3960"/>
              </a:lnSpc>
            </a:pPr>
            <a:endParaRPr lang="en-US" sz="3300" b="1">
              <a:solidFill>
                <a:srgbClr val="19112C"/>
              </a:solidFill>
              <a:latin typeface="Arial Bold"/>
              <a:ea typeface="Arial Bold"/>
              <a:cs typeface="Arial Bold"/>
              <a:sym typeface="Arial Bold"/>
            </a:endParaRPr>
          </a:p>
          <a:p>
            <a:pPr marL="597219" lvl="1" indent="-298609" algn="l">
              <a:lnSpc>
                <a:spcPts val="3564"/>
              </a:lnSpc>
              <a:buFont typeface="Arial"/>
              <a:buChar char="•"/>
            </a:pPr>
            <a:r>
              <a:rPr lang="en-US" sz="3300">
                <a:solidFill>
                  <a:srgbClr val="19112C"/>
                </a:solidFill>
                <a:latin typeface="Arial"/>
                <a:ea typeface="Arial"/>
                <a:cs typeface="Arial"/>
                <a:sym typeface="Arial"/>
              </a:rPr>
              <a:t>Textile waste is one of the </a:t>
            </a:r>
            <a:r>
              <a:rPr lang="en-US" sz="3300" b="1">
                <a:solidFill>
                  <a:srgbClr val="19112C"/>
                </a:solidFill>
                <a:latin typeface="Arial Bold"/>
                <a:ea typeface="Arial Bold"/>
                <a:cs typeface="Arial Bold"/>
                <a:sym typeface="Arial Bold"/>
              </a:rPr>
              <a:t>fastest-growing waste streams in the EU</a:t>
            </a:r>
            <a:r>
              <a:rPr lang="en-US" sz="3300">
                <a:solidFill>
                  <a:srgbClr val="19112C"/>
                </a:solidFill>
                <a:latin typeface="Arial"/>
                <a:ea typeface="Arial"/>
                <a:cs typeface="Arial"/>
                <a:sym typeface="Arial"/>
              </a:rPr>
              <a:t>.</a:t>
            </a:r>
          </a:p>
          <a:p>
            <a:pPr marL="597219" lvl="1" indent="-298609" algn="l">
              <a:lnSpc>
                <a:spcPts val="3564"/>
              </a:lnSpc>
              <a:buFont typeface="Arial"/>
              <a:buChar char="•"/>
            </a:pPr>
            <a:r>
              <a:rPr lang="en-US" sz="3300">
                <a:solidFill>
                  <a:srgbClr val="19112C"/>
                </a:solidFill>
                <a:latin typeface="Arial"/>
                <a:ea typeface="Arial"/>
                <a:cs typeface="Arial"/>
                <a:sym typeface="Arial"/>
              </a:rPr>
              <a:t>Recycling innovation can create </a:t>
            </a:r>
            <a:r>
              <a:rPr lang="en-US" sz="3300" b="1">
                <a:solidFill>
                  <a:srgbClr val="19112C"/>
                </a:solidFill>
                <a:latin typeface="Arial Bold"/>
                <a:ea typeface="Arial Bold"/>
                <a:cs typeface="Arial Bold"/>
                <a:sym typeface="Arial Bold"/>
              </a:rPr>
              <a:t>local green jobs</a:t>
            </a:r>
            <a:r>
              <a:rPr lang="en-US" sz="3300">
                <a:solidFill>
                  <a:srgbClr val="19112C"/>
                </a:solidFill>
                <a:latin typeface="Arial"/>
                <a:ea typeface="Arial"/>
                <a:cs typeface="Arial"/>
                <a:sym typeface="Arial"/>
              </a:rPr>
              <a:t>, new business models, and </a:t>
            </a:r>
            <a:r>
              <a:rPr lang="en-US" sz="3300" b="1">
                <a:solidFill>
                  <a:srgbClr val="19112C"/>
                </a:solidFill>
                <a:latin typeface="Arial Bold"/>
                <a:ea typeface="Arial Bold"/>
                <a:cs typeface="Arial Bold"/>
                <a:sym typeface="Arial Bold"/>
              </a:rPr>
              <a:t>ethical value chains</a:t>
            </a:r>
            <a:r>
              <a:rPr lang="en-US" sz="3300">
                <a:solidFill>
                  <a:srgbClr val="19112C"/>
                </a:solidFill>
                <a:latin typeface="Arial"/>
                <a:ea typeface="Arial"/>
                <a:cs typeface="Arial"/>
                <a:sym typeface="Arial"/>
              </a:rPr>
              <a:t>.</a:t>
            </a:r>
          </a:p>
          <a:p>
            <a:pPr marL="597219" lvl="1" indent="-298609" algn="l">
              <a:lnSpc>
                <a:spcPts val="3564"/>
              </a:lnSpc>
              <a:buFont typeface="Arial"/>
              <a:buChar char="•"/>
            </a:pPr>
            <a:r>
              <a:rPr lang="en-US" sz="3300">
                <a:solidFill>
                  <a:srgbClr val="19112C"/>
                </a:solidFill>
                <a:latin typeface="Arial"/>
                <a:ea typeface="Arial"/>
                <a:cs typeface="Arial"/>
                <a:sym typeface="Arial"/>
              </a:rPr>
              <a:t>The EU’s upcoming </a:t>
            </a:r>
            <a:r>
              <a:rPr lang="en-US" sz="3300" b="1">
                <a:solidFill>
                  <a:srgbClr val="19112C"/>
                </a:solidFill>
                <a:latin typeface="Arial Bold"/>
                <a:ea typeface="Arial Bold"/>
                <a:cs typeface="Arial Bold"/>
                <a:sym typeface="Arial Bold"/>
              </a:rPr>
              <a:t>mandatory collection (2025)</a:t>
            </a:r>
            <a:r>
              <a:rPr lang="en-US" sz="3300">
                <a:solidFill>
                  <a:srgbClr val="19112C"/>
                </a:solidFill>
                <a:latin typeface="Arial"/>
                <a:ea typeface="Arial"/>
                <a:cs typeface="Arial"/>
                <a:sym typeface="Arial"/>
              </a:rPr>
              <a:t> and </a:t>
            </a:r>
            <a:r>
              <a:rPr lang="en-US" sz="3300" b="1">
                <a:solidFill>
                  <a:srgbClr val="19112C"/>
                </a:solidFill>
                <a:latin typeface="Arial Bold"/>
                <a:ea typeface="Arial Bold"/>
                <a:cs typeface="Arial Bold"/>
                <a:sym typeface="Arial Bold"/>
              </a:rPr>
              <a:t>Extended Producer Responsibility (EPR)</a:t>
            </a:r>
            <a:r>
              <a:rPr lang="en-US" sz="3300">
                <a:solidFill>
                  <a:srgbClr val="19112C"/>
                </a:solidFill>
                <a:latin typeface="Arial"/>
                <a:ea typeface="Arial"/>
                <a:cs typeface="Arial"/>
                <a:sym typeface="Arial"/>
              </a:rPr>
              <a:t> make waste reduction an urgent priority.</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3"/>
              <a:stretch>
                <a:fillRect t="-98" b="-92"/>
              </a:stretch>
            </a:blip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grpSp>
        <p:nvGrpSpPr>
          <p:cNvPr id="19" name="Group 19"/>
          <p:cNvGrpSpPr>
            <a:grpSpLocks noChangeAspect="1"/>
          </p:cNvGrpSpPr>
          <p:nvPr/>
        </p:nvGrpSpPr>
        <p:grpSpPr>
          <a:xfrm>
            <a:off x="14708498" y="-954"/>
            <a:ext cx="3579499" cy="8747478"/>
            <a:chOff x="0" y="0"/>
            <a:chExt cx="4772666" cy="11663304"/>
          </a:xfrm>
        </p:grpSpPr>
        <p:sp>
          <p:nvSpPr>
            <p:cNvPr id="20" name="Freeform 20"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10"/>
              <a:stretch>
                <a:fillRect t="-1211" b="-1211"/>
              </a:stretch>
            </a:blipFill>
          </p:spPr>
          <p:txBody>
            <a:bodyPr/>
            <a:lstStyle/>
            <a:p>
              <a:endParaRPr lang="el-GR"/>
            </a:p>
          </p:txBody>
        </p:sp>
      </p:grpSp>
      <p:grpSp>
        <p:nvGrpSpPr>
          <p:cNvPr id="21" name="Group 21"/>
          <p:cNvGrpSpPr>
            <a:grpSpLocks noChangeAspect="1"/>
          </p:cNvGrpSpPr>
          <p:nvPr/>
        </p:nvGrpSpPr>
        <p:grpSpPr>
          <a:xfrm>
            <a:off x="14896364" y="2252438"/>
            <a:ext cx="3203764" cy="972000"/>
            <a:chOff x="0" y="0"/>
            <a:chExt cx="4271686" cy="1296000"/>
          </a:xfrm>
        </p:grpSpPr>
        <p:sp>
          <p:nvSpPr>
            <p:cNvPr id="22" name="Freeform 22"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1"/>
              <a:stretch>
                <a:fillRect t="-185" b="-183"/>
              </a:stretch>
            </a:blipFill>
          </p:spPr>
          <p:txBody>
            <a:bodyPr/>
            <a:lstStyle/>
            <a:p>
              <a:endParaRPr lang="el-GR"/>
            </a:p>
          </p:txBody>
        </p:sp>
      </p:grpSp>
      <p:sp>
        <p:nvSpPr>
          <p:cNvPr id="23" name="TextBox 23"/>
          <p:cNvSpPr txBox="1"/>
          <p:nvPr/>
        </p:nvSpPr>
        <p:spPr>
          <a:xfrm>
            <a:off x="834390" y="2026015"/>
            <a:ext cx="13349508" cy="4712589"/>
          </a:xfrm>
          <a:prstGeom prst="rect">
            <a:avLst/>
          </a:prstGeom>
        </p:spPr>
        <p:txBody>
          <a:bodyPr lIns="0" tIns="0" rIns="0" bIns="0" rtlCol="0" anchor="t">
            <a:spAutoFit/>
          </a:bodyPr>
          <a:lstStyle/>
          <a:p>
            <a:pPr algn="ctr">
              <a:lnSpc>
                <a:spcPts val="3888"/>
              </a:lnSpc>
            </a:pPr>
            <a:r>
              <a:rPr lang="en-US" sz="3600" b="1" u="sng">
                <a:solidFill>
                  <a:srgbClr val="19112C"/>
                </a:solidFill>
                <a:latin typeface="Arial Bold"/>
                <a:ea typeface="Arial Bold"/>
                <a:cs typeface="Arial Bold"/>
                <a:sym typeface="Arial Bold"/>
              </a:rPr>
              <a:t>Key facts &amp; figures</a:t>
            </a:r>
          </a:p>
          <a:p>
            <a:pPr algn="ctr">
              <a:lnSpc>
                <a:spcPts val="4536"/>
              </a:lnSpc>
            </a:pPr>
            <a:endParaRPr lang="en-US" sz="3600" b="1" u="sng">
              <a:solidFill>
                <a:srgbClr val="19112C"/>
              </a:solidFill>
              <a:latin typeface="Arial Bold"/>
              <a:ea typeface="Arial Bold"/>
              <a:cs typeface="Arial Bold"/>
              <a:sym typeface="Arial Bold"/>
            </a:endParaRPr>
          </a:p>
          <a:p>
            <a:pPr algn="l">
              <a:lnSpc>
                <a:spcPts val="3564"/>
              </a:lnSpc>
            </a:pPr>
            <a:r>
              <a:rPr lang="en-US" sz="3300" b="1">
                <a:solidFill>
                  <a:srgbClr val="19112C"/>
                </a:solidFill>
                <a:latin typeface="Arial Bold"/>
                <a:ea typeface="Arial Bold"/>
                <a:cs typeface="Arial Bold"/>
                <a:sym typeface="Arial Bold"/>
              </a:rPr>
              <a:t>♻️</a:t>
            </a:r>
            <a:r>
              <a:rPr lang="en-US" sz="3300">
                <a:solidFill>
                  <a:srgbClr val="19112C"/>
                </a:solidFill>
                <a:latin typeface="Arial"/>
                <a:ea typeface="Arial"/>
                <a:cs typeface="Arial"/>
                <a:sym typeface="Arial"/>
              </a:rPr>
              <a:t> Each European citizen generates ≈16 kg of textile waste/year WHILE only 4.4 kg is collected for reuse or recycling</a:t>
            </a:r>
          </a:p>
          <a:p>
            <a:pPr algn="l">
              <a:lnSpc>
                <a:spcPts val="3564"/>
              </a:lnSpc>
            </a:pPr>
            <a:endParaRPr lang="en-US" sz="3300">
              <a:solidFill>
                <a:srgbClr val="19112C"/>
              </a:solidFill>
              <a:latin typeface="Arial"/>
              <a:ea typeface="Arial"/>
              <a:cs typeface="Arial"/>
              <a:sym typeface="Arial"/>
            </a:endParaRPr>
          </a:p>
          <a:p>
            <a:pPr algn="l">
              <a:lnSpc>
                <a:spcPts val="3564"/>
              </a:lnSpc>
            </a:pPr>
            <a:r>
              <a:rPr lang="en-US" sz="3300">
                <a:solidFill>
                  <a:srgbClr val="19112C"/>
                </a:solidFill>
                <a:latin typeface="Arial"/>
                <a:ea typeface="Arial"/>
                <a:cs typeface="Arial"/>
                <a:sym typeface="Arial"/>
              </a:rPr>
              <a:t>🔁 Less than 1% of used textiles become new garments</a:t>
            </a:r>
          </a:p>
          <a:p>
            <a:pPr algn="l">
              <a:lnSpc>
                <a:spcPts val="3564"/>
              </a:lnSpc>
            </a:pPr>
            <a:endParaRPr lang="en-US" sz="3300">
              <a:solidFill>
                <a:srgbClr val="19112C"/>
              </a:solidFill>
              <a:latin typeface="Arial"/>
              <a:ea typeface="Arial"/>
              <a:cs typeface="Arial"/>
              <a:sym typeface="Arial"/>
            </a:endParaRPr>
          </a:p>
          <a:p>
            <a:pPr algn="l">
              <a:lnSpc>
                <a:spcPts val="3564"/>
              </a:lnSpc>
            </a:pPr>
            <a:r>
              <a:rPr lang="en-US" sz="3300">
                <a:solidFill>
                  <a:srgbClr val="19112C"/>
                </a:solidFill>
                <a:latin typeface="Arial"/>
                <a:ea typeface="Arial"/>
                <a:cs typeface="Arial"/>
                <a:sym typeface="Arial"/>
              </a:rPr>
              <a:t>🚛 Over 1.3 million tonnes of used textiles are exported annually AND many end up as waste abroad.</a:t>
            </a:r>
          </a:p>
          <a:p>
            <a:pPr algn="l">
              <a:lnSpc>
                <a:spcPts val="3888"/>
              </a:lnSpc>
            </a:pPr>
            <a:endParaRPr lang="en-US" sz="3300">
              <a:solidFill>
                <a:srgbClr val="19112C"/>
              </a:solidFill>
              <a:latin typeface="Arial"/>
              <a:ea typeface="Arial"/>
              <a:cs typeface="Arial"/>
              <a:sym typeface="Arial"/>
            </a:endParaRPr>
          </a:p>
        </p:txBody>
      </p:sp>
      <p:grpSp>
        <p:nvGrpSpPr>
          <p:cNvPr id="24" name="Group 24"/>
          <p:cNvGrpSpPr/>
          <p:nvPr/>
        </p:nvGrpSpPr>
        <p:grpSpPr>
          <a:xfrm>
            <a:off x="834390" y="578375"/>
            <a:ext cx="13679872" cy="1137553"/>
            <a:chOff x="0" y="0"/>
            <a:chExt cx="18239830" cy="1516737"/>
          </a:xfrm>
        </p:grpSpPr>
        <p:sp>
          <p:nvSpPr>
            <p:cNvPr id="25" name="Freeform 25"/>
            <p:cNvSpPr/>
            <p:nvPr/>
          </p:nvSpPr>
          <p:spPr>
            <a:xfrm>
              <a:off x="0" y="0"/>
              <a:ext cx="18239829" cy="1516737"/>
            </a:xfrm>
            <a:custGeom>
              <a:avLst/>
              <a:gdLst/>
              <a:ahLst/>
              <a:cxnLst/>
              <a:rect l="l" t="t" r="r" b="b"/>
              <a:pathLst>
                <a:path w="18239829" h="1516737">
                  <a:moveTo>
                    <a:pt x="0" y="0"/>
                  </a:moveTo>
                  <a:lnTo>
                    <a:pt x="18239829" y="0"/>
                  </a:lnTo>
                  <a:lnTo>
                    <a:pt x="18239829" y="1516737"/>
                  </a:lnTo>
                  <a:lnTo>
                    <a:pt x="0" y="1516737"/>
                  </a:lnTo>
                  <a:close/>
                </a:path>
              </a:pathLst>
            </a:custGeom>
            <a:solidFill>
              <a:srgbClr val="000000">
                <a:alpha val="0"/>
              </a:srgbClr>
            </a:solidFill>
          </p:spPr>
          <p:txBody>
            <a:bodyPr/>
            <a:lstStyle/>
            <a:p>
              <a:endParaRPr lang="el-GR"/>
            </a:p>
          </p:txBody>
        </p:sp>
        <p:sp>
          <p:nvSpPr>
            <p:cNvPr id="26" name="TextBox 26"/>
            <p:cNvSpPr txBox="1"/>
            <p:nvPr/>
          </p:nvSpPr>
          <p:spPr>
            <a:xfrm>
              <a:off x="0" y="66675"/>
              <a:ext cx="18239830" cy="1450062"/>
            </a:xfrm>
            <a:prstGeom prst="rect">
              <a:avLst/>
            </a:prstGeom>
          </p:spPr>
          <p:txBody>
            <a:bodyPr lIns="0" tIns="0" rIns="0" bIns="0" rtlCol="0" anchor="ctr"/>
            <a:lstStyle/>
            <a:p>
              <a:pPr algn="l">
                <a:lnSpc>
                  <a:spcPts val="6480"/>
                </a:lnSpc>
              </a:pPr>
              <a:r>
                <a:rPr lang="en-US" sz="6000" b="1">
                  <a:solidFill>
                    <a:srgbClr val="8D5CFF"/>
                  </a:solidFill>
                  <a:latin typeface="Georgia Bold"/>
                  <a:ea typeface="Georgia Bold"/>
                  <a:cs typeface="Georgia Bold"/>
                  <a:sym typeface="Georgia Bold"/>
                </a:rPr>
                <a:t>Proposed challenges</a:t>
              </a:r>
            </a:p>
          </p:txBody>
        </p:sp>
      </p:gr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3"/>
              <a:stretch>
                <a:fillRect t="-98" b="-92"/>
              </a:stretch>
            </a:blip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endParaRPr lang="el-GR"/>
            </a:p>
          </p:txBody>
        </p:sp>
      </p:grpSp>
      <p:grpSp>
        <p:nvGrpSpPr>
          <p:cNvPr id="18" name="Group 18"/>
          <p:cNvGrpSpPr>
            <a:grpSpLocks noChangeAspect="1"/>
          </p:cNvGrpSpPr>
          <p:nvPr/>
        </p:nvGrpSpPr>
        <p:grpSpPr>
          <a:xfrm>
            <a:off x="14708498" y="-954"/>
            <a:ext cx="3579499" cy="8747478"/>
            <a:chOff x="0" y="0"/>
            <a:chExt cx="4772666" cy="11663304"/>
          </a:xfrm>
        </p:grpSpPr>
        <p:sp>
          <p:nvSpPr>
            <p:cNvPr id="19" name="Freeform 19"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10"/>
              <a:stretch>
                <a:fillRect t="-1211" b="-1211"/>
              </a:stretch>
            </a:blipFill>
          </p:spPr>
          <p:txBody>
            <a:bodyPr/>
            <a:lstStyle/>
            <a:p>
              <a:endParaRPr lang="el-GR"/>
            </a:p>
          </p:txBody>
        </p:sp>
      </p:grpSp>
      <p:grpSp>
        <p:nvGrpSpPr>
          <p:cNvPr id="20" name="Group 20"/>
          <p:cNvGrpSpPr>
            <a:grpSpLocks noChangeAspect="1"/>
          </p:cNvGrpSpPr>
          <p:nvPr/>
        </p:nvGrpSpPr>
        <p:grpSpPr>
          <a:xfrm>
            <a:off x="14896364" y="2252438"/>
            <a:ext cx="3203764" cy="972000"/>
            <a:chOff x="0" y="0"/>
            <a:chExt cx="4271686" cy="1296000"/>
          </a:xfrm>
        </p:grpSpPr>
        <p:sp>
          <p:nvSpPr>
            <p:cNvPr id="21" name="Freeform 21"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1"/>
              <a:stretch>
                <a:fillRect t="-185" b="-183"/>
              </a:stretch>
            </a:blipFill>
          </p:spPr>
          <p:txBody>
            <a:bodyPr/>
            <a:lstStyle/>
            <a:p>
              <a:endParaRPr lang="el-GR"/>
            </a:p>
          </p:txBody>
        </p:sp>
      </p:grpSp>
      <p:sp>
        <p:nvSpPr>
          <p:cNvPr id="22" name="TextBox 22"/>
          <p:cNvSpPr txBox="1"/>
          <p:nvPr/>
        </p:nvSpPr>
        <p:spPr>
          <a:xfrm>
            <a:off x="1906587" y="1955517"/>
            <a:ext cx="11971773" cy="5160264"/>
          </a:xfrm>
          <a:prstGeom prst="rect">
            <a:avLst/>
          </a:prstGeom>
        </p:spPr>
        <p:txBody>
          <a:bodyPr lIns="0" tIns="0" rIns="0" bIns="0" rtlCol="0" anchor="t">
            <a:spAutoFit/>
          </a:bodyPr>
          <a:lstStyle/>
          <a:p>
            <a:pPr algn="ctr">
              <a:lnSpc>
                <a:spcPts val="3888"/>
              </a:lnSpc>
            </a:pPr>
            <a:r>
              <a:rPr lang="en-US" sz="3600" b="1" u="sng">
                <a:solidFill>
                  <a:srgbClr val="19112C"/>
                </a:solidFill>
                <a:latin typeface="Arial Bold"/>
                <a:ea typeface="Arial Bold"/>
                <a:cs typeface="Arial Bold"/>
                <a:sym typeface="Arial Bold"/>
              </a:rPr>
              <a:t>Discussion</a:t>
            </a:r>
          </a:p>
          <a:p>
            <a:pPr algn="ctr">
              <a:lnSpc>
                <a:spcPts val="4536"/>
              </a:lnSpc>
            </a:pPr>
            <a:endParaRPr lang="en-US" sz="3600" b="1" u="sng">
              <a:solidFill>
                <a:srgbClr val="19112C"/>
              </a:solidFill>
              <a:latin typeface="Arial Bold"/>
              <a:ea typeface="Arial Bold"/>
              <a:cs typeface="Arial Bold"/>
              <a:sym typeface="Arial Bold"/>
            </a:endParaRPr>
          </a:p>
          <a:p>
            <a:pPr algn="l">
              <a:lnSpc>
                <a:spcPts val="3564"/>
              </a:lnSpc>
            </a:pPr>
            <a:r>
              <a:rPr lang="en-US" sz="3300">
                <a:solidFill>
                  <a:srgbClr val="19112C"/>
                </a:solidFill>
                <a:latin typeface="Arial"/>
                <a:ea typeface="Arial"/>
                <a:cs typeface="Arial"/>
                <a:sym typeface="Arial"/>
              </a:rPr>
              <a:t>What ideas could empower women to lead the shift toward textile recycling and reuse?</a:t>
            </a:r>
          </a:p>
          <a:p>
            <a:pPr algn="l">
              <a:lnSpc>
                <a:spcPts val="3564"/>
              </a:lnSpc>
            </a:pPr>
            <a:endParaRPr lang="en-US" sz="3300">
              <a:solidFill>
                <a:srgbClr val="19112C"/>
              </a:solidFill>
              <a:latin typeface="Arial"/>
              <a:ea typeface="Arial"/>
              <a:cs typeface="Arial"/>
              <a:sym typeface="Arial"/>
            </a:endParaRPr>
          </a:p>
          <a:p>
            <a:pPr algn="l">
              <a:lnSpc>
                <a:spcPts val="3564"/>
              </a:lnSpc>
            </a:pPr>
            <a:r>
              <a:rPr lang="en-US" sz="3300">
                <a:solidFill>
                  <a:srgbClr val="19112C"/>
                </a:solidFill>
                <a:latin typeface="Arial"/>
                <a:ea typeface="Arial"/>
                <a:cs typeface="Arial"/>
                <a:sym typeface="Arial"/>
              </a:rPr>
              <a:t>How can teamwork and creativity help redesign the life of a garment?</a:t>
            </a:r>
          </a:p>
          <a:p>
            <a:pPr algn="l">
              <a:lnSpc>
                <a:spcPts val="3564"/>
              </a:lnSpc>
            </a:pPr>
            <a:endParaRPr lang="en-US" sz="3300">
              <a:solidFill>
                <a:srgbClr val="19112C"/>
              </a:solidFill>
              <a:latin typeface="Arial"/>
              <a:ea typeface="Arial"/>
              <a:cs typeface="Arial"/>
              <a:sym typeface="Arial"/>
            </a:endParaRPr>
          </a:p>
          <a:p>
            <a:pPr algn="l">
              <a:lnSpc>
                <a:spcPts val="3564"/>
              </a:lnSpc>
            </a:pPr>
            <a:r>
              <a:rPr lang="en-US" sz="3300">
                <a:solidFill>
                  <a:srgbClr val="19112C"/>
                </a:solidFill>
                <a:latin typeface="Arial"/>
                <a:ea typeface="Arial"/>
                <a:cs typeface="Arial"/>
                <a:sym typeface="Arial"/>
              </a:rPr>
              <a:t>Which local partnerships (companies, municipalities, NGOs) could turn waste into opportunity?</a:t>
            </a:r>
          </a:p>
          <a:p>
            <a:pPr algn="l">
              <a:lnSpc>
                <a:spcPts val="3888"/>
              </a:lnSpc>
            </a:pPr>
            <a:endParaRPr lang="en-US" sz="3300">
              <a:solidFill>
                <a:srgbClr val="19112C"/>
              </a:solidFill>
              <a:latin typeface="Arial"/>
              <a:ea typeface="Arial"/>
              <a:cs typeface="Arial"/>
              <a:sym typeface="Arial"/>
            </a:endParaRPr>
          </a:p>
        </p:txBody>
      </p:sp>
      <p:sp>
        <p:nvSpPr>
          <p:cNvPr id="23" name="Freeform 23"/>
          <p:cNvSpPr/>
          <p:nvPr/>
        </p:nvSpPr>
        <p:spPr>
          <a:xfrm>
            <a:off x="914281" y="3035885"/>
            <a:ext cx="705253" cy="858162"/>
          </a:xfrm>
          <a:custGeom>
            <a:avLst/>
            <a:gdLst/>
            <a:ahLst/>
            <a:cxnLst/>
            <a:rect l="l" t="t" r="r" b="b"/>
            <a:pathLst>
              <a:path w="705253" h="858162">
                <a:moveTo>
                  <a:pt x="0" y="0"/>
                </a:moveTo>
                <a:lnTo>
                  <a:pt x="705253" y="0"/>
                </a:lnTo>
                <a:lnTo>
                  <a:pt x="705253" y="858162"/>
                </a:lnTo>
                <a:lnTo>
                  <a:pt x="0" y="85816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l-GR"/>
          </a:p>
        </p:txBody>
      </p:sp>
      <p:sp>
        <p:nvSpPr>
          <p:cNvPr id="24" name="Freeform 24"/>
          <p:cNvSpPr/>
          <p:nvPr/>
        </p:nvSpPr>
        <p:spPr>
          <a:xfrm>
            <a:off x="846618" y="4418577"/>
            <a:ext cx="831881" cy="831881"/>
          </a:xfrm>
          <a:custGeom>
            <a:avLst/>
            <a:gdLst/>
            <a:ahLst/>
            <a:cxnLst/>
            <a:rect l="l" t="t" r="r" b="b"/>
            <a:pathLst>
              <a:path w="831881" h="831881">
                <a:moveTo>
                  <a:pt x="0" y="0"/>
                </a:moveTo>
                <a:lnTo>
                  <a:pt x="831881" y="0"/>
                </a:lnTo>
                <a:lnTo>
                  <a:pt x="831881" y="831882"/>
                </a:lnTo>
                <a:lnTo>
                  <a:pt x="0" y="83188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l-GR"/>
          </a:p>
        </p:txBody>
      </p:sp>
      <p:sp>
        <p:nvSpPr>
          <p:cNvPr id="25" name="Freeform 25"/>
          <p:cNvSpPr/>
          <p:nvPr/>
        </p:nvSpPr>
        <p:spPr>
          <a:xfrm>
            <a:off x="896357" y="5774989"/>
            <a:ext cx="782143" cy="782143"/>
          </a:xfrm>
          <a:custGeom>
            <a:avLst/>
            <a:gdLst/>
            <a:ahLst/>
            <a:cxnLst/>
            <a:rect l="l" t="t" r="r" b="b"/>
            <a:pathLst>
              <a:path w="782143" h="782143">
                <a:moveTo>
                  <a:pt x="0" y="0"/>
                </a:moveTo>
                <a:lnTo>
                  <a:pt x="782142" y="0"/>
                </a:lnTo>
                <a:lnTo>
                  <a:pt x="782142" y="782142"/>
                </a:lnTo>
                <a:lnTo>
                  <a:pt x="0" y="78214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l-GR"/>
          </a:p>
        </p:txBody>
      </p:sp>
      <p:sp>
        <p:nvSpPr>
          <p:cNvPr id="26" name="TextBox 26"/>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grpSp>
        <p:nvGrpSpPr>
          <p:cNvPr id="27" name="Group 27"/>
          <p:cNvGrpSpPr/>
          <p:nvPr/>
        </p:nvGrpSpPr>
        <p:grpSpPr>
          <a:xfrm>
            <a:off x="834390" y="578375"/>
            <a:ext cx="13679872" cy="1137553"/>
            <a:chOff x="0" y="0"/>
            <a:chExt cx="18239830" cy="1516737"/>
          </a:xfrm>
        </p:grpSpPr>
        <p:sp>
          <p:nvSpPr>
            <p:cNvPr id="28" name="Freeform 28"/>
            <p:cNvSpPr/>
            <p:nvPr/>
          </p:nvSpPr>
          <p:spPr>
            <a:xfrm>
              <a:off x="0" y="0"/>
              <a:ext cx="18239829" cy="1516737"/>
            </a:xfrm>
            <a:custGeom>
              <a:avLst/>
              <a:gdLst/>
              <a:ahLst/>
              <a:cxnLst/>
              <a:rect l="l" t="t" r="r" b="b"/>
              <a:pathLst>
                <a:path w="18239829" h="1516737">
                  <a:moveTo>
                    <a:pt x="0" y="0"/>
                  </a:moveTo>
                  <a:lnTo>
                    <a:pt x="18239829" y="0"/>
                  </a:lnTo>
                  <a:lnTo>
                    <a:pt x="18239829" y="1516737"/>
                  </a:lnTo>
                  <a:lnTo>
                    <a:pt x="0" y="1516737"/>
                  </a:lnTo>
                  <a:close/>
                </a:path>
              </a:pathLst>
            </a:custGeom>
            <a:solidFill>
              <a:srgbClr val="000000">
                <a:alpha val="0"/>
              </a:srgbClr>
            </a:solidFill>
          </p:spPr>
          <p:txBody>
            <a:bodyPr/>
            <a:lstStyle/>
            <a:p>
              <a:endParaRPr lang="el-GR"/>
            </a:p>
          </p:txBody>
        </p:sp>
        <p:sp>
          <p:nvSpPr>
            <p:cNvPr id="29" name="TextBox 29"/>
            <p:cNvSpPr txBox="1"/>
            <p:nvPr/>
          </p:nvSpPr>
          <p:spPr>
            <a:xfrm>
              <a:off x="0" y="66675"/>
              <a:ext cx="18239830" cy="1450062"/>
            </a:xfrm>
            <a:prstGeom prst="rect">
              <a:avLst/>
            </a:prstGeom>
          </p:spPr>
          <p:txBody>
            <a:bodyPr lIns="0" tIns="0" rIns="0" bIns="0" rtlCol="0" anchor="ctr"/>
            <a:lstStyle/>
            <a:p>
              <a:pPr algn="l">
                <a:lnSpc>
                  <a:spcPts val="6480"/>
                </a:lnSpc>
              </a:pPr>
              <a:r>
                <a:rPr lang="en-US" sz="6000" b="1">
                  <a:solidFill>
                    <a:srgbClr val="8D5CFF"/>
                  </a:solidFill>
                  <a:latin typeface="Georgia Bold"/>
                  <a:ea typeface="Georgia Bold"/>
                  <a:cs typeface="Georgia Bold"/>
                  <a:sym typeface="Georgia Bold"/>
                </a:rPr>
                <a:t>Proposed challenges</a:t>
              </a:r>
            </a:p>
          </p:txBody>
        </p:sp>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3"/>
              <a:stretch>
                <a:fillRect t="-98" b="-92"/>
              </a:stretch>
            </a:blip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endParaRPr lang="el-GR"/>
            </a:p>
          </p:txBody>
        </p:sp>
      </p:grpSp>
      <p:grpSp>
        <p:nvGrpSpPr>
          <p:cNvPr id="18" name="Group 18"/>
          <p:cNvGrpSpPr>
            <a:grpSpLocks noChangeAspect="1"/>
          </p:cNvGrpSpPr>
          <p:nvPr/>
        </p:nvGrpSpPr>
        <p:grpSpPr>
          <a:xfrm>
            <a:off x="14708498" y="-954"/>
            <a:ext cx="3579499" cy="8747478"/>
            <a:chOff x="0" y="0"/>
            <a:chExt cx="4772666" cy="11663304"/>
          </a:xfrm>
        </p:grpSpPr>
        <p:sp>
          <p:nvSpPr>
            <p:cNvPr id="19" name="Freeform 19"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10"/>
              <a:stretch>
                <a:fillRect t="-1211" b="-1211"/>
              </a:stretch>
            </a:blipFill>
          </p:spPr>
          <p:txBody>
            <a:bodyPr/>
            <a:lstStyle/>
            <a:p>
              <a:endParaRPr lang="el-GR"/>
            </a:p>
          </p:txBody>
        </p:sp>
      </p:grpSp>
      <p:grpSp>
        <p:nvGrpSpPr>
          <p:cNvPr id="20" name="Group 20"/>
          <p:cNvGrpSpPr>
            <a:grpSpLocks noChangeAspect="1"/>
          </p:cNvGrpSpPr>
          <p:nvPr/>
        </p:nvGrpSpPr>
        <p:grpSpPr>
          <a:xfrm>
            <a:off x="14896364" y="2252438"/>
            <a:ext cx="3203764" cy="972000"/>
            <a:chOff x="0" y="0"/>
            <a:chExt cx="4271686" cy="1296000"/>
          </a:xfrm>
        </p:grpSpPr>
        <p:sp>
          <p:nvSpPr>
            <p:cNvPr id="21" name="Freeform 21"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1"/>
              <a:stretch>
                <a:fillRect t="-185" b="-183"/>
              </a:stretch>
            </a:blipFill>
          </p:spPr>
          <p:txBody>
            <a:bodyPr/>
            <a:lstStyle/>
            <a:p>
              <a:endParaRPr lang="el-GR"/>
            </a:p>
          </p:txBody>
        </p:sp>
      </p:grpSp>
      <p:sp>
        <p:nvSpPr>
          <p:cNvPr id="22" name="Freeform 22"/>
          <p:cNvSpPr/>
          <p:nvPr/>
        </p:nvSpPr>
        <p:spPr>
          <a:xfrm>
            <a:off x="2066614" y="3126661"/>
            <a:ext cx="1609001" cy="1609001"/>
          </a:xfrm>
          <a:custGeom>
            <a:avLst/>
            <a:gdLst/>
            <a:ahLst/>
            <a:cxnLst/>
            <a:rect l="l" t="t" r="r" b="b"/>
            <a:pathLst>
              <a:path w="1609001" h="1609001">
                <a:moveTo>
                  <a:pt x="0" y="0"/>
                </a:moveTo>
                <a:lnTo>
                  <a:pt x="1609001" y="0"/>
                </a:lnTo>
                <a:lnTo>
                  <a:pt x="1609001" y="1609001"/>
                </a:lnTo>
                <a:lnTo>
                  <a:pt x="0" y="1609001"/>
                </a:lnTo>
                <a:lnTo>
                  <a:pt x="0" y="0"/>
                </a:lnTo>
                <a:close/>
              </a:path>
            </a:pathLst>
          </a:custGeom>
          <a:blipFill>
            <a:blip r:embed="rId12"/>
            <a:stretch>
              <a:fillRect/>
            </a:stretch>
          </a:blipFill>
        </p:spPr>
        <p:txBody>
          <a:bodyPr/>
          <a:lstStyle/>
          <a:p>
            <a:endParaRPr lang="el-GR"/>
          </a:p>
        </p:txBody>
      </p:sp>
      <p:sp>
        <p:nvSpPr>
          <p:cNvPr id="23" name="Freeform 23"/>
          <p:cNvSpPr/>
          <p:nvPr/>
        </p:nvSpPr>
        <p:spPr>
          <a:xfrm>
            <a:off x="7138962" y="3224438"/>
            <a:ext cx="1511394" cy="1511394"/>
          </a:xfrm>
          <a:custGeom>
            <a:avLst/>
            <a:gdLst/>
            <a:ahLst/>
            <a:cxnLst/>
            <a:rect l="l" t="t" r="r" b="b"/>
            <a:pathLst>
              <a:path w="1511394" h="1511394">
                <a:moveTo>
                  <a:pt x="0" y="0"/>
                </a:moveTo>
                <a:lnTo>
                  <a:pt x="1511394" y="0"/>
                </a:lnTo>
                <a:lnTo>
                  <a:pt x="1511394" y="1511393"/>
                </a:lnTo>
                <a:lnTo>
                  <a:pt x="0" y="1511393"/>
                </a:lnTo>
                <a:lnTo>
                  <a:pt x="0" y="0"/>
                </a:lnTo>
                <a:close/>
              </a:path>
            </a:pathLst>
          </a:custGeom>
          <a:blipFill>
            <a:blip r:embed="rId13"/>
            <a:stretch>
              <a:fillRect/>
            </a:stretch>
          </a:blipFill>
        </p:spPr>
        <p:txBody>
          <a:bodyPr/>
          <a:lstStyle/>
          <a:p>
            <a:endParaRPr lang="el-GR"/>
          </a:p>
        </p:txBody>
      </p:sp>
      <p:sp>
        <p:nvSpPr>
          <p:cNvPr id="24" name="Freeform 24"/>
          <p:cNvSpPr/>
          <p:nvPr/>
        </p:nvSpPr>
        <p:spPr>
          <a:xfrm>
            <a:off x="11681271" y="3252044"/>
            <a:ext cx="1483787" cy="1483787"/>
          </a:xfrm>
          <a:custGeom>
            <a:avLst/>
            <a:gdLst/>
            <a:ahLst/>
            <a:cxnLst/>
            <a:rect l="l" t="t" r="r" b="b"/>
            <a:pathLst>
              <a:path w="1483787" h="1483787">
                <a:moveTo>
                  <a:pt x="0" y="0"/>
                </a:moveTo>
                <a:lnTo>
                  <a:pt x="1483787" y="0"/>
                </a:lnTo>
                <a:lnTo>
                  <a:pt x="1483787" y="1483787"/>
                </a:lnTo>
                <a:lnTo>
                  <a:pt x="0" y="1483787"/>
                </a:lnTo>
                <a:lnTo>
                  <a:pt x="0" y="0"/>
                </a:lnTo>
                <a:close/>
              </a:path>
            </a:pathLst>
          </a:custGeom>
          <a:blipFill>
            <a:blip r:embed="rId14"/>
            <a:stretch>
              <a:fillRect/>
            </a:stretch>
          </a:blipFill>
        </p:spPr>
        <p:txBody>
          <a:bodyPr/>
          <a:lstStyle/>
          <a:p>
            <a:endParaRPr lang="el-GR"/>
          </a:p>
        </p:txBody>
      </p:sp>
      <p:sp>
        <p:nvSpPr>
          <p:cNvPr id="25" name="TextBox 25"/>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sp>
        <p:nvSpPr>
          <p:cNvPr id="26" name="TextBox 26"/>
          <p:cNvSpPr txBox="1"/>
          <p:nvPr/>
        </p:nvSpPr>
        <p:spPr>
          <a:xfrm>
            <a:off x="994166" y="1966897"/>
            <a:ext cx="13349508" cy="1007364"/>
          </a:xfrm>
          <a:prstGeom prst="rect">
            <a:avLst/>
          </a:prstGeom>
        </p:spPr>
        <p:txBody>
          <a:bodyPr lIns="0" tIns="0" rIns="0" bIns="0" rtlCol="0" anchor="t">
            <a:spAutoFit/>
          </a:bodyPr>
          <a:lstStyle/>
          <a:p>
            <a:pPr algn="ctr">
              <a:lnSpc>
                <a:spcPts val="3888"/>
              </a:lnSpc>
            </a:pPr>
            <a:r>
              <a:rPr lang="en-US" sz="3600" b="1" u="sng">
                <a:solidFill>
                  <a:srgbClr val="19112C"/>
                </a:solidFill>
                <a:latin typeface="Arial Bold"/>
                <a:ea typeface="Arial Bold"/>
                <a:cs typeface="Arial Bold"/>
                <a:sym typeface="Arial Bold"/>
              </a:rPr>
              <a:t>Challenges to be addressed</a:t>
            </a:r>
          </a:p>
          <a:p>
            <a:pPr algn="l">
              <a:lnSpc>
                <a:spcPts val="3888"/>
              </a:lnSpc>
            </a:pPr>
            <a:endParaRPr lang="en-US" sz="3600" b="1" u="sng">
              <a:solidFill>
                <a:srgbClr val="19112C"/>
              </a:solidFill>
              <a:latin typeface="Arial Bold"/>
              <a:ea typeface="Arial Bold"/>
              <a:cs typeface="Arial Bold"/>
              <a:sym typeface="Arial Bold"/>
            </a:endParaRPr>
          </a:p>
        </p:txBody>
      </p:sp>
      <p:sp>
        <p:nvSpPr>
          <p:cNvPr id="27" name="TextBox 27"/>
          <p:cNvSpPr txBox="1"/>
          <p:nvPr/>
        </p:nvSpPr>
        <p:spPr>
          <a:xfrm>
            <a:off x="1283267" y="5162550"/>
            <a:ext cx="3175695" cy="521589"/>
          </a:xfrm>
          <a:prstGeom prst="rect">
            <a:avLst/>
          </a:prstGeom>
        </p:spPr>
        <p:txBody>
          <a:bodyPr lIns="0" tIns="0" rIns="0" bIns="0" rtlCol="0" anchor="t">
            <a:spAutoFit/>
          </a:bodyPr>
          <a:lstStyle/>
          <a:p>
            <a:pPr algn="ctr">
              <a:lnSpc>
                <a:spcPts val="3888"/>
              </a:lnSpc>
              <a:spcBef>
                <a:spcPct val="0"/>
              </a:spcBef>
            </a:pPr>
            <a:r>
              <a:rPr lang="en-US" sz="3600" b="1" i="1">
                <a:solidFill>
                  <a:srgbClr val="19112C"/>
                </a:solidFill>
                <a:latin typeface="Arial Bold Italics"/>
                <a:ea typeface="Arial Bold Italics"/>
                <a:cs typeface="Arial Bold Italics"/>
                <a:sym typeface="Arial Bold Italics"/>
              </a:rPr>
              <a:t>Environmental</a:t>
            </a:r>
          </a:p>
        </p:txBody>
      </p:sp>
      <p:sp>
        <p:nvSpPr>
          <p:cNvPr id="28" name="TextBox 28"/>
          <p:cNvSpPr txBox="1"/>
          <p:nvPr/>
        </p:nvSpPr>
        <p:spPr>
          <a:xfrm>
            <a:off x="7221212" y="5162550"/>
            <a:ext cx="1346895" cy="521589"/>
          </a:xfrm>
          <a:prstGeom prst="rect">
            <a:avLst/>
          </a:prstGeom>
        </p:spPr>
        <p:txBody>
          <a:bodyPr lIns="0" tIns="0" rIns="0" bIns="0" rtlCol="0" anchor="t">
            <a:spAutoFit/>
          </a:bodyPr>
          <a:lstStyle/>
          <a:p>
            <a:pPr algn="l">
              <a:lnSpc>
                <a:spcPts val="3888"/>
              </a:lnSpc>
              <a:spcBef>
                <a:spcPct val="0"/>
              </a:spcBef>
            </a:pPr>
            <a:r>
              <a:rPr lang="en-US" sz="3600" b="1" i="1">
                <a:solidFill>
                  <a:srgbClr val="19112C"/>
                </a:solidFill>
                <a:latin typeface="Arial Bold Italics"/>
                <a:ea typeface="Arial Bold Italics"/>
                <a:cs typeface="Arial Bold Italics"/>
                <a:sym typeface="Arial Bold Italics"/>
              </a:rPr>
              <a:t>Social</a:t>
            </a:r>
          </a:p>
        </p:txBody>
      </p:sp>
      <p:sp>
        <p:nvSpPr>
          <p:cNvPr id="29" name="TextBox 29"/>
          <p:cNvSpPr txBox="1"/>
          <p:nvPr/>
        </p:nvSpPr>
        <p:spPr>
          <a:xfrm>
            <a:off x="11330691" y="5162550"/>
            <a:ext cx="2184946" cy="521589"/>
          </a:xfrm>
          <a:prstGeom prst="rect">
            <a:avLst/>
          </a:prstGeom>
        </p:spPr>
        <p:txBody>
          <a:bodyPr lIns="0" tIns="0" rIns="0" bIns="0" rtlCol="0" anchor="t">
            <a:spAutoFit/>
          </a:bodyPr>
          <a:lstStyle/>
          <a:p>
            <a:pPr algn="ctr">
              <a:lnSpc>
                <a:spcPts val="3888"/>
              </a:lnSpc>
              <a:spcBef>
                <a:spcPct val="0"/>
              </a:spcBef>
            </a:pPr>
            <a:r>
              <a:rPr lang="en-US" sz="3600" b="1" i="1">
                <a:solidFill>
                  <a:srgbClr val="19112C"/>
                </a:solidFill>
                <a:latin typeface="Arial Bold Italics"/>
                <a:ea typeface="Arial Bold Italics"/>
                <a:cs typeface="Arial Bold Italics"/>
                <a:sym typeface="Arial Bold Italics"/>
              </a:rPr>
              <a:t>Economic</a:t>
            </a:r>
          </a:p>
        </p:txBody>
      </p:sp>
      <p:sp>
        <p:nvSpPr>
          <p:cNvPr id="30" name="TextBox 30"/>
          <p:cNvSpPr txBox="1"/>
          <p:nvPr/>
        </p:nvSpPr>
        <p:spPr>
          <a:xfrm>
            <a:off x="834390" y="5794854"/>
            <a:ext cx="4044073" cy="1831467"/>
          </a:xfrm>
          <a:prstGeom prst="rect">
            <a:avLst/>
          </a:prstGeom>
        </p:spPr>
        <p:txBody>
          <a:bodyPr lIns="0" tIns="0" rIns="0" bIns="0" rtlCol="0" anchor="t">
            <a:spAutoFit/>
          </a:bodyPr>
          <a:lstStyle/>
          <a:p>
            <a:pPr algn="ctr">
              <a:lnSpc>
                <a:spcPts val="3564"/>
              </a:lnSpc>
              <a:spcBef>
                <a:spcPct val="0"/>
              </a:spcBef>
            </a:pPr>
            <a:r>
              <a:rPr lang="en-US" sz="3300">
                <a:solidFill>
                  <a:srgbClr val="19112C"/>
                </a:solidFill>
                <a:latin typeface="Arial"/>
                <a:ea typeface="Arial"/>
                <a:cs typeface="Arial"/>
                <a:sym typeface="Arial"/>
              </a:rPr>
              <a:t>High carbon and water footprint; loss of materials and microplastic pollution</a:t>
            </a:r>
          </a:p>
        </p:txBody>
      </p:sp>
      <p:sp>
        <p:nvSpPr>
          <p:cNvPr id="31" name="TextBox 31"/>
          <p:cNvSpPr txBox="1"/>
          <p:nvPr/>
        </p:nvSpPr>
        <p:spPr>
          <a:xfrm>
            <a:off x="5706150" y="5794854"/>
            <a:ext cx="4232150" cy="2726817"/>
          </a:xfrm>
          <a:prstGeom prst="rect">
            <a:avLst/>
          </a:prstGeom>
        </p:spPr>
        <p:txBody>
          <a:bodyPr lIns="0" tIns="0" rIns="0" bIns="0" rtlCol="0" anchor="t">
            <a:spAutoFit/>
          </a:bodyPr>
          <a:lstStyle/>
          <a:p>
            <a:pPr algn="ctr">
              <a:lnSpc>
                <a:spcPts val="3564"/>
              </a:lnSpc>
              <a:spcBef>
                <a:spcPct val="0"/>
              </a:spcBef>
            </a:pPr>
            <a:r>
              <a:rPr lang="en-US" sz="3300">
                <a:solidFill>
                  <a:srgbClr val="19112C"/>
                </a:solidFill>
                <a:latin typeface="Arial"/>
                <a:ea typeface="Arial"/>
                <a:cs typeface="Arial"/>
                <a:sym typeface="Arial"/>
              </a:rPr>
              <a:t>Exported waste creates unfair environmental burdens on low-income countries</a:t>
            </a:r>
          </a:p>
          <a:p>
            <a:pPr algn="ctr">
              <a:lnSpc>
                <a:spcPts val="3564"/>
              </a:lnSpc>
              <a:spcBef>
                <a:spcPct val="0"/>
              </a:spcBef>
            </a:pPr>
            <a:endParaRPr lang="en-US" sz="3300">
              <a:solidFill>
                <a:srgbClr val="19112C"/>
              </a:solidFill>
              <a:latin typeface="Arial"/>
              <a:ea typeface="Arial"/>
              <a:cs typeface="Arial"/>
              <a:sym typeface="Arial"/>
            </a:endParaRPr>
          </a:p>
        </p:txBody>
      </p:sp>
      <p:sp>
        <p:nvSpPr>
          <p:cNvPr id="32" name="TextBox 32"/>
          <p:cNvSpPr txBox="1"/>
          <p:nvPr/>
        </p:nvSpPr>
        <p:spPr>
          <a:xfrm>
            <a:off x="10334098" y="5794854"/>
            <a:ext cx="3978602" cy="2279142"/>
          </a:xfrm>
          <a:prstGeom prst="rect">
            <a:avLst/>
          </a:prstGeom>
        </p:spPr>
        <p:txBody>
          <a:bodyPr lIns="0" tIns="0" rIns="0" bIns="0" rtlCol="0" anchor="t">
            <a:spAutoFit/>
          </a:bodyPr>
          <a:lstStyle/>
          <a:p>
            <a:pPr algn="ctr">
              <a:lnSpc>
                <a:spcPts val="3564"/>
              </a:lnSpc>
              <a:spcBef>
                <a:spcPct val="0"/>
              </a:spcBef>
            </a:pPr>
            <a:r>
              <a:rPr lang="en-US" sz="3300">
                <a:solidFill>
                  <a:srgbClr val="19112C"/>
                </a:solidFill>
                <a:latin typeface="Arial"/>
                <a:ea typeface="Arial"/>
                <a:cs typeface="Arial"/>
                <a:sym typeface="Arial"/>
              </a:rPr>
              <a:t>SMEs lack infrastructure, incentives, and cost-effective recycling technologies</a:t>
            </a:r>
          </a:p>
        </p:txBody>
      </p:sp>
      <p:grpSp>
        <p:nvGrpSpPr>
          <p:cNvPr id="33" name="Group 33"/>
          <p:cNvGrpSpPr/>
          <p:nvPr/>
        </p:nvGrpSpPr>
        <p:grpSpPr>
          <a:xfrm>
            <a:off x="834390" y="578375"/>
            <a:ext cx="13679872" cy="1137553"/>
            <a:chOff x="0" y="0"/>
            <a:chExt cx="18239830" cy="1516737"/>
          </a:xfrm>
        </p:grpSpPr>
        <p:sp>
          <p:nvSpPr>
            <p:cNvPr id="34" name="Freeform 34"/>
            <p:cNvSpPr/>
            <p:nvPr/>
          </p:nvSpPr>
          <p:spPr>
            <a:xfrm>
              <a:off x="0" y="0"/>
              <a:ext cx="18239829" cy="1516737"/>
            </a:xfrm>
            <a:custGeom>
              <a:avLst/>
              <a:gdLst/>
              <a:ahLst/>
              <a:cxnLst/>
              <a:rect l="l" t="t" r="r" b="b"/>
              <a:pathLst>
                <a:path w="18239829" h="1516737">
                  <a:moveTo>
                    <a:pt x="0" y="0"/>
                  </a:moveTo>
                  <a:lnTo>
                    <a:pt x="18239829" y="0"/>
                  </a:lnTo>
                  <a:lnTo>
                    <a:pt x="18239829" y="1516737"/>
                  </a:lnTo>
                  <a:lnTo>
                    <a:pt x="0" y="1516737"/>
                  </a:lnTo>
                  <a:close/>
                </a:path>
              </a:pathLst>
            </a:custGeom>
            <a:solidFill>
              <a:srgbClr val="000000">
                <a:alpha val="0"/>
              </a:srgbClr>
            </a:solidFill>
          </p:spPr>
          <p:txBody>
            <a:bodyPr/>
            <a:lstStyle/>
            <a:p>
              <a:endParaRPr lang="el-GR"/>
            </a:p>
          </p:txBody>
        </p:sp>
        <p:sp>
          <p:nvSpPr>
            <p:cNvPr id="35" name="TextBox 35"/>
            <p:cNvSpPr txBox="1"/>
            <p:nvPr/>
          </p:nvSpPr>
          <p:spPr>
            <a:xfrm>
              <a:off x="0" y="66675"/>
              <a:ext cx="18239830" cy="1450062"/>
            </a:xfrm>
            <a:prstGeom prst="rect">
              <a:avLst/>
            </a:prstGeom>
          </p:spPr>
          <p:txBody>
            <a:bodyPr lIns="0" tIns="0" rIns="0" bIns="0" rtlCol="0" anchor="ctr"/>
            <a:lstStyle/>
            <a:p>
              <a:pPr algn="l">
                <a:lnSpc>
                  <a:spcPts val="6480"/>
                </a:lnSpc>
              </a:pPr>
              <a:r>
                <a:rPr lang="en-US" sz="6000" b="1">
                  <a:solidFill>
                    <a:srgbClr val="8D5CFF"/>
                  </a:solidFill>
                  <a:latin typeface="Georgia Bold"/>
                  <a:ea typeface="Georgia Bold"/>
                  <a:cs typeface="Georgia Bold"/>
                  <a:sym typeface="Georgia Bold"/>
                </a:rPr>
                <a:t>Proposed challenges</a:t>
              </a:r>
            </a:p>
          </p:txBody>
        </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grpSp>
        <p:nvGrpSpPr>
          <p:cNvPr id="19" name="Group 19"/>
          <p:cNvGrpSpPr>
            <a:grpSpLocks noChangeAspect="1"/>
          </p:cNvGrpSpPr>
          <p:nvPr/>
        </p:nvGrpSpPr>
        <p:grpSpPr>
          <a:xfrm>
            <a:off x="14708498" y="-954"/>
            <a:ext cx="3579499" cy="8747478"/>
            <a:chOff x="0" y="0"/>
            <a:chExt cx="4772666" cy="11663304"/>
          </a:xfrm>
        </p:grpSpPr>
        <p:sp>
          <p:nvSpPr>
            <p:cNvPr id="20" name="Freeform 20"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9"/>
              <a:stretch>
                <a:fillRect t="-1211" b="-1211"/>
              </a:stretch>
            </a:blipFill>
          </p:spPr>
          <p:txBody>
            <a:bodyPr/>
            <a:lstStyle/>
            <a:p>
              <a:endParaRPr lang="el-GR"/>
            </a:p>
          </p:txBody>
        </p:sp>
      </p:grpSp>
      <p:grpSp>
        <p:nvGrpSpPr>
          <p:cNvPr id="21" name="Group 21"/>
          <p:cNvGrpSpPr>
            <a:grpSpLocks noChangeAspect="1"/>
          </p:cNvGrpSpPr>
          <p:nvPr/>
        </p:nvGrpSpPr>
        <p:grpSpPr>
          <a:xfrm>
            <a:off x="14896364" y="2252438"/>
            <a:ext cx="3203764" cy="972000"/>
            <a:chOff x="0" y="0"/>
            <a:chExt cx="4271686" cy="1296000"/>
          </a:xfrm>
        </p:grpSpPr>
        <p:sp>
          <p:nvSpPr>
            <p:cNvPr id="22" name="Freeform 22"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0"/>
              <a:stretch>
                <a:fillRect t="-185" b="-183"/>
              </a:stretch>
            </a:blipFill>
          </p:spPr>
          <p:txBody>
            <a:bodyPr/>
            <a:lstStyle/>
            <a:p>
              <a:endParaRPr lang="el-GR"/>
            </a:p>
          </p:txBody>
        </p:sp>
      </p:grpSp>
      <p:sp>
        <p:nvSpPr>
          <p:cNvPr id="23" name="TextBox 23"/>
          <p:cNvSpPr txBox="1"/>
          <p:nvPr/>
        </p:nvSpPr>
        <p:spPr>
          <a:xfrm>
            <a:off x="834390" y="1625727"/>
            <a:ext cx="13206137" cy="7054596"/>
          </a:xfrm>
          <a:prstGeom prst="rect">
            <a:avLst/>
          </a:prstGeom>
        </p:spPr>
        <p:txBody>
          <a:bodyPr lIns="0" tIns="0" rIns="0" bIns="0" rtlCol="0" anchor="t">
            <a:spAutoFit/>
          </a:bodyPr>
          <a:lstStyle/>
          <a:p>
            <a:pPr algn="l">
              <a:lnSpc>
                <a:spcPts val="3131"/>
              </a:lnSpc>
            </a:pPr>
            <a:r>
              <a:rPr lang="en-US" sz="2899" b="1" u="sng">
                <a:solidFill>
                  <a:srgbClr val="19112C"/>
                </a:solidFill>
                <a:latin typeface="Arial Bold"/>
                <a:ea typeface="Arial Bold"/>
                <a:cs typeface="Arial Bold"/>
                <a:sym typeface="Arial Bold"/>
              </a:rPr>
              <a:t>Using instead of wasting resources in the value chain</a:t>
            </a:r>
          </a:p>
          <a:p>
            <a:pPr algn="l">
              <a:lnSpc>
                <a:spcPts val="3131"/>
              </a:lnSpc>
            </a:pPr>
            <a:r>
              <a:rPr lang="en-US" sz="2899">
                <a:solidFill>
                  <a:srgbClr val="19112C"/>
                </a:solidFill>
                <a:latin typeface="Arial"/>
                <a:ea typeface="Arial"/>
                <a:cs typeface="Arial"/>
                <a:sym typeface="Arial"/>
              </a:rPr>
              <a:t>Develop a strategy to minimize unused resources across a product's value chain and turn surplus materials and underutilized resources into new business opportunities to provide sustainable value.</a:t>
            </a:r>
          </a:p>
          <a:p>
            <a:pPr algn="l">
              <a:lnSpc>
                <a:spcPts val="3131"/>
              </a:lnSpc>
            </a:pPr>
            <a:endParaRPr lang="en-US" sz="2899">
              <a:solidFill>
                <a:srgbClr val="19112C"/>
              </a:solidFill>
              <a:latin typeface="Arial"/>
              <a:ea typeface="Arial"/>
              <a:cs typeface="Arial"/>
              <a:sym typeface="Arial"/>
            </a:endParaRPr>
          </a:p>
          <a:p>
            <a:pPr algn="l">
              <a:lnSpc>
                <a:spcPts val="3131"/>
              </a:lnSpc>
            </a:pPr>
            <a:r>
              <a:rPr lang="en-US" sz="2899" b="1" u="sng">
                <a:solidFill>
                  <a:srgbClr val="19112C"/>
                </a:solidFill>
                <a:latin typeface="Arial Bold"/>
                <a:ea typeface="Arial Bold"/>
                <a:cs typeface="Arial Bold"/>
                <a:sym typeface="Arial Bold"/>
              </a:rPr>
              <a:t>Redesign with waste</a:t>
            </a:r>
          </a:p>
          <a:p>
            <a:pPr algn="l">
              <a:lnSpc>
                <a:spcPts val="3131"/>
              </a:lnSpc>
            </a:pPr>
            <a:r>
              <a:rPr lang="en-US" sz="2899">
                <a:solidFill>
                  <a:srgbClr val="19112C"/>
                </a:solidFill>
                <a:latin typeface="Arial"/>
                <a:ea typeface="Arial"/>
                <a:cs typeface="Arial"/>
                <a:sym typeface="Arial"/>
              </a:rPr>
              <a:t>Propose ideas to design innovative solutions for the collection, sorting and recycling of textile waste that generate value for both companies and communities, while reducing the environmental footprint.</a:t>
            </a:r>
          </a:p>
          <a:p>
            <a:pPr algn="l">
              <a:lnSpc>
                <a:spcPts val="3131"/>
              </a:lnSpc>
            </a:pPr>
            <a:endParaRPr lang="en-US" sz="2899">
              <a:solidFill>
                <a:srgbClr val="19112C"/>
              </a:solidFill>
              <a:latin typeface="Arial"/>
              <a:ea typeface="Arial"/>
              <a:cs typeface="Arial"/>
              <a:sym typeface="Arial"/>
            </a:endParaRPr>
          </a:p>
          <a:p>
            <a:pPr algn="l">
              <a:lnSpc>
                <a:spcPts val="3131"/>
              </a:lnSpc>
            </a:pPr>
            <a:r>
              <a:rPr lang="en-US" sz="2899" b="1" u="sng">
                <a:solidFill>
                  <a:srgbClr val="19112C"/>
                </a:solidFill>
                <a:latin typeface="Arial Bold"/>
                <a:ea typeface="Arial Bold"/>
                <a:cs typeface="Arial Bold"/>
                <a:sym typeface="Arial Bold"/>
              </a:rPr>
              <a:t>Collecting textile waste</a:t>
            </a:r>
          </a:p>
          <a:p>
            <a:pPr algn="l">
              <a:lnSpc>
                <a:spcPts val="3131"/>
              </a:lnSpc>
            </a:pPr>
            <a:r>
              <a:rPr lang="en-US" sz="2899">
                <a:solidFill>
                  <a:srgbClr val="19112C"/>
                </a:solidFill>
                <a:latin typeface="Arial"/>
                <a:ea typeface="Arial"/>
                <a:cs typeface="Arial"/>
                <a:sym typeface="Arial"/>
              </a:rPr>
              <a:t>Create a proposal for collaboration between consumers, recycling plants and textile companies that facilitates the collection of used garments, their recycling and subsequent reuse in new garments. </a:t>
            </a:r>
          </a:p>
          <a:p>
            <a:pPr algn="l">
              <a:lnSpc>
                <a:spcPts val="3131"/>
              </a:lnSpc>
            </a:pPr>
            <a:endParaRPr lang="en-US" sz="2899">
              <a:solidFill>
                <a:srgbClr val="19112C"/>
              </a:solidFill>
              <a:latin typeface="Arial"/>
              <a:ea typeface="Arial"/>
              <a:cs typeface="Arial"/>
              <a:sym typeface="Arial"/>
            </a:endParaRPr>
          </a:p>
          <a:p>
            <a:pPr algn="l">
              <a:lnSpc>
                <a:spcPts val="3131"/>
              </a:lnSpc>
            </a:pPr>
            <a:r>
              <a:rPr lang="en-US" sz="2899" b="1" u="sng">
                <a:solidFill>
                  <a:srgbClr val="19112C"/>
                </a:solidFill>
                <a:latin typeface="Arial Bold"/>
                <a:ea typeface="Arial Bold"/>
                <a:cs typeface="Arial Bold"/>
                <a:sym typeface="Arial Bold"/>
              </a:rPr>
              <a:t>Wastewater</a:t>
            </a:r>
          </a:p>
          <a:p>
            <a:pPr algn="l">
              <a:lnSpc>
                <a:spcPts val="3131"/>
              </a:lnSpc>
            </a:pPr>
            <a:r>
              <a:rPr lang="en-US" sz="2899">
                <a:solidFill>
                  <a:srgbClr val="19112C"/>
                </a:solidFill>
                <a:latin typeface="Arial"/>
                <a:ea typeface="Arial"/>
                <a:cs typeface="Arial"/>
                <a:sym typeface="Arial"/>
              </a:rPr>
              <a:t>Develop ideas on how dyeing water could be reduced and what to do with this wastewater from dyeing processes.</a:t>
            </a:r>
          </a:p>
        </p:txBody>
      </p:sp>
      <p:grpSp>
        <p:nvGrpSpPr>
          <p:cNvPr id="24" name="Group 24"/>
          <p:cNvGrpSpPr/>
          <p:nvPr/>
        </p:nvGrpSpPr>
        <p:grpSpPr>
          <a:xfrm>
            <a:off x="834390" y="578375"/>
            <a:ext cx="13679872" cy="1137553"/>
            <a:chOff x="0" y="0"/>
            <a:chExt cx="18239830" cy="1516737"/>
          </a:xfrm>
        </p:grpSpPr>
        <p:sp>
          <p:nvSpPr>
            <p:cNvPr id="25" name="Freeform 25"/>
            <p:cNvSpPr/>
            <p:nvPr/>
          </p:nvSpPr>
          <p:spPr>
            <a:xfrm>
              <a:off x="0" y="0"/>
              <a:ext cx="18239829" cy="1516737"/>
            </a:xfrm>
            <a:custGeom>
              <a:avLst/>
              <a:gdLst/>
              <a:ahLst/>
              <a:cxnLst/>
              <a:rect l="l" t="t" r="r" b="b"/>
              <a:pathLst>
                <a:path w="18239829" h="1516737">
                  <a:moveTo>
                    <a:pt x="0" y="0"/>
                  </a:moveTo>
                  <a:lnTo>
                    <a:pt x="18239829" y="0"/>
                  </a:lnTo>
                  <a:lnTo>
                    <a:pt x="18239829" y="1516737"/>
                  </a:lnTo>
                  <a:lnTo>
                    <a:pt x="0" y="1516737"/>
                  </a:lnTo>
                  <a:close/>
                </a:path>
              </a:pathLst>
            </a:custGeom>
            <a:solidFill>
              <a:srgbClr val="000000">
                <a:alpha val="0"/>
              </a:srgbClr>
            </a:solidFill>
          </p:spPr>
          <p:txBody>
            <a:bodyPr/>
            <a:lstStyle/>
            <a:p>
              <a:endParaRPr lang="el-GR"/>
            </a:p>
          </p:txBody>
        </p:sp>
        <p:sp>
          <p:nvSpPr>
            <p:cNvPr id="26" name="TextBox 26"/>
            <p:cNvSpPr txBox="1"/>
            <p:nvPr/>
          </p:nvSpPr>
          <p:spPr>
            <a:xfrm>
              <a:off x="0" y="66675"/>
              <a:ext cx="18239830" cy="1450062"/>
            </a:xfrm>
            <a:prstGeom prst="rect">
              <a:avLst/>
            </a:prstGeom>
          </p:spPr>
          <p:txBody>
            <a:bodyPr lIns="0" tIns="0" rIns="0" bIns="0" rtlCol="0" anchor="ctr"/>
            <a:lstStyle/>
            <a:p>
              <a:pPr algn="l">
                <a:lnSpc>
                  <a:spcPts val="6480"/>
                </a:lnSpc>
              </a:pPr>
              <a:r>
                <a:rPr lang="en-US" sz="6000" b="1">
                  <a:solidFill>
                    <a:srgbClr val="8D5CFF"/>
                  </a:solidFill>
                  <a:latin typeface="Georgia Bold"/>
                  <a:ea typeface="Georgia Bold"/>
                  <a:cs typeface="Georgia Bold"/>
                  <a:sym typeface="Georgia Bold"/>
                </a:rPr>
                <a:t>Proposed challenges</a:t>
              </a:r>
            </a:p>
          </p:txBody>
        </p: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grpSp>
        <p:nvGrpSpPr>
          <p:cNvPr id="19" name="Group 19"/>
          <p:cNvGrpSpPr>
            <a:grpSpLocks noChangeAspect="1"/>
          </p:cNvGrpSpPr>
          <p:nvPr/>
        </p:nvGrpSpPr>
        <p:grpSpPr>
          <a:xfrm>
            <a:off x="1052204" y="452011"/>
            <a:ext cx="2882265" cy="1403886"/>
            <a:chOff x="0" y="0"/>
            <a:chExt cx="3843020" cy="1871848"/>
          </a:xfrm>
        </p:grpSpPr>
        <p:sp>
          <p:nvSpPr>
            <p:cNvPr id="20" name="Freeform 20"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9"/>
              <a:stretch>
                <a:fillRect l="-33" r="-33"/>
              </a:stretch>
            </a:blipFill>
          </p:spPr>
          <p:txBody>
            <a:bodyPr/>
            <a:lstStyle/>
            <a:p>
              <a:endParaRPr lang="el-GR"/>
            </a:p>
          </p:txBody>
        </p:sp>
      </p:grpSp>
      <p:sp>
        <p:nvSpPr>
          <p:cNvPr id="21" name="TextBox 21"/>
          <p:cNvSpPr txBox="1"/>
          <p:nvPr/>
        </p:nvSpPr>
        <p:spPr>
          <a:xfrm>
            <a:off x="1148161" y="3734864"/>
            <a:ext cx="15991677" cy="3286125"/>
          </a:xfrm>
          <a:prstGeom prst="rect">
            <a:avLst/>
          </a:prstGeom>
        </p:spPr>
        <p:txBody>
          <a:bodyPr lIns="0" tIns="0" rIns="0" bIns="0" rtlCol="0" anchor="t">
            <a:spAutoFit/>
          </a:bodyPr>
          <a:lstStyle/>
          <a:p>
            <a:pPr algn="l">
              <a:lnSpc>
                <a:spcPts val="4320"/>
              </a:lnSpc>
            </a:pPr>
            <a:r>
              <a:rPr lang="en-US" sz="3600">
                <a:solidFill>
                  <a:srgbClr val="FFFFFF"/>
                </a:solidFill>
                <a:latin typeface="Arial"/>
                <a:ea typeface="Arial"/>
                <a:cs typeface="Arial"/>
                <a:sym typeface="Arial"/>
              </a:rPr>
              <a:t>You are a textile fashion SME, with a small design and distribution department at a national level. You are eager to take another step in the green transition of your business, either by working on one of your products or in collaboration with your value chain.  </a:t>
            </a:r>
          </a:p>
          <a:p>
            <a:pPr algn="l">
              <a:lnSpc>
                <a:spcPts val="4320"/>
              </a:lnSpc>
            </a:pPr>
            <a:r>
              <a:rPr lang="en-US" sz="3600">
                <a:solidFill>
                  <a:srgbClr val="FFFFFF"/>
                </a:solidFill>
                <a:latin typeface="Arial"/>
                <a:ea typeface="Arial"/>
                <a:cs typeface="Arial"/>
                <a:sym typeface="Arial"/>
              </a:rPr>
              <a:t>You can choose one of the proposed challenges... or another of your choice related to the three topics addressed.</a:t>
            </a:r>
          </a:p>
        </p:txBody>
      </p:sp>
      <p:grpSp>
        <p:nvGrpSpPr>
          <p:cNvPr id="22" name="Group 22"/>
          <p:cNvGrpSpPr/>
          <p:nvPr/>
        </p:nvGrpSpPr>
        <p:grpSpPr>
          <a:xfrm>
            <a:off x="2368764" y="2031137"/>
            <a:ext cx="13983462" cy="1137553"/>
            <a:chOff x="0" y="0"/>
            <a:chExt cx="18644616" cy="1516737"/>
          </a:xfrm>
        </p:grpSpPr>
        <p:sp>
          <p:nvSpPr>
            <p:cNvPr id="23" name="Freeform 23"/>
            <p:cNvSpPr/>
            <p:nvPr/>
          </p:nvSpPr>
          <p:spPr>
            <a:xfrm>
              <a:off x="0" y="0"/>
              <a:ext cx="18644615" cy="1516737"/>
            </a:xfrm>
            <a:custGeom>
              <a:avLst/>
              <a:gdLst/>
              <a:ahLst/>
              <a:cxnLst/>
              <a:rect l="l" t="t" r="r" b="b"/>
              <a:pathLst>
                <a:path w="18644615" h="1516737">
                  <a:moveTo>
                    <a:pt x="0" y="0"/>
                  </a:moveTo>
                  <a:lnTo>
                    <a:pt x="18644615" y="0"/>
                  </a:lnTo>
                  <a:lnTo>
                    <a:pt x="18644615" y="1516737"/>
                  </a:lnTo>
                  <a:lnTo>
                    <a:pt x="0" y="1516737"/>
                  </a:lnTo>
                  <a:close/>
                </a:path>
              </a:pathLst>
            </a:custGeom>
            <a:solidFill>
              <a:srgbClr val="000000">
                <a:alpha val="0"/>
              </a:srgbClr>
            </a:solidFill>
          </p:spPr>
          <p:txBody>
            <a:bodyPr/>
            <a:lstStyle/>
            <a:p>
              <a:endParaRPr lang="el-GR"/>
            </a:p>
          </p:txBody>
        </p:sp>
        <p:sp>
          <p:nvSpPr>
            <p:cNvPr id="24" name="TextBox 24"/>
            <p:cNvSpPr txBox="1"/>
            <p:nvPr/>
          </p:nvSpPr>
          <p:spPr>
            <a:xfrm>
              <a:off x="0" y="66675"/>
              <a:ext cx="18644616" cy="1450062"/>
            </a:xfrm>
            <a:prstGeom prst="rect">
              <a:avLst/>
            </a:prstGeom>
          </p:spPr>
          <p:txBody>
            <a:bodyPr lIns="0" tIns="0" rIns="0" bIns="0" rtlCol="0" anchor="b"/>
            <a:lstStyle/>
            <a:p>
              <a:pPr algn="l">
                <a:lnSpc>
                  <a:spcPts val="6480"/>
                </a:lnSpc>
              </a:pPr>
              <a:r>
                <a:rPr lang="en-US" sz="6000" b="1">
                  <a:solidFill>
                    <a:srgbClr val="FFFFFF"/>
                  </a:solidFill>
                  <a:latin typeface="Georgia Bold"/>
                  <a:ea typeface="Georgia Bold"/>
                  <a:cs typeface="Georgia Bold"/>
                  <a:sym typeface="Georgia Bold"/>
                </a:rPr>
                <a:t>Time for choosing your challenge!</a:t>
              </a:r>
            </a:p>
          </p:txBody>
        </p:sp>
      </p:gr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1052204" y="452011"/>
            <a:ext cx="2882265" cy="1403886"/>
            <a:chOff x="0" y="0"/>
            <a:chExt cx="3843020" cy="1871848"/>
          </a:xfrm>
        </p:grpSpPr>
        <p:sp>
          <p:nvSpPr>
            <p:cNvPr id="5" name="Freeform 5"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3"/>
              <a:stretch>
                <a:fillRect l="-33" r="-33"/>
              </a:stretch>
            </a:blipFill>
          </p:spPr>
          <p:txBody>
            <a:bodyPr/>
            <a:lstStyle/>
            <a:p>
              <a:endParaRPr lang="el-GR"/>
            </a:p>
          </p:txBody>
        </p:sp>
      </p:grpSp>
      <p:grpSp>
        <p:nvGrpSpPr>
          <p:cNvPr id="6" name="Group 6"/>
          <p:cNvGrpSpPr>
            <a:grpSpLocks noChangeAspect="1"/>
          </p:cNvGrpSpPr>
          <p:nvPr/>
        </p:nvGrpSpPr>
        <p:grpSpPr>
          <a:xfrm>
            <a:off x="846618" y="9013311"/>
            <a:ext cx="3086100" cy="687187"/>
            <a:chOff x="0" y="0"/>
            <a:chExt cx="4114800" cy="916250"/>
          </a:xfrm>
        </p:grpSpPr>
        <p:sp>
          <p:nvSpPr>
            <p:cNvPr id="7" name="Freeform 7"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4"/>
              <a:stretch>
                <a:fillRect t="-98" b="-92"/>
              </a:stretch>
            </a:blipFill>
          </p:spPr>
          <p:txBody>
            <a:bodyPr/>
            <a:lstStyle/>
            <a:p>
              <a:endParaRPr lang="el-GR"/>
            </a:p>
          </p:txBody>
        </p:sp>
      </p:grpSp>
      <p:grpSp>
        <p:nvGrpSpPr>
          <p:cNvPr id="8" name="Group 8"/>
          <p:cNvGrpSpPr>
            <a:grpSpLocks noChangeAspect="1"/>
          </p:cNvGrpSpPr>
          <p:nvPr/>
        </p:nvGrpSpPr>
        <p:grpSpPr>
          <a:xfrm>
            <a:off x="6565846" y="9084780"/>
            <a:ext cx="1863449" cy="457211"/>
            <a:chOff x="0" y="0"/>
            <a:chExt cx="2484598" cy="609614"/>
          </a:xfrm>
        </p:grpSpPr>
        <p:sp>
          <p:nvSpPr>
            <p:cNvPr id="9" name="Freeform 9"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5"/>
              <a:stretch>
                <a:fillRect l="-24" r="-23" b="-2"/>
              </a:stretch>
            </a:blipFill>
          </p:spPr>
          <p:txBody>
            <a:bodyPr/>
            <a:lstStyle/>
            <a:p>
              <a:endParaRPr lang="el-GR"/>
            </a:p>
          </p:txBody>
        </p:sp>
      </p:grpSp>
      <p:grpSp>
        <p:nvGrpSpPr>
          <p:cNvPr id="10" name="Group 10"/>
          <p:cNvGrpSpPr>
            <a:grpSpLocks noChangeAspect="1"/>
          </p:cNvGrpSpPr>
          <p:nvPr/>
        </p:nvGrpSpPr>
        <p:grpSpPr>
          <a:xfrm>
            <a:off x="8782690" y="9179158"/>
            <a:ext cx="1155611" cy="312497"/>
            <a:chOff x="0" y="0"/>
            <a:chExt cx="1540814" cy="416663"/>
          </a:xfrm>
        </p:grpSpPr>
        <p:sp>
          <p:nvSpPr>
            <p:cNvPr id="11" name="Freeform 11"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6"/>
              <a:stretch>
                <a:fillRect t="-215" r="-3" b="-209"/>
              </a:stretch>
            </a:blipFill>
          </p:spPr>
          <p:txBody>
            <a:bodyPr/>
            <a:lstStyle/>
            <a:p>
              <a:endParaRPr lang="el-GR"/>
            </a:p>
          </p:txBody>
        </p:sp>
      </p:grpSp>
      <p:grpSp>
        <p:nvGrpSpPr>
          <p:cNvPr id="12" name="Group 12"/>
          <p:cNvGrpSpPr>
            <a:grpSpLocks noChangeAspect="1"/>
          </p:cNvGrpSpPr>
          <p:nvPr/>
        </p:nvGrpSpPr>
        <p:grpSpPr>
          <a:xfrm>
            <a:off x="10358809" y="8928531"/>
            <a:ext cx="856746" cy="856746"/>
            <a:chOff x="0" y="0"/>
            <a:chExt cx="1142328" cy="1142328"/>
          </a:xfrm>
        </p:grpSpPr>
        <p:sp>
          <p:nvSpPr>
            <p:cNvPr id="13" name="Freeform 13"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7"/>
              <a:stretch>
                <a:fillRect r="3" b="3"/>
              </a:stretch>
            </a:blipFill>
          </p:spPr>
          <p:txBody>
            <a:bodyPr/>
            <a:lstStyle/>
            <a:p>
              <a:endParaRPr lang="el-GR"/>
            </a:p>
          </p:txBody>
        </p:sp>
      </p:grpSp>
      <p:grpSp>
        <p:nvGrpSpPr>
          <p:cNvPr id="14" name="Group 14"/>
          <p:cNvGrpSpPr>
            <a:grpSpLocks noChangeAspect="1"/>
          </p:cNvGrpSpPr>
          <p:nvPr/>
        </p:nvGrpSpPr>
        <p:grpSpPr>
          <a:xfrm>
            <a:off x="11637112" y="9129872"/>
            <a:ext cx="1374778" cy="457211"/>
            <a:chOff x="0" y="0"/>
            <a:chExt cx="1833038" cy="609614"/>
          </a:xfrm>
        </p:grpSpPr>
        <p:sp>
          <p:nvSpPr>
            <p:cNvPr id="15" name="Freeform 15"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8"/>
              <a:stretch>
                <a:fillRect t="-319" r="-2" b="-322"/>
              </a:stretch>
            </a:blipFill>
          </p:spPr>
          <p:txBody>
            <a:bodyPr/>
            <a:lstStyle/>
            <a:p>
              <a:endParaRPr lang="el-GR"/>
            </a:p>
          </p:txBody>
        </p:sp>
      </p:grpSp>
      <p:grpSp>
        <p:nvGrpSpPr>
          <p:cNvPr id="16" name="Group 16"/>
          <p:cNvGrpSpPr>
            <a:grpSpLocks noChangeAspect="1"/>
          </p:cNvGrpSpPr>
          <p:nvPr/>
        </p:nvGrpSpPr>
        <p:grpSpPr>
          <a:xfrm>
            <a:off x="13019231" y="9000888"/>
            <a:ext cx="2648887" cy="715178"/>
            <a:chOff x="0" y="0"/>
            <a:chExt cx="3531849" cy="953571"/>
          </a:xfrm>
        </p:grpSpPr>
        <p:sp>
          <p:nvSpPr>
            <p:cNvPr id="17" name="Freeform 17"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9"/>
              <a:stretch>
                <a:fillRect l="-59" r="-59" b="-5"/>
              </a:stretch>
            </a:blipFill>
          </p:spPr>
          <p:txBody>
            <a:bodyPr/>
            <a:lstStyle/>
            <a:p>
              <a:endParaRPr lang="el-GR"/>
            </a:p>
          </p:txBody>
        </p:sp>
      </p:grpSp>
      <p:grpSp>
        <p:nvGrpSpPr>
          <p:cNvPr id="18" name="Group 18"/>
          <p:cNvGrpSpPr>
            <a:grpSpLocks noChangeAspect="1"/>
          </p:cNvGrpSpPr>
          <p:nvPr/>
        </p:nvGrpSpPr>
        <p:grpSpPr>
          <a:xfrm>
            <a:off x="15413295" y="9158185"/>
            <a:ext cx="2028087" cy="360735"/>
            <a:chOff x="0" y="0"/>
            <a:chExt cx="2704115" cy="480980"/>
          </a:xfrm>
        </p:grpSpPr>
        <p:sp>
          <p:nvSpPr>
            <p:cNvPr id="19" name="Freeform 19"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10"/>
              <a:stretch>
                <a:fillRect t="-106" r="-1" b="-112"/>
              </a:stretch>
            </a:blipFill>
          </p:spPr>
          <p:txBody>
            <a:bodyPr/>
            <a:lstStyle/>
            <a:p>
              <a:endParaRPr lang="el-GR"/>
            </a:p>
          </p:txBody>
        </p:sp>
      </p:grpSp>
      <p:sp>
        <p:nvSpPr>
          <p:cNvPr id="20" name="TextBox 20"/>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grpSp>
        <p:nvGrpSpPr>
          <p:cNvPr id="21" name="Group 21"/>
          <p:cNvGrpSpPr/>
          <p:nvPr/>
        </p:nvGrpSpPr>
        <p:grpSpPr>
          <a:xfrm>
            <a:off x="7518656" y="2100264"/>
            <a:ext cx="4224079" cy="866006"/>
            <a:chOff x="0" y="0"/>
            <a:chExt cx="5632106" cy="1154674"/>
          </a:xfrm>
        </p:grpSpPr>
        <p:sp>
          <p:nvSpPr>
            <p:cNvPr id="22" name="Freeform 22"/>
            <p:cNvSpPr/>
            <p:nvPr/>
          </p:nvSpPr>
          <p:spPr>
            <a:xfrm>
              <a:off x="0" y="0"/>
              <a:ext cx="5632107" cy="1154674"/>
            </a:xfrm>
            <a:custGeom>
              <a:avLst/>
              <a:gdLst/>
              <a:ahLst/>
              <a:cxnLst/>
              <a:rect l="l" t="t" r="r" b="b"/>
              <a:pathLst>
                <a:path w="5632107" h="1154674">
                  <a:moveTo>
                    <a:pt x="0" y="0"/>
                  </a:moveTo>
                  <a:lnTo>
                    <a:pt x="5632107" y="0"/>
                  </a:lnTo>
                  <a:lnTo>
                    <a:pt x="5632107" y="1154674"/>
                  </a:lnTo>
                  <a:lnTo>
                    <a:pt x="0" y="1154674"/>
                  </a:lnTo>
                  <a:close/>
                </a:path>
              </a:pathLst>
            </a:custGeom>
            <a:solidFill>
              <a:srgbClr val="000000">
                <a:alpha val="0"/>
              </a:srgbClr>
            </a:solidFill>
          </p:spPr>
          <p:txBody>
            <a:bodyPr/>
            <a:lstStyle/>
            <a:p>
              <a:endParaRPr lang="el-GR"/>
            </a:p>
          </p:txBody>
        </p:sp>
        <p:sp>
          <p:nvSpPr>
            <p:cNvPr id="23" name="TextBox 23"/>
            <p:cNvSpPr txBox="1"/>
            <p:nvPr/>
          </p:nvSpPr>
          <p:spPr>
            <a:xfrm>
              <a:off x="0" y="28575"/>
              <a:ext cx="5632106" cy="1126099"/>
            </a:xfrm>
            <a:prstGeom prst="rect">
              <a:avLst/>
            </a:prstGeom>
          </p:spPr>
          <p:txBody>
            <a:bodyPr lIns="0" tIns="0" rIns="0" bIns="0" rtlCol="0" anchor="b"/>
            <a:lstStyle/>
            <a:p>
              <a:pPr algn="l">
                <a:lnSpc>
                  <a:spcPts val="4536"/>
                </a:lnSpc>
              </a:pPr>
              <a:r>
                <a:rPr lang="en-US" sz="4200" b="1">
                  <a:solidFill>
                    <a:srgbClr val="C0FF99"/>
                  </a:solidFill>
                  <a:latin typeface="Arial Bold"/>
                  <a:ea typeface="Arial Bold"/>
                  <a:cs typeface="Arial Bold"/>
                  <a:sym typeface="Arial Bold"/>
                </a:rPr>
                <a:t>Team formation</a:t>
              </a:r>
            </a:p>
          </p:txBody>
        </p:sp>
      </p:grpSp>
      <p:sp>
        <p:nvSpPr>
          <p:cNvPr id="24" name="TextBox 24"/>
          <p:cNvSpPr txBox="1"/>
          <p:nvPr/>
        </p:nvSpPr>
        <p:spPr>
          <a:xfrm>
            <a:off x="4616755" y="804317"/>
            <a:ext cx="9726919" cy="843915"/>
          </a:xfrm>
          <a:prstGeom prst="rect">
            <a:avLst/>
          </a:prstGeom>
        </p:spPr>
        <p:txBody>
          <a:bodyPr lIns="0" tIns="0" rIns="0" bIns="0" rtlCol="0" anchor="t">
            <a:spAutoFit/>
          </a:bodyPr>
          <a:lstStyle/>
          <a:p>
            <a:pPr algn="l">
              <a:lnSpc>
                <a:spcPts val="6479"/>
              </a:lnSpc>
            </a:pPr>
            <a:r>
              <a:rPr lang="en-US" sz="5999" b="1">
                <a:solidFill>
                  <a:srgbClr val="FFFFFF"/>
                </a:solidFill>
                <a:latin typeface="Georgia Bold"/>
                <a:ea typeface="Georgia Bold"/>
                <a:cs typeface="Georgia Bold"/>
                <a:sym typeface="Georgia Bold"/>
              </a:rPr>
              <a:t>Teamwork instructions</a:t>
            </a:r>
          </a:p>
        </p:txBody>
      </p:sp>
      <p:sp>
        <p:nvSpPr>
          <p:cNvPr id="25" name="TextBox 25"/>
          <p:cNvSpPr txBox="1"/>
          <p:nvPr/>
        </p:nvSpPr>
        <p:spPr>
          <a:xfrm>
            <a:off x="900757" y="6313167"/>
            <a:ext cx="4997490" cy="438150"/>
          </a:xfrm>
          <a:prstGeom prst="rect">
            <a:avLst/>
          </a:prstGeom>
        </p:spPr>
        <p:txBody>
          <a:bodyPr lIns="0" tIns="0" rIns="0" bIns="0" rtlCol="0" anchor="t">
            <a:spAutoFit/>
          </a:bodyPr>
          <a:lstStyle/>
          <a:p>
            <a:pPr algn="ctr">
              <a:lnSpc>
                <a:spcPts val="3359"/>
              </a:lnSpc>
            </a:pPr>
            <a:r>
              <a:rPr lang="en-US" sz="2799" b="1">
                <a:solidFill>
                  <a:srgbClr val="FFFFFF"/>
                </a:solidFill>
                <a:latin typeface="Arial Bold"/>
                <a:ea typeface="Arial Bold"/>
                <a:cs typeface="Arial Bold"/>
                <a:sym typeface="Arial Bold"/>
              </a:rPr>
              <a:t>Teams of 3–5 participants</a:t>
            </a:r>
          </a:p>
        </p:txBody>
      </p:sp>
      <p:sp>
        <p:nvSpPr>
          <p:cNvPr id="26" name="Freeform 26" descr="Καταιγισμός ιδεών ομάδας με συμπαγές γέμισμα"/>
          <p:cNvSpPr/>
          <p:nvPr/>
        </p:nvSpPr>
        <p:spPr>
          <a:xfrm>
            <a:off x="2024216" y="3185364"/>
            <a:ext cx="2592539" cy="2561261"/>
          </a:xfrm>
          <a:custGeom>
            <a:avLst/>
            <a:gdLst/>
            <a:ahLst/>
            <a:cxnLst/>
            <a:rect l="l" t="t" r="r" b="b"/>
            <a:pathLst>
              <a:path w="2592539" h="2561261">
                <a:moveTo>
                  <a:pt x="0" y="0"/>
                </a:moveTo>
                <a:lnTo>
                  <a:pt x="2592539" y="0"/>
                </a:lnTo>
                <a:lnTo>
                  <a:pt x="2592539" y="2561261"/>
                </a:lnTo>
                <a:lnTo>
                  <a:pt x="0" y="2561261"/>
                </a:lnTo>
                <a:lnTo>
                  <a:pt x="0" y="0"/>
                </a:lnTo>
                <a:close/>
              </a:path>
            </a:pathLst>
          </a:custGeom>
          <a:blipFill>
            <a:blip r:embed="rId11">
              <a:extLst>
                <a:ext uri="{96DAC541-7B7A-43D3-8B79-37D633B846F1}">
                  <asvg:svgBlip xmlns:asvg="http://schemas.microsoft.com/office/drawing/2016/SVG/main" r:embed="rId12"/>
                </a:ext>
              </a:extLst>
            </a:blip>
            <a:stretch>
              <a:fillRect t="-610" b="-610"/>
            </a:stretch>
          </a:blipFill>
        </p:spPr>
        <p:txBody>
          <a:bodyPr/>
          <a:lstStyle/>
          <a:p>
            <a:endParaRPr lang="el-GR"/>
          </a:p>
        </p:txBody>
      </p:sp>
      <p:sp>
        <p:nvSpPr>
          <p:cNvPr id="27" name="Freeform 27" descr="Λάμπα με συμπαγές γέμισμα"/>
          <p:cNvSpPr/>
          <p:nvPr/>
        </p:nvSpPr>
        <p:spPr>
          <a:xfrm>
            <a:off x="8255409" y="3183521"/>
            <a:ext cx="2531773" cy="2535166"/>
          </a:xfrm>
          <a:custGeom>
            <a:avLst/>
            <a:gdLst/>
            <a:ahLst/>
            <a:cxnLst/>
            <a:rect l="l" t="t" r="r" b="b"/>
            <a:pathLst>
              <a:path w="2531773" h="2535166">
                <a:moveTo>
                  <a:pt x="0" y="0"/>
                </a:moveTo>
                <a:lnTo>
                  <a:pt x="2531773" y="0"/>
                </a:lnTo>
                <a:lnTo>
                  <a:pt x="2531773" y="2535166"/>
                </a:lnTo>
                <a:lnTo>
                  <a:pt x="0" y="2535166"/>
                </a:lnTo>
                <a:lnTo>
                  <a:pt x="0" y="0"/>
                </a:lnTo>
                <a:close/>
              </a:path>
            </a:pathLst>
          </a:custGeom>
          <a:blipFill>
            <a:blip r:embed="rId13">
              <a:extLst>
                <a:ext uri="{96DAC541-7B7A-43D3-8B79-37D633B846F1}">
                  <asvg:svgBlip xmlns:asvg="http://schemas.microsoft.com/office/drawing/2016/SVG/main" r:embed="rId14"/>
                </a:ext>
              </a:extLst>
            </a:blip>
            <a:stretch>
              <a:fillRect l="-67" r="-67"/>
            </a:stretch>
          </a:blipFill>
        </p:spPr>
        <p:txBody>
          <a:bodyPr/>
          <a:lstStyle/>
          <a:p>
            <a:endParaRPr lang="el-GR"/>
          </a:p>
        </p:txBody>
      </p:sp>
      <p:sp>
        <p:nvSpPr>
          <p:cNvPr id="28" name="TextBox 28"/>
          <p:cNvSpPr txBox="1"/>
          <p:nvPr/>
        </p:nvSpPr>
        <p:spPr>
          <a:xfrm>
            <a:off x="7131951" y="6313167"/>
            <a:ext cx="4997490" cy="438150"/>
          </a:xfrm>
          <a:prstGeom prst="rect">
            <a:avLst/>
          </a:prstGeom>
        </p:spPr>
        <p:txBody>
          <a:bodyPr lIns="0" tIns="0" rIns="0" bIns="0" rtlCol="0" anchor="t">
            <a:spAutoFit/>
          </a:bodyPr>
          <a:lstStyle/>
          <a:p>
            <a:pPr algn="ctr">
              <a:lnSpc>
                <a:spcPts val="3359"/>
              </a:lnSpc>
            </a:pPr>
            <a:r>
              <a:rPr lang="en-US" sz="2799" b="1">
                <a:solidFill>
                  <a:srgbClr val="FFFFFF"/>
                </a:solidFill>
                <a:latin typeface="Arial Bold"/>
                <a:ea typeface="Arial Bold"/>
                <a:cs typeface="Arial Bold"/>
                <a:sym typeface="Arial Bold"/>
              </a:rPr>
              <a:t>Team name selection</a:t>
            </a:r>
          </a:p>
        </p:txBody>
      </p:sp>
      <p:sp>
        <p:nvSpPr>
          <p:cNvPr id="29" name="Freeform 29" descr="Συνδέσεις με συμπαγές γέμισμα"/>
          <p:cNvSpPr/>
          <p:nvPr/>
        </p:nvSpPr>
        <p:spPr>
          <a:xfrm>
            <a:off x="13693878" y="3185364"/>
            <a:ext cx="2533323" cy="2533323"/>
          </a:xfrm>
          <a:custGeom>
            <a:avLst/>
            <a:gdLst/>
            <a:ahLst/>
            <a:cxnLst/>
            <a:rect l="l" t="t" r="r" b="b"/>
            <a:pathLst>
              <a:path w="2533323" h="2533323">
                <a:moveTo>
                  <a:pt x="0" y="0"/>
                </a:moveTo>
                <a:lnTo>
                  <a:pt x="2533323" y="0"/>
                </a:lnTo>
                <a:lnTo>
                  <a:pt x="2533323" y="2533323"/>
                </a:lnTo>
                <a:lnTo>
                  <a:pt x="0" y="253332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l-GR"/>
          </a:p>
        </p:txBody>
      </p:sp>
      <p:sp>
        <p:nvSpPr>
          <p:cNvPr id="30" name="TextBox 30"/>
          <p:cNvSpPr txBox="1"/>
          <p:nvPr/>
        </p:nvSpPr>
        <p:spPr>
          <a:xfrm>
            <a:off x="12572260" y="6313167"/>
            <a:ext cx="4997490" cy="1933575"/>
          </a:xfrm>
          <a:prstGeom prst="rect">
            <a:avLst/>
          </a:prstGeom>
        </p:spPr>
        <p:txBody>
          <a:bodyPr lIns="0" tIns="0" rIns="0" bIns="0" rtlCol="0" anchor="t">
            <a:spAutoFit/>
          </a:bodyPr>
          <a:lstStyle/>
          <a:p>
            <a:pPr algn="ctr">
              <a:lnSpc>
                <a:spcPts val="3359"/>
              </a:lnSpc>
            </a:pPr>
            <a:r>
              <a:rPr lang="en-US" sz="2799" b="1">
                <a:solidFill>
                  <a:srgbClr val="FFFFFF"/>
                </a:solidFill>
                <a:latin typeface="Arial Bold"/>
                <a:ea typeface="Arial Bold"/>
                <a:cs typeface="Arial Bold"/>
                <a:sym typeface="Arial Bold"/>
              </a:rPr>
              <a:t>Roles</a:t>
            </a:r>
          </a:p>
          <a:p>
            <a:pPr algn="ctr">
              <a:lnSpc>
                <a:spcPts val="3240"/>
              </a:lnSpc>
            </a:pPr>
            <a:endParaRPr lang="en-US" sz="2799" b="1">
              <a:solidFill>
                <a:srgbClr val="FFFFFF"/>
              </a:solidFill>
              <a:latin typeface="Arial Bold"/>
              <a:ea typeface="Arial Bold"/>
              <a:cs typeface="Arial Bold"/>
              <a:sym typeface="Arial Bold"/>
            </a:endParaRPr>
          </a:p>
          <a:p>
            <a:pPr algn="ctr">
              <a:lnSpc>
                <a:spcPts val="2880"/>
              </a:lnSpc>
            </a:pPr>
            <a:r>
              <a:rPr lang="en-US" sz="2400" i="1">
                <a:solidFill>
                  <a:srgbClr val="FFFFFF"/>
                </a:solidFill>
                <a:latin typeface="Arial Italics"/>
                <a:ea typeface="Arial Italics"/>
                <a:cs typeface="Arial Italics"/>
                <a:sym typeface="Arial Italics"/>
              </a:rPr>
              <a:t>e.g., Coordinator, Researcher, Designer/Creative, Pitch Presenter, Timekeeper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grpSp>
        <p:nvGrpSpPr>
          <p:cNvPr id="19" name="Group 19"/>
          <p:cNvGrpSpPr>
            <a:grpSpLocks noChangeAspect="1"/>
          </p:cNvGrpSpPr>
          <p:nvPr/>
        </p:nvGrpSpPr>
        <p:grpSpPr>
          <a:xfrm>
            <a:off x="1052204" y="452011"/>
            <a:ext cx="2882265" cy="1403886"/>
            <a:chOff x="0" y="0"/>
            <a:chExt cx="3843020" cy="1871848"/>
          </a:xfrm>
        </p:grpSpPr>
        <p:sp>
          <p:nvSpPr>
            <p:cNvPr id="20" name="Freeform 20"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9"/>
              <a:stretch>
                <a:fillRect l="-33" r="-33"/>
              </a:stretch>
            </a:blipFill>
          </p:spPr>
          <p:txBody>
            <a:bodyPr/>
            <a:lstStyle/>
            <a:p>
              <a:endParaRPr lang="el-GR"/>
            </a:p>
          </p:txBody>
        </p:sp>
      </p:grpSp>
      <p:sp>
        <p:nvSpPr>
          <p:cNvPr id="21" name="TextBox 21"/>
          <p:cNvSpPr txBox="1"/>
          <p:nvPr/>
        </p:nvSpPr>
        <p:spPr>
          <a:xfrm>
            <a:off x="1148162" y="5482182"/>
            <a:ext cx="9424472" cy="521589"/>
          </a:xfrm>
          <a:prstGeom prst="rect">
            <a:avLst/>
          </a:prstGeom>
        </p:spPr>
        <p:txBody>
          <a:bodyPr lIns="0" tIns="0" rIns="0" bIns="0" rtlCol="0" anchor="t">
            <a:spAutoFit/>
          </a:bodyPr>
          <a:lstStyle/>
          <a:p>
            <a:pPr algn="l">
              <a:lnSpc>
                <a:spcPts val="3888"/>
              </a:lnSpc>
            </a:pPr>
            <a:r>
              <a:rPr lang="en-US" sz="3600">
                <a:solidFill>
                  <a:srgbClr val="C0FF99"/>
                </a:solidFill>
                <a:latin typeface="Arial"/>
                <a:ea typeface="Arial"/>
                <a:cs typeface="Arial"/>
                <a:sym typeface="Arial"/>
              </a:rPr>
              <a:t>What will we need to put into practice?</a:t>
            </a:r>
          </a:p>
        </p:txBody>
      </p:sp>
      <p:grpSp>
        <p:nvGrpSpPr>
          <p:cNvPr id="22" name="Group 22"/>
          <p:cNvGrpSpPr/>
          <p:nvPr/>
        </p:nvGrpSpPr>
        <p:grpSpPr>
          <a:xfrm>
            <a:off x="1028700" y="2493720"/>
            <a:ext cx="16230600" cy="2094476"/>
            <a:chOff x="0" y="0"/>
            <a:chExt cx="21640800" cy="2792635"/>
          </a:xfrm>
        </p:grpSpPr>
        <p:sp>
          <p:nvSpPr>
            <p:cNvPr id="23" name="Freeform 23"/>
            <p:cNvSpPr/>
            <p:nvPr/>
          </p:nvSpPr>
          <p:spPr>
            <a:xfrm>
              <a:off x="0" y="0"/>
              <a:ext cx="21640800" cy="2792635"/>
            </a:xfrm>
            <a:custGeom>
              <a:avLst/>
              <a:gdLst/>
              <a:ahLst/>
              <a:cxnLst/>
              <a:rect l="l" t="t" r="r" b="b"/>
              <a:pathLst>
                <a:path w="21640800" h="2792635">
                  <a:moveTo>
                    <a:pt x="0" y="0"/>
                  </a:moveTo>
                  <a:lnTo>
                    <a:pt x="21640800" y="0"/>
                  </a:lnTo>
                  <a:lnTo>
                    <a:pt x="21640800" y="2792635"/>
                  </a:lnTo>
                  <a:lnTo>
                    <a:pt x="0" y="2792635"/>
                  </a:lnTo>
                  <a:close/>
                </a:path>
              </a:pathLst>
            </a:custGeom>
            <a:solidFill>
              <a:srgbClr val="000000">
                <a:alpha val="0"/>
              </a:srgbClr>
            </a:solidFill>
          </p:spPr>
          <p:txBody>
            <a:bodyPr/>
            <a:lstStyle/>
            <a:p>
              <a:endParaRPr lang="el-GR"/>
            </a:p>
          </p:txBody>
        </p:sp>
        <p:sp>
          <p:nvSpPr>
            <p:cNvPr id="24" name="TextBox 24"/>
            <p:cNvSpPr txBox="1"/>
            <p:nvPr/>
          </p:nvSpPr>
          <p:spPr>
            <a:xfrm>
              <a:off x="0" y="66675"/>
              <a:ext cx="21640800" cy="2725960"/>
            </a:xfrm>
            <a:prstGeom prst="rect">
              <a:avLst/>
            </a:prstGeom>
          </p:spPr>
          <p:txBody>
            <a:bodyPr lIns="0" tIns="0" rIns="0" bIns="0" rtlCol="0" anchor="b"/>
            <a:lstStyle/>
            <a:p>
              <a:pPr algn="l">
                <a:lnSpc>
                  <a:spcPts val="6480"/>
                </a:lnSpc>
              </a:pPr>
              <a:r>
                <a:rPr lang="en-US" sz="6000" b="1">
                  <a:solidFill>
                    <a:srgbClr val="FFFFFF"/>
                  </a:solidFill>
                  <a:latin typeface="Georgia Bold"/>
                  <a:ea typeface="Georgia Bold"/>
                  <a:cs typeface="Georgia Bold"/>
                  <a:sym typeface="Georgia Bold"/>
                </a:rPr>
                <a:t>Skills needed for Ideathon and to be a manager in the textile sector</a:t>
              </a:r>
            </a:p>
          </p:txBody>
        </p:sp>
      </p:gr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grpSp>
        <p:nvGrpSpPr>
          <p:cNvPr id="18" name="Group 18"/>
          <p:cNvGrpSpPr>
            <a:grpSpLocks noChangeAspect="1"/>
          </p:cNvGrpSpPr>
          <p:nvPr/>
        </p:nvGrpSpPr>
        <p:grpSpPr>
          <a:xfrm>
            <a:off x="14413361" y="768080"/>
            <a:ext cx="2878200" cy="873228"/>
            <a:chOff x="0" y="0"/>
            <a:chExt cx="3837600" cy="1164304"/>
          </a:xfrm>
        </p:grpSpPr>
        <p:sp>
          <p:nvSpPr>
            <p:cNvPr id="19" name="Freeform 19" descr="A purple and black text  Description automatically generated"/>
            <p:cNvSpPr/>
            <p:nvPr/>
          </p:nvSpPr>
          <p:spPr>
            <a:xfrm>
              <a:off x="0" y="0"/>
              <a:ext cx="3837559" cy="1164336"/>
            </a:xfrm>
            <a:custGeom>
              <a:avLst/>
              <a:gdLst/>
              <a:ahLst/>
              <a:cxnLst/>
              <a:rect l="l" t="t" r="r" b="b"/>
              <a:pathLst>
                <a:path w="3837559" h="1164336">
                  <a:moveTo>
                    <a:pt x="0" y="0"/>
                  </a:moveTo>
                  <a:lnTo>
                    <a:pt x="3837559" y="0"/>
                  </a:lnTo>
                  <a:lnTo>
                    <a:pt x="3837559" y="1164336"/>
                  </a:lnTo>
                  <a:lnTo>
                    <a:pt x="0" y="1164336"/>
                  </a:lnTo>
                  <a:lnTo>
                    <a:pt x="0" y="0"/>
                  </a:lnTo>
                  <a:close/>
                </a:path>
              </a:pathLst>
            </a:custGeom>
            <a:blipFill>
              <a:blip r:embed="rId9"/>
              <a:stretch>
                <a:fillRect t="-185" r="-1" b="-183"/>
              </a:stretch>
            </a:blipFill>
          </p:spPr>
          <p:txBody>
            <a:bodyPr/>
            <a:lstStyle/>
            <a:p>
              <a:endParaRPr lang="el-GR"/>
            </a:p>
          </p:txBody>
        </p:sp>
      </p:grpSp>
      <p:grpSp>
        <p:nvGrpSpPr>
          <p:cNvPr id="20" name="Group 20"/>
          <p:cNvGrpSpPr/>
          <p:nvPr/>
        </p:nvGrpSpPr>
        <p:grpSpPr>
          <a:xfrm>
            <a:off x="1028700" y="503755"/>
            <a:ext cx="13082101" cy="1137553"/>
            <a:chOff x="0" y="0"/>
            <a:chExt cx="17442802" cy="1516737"/>
          </a:xfrm>
        </p:grpSpPr>
        <p:sp>
          <p:nvSpPr>
            <p:cNvPr id="21" name="Freeform 21"/>
            <p:cNvSpPr/>
            <p:nvPr/>
          </p:nvSpPr>
          <p:spPr>
            <a:xfrm>
              <a:off x="0" y="0"/>
              <a:ext cx="17442802" cy="1516737"/>
            </a:xfrm>
            <a:custGeom>
              <a:avLst/>
              <a:gdLst/>
              <a:ahLst/>
              <a:cxnLst/>
              <a:rect l="l" t="t" r="r" b="b"/>
              <a:pathLst>
                <a:path w="17442802" h="1516737">
                  <a:moveTo>
                    <a:pt x="0" y="0"/>
                  </a:moveTo>
                  <a:lnTo>
                    <a:pt x="17442802" y="0"/>
                  </a:lnTo>
                  <a:lnTo>
                    <a:pt x="17442802" y="1516737"/>
                  </a:lnTo>
                  <a:lnTo>
                    <a:pt x="0" y="1516737"/>
                  </a:lnTo>
                  <a:close/>
                </a:path>
              </a:pathLst>
            </a:custGeom>
            <a:solidFill>
              <a:srgbClr val="000000">
                <a:alpha val="0"/>
              </a:srgbClr>
            </a:solidFill>
          </p:spPr>
          <p:txBody>
            <a:bodyPr/>
            <a:lstStyle/>
            <a:p>
              <a:endParaRPr lang="el-GR"/>
            </a:p>
          </p:txBody>
        </p:sp>
        <p:sp>
          <p:nvSpPr>
            <p:cNvPr id="22" name="TextBox 22"/>
            <p:cNvSpPr txBox="1"/>
            <p:nvPr/>
          </p:nvSpPr>
          <p:spPr>
            <a:xfrm>
              <a:off x="0" y="66675"/>
              <a:ext cx="17442802" cy="1450062"/>
            </a:xfrm>
            <a:prstGeom prst="rect">
              <a:avLst/>
            </a:prstGeom>
          </p:spPr>
          <p:txBody>
            <a:bodyPr lIns="0" tIns="0" rIns="0" bIns="0" rtlCol="0" anchor="ctr"/>
            <a:lstStyle/>
            <a:p>
              <a:pPr algn="l">
                <a:lnSpc>
                  <a:spcPts val="6480"/>
                </a:lnSpc>
              </a:pPr>
              <a:r>
                <a:rPr lang="en-US" sz="6000" b="1">
                  <a:solidFill>
                    <a:srgbClr val="8D5CFF"/>
                  </a:solidFill>
                  <a:latin typeface="Georgia Bold"/>
                  <a:ea typeface="Georgia Bold"/>
                  <a:cs typeface="Georgia Bold"/>
                  <a:sym typeface="Georgia Bold"/>
                </a:rPr>
                <a:t>General management techniques</a:t>
              </a:r>
            </a:p>
          </p:txBody>
        </p:sp>
      </p:grpSp>
      <p:sp>
        <p:nvSpPr>
          <p:cNvPr id="23" name="Freeform 23"/>
          <p:cNvSpPr/>
          <p:nvPr/>
        </p:nvSpPr>
        <p:spPr>
          <a:xfrm>
            <a:off x="1126871" y="4088356"/>
            <a:ext cx="1366984" cy="1366984"/>
          </a:xfrm>
          <a:custGeom>
            <a:avLst/>
            <a:gdLst/>
            <a:ahLst/>
            <a:cxnLst/>
            <a:rect l="l" t="t" r="r" b="b"/>
            <a:pathLst>
              <a:path w="1366984" h="1366984">
                <a:moveTo>
                  <a:pt x="0" y="0"/>
                </a:moveTo>
                <a:lnTo>
                  <a:pt x="1366983" y="0"/>
                </a:lnTo>
                <a:lnTo>
                  <a:pt x="1366983" y="1366984"/>
                </a:lnTo>
                <a:lnTo>
                  <a:pt x="0" y="13669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24" name="TextBox 24"/>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sp>
        <p:nvSpPr>
          <p:cNvPr id="25" name="TextBox 25"/>
          <p:cNvSpPr txBox="1"/>
          <p:nvPr/>
        </p:nvSpPr>
        <p:spPr>
          <a:xfrm>
            <a:off x="2868530" y="4107406"/>
            <a:ext cx="12983931" cy="1493139"/>
          </a:xfrm>
          <a:prstGeom prst="rect">
            <a:avLst/>
          </a:prstGeom>
        </p:spPr>
        <p:txBody>
          <a:bodyPr lIns="0" tIns="0" rIns="0" bIns="0" rtlCol="0" anchor="t">
            <a:spAutoFit/>
          </a:bodyPr>
          <a:lstStyle/>
          <a:p>
            <a:pPr algn="l">
              <a:lnSpc>
                <a:spcPts val="3888"/>
              </a:lnSpc>
            </a:pPr>
            <a:r>
              <a:rPr lang="en-US" sz="3600">
                <a:solidFill>
                  <a:srgbClr val="19112C"/>
                </a:solidFill>
                <a:latin typeface="Arial"/>
                <a:ea typeface="Arial"/>
                <a:cs typeface="Arial"/>
                <a:sym typeface="Arial"/>
              </a:rPr>
              <a:t>Maximize efficiency and productivity, taking into account the human factor within the organization (in this case, your team) and the type of exercise.</a:t>
            </a:r>
          </a:p>
        </p:txBody>
      </p:sp>
      <p:sp>
        <p:nvSpPr>
          <p:cNvPr id="26" name="TextBox 26"/>
          <p:cNvSpPr txBox="1"/>
          <p:nvPr/>
        </p:nvSpPr>
        <p:spPr>
          <a:xfrm>
            <a:off x="1077785" y="1698458"/>
            <a:ext cx="12983931" cy="673227"/>
          </a:xfrm>
          <a:prstGeom prst="rect">
            <a:avLst/>
          </a:prstGeom>
        </p:spPr>
        <p:txBody>
          <a:bodyPr lIns="0" tIns="0" rIns="0" bIns="0" rtlCol="0" anchor="t">
            <a:spAutoFit/>
          </a:bodyPr>
          <a:lstStyle/>
          <a:p>
            <a:pPr algn="l">
              <a:lnSpc>
                <a:spcPts val="5184"/>
              </a:lnSpc>
            </a:pPr>
            <a:r>
              <a:rPr lang="en-US" sz="4800" b="1">
                <a:solidFill>
                  <a:srgbClr val="8D5CFF"/>
                </a:solidFill>
                <a:latin typeface="Georgia Bold"/>
                <a:ea typeface="Georgia Bold"/>
                <a:cs typeface="Georgia Bold"/>
                <a:sym typeface="Georgia Bold"/>
              </a:rPr>
              <a:t>Structuring your work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3"/>
              <a:stretch>
                <a:fillRect t="-98" b="-92"/>
              </a:stretch>
            </a:blip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grpSp>
        <p:nvGrpSpPr>
          <p:cNvPr id="19" name="Group 19"/>
          <p:cNvGrpSpPr/>
          <p:nvPr/>
        </p:nvGrpSpPr>
        <p:grpSpPr>
          <a:xfrm>
            <a:off x="846620" y="547688"/>
            <a:ext cx="9091800" cy="1988550"/>
            <a:chOff x="0" y="0"/>
            <a:chExt cx="12122400" cy="2651400"/>
          </a:xfrm>
        </p:grpSpPr>
        <p:sp>
          <p:nvSpPr>
            <p:cNvPr id="20" name="Freeform 20"/>
            <p:cNvSpPr/>
            <p:nvPr/>
          </p:nvSpPr>
          <p:spPr>
            <a:xfrm>
              <a:off x="0" y="0"/>
              <a:ext cx="12122400" cy="2651400"/>
            </a:xfrm>
            <a:custGeom>
              <a:avLst/>
              <a:gdLst/>
              <a:ahLst/>
              <a:cxnLst/>
              <a:rect l="l" t="t" r="r" b="b"/>
              <a:pathLst>
                <a:path w="12122400" h="2651400">
                  <a:moveTo>
                    <a:pt x="0" y="0"/>
                  </a:moveTo>
                  <a:lnTo>
                    <a:pt x="12122400" y="0"/>
                  </a:lnTo>
                  <a:lnTo>
                    <a:pt x="12122400" y="2651400"/>
                  </a:lnTo>
                  <a:lnTo>
                    <a:pt x="0" y="2651400"/>
                  </a:lnTo>
                  <a:close/>
                </a:path>
              </a:pathLst>
            </a:custGeom>
            <a:solidFill>
              <a:srgbClr val="000000">
                <a:alpha val="0"/>
              </a:srgbClr>
            </a:solidFill>
          </p:spPr>
          <p:txBody>
            <a:bodyPr/>
            <a:lstStyle/>
            <a:p>
              <a:endParaRPr lang="el-GR"/>
            </a:p>
          </p:txBody>
        </p:sp>
        <p:sp>
          <p:nvSpPr>
            <p:cNvPr id="21" name="TextBox 21"/>
            <p:cNvSpPr txBox="1"/>
            <p:nvPr/>
          </p:nvSpPr>
          <p:spPr>
            <a:xfrm>
              <a:off x="0" y="66675"/>
              <a:ext cx="12122400" cy="2584725"/>
            </a:xfrm>
            <a:prstGeom prst="rect">
              <a:avLst/>
            </a:prstGeom>
          </p:spPr>
          <p:txBody>
            <a:bodyPr lIns="0" tIns="0" rIns="0" bIns="0" rtlCol="0" anchor="ctr"/>
            <a:lstStyle/>
            <a:p>
              <a:pPr algn="l">
                <a:lnSpc>
                  <a:spcPts val="6480"/>
                </a:lnSpc>
              </a:pPr>
              <a:r>
                <a:rPr lang="en-US" sz="6000" b="1">
                  <a:solidFill>
                    <a:srgbClr val="75C73E"/>
                  </a:solidFill>
                  <a:latin typeface="Georgia Bold"/>
                  <a:ea typeface="Georgia Bold"/>
                  <a:cs typeface="Georgia Bold"/>
                  <a:sym typeface="Georgia Bold"/>
                </a:rPr>
                <a:t>Project activities</a:t>
              </a:r>
            </a:p>
          </p:txBody>
        </p:sp>
      </p:grpSp>
      <p:grpSp>
        <p:nvGrpSpPr>
          <p:cNvPr id="22" name="Group 22"/>
          <p:cNvGrpSpPr/>
          <p:nvPr/>
        </p:nvGrpSpPr>
        <p:grpSpPr>
          <a:xfrm>
            <a:off x="959119" y="3104156"/>
            <a:ext cx="4670888" cy="3210637"/>
            <a:chOff x="0" y="0"/>
            <a:chExt cx="6227850" cy="4280850"/>
          </a:xfrm>
        </p:grpSpPr>
        <p:sp>
          <p:nvSpPr>
            <p:cNvPr id="23" name="Freeform 23"/>
            <p:cNvSpPr/>
            <p:nvPr/>
          </p:nvSpPr>
          <p:spPr>
            <a:xfrm>
              <a:off x="9525" y="9525"/>
              <a:ext cx="6208776" cy="4261739"/>
            </a:xfrm>
            <a:custGeom>
              <a:avLst/>
              <a:gdLst/>
              <a:ahLst/>
              <a:cxnLst/>
              <a:rect l="l" t="t" r="r" b="b"/>
              <a:pathLst>
                <a:path w="6208776" h="4261739">
                  <a:moveTo>
                    <a:pt x="0" y="0"/>
                  </a:moveTo>
                  <a:lnTo>
                    <a:pt x="6208776" y="0"/>
                  </a:lnTo>
                  <a:lnTo>
                    <a:pt x="6208776" y="4261739"/>
                  </a:lnTo>
                  <a:lnTo>
                    <a:pt x="0" y="4261739"/>
                  </a:lnTo>
                  <a:close/>
                </a:path>
              </a:pathLst>
            </a:custGeom>
            <a:solidFill>
              <a:srgbClr val="75C73E"/>
            </a:solidFill>
          </p:spPr>
          <p:txBody>
            <a:bodyPr/>
            <a:lstStyle/>
            <a:p>
              <a:endParaRPr lang="el-GR"/>
            </a:p>
          </p:txBody>
        </p:sp>
        <p:sp>
          <p:nvSpPr>
            <p:cNvPr id="24" name="Freeform 24"/>
            <p:cNvSpPr/>
            <p:nvPr/>
          </p:nvSpPr>
          <p:spPr>
            <a:xfrm>
              <a:off x="0" y="0"/>
              <a:ext cx="6227826" cy="4280789"/>
            </a:xfrm>
            <a:custGeom>
              <a:avLst/>
              <a:gdLst/>
              <a:ahLst/>
              <a:cxnLst/>
              <a:rect l="l" t="t" r="r" b="b"/>
              <a:pathLst>
                <a:path w="6227826" h="4280789">
                  <a:moveTo>
                    <a:pt x="9525" y="0"/>
                  </a:moveTo>
                  <a:lnTo>
                    <a:pt x="6218301" y="0"/>
                  </a:lnTo>
                  <a:cubicBezTo>
                    <a:pt x="6223508" y="0"/>
                    <a:pt x="6227826" y="4318"/>
                    <a:pt x="6227826" y="9525"/>
                  </a:cubicBezTo>
                  <a:lnTo>
                    <a:pt x="6227826" y="4271264"/>
                  </a:lnTo>
                  <a:cubicBezTo>
                    <a:pt x="6227826" y="4276471"/>
                    <a:pt x="6223508" y="4280789"/>
                    <a:pt x="6218301" y="4280789"/>
                  </a:cubicBezTo>
                  <a:lnTo>
                    <a:pt x="9525" y="4280789"/>
                  </a:lnTo>
                  <a:cubicBezTo>
                    <a:pt x="4318" y="4280789"/>
                    <a:pt x="0" y="4276471"/>
                    <a:pt x="0" y="4271264"/>
                  </a:cubicBezTo>
                  <a:lnTo>
                    <a:pt x="0" y="9525"/>
                  </a:lnTo>
                  <a:cubicBezTo>
                    <a:pt x="0" y="4318"/>
                    <a:pt x="4318" y="0"/>
                    <a:pt x="9525" y="0"/>
                  </a:cubicBezTo>
                  <a:moveTo>
                    <a:pt x="9525" y="19050"/>
                  </a:moveTo>
                  <a:lnTo>
                    <a:pt x="9525" y="9525"/>
                  </a:lnTo>
                  <a:lnTo>
                    <a:pt x="19050" y="9525"/>
                  </a:lnTo>
                  <a:lnTo>
                    <a:pt x="19050" y="4271264"/>
                  </a:lnTo>
                  <a:lnTo>
                    <a:pt x="9525" y="4271264"/>
                  </a:lnTo>
                  <a:lnTo>
                    <a:pt x="9525" y="4261739"/>
                  </a:lnTo>
                  <a:lnTo>
                    <a:pt x="6218301" y="4261739"/>
                  </a:lnTo>
                  <a:lnTo>
                    <a:pt x="6218301" y="4271264"/>
                  </a:lnTo>
                  <a:lnTo>
                    <a:pt x="6208776" y="4271264"/>
                  </a:lnTo>
                  <a:lnTo>
                    <a:pt x="6208776" y="9525"/>
                  </a:lnTo>
                  <a:lnTo>
                    <a:pt x="6218301" y="9525"/>
                  </a:lnTo>
                  <a:lnTo>
                    <a:pt x="6218301" y="19050"/>
                  </a:lnTo>
                  <a:lnTo>
                    <a:pt x="9525" y="19050"/>
                  </a:lnTo>
                  <a:close/>
                </a:path>
              </a:pathLst>
            </a:custGeom>
            <a:solidFill>
              <a:srgbClr val="75C73E"/>
            </a:solidFill>
          </p:spPr>
          <p:txBody>
            <a:bodyPr/>
            <a:lstStyle/>
            <a:p>
              <a:endParaRPr lang="el-GR"/>
            </a:p>
          </p:txBody>
        </p:sp>
        <p:sp>
          <p:nvSpPr>
            <p:cNvPr id="25" name="TextBox 25"/>
            <p:cNvSpPr txBox="1"/>
            <p:nvPr/>
          </p:nvSpPr>
          <p:spPr>
            <a:xfrm>
              <a:off x="0" y="19050"/>
              <a:ext cx="6227850" cy="4261800"/>
            </a:xfrm>
            <a:prstGeom prst="rect">
              <a:avLst/>
            </a:prstGeom>
          </p:spPr>
          <p:txBody>
            <a:bodyPr lIns="50800" tIns="50800" rIns="50800" bIns="50800" rtlCol="0" anchor="ctr"/>
            <a:lstStyle/>
            <a:p>
              <a:pPr algn="ctr">
                <a:lnSpc>
                  <a:spcPts val="3402"/>
                </a:lnSpc>
              </a:pPr>
              <a:endParaRPr/>
            </a:p>
            <a:p>
              <a:pPr algn="ctr">
                <a:lnSpc>
                  <a:spcPts val="3402"/>
                </a:lnSpc>
              </a:pPr>
              <a:r>
                <a:rPr lang="en-US" sz="3150" b="1">
                  <a:solidFill>
                    <a:srgbClr val="19112C"/>
                  </a:solidFill>
                  <a:latin typeface="Georgia Bold"/>
                  <a:ea typeface="Georgia Bold"/>
                  <a:cs typeface="Georgia Bold"/>
                  <a:sym typeface="Georgia Bold"/>
                </a:rPr>
                <a:t>“Be a Manager”</a:t>
              </a:r>
            </a:p>
            <a:p>
              <a:pPr algn="ctr">
                <a:lnSpc>
                  <a:spcPts val="3402"/>
                </a:lnSpc>
              </a:pPr>
              <a:r>
                <a:rPr lang="en-US" sz="3150" b="1">
                  <a:solidFill>
                    <a:srgbClr val="19112C"/>
                  </a:solidFill>
                  <a:latin typeface="Georgia Bold"/>
                  <a:ea typeface="Georgia Bold"/>
                  <a:cs typeface="Georgia Bold"/>
                  <a:sym typeface="Georgia Bold"/>
                </a:rPr>
                <a:t>e-learning platform</a:t>
              </a:r>
            </a:p>
          </p:txBody>
        </p:sp>
      </p:grpSp>
      <p:sp>
        <p:nvSpPr>
          <p:cNvPr id="26" name="TextBox 26"/>
          <p:cNvSpPr txBox="1"/>
          <p:nvPr/>
        </p:nvSpPr>
        <p:spPr>
          <a:xfrm>
            <a:off x="1135988" y="6753337"/>
            <a:ext cx="4317150" cy="426975"/>
          </a:xfrm>
          <a:prstGeom prst="rect">
            <a:avLst/>
          </a:prstGeom>
        </p:spPr>
        <p:txBody>
          <a:bodyPr lIns="0" tIns="0" rIns="0" bIns="0" rtlCol="0" anchor="t">
            <a:spAutoFit/>
          </a:bodyPr>
          <a:lstStyle/>
          <a:p>
            <a:pPr algn="ctr">
              <a:lnSpc>
                <a:spcPts val="2520"/>
              </a:lnSpc>
            </a:pPr>
            <a:r>
              <a:rPr lang="en-US" sz="2100" b="1">
                <a:solidFill>
                  <a:srgbClr val="75C73E"/>
                </a:solidFill>
                <a:latin typeface="Georgia Bold"/>
                <a:ea typeface="Georgia Bold"/>
                <a:cs typeface="Georgia Bold"/>
                <a:sym typeface="Georgia Bold"/>
              </a:rPr>
              <a:t>November 2024</a:t>
            </a:r>
          </a:p>
        </p:txBody>
      </p:sp>
      <p:sp>
        <p:nvSpPr>
          <p:cNvPr id="27" name="TextBox 27"/>
          <p:cNvSpPr txBox="1"/>
          <p:nvPr/>
        </p:nvSpPr>
        <p:spPr>
          <a:xfrm>
            <a:off x="6461475" y="6753337"/>
            <a:ext cx="4317150" cy="426975"/>
          </a:xfrm>
          <a:prstGeom prst="rect">
            <a:avLst/>
          </a:prstGeom>
        </p:spPr>
        <p:txBody>
          <a:bodyPr lIns="0" tIns="0" rIns="0" bIns="0" rtlCol="0" anchor="t">
            <a:spAutoFit/>
          </a:bodyPr>
          <a:lstStyle/>
          <a:p>
            <a:pPr algn="ctr">
              <a:lnSpc>
                <a:spcPts val="2520"/>
              </a:lnSpc>
            </a:pPr>
            <a:r>
              <a:rPr lang="en-US" sz="2100" b="1">
                <a:solidFill>
                  <a:srgbClr val="75C73E"/>
                </a:solidFill>
                <a:latin typeface="Georgia Bold"/>
                <a:ea typeface="Georgia Bold"/>
                <a:cs typeface="Georgia Bold"/>
                <a:sym typeface="Georgia Bold"/>
              </a:rPr>
              <a:t>June 2025</a:t>
            </a:r>
          </a:p>
        </p:txBody>
      </p:sp>
      <p:sp>
        <p:nvSpPr>
          <p:cNvPr id="28" name="TextBox 28"/>
          <p:cNvSpPr txBox="1"/>
          <p:nvPr/>
        </p:nvSpPr>
        <p:spPr>
          <a:xfrm>
            <a:off x="11742423" y="6709111"/>
            <a:ext cx="4317150" cy="426975"/>
          </a:xfrm>
          <a:prstGeom prst="rect">
            <a:avLst/>
          </a:prstGeom>
        </p:spPr>
        <p:txBody>
          <a:bodyPr lIns="0" tIns="0" rIns="0" bIns="0" rtlCol="0" anchor="t">
            <a:spAutoFit/>
          </a:bodyPr>
          <a:lstStyle/>
          <a:p>
            <a:pPr algn="ctr">
              <a:lnSpc>
                <a:spcPts val="2520"/>
              </a:lnSpc>
            </a:pPr>
            <a:r>
              <a:rPr lang="en-US" sz="2100" b="1">
                <a:solidFill>
                  <a:srgbClr val="75C73E"/>
                </a:solidFill>
                <a:latin typeface="Georgia Bold"/>
                <a:ea typeface="Georgia Bold"/>
                <a:cs typeface="Georgia Bold"/>
                <a:sym typeface="Georgia Bold"/>
              </a:rPr>
              <a:t>December 2025</a:t>
            </a:r>
          </a:p>
        </p:txBody>
      </p:sp>
      <p:grpSp>
        <p:nvGrpSpPr>
          <p:cNvPr id="29" name="Group 29"/>
          <p:cNvGrpSpPr/>
          <p:nvPr/>
        </p:nvGrpSpPr>
        <p:grpSpPr>
          <a:xfrm>
            <a:off x="6284606" y="2907009"/>
            <a:ext cx="4670888" cy="3210637"/>
            <a:chOff x="0" y="0"/>
            <a:chExt cx="6227850" cy="4280850"/>
          </a:xfrm>
        </p:grpSpPr>
        <p:sp>
          <p:nvSpPr>
            <p:cNvPr id="30" name="Freeform 30"/>
            <p:cNvSpPr/>
            <p:nvPr/>
          </p:nvSpPr>
          <p:spPr>
            <a:xfrm>
              <a:off x="9525" y="9525"/>
              <a:ext cx="6208776" cy="4261739"/>
            </a:xfrm>
            <a:custGeom>
              <a:avLst/>
              <a:gdLst/>
              <a:ahLst/>
              <a:cxnLst/>
              <a:rect l="l" t="t" r="r" b="b"/>
              <a:pathLst>
                <a:path w="6208776" h="4261739">
                  <a:moveTo>
                    <a:pt x="0" y="0"/>
                  </a:moveTo>
                  <a:lnTo>
                    <a:pt x="6208776" y="0"/>
                  </a:lnTo>
                  <a:lnTo>
                    <a:pt x="6208776" y="4261739"/>
                  </a:lnTo>
                  <a:lnTo>
                    <a:pt x="0" y="4261739"/>
                  </a:lnTo>
                  <a:close/>
                </a:path>
              </a:pathLst>
            </a:custGeom>
            <a:solidFill>
              <a:srgbClr val="FFFFFF"/>
            </a:solidFill>
          </p:spPr>
          <p:txBody>
            <a:bodyPr/>
            <a:lstStyle/>
            <a:p>
              <a:endParaRPr lang="el-GR"/>
            </a:p>
          </p:txBody>
        </p:sp>
        <p:sp>
          <p:nvSpPr>
            <p:cNvPr id="31" name="Freeform 31"/>
            <p:cNvSpPr/>
            <p:nvPr/>
          </p:nvSpPr>
          <p:spPr>
            <a:xfrm>
              <a:off x="0" y="0"/>
              <a:ext cx="6227826" cy="4280789"/>
            </a:xfrm>
            <a:custGeom>
              <a:avLst/>
              <a:gdLst/>
              <a:ahLst/>
              <a:cxnLst/>
              <a:rect l="l" t="t" r="r" b="b"/>
              <a:pathLst>
                <a:path w="6227826" h="4280789">
                  <a:moveTo>
                    <a:pt x="9525" y="0"/>
                  </a:moveTo>
                  <a:lnTo>
                    <a:pt x="6218301" y="0"/>
                  </a:lnTo>
                  <a:cubicBezTo>
                    <a:pt x="6223508" y="0"/>
                    <a:pt x="6227826" y="4318"/>
                    <a:pt x="6227826" y="9525"/>
                  </a:cubicBezTo>
                  <a:lnTo>
                    <a:pt x="6227826" y="4271264"/>
                  </a:lnTo>
                  <a:cubicBezTo>
                    <a:pt x="6227826" y="4276471"/>
                    <a:pt x="6223508" y="4280789"/>
                    <a:pt x="6218301" y="4280789"/>
                  </a:cubicBezTo>
                  <a:lnTo>
                    <a:pt x="9525" y="4280789"/>
                  </a:lnTo>
                  <a:cubicBezTo>
                    <a:pt x="4318" y="4280789"/>
                    <a:pt x="0" y="4276471"/>
                    <a:pt x="0" y="4271264"/>
                  </a:cubicBezTo>
                  <a:lnTo>
                    <a:pt x="0" y="9525"/>
                  </a:lnTo>
                  <a:cubicBezTo>
                    <a:pt x="0" y="4318"/>
                    <a:pt x="4318" y="0"/>
                    <a:pt x="9525" y="0"/>
                  </a:cubicBezTo>
                  <a:moveTo>
                    <a:pt x="9525" y="19050"/>
                  </a:moveTo>
                  <a:lnTo>
                    <a:pt x="9525" y="9525"/>
                  </a:lnTo>
                  <a:lnTo>
                    <a:pt x="19050" y="9525"/>
                  </a:lnTo>
                  <a:lnTo>
                    <a:pt x="19050" y="4271264"/>
                  </a:lnTo>
                  <a:lnTo>
                    <a:pt x="9525" y="4271264"/>
                  </a:lnTo>
                  <a:lnTo>
                    <a:pt x="9525" y="4261739"/>
                  </a:lnTo>
                  <a:lnTo>
                    <a:pt x="6218301" y="4261739"/>
                  </a:lnTo>
                  <a:lnTo>
                    <a:pt x="6218301" y="4271264"/>
                  </a:lnTo>
                  <a:lnTo>
                    <a:pt x="6208776" y="4271264"/>
                  </a:lnTo>
                  <a:lnTo>
                    <a:pt x="6208776" y="9525"/>
                  </a:lnTo>
                  <a:lnTo>
                    <a:pt x="6218301" y="9525"/>
                  </a:lnTo>
                  <a:lnTo>
                    <a:pt x="6218301" y="19050"/>
                  </a:lnTo>
                  <a:lnTo>
                    <a:pt x="9525" y="19050"/>
                  </a:lnTo>
                  <a:close/>
                </a:path>
              </a:pathLst>
            </a:custGeom>
            <a:solidFill>
              <a:srgbClr val="FFFFFF"/>
            </a:solidFill>
          </p:spPr>
          <p:txBody>
            <a:bodyPr/>
            <a:lstStyle/>
            <a:p>
              <a:endParaRPr lang="el-GR"/>
            </a:p>
          </p:txBody>
        </p:sp>
        <p:sp>
          <p:nvSpPr>
            <p:cNvPr id="32" name="TextBox 32"/>
            <p:cNvSpPr txBox="1"/>
            <p:nvPr/>
          </p:nvSpPr>
          <p:spPr>
            <a:xfrm>
              <a:off x="0" y="19050"/>
              <a:ext cx="6227850" cy="4261800"/>
            </a:xfrm>
            <a:prstGeom prst="rect">
              <a:avLst/>
            </a:prstGeom>
          </p:spPr>
          <p:txBody>
            <a:bodyPr lIns="50800" tIns="50800" rIns="50800" bIns="50800" rtlCol="0" anchor="ctr"/>
            <a:lstStyle/>
            <a:p>
              <a:pPr algn="ctr">
                <a:lnSpc>
                  <a:spcPts val="3402"/>
                </a:lnSpc>
              </a:pPr>
              <a:endParaRPr/>
            </a:p>
            <a:p>
              <a:pPr algn="l">
                <a:lnSpc>
                  <a:spcPts val="3402"/>
                </a:lnSpc>
              </a:pPr>
              <a:endParaRPr/>
            </a:p>
            <a:p>
              <a:pPr algn="ctr">
                <a:lnSpc>
                  <a:spcPts val="3402"/>
                </a:lnSpc>
              </a:pPr>
              <a:r>
                <a:rPr lang="en-US" sz="3150" b="1">
                  <a:solidFill>
                    <a:srgbClr val="75C83E"/>
                  </a:solidFill>
                  <a:latin typeface="Georgia Bold"/>
                  <a:ea typeface="Georgia Bold"/>
                  <a:cs typeface="Georgia Bold"/>
                  <a:sym typeface="Georgia Bold"/>
                </a:rPr>
                <a:t> “WomenThinkGreen” </a:t>
              </a:r>
            </a:p>
            <a:p>
              <a:pPr algn="ctr">
                <a:lnSpc>
                  <a:spcPts val="3402"/>
                </a:lnSpc>
              </a:pPr>
              <a:r>
                <a:rPr lang="en-US" sz="3150" b="1">
                  <a:solidFill>
                    <a:srgbClr val="75C83E"/>
                  </a:solidFill>
                  <a:latin typeface="Georgia Bold"/>
                  <a:ea typeface="Georgia Bold"/>
                  <a:cs typeface="Georgia Bold"/>
                  <a:sym typeface="Georgia Bold"/>
                </a:rPr>
                <a:t>Toolkit</a:t>
              </a:r>
            </a:p>
            <a:p>
              <a:pPr algn="l">
                <a:lnSpc>
                  <a:spcPts val="3402"/>
                </a:lnSpc>
              </a:pPr>
              <a:endParaRPr lang="en-US" sz="3150" b="1">
                <a:solidFill>
                  <a:srgbClr val="75C83E"/>
                </a:solidFill>
                <a:latin typeface="Georgia Bold"/>
                <a:ea typeface="Georgia Bold"/>
                <a:cs typeface="Georgia Bold"/>
                <a:sym typeface="Georgia Bold"/>
              </a:endParaRPr>
            </a:p>
          </p:txBody>
        </p:sp>
      </p:grpSp>
      <p:grpSp>
        <p:nvGrpSpPr>
          <p:cNvPr id="33" name="Group 33"/>
          <p:cNvGrpSpPr/>
          <p:nvPr/>
        </p:nvGrpSpPr>
        <p:grpSpPr>
          <a:xfrm>
            <a:off x="11756451" y="3104156"/>
            <a:ext cx="4670888" cy="3210638"/>
            <a:chOff x="0" y="0"/>
            <a:chExt cx="6227850" cy="4280850"/>
          </a:xfrm>
        </p:grpSpPr>
        <p:sp>
          <p:nvSpPr>
            <p:cNvPr id="34" name="Freeform 34"/>
            <p:cNvSpPr/>
            <p:nvPr/>
          </p:nvSpPr>
          <p:spPr>
            <a:xfrm>
              <a:off x="9525" y="9525"/>
              <a:ext cx="6208776" cy="4261739"/>
            </a:xfrm>
            <a:custGeom>
              <a:avLst/>
              <a:gdLst/>
              <a:ahLst/>
              <a:cxnLst/>
              <a:rect l="l" t="t" r="r" b="b"/>
              <a:pathLst>
                <a:path w="6208776" h="4261739">
                  <a:moveTo>
                    <a:pt x="0" y="0"/>
                  </a:moveTo>
                  <a:lnTo>
                    <a:pt x="6208776" y="0"/>
                  </a:lnTo>
                  <a:lnTo>
                    <a:pt x="6208776" y="4261739"/>
                  </a:lnTo>
                  <a:lnTo>
                    <a:pt x="0" y="4261739"/>
                  </a:lnTo>
                  <a:close/>
                </a:path>
              </a:pathLst>
            </a:custGeom>
            <a:solidFill>
              <a:srgbClr val="75C73E"/>
            </a:solidFill>
          </p:spPr>
          <p:txBody>
            <a:bodyPr/>
            <a:lstStyle/>
            <a:p>
              <a:endParaRPr lang="el-GR"/>
            </a:p>
          </p:txBody>
        </p:sp>
        <p:sp>
          <p:nvSpPr>
            <p:cNvPr id="35" name="Freeform 35"/>
            <p:cNvSpPr/>
            <p:nvPr/>
          </p:nvSpPr>
          <p:spPr>
            <a:xfrm>
              <a:off x="0" y="0"/>
              <a:ext cx="6227826" cy="4280789"/>
            </a:xfrm>
            <a:custGeom>
              <a:avLst/>
              <a:gdLst/>
              <a:ahLst/>
              <a:cxnLst/>
              <a:rect l="l" t="t" r="r" b="b"/>
              <a:pathLst>
                <a:path w="6227826" h="4280789">
                  <a:moveTo>
                    <a:pt x="9525" y="0"/>
                  </a:moveTo>
                  <a:lnTo>
                    <a:pt x="6218301" y="0"/>
                  </a:lnTo>
                  <a:cubicBezTo>
                    <a:pt x="6223508" y="0"/>
                    <a:pt x="6227826" y="4318"/>
                    <a:pt x="6227826" y="9525"/>
                  </a:cubicBezTo>
                  <a:lnTo>
                    <a:pt x="6227826" y="4271264"/>
                  </a:lnTo>
                  <a:cubicBezTo>
                    <a:pt x="6227826" y="4276471"/>
                    <a:pt x="6223508" y="4280789"/>
                    <a:pt x="6218301" y="4280789"/>
                  </a:cubicBezTo>
                  <a:lnTo>
                    <a:pt x="9525" y="4280789"/>
                  </a:lnTo>
                  <a:cubicBezTo>
                    <a:pt x="4318" y="4280789"/>
                    <a:pt x="0" y="4276471"/>
                    <a:pt x="0" y="4271264"/>
                  </a:cubicBezTo>
                  <a:lnTo>
                    <a:pt x="0" y="9525"/>
                  </a:lnTo>
                  <a:cubicBezTo>
                    <a:pt x="0" y="4318"/>
                    <a:pt x="4318" y="0"/>
                    <a:pt x="9525" y="0"/>
                  </a:cubicBezTo>
                  <a:moveTo>
                    <a:pt x="9525" y="19050"/>
                  </a:moveTo>
                  <a:lnTo>
                    <a:pt x="9525" y="9525"/>
                  </a:lnTo>
                  <a:lnTo>
                    <a:pt x="19050" y="9525"/>
                  </a:lnTo>
                  <a:lnTo>
                    <a:pt x="19050" y="4271264"/>
                  </a:lnTo>
                  <a:lnTo>
                    <a:pt x="9525" y="4271264"/>
                  </a:lnTo>
                  <a:lnTo>
                    <a:pt x="9525" y="4261739"/>
                  </a:lnTo>
                  <a:lnTo>
                    <a:pt x="6218301" y="4261739"/>
                  </a:lnTo>
                  <a:lnTo>
                    <a:pt x="6218301" y="4271264"/>
                  </a:lnTo>
                  <a:lnTo>
                    <a:pt x="6208776" y="4271264"/>
                  </a:lnTo>
                  <a:lnTo>
                    <a:pt x="6208776" y="9525"/>
                  </a:lnTo>
                  <a:lnTo>
                    <a:pt x="6218301" y="9525"/>
                  </a:lnTo>
                  <a:lnTo>
                    <a:pt x="6218301" y="19050"/>
                  </a:lnTo>
                  <a:lnTo>
                    <a:pt x="9525" y="19050"/>
                  </a:lnTo>
                  <a:close/>
                </a:path>
              </a:pathLst>
            </a:custGeom>
            <a:solidFill>
              <a:srgbClr val="75C73E"/>
            </a:solidFill>
          </p:spPr>
          <p:txBody>
            <a:bodyPr/>
            <a:lstStyle/>
            <a:p>
              <a:endParaRPr lang="el-GR"/>
            </a:p>
          </p:txBody>
        </p:sp>
        <p:sp>
          <p:nvSpPr>
            <p:cNvPr id="36" name="TextBox 36"/>
            <p:cNvSpPr txBox="1"/>
            <p:nvPr/>
          </p:nvSpPr>
          <p:spPr>
            <a:xfrm>
              <a:off x="0" y="19050"/>
              <a:ext cx="6227850" cy="4261800"/>
            </a:xfrm>
            <a:prstGeom prst="rect">
              <a:avLst/>
            </a:prstGeom>
          </p:spPr>
          <p:txBody>
            <a:bodyPr lIns="50800" tIns="50800" rIns="50800" bIns="50800" rtlCol="0" anchor="ctr"/>
            <a:lstStyle/>
            <a:p>
              <a:pPr algn="l">
                <a:lnSpc>
                  <a:spcPts val="3402"/>
                </a:lnSpc>
              </a:pPr>
              <a:endParaRPr/>
            </a:p>
            <a:p>
              <a:pPr algn="ctr">
                <a:lnSpc>
                  <a:spcPts val="3402"/>
                </a:lnSpc>
              </a:pPr>
              <a:endParaRPr/>
            </a:p>
            <a:p>
              <a:pPr algn="ctr">
                <a:lnSpc>
                  <a:spcPts val="3402"/>
                </a:lnSpc>
              </a:pPr>
              <a:r>
                <a:rPr lang="en-US" sz="3150" b="1">
                  <a:solidFill>
                    <a:srgbClr val="19112C"/>
                  </a:solidFill>
                  <a:latin typeface="Georgia Bold"/>
                  <a:ea typeface="Georgia Bold"/>
                  <a:cs typeface="Georgia Bold"/>
                  <a:sym typeface="Georgia Bold"/>
                </a:rPr>
                <a:t>Ideathons</a:t>
              </a:r>
            </a:p>
            <a:p>
              <a:pPr algn="l">
                <a:lnSpc>
                  <a:spcPts val="3402"/>
                </a:lnSpc>
              </a:pPr>
              <a:endParaRPr lang="en-US" sz="3150" b="1">
                <a:solidFill>
                  <a:srgbClr val="19112C"/>
                </a:solidFill>
                <a:latin typeface="Georgia Bold"/>
                <a:ea typeface="Georgia Bold"/>
                <a:cs typeface="Georgia Bold"/>
                <a:sym typeface="Georgia Bold"/>
              </a:endParaRPr>
            </a:p>
            <a:p>
              <a:pPr algn="l">
                <a:lnSpc>
                  <a:spcPts val="3402"/>
                </a:lnSpc>
              </a:pPr>
              <a:endParaRPr lang="en-US" sz="3150" b="1">
                <a:solidFill>
                  <a:srgbClr val="19112C"/>
                </a:solidFill>
                <a:latin typeface="Georgia Bold"/>
                <a:ea typeface="Georgia Bold"/>
                <a:cs typeface="Georgia Bold"/>
                <a:sym typeface="Georgia Bold"/>
              </a:endParaRPr>
            </a:p>
          </p:txBody>
        </p:sp>
      </p:grpSp>
      <p:grpSp>
        <p:nvGrpSpPr>
          <p:cNvPr id="37" name="Group 37"/>
          <p:cNvGrpSpPr>
            <a:grpSpLocks noChangeAspect="1"/>
          </p:cNvGrpSpPr>
          <p:nvPr/>
        </p:nvGrpSpPr>
        <p:grpSpPr>
          <a:xfrm>
            <a:off x="14574544" y="-1045343"/>
            <a:ext cx="4062448" cy="5652482"/>
            <a:chOff x="0" y="0"/>
            <a:chExt cx="5416598" cy="7536642"/>
          </a:xfrm>
        </p:grpSpPr>
        <p:sp>
          <p:nvSpPr>
            <p:cNvPr id="38" name="Freeform 38"/>
            <p:cNvSpPr/>
            <p:nvPr/>
          </p:nvSpPr>
          <p:spPr>
            <a:xfrm>
              <a:off x="0" y="0"/>
              <a:ext cx="5416550" cy="7536688"/>
            </a:xfrm>
            <a:custGeom>
              <a:avLst/>
              <a:gdLst/>
              <a:ahLst/>
              <a:cxnLst/>
              <a:rect l="l" t="t" r="r" b="b"/>
              <a:pathLst>
                <a:path w="5416550" h="7536688">
                  <a:moveTo>
                    <a:pt x="0" y="0"/>
                  </a:moveTo>
                  <a:lnTo>
                    <a:pt x="5416550" y="0"/>
                  </a:lnTo>
                  <a:lnTo>
                    <a:pt x="5416550" y="7536688"/>
                  </a:lnTo>
                  <a:lnTo>
                    <a:pt x="0" y="7536688"/>
                  </a:lnTo>
                  <a:lnTo>
                    <a:pt x="0" y="0"/>
                  </a:lnTo>
                  <a:close/>
                </a:path>
              </a:pathLst>
            </a:custGeom>
            <a:blipFill>
              <a:blip r:embed="rId10"/>
              <a:stretch>
                <a:fillRect r="-44474"/>
              </a:stretch>
            </a:blipFill>
          </p:spPr>
          <p:txBody>
            <a:bodyPr/>
            <a:lstStyle/>
            <a:p>
              <a:endParaRPr lang="el-GR"/>
            </a:p>
          </p:txBody>
        </p:sp>
      </p:grpSp>
      <p:grpSp>
        <p:nvGrpSpPr>
          <p:cNvPr id="39" name="Group 39"/>
          <p:cNvGrpSpPr>
            <a:grpSpLocks noChangeAspect="1"/>
          </p:cNvGrpSpPr>
          <p:nvPr/>
        </p:nvGrpSpPr>
        <p:grpSpPr>
          <a:xfrm>
            <a:off x="2957794" y="3489207"/>
            <a:ext cx="673538" cy="1117932"/>
            <a:chOff x="0" y="0"/>
            <a:chExt cx="898050" cy="1490576"/>
          </a:xfrm>
        </p:grpSpPr>
        <p:sp>
          <p:nvSpPr>
            <p:cNvPr id="40" name="Freeform 40"/>
            <p:cNvSpPr/>
            <p:nvPr/>
          </p:nvSpPr>
          <p:spPr>
            <a:xfrm>
              <a:off x="0" y="0"/>
              <a:ext cx="898017" cy="1490599"/>
            </a:xfrm>
            <a:custGeom>
              <a:avLst/>
              <a:gdLst/>
              <a:ahLst/>
              <a:cxnLst/>
              <a:rect l="l" t="t" r="r" b="b"/>
              <a:pathLst>
                <a:path w="898017" h="1490599">
                  <a:moveTo>
                    <a:pt x="0" y="0"/>
                  </a:moveTo>
                  <a:lnTo>
                    <a:pt x="898017" y="0"/>
                  </a:lnTo>
                  <a:lnTo>
                    <a:pt x="898017" y="1490599"/>
                  </a:lnTo>
                  <a:lnTo>
                    <a:pt x="0" y="1490599"/>
                  </a:lnTo>
                  <a:lnTo>
                    <a:pt x="0" y="0"/>
                  </a:lnTo>
                  <a:close/>
                </a:path>
              </a:pathLst>
            </a:custGeom>
            <a:blipFill>
              <a:blip r:embed="rId11"/>
              <a:stretch>
                <a:fillRect r="-3" b="1"/>
              </a:stretch>
            </a:blipFill>
          </p:spPr>
          <p:txBody>
            <a:bodyPr/>
            <a:lstStyle/>
            <a:p>
              <a:endParaRPr lang="el-GR"/>
            </a:p>
          </p:txBody>
        </p:sp>
      </p:grpSp>
      <p:grpSp>
        <p:nvGrpSpPr>
          <p:cNvPr id="41" name="Group 41"/>
          <p:cNvGrpSpPr>
            <a:grpSpLocks noChangeAspect="1"/>
          </p:cNvGrpSpPr>
          <p:nvPr/>
        </p:nvGrpSpPr>
        <p:grpSpPr>
          <a:xfrm>
            <a:off x="8310244" y="3489225"/>
            <a:ext cx="776212" cy="1306158"/>
            <a:chOff x="0" y="0"/>
            <a:chExt cx="1034950" cy="1741544"/>
          </a:xfrm>
        </p:grpSpPr>
        <p:sp>
          <p:nvSpPr>
            <p:cNvPr id="42" name="Freeform 42"/>
            <p:cNvSpPr/>
            <p:nvPr/>
          </p:nvSpPr>
          <p:spPr>
            <a:xfrm>
              <a:off x="0" y="0"/>
              <a:ext cx="1034923" cy="1741551"/>
            </a:xfrm>
            <a:custGeom>
              <a:avLst/>
              <a:gdLst/>
              <a:ahLst/>
              <a:cxnLst/>
              <a:rect l="l" t="t" r="r" b="b"/>
              <a:pathLst>
                <a:path w="1034923" h="1741551">
                  <a:moveTo>
                    <a:pt x="0" y="0"/>
                  </a:moveTo>
                  <a:lnTo>
                    <a:pt x="1034923" y="0"/>
                  </a:lnTo>
                  <a:lnTo>
                    <a:pt x="1034923" y="1741551"/>
                  </a:lnTo>
                  <a:lnTo>
                    <a:pt x="0" y="1741551"/>
                  </a:lnTo>
                  <a:lnTo>
                    <a:pt x="0" y="0"/>
                  </a:lnTo>
                  <a:close/>
                </a:path>
              </a:pathLst>
            </a:custGeom>
            <a:blipFill>
              <a:blip r:embed="rId12"/>
              <a:stretch>
                <a:fillRect r="-5"/>
              </a:stretch>
            </a:blipFill>
          </p:spPr>
          <p:txBody>
            <a:bodyPr/>
            <a:lstStyle/>
            <a:p>
              <a:endParaRPr lang="el-GR"/>
            </a:p>
          </p:txBody>
        </p:sp>
      </p:grpSp>
      <p:grpSp>
        <p:nvGrpSpPr>
          <p:cNvPr id="43" name="Group 43"/>
          <p:cNvGrpSpPr>
            <a:grpSpLocks noChangeAspect="1"/>
          </p:cNvGrpSpPr>
          <p:nvPr/>
        </p:nvGrpSpPr>
        <p:grpSpPr>
          <a:xfrm>
            <a:off x="13900998" y="3489258"/>
            <a:ext cx="673547" cy="1306125"/>
            <a:chOff x="0" y="0"/>
            <a:chExt cx="898062" cy="1741500"/>
          </a:xfrm>
        </p:grpSpPr>
        <p:sp>
          <p:nvSpPr>
            <p:cNvPr id="44" name="Freeform 44"/>
            <p:cNvSpPr/>
            <p:nvPr/>
          </p:nvSpPr>
          <p:spPr>
            <a:xfrm>
              <a:off x="0" y="0"/>
              <a:ext cx="898017" cy="1741551"/>
            </a:xfrm>
            <a:custGeom>
              <a:avLst/>
              <a:gdLst/>
              <a:ahLst/>
              <a:cxnLst/>
              <a:rect l="l" t="t" r="r" b="b"/>
              <a:pathLst>
                <a:path w="898017" h="1741551">
                  <a:moveTo>
                    <a:pt x="0" y="0"/>
                  </a:moveTo>
                  <a:lnTo>
                    <a:pt x="898017" y="0"/>
                  </a:lnTo>
                  <a:lnTo>
                    <a:pt x="898017" y="1741551"/>
                  </a:lnTo>
                  <a:lnTo>
                    <a:pt x="0" y="1741551"/>
                  </a:lnTo>
                  <a:lnTo>
                    <a:pt x="0" y="0"/>
                  </a:lnTo>
                  <a:close/>
                </a:path>
              </a:pathLst>
            </a:custGeom>
            <a:blipFill>
              <a:blip r:embed="rId13"/>
              <a:stretch>
                <a:fillRect r="-340" b="2"/>
              </a:stretch>
            </a:blipFill>
          </p:spPr>
          <p:txBody>
            <a:bodyPr/>
            <a:lstStyle/>
            <a:p>
              <a:endParaRPr lang="el-GR"/>
            </a:p>
          </p:txBody>
        </p:sp>
      </p:grpSp>
      <p:grpSp>
        <p:nvGrpSpPr>
          <p:cNvPr id="45" name="Group 45"/>
          <p:cNvGrpSpPr/>
          <p:nvPr/>
        </p:nvGrpSpPr>
        <p:grpSpPr>
          <a:xfrm>
            <a:off x="0" y="0"/>
            <a:ext cx="4500000" cy="600300"/>
            <a:chOff x="0" y="0"/>
            <a:chExt cx="6000000" cy="800400"/>
          </a:xfrm>
        </p:grpSpPr>
        <p:sp>
          <p:nvSpPr>
            <p:cNvPr id="46" name="Freeform 46"/>
            <p:cNvSpPr/>
            <p:nvPr/>
          </p:nvSpPr>
          <p:spPr>
            <a:xfrm>
              <a:off x="0" y="0"/>
              <a:ext cx="5999988" cy="800354"/>
            </a:xfrm>
            <a:custGeom>
              <a:avLst/>
              <a:gdLst/>
              <a:ahLst/>
              <a:cxnLst/>
              <a:rect l="l" t="t" r="r" b="b"/>
              <a:pathLst>
                <a:path w="5999988" h="800354">
                  <a:moveTo>
                    <a:pt x="0" y="0"/>
                  </a:moveTo>
                  <a:lnTo>
                    <a:pt x="5999988" y="0"/>
                  </a:lnTo>
                  <a:lnTo>
                    <a:pt x="5999988" y="800354"/>
                  </a:lnTo>
                  <a:lnTo>
                    <a:pt x="0" y="800354"/>
                  </a:lnTo>
                  <a:close/>
                </a:path>
              </a:pathLst>
            </a:custGeom>
            <a:solidFill>
              <a:srgbClr val="FFFFFF"/>
            </a:solidFill>
          </p:spPr>
          <p:txBody>
            <a:bodyPr/>
            <a:lstStyle/>
            <a:p>
              <a:endParaRPr lang="el-GR"/>
            </a:p>
          </p:txBody>
        </p:sp>
      </p:gr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grpSp>
        <p:nvGrpSpPr>
          <p:cNvPr id="18" name="Group 18"/>
          <p:cNvGrpSpPr>
            <a:grpSpLocks noChangeAspect="1"/>
          </p:cNvGrpSpPr>
          <p:nvPr/>
        </p:nvGrpSpPr>
        <p:grpSpPr>
          <a:xfrm>
            <a:off x="14229017" y="783388"/>
            <a:ext cx="2878200" cy="873228"/>
            <a:chOff x="0" y="0"/>
            <a:chExt cx="3837600" cy="1164304"/>
          </a:xfrm>
        </p:grpSpPr>
        <p:sp>
          <p:nvSpPr>
            <p:cNvPr id="19" name="Freeform 19" descr="A purple and black text  Description automatically generated"/>
            <p:cNvSpPr/>
            <p:nvPr/>
          </p:nvSpPr>
          <p:spPr>
            <a:xfrm>
              <a:off x="0" y="0"/>
              <a:ext cx="3837559" cy="1164336"/>
            </a:xfrm>
            <a:custGeom>
              <a:avLst/>
              <a:gdLst/>
              <a:ahLst/>
              <a:cxnLst/>
              <a:rect l="l" t="t" r="r" b="b"/>
              <a:pathLst>
                <a:path w="3837559" h="1164336">
                  <a:moveTo>
                    <a:pt x="0" y="0"/>
                  </a:moveTo>
                  <a:lnTo>
                    <a:pt x="3837559" y="0"/>
                  </a:lnTo>
                  <a:lnTo>
                    <a:pt x="3837559" y="1164336"/>
                  </a:lnTo>
                  <a:lnTo>
                    <a:pt x="0" y="1164336"/>
                  </a:lnTo>
                  <a:lnTo>
                    <a:pt x="0" y="0"/>
                  </a:lnTo>
                  <a:close/>
                </a:path>
              </a:pathLst>
            </a:custGeom>
            <a:blipFill>
              <a:blip r:embed="rId9"/>
              <a:stretch>
                <a:fillRect t="-185" r="-1" b="-183"/>
              </a:stretch>
            </a:blipFill>
          </p:spPr>
          <p:txBody>
            <a:bodyPr/>
            <a:lstStyle/>
            <a:p>
              <a:endParaRPr lang="el-GR"/>
            </a:p>
          </p:txBody>
        </p:sp>
      </p:grpSp>
      <p:grpSp>
        <p:nvGrpSpPr>
          <p:cNvPr id="20" name="Group 20"/>
          <p:cNvGrpSpPr/>
          <p:nvPr/>
        </p:nvGrpSpPr>
        <p:grpSpPr>
          <a:xfrm>
            <a:off x="1028700" y="519063"/>
            <a:ext cx="11828079" cy="1137553"/>
            <a:chOff x="0" y="0"/>
            <a:chExt cx="15770772" cy="1516737"/>
          </a:xfrm>
        </p:grpSpPr>
        <p:sp>
          <p:nvSpPr>
            <p:cNvPr id="21" name="Freeform 21"/>
            <p:cNvSpPr/>
            <p:nvPr/>
          </p:nvSpPr>
          <p:spPr>
            <a:xfrm>
              <a:off x="0" y="0"/>
              <a:ext cx="15770772" cy="1516737"/>
            </a:xfrm>
            <a:custGeom>
              <a:avLst/>
              <a:gdLst/>
              <a:ahLst/>
              <a:cxnLst/>
              <a:rect l="l" t="t" r="r" b="b"/>
              <a:pathLst>
                <a:path w="15770772" h="1516737">
                  <a:moveTo>
                    <a:pt x="0" y="0"/>
                  </a:moveTo>
                  <a:lnTo>
                    <a:pt x="15770772" y="0"/>
                  </a:lnTo>
                  <a:lnTo>
                    <a:pt x="15770772" y="1516737"/>
                  </a:lnTo>
                  <a:lnTo>
                    <a:pt x="0" y="1516737"/>
                  </a:lnTo>
                  <a:close/>
                </a:path>
              </a:pathLst>
            </a:custGeom>
            <a:solidFill>
              <a:srgbClr val="000000">
                <a:alpha val="0"/>
              </a:srgbClr>
            </a:solidFill>
          </p:spPr>
          <p:txBody>
            <a:bodyPr/>
            <a:lstStyle/>
            <a:p>
              <a:endParaRPr lang="el-GR"/>
            </a:p>
          </p:txBody>
        </p:sp>
        <p:sp>
          <p:nvSpPr>
            <p:cNvPr id="22" name="TextBox 22"/>
            <p:cNvSpPr txBox="1"/>
            <p:nvPr/>
          </p:nvSpPr>
          <p:spPr>
            <a:xfrm>
              <a:off x="0" y="66675"/>
              <a:ext cx="15770772" cy="1450062"/>
            </a:xfrm>
            <a:prstGeom prst="rect">
              <a:avLst/>
            </a:prstGeom>
          </p:spPr>
          <p:txBody>
            <a:bodyPr lIns="0" tIns="0" rIns="0" bIns="0" rtlCol="0" anchor="ctr"/>
            <a:lstStyle/>
            <a:p>
              <a:pPr algn="l">
                <a:lnSpc>
                  <a:spcPts val="6480"/>
                </a:lnSpc>
              </a:pPr>
              <a:r>
                <a:rPr lang="en-US" sz="6000" b="1">
                  <a:solidFill>
                    <a:srgbClr val="8D5CFF"/>
                  </a:solidFill>
                  <a:latin typeface="Georgia Bold"/>
                  <a:ea typeface="Georgia Bold"/>
                  <a:cs typeface="Georgia Bold"/>
                  <a:sym typeface="Georgia Bold"/>
                </a:rPr>
                <a:t>Planning &amp; Organization</a:t>
              </a:r>
            </a:p>
          </p:txBody>
        </p:sp>
      </p:grpSp>
      <p:sp>
        <p:nvSpPr>
          <p:cNvPr id="23" name="Freeform 23"/>
          <p:cNvSpPr/>
          <p:nvPr/>
        </p:nvSpPr>
        <p:spPr>
          <a:xfrm>
            <a:off x="1268841" y="3706221"/>
            <a:ext cx="1120827" cy="1118025"/>
          </a:xfrm>
          <a:custGeom>
            <a:avLst/>
            <a:gdLst/>
            <a:ahLst/>
            <a:cxnLst/>
            <a:rect l="l" t="t" r="r" b="b"/>
            <a:pathLst>
              <a:path w="1120827" h="1118025">
                <a:moveTo>
                  <a:pt x="0" y="0"/>
                </a:moveTo>
                <a:lnTo>
                  <a:pt x="1120827" y="0"/>
                </a:lnTo>
                <a:lnTo>
                  <a:pt x="1120827" y="1118025"/>
                </a:lnTo>
                <a:lnTo>
                  <a:pt x="0" y="111802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24" name="Freeform 24"/>
          <p:cNvSpPr/>
          <p:nvPr/>
        </p:nvSpPr>
        <p:spPr>
          <a:xfrm>
            <a:off x="1227749" y="5328752"/>
            <a:ext cx="1203011" cy="1203011"/>
          </a:xfrm>
          <a:custGeom>
            <a:avLst/>
            <a:gdLst/>
            <a:ahLst/>
            <a:cxnLst/>
            <a:rect l="l" t="t" r="r" b="b"/>
            <a:pathLst>
              <a:path w="1203011" h="1203011">
                <a:moveTo>
                  <a:pt x="0" y="0"/>
                </a:moveTo>
                <a:lnTo>
                  <a:pt x="1203011" y="0"/>
                </a:lnTo>
                <a:lnTo>
                  <a:pt x="1203011" y="1203010"/>
                </a:lnTo>
                <a:lnTo>
                  <a:pt x="0" y="12030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l-GR"/>
          </a:p>
        </p:txBody>
      </p:sp>
      <p:sp>
        <p:nvSpPr>
          <p:cNvPr id="25" name="TextBox 25"/>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sp>
        <p:nvSpPr>
          <p:cNvPr id="26" name="TextBox 26"/>
          <p:cNvSpPr txBox="1"/>
          <p:nvPr/>
        </p:nvSpPr>
        <p:spPr>
          <a:xfrm>
            <a:off x="2926090" y="3826866"/>
            <a:ext cx="12868810" cy="2950464"/>
          </a:xfrm>
          <a:prstGeom prst="rect">
            <a:avLst/>
          </a:prstGeom>
        </p:spPr>
        <p:txBody>
          <a:bodyPr lIns="0" tIns="0" rIns="0" bIns="0" rtlCol="0" anchor="t">
            <a:spAutoFit/>
          </a:bodyPr>
          <a:lstStyle/>
          <a:p>
            <a:pPr algn="l">
              <a:lnSpc>
                <a:spcPts val="3888"/>
              </a:lnSpc>
            </a:pPr>
            <a:r>
              <a:rPr lang="en-US" sz="3600" i="1">
                <a:solidFill>
                  <a:srgbClr val="19112C"/>
                </a:solidFill>
                <a:latin typeface="Arial Italics"/>
                <a:ea typeface="Arial Italics"/>
                <a:cs typeface="Arial Italics"/>
                <a:sym typeface="Arial Italics"/>
              </a:rPr>
              <a:t>Strategic planning</a:t>
            </a:r>
            <a:r>
              <a:rPr lang="en-US" sz="3600">
                <a:solidFill>
                  <a:srgbClr val="19112C"/>
                </a:solidFill>
                <a:latin typeface="Arial"/>
                <a:ea typeface="Arial"/>
                <a:cs typeface="Arial"/>
                <a:sym typeface="Arial"/>
              </a:rPr>
              <a:t> to set clear objectives and define the common vision for the team towards the future. </a:t>
            </a:r>
          </a:p>
          <a:p>
            <a:pPr algn="l">
              <a:lnSpc>
                <a:spcPts val="3888"/>
              </a:lnSpc>
            </a:pPr>
            <a:endParaRPr lang="en-US" sz="3600">
              <a:solidFill>
                <a:srgbClr val="19112C"/>
              </a:solidFill>
              <a:latin typeface="Arial"/>
              <a:ea typeface="Arial"/>
              <a:cs typeface="Arial"/>
              <a:sym typeface="Arial"/>
            </a:endParaRPr>
          </a:p>
          <a:p>
            <a:pPr algn="l">
              <a:lnSpc>
                <a:spcPts val="3888"/>
              </a:lnSpc>
            </a:pPr>
            <a:r>
              <a:rPr lang="en-US" sz="3600" i="1">
                <a:solidFill>
                  <a:srgbClr val="19112C"/>
                </a:solidFill>
                <a:latin typeface="Arial Italics"/>
                <a:ea typeface="Arial Italics"/>
                <a:cs typeface="Arial Italics"/>
                <a:sym typeface="Arial Italics"/>
              </a:rPr>
              <a:t>Organization </a:t>
            </a:r>
            <a:r>
              <a:rPr lang="en-US" sz="3600">
                <a:solidFill>
                  <a:srgbClr val="19112C"/>
                </a:solidFill>
                <a:latin typeface="Arial"/>
                <a:ea typeface="Arial"/>
                <a:cs typeface="Arial"/>
                <a:sym typeface="Arial"/>
              </a:rPr>
              <a:t>to focus on the efficient execution of previously made plans, encompassing time management, prioritization of tasks, etc.</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grpSp>
        <p:nvGrpSpPr>
          <p:cNvPr id="19" name="Group 19"/>
          <p:cNvGrpSpPr>
            <a:grpSpLocks noChangeAspect="1"/>
          </p:cNvGrpSpPr>
          <p:nvPr/>
        </p:nvGrpSpPr>
        <p:grpSpPr>
          <a:xfrm>
            <a:off x="14110801" y="768080"/>
            <a:ext cx="2878200" cy="873228"/>
            <a:chOff x="0" y="0"/>
            <a:chExt cx="3837600" cy="1164304"/>
          </a:xfrm>
        </p:grpSpPr>
        <p:sp>
          <p:nvSpPr>
            <p:cNvPr id="20" name="Freeform 20" descr="A purple and black text  Description automatically generated"/>
            <p:cNvSpPr/>
            <p:nvPr/>
          </p:nvSpPr>
          <p:spPr>
            <a:xfrm>
              <a:off x="0" y="0"/>
              <a:ext cx="3837559" cy="1164336"/>
            </a:xfrm>
            <a:custGeom>
              <a:avLst/>
              <a:gdLst/>
              <a:ahLst/>
              <a:cxnLst/>
              <a:rect l="l" t="t" r="r" b="b"/>
              <a:pathLst>
                <a:path w="3837559" h="1164336">
                  <a:moveTo>
                    <a:pt x="0" y="0"/>
                  </a:moveTo>
                  <a:lnTo>
                    <a:pt x="3837559" y="0"/>
                  </a:lnTo>
                  <a:lnTo>
                    <a:pt x="3837559" y="1164336"/>
                  </a:lnTo>
                  <a:lnTo>
                    <a:pt x="0" y="1164336"/>
                  </a:lnTo>
                  <a:lnTo>
                    <a:pt x="0" y="0"/>
                  </a:lnTo>
                  <a:close/>
                </a:path>
              </a:pathLst>
            </a:custGeom>
            <a:blipFill>
              <a:blip r:embed="rId9"/>
              <a:stretch>
                <a:fillRect t="-185" r="-1" b="-183"/>
              </a:stretch>
            </a:blipFill>
          </p:spPr>
          <p:txBody>
            <a:bodyPr/>
            <a:lstStyle/>
            <a:p>
              <a:endParaRPr lang="el-GR"/>
            </a:p>
          </p:txBody>
        </p:sp>
      </p:grpSp>
      <p:grpSp>
        <p:nvGrpSpPr>
          <p:cNvPr id="21" name="Group 21"/>
          <p:cNvGrpSpPr/>
          <p:nvPr/>
        </p:nvGrpSpPr>
        <p:grpSpPr>
          <a:xfrm>
            <a:off x="1028700" y="503755"/>
            <a:ext cx="11071335" cy="1137553"/>
            <a:chOff x="0" y="0"/>
            <a:chExt cx="14761780" cy="1516737"/>
          </a:xfrm>
        </p:grpSpPr>
        <p:sp>
          <p:nvSpPr>
            <p:cNvPr id="22" name="Freeform 22"/>
            <p:cNvSpPr/>
            <p:nvPr/>
          </p:nvSpPr>
          <p:spPr>
            <a:xfrm>
              <a:off x="0" y="0"/>
              <a:ext cx="14761780" cy="1516737"/>
            </a:xfrm>
            <a:custGeom>
              <a:avLst/>
              <a:gdLst/>
              <a:ahLst/>
              <a:cxnLst/>
              <a:rect l="l" t="t" r="r" b="b"/>
              <a:pathLst>
                <a:path w="14761780" h="1516737">
                  <a:moveTo>
                    <a:pt x="0" y="0"/>
                  </a:moveTo>
                  <a:lnTo>
                    <a:pt x="14761780" y="0"/>
                  </a:lnTo>
                  <a:lnTo>
                    <a:pt x="14761780" y="1516737"/>
                  </a:lnTo>
                  <a:lnTo>
                    <a:pt x="0" y="1516737"/>
                  </a:lnTo>
                  <a:close/>
                </a:path>
              </a:pathLst>
            </a:custGeom>
            <a:solidFill>
              <a:srgbClr val="000000">
                <a:alpha val="0"/>
              </a:srgbClr>
            </a:solidFill>
          </p:spPr>
          <p:txBody>
            <a:bodyPr/>
            <a:lstStyle/>
            <a:p>
              <a:endParaRPr lang="el-GR"/>
            </a:p>
          </p:txBody>
        </p:sp>
        <p:sp>
          <p:nvSpPr>
            <p:cNvPr id="23" name="TextBox 23"/>
            <p:cNvSpPr txBox="1"/>
            <p:nvPr/>
          </p:nvSpPr>
          <p:spPr>
            <a:xfrm>
              <a:off x="0" y="66675"/>
              <a:ext cx="14761780" cy="1450062"/>
            </a:xfrm>
            <a:prstGeom prst="rect">
              <a:avLst/>
            </a:prstGeom>
          </p:spPr>
          <p:txBody>
            <a:bodyPr lIns="0" tIns="0" rIns="0" bIns="0" rtlCol="0" anchor="ctr"/>
            <a:lstStyle/>
            <a:p>
              <a:pPr algn="l">
                <a:lnSpc>
                  <a:spcPts val="6480"/>
                </a:lnSpc>
              </a:pPr>
              <a:r>
                <a:rPr lang="en-US" sz="6000" b="1">
                  <a:solidFill>
                    <a:srgbClr val="8D5CFF"/>
                  </a:solidFill>
                  <a:latin typeface="Georgia Bold"/>
                  <a:ea typeface="Georgia Bold"/>
                  <a:cs typeface="Georgia Bold"/>
                  <a:sym typeface="Georgia Bold"/>
                </a:rPr>
                <a:t>Problem solving</a:t>
              </a:r>
            </a:p>
          </p:txBody>
        </p:sp>
      </p:grpSp>
      <p:sp>
        <p:nvSpPr>
          <p:cNvPr id="24" name="TextBox 24"/>
          <p:cNvSpPr txBox="1"/>
          <p:nvPr/>
        </p:nvSpPr>
        <p:spPr>
          <a:xfrm>
            <a:off x="3984718" y="3710169"/>
            <a:ext cx="10515251" cy="1978914"/>
          </a:xfrm>
          <a:prstGeom prst="rect">
            <a:avLst/>
          </a:prstGeom>
        </p:spPr>
        <p:txBody>
          <a:bodyPr lIns="0" tIns="0" rIns="0" bIns="0" rtlCol="0" anchor="t">
            <a:spAutoFit/>
          </a:bodyPr>
          <a:lstStyle/>
          <a:p>
            <a:pPr algn="l">
              <a:lnSpc>
                <a:spcPts val="3888"/>
              </a:lnSpc>
            </a:pPr>
            <a:r>
              <a:rPr lang="en-US" sz="3600">
                <a:solidFill>
                  <a:srgbClr val="19112C"/>
                </a:solidFill>
                <a:latin typeface="Arial"/>
                <a:ea typeface="Arial"/>
                <a:cs typeface="Arial"/>
                <a:sym typeface="Arial"/>
              </a:rPr>
              <a:t>It requires analytical, critical thinking &amp; creativity.</a:t>
            </a:r>
          </a:p>
          <a:p>
            <a:pPr algn="l">
              <a:lnSpc>
                <a:spcPts val="3888"/>
              </a:lnSpc>
            </a:pPr>
            <a:endParaRPr lang="en-US" sz="3600">
              <a:solidFill>
                <a:srgbClr val="19112C"/>
              </a:solidFill>
              <a:latin typeface="Arial"/>
              <a:ea typeface="Arial"/>
              <a:cs typeface="Arial"/>
              <a:sym typeface="Arial"/>
            </a:endParaRPr>
          </a:p>
          <a:p>
            <a:pPr algn="l">
              <a:lnSpc>
                <a:spcPts val="3888"/>
              </a:lnSpc>
            </a:pPr>
            <a:r>
              <a:rPr lang="en-US" sz="3600">
                <a:solidFill>
                  <a:srgbClr val="19112C"/>
                </a:solidFill>
                <a:latin typeface="Arial"/>
                <a:ea typeface="Arial"/>
                <a:cs typeface="Arial"/>
                <a:sym typeface="Arial"/>
              </a:rPr>
              <a:t>IDEAL: Identify the problem, define the problem, explore solutions, act, and learn.</a:t>
            </a:r>
          </a:p>
        </p:txBody>
      </p:sp>
      <p:sp>
        <p:nvSpPr>
          <p:cNvPr id="25" name="Freeform 25" descr="Lluvia de ideas con relleno sólido"/>
          <p:cNvSpPr/>
          <p:nvPr/>
        </p:nvSpPr>
        <p:spPr>
          <a:xfrm>
            <a:off x="1257300" y="3453856"/>
            <a:ext cx="2472489" cy="2472489"/>
          </a:xfrm>
          <a:custGeom>
            <a:avLst/>
            <a:gdLst/>
            <a:ahLst/>
            <a:cxnLst/>
            <a:rect l="l" t="t" r="r" b="b"/>
            <a:pathLst>
              <a:path w="2472489" h="2472489">
                <a:moveTo>
                  <a:pt x="0" y="0"/>
                </a:moveTo>
                <a:lnTo>
                  <a:pt x="2472489" y="0"/>
                </a:lnTo>
                <a:lnTo>
                  <a:pt x="2472489" y="2472490"/>
                </a:lnTo>
                <a:lnTo>
                  <a:pt x="0" y="247249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grpSp>
        <p:nvGrpSpPr>
          <p:cNvPr id="18" name="Group 18"/>
          <p:cNvGrpSpPr>
            <a:grpSpLocks noChangeAspect="1"/>
          </p:cNvGrpSpPr>
          <p:nvPr/>
        </p:nvGrpSpPr>
        <p:grpSpPr>
          <a:xfrm>
            <a:off x="14110801" y="768080"/>
            <a:ext cx="2878200" cy="873228"/>
            <a:chOff x="0" y="0"/>
            <a:chExt cx="3837600" cy="1164304"/>
          </a:xfrm>
        </p:grpSpPr>
        <p:sp>
          <p:nvSpPr>
            <p:cNvPr id="19" name="Freeform 19" descr="A purple and black text  Description automatically generated"/>
            <p:cNvSpPr/>
            <p:nvPr/>
          </p:nvSpPr>
          <p:spPr>
            <a:xfrm>
              <a:off x="0" y="0"/>
              <a:ext cx="3837559" cy="1164336"/>
            </a:xfrm>
            <a:custGeom>
              <a:avLst/>
              <a:gdLst/>
              <a:ahLst/>
              <a:cxnLst/>
              <a:rect l="l" t="t" r="r" b="b"/>
              <a:pathLst>
                <a:path w="3837559" h="1164336">
                  <a:moveTo>
                    <a:pt x="0" y="0"/>
                  </a:moveTo>
                  <a:lnTo>
                    <a:pt x="3837559" y="0"/>
                  </a:lnTo>
                  <a:lnTo>
                    <a:pt x="3837559" y="1164336"/>
                  </a:lnTo>
                  <a:lnTo>
                    <a:pt x="0" y="1164336"/>
                  </a:lnTo>
                  <a:lnTo>
                    <a:pt x="0" y="0"/>
                  </a:lnTo>
                  <a:close/>
                </a:path>
              </a:pathLst>
            </a:custGeom>
            <a:blipFill>
              <a:blip r:embed="rId9"/>
              <a:stretch>
                <a:fillRect t="-185" r="-1" b="-183"/>
              </a:stretch>
            </a:blipFill>
          </p:spPr>
          <p:txBody>
            <a:bodyPr/>
            <a:lstStyle/>
            <a:p>
              <a:endParaRPr lang="el-GR"/>
            </a:p>
          </p:txBody>
        </p:sp>
      </p:grpSp>
      <p:grpSp>
        <p:nvGrpSpPr>
          <p:cNvPr id="20" name="Group 20"/>
          <p:cNvGrpSpPr/>
          <p:nvPr/>
        </p:nvGrpSpPr>
        <p:grpSpPr>
          <a:xfrm>
            <a:off x="1028700" y="503755"/>
            <a:ext cx="8681001" cy="1137553"/>
            <a:chOff x="0" y="0"/>
            <a:chExt cx="11574668" cy="1516737"/>
          </a:xfrm>
        </p:grpSpPr>
        <p:sp>
          <p:nvSpPr>
            <p:cNvPr id="21" name="Freeform 21"/>
            <p:cNvSpPr/>
            <p:nvPr/>
          </p:nvSpPr>
          <p:spPr>
            <a:xfrm>
              <a:off x="0" y="0"/>
              <a:ext cx="11574668" cy="1516737"/>
            </a:xfrm>
            <a:custGeom>
              <a:avLst/>
              <a:gdLst/>
              <a:ahLst/>
              <a:cxnLst/>
              <a:rect l="l" t="t" r="r" b="b"/>
              <a:pathLst>
                <a:path w="11574668" h="1516737">
                  <a:moveTo>
                    <a:pt x="0" y="0"/>
                  </a:moveTo>
                  <a:lnTo>
                    <a:pt x="11574668" y="0"/>
                  </a:lnTo>
                  <a:lnTo>
                    <a:pt x="11574668" y="1516737"/>
                  </a:lnTo>
                  <a:lnTo>
                    <a:pt x="0" y="1516737"/>
                  </a:lnTo>
                  <a:close/>
                </a:path>
              </a:pathLst>
            </a:custGeom>
            <a:solidFill>
              <a:srgbClr val="000000">
                <a:alpha val="0"/>
              </a:srgbClr>
            </a:solidFill>
          </p:spPr>
          <p:txBody>
            <a:bodyPr/>
            <a:lstStyle/>
            <a:p>
              <a:endParaRPr lang="el-GR"/>
            </a:p>
          </p:txBody>
        </p:sp>
        <p:sp>
          <p:nvSpPr>
            <p:cNvPr id="22" name="TextBox 22"/>
            <p:cNvSpPr txBox="1"/>
            <p:nvPr/>
          </p:nvSpPr>
          <p:spPr>
            <a:xfrm>
              <a:off x="0" y="66675"/>
              <a:ext cx="11574668" cy="1450062"/>
            </a:xfrm>
            <a:prstGeom prst="rect">
              <a:avLst/>
            </a:prstGeom>
          </p:spPr>
          <p:txBody>
            <a:bodyPr lIns="0" tIns="0" rIns="0" bIns="0" rtlCol="0" anchor="ctr"/>
            <a:lstStyle/>
            <a:p>
              <a:pPr algn="l">
                <a:lnSpc>
                  <a:spcPts val="6480"/>
                </a:lnSpc>
              </a:pPr>
              <a:r>
                <a:rPr lang="en-US" sz="6000" b="1">
                  <a:solidFill>
                    <a:srgbClr val="8D5CFF"/>
                  </a:solidFill>
                  <a:latin typeface="Georgia Bold"/>
                  <a:ea typeface="Georgia Bold"/>
                  <a:cs typeface="Georgia Bold"/>
                  <a:sym typeface="Georgia Bold"/>
                </a:rPr>
                <a:t>Decision-making</a:t>
              </a:r>
            </a:p>
          </p:txBody>
        </p:sp>
      </p:grpSp>
      <p:sp>
        <p:nvSpPr>
          <p:cNvPr id="23" name="Freeform 23"/>
          <p:cNvSpPr/>
          <p:nvPr/>
        </p:nvSpPr>
        <p:spPr>
          <a:xfrm>
            <a:off x="1458911" y="3792548"/>
            <a:ext cx="2293383" cy="2293383"/>
          </a:xfrm>
          <a:custGeom>
            <a:avLst/>
            <a:gdLst/>
            <a:ahLst/>
            <a:cxnLst/>
            <a:rect l="l" t="t" r="r" b="b"/>
            <a:pathLst>
              <a:path w="2293383" h="2293383">
                <a:moveTo>
                  <a:pt x="0" y="0"/>
                </a:moveTo>
                <a:lnTo>
                  <a:pt x="2293384" y="0"/>
                </a:lnTo>
                <a:lnTo>
                  <a:pt x="2293384" y="2293384"/>
                </a:lnTo>
                <a:lnTo>
                  <a:pt x="0" y="22933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24" name="TextBox 24"/>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sp>
        <p:nvSpPr>
          <p:cNvPr id="25" name="TextBox 25"/>
          <p:cNvSpPr txBox="1"/>
          <p:nvPr/>
        </p:nvSpPr>
        <p:spPr>
          <a:xfrm>
            <a:off x="4366345" y="4202195"/>
            <a:ext cx="11984927" cy="1493139"/>
          </a:xfrm>
          <a:prstGeom prst="rect">
            <a:avLst/>
          </a:prstGeom>
        </p:spPr>
        <p:txBody>
          <a:bodyPr lIns="0" tIns="0" rIns="0" bIns="0" rtlCol="0" anchor="t">
            <a:spAutoFit/>
          </a:bodyPr>
          <a:lstStyle/>
          <a:p>
            <a:pPr algn="l">
              <a:lnSpc>
                <a:spcPts val="3888"/>
              </a:lnSpc>
            </a:pPr>
            <a:r>
              <a:rPr lang="en-US" sz="3600">
                <a:solidFill>
                  <a:srgbClr val="19112C"/>
                </a:solidFill>
                <a:latin typeface="Arial"/>
                <a:ea typeface="Arial"/>
                <a:cs typeface="Arial"/>
                <a:sym typeface="Arial"/>
              </a:rPr>
              <a:t>The decision-making process is a set of steps taken by managers or leaders of a company to select from a variety of alternatives in a given situation.</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13735943" y="4723112"/>
            <a:ext cx="5062165" cy="506216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D5CFF"/>
            </a:solidFill>
          </p:spPr>
          <p:txBody>
            <a:bodyPr/>
            <a:lstStyle/>
            <a:p>
              <a:endParaRPr lang="el-GR"/>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0" y="8722950"/>
            <a:ext cx="18288000" cy="1564048"/>
            <a:chOff x="0" y="0"/>
            <a:chExt cx="24384000" cy="2085398"/>
          </a:xfrm>
        </p:grpSpPr>
        <p:sp>
          <p:nvSpPr>
            <p:cNvPr id="6" name="Freeform 6"/>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7" name="Group 7"/>
          <p:cNvGrpSpPr>
            <a:grpSpLocks noChangeAspect="1"/>
          </p:cNvGrpSpPr>
          <p:nvPr/>
        </p:nvGrpSpPr>
        <p:grpSpPr>
          <a:xfrm>
            <a:off x="846618" y="9013311"/>
            <a:ext cx="3086100" cy="687187"/>
            <a:chOff x="0" y="0"/>
            <a:chExt cx="4114800" cy="916250"/>
          </a:xfrm>
        </p:grpSpPr>
        <p:sp>
          <p:nvSpPr>
            <p:cNvPr id="8" name="Freeform 8"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endParaRPr lang="el-GR"/>
            </a:p>
          </p:txBody>
        </p:sp>
      </p:grpSp>
      <p:grpSp>
        <p:nvGrpSpPr>
          <p:cNvPr id="9" name="Group 9"/>
          <p:cNvGrpSpPr>
            <a:grpSpLocks noChangeAspect="1"/>
          </p:cNvGrpSpPr>
          <p:nvPr/>
        </p:nvGrpSpPr>
        <p:grpSpPr>
          <a:xfrm>
            <a:off x="6565846" y="9084780"/>
            <a:ext cx="1863449" cy="457211"/>
            <a:chOff x="0" y="0"/>
            <a:chExt cx="2484598" cy="609614"/>
          </a:xfrm>
        </p:grpSpPr>
        <p:sp>
          <p:nvSpPr>
            <p:cNvPr id="10" name="Freeform 10"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11" name="Group 11"/>
          <p:cNvGrpSpPr>
            <a:grpSpLocks noChangeAspect="1"/>
          </p:cNvGrpSpPr>
          <p:nvPr/>
        </p:nvGrpSpPr>
        <p:grpSpPr>
          <a:xfrm>
            <a:off x="8782690" y="9179158"/>
            <a:ext cx="1155611" cy="312497"/>
            <a:chOff x="0" y="0"/>
            <a:chExt cx="1540814" cy="416663"/>
          </a:xfrm>
        </p:grpSpPr>
        <p:sp>
          <p:nvSpPr>
            <p:cNvPr id="12" name="Freeform 12"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3" name="Group 13"/>
          <p:cNvGrpSpPr>
            <a:grpSpLocks noChangeAspect="1"/>
          </p:cNvGrpSpPr>
          <p:nvPr/>
        </p:nvGrpSpPr>
        <p:grpSpPr>
          <a:xfrm>
            <a:off x="10358809" y="8928531"/>
            <a:ext cx="856746" cy="856746"/>
            <a:chOff x="0" y="0"/>
            <a:chExt cx="1142328" cy="1142328"/>
          </a:xfrm>
        </p:grpSpPr>
        <p:sp>
          <p:nvSpPr>
            <p:cNvPr id="14" name="Freeform 14"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5" name="Group 15"/>
          <p:cNvGrpSpPr>
            <a:grpSpLocks noChangeAspect="1"/>
          </p:cNvGrpSpPr>
          <p:nvPr/>
        </p:nvGrpSpPr>
        <p:grpSpPr>
          <a:xfrm>
            <a:off x="11637112" y="9129872"/>
            <a:ext cx="1374778" cy="457211"/>
            <a:chOff x="0" y="0"/>
            <a:chExt cx="1833038" cy="609614"/>
          </a:xfrm>
        </p:grpSpPr>
        <p:sp>
          <p:nvSpPr>
            <p:cNvPr id="16" name="Freeform 16"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7" name="Group 17"/>
          <p:cNvGrpSpPr>
            <a:grpSpLocks noChangeAspect="1"/>
          </p:cNvGrpSpPr>
          <p:nvPr/>
        </p:nvGrpSpPr>
        <p:grpSpPr>
          <a:xfrm>
            <a:off x="13019231" y="9000888"/>
            <a:ext cx="2648887" cy="715178"/>
            <a:chOff x="0" y="0"/>
            <a:chExt cx="3531849" cy="953571"/>
          </a:xfrm>
        </p:grpSpPr>
        <p:sp>
          <p:nvSpPr>
            <p:cNvPr id="18" name="Freeform 18"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9" name="Group 19"/>
          <p:cNvGrpSpPr>
            <a:grpSpLocks noChangeAspect="1"/>
          </p:cNvGrpSpPr>
          <p:nvPr/>
        </p:nvGrpSpPr>
        <p:grpSpPr>
          <a:xfrm>
            <a:off x="15413295" y="9158185"/>
            <a:ext cx="2028087" cy="360735"/>
            <a:chOff x="0" y="0"/>
            <a:chExt cx="2704115" cy="480980"/>
          </a:xfrm>
        </p:grpSpPr>
        <p:sp>
          <p:nvSpPr>
            <p:cNvPr id="20" name="Freeform 20"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grpSp>
        <p:nvGrpSpPr>
          <p:cNvPr id="21" name="Group 21"/>
          <p:cNvGrpSpPr>
            <a:grpSpLocks noChangeAspect="1"/>
          </p:cNvGrpSpPr>
          <p:nvPr/>
        </p:nvGrpSpPr>
        <p:grpSpPr>
          <a:xfrm>
            <a:off x="14110801" y="768080"/>
            <a:ext cx="2878200" cy="873228"/>
            <a:chOff x="0" y="0"/>
            <a:chExt cx="3837600" cy="1164304"/>
          </a:xfrm>
        </p:grpSpPr>
        <p:sp>
          <p:nvSpPr>
            <p:cNvPr id="22" name="Freeform 22" descr="A purple and black text  Description automatically generated"/>
            <p:cNvSpPr/>
            <p:nvPr/>
          </p:nvSpPr>
          <p:spPr>
            <a:xfrm>
              <a:off x="0" y="0"/>
              <a:ext cx="3837559" cy="1164336"/>
            </a:xfrm>
            <a:custGeom>
              <a:avLst/>
              <a:gdLst/>
              <a:ahLst/>
              <a:cxnLst/>
              <a:rect l="l" t="t" r="r" b="b"/>
              <a:pathLst>
                <a:path w="3837559" h="1164336">
                  <a:moveTo>
                    <a:pt x="0" y="0"/>
                  </a:moveTo>
                  <a:lnTo>
                    <a:pt x="3837559" y="0"/>
                  </a:lnTo>
                  <a:lnTo>
                    <a:pt x="3837559" y="1164336"/>
                  </a:lnTo>
                  <a:lnTo>
                    <a:pt x="0" y="1164336"/>
                  </a:lnTo>
                  <a:lnTo>
                    <a:pt x="0" y="0"/>
                  </a:lnTo>
                  <a:close/>
                </a:path>
              </a:pathLst>
            </a:custGeom>
            <a:blipFill>
              <a:blip r:embed="rId9"/>
              <a:stretch>
                <a:fillRect t="-185" r="-1" b="-183"/>
              </a:stretch>
            </a:blipFill>
          </p:spPr>
          <p:txBody>
            <a:bodyPr/>
            <a:lstStyle/>
            <a:p>
              <a:endParaRPr lang="el-GR"/>
            </a:p>
          </p:txBody>
        </p:sp>
      </p:grpSp>
      <p:grpSp>
        <p:nvGrpSpPr>
          <p:cNvPr id="23" name="Group 23"/>
          <p:cNvGrpSpPr/>
          <p:nvPr/>
        </p:nvGrpSpPr>
        <p:grpSpPr>
          <a:xfrm>
            <a:off x="1028700" y="662119"/>
            <a:ext cx="8681001" cy="1137553"/>
            <a:chOff x="0" y="0"/>
            <a:chExt cx="11574668" cy="1516737"/>
          </a:xfrm>
        </p:grpSpPr>
        <p:sp>
          <p:nvSpPr>
            <p:cNvPr id="24" name="Freeform 24"/>
            <p:cNvSpPr/>
            <p:nvPr/>
          </p:nvSpPr>
          <p:spPr>
            <a:xfrm>
              <a:off x="0" y="0"/>
              <a:ext cx="11574668" cy="1516737"/>
            </a:xfrm>
            <a:custGeom>
              <a:avLst/>
              <a:gdLst/>
              <a:ahLst/>
              <a:cxnLst/>
              <a:rect l="l" t="t" r="r" b="b"/>
              <a:pathLst>
                <a:path w="11574668" h="1516737">
                  <a:moveTo>
                    <a:pt x="0" y="0"/>
                  </a:moveTo>
                  <a:lnTo>
                    <a:pt x="11574668" y="0"/>
                  </a:lnTo>
                  <a:lnTo>
                    <a:pt x="11574668" y="1516737"/>
                  </a:lnTo>
                  <a:lnTo>
                    <a:pt x="0" y="1516737"/>
                  </a:lnTo>
                  <a:close/>
                </a:path>
              </a:pathLst>
            </a:custGeom>
            <a:solidFill>
              <a:srgbClr val="000000">
                <a:alpha val="0"/>
              </a:srgbClr>
            </a:solidFill>
          </p:spPr>
          <p:txBody>
            <a:bodyPr/>
            <a:lstStyle/>
            <a:p>
              <a:endParaRPr lang="el-GR"/>
            </a:p>
          </p:txBody>
        </p:sp>
        <p:sp>
          <p:nvSpPr>
            <p:cNvPr id="25" name="TextBox 25"/>
            <p:cNvSpPr txBox="1"/>
            <p:nvPr/>
          </p:nvSpPr>
          <p:spPr>
            <a:xfrm>
              <a:off x="0" y="66675"/>
              <a:ext cx="11574668" cy="1450062"/>
            </a:xfrm>
            <a:prstGeom prst="rect">
              <a:avLst/>
            </a:prstGeom>
          </p:spPr>
          <p:txBody>
            <a:bodyPr lIns="0" tIns="0" rIns="0" bIns="0" rtlCol="0" anchor="ctr"/>
            <a:lstStyle/>
            <a:p>
              <a:pPr algn="l">
                <a:lnSpc>
                  <a:spcPts val="6480"/>
                </a:lnSpc>
              </a:pPr>
              <a:r>
                <a:rPr lang="en-US" sz="6000" b="1">
                  <a:solidFill>
                    <a:srgbClr val="8D5CFF"/>
                  </a:solidFill>
                  <a:latin typeface="Georgia Bold"/>
                  <a:ea typeface="Georgia Bold"/>
                  <a:cs typeface="Georgia Bold"/>
                  <a:sym typeface="Georgia Bold"/>
                </a:rPr>
                <a:t>Leadership</a:t>
              </a:r>
            </a:p>
          </p:txBody>
        </p:sp>
      </p:grpSp>
      <p:sp>
        <p:nvSpPr>
          <p:cNvPr id="26" name="TextBox 26"/>
          <p:cNvSpPr txBox="1"/>
          <p:nvPr/>
        </p:nvSpPr>
        <p:spPr>
          <a:xfrm>
            <a:off x="1130515" y="2678811"/>
            <a:ext cx="15304350" cy="2464689"/>
          </a:xfrm>
          <a:prstGeom prst="rect">
            <a:avLst/>
          </a:prstGeom>
        </p:spPr>
        <p:txBody>
          <a:bodyPr lIns="0" tIns="0" rIns="0" bIns="0" rtlCol="0" anchor="t">
            <a:spAutoFit/>
          </a:bodyPr>
          <a:lstStyle/>
          <a:p>
            <a:pPr algn="l">
              <a:lnSpc>
                <a:spcPts val="3888"/>
              </a:lnSpc>
            </a:pPr>
            <a:r>
              <a:rPr lang="en-US" sz="3600">
                <a:solidFill>
                  <a:srgbClr val="19112C"/>
                </a:solidFill>
                <a:latin typeface="Arial"/>
                <a:ea typeface="Arial"/>
                <a:cs typeface="Arial"/>
                <a:sym typeface="Arial"/>
              </a:rPr>
              <a:t>A set of behaviors by which individuals are facilitated to establish and align with a collective direction, implement strategic plans, and constantly innovate within an organization.</a:t>
            </a:r>
          </a:p>
          <a:p>
            <a:pPr algn="l">
              <a:lnSpc>
                <a:spcPts val="3888"/>
              </a:lnSpc>
            </a:pPr>
            <a:endParaRPr lang="en-US" sz="3600">
              <a:solidFill>
                <a:srgbClr val="19112C"/>
              </a:solidFill>
              <a:latin typeface="Arial"/>
              <a:ea typeface="Arial"/>
              <a:cs typeface="Arial"/>
              <a:sym typeface="Arial"/>
            </a:endParaRPr>
          </a:p>
          <a:p>
            <a:pPr algn="l">
              <a:lnSpc>
                <a:spcPts val="3888"/>
              </a:lnSpc>
            </a:pPr>
            <a:r>
              <a:rPr lang="en-US" sz="3600" b="1">
                <a:solidFill>
                  <a:srgbClr val="19112C"/>
                </a:solidFill>
                <a:latin typeface="Arial Bold"/>
                <a:ea typeface="Arial Bold"/>
                <a:cs typeface="Arial Bold"/>
                <a:sym typeface="Arial Bold"/>
              </a:rPr>
              <a:t>Female leadership?</a:t>
            </a:r>
          </a:p>
        </p:txBody>
      </p:sp>
      <p:sp>
        <p:nvSpPr>
          <p:cNvPr id="27" name="Freeform 27" descr="Corona con relleno sólido"/>
          <p:cNvSpPr/>
          <p:nvPr/>
        </p:nvSpPr>
        <p:spPr>
          <a:xfrm>
            <a:off x="14681764" y="5347963"/>
            <a:ext cx="3170523" cy="3170523"/>
          </a:xfrm>
          <a:custGeom>
            <a:avLst/>
            <a:gdLst/>
            <a:ahLst/>
            <a:cxnLst/>
            <a:rect l="l" t="t" r="r" b="b"/>
            <a:pathLst>
              <a:path w="3170523" h="3170523">
                <a:moveTo>
                  <a:pt x="0" y="0"/>
                </a:moveTo>
                <a:lnTo>
                  <a:pt x="3170523" y="0"/>
                </a:lnTo>
                <a:lnTo>
                  <a:pt x="3170523" y="3170524"/>
                </a:lnTo>
                <a:lnTo>
                  <a:pt x="0" y="31705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28" name="TextBox 28"/>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13735943" y="4723112"/>
            <a:ext cx="5062165" cy="506216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D5CFF"/>
            </a:solidFill>
          </p:spPr>
          <p:txBody>
            <a:bodyPr/>
            <a:lstStyle/>
            <a:p>
              <a:endParaRPr lang="el-GR"/>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0" y="8722950"/>
            <a:ext cx="18288000" cy="1564048"/>
            <a:chOff x="0" y="0"/>
            <a:chExt cx="24384000" cy="2085398"/>
          </a:xfrm>
        </p:grpSpPr>
        <p:sp>
          <p:nvSpPr>
            <p:cNvPr id="6" name="Freeform 6"/>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7" name="Group 7"/>
          <p:cNvGrpSpPr>
            <a:grpSpLocks noChangeAspect="1"/>
          </p:cNvGrpSpPr>
          <p:nvPr/>
        </p:nvGrpSpPr>
        <p:grpSpPr>
          <a:xfrm>
            <a:off x="846618" y="9013311"/>
            <a:ext cx="3086100" cy="687187"/>
            <a:chOff x="0" y="0"/>
            <a:chExt cx="4114800" cy="916250"/>
          </a:xfrm>
        </p:grpSpPr>
        <p:sp>
          <p:nvSpPr>
            <p:cNvPr id="8" name="Freeform 8"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endParaRPr lang="el-GR"/>
            </a:p>
          </p:txBody>
        </p:sp>
      </p:grpSp>
      <p:grpSp>
        <p:nvGrpSpPr>
          <p:cNvPr id="9" name="Group 9"/>
          <p:cNvGrpSpPr>
            <a:grpSpLocks noChangeAspect="1"/>
          </p:cNvGrpSpPr>
          <p:nvPr/>
        </p:nvGrpSpPr>
        <p:grpSpPr>
          <a:xfrm>
            <a:off x="6565846" y="9084780"/>
            <a:ext cx="1863449" cy="457211"/>
            <a:chOff x="0" y="0"/>
            <a:chExt cx="2484598" cy="609614"/>
          </a:xfrm>
        </p:grpSpPr>
        <p:sp>
          <p:nvSpPr>
            <p:cNvPr id="10" name="Freeform 10"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11" name="Group 11"/>
          <p:cNvGrpSpPr>
            <a:grpSpLocks noChangeAspect="1"/>
          </p:cNvGrpSpPr>
          <p:nvPr/>
        </p:nvGrpSpPr>
        <p:grpSpPr>
          <a:xfrm>
            <a:off x="8782690" y="9179158"/>
            <a:ext cx="1155611" cy="312497"/>
            <a:chOff x="0" y="0"/>
            <a:chExt cx="1540814" cy="416663"/>
          </a:xfrm>
        </p:grpSpPr>
        <p:sp>
          <p:nvSpPr>
            <p:cNvPr id="12" name="Freeform 12"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3" name="Group 13"/>
          <p:cNvGrpSpPr>
            <a:grpSpLocks noChangeAspect="1"/>
          </p:cNvGrpSpPr>
          <p:nvPr/>
        </p:nvGrpSpPr>
        <p:grpSpPr>
          <a:xfrm>
            <a:off x="10358809" y="8928531"/>
            <a:ext cx="856746" cy="856746"/>
            <a:chOff x="0" y="0"/>
            <a:chExt cx="1142328" cy="1142328"/>
          </a:xfrm>
        </p:grpSpPr>
        <p:sp>
          <p:nvSpPr>
            <p:cNvPr id="14" name="Freeform 14"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5" name="Group 15"/>
          <p:cNvGrpSpPr>
            <a:grpSpLocks noChangeAspect="1"/>
          </p:cNvGrpSpPr>
          <p:nvPr/>
        </p:nvGrpSpPr>
        <p:grpSpPr>
          <a:xfrm>
            <a:off x="11637112" y="9129872"/>
            <a:ext cx="1374778" cy="457211"/>
            <a:chOff x="0" y="0"/>
            <a:chExt cx="1833038" cy="609614"/>
          </a:xfrm>
        </p:grpSpPr>
        <p:sp>
          <p:nvSpPr>
            <p:cNvPr id="16" name="Freeform 16"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7" name="Group 17"/>
          <p:cNvGrpSpPr>
            <a:grpSpLocks noChangeAspect="1"/>
          </p:cNvGrpSpPr>
          <p:nvPr/>
        </p:nvGrpSpPr>
        <p:grpSpPr>
          <a:xfrm>
            <a:off x="13019231" y="9000888"/>
            <a:ext cx="2648887" cy="715178"/>
            <a:chOff x="0" y="0"/>
            <a:chExt cx="3531849" cy="953571"/>
          </a:xfrm>
        </p:grpSpPr>
        <p:sp>
          <p:nvSpPr>
            <p:cNvPr id="18" name="Freeform 18"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9" name="Group 19"/>
          <p:cNvGrpSpPr>
            <a:grpSpLocks noChangeAspect="1"/>
          </p:cNvGrpSpPr>
          <p:nvPr/>
        </p:nvGrpSpPr>
        <p:grpSpPr>
          <a:xfrm>
            <a:off x="15413295" y="9158185"/>
            <a:ext cx="2028087" cy="360735"/>
            <a:chOff x="0" y="0"/>
            <a:chExt cx="2704115" cy="480980"/>
          </a:xfrm>
        </p:grpSpPr>
        <p:sp>
          <p:nvSpPr>
            <p:cNvPr id="20" name="Freeform 20"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grpSp>
        <p:nvGrpSpPr>
          <p:cNvPr id="21" name="Group 21"/>
          <p:cNvGrpSpPr>
            <a:grpSpLocks noChangeAspect="1"/>
          </p:cNvGrpSpPr>
          <p:nvPr/>
        </p:nvGrpSpPr>
        <p:grpSpPr>
          <a:xfrm>
            <a:off x="14110801" y="768080"/>
            <a:ext cx="2878200" cy="873228"/>
            <a:chOff x="0" y="0"/>
            <a:chExt cx="3837600" cy="1164304"/>
          </a:xfrm>
        </p:grpSpPr>
        <p:sp>
          <p:nvSpPr>
            <p:cNvPr id="22" name="Freeform 22" descr="A purple and black text  Description automatically generated"/>
            <p:cNvSpPr/>
            <p:nvPr/>
          </p:nvSpPr>
          <p:spPr>
            <a:xfrm>
              <a:off x="0" y="0"/>
              <a:ext cx="3837559" cy="1164336"/>
            </a:xfrm>
            <a:custGeom>
              <a:avLst/>
              <a:gdLst/>
              <a:ahLst/>
              <a:cxnLst/>
              <a:rect l="l" t="t" r="r" b="b"/>
              <a:pathLst>
                <a:path w="3837559" h="1164336">
                  <a:moveTo>
                    <a:pt x="0" y="0"/>
                  </a:moveTo>
                  <a:lnTo>
                    <a:pt x="3837559" y="0"/>
                  </a:lnTo>
                  <a:lnTo>
                    <a:pt x="3837559" y="1164336"/>
                  </a:lnTo>
                  <a:lnTo>
                    <a:pt x="0" y="1164336"/>
                  </a:lnTo>
                  <a:lnTo>
                    <a:pt x="0" y="0"/>
                  </a:lnTo>
                  <a:close/>
                </a:path>
              </a:pathLst>
            </a:custGeom>
            <a:blipFill>
              <a:blip r:embed="rId9"/>
              <a:stretch>
                <a:fillRect t="-185" r="-1" b="-183"/>
              </a:stretch>
            </a:blipFill>
          </p:spPr>
          <p:txBody>
            <a:bodyPr/>
            <a:lstStyle/>
            <a:p>
              <a:endParaRPr lang="el-GR"/>
            </a:p>
          </p:txBody>
        </p:sp>
      </p:grpSp>
      <p:grpSp>
        <p:nvGrpSpPr>
          <p:cNvPr id="23" name="Group 23"/>
          <p:cNvGrpSpPr/>
          <p:nvPr/>
        </p:nvGrpSpPr>
        <p:grpSpPr>
          <a:xfrm>
            <a:off x="1028700" y="539106"/>
            <a:ext cx="8681001" cy="1137553"/>
            <a:chOff x="0" y="0"/>
            <a:chExt cx="11574668" cy="1516737"/>
          </a:xfrm>
        </p:grpSpPr>
        <p:sp>
          <p:nvSpPr>
            <p:cNvPr id="24" name="Freeform 24"/>
            <p:cNvSpPr/>
            <p:nvPr/>
          </p:nvSpPr>
          <p:spPr>
            <a:xfrm>
              <a:off x="0" y="0"/>
              <a:ext cx="11574668" cy="1516737"/>
            </a:xfrm>
            <a:custGeom>
              <a:avLst/>
              <a:gdLst/>
              <a:ahLst/>
              <a:cxnLst/>
              <a:rect l="l" t="t" r="r" b="b"/>
              <a:pathLst>
                <a:path w="11574668" h="1516737">
                  <a:moveTo>
                    <a:pt x="0" y="0"/>
                  </a:moveTo>
                  <a:lnTo>
                    <a:pt x="11574668" y="0"/>
                  </a:lnTo>
                  <a:lnTo>
                    <a:pt x="11574668" y="1516737"/>
                  </a:lnTo>
                  <a:lnTo>
                    <a:pt x="0" y="1516737"/>
                  </a:lnTo>
                  <a:close/>
                </a:path>
              </a:pathLst>
            </a:custGeom>
            <a:solidFill>
              <a:srgbClr val="000000">
                <a:alpha val="0"/>
              </a:srgbClr>
            </a:solidFill>
          </p:spPr>
          <p:txBody>
            <a:bodyPr/>
            <a:lstStyle/>
            <a:p>
              <a:endParaRPr lang="el-GR"/>
            </a:p>
          </p:txBody>
        </p:sp>
        <p:sp>
          <p:nvSpPr>
            <p:cNvPr id="25" name="TextBox 25"/>
            <p:cNvSpPr txBox="1"/>
            <p:nvPr/>
          </p:nvSpPr>
          <p:spPr>
            <a:xfrm>
              <a:off x="0" y="66675"/>
              <a:ext cx="11574668" cy="1450062"/>
            </a:xfrm>
            <a:prstGeom prst="rect">
              <a:avLst/>
            </a:prstGeom>
          </p:spPr>
          <p:txBody>
            <a:bodyPr lIns="0" tIns="0" rIns="0" bIns="0" rtlCol="0" anchor="ctr"/>
            <a:lstStyle/>
            <a:p>
              <a:pPr algn="l">
                <a:lnSpc>
                  <a:spcPts val="6480"/>
                </a:lnSpc>
              </a:pPr>
              <a:r>
                <a:rPr lang="en-US" sz="6000" b="1">
                  <a:solidFill>
                    <a:srgbClr val="8D5CFF"/>
                  </a:solidFill>
                  <a:latin typeface="Georgia Bold"/>
                  <a:ea typeface="Georgia Bold"/>
                  <a:cs typeface="Georgia Bold"/>
                  <a:sym typeface="Georgia Bold"/>
                </a:rPr>
                <a:t>Team management</a:t>
              </a:r>
            </a:p>
          </p:txBody>
        </p:sp>
      </p:grpSp>
      <p:sp>
        <p:nvSpPr>
          <p:cNvPr id="26" name="Freeform 26"/>
          <p:cNvSpPr/>
          <p:nvPr/>
        </p:nvSpPr>
        <p:spPr>
          <a:xfrm>
            <a:off x="14932514" y="5744911"/>
            <a:ext cx="2669023" cy="2578943"/>
          </a:xfrm>
          <a:custGeom>
            <a:avLst/>
            <a:gdLst/>
            <a:ahLst/>
            <a:cxnLst/>
            <a:rect l="l" t="t" r="r" b="b"/>
            <a:pathLst>
              <a:path w="2669023" h="2578943">
                <a:moveTo>
                  <a:pt x="0" y="0"/>
                </a:moveTo>
                <a:lnTo>
                  <a:pt x="2669023" y="0"/>
                </a:lnTo>
                <a:lnTo>
                  <a:pt x="2669023" y="2578943"/>
                </a:lnTo>
                <a:lnTo>
                  <a:pt x="0" y="257894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27" name="TextBox 27"/>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sp>
        <p:nvSpPr>
          <p:cNvPr id="28" name="TextBox 28"/>
          <p:cNvSpPr txBox="1"/>
          <p:nvPr/>
        </p:nvSpPr>
        <p:spPr>
          <a:xfrm>
            <a:off x="1028700" y="2525123"/>
            <a:ext cx="15991677" cy="1978914"/>
          </a:xfrm>
          <a:prstGeom prst="rect">
            <a:avLst/>
          </a:prstGeom>
        </p:spPr>
        <p:txBody>
          <a:bodyPr lIns="0" tIns="0" rIns="0" bIns="0" rtlCol="0" anchor="t">
            <a:spAutoFit/>
          </a:bodyPr>
          <a:lstStyle/>
          <a:p>
            <a:pPr algn="l">
              <a:lnSpc>
                <a:spcPts val="3888"/>
              </a:lnSpc>
            </a:pPr>
            <a:r>
              <a:rPr lang="en-US" sz="3600">
                <a:solidFill>
                  <a:srgbClr val="19112C"/>
                </a:solidFill>
                <a:latin typeface="Arial"/>
                <a:ea typeface="Arial"/>
                <a:cs typeface="Arial"/>
                <a:sym typeface="Arial"/>
              </a:rPr>
              <a:t>Actively understand oneself, know one's strengths, talents, interests, and how we can effectively contribute to the team's goals and objectives.</a:t>
            </a:r>
          </a:p>
          <a:p>
            <a:pPr algn="l">
              <a:lnSpc>
                <a:spcPts val="3888"/>
              </a:lnSpc>
            </a:pPr>
            <a:endParaRPr lang="en-US" sz="3600">
              <a:solidFill>
                <a:srgbClr val="19112C"/>
              </a:solidFill>
              <a:latin typeface="Arial"/>
              <a:ea typeface="Arial"/>
              <a:cs typeface="Arial"/>
              <a:sym typeface="Arial"/>
            </a:endParaRPr>
          </a:p>
          <a:p>
            <a:pPr algn="l">
              <a:lnSpc>
                <a:spcPts val="3888"/>
              </a:lnSpc>
            </a:pPr>
            <a:r>
              <a:rPr lang="en-US" sz="3600" b="1">
                <a:solidFill>
                  <a:srgbClr val="19112C"/>
                </a:solidFill>
                <a:latin typeface="Arial Bold"/>
                <a:ea typeface="Arial Bold"/>
                <a:cs typeface="Arial Bold"/>
                <a:sym typeface="Arial Bold"/>
              </a:rPr>
              <a:t>What is special about women's teams?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13735943" y="4723112"/>
            <a:ext cx="5062165" cy="506216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D5CFF"/>
            </a:solidFill>
          </p:spPr>
          <p:txBody>
            <a:bodyPr/>
            <a:lstStyle/>
            <a:p>
              <a:endParaRPr lang="el-GR"/>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0" y="8722950"/>
            <a:ext cx="18288000" cy="1564048"/>
            <a:chOff x="0" y="0"/>
            <a:chExt cx="24384000" cy="2085398"/>
          </a:xfrm>
        </p:grpSpPr>
        <p:sp>
          <p:nvSpPr>
            <p:cNvPr id="6" name="Freeform 6"/>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7" name="Group 7"/>
          <p:cNvGrpSpPr>
            <a:grpSpLocks noChangeAspect="1"/>
          </p:cNvGrpSpPr>
          <p:nvPr/>
        </p:nvGrpSpPr>
        <p:grpSpPr>
          <a:xfrm>
            <a:off x="846618" y="9013311"/>
            <a:ext cx="3086100" cy="687187"/>
            <a:chOff x="0" y="0"/>
            <a:chExt cx="4114800" cy="916250"/>
          </a:xfrm>
        </p:grpSpPr>
        <p:sp>
          <p:nvSpPr>
            <p:cNvPr id="8" name="Freeform 8"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endParaRPr lang="el-GR"/>
            </a:p>
          </p:txBody>
        </p:sp>
      </p:grpSp>
      <p:grpSp>
        <p:nvGrpSpPr>
          <p:cNvPr id="9" name="Group 9"/>
          <p:cNvGrpSpPr>
            <a:grpSpLocks noChangeAspect="1"/>
          </p:cNvGrpSpPr>
          <p:nvPr/>
        </p:nvGrpSpPr>
        <p:grpSpPr>
          <a:xfrm>
            <a:off x="6565846" y="9084780"/>
            <a:ext cx="1863449" cy="457211"/>
            <a:chOff x="0" y="0"/>
            <a:chExt cx="2484598" cy="609614"/>
          </a:xfrm>
        </p:grpSpPr>
        <p:sp>
          <p:nvSpPr>
            <p:cNvPr id="10" name="Freeform 10"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11" name="Group 11"/>
          <p:cNvGrpSpPr>
            <a:grpSpLocks noChangeAspect="1"/>
          </p:cNvGrpSpPr>
          <p:nvPr/>
        </p:nvGrpSpPr>
        <p:grpSpPr>
          <a:xfrm>
            <a:off x="8782690" y="9179158"/>
            <a:ext cx="1155611" cy="312497"/>
            <a:chOff x="0" y="0"/>
            <a:chExt cx="1540814" cy="416663"/>
          </a:xfrm>
        </p:grpSpPr>
        <p:sp>
          <p:nvSpPr>
            <p:cNvPr id="12" name="Freeform 12"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3" name="Group 13"/>
          <p:cNvGrpSpPr>
            <a:grpSpLocks noChangeAspect="1"/>
          </p:cNvGrpSpPr>
          <p:nvPr/>
        </p:nvGrpSpPr>
        <p:grpSpPr>
          <a:xfrm>
            <a:off x="10358809" y="8928531"/>
            <a:ext cx="856746" cy="856746"/>
            <a:chOff x="0" y="0"/>
            <a:chExt cx="1142328" cy="1142328"/>
          </a:xfrm>
        </p:grpSpPr>
        <p:sp>
          <p:nvSpPr>
            <p:cNvPr id="14" name="Freeform 14"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5" name="Group 15"/>
          <p:cNvGrpSpPr>
            <a:grpSpLocks noChangeAspect="1"/>
          </p:cNvGrpSpPr>
          <p:nvPr/>
        </p:nvGrpSpPr>
        <p:grpSpPr>
          <a:xfrm>
            <a:off x="11637112" y="9129872"/>
            <a:ext cx="1374778" cy="457211"/>
            <a:chOff x="0" y="0"/>
            <a:chExt cx="1833038" cy="609614"/>
          </a:xfrm>
        </p:grpSpPr>
        <p:sp>
          <p:nvSpPr>
            <p:cNvPr id="16" name="Freeform 16"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7" name="Group 17"/>
          <p:cNvGrpSpPr>
            <a:grpSpLocks noChangeAspect="1"/>
          </p:cNvGrpSpPr>
          <p:nvPr/>
        </p:nvGrpSpPr>
        <p:grpSpPr>
          <a:xfrm>
            <a:off x="13019231" y="9000888"/>
            <a:ext cx="2648887" cy="715178"/>
            <a:chOff x="0" y="0"/>
            <a:chExt cx="3531849" cy="953571"/>
          </a:xfrm>
        </p:grpSpPr>
        <p:sp>
          <p:nvSpPr>
            <p:cNvPr id="18" name="Freeform 18"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9" name="Group 19"/>
          <p:cNvGrpSpPr>
            <a:grpSpLocks noChangeAspect="1"/>
          </p:cNvGrpSpPr>
          <p:nvPr/>
        </p:nvGrpSpPr>
        <p:grpSpPr>
          <a:xfrm>
            <a:off x="15413295" y="9158185"/>
            <a:ext cx="2028087" cy="360735"/>
            <a:chOff x="0" y="0"/>
            <a:chExt cx="2704115" cy="480980"/>
          </a:xfrm>
        </p:grpSpPr>
        <p:sp>
          <p:nvSpPr>
            <p:cNvPr id="20" name="Freeform 20"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21" name="TextBox 21"/>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grpSp>
        <p:nvGrpSpPr>
          <p:cNvPr id="22" name="Group 22"/>
          <p:cNvGrpSpPr>
            <a:grpSpLocks noChangeAspect="1"/>
          </p:cNvGrpSpPr>
          <p:nvPr/>
        </p:nvGrpSpPr>
        <p:grpSpPr>
          <a:xfrm>
            <a:off x="14110801" y="768080"/>
            <a:ext cx="2878200" cy="873228"/>
            <a:chOff x="0" y="0"/>
            <a:chExt cx="3837600" cy="1164304"/>
          </a:xfrm>
        </p:grpSpPr>
        <p:sp>
          <p:nvSpPr>
            <p:cNvPr id="23" name="Freeform 23" descr="A purple and black text  Description automatically generated"/>
            <p:cNvSpPr/>
            <p:nvPr/>
          </p:nvSpPr>
          <p:spPr>
            <a:xfrm>
              <a:off x="0" y="0"/>
              <a:ext cx="3837559" cy="1164336"/>
            </a:xfrm>
            <a:custGeom>
              <a:avLst/>
              <a:gdLst/>
              <a:ahLst/>
              <a:cxnLst/>
              <a:rect l="l" t="t" r="r" b="b"/>
              <a:pathLst>
                <a:path w="3837559" h="1164336">
                  <a:moveTo>
                    <a:pt x="0" y="0"/>
                  </a:moveTo>
                  <a:lnTo>
                    <a:pt x="3837559" y="0"/>
                  </a:lnTo>
                  <a:lnTo>
                    <a:pt x="3837559" y="1164336"/>
                  </a:lnTo>
                  <a:lnTo>
                    <a:pt x="0" y="1164336"/>
                  </a:lnTo>
                  <a:lnTo>
                    <a:pt x="0" y="0"/>
                  </a:lnTo>
                  <a:close/>
                </a:path>
              </a:pathLst>
            </a:custGeom>
            <a:blipFill>
              <a:blip r:embed="rId9"/>
              <a:stretch>
                <a:fillRect t="-185" r="-1" b="-183"/>
              </a:stretch>
            </a:blipFill>
          </p:spPr>
          <p:txBody>
            <a:bodyPr/>
            <a:lstStyle/>
            <a:p>
              <a:endParaRPr lang="el-GR"/>
            </a:p>
          </p:txBody>
        </p:sp>
      </p:grpSp>
      <p:grpSp>
        <p:nvGrpSpPr>
          <p:cNvPr id="24" name="Group 24"/>
          <p:cNvGrpSpPr/>
          <p:nvPr/>
        </p:nvGrpSpPr>
        <p:grpSpPr>
          <a:xfrm>
            <a:off x="1028700" y="539106"/>
            <a:ext cx="11071335" cy="1137553"/>
            <a:chOff x="0" y="0"/>
            <a:chExt cx="14761780" cy="1516737"/>
          </a:xfrm>
        </p:grpSpPr>
        <p:sp>
          <p:nvSpPr>
            <p:cNvPr id="25" name="Freeform 25"/>
            <p:cNvSpPr/>
            <p:nvPr/>
          </p:nvSpPr>
          <p:spPr>
            <a:xfrm>
              <a:off x="0" y="0"/>
              <a:ext cx="14761780" cy="1516737"/>
            </a:xfrm>
            <a:custGeom>
              <a:avLst/>
              <a:gdLst/>
              <a:ahLst/>
              <a:cxnLst/>
              <a:rect l="l" t="t" r="r" b="b"/>
              <a:pathLst>
                <a:path w="14761780" h="1516737">
                  <a:moveTo>
                    <a:pt x="0" y="0"/>
                  </a:moveTo>
                  <a:lnTo>
                    <a:pt x="14761780" y="0"/>
                  </a:lnTo>
                  <a:lnTo>
                    <a:pt x="14761780" y="1516737"/>
                  </a:lnTo>
                  <a:lnTo>
                    <a:pt x="0" y="1516737"/>
                  </a:lnTo>
                  <a:close/>
                </a:path>
              </a:pathLst>
            </a:custGeom>
            <a:solidFill>
              <a:srgbClr val="000000">
                <a:alpha val="0"/>
              </a:srgbClr>
            </a:solidFill>
          </p:spPr>
          <p:txBody>
            <a:bodyPr/>
            <a:lstStyle/>
            <a:p>
              <a:endParaRPr lang="el-GR"/>
            </a:p>
          </p:txBody>
        </p:sp>
        <p:sp>
          <p:nvSpPr>
            <p:cNvPr id="26" name="TextBox 26"/>
            <p:cNvSpPr txBox="1"/>
            <p:nvPr/>
          </p:nvSpPr>
          <p:spPr>
            <a:xfrm>
              <a:off x="0" y="66675"/>
              <a:ext cx="14761780" cy="1450062"/>
            </a:xfrm>
            <a:prstGeom prst="rect">
              <a:avLst/>
            </a:prstGeom>
          </p:spPr>
          <p:txBody>
            <a:bodyPr lIns="0" tIns="0" rIns="0" bIns="0" rtlCol="0" anchor="ctr"/>
            <a:lstStyle/>
            <a:p>
              <a:pPr algn="l">
                <a:lnSpc>
                  <a:spcPts val="6480"/>
                </a:lnSpc>
              </a:pPr>
              <a:r>
                <a:rPr lang="en-US" sz="6000" b="1">
                  <a:solidFill>
                    <a:srgbClr val="8D5CFF"/>
                  </a:solidFill>
                  <a:latin typeface="Georgia Bold"/>
                  <a:ea typeface="Georgia Bold"/>
                  <a:cs typeface="Georgia Bold"/>
                  <a:sym typeface="Georgia Bold"/>
                </a:rPr>
                <a:t>Communication</a:t>
              </a:r>
            </a:p>
          </p:txBody>
        </p:sp>
      </p:grpSp>
      <p:sp>
        <p:nvSpPr>
          <p:cNvPr id="27" name="TextBox 27"/>
          <p:cNvSpPr txBox="1"/>
          <p:nvPr/>
        </p:nvSpPr>
        <p:spPr>
          <a:xfrm>
            <a:off x="1148162" y="2725148"/>
            <a:ext cx="15991677" cy="1978914"/>
          </a:xfrm>
          <a:prstGeom prst="rect">
            <a:avLst/>
          </a:prstGeom>
        </p:spPr>
        <p:txBody>
          <a:bodyPr lIns="0" tIns="0" rIns="0" bIns="0" rtlCol="0" anchor="t">
            <a:spAutoFit/>
          </a:bodyPr>
          <a:lstStyle/>
          <a:p>
            <a:pPr algn="l">
              <a:lnSpc>
                <a:spcPts val="3888"/>
              </a:lnSpc>
            </a:pPr>
            <a:r>
              <a:rPr lang="en-US" sz="3600">
                <a:solidFill>
                  <a:srgbClr val="19112C"/>
                </a:solidFill>
                <a:latin typeface="Arial"/>
                <a:ea typeface="Arial"/>
                <a:cs typeface="Arial"/>
                <a:sym typeface="Arial"/>
              </a:rPr>
              <a:t>Verbal and non-verbal communication to convey a message.</a:t>
            </a:r>
          </a:p>
          <a:p>
            <a:pPr algn="l">
              <a:lnSpc>
                <a:spcPts val="3888"/>
              </a:lnSpc>
            </a:pPr>
            <a:r>
              <a:rPr lang="en-US" sz="3600">
                <a:solidFill>
                  <a:srgbClr val="19112C"/>
                </a:solidFill>
                <a:latin typeface="Arial"/>
                <a:ea typeface="Arial"/>
                <a:cs typeface="Arial"/>
                <a:sym typeface="Arial"/>
              </a:rPr>
              <a:t>Create community, assertive communication and transmit trust</a:t>
            </a:r>
          </a:p>
          <a:p>
            <a:pPr algn="l">
              <a:lnSpc>
                <a:spcPts val="3888"/>
              </a:lnSpc>
            </a:pPr>
            <a:endParaRPr lang="en-US" sz="3600">
              <a:solidFill>
                <a:srgbClr val="19112C"/>
              </a:solidFill>
              <a:latin typeface="Arial"/>
              <a:ea typeface="Arial"/>
              <a:cs typeface="Arial"/>
              <a:sym typeface="Arial"/>
            </a:endParaRPr>
          </a:p>
          <a:p>
            <a:pPr algn="l">
              <a:lnSpc>
                <a:spcPts val="3888"/>
              </a:lnSpc>
            </a:pPr>
            <a:r>
              <a:rPr lang="en-US" sz="3600" b="1">
                <a:solidFill>
                  <a:srgbClr val="19112C"/>
                </a:solidFill>
                <a:latin typeface="Arial Bold"/>
                <a:ea typeface="Arial Bold"/>
                <a:cs typeface="Arial Bold"/>
                <a:sym typeface="Arial Bold"/>
              </a:rPr>
              <a:t>Communication from/to women?</a:t>
            </a:r>
          </a:p>
        </p:txBody>
      </p:sp>
      <p:sp>
        <p:nvSpPr>
          <p:cNvPr id="28" name="Freeform 28" descr="Chateo con relleno sólido"/>
          <p:cNvSpPr/>
          <p:nvPr/>
        </p:nvSpPr>
        <p:spPr>
          <a:xfrm>
            <a:off x="14343674" y="5341084"/>
            <a:ext cx="3838074" cy="3838074"/>
          </a:xfrm>
          <a:custGeom>
            <a:avLst/>
            <a:gdLst/>
            <a:ahLst/>
            <a:cxnLst/>
            <a:rect l="l" t="t" r="r" b="b"/>
            <a:pathLst>
              <a:path w="3838074" h="3838074">
                <a:moveTo>
                  <a:pt x="0" y="0"/>
                </a:moveTo>
                <a:lnTo>
                  <a:pt x="3838074" y="0"/>
                </a:lnTo>
                <a:lnTo>
                  <a:pt x="3838074" y="3838074"/>
                </a:lnTo>
                <a:lnTo>
                  <a:pt x="0" y="383807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1052204" y="452011"/>
            <a:ext cx="2882265" cy="1403886"/>
            <a:chOff x="0" y="0"/>
            <a:chExt cx="3843020" cy="1871848"/>
          </a:xfrm>
        </p:grpSpPr>
        <p:sp>
          <p:nvSpPr>
            <p:cNvPr id="5" name="Freeform 5"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2"/>
              <a:stretch>
                <a:fillRect l="-33" r="-33"/>
              </a:stretch>
            </a:blipFill>
          </p:spPr>
          <p:txBody>
            <a:bodyPr/>
            <a:lstStyle/>
            <a:p>
              <a:endParaRPr lang="el-GR"/>
            </a:p>
          </p:txBody>
        </p:sp>
      </p:grpSp>
      <p:grpSp>
        <p:nvGrpSpPr>
          <p:cNvPr id="6" name="Group 6"/>
          <p:cNvGrpSpPr>
            <a:grpSpLocks noChangeAspect="1"/>
          </p:cNvGrpSpPr>
          <p:nvPr/>
        </p:nvGrpSpPr>
        <p:grpSpPr>
          <a:xfrm>
            <a:off x="846618" y="9013311"/>
            <a:ext cx="3086100" cy="687187"/>
            <a:chOff x="0" y="0"/>
            <a:chExt cx="4114800" cy="916250"/>
          </a:xfrm>
        </p:grpSpPr>
        <p:sp>
          <p:nvSpPr>
            <p:cNvPr id="7" name="Freeform 7"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3"/>
              <a:stretch>
                <a:fillRect t="-98" b="-92"/>
              </a:stretch>
            </a:blipFill>
          </p:spPr>
          <p:txBody>
            <a:bodyPr/>
            <a:lstStyle/>
            <a:p>
              <a:endParaRPr lang="el-GR"/>
            </a:p>
          </p:txBody>
        </p:sp>
      </p:grpSp>
      <p:grpSp>
        <p:nvGrpSpPr>
          <p:cNvPr id="8" name="Group 8"/>
          <p:cNvGrpSpPr>
            <a:grpSpLocks noChangeAspect="1"/>
          </p:cNvGrpSpPr>
          <p:nvPr/>
        </p:nvGrpSpPr>
        <p:grpSpPr>
          <a:xfrm>
            <a:off x="6565846" y="9084780"/>
            <a:ext cx="1863449" cy="457211"/>
            <a:chOff x="0" y="0"/>
            <a:chExt cx="2484598" cy="609614"/>
          </a:xfrm>
        </p:grpSpPr>
        <p:sp>
          <p:nvSpPr>
            <p:cNvPr id="9" name="Freeform 9"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endParaRPr lang="el-GR"/>
            </a:p>
          </p:txBody>
        </p:sp>
      </p:grpSp>
      <p:grpSp>
        <p:nvGrpSpPr>
          <p:cNvPr id="10" name="Group 10"/>
          <p:cNvGrpSpPr>
            <a:grpSpLocks noChangeAspect="1"/>
          </p:cNvGrpSpPr>
          <p:nvPr/>
        </p:nvGrpSpPr>
        <p:grpSpPr>
          <a:xfrm>
            <a:off x="8782690" y="9179158"/>
            <a:ext cx="1155611" cy="312497"/>
            <a:chOff x="0" y="0"/>
            <a:chExt cx="1540814" cy="416663"/>
          </a:xfrm>
        </p:grpSpPr>
        <p:sp>
          <p:nvSpPr>
            <p:cNvPr id="11" name="Freeform 11"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endParaRPr lang="el-GR"/>
            </a:p>
          </p:txBody>
        </p:sp>
      </p:grpSp>
      <p:grpSp>
        <p:nvGrpSpPr>
          <p:cNvPr id="12" name="Group 12"/>
          <p:cNvGrpSpPr>
            <a:grpSpLocks noChangeAspect="1"/>
          </p:cNvGrpSpPr>
          <p:nvPr/>
        </p:nvGrpSpPr>
        <p:grpSpPr>
          <a:xfrm>
            <a:off x="10358809" y="8928531"/>
            <a:ext cx="856746" cy="856746"/>
            <a:chOff x="0" y="0"/>
            <a:chExt cx="1142328" cy="1142328"/>
          </a:xfrm>
        </p:grpSpPr>
        <p:sp>
          <p:nvSpPr>
            <p:cNvPr id="13" name="Freeform 13"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endParaRPr lang="el-GR"/>
            </a:p>
          </p:txBody>
        </p:sp>
      </p:grpSp>
      <p:grpSp>
        <p:nvGrpSpPr>
          <p:cNvPr id="14" name="Group 14"/>
          <p:cNvGrpSpPr>
            <a:grpSpLocks noChangeAspect="1"/>
          </p:cNvGrpSpPr>
          <p:nvPr/>
        </p:nvGrpSpPr>
        <p:grpSpPr>
          <a:xfrm>
            <a:off x="11637112" y="9129872"/>
            <a:ext cx="1374778" cy="457211"/>
            <a:chOff x="0" y="0"/>
            <a:chExt cx="1833038" cy="609614"/>
          </a:xfrm>
        </p:grpSpPr>
        <p:sp>
          <p:nvSpPr>
            <p:cNvPr id="15" name="Freeform 15"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endParaRPr lang="el-GR"/>
            </a:p>
          </p:txBody>
        </p:sp>
      </p:grpSp>
      <p:grpSp>
        <p:nvGrpSpPr>
          <p:cNvPr id="16" name="Group 16"/>
          <p:cNvGrpSpPr>
            <a:grpSpLocks noChangeAspect="1"/>
          </p:cNvGrpSpPr>
          <p:nvPr/>
        </p:nvGrpSpPr>
        <p:grpSpPr>
          <a:xfrm>
            <a:off x="13019231" y="9000888"/>
            <a:ext cx="2648887" cy="715178"/>
            <a:chOff x="0" y="0"/>
            <a:chExt cx="3531849" cy="953571"/>
          </a:xfrm>
        </p:grpSpPr>
        <p:sp>
          <p:nvSpPr>
            <p:cNvPr id="17" name="Freeform 17"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endParaRPr lang="el-GR"/>
            </a:p>
          </p:txBody>
        </p:sp>
      </p:grpSp>
      <p:grpSp>
        <p:nvGrpSpPr>
          <p:cNvPr id="18" name="Group 18"/>
          <p:cNvGrpSpPr>
            <a:grpSpLocks noChangeAspect="1"/>
          </p:cNvGrpSpPr>
          <p:nvPr/>
        </p:nvGrpSpPr>
        <p:grpSpPr>
          <a:xfrm>
            <a:off x="15413295" y="9158185"/>
            <a:ext cx="2028087" cy="360735"/>
            <a:chOff x="0" y="0"/>
            <a:chExt cx="2704115" cy="480980"/>
          </a:xfrm>
        </p:grpSpPr>
        <p:sp>
          <p:nvSpPr>
            <p:cNvPr id="19" name="Freeform 19"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endParaRPr lang="el-GR"/>
            </a:p>
          </p:txBody>
        </p:sp>
      </p:grpSp>
      <p:sp>
        <p:nvSpPr>
          <p:cNvPr id="20" name="TextBox 20"/>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grpSp>
        <p:nvGrpSpPr>
          <p:cNvPr id="21" name="Group 21"/>
          <p:cNvGrpSpPr/>
          <p:nvPr/>
        </p:nvGrpSpPr>
        <p:grpSpPr>
          <a:xfrm>
            <a:off x="1052203" y="2835395"/>
            <a:ext cx="14874820" cy="2922283"/>
            <a:chOff x="0" y="0"/>
            <a:chExt cx="19833094" cy="3896378"/>
          </a:xfrm>
        </p:grpSpPr>
        <p:sp>
          <p:nvSpPr>
            <p:cNvPr id="22" name="Freeform 22"/>
            <p:cNvSpPr/>
            <p:nvPr/>
          </p:nvSpPr>
          <p:spPr>
            <a:xfrm>
              <a:off x="0" y="0"/>
              <a:ext cx="19833095" cy="3896378"/>
            </a:xfrm>
            <a:custGeom>
              <a:avLst/>
              <a:gdLst/>
              <a:ahLst/>
              <a:cxnLst/>
              <a:rect l="l" t="t" r="r" b="b"/>
              <a:pathLst>
                <a:path w="19833095" h="3896378">
                  <a:moveTo>
                    <a:pt x="0" y="0"/>
                  </a:moveTo>
                  <a:lnTo>
                    <a:pt x="19833095" y="0"/>
                  </a:lnTo>
                  <a:lnTo>
                    <a:pt x="19833095" y="3896378"/>
                  </a:lnTo>
                  <a:lnTo>
                    <a:pt x="0" y="3896378"/>
                  </a:lnTo>
                  <a:close/>
                </a:path>
              </a:pathLst>
            </a:custGeom>
            <a:solidFill>
              <a:srgbClr val="000000">
                <a:alpha val="0"/>
              </a:srgbClr>
            </a:solidFill>
          </p:spPr>
          <p:txBody>
            <a:bodyPr/>
            <a:lstStyle/>
            <a:p>
              <a:endParaRPr lang="el-GR"/>
            </a:p>
          </p:txBody>
        </p:sp>
        <p:sp>
          <p:nvSpPr>
            <p:cNvPr id="23" name="TextBox 23"/>
            <p:cNvSpPr txBox="1"/>
            <p:nvPr/>
          </p:nvSpPr>
          <p:spPr>
            <a:xfrm>
              <a:off x="0" y="19050"/>
              <a:ext cx="19833094" cy="3877328"/>
            </a:xfrm>
            <a:prstGeom prst="rect">
              <a:avLst/>
            </a:prstGeom>
          </p:spPr>
          <p:txBody>
            <a:bodyPr lIns="0" tIns="0" rIns="0" bIns="0" rtlCol="0" anchor="b"/>
            <a:lstStyle/>
            <a:p>
              <a:pPr algn="l">
                <a:lnSpc>
                  <a:spcPts val="3888"/>
                </a:lnSpc>
              </a:pPr>
              <a:r>
                <a:rPr lang="en-US" sz="3600" b="1">
                  <a:solidFill>
                    <a:srgbClr val="FFFFFF"/>
                  </a:solidFill>
                  <a:latin typeface="Arial Bold"/>
                  <a:ea typeface="Arial Bold"/>
                  <a:cs typeface="Arial Bold"/>
                  <a:sym typeface="Arial Bold"/>
                </a:rPr>
                <a:t>Now we will put into practice everything we have just seen...</a:t>
              </a:r>
            </a:p>
            <a:p>
              <a:pPr algn="l">
                <a:lnSpc>
                  <a:spcPts val="3888"/>
                </a:lnSpc>
              </a:pPr>
              <a:endParaRPr lang="en-US" sz="3600" b="1">
                <a:solidFill>
                  <a:srgbClr val="FFFFFF"/>
                </a:solidFill>
                <a:latin typeface="Arial Bold"/>
                <a:ea typeface="Arial Bold"/>
                <a:cs typeface="Arial Bold"/>
                <a:sym typeface="Arial Bold"/>
              </a:endParaRPr>
            </a:p>
            <a:p>
              <a:pPr algn="l">
                <a:lnSpc>
                  <a:spcPts val="3888"/>
                </a:lnSpc>
              </a:pPr>
              <a:endParaRPr lang="en-US" sz="3600" b="1">
                <a:solidFill>
                  <a:srgbClr val="FFFFFF"/>
                </a:solidFill>
                <a:latin typeface="Arial Bold"/>
                <a:ea typeface="Arial Bold"/>
                <a:cs typeface="Arial Bold"/>
                <a:sym typeface="Arial Bold"/>
              </a:endParaRPr>
            </a:p>
            <a:p>
              <a:pPr algn="l">
                <a:lnSpc>
                  <a:spcPts val="3888"/>
                </a:lnSpc>
              </a:pPr>
              <a:endParaRPr lang="en-US" sz="3600" b="1">
                <a:solidFill>
                  <a:srgbClr val="FFFFFF"/>
                </a:solidFill>
                <a:latin typeface="Arial Bold"/>
                <a:ea typeface="Arial Bold"/>
                <a:cs typeface="Arial Bold"/>
                <a:sym typeface="Arial Bold"/>
              </a:endParaRPr>
            </a:p>
          </p:txBody>
        </p:sp>
      </p:grpSp>
      <p:sp>
        <p:nvSpPr>
          <p:cNvPr id="24" name="TextBox 24"/>
          <p:cNvSpPr txBox="1"/>
          <p:nvPr/>
        </p:nvSpPr>
        <p:spPr>
          <a:xfrm>
            <a:off x="4548216" y="856150"/>
            <a:ext cx="11015502" cy="768096"/>
          </a:xfrm>
          <a:prstGeom prst="rect">
            <a:avLst/>
          </a:prstGeom>
        </p:spPr>
        <p:txBody>
          <a:bodyPr lIns="0" tIns="0" rIns="0" bIns="0" rtlCol="0" anchor="t">
            <a:spAutoFit/>
          </a:bodyPr>
          <a:lstStyle/>
          <a:p>
            <a:pPr algn="l">
              <a:lnSpc>
                <a:spcPts val="5832"/>
              </a:lnSpc>
            </a:pPr>
            <a:r>
              <a:rPr lang="en-US" sz="5400" b="1">
                <a:solidFill>
                  <a:srgbClr val="C0FF99"/>
                </a:solidFill>
                <a:latin typeface="Georgia Bold"/>
                <a:ea typeface="Georgia Bold"/>
                <a:cs typeface="Georgia Bold"/>
                <a:sym typeface="Georgia Bold"/>
              </a:rPr>
              <a:t>Teamwork instructions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1052204" y="452011"/>
            <a:ext cx="2882265" cy="1403886"/>
            <a:chOff x="0" y="0"/>
            <a:chExt cx="3843020" cy="1871848"/>
          </a:xfrm>
        </p:grpSpPr>
        <p:sp>
          <p:nvSpPr>
            <p:cNvPr id="5" name="Freeform 5"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3"/>
              <a:stretch>
                <a:fillRect l="-33" r="-33"/>
              </a:stretch>
            </a:blipFill>
          </p:spPr>
          <p:txBody>
            <a:bodyPr/>
            <a:lstStyle/>
            <a:p>
              <a:endParaRPr lang="el-GR"/>
            </a:p>
          </p:txBody>
        </p:sp>
      </p:grpSp>
      <p:grpSp>
        <p:nvGrpSpPr>
          <p:cNvPr id="6" name="Group 6"/>
          <p:cNvGrpSpPr>
            <a:grpSpLocks noChangeAspect="1"/>
          </p:cNvGrpSpPr>
          <p:nvPr/>
        </p:nvGrpSpPr>
        <p:grpSpPr>
          <a:xfrm>
            <a:off x="846618" y="9013311"/>
            <a:ext cx="3086100" cy="687187"/>
            <a:chOff x="0" y="0"/>
            <a:chExt cx="4114800" cy="916250"/>
          </a:xfrm>
        </p:grpSpPr>
        <p:sp>
          <p:nvSpPr>
            <p:cNvPr id="7" name="Freeform 7"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4"/>
              <a:stretch>
                <a:fillRect t="-98" b="-92"/>
              </a:stretch>
            </a:blipFill>
          </p:spPr>
          <p:txBody>
            <a:bodyPr/>
            <a:lstStyle/>
            <a:p>
              <a:endParaRPr lang="el-GR"/>
            </a:p>
          </p:txBody>
        </p:sp>
      </p:grpSp>
      <p:grpSp>
        <p:nvGrpSpPr>
          <p:cNvPr id="8" name="Group 8"/>
          <p:cNvGrpSpPr>
            <a:grpSpLocks noChangeAspect="1"/>
          </p:cNvGrpSpPr>
          <p:nvPr/>
        </p:nvGrpSpPr>
        <p:grpSpPr>
          <a:xfrm>
            <a:off x="6565846" y="9084780"/>
            <a:ext cx="1863449" cy="457211"/>
            <a:chOff x="0" y="0"/>
            <a:chExt cx="2484598" cy="609614"/>
          </a:xfrm>
        </p:grpSpPr>
        <p:sp>
          <p:nvSpPr>
            <p:cNvPr id="9" name="Freeform 9"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5"/>
              <a:stretch>
                <a:fillRect l="-24" r="-23" b="-2"/>
              </a:stretch>
            </a:blipFill>
          </p:spPr>
          <p:txBody>
            <a:bodyPr/>
            <a:lstStyle/>
            <a:p>
              <a:endParaRPr lang="el-GR"/>
            </a:p>
          </p:txBody>
        </p:sp>
      </p:grpSp>
      <p:grpSp>
        <p:nvGrpSpPr>
          <p:cNvPr id="10" name="Group 10"/>
          <p:cNvGrpSpPr>
            <a:grpSpLocks noChangeAspect="1"/>
          </p:cNvGrpSpPr>
          <p:nvPr/>
        </p:nvGrpSpPr>
        <p:grpSpPr>
          <a:xfrm>
            <a:off x="8782690" y="9179158"/>
            <a:ext cx="1155611" cy="312497"/>
            <a:chOff x="0" y="0"/>
            <a:chExt cx="1540814" cy="416663"/>
          </a:xfrm>
        </p:grpSpPr>
        <p:sp>
          <p:nvSpPr>
            <p:cNvPr id="11" name="Freeform 11"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6"/>
              <a:stretch>
                <a:fillRect t="-215" r="-3" b="-209"/>
              </a:stretch>
            </a:blipFill>
          </p:spPr>
          <p:txBody>
            <a:bodyPr/>
            <a:lstStyle/>
            <a:p>
              <a:endParaRPr lang="el-GR"/>
            </a:p>
          </p:txBody>
        </p:sp>
      </p:grpSp>
      <p:grpSp>
        <p:nvGrpSpPr>
          <p:cNvPr id="12" name="Group 12"/>
          <p:cNvGrpSpPr>
            <a:grpSpLocks noChangeAspect="1"/>
          </p:cNvGrpSpPr>
          <p:nvPr/>
        </p:nvGrpSpPr>
        <p:grpSpPr>
          <a:xfrm>
            <a:off x="10358809" y="8928531"/>
            <a:ext cx="856746" cy="856746"/>
            <a:chOff x="0" y="0"/>
            <a:chExt cx="1142328" cy="1142328"/>
          </a:xfrm>
        </p:grpSpPr>
        <p:sp>
          <p:nvSpPr>
            <p:cNvPr id="13" name="Freeform 13"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7"/>
              <a:stretch>
                <a:fillRect r="3" b="3"/>
              </a:stretch>
            </a:blipFill>
          </p:spPr>
          <p:txBody>
            <a:bodyPr/>
            <a:lstStyle/>
            <a:p>
              <a:endParaRPr lang="el-GR"/>
            </a:p>
          </p:txBody>
        </p:sp>
      </p:grpSp>
      <p:grpSp>
        <p:nvGrpSpPr>
          <p:cNvPr id="14" name="Group 14"/>
          <p:cNvGrpSpPr>
            <a:grpSpLocks noChangeAspect="1"/>
          </p:cNvGrpSpPr>
          <p:nvPr/>
        </p:nvGrpSpPr>
        <p:grpSpPr>
          <a:xfrm>
            <a:off x="11637112" y="9129872"/>
            <a:ext cx="1374778" cy="457211"/>
            <a:chOff x="0" y="0"/>
            <a:chExt cx="1833038" cy="609614"/>
          </a:xfrm>
        </p:grpSpPr>
        <p:sp>
          <p:nvSpPr>
            <p:cNvPr id="15" name="Freeform 15"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8"/>
              <a:stretch>
                <a:fillRect t="-319" r="-2" b="-322"/>
              </a:stretch>
            </a:blipFill>
          </p:spPr>
          <p:txBody>
            <a:bodyPr/>
            <a:lstStyle/>
            <a:p>
              <a:endParaRPr lang="el-GR"/>
            </a:p>
          </p:txBody>
        </p:sp>
      </p:grpSp>
      <p:grpSp>
        <p:nvGrpSpPr>
          <p:cNvPr id="16" name="Group 16"/>
          <p:cNvGrpSpPr>
            <a:grpSpLocks noChangeAspect="1"/>
          </p:cNvGrpSpPr>
          <p:nvPr/>
        </p:nvGrpSpPr>
        <p:grpSpPr>
          <a:xfrm>
            <a:off x="13019231" y="9000888"/>
            <a:ext cx="2648887" cy="715178"/>
            <a:chOff x="0" y="0"/>
            <a:chExt cx="3531849" cy="953571"/>
          </a:xfrm>
        </p:grpSpPr>
        <p:sp>
          <p:nvSpPr>
            <p:cNvPr id="17" name="Freeform 17"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9"/>
              <a:stretch>
                <a:fillRect l="-59" r="-59" b="-5"/>
              </a:stretch>
            </a:blipFill>
          </p:spPr>
          <p:txBody>
            <a:bodyPr/>
            <a:lstStyle/>
            <a:p>
              <a:endParaRPr lang="el-GR"/>
            </a:p>
          </p:txBody>
        </p:sp>
      </p:grpSp>
      <p:grpSp>
        <p:nvGrpSpPr>
          <p:cNvPr id="18" name="Group 18"/>
          <p:cNvGrpSpPr>
            <a:grpSpLocks noChangeAspect="1"/>
          </p:cNvGrpSpPr>
          <p:nvPr/>
        </p:nvGrpSpPr>
        <p:grpSpPr>
          <a:xfrm>
            <a:off x="15413295" y="9158185"/>
            <a:ext cx="2028087" cy="360735"/>
            <a:chOff x="0" y="0"/>
            <a:chExt cx="2704115" cy="480980"/>
          </a:xfrm>
        </p:grpSpPr>
        <p:sp>
          <p:nvSpPr>
            <p:cNvPr id="19" name="Freeform 19"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10"/>
              <a:stretch>
                <a:fillRect t="-106" r="-1" b="-112"/>
              </a:stretch>
            </a:blipFill>
          </p:spPr>
          <p:txBody>
            <a:bodyPr/>
            <a:lstStyle/>
            <a:p>
              <a:endParaRPr lang="el-GR"/>
            </a:p>
          </p:txBody>
        </p:sp>
      </p:grpSp>
      <p:sp>
        <p:nvSpPr>
          <p:cNvPr id="20" name="TextBox 20"/>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grpSp>
        <p:nvGrpSpPr>
          <p:cNvPr id="21" name="Group 21"/>
          <p:cNvGrpSpPr/>
          <p:nvPr/>
        </p:nvGrpSpPr>
        <p:grpSpPr>
          <a:xfrm>
            <a:off x="818708" y="979944"/>
            <a:ext cx="14874820" cy="1830153"/>
            <a:chOff x="0" y="0"/>
            <a:chExt cx="19833094" cy="2440204"/>
          </a:xfrm>
        </p:grpSpPr>
        <p:sp>
          <p:nvSpPr>
            <p:cNvPr id="22" name="Freeform 22"/>
            <p:cNvSpPr/>
            <p:nvPr/>
          </p:nvSpPr>
          <p:spPr>
            <a:xfrm>
              <a:off x="0" y="0"/>
              <a:ext cx="19833095" cy="2440204"/>
            </a:xfrm>
            <a:custGeom>
              <a:avLst/>
              <a:gdLst/>
              <a:ahLst/>
              <a:cxnLst/>
              <a:rect l="l" t="t" r="r" b="b"/>
              <a:pathLst>
                <a:path w="19833095" h="2440204">
                  <a:moveTo>
                    <a:pt x="0" y="0"/>
                  </a:moveTo>
                  <a:lnTo>
                    <a:pt x="19833095" y="0"/>
                  </a:lnTo>
                  <a:lnTo>
                    <a:pt x="19833095" y="2440204"/>
                  </a:lnTo>
                  <a:lnTo>
                    <a:pt x="0" y="2440204"/>
                  </a:lnTo>
                  <a:close/>
                </a:path>
              </a:pathLst>
            </a:custGeom>
            <a:solidFill>
              <a:srgbClr val="000000">
                <a:alpha val="0"/>
              </a:srgbClr>
            </a:solidFill>
          </p:spPr>
          <p:txBody>
            <a:bodyPr/>
            <a:lstStyle/>
            <a:p>
              <a:endParaRPr lang="el-GR"/>
            </a:p>
          </p:txBody>
        </p:sp>
        <p:sp>
          <p:nvSpPr>
            <p:cNvPr id="23" name="TextBox 23"/>
            <p:cNvSpPr txBox="1"/>
            <p:nvPr/>
          </p:nvSpPr>
          <p:spPr>
            <a:xfrm>
              <a:off x="0" y="28575"/>
              <a:ext cx="19833094" cy="2411629"/>
            </a:xfrm>
            <a:prstGeom prst="rect">
              <a:avLst/>
            </a:prstGeom>
          </p:spPr>
          <p:txBody>
            <a:bodyPr lIns="0" tIns="0" rIns="0" bIns="0" rtlCol="0" anchor="b"/>
            <a:lstStyle/>
            <a:p>
              <a:pPr algn="l">
                <a:lnSpc>
                  <a:spcPts val="4536"/>
                </a:lnSpc>
              </a:pPr>
              <a:r>
                <a:rPr lang="en-US" sz="4200" b="1">
                  <a:solidFill>
                    <a:srgbClr val="FFFFFF"/>
                  </a:solidFill>
                  <a:latin typeface="Arial Bold"/>
                  <a:ea typeface="Arial Bold"/>
                  <a:cs typeface="Arial Bold"/>
                  <a:sym typeface="Arial Bold"/>
                </a:rPr>
                <a:t>Ideathon Process</a:t>
              </a:r>
            </a:p>
          </p:txBody>
        </p:sp>
      </p:grpSp>
      <p:sp>
        <p:nvSpPr>
          <p:cNvPr id="24" name="TextBox 24"/>
          <p:cNvSpPr txBox="1"/>
          <p:nvPr/>
        </p:nvSpPr>
        <p:spPr>
          <a:xfrm>
            <a:off x="846618" y="6328822"/>
            <a:ext cx="2857752" cy="1247775"/>
          </a:xfrm>
          <a:prstGeom prst="rect">
            <a:avLst/>
          </a:prstGeom>
        </p:spPr>
        <p:txBody>
          <a:bodyPr lIns="0" tIns="0" rIns="0" bIns="0" rtlCol="0" anchor="t">
            <a:spAutoFit/>
          </a:bodyPr>
          <a:lstStyle/>
          <a:p>
            <a:pPr algn="ctr">
              <a:lnSpc>
                <a:spcPts val="3240"/>
              </a:lnSpc>
            </a:pPr>
            <a:r>
              <a:rPr lang="en-US" sz="2700" b="1">
                <a:solidFill>
                  <a:srgbClr val="C0FF99"/>
                </a:solidFill>
                <a:latin typeface="Arial Bold"/>
                <a:ea typeface="Arial Bold"/>
                <a:cs typeface="Arial Bold"/>
                <a:sym typeface="Arial Bold"/>
              </a:rPr>
              <a:t>Define your challenge – Data</a:t>
            </a:r>
            <a:r>
              <a:rPr lang="en-US" sz="2700">
                <a:solidFill>
                  <a:srgbClr val="000000"/>
                </a:solidFill>
                <a:latin typeface="Arial"/>
                <a:ea typeface="Arial"/>
                <a:cs typeface="Arial"/>
                <a:sym typeface="Arial"/>
              </a:rPr>
              <a:t> </a:t>
            </a:r>
            <a:r>
              <a:rPr lang="en-US" sz="2700" b="1">
                <a:solidFill>
                  <a:srgbClr val="C0FF99"/>
                </a:solidFill>
                <a:latin typeface="Arial Bold"/>
                <a:ea typeface="Arial Bold"/>
                <a:cs typeface="Arial Bold"/>
                <a:sym typeface="Arial Bold"/>
              </a:rPr>
              <a:t>collection</a:t>
            </a:r>
          </a:p>
        </p:txBody>
      </p:sp>
      <p:sp>
        <p:nvSpPr>
          <p:cNvPr id="25" name="TextBox 25"/>
          <p:cNvSpPr txBox="1"/>
          <p:nvPr/>
        </p:nvSpPr>
        <p:spPr>
          <a:xfrm>
            <a:off x="4522040" y="6328824"/>
            <a:ext cx="2371575" cy="897107"/>
          </a:xfrm>
          <a:prstGeom prst="rect">
            <a:avLst/>
          </a:prstGeom>
        </p:spPr>
        <p:txBody>
          <a:bodyPr lIns="0" tIns="0" rIns="0" bIns="0" rtlCol="0" anchor="t">
            <a:spAutoFit/>
          </a:bodyPr>
          <a:lstStyle/>
          <a:p>
            <a:pPr algn="ctr">
              <a:lnSpc>
                <a:spcPts val="3240"/>
              </a:lnSpc>
            </a:pPr>
            <a:r>
              <a:rPr lang="en-US" sz="2700" b="1">
                <a:solidFill>
                  <a:srgbClr val="C0FF99"/>
                </a:solidFill>
                <a:latin typeface="Arial Bold"/>
                <a:ea typeface="Arial Bold"/>
                <a:cs typeface="Arial Bold"/>
                <a:sym typeface="Arial Bold"/>
              </a:rPr>
              <a:t>Brainstorm ideas</a:t>
            </a:r>
          </a:p>
        </p:txBody>
      </p:sp>
      <p:sp>
        <p:nvSpPr>
          <p:cNvPr id="26" name="TextBox 26"/>
          <p:cNvSpPr txBox="1"/>
          <p:nvPr/>
        </p:nvSpPr>
        <p:spPr>
          <a:xfrm>
            <a:off x="7950890" y="6328824"/>
            <a:ext cx="2617546" cy="897107"/>
          </a:xfrm>
          <a:prstGeom prst="rect">
            <a:avLst/>
          </a:prstGeom>
        </p:spPr>
        <p:txBody>
          <a:bodyPr lIns="0" tIns="0" rIns="0" bIns="0" rtlCol="0" anchor="t">
            <a:spAutoFit/>
          </a:bodyPr>
          <a:lstStyle/>
          <a:p>
            <a:pPr algn="ctr">
              <a:lnSpc>
                <a:spcPts val="3240"/>
              </a:lnSpc>
            </a:pPr>
            <a:r>
              <a:rPr lang="en-US" sz="2700" b="1">
                <a:solidFill>
                  <a:srgbClr val="C0FF99"/>
                </a:solidFill>
                <a:latin typeface="Arial Bold"/>
                <a:ea typeface="Arial Bold"/>
                <a:cs typeface="Arial Bold"/>
                <a:sym typeface="Arial Bold"/>
              </a:rPr>
              <a:t>Evaluation of solutions</a:t>
            </a:r>
          </a:p>
        </p:txBody>
      </p:sp>
      <p:sp>
        <p:nvSpPr>
          <p:cNvPr id="27" name="TextBox 27"/>
          <p:cNvSpPr txBox="1"/>
          <p:nvPr/>
        </p:nvSpPr>
        <p:spPr>
          <a:xfrm>
            <a:off x="11326154" y="6328822"/>
            <a:ext cx="3017520" cy="1657350"/>
          </a:xfrm>
          <a:prstGeom prst="rect">
            <a:avLst/>
          </a:prstGeom>
        </p:spPr>
        <p:txBody>
          <a:bodyPr lIns="0" tIns="0" rIns="0" bIns="0" rtlCol="0" anchor="t">
            <a:spAutoFit/>
          </a:bodyPr>
          <a:lstStyle/>
          <a:p>
            <a:pPr algn="ctr">
              <a:lnSpc>
                <a:spcPts val="3240"/>
              </a:lnSpc>
            </a:pPr>
            <a:r>
              <a:rPr lang="en-US" sz="2700" b="1">
                <a:solidFill>
                  <a:srgbClr val="C0FF99"/>
                </a:solidFill>
                <a:latin typeface="Arial Bold"/>
                <a:ea typeface="Arial Bold"/>
                <a:cs typeface="Arial Bold"/>
                <a:sym typeface="Arial Bold"/>
              </a:rPr>
              <a:t>Creative development – refine your concept</a:t>
            </a:r>
          </a:p>
        </p:txBody>
      </p:sp>
      <p:sp>
        <p:nvSpPr>
          <p:cNvPr id="28" name="TextBox 28"/>
          <p:cNvSpPr txBox="1"/>
          <p:nvPr/>
        </p:nvSpPr>
        <p:spPr>
          <a:xfrm>
            <a:off x="15453244" y="6328822"/>
            <a:ext cx="1505862" cy="1312605"/>
          </a:xfrm>
          <a:prstGeom prst="rect">
            <a:avLst/>
          </a:prstGeom>
        </p:spPr>
        <p:txBody>
          <a:bodyPr lIns="0" tIns="0" rIns="0" bIns="0" rtlCol="0" anchor="t">
            <a:spAutoFit/>
          </a:bodyPr>
          <a:lstStyle/>
          <a:p>
            <a:pPr algn="ctr">
              <a:lnSpc>
                <a:spcPts val="3240"/>
              </a:lnSpc>
            </a:pPr>
            <a:r>
              <a:rPr lang="en-US" sz="2700" b="1">
                <a:solidFill>
                  <a:srgbClr val="C0FF99"/>
                </a:solidFill>
                <a:latin typeface="Arial Bold"/>
                <a:ea typeface="Arial Bold"/>
                <a:cs typeface="Arial Bold"/>
                <a:sym typeface="Arial Bold"/>
              </a:rPr>
              <a:t>Prepare your pitch</a:t>
            </a:r>
          </a:p>
        </p:txBody>
      </p:sp>
      <p:sp>
        <p:nvSpPr>
          <p:cNvPr id="29" name="Freeform 29" descr="Σήμα 1 με συμπαγές γέμισμα"/>
          <p:cNvSpPr/>
          <p:nvPr/>
        </p:nvSpPr>
        <p:spPr>
          <a:xfrm>
            <a:off x="942583" y="3173781"/>
            <a:ext cx="2736936" cy="2718147"/>
          </a:xfrm>
          <a:custGeom>
            <a:avLst/>
            <a:gdLst/>
            <a:ahLst/>
            <a:cxnLst/>
            <a:rect l="l" t="t" r="r" b="b"/>
            <a:pathLst>
              <a:path w="2736936" h="2718147">
                <a:moveTo>
                  <a:pt x="0" y="0"/>
                </a:moveTo>
                <a:lnTo>
                  <a:pt x="2736936" y="0"/>
                </a:lnTo>
                <a:lnTo>
                  <a:pt x="2736936" y="2718147"/>
                </a:lnTo>
                <a:lnTo>
                  <a:pt x="0" y="2718147"/>
                </a:lnTo>
                <a:lnTo>
                  <a:pt x="0" y="0"/>
                </a:lnTo>
                <a:close/>
              </a:path>
            </a:pathLst>
          </a:custGeom>
          <a:blipFill>
            <a:blip r:embed="rId11">
              <a:extLst>
                <a:ext uri="{96DAC541-7B7A-43D3-8B79-37D633B846F1}">
                  <asvg:svgBlip xmlns:asvg="http://schemas.microsoft.com/office/drawing/2016/SVG/main" r:embed="rId12"/>
                </a:ext>
              </a:extLst>
            </a:blip>
            <a:stretch>
              <a:fillRect t="-345" b="-345"/>
            </a:stretch>
          </a:blipFill>
        </p:spPr>
        <p:txBody>
          <a:bodyPr/>
          <a:lstStyle/>
          <a:p>
            <a:endParaRPr lang="el-GR"/>
          </a:p>
        </p:txBody>
      </p:sp>
      <p:sp>
        <p:nvSpPr>
          <p:cNvPr id="30" name="Freeform 30" descr="Σήμα με συμπαγές γέμισμα"/>
          <p:cNvSpPr/>
          <p:nvPr/>
        </p:nvSpPr>
        <p:spPr>
          <a:xfrm>
            <a:off x="4410728" y="3173782"/>
            <a:ext cx="2736936" cy="2718147"/>
          </a:xfrm>
          <a:custGeom>
            <a:avLst/>
            <a:gdLst/>
            <a:ahLst/>
            <a:cxnLst/>
            <a:rect l="l" t="t" r="r" b="b"/>
            <a:pathLst>
              <a:path w="2736936" h="2718147">
                <a:moveTo>
                  <a:pt x="0" y="0"/>
                </a:moveTo>
                <a:lnTo>
                  <a:pt x="2736935" y="0"/>
                </a:lnTo>
                <a:lnTo>
                  <a:pt x="2736935" y="2718148"/>
                </a:lnTo>
                <a:lnTo>
                  <a:pt x="0" y="2718148"/>
                </a:lnTo>
                <a:lnTo>
                  <a:pt x="0" y="0"/>
                </a:lnTo>
                <a:close/>
              </a:path>
            </a:pathLst>
          </a:custGeom>
          <a:blipFill>
            <a:blip r:embed="rId13">
              <a:extLst>
                <a:ext uri="{96DAC541-7B7A-43D3-8B79-37D633B846F1}">
                  <asvg:svgBlip xmlns:asvg="http://schemas.microsoft.com/office/drawing/2016/SVG/main" r:embed="rId14"/>
                </a:ext>
              </a:extLst>
            </a:blip>
            <a:stretch>
              <a:fillRect t="-345" b="-345"/>
            </a:stretch>
          </a:blipFill>
        </p:spPr>
        <p:txBody>
          <a:bodyPr/>
          <a:lstStyle/>
          <a:p>
            <a:endParaRPr lang="el-GR"/>
          </a:p>
        </p:txBody>
      </p:sp>
      <p:sp>
        <p:nvSpPr>
          <p:cNvPr id="31" name="Freeform 31" descr="Σήμα 3 με συμπαγές γέμισμα"/>
          <p:cNvSpPr/>
          <p:nvPr/>
        </p:nvSpPr>
        <p:spPr>
          <a:xfrm>
            <a:off x="7878872" y="3142467"/>
            <a:ext cx="2746331" cy="2749463"/>
          </a:xfrm>
          <a:custGeom>
            <a:avLst/>
            <a:gdLst/>
            <a:ahLst/>
            <a:cxnLst/>
            <a:rect l="l" t="t" r="r" b="b"/>
            <a:pathLst>
              <a:path w="2746331" h="2749463">
                <a:moveTo>
                  <a:pt x="0" y="0"/>
                </a:moveTo>
                <a:lnTo>
                  <a:pt x="2746330" y="0"/>
                </a:lnTo>
                <a:lnTo>
                  <a:pt x="2746330" y="2749463"/>
                </a:lnTo>
                <a:lnTo>
                  <a:pt x="0" y="2749463"/>
                </a:lnTo>
                <a:lnTo>
                  <a:pt x="0" y="0"/>
                </a:lnTo>
                <a:close/>
              </a:path>
            </a:pathLst>
          </a:custGeom>
          <a:blipFill>
            <a:blip r:embed="rId15">
              <a:extLst>
                <a:ext uri="{96DAC541-7B7A-43D3-8B79-37D633B846F1}">
                  <asvg:svgBlip xmlns:asvg="http://schemas.microsoft.com/office/drawing/2016/SVG/main" r:embed="rId16"/>
                </a:ext>
              </a:extLst>
            </a:blip>
            <a:stretch>
              <a:fillRect l="-57" r="-57"/>
            </a:stretch>
          </a:blipFill>
        </p:spPr>
        <p:txBody>
          <a:bodyPr/>
          <a:lstStyle/>
          <a:p>
            <a:endParaRPr lang="el-GR"/>
          </a:p>
        </p:txBody>
      </p:sp>
      <p:sp>
        <p:nvSpPr>
          <p:cNvPr id="32" name="Freeform 32" descr="Σήμα 4 με συμπαγές γέμισμα"/>
          <p:cNvSpPr/>
          <p:nvPr/>
        </p:nvSpPr>
        <p:spPr>
          <a:xfrm>
            <a:off x="11362672" y="3158124"/>
            <a:ext cx="2736936" cy="2718147"/>
          </a:xfrm>
          <a:custGeom>
            <a:avLst/>
            <a:gdLst/>
            <a:ahLst/>
            <a:cxnLst/>
            <a:rect l="l" t="t" r="r" b="b"/>
            <a:pathLst>
              <a:path w="2736936" h="2718147">
                <a:moveTo>
                  <a:pt x="0" y="0"/>
                </a:moveTo>
                <a:lnTo>
                  <a:pt x="2736936" y="0"/>
                </a:lnTo>
                <a:lnTo>
                  <a:pt x="2736936" y="2718147"/>
                </a:lnTo>
                <a:lnTo>
                  <a:pt x="0" y="2718147"/>
                </a:lnTo>
                <a:lnTo>
                  <a:pt x="0" y="0"/>
                </a:lnTo>
                <a:close/>
              </a:path>
            </a:pathLst>
          </a:custGeom>
          <a:blipFill>
            <a:blip r:embed="rId17">
              <a:extLst>
                <a:ext uri="{96DAC541-7B7A-43D3-8B79-37D633B846F1}">
                  <asvg:svgBlip xmlns:asvg="http://schemas.microsoft.com/office/drawing/2016/SVG/main" r:embed="rId18"/>
                </a:ext>
              </a:extLst>
            </a:blip>
            <a:stretch>
              <a:fillRect t="-345" b="-345"/>
            </a:stretch>
          </a:blipFill>
        </p:spPr>
        <p:txBody>
          <a:bodyPr/>
          <a:lstStyle/>
          <a:p>
            <a:endParaRPr lang="el-GR"/>
          </a:p>
        </p:txBody>
      </p:sp>
      <p:sp>
        <p:nvSpPr>
          <p:cNvPr id="33" name="Freeform 33" descr="Σήμα 5 με συμπαγές γέμισμα"/>
          <p:cNvSpPr/>
          <p:nvPr/>
        </p:nvSpPr>
        <p:spPr>
          <a:xfrm>
            <a:off x="14830817" y="3173782"/>
            <a:ext cx="2736936" cy="2718147"/>
          </a:xfrm>
          <a:custGeom>
            <a:avLst/>
            <a:gdLst/>
            <a:ahLst/>
            <a:cxnLst/>
            <a:rect l="l" t="t" r="r" b="b"/>
            <a:pathLst>
              <a:path w="2736936" h="2718147">
                <a:moveTo>
                  <a:pt x="0" y="0"/>
                </a:moveTo>
                <a:lnTo>
                  <a:pt x="2736935" y="0"/>
                </a:lnTo>
                <a:lnTo>
                  <a:pt x="2736935" y="2718148"/>
                </a:lnTo>
                <a:lnTo>
                  <a:pt x="0" y="2718148"/>
                </a:lnTo>
                <a:lnTo>
                  <a:pt x="0" y="0"/>
                </a:lnTo>
                <a:close/>
              </a:path>
            </a:pathLst>
          </a:custGeom>
          <a:blipFill>
            <a:blip r:embed="rId19">
              <a:extLst>
                <a:ext uri="{96DAC541-7B7A-43D3-8B79-37D633B846F1}">
                  <asvg:svgBlip xmlns:asvg="http://schemas.microsoft.com/office/drawing/2016/SVG/main" r:embed="rId20"/>
                </a:ext>
              </a:extLst>
            </a:blip>
            <a:stretch>
              <a:fillRect t="-345" b="-345"/>
            </a:stretch>
          </a:blipFill>
        </p:spPr>
        <p:txBody>
          <a:bodyPr/>
          <a:lstStyle/>
          <a:p>
            <a:endParaRPr lang="el-GR"/>
          </a:p>
        </p:txBody>
      </p:sp>
      <p:sp>
        <p:nvSpPr>
          <p:cNvPr id="34" name="TextBox 34"/>
          <p:cNvSpPr txBox="1"/>
          <p:nvPr/>
        </p:nvSpPr>
        <p:spPr>
          <a:xfrm>
            <a:off x="4548216" y="856150"/>
            <a:ext cx="11015502" cy="768096"/>
          </a:xfrm>
          <a:prstGeom prst="rect">
            <a:avLst/>
          </a:prstGeom>
        </p:spPr>
        <p:txBody>
          <a:bodyPr lIns="0" tIns="0" rIns="0" bIns="0" rtlCol="0" anchor="t">
            <a:spAutoFit/>
          </a:bodyPr>
          <a:lstStyle/>
          <a:p>
            <a:pPr algn="l">
              <a:lnSpc>
                <a:spcPts val="5832"/>
              </a:lnSpc>
            </a:pPr>
            <a:r>
              <a:rPr lang="en-US" sz="5400" b="1">
                <a:solidFill>
                  <a:srgbClr val="C0FF99"/>
                </a:solidFill>
                <a:latin typeface="Georgia Bold"/>
                <a:ea typeface="Georgia Bold"/>
                <a:cs typeface="Georgia Bold"/>
                <a:sym typeface="Georgia Bold"/>
              </a:rPr>
              <a:t>Teamwork instructions</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1052204" y="452011"/>
            <a:ext cx="2882265" cy="1403886"/>
            <a:chOff x="0" y="0"/>
            <a:chExt cx="3843020" cy="1871848"/>
          </a:xfrm>
        </p:grpSpPr>
        <p:sp>
          <p:nvSpPr>
            <p:cNvPr id="5" name="Freeform 5"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3"/>
              <a:stretch>
                <a:fillRect l="-33" r="-33"/>
              </a:stretch>
            </a:blipFill>
          </p:spPr>
          <p:txBody>
            <a:bodyPr/>
            <a:lstStyle/>
            <a:p>
              <a:endParaRPr lang="el-GR"/>
            </a:p>
          </p:txBody>
        </p:sp>
      </p:grpSp>
      <p:grpSp>
        <p:nvGrpSpPr>
          <p:cNvPr id="6" name="Group 6"/>
          <p:cNvGrpSpPr>
            <a:grpSpLocks noChangeAspect="1"/>
          </p:cNvGrpSpPr>
          <p:nvPr/>
        </p:nvGrpSpPr>
        <p:grpSpPr>
          <a:xfrm>
            <a:off x="846618" y="9013311"/>
            <a:ext cx="3086100" cy="687187"/>
            <a:chOff x="0" y="0"/>
            <a:chExt cx="4114800" cy="916250"/>
          </a:xfrm>
        </p:grpSpPr>
        <p:sp>
          <p:nvSpPr>
            <p:cNvPr id="7" name="Freeform 7"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4"/>
              <a:stretch>
                <a:fillRect t="-98" b="-92"/>
              </a:stretch>
            </a:blipFill>
          </p:spPr>
          <p:txBody>
            <a:bodyPr/>
            <a:lstStyle/>
            <a:p>
              <a:endParaRPr lang="el-GR"/>
            </a:p>
          </p:txBody>
        </p:sp>
      </p:grpSp>
      <p:grpSp>
        <p:nvGrpSpPr>
          <p:cNvPr id="8" name="Group 8"/>
          <p:cNvGrpSpPr>
            <a:grpSpLocks noChangeAspect="1"/>
          </p:cNvGrpSpPr>
          <p:nvPr/>
        </p:nvGrpSpPr>
        <p:grpSpPr>
          <a:xfrm>
            <a:off x="6565846" y="9084780"/>
            <a:ext cx="1863449" cy="457211"/>
            <a:chOff x="0" y="0"/>
            <a:chExt cx="2484598" cy="609614"/>
          </a:xfrm>
        </p:grpSpPr>
        <p:sp>
          <p:nvSpPr>
            <p:cNvPr id="9" name="Freeform 9"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5"/>
              <a:stretch>
                <a:fillRect l="-24" r="-23" b="-2"/>
              </a:stretch>
            </a:blipFill>
          </p:spPr>
          <p:txBody>
            <a:bodyPr/>
            <a:lstStyle/>
            <a:p>
              <a:endParaRPr lang="el-GR"/>
            </a:p>
          </p:txBody>
        </p:sp>
      </p:grpSp>
      <p:grpSp>
        <p:nvGrpSpPr>
          <p:cNvPr id="10" name="Group 10"/>
          <p:cNvGrpSpPr>
            <a:grpSpLocks noChangeAspect="1"/>
          </p:cNvGrpSpPr>
          <p:nvPr/>
        </p:nvGrpSpPr>
        <p:grpSpPr>
          <a:xfrm>
            <a:off x="8782690" y="9179158"/>
            <a:ext cx="1155611" cy="312497"/>
            <a:chOff x="0" y="0"/>
            <a:chExt cx="1540814" cy="416663"/>
          </a:xfrm>
        </p:grpSpPr>
        <p:sp>
          <p:nvSpPr>
            <p:cNvPr id="11" name="Freeform 11"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6"/>
              <a:stretch>
                <a:fillRect t="-215" r="-3" b="-209"/>
              </a:stretch>
            </a:blipFill>
          </p:spPr>
          <p:txBody>
            <a:bodyPr/>
            <a:lstStyle/>
            <a:p>
              <a:endParaRPr lang="el-GR"/>
            </a:p>
          </p:txBody>
        </p:sp>
      </p:grpSp>
      <p:grpSp>
        <p:nvGrpSpPr>
          <p:cNvPr id="12" name="Group 12"/>
          <p:cNvGrpSpPr>
            <a:grpSpLocks noChangeAspect="1"/>
          </p:cNvGrpSpPr>
          <p:nvPr/>
        </p:nvGrpSpPr>
        <p:grpSpPr>
          <a:xfrm>
            <a:off x="10358809" y="8928531"/>
            <a:ext cx="856746" cy="856746"/>
            <a:chOff x="0" y="0"/>
            <a:chExt cx="1142328" cy="1142328"/>
          </a:xfrm>
        </p:grpSpPr>
        <p:sp>
          <p:nvSpPr>
            <p:cNvPr id="13" name="Freeform 13"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7"/>
              <a:stretch>
                <a:fillRect r="3" b="3"/>
              </a:stretch>
            </a:blipFill>
          </p:spPr>
          <p:txBody>
            <a:bodyPr/>
            <a:lstStyle/>
            <a:p>
              <a:endParaRPr lang="el-GR"/>
            </a:p>
          </p:txBody>
        </p:sp>
      </p:grpSp>
      <p:grpSp>
        <p:nvGrpSpPr>
          <p:cNvPr id="14" name="Group 14"/>
          <p:cNvGrpSpPr>
            <a:grpSpLocks noChangeAspect="1"/>
          </p:cNvGrpSpPr>
          <p:nvPr/>
        </p:nvGrpSpPr>
        <p:grpSpPr>
          <a:xfrm>
            <a:off x="11637112" y="9129872"/>
            <a:ext cx="1374778" cy="457211"/>
            <a:chOff x="0" y="0"/>
            <a:chExt cx="1833038" cy="609614"/>
          </a:xfrm>
        </p:grpSpPr>
        <p:sp>
          <p:nvSpPr>
            <p:cNvPr id="15" name="Freeform 15"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8"/>
              <a:stretch>
                <a:fillRect t="-319" r="-2" b="-322"/>
              </a:stretch>
            </a:blipFill>
          </p:spPr>
          <p:txBody>
            <a:bodyPr/>
            <a:lstStyle/>
            <a:p>
              <a:endParaRPr lang="el-GR"/>
            </a:p>
          </p:txBody>
        </p:sp>
      </p:grpSp>
      <p:grpSp>
        <p:nvGrpSpPr>
          <p:cNvPr id="16" name="Group 16"/>
          <p:cNvGrpSpPr>
            <a:grpSpLocks noChangeAspect="1"/>
          </p:cNvGrpSpPr>
          <p:nvPr/>
        </p:nvGrpSpPr>
        <p:grpSpPr>
          <a:xfrm>
            <a:off x="13019231" y="9000888"/>
            <a:ext cx="2648887" cy="715178"/>
            <a:chOff x="0" y="0"/>
            <a:chExt cx="3531849" cy="953571"/>
          </a:xfrm>
        </p:grpSpPr>
        <p:sp>
          <p:nvSpPr>
            <p:cNvPr id="17" name="Freeform 17"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9"/>
              <a:stretch>
                <a:fillRect l="-59" r="-59" b="-5"/>
              </a:stretch>
            </a:blipFill>
          </p:spPr>
          <p:txBody>
            <a:bodyPr/>
            <a:lstStyle/>
            <a:p>
              <a:endParaRPr lang="el-GR"/>
            </a:p>
          </p:txBody>
        </p:sp>
      </p:grpSp>
      <p:grpSp>
        <p:nvGrpSpPr>
          <p:cNvPr id="18" name="Group 18"/>
          <p:cNvGrpSpPr>
            <a:grpSpLocks noChangeAspect="1"/>
          </p:cNvGrpSpPr>
          <p:nvPr/>
        </p:nvGrpSpPr>
        <p:grpSpPr>
          <a:xfrm>
            <a:off x="15413295" y="9158185"/>
            <a:ext cx="2028087" cy="360735"/>
            <a:chOff x="0" y="0"/>
            <a:chExt cx="2704115" cy="480980"/>
          </a:xfrm>
        </p:grpSpPr>
        <p:sp>
          <p:nvSpPr>
            <p:cNvPr id="19" name="Freeform 19"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10"/>
              <a:stretch>
                <a:fillRect t="-106" r="-1" b="-112"/>
              </a:stretch>
            </a:blipFill>
          </p:spPr>
          <p:txBody>
            <a:bodyPr/>
            <a:lstStyle/>
            <a:p>
              <a:endParaRPr lang="el-GR"/>
            </a:p>
          </p:txBody>
        </p:sp>
      </p:grpSp>
      <p:sp>
        <p:nvSpPr>
          <p:cNvPr id="20" name="TextBox 20"/>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grpSp>
        <p:nvGrpSpPr>
          <p:cNvPr id="21" name="Group 21"/>
          <p:cNvGrpSpPr/>
          <p:nvPr/>
        </p:nvGrpSpPr>
        <p:grpSpPr>
          <a:xfrm>
            <a:off x="818708" y="979944"/>
            <a:ext cx="14874820" cy="1830153"/>
            <a:chOff x="0" y="0"/>
            <a:chExt cx="19833094" cy="2440204"/>
          </a:xfrm>
        </p:grpSpPr>
        <p:sp>
          <p:nvSpPr>
            <p:cNvPr id="22" name="Freeform 22"/>
            <p:cNvSpPr/>
            <p:nvPr/>
          </p:nvSpPr>
          <p:spPr>
            <a:xfrm>
              <a:off x="0" y="0"/>
              <a:ext cx="19833095" cy="2440204"/>
            </a:xfrm>
            <a:custGeom>
              <a:avLst/>
              <a:gdLst/>
              <a:ahLst/>
              <a:cxnLst/>
              <a:rect l="l" t="t" r="r" b="b"/>
              <a:pathLst>
                <a:path w="19833095" h="2440204">
                  <a:moveTo>
                    <a:pt x="0" y="0"/>
                  </a:moveTo>
                  <a:lnTo>
                    <a:pt x="19833095" y="0"/>
                  </a:lnTo>
                  <a:lnTo>
                    <a:pt x="19833095" y="2440204"/>
                  </a:lnTo>
                  <a:lnTo>
                    <a:pt x="0" y="2440204"/>
                  </a:lnTo>
                  <a:close/>
                </a:path>
              </a:pathLst>
            </a:custGeom>
            <a:solidFill>
              <a:srgbClr val="000000">
                <a:alpha val="0"/>
              </a:srgbClr>
            </a:solidFill>
          </p:spPr>
          <p:txBody>
            <a:bodyPr/>
            <a:lstStyle/>
            <a:p>
              <a:endParaRPr lang="el-GR"/>
            </a:p>
          </p:txBody>
        </p:sp>
        <p:sp>
          <p:nvSpPr>
            <p:cNvPr id="23" name="TextBox 23"/>
            <p:cNvSpPr txBox="1"/>
            <p:nvPr/>
          </p:nvSpPr>
          <p:spPr>
            <a:xfrm>
              <a:off x="0" y="28575"/>
              <a:ext cx="19833094" cy="2411629"/>
            </a:xfrm>
            <a:prstGeom prst="rect">
              <a:avLst/>
            </a:prstGeom>
          </p:spPr>
          <p:txBody>
            <a:bodyPr lIns="0" tIns="0" rIns="0" bIns="0" rtlCol="0" anchor="b"/>
            <a:lstStyle/>
            <a:p>
              <a:pPr algn="l">
                <a:lnSpc>
                  <a:spcPts val="4536"/>
                </a:lnSpc>
              </a:pPr>
              <a:r>
                <a:rPr lang="en-US" sz="4200" b="1">
                  <a:solidFill>
                    <a:srgbClr val="FFFFFF"/>
                  </a:solidFill>
                  <a:latin typeface="Arial Bold"/>
                  <a:ea typeface="Arial Bold"/>
                  <a:cs typeface="Arial Bold"/>
                  <a:sym typeface="Arial Bold"/>
                </a:rPr>
                <a:t>Collaboration tips</a:t>
              </a:r>
            </a:p>
          </p:txBody>
        </p:sp>
      </p:grpSp>
      <p:sp>
        <p:nvSpPr>
          <p:cNvPr id="24" name="TextBox 24"/>
          <p:cNvSpPr txBox="1"/>
          <p:nvPr/>
        </p:nvSpPr>
        <p:spPr>
          <a:xfrm>
            <a:off x="4740069" y="3371315"/>
            <a:ext cx="3533512" cy="1728104"/>
          </a:xfrm>
          <a:prstGeom prst="rect">
            <a:avLst/>
          </a:prstGeom>
        </p:spPr>
        <p:txBody>
          <a:bodyPr lIns="0" tIns="0" rIns="0" bIns="0" rtlCol="0" anchor="t">
            <a:spAutoFit/>
          </a:bodyPr>
          <a:lstStyle/>
          <a:p>
            <a:pPr algn="ctr">
              <a:lnSpc>
                <a:spcPts val="3240"/>
              </a:lnSpc>
            </a:pPr>
            <a:r>
              <a:rPr lang="en-US" sz="2700" b="1">
                <a:solidFill>
                  <a:srgbClr val="C0FF99"/>
                </a:solidFill>
                <a:latin typeface="Arial Bold"/>
                <a:ea typeface="Arial Bold"/>
                <a:cs typeface="Arial Bold"/>
                <a:sym typeface="Arial Bold"/>
              </a:rPr>
              <a:t>Listen actively, encourage every voice, especially quieter members.</a:t>
            </a:r>
          </a:p>
        </p:txBody>
      </p:sp>
      <p:sp>
        <p:nvSpPr>
          <p:cNvPr id="25" name="TextBox 25"/>
          <p:cNvSpPr txBox="1"/>
          <p:nvPr/>
        </p:nvSpPr>
        <p:spPr>
          <a:xfrm>
            <a:off x="9887508" y="3371313"/>
            <a:ext cx="3422734" cy="1728103"/>
          </a:xfrm>
          <a:prstGeom prst="rect">
            <a:avLst/>
          </a:prstGeom>
        </p:spPr>
        <p:txBody>
          <a:bodyPr lIns="0" tIns="0" rIns="0" bIns="0" rtlCol="0" anchor="t">
            <a:spAutoFit/>
          </a:bodyPr>
          <a:lstStyle/>
          <a:p>
            <a:pPr algn="ctr">
              <a:lnSpc>
                <a:spcPts val="3240"/>
              </a:lnSpc>
            </a:pPr>
            <a:r>
              <a:rPr lang="en-US" sz="2700" b="1">
                <a:solidFill>
                  <a:srgbClr val="C0FF99"/>
                </a:solidFill>
                <a:latin typeface="Arial Bold"/>
                <a:ea typeface="Arial Bold"/>
                <a:cs typeface="Arial Bold"/>
                <a:sym typeface="Arial Bold"/>
              </a:rPr>
              <a:t>Combine creativity with practicality, as innovation grows from both.</a:t>
            </a:r>
          </a:p>
        </p:txBody>
      </p:sp>
      <p:sp>
        <p:nvSpPr>
          <p:cNvPr id="26" name="TextBox 26"/>
          <p:cNvSpPr txBox="1"/>
          <p:nvPr/>
        </p:nvSpPr>
        <p:spPr>
          <a:xfrm>
            <a:off x="4562818" y="6185948"/>
            <a:ext cx="3892070" cy="1728103"/>
          </a:xfrm>
          <a:prstGeom prst="rect">
            <a:avLst/>
          </a:prstGeom>
        </p:spPr>
        <p:txBody>
          <a:bodyPr lIns="0" tIns="0" rIns="0" bIns="0" rtlCol="0" anchor="t">
            <a:spAutoFit/>
          </a:bodyPr>
          <a:lstStyle/>
          <a:p>
            <a:pPr algn="ctr">
              <a:lnSpc>
                <a:spcPts val="3240"/>
              </a:lnSpc>
            </a:pPr>
            <a:r>
              <a:rPr lang="en-US" sz="2700" b="1">
                <a:solidFill>
                  <a:srgbClr val="C0FF99"/>
                </a:solidFill>
                <a:latin typeface="Arial Bold"/>
                <a:ea typeface="Arial Bold"/>
                <a:cs typeface="Arial Bold"/>
                <a:sym typeface="Arial Bold"/>
              </a:rPr>
              <a:t>Support each other. This is more about learning, rather a competition.</a:t>
            </a:r>
          </a:p>
        </p:txBody>
      </p:sp>
      <p:sp>
        <p:nvSpPr>
          <p:cNvPr id="27" name="TextBox 27"/>
          <p:cNvSpPr txBox="1"/>
          <p:nvPr/>
        </p:nvSpPr>
        <p:spPr>
          <a:xfrm>
            <a:off x="9638232" y="6185948"/>
            <a:ext cx="3920449" cy="1728103"/>
          </a:xfrm>
          <a:prstGeom prst="rect">
            <a:avLst/>
          </a:prstGeom>
        </p:spPr>
        <p:txBody>
          <a:bodyPr lIns="0" tIns="0" rIns="0" bIns="0" rtlCol="0" anchor="t">
            <a:spAutoFit/>
          </a:bodyPr>
          <a:lstStyle/>
          <a:p>
            <a:pPr algn="ctr">
              <a:lnSpc>
                <a:spcPts val="3240"/>
              </a:lnSpc>
            </a:pPr>
            <a:r>
              <a:rPr lang="en-US" sz="2700" b="1">
                <a:solidFill>
                  <a:srgbClr val="C0FF99"/>
                </a:solidFill>
                <a:latin typeface="Arial Bold"/>
                <a:ea typeface="Arial Bold"/>
                <a:cs typeface="Arial Bold"/>
                <a:sym typeface="Arial Bold"/>
              </a:rPr>
              <a:t>Time tracking. Allocate minutes wisely between brainstorming and design.</a:t>
            </a:r>
          </a:p>
        </p:txBody>
      </p:sp>
      <p:grpSp>
        <p:nvGrpSpPr>
          <p:cNvPr id="28" name="Group 28"/>
          <p:cNvGrpSpPr>
            <a:grpSpLocks noChangeAspect="1"/>
          </p:cNvGrpSpPr>
          <p:nvPr/>
        </p:nvGrpSpPr>
        <p:grpSpPr>
          <a:xfrm>
            <a:off x="4014788" y="3086100"/>
            <a:ext cx="4600575" cy="2328862"/>
            <a:chOff x="0" y="0"/>
            <a:chExt cx="6134100" cy="3105150"/>
          </a:xfrm>
        </p:grpSpPr>
        <p:sp>
          <p:nvSpPr>
            <p:cNvPr id="29" name="Freeform 29" descr="Εικόνα που περιέχει αερόστατο θερμού αέρα  Το περιεχόμενο που δημιουργείται από ΑΙ μπορεί να μην είναι σωστό."/>
            <p:cNvSpPr/>
            <p:nvPr/>
          </p:nvSpPr>
          <p:spPr>
            <a:xfrm>
              <a:off x="0" y="0"/>
              <a:ext cx="6134100" cy="3105150"/>
            </a:xfrm>
            <a:custGeom>
              <a:avLst/>
              <a:gdLst/>
              <a:ahLst/>
              <a:cxnLst/>
              <a:rect l="l" t="t" r="r" b="b"/>
              <a:pathLst>
                <a:path w="6134100" h="3105150">
                  <a:moveTo>
                    <a:pt x="0" y="0"/>
                  </a:moveTo>
                  <a:lnTo>
                    <a:pt x="6134100" y="0"/>
                  </a:lnTo>
                  <a:lnTo>
                    <a:pt x="6134100" y="3105150"/>
                  </a:lnTo>
                  <a:lnTo>
                    <a:pt x="0" y="3105150"/>
                  </a:lnTo>
                  <a:lnTo>
                    <a:pt x="0" y="0"/>
                  </a:lnTo>
                  <a:close/>
                </a:path>
              </a:pathLst>
            </a:custGeom>
            <a:blipFill>
              <a:blip r:embed="rId11"/>
              <a:stretch>
                <a:fillRect l="-621" r="-621"/>
              </a:stretch>
            </a:blipFill>
          </p:spPr>
          <p:txBody>
            <a:bodyPr/>
            <a:lstStyle/>
            <a:p>
              <a:endParaRPr lang="el-GR"/>
            </a:p>
          </p:txBody>
        </p:sp>
      </p:grpSp>
      <p:grpSp>
        <p:nvGrpSpPr>
          <p:cNvPr id="30" name="Group 30"/>
          <p:cNvGrpSpPr>
            <a:grpSpLocks noChangeAspect="1"/>
          </p:cNvGrpSpPr>
          <p:nvPr/>
        </p:nvGrpSpPr>
        <p:grpSpPr>
          <a:xfrm>
            <a:off x="9015412" y="3086100"/>
            <a:ext cx="4600575" cy="2328862"/>
            <a:chOff x="0" y="0"/>
            <a:chExt cx="6134100" cy="3105150"/>
          </a:xfrm>
        </p:grpSpPr>
        <p:sp>
          <p:nvSpPr>
            <p:cNvPr id="31" name="Freeform 31" descr="Εικόνα που περιέχει αερόστατο θερμού αέρα  Το περιεχόμενο που δημιουργείται από ΑΙ μπορεί να μην είναι σωστό."/>
            <p:cNvSpPr/>
            <p:nvPr/>
          </p:nvSpPr>
          <p:spPr>
            <a:xfrm>
              <a:off x="0" y="0"/>
              <a:ext cx="6134100" cy="3105150"/>
            </a:xfrm>
            <a:custGeom>
              <a:avLst/>
              <a:gdLst/>
              <a:ahLst/>
              <a:cxnLst/>
              <a:rect l="l" t="t" r="r" b="b"/>
              <a:pathLst>
                <a:path w="6134100" h="3105150">
                  <a:moveTo>
                    <a:pt x="0" y="0"/>
                  </a:moveTo>
                  <a:lnTo>
                    <a:pt x="6134100" y="0"/>
                  </a:lnTo>
                  <a:lnTo>
                    <a:pt x="6134100" y="3105150"/>
                  </a:lnTo>
                  <a:lnTo>
                    <a:pt x="0" y="3105150"/>
                  </a:lnTo>
                  <a:lnTo>
                    <a:pt x="0" y="0"/>
                  </a:lnTo>
                  <a:close/>
                </a:path>
              </a:pathLst>
            </a:custGeom>
            <a:blipFill>
              <a:blip r:embed="rId11"/>
              <a:stretch>
                <a:fillRect l="-621" r="-621"/>
              </a:stretch>
            </a:blipFill>
          </p:spPr>
          <p:txBody>
            <a:bodyPr/>
            <a:lstStyle/>
            <a:p>
              <a:endParaRPr lang="el-GR"/>
            </a:p>
          </p:txBody>
        </p:sp>
      </p:grpSp>
      <p:grpSp>
        <p:nvGrpSpPr>
          <p:cNvPr id="32" name="Group 32"/>
          <p:cNvGrpSpPr>
            <a:grpSpLocks noChangeAspect="1"/>
          </p:cNvGrpSpPr>
          <p:nvPr/>
        </p:nvGrpSpPr>
        <p:grpSpPr>
          <a:xfrm>
            <a:off x="3943349" y="5900738"/>
            <a:ext cx="4600575" cy="2328862"/>
            <a:chOff x="0" y="0"/>
            <a:chExt cx="6134100" cy="3105150"/>
          </a:xfrm>
        </p:grpSpPr>
        <p:sp>
          <p:nvSpPr>
            <p:cNvPr id="33" name="Freeform 33" descr="Εικόνα που περιέχει αερόστατο θερμού αέρα  Το περιεχόμενο που δημιουργείται από ΑΙ μπορεί να μην είναι σωστό."/>
            <p:cNvSpPr/>
            <p:nvPr/>
          </p:nvSpPr>
          <p:spPr>
            <a:xfrm>
              <a:off x="0" y="0"/>
              <a:ext cx="6134100" cy="3105150"/>
            </a:xfrm>
            <a:custGeom>
              <a:avLst/>
              <a:gdLst/>
              <a:ahLst/>
              <a:cxnLst/>
              <a:rect l="l" t="t" r="r" b="b"/>
              <a:pathLst>
                <a:path w="6134100" h="3105150">
                  <a:moveTo>
                    <a:pt x="0" y="0"/>
                  </a:moveTo>
                  <a:lnTo>
                    <a:pt x="6134100" y="0"/>
                  </a:lnTo>
                  <a:lnTo>
                    <a:pt x="6134100" y="3105150"/>
                  </a:lnTo>
                  <a:lnTo>
                    <a:pt x="0" y="3105150"/>
                  </a:lnTo>
                  <a:lnTo>
                    <a:pt x="0" y="0"/>
                  </a:lnTo>
                  <a:close/>
                </a:path>
              </a:pathLst>
            </a:custGeom>
            <a:blipFill>
              <a:blip r:embed="rId11"/>
              <a:stretch>
                <a:fillRect l="-621" r="-621"/>
              </a:stretch>
            </a:blipFill>
          </p:spPr>
          <p:txBody>
            <a:bodyPr/>
            <a:lstStyle/>
            <a:p>
              <a:endParaRPr lang="el-GR"/>
            </a:p>
          </p:txBody>
        </p:sp>
      </p:grpSp>
      <p:grpSp>
        <p:nvGrpSpPr>
          <p:cNvPr id="34" name="Group 34"/>
          <p:cNvGrpSpPr>
            <a:grpSpLocks noChangeAspect="1"/>
          </p:cNvGrpSpPr>
          <p:nvPr/>
        </p:nvGrpSpPr>
        <p:grpSpPr>
          <a:xfrm>
            <a:off x="9015411" y="5900736"/>
            <a:ext cx="4600575" cy="2328862"/>
            <a:chOff x="0" y="0"/>
            <a:chExt cx="6134100" cy="3105150"/>
          </a:xfrm>
        </p:grpSpPr>
        <p:sp>
          <p:nvSpPr>
            <p:cNvPr id="35" name="Freeform 35" descr="Εικόνα που περιέχει αερόστατο θερμού αέρα  Το περιεχόμενο που δημιουργείται από ΑΙ μπορεί να μην είναι σωστό."/>
            <p:cNvSpPr/>
            <p:nvPr/>
          </p:nvSpPr>
          <p:spPr>
            <a:xfrm>
              <a:off x="0" y="0"/>
              <a:ext cx="6134100" cy="3105150"/>
            </a:xfrm>
            <a:custGeom>
              <a:avLst/>
              <a:gdLst/>
              <a:ahLst/>
              <a:cxnLst/>
              <a:rect l="l" t="t" r="r" b="b"/>
              <a:pathLst>
                <a:path w="6134100" h="3105150">
                  <a:moveTo>
                    <a:pt x="0" y="0"/>
                  </a:moveTo>
                  <a:lnTo>
                    <a:pt x="6134100" y="0"/>
                  </a:lnTo>
                  <a:lnTo>
                    <a:pt x="6134100" y="3105150"/>
                  </a:lnTo>
                  <a:lnTo>
                    <a:pt x="0" y="3105150"/>
                  </a:lnTo>
                  <a:lnTo>
                    <a:pt x="0" y="0"/>
                  </a:lnTo>
                  <a:close/>
                </a:path>
              </a:pathLst>
            </a:custGeom>
            <a:blipFill>
              <a:blip r:embed="rId11"/>
              <a:stretch>
                <a:fillRect l="-621" r="-621"/>
              </a:stretch>
            </a:blipFill>
          </p:spPr>
          <p:txBody>
            <a:bodyPr/>
            <a:lstStyle/>
            <a:p>
              <a:endParaRPr lang="el-GR"/>
            </a:p>
          </p:txBody>
        </p:sp>
      </p:grpSp>
      <p:sp>
        <p:nvSpPr>
          <p:cNvPr id="36" name="TextBox 36"/>
          <p:cNvSpPr txBox="1"/>
          <p:nvPr/>
        </p:nvSpPr>
        <p:spPr>
          <a:xfrm>
            <a:off x="4548216" y="856150"/>
            <a:ext cx="11015502" cy="768096"/>
          </a:xfrm>
          <a:prstGeom prst="rect">
            <a:avLst/>
          </a:prstGeom>
        </p:spPr>
        <p:txBody>
          <a:bodyPr lIns="0" tIns="0" rIns="0" bIns="0" rtlCol="0" anchor="t">
            <a:spAutoFit/>
          </a:bodyPr>
          <a:lstStyle/>
          <a:p>
            <a:pPr algn="l">
              <a:lnSpc>
                <a:spcPts val="5832"/>
              </a:lnSpc>
            </a:pPr>
            <a:r>
              <a:rPr lang="en-US" sz="5400" b="1">
                <a:solidFill>
                  <a:srgbClr val="C0FF99"/>
                </a:solidFill>
                <a:latin typeface="Georgia Bold"/>
                <a:ea typeface="Georgia Bold"/>
                <a:cs typeface="Georgia Bold"/>
                <a:sym typeface="Georgia Bold"/>
              </a:rPr>
              <a:t>Teamwork instructions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3"/>
              <a:stretch>
                <a:fillRect t="-98" b="-92"/>
              </a:stretch>
            </a:blip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grpSp>
        <p:nvGrpSpPr>
          <p:cNvPr id="19" name="Group 19"/>
          <p:cNvGrpSpPr/>
          <p:nvPr/>
        </p:nvGrpSpPr>
        <p:grpSpPr>
          <a:xfrm>
            <a:off x="846618" y="19828"/>
            <a:ext cx="13514840" cy="1988344"/>
            <a:chOff x="0" y="0"/>
            <a:chExt cx="18019786" cy="2651126"/>
          </a:xfrm>
        </p:grpSpPr>
        <p:sp>
          <p:nvSpPr>
            <p:cNvPr id="20" name="Freeform 20"/>
            <p:cNvSpPr/>
            <p:nvPr/>
          </p:nvSpPr>
          <p:spPr>
            <a:xfrm>
              <a:off x="0" y="0"/>
              <a:ext cx="18019785" cy="2651126"/>
            </a:xfrm>
            <a:custGeom>
              <a:avLst/>
              <a:gdLst/>
              <a:ahLst/>
              <a:cxnLst/>
              <a:rect l="l" t="t" r="r" b="b"/>
              <a:pathLst>
                <a:path w="18019785" h="2651126">
                  <a:moveTo>
                    <a:pt x="0" y="0"/>
                  </a:moveTo>
                  <a:lnTo>
                    <a:pt x="18019785" y="0"/>
                  </a:lnTo>
                  <a:lnTo>
                    <a:pt x="18019785" y="2651126"/>
                  </a:lnTo>
                  <a:lnTo>
                    <a:pt x="0" y="2651126"/>
                  </a:lnTo>
                  <a:close/>
                </a:path>
              </a:pathLst>
            </a:custGeom>
            <a:solidFill>
              <a:srgbClr val="000000">
                <a:alpha val="0"/>
              </a:srgbClr>
            </a:solidFill>
          </p:spPr>
          <p:txBody>
            <a:bodyPr/>
            <a:lstStyle/>
            <a:p>
              <a:endParaRPr lang="el-GR"/>
            </a:p>
          </p:txBody>
        </p:sp>
        <p:sp>
          <p:nvSpPr>
            <p:cNvPr id="21" name="TextBox 21"/>
            <p:cNvSpPr txBox="1"/>
            <p:nvPr/>
          </p:nvSpPr>
          <p:spPr>
            <a:xfrm>
              <a:off x="0" y="47625"/>
              <a:ext cx="18019786" cy="2603501"/>
            </a:xfrm>
            <a:prstGeom prst="rect">
              <a:avLst/>
            </a:prstGeom>
          </p:spPr>
          <p:txBody>
            <a:bodyPr lIns="0" tIns="0" rIns="0" bIns="0" rtlCol="0" anchor="ctr"/>
            <a:lstStyle/>
            <a:p>
              <a:pPr algn="l">
                <a:lnSpc>
                  <a:spcPts val="5832"/>
                </a:lnSpc>
              </a:pPr>
              <a:r>
                <a:rPr lang="en-US" sz="5400" b="1">
                  <a:solidFill>
                    <a:srgbClr val="8D5CFF"/>
                  </a:solidFill>
                  <a:latin typeface="Georgia Bold"/>
                  <a:ea typeface="Georgia Bold"/>
                  <a:cs typeface="Georgia Bold"/>
                  <a:sym typeface="Georgia Bold"/>
                </a:rPr>
                <a:t>How your ideas will be judged</a:t>
              </a:r>
            </a:p>
          </p:txBody>
        </p:sp>
      </p:grpSp>
      <p:grpSp>
        <p:nvGrpSpPr>
          <p:cNvPr id="22" name="Group 22"/>
          <p:cNvGrpSpPr>
            <a:grpSpLocks noChangeAspect="1"/>
          </p:cNvGrpSpPr>
          <p:nvPr/>
        </p:nvGrpSpPr>
        <p:grpSpPr>
          <a:xfrm>
            <a:off x="14526490" y="544438"/>
            <a:ext cx="3282540" cy="997420"/>
            <a:chOff x="0" y="0"/>
            <a:chExt cx="4376720" cy="1329894"/>
          </a:xfrm>
        </p:grpSpPr>
        <p:sp>
          <p:nvSpPr>
            <p:cNvPr id="23" name="Freeform 23" descr="Εικόνα που περιέχει γραφικά, γραφιστική, στιγμιότυπο οθόνης, γραμματοσειρά  Το περιεχόμενο που δημιουργείται από AI ενδέχεται να είναι εσφαλμένο."/>
            <p:cNvSpPr/>
            <p:nvPr/>
          </p:nvSpPr>
          <p:spPr>
            <a:xfrm>
              <a:off x="0" y="0"/>
              <a:ext cx="4376674" cy="1329944"/>
            </a:xfrm>
            <a:custGeom>
              <a:avLst/>
              <a:gdLst/>
              <a:ahLst/>
              <a:cxnLst/>
              <a:rect l="l" t="t" r="r" b="b"/>
              <a:pathLst>
                <a:path w="4376674" h="1329944">
                  <a:moveTo>
                    <a:pt x="0" y="0"/>
                  </a:moveTo>
                  <a:lnTo>
                    <a:pt x="4376674" y="0"/>
                  </a:lnTo>
                  <a:lnTo>
                    <a:pt x="4376674" y="1329944"/>
                  </a:lnTo>
                  <a:lnTo>
                    <a:pt x="0" y="1329944"/>
                  </a:lnTo>
                  <a:lnTo>
                    <a:pt x="0" y="0"/>
                  </a:lnTo>
                  <a:close/>
                </a:path>
              </a:pathLst>
            </a:custGeom>
            <a:blipFill>
              <a:blip r:embed="rId10"/>
              <a:stretch>
                <a:fillRect r="-1" b="3"/>
              </a:stretch>
            </a:blipFill>
          </p:spPr>
          <p:txBody>
            <a:bodyPr/>
            <a:lstStyle/>
            <a:p>
              <a:endParaRPr lang="el-GR"/>
            </a:p>
          </p:txBody>
        </p:sp>
      </p:grpSp>
      <p:sp>
        <p:nvSpPr>
          <p:cNvPr id="24" name="TextBox 24"/>
          <p:cNvSpPr txBox="1"/>
          <p:nvPr/>
        </p:nvSpPr>
        <p:spPr>
          <a:xfrm>
            <a:off x="2682843" y="1951023"/>
            <a:ext cx="12673913" cy="1247775"/>
          </a:xfrm>
          <a:prstGeom prst="rect">
            <a:avLst/>
          </a:prstGeom>
        </p:spPr>
        <p:txBody>
          <a:bodyPr lIns="0" tIns="0" rIns="0" bIns="0" rtlCol="0" anchor="t">
            <a:spAutoFit/>
          </a:bodyPr>
          <a:lstStyle/>
          <a:p>
            <a:pPr algn="ctr">
              <a:lnSpc>
                <a:spcPts val="3240"/>
              </a:lnSpc>
            </a:pPr>
            <a:r>
              <a:rPr lang="en-US" sz="2700">
                <a:solidFill>
                  <a:srgbClr val="19112C"/>
                </a:solidFill>
                <a:latin typeface="Arial"/>
                <a:ea typeface="Arial"/>
                <a:cs typeface="Arial"/>
                <a:sym typeface="Arial"/>
              </a:rPr>
              <a:t>Your idea will be evaluated by a panel of experts.</a:t>
            </a:r>
          </a:p>
          <a:p>
            <a:pPr algn="ctr">
              <a:lnSpc>
                <a:spcPts val="3240"/>
              </a:lnSpc>
            </a:pPr>
            <a:endParaRPr lang="en-US" sz="2700">
              <a:solidFill>
                <a:srgbClr val="19112C"/>
              </a:solidFill>
              <a:latin typeface="Arial"/>
              <a:ea typeface="Arial"/>
              <a:cs typeface="Arial"/>
              <a:sym typeface="Arial"/>
            </a:endParaRPr>
          </a:p>
          <a:p>
            <a:pPr algn="ctr">
              <a:lnSpc>
                <a:spcPts val="3240"/>
              </a:lnSpc>
            </a:pPr>
            <a:r>
              <a:rPr lang="en-US" sz="2700" b="1">
                <a:solidFill>
                  <a:srgbClr val="19112C"/>
                </a:solidFill>
                <a:latin typeface="Arial Bold"/>
                <a:ea typeface="Arial Bold"/>
                <a:cs typeface="Arial Bold"/>
                <a:sym typeface="Arial Bold"/>
              </a:rPr>
              <a:t>EVALUATION CRITERIA</a:t>
            </a:r>
          </a:p>
        </p:txBody>
      </p:sp>
      <p:sp>
        <p:nvSpPr>
          <p:cNvPr id="25" name="TextBox 25"/>
          <p:cNvSpPr txBox="1"/>
          <p:nvPr/>
        </p:nvSpPr>
        <p:spPr>
          <a:xfrm>
            <a:off x="1787505" y="6866235"/>
            <a:ext cx="2176860" cy="989439"/>
          </a:xfrm>
          <a:prstGeom prst="rect">
            <a:avLst/>
          </a:prstGeom>
        </p:spPr>
        <p:txBody>
          <a:bodyPr lIns="0" tIns="0" rIns="0" bIns="0" rtlCol="0" anchor="t">
            <a:spAutoFit/>
          </a:bodyPr>
          <a:lstStyle/>
          <a:p>
            <a:pPr algn="ctr">
              <a:lnSpc>
                <a:spcPts val="3600"/>
              </a:lnSpc>
            </a:pPr>
            <a:r>
              <a:rPr lang="en-US" sz="3000" b="1">
                <a:solidFill>
                  <a:srgbClr val="8D5CFF"/>
                </a:solidFill>
                <a:latin typeface="Arial Bold"/>
                <a:ea typeface="Arial Bold"/>
                <a:cs typeface="Arial Bold"/>
                <a:sym typeface="Arial Bold"/>
              </a:rPr>
              <a:t>Creativity</a:t>
            </a:r>
            <a:r>
              <a:rPr lang="en-US" sz="3000">
                <a:solidFill>
                  <a:srgbClr val="8D5CFF"/>
                </a:solidFill>
                <a:latin typeface="Arial"/>
                <a:ea typeface="Arial"/>
                <a:cs typeface="Arial"/>
                <a:sym typeface="Arial"/>
              </a:rPr>
              <a:t> </a:t>
            </a:r>
          </a:p>
          <a:p>
            <a:pPr algn="ctr">
              <a:lnSpc>
                <a:spcPts val="3600"/>
              </a:lnSpc>
            </a:pPr>
            <a:endParaRPr lang="en-US" sz="3000">
              <a:solidFill>
                <a:srgbClr val="8D5CFF"/>
              </a:solidFill>
              <a:latin typeface="Arial"/>
              <a:ea typeface="Arial"/>
              <a:cs typeface="Arial"/>
              <a:sym typeface="Arial"/>
            </a:endParaRPr>
          </a:p>
        </p:txBody>
      </p:sp>
      <p:sp>
        <p:nvSpPr>
          <p:cNvPr id="26" name="TextBox 26"/>
          <p:cNvSpPr txBox="1"/>
          <p:nvPr/>
        </p:nvSpPr>
        <p:spPr>
          <a:xfrm>
            <a:off x="4903101" y="6866233"/>
            <a:ext cx="2176860" cy="989439"/>
          </a:xfrm>
          <a:prstGeom prst="rect">
            <a:avLst/>
          </a:prstGeom>
        </p:spPr>
        <p:txBody>
          <a:bodyPr lIns="0" tIns="0" rIns="0" bIns="0" rtlCol="0" anchor="t">
            <a:spAutoFit/>
          </a:bodyPr>
          <a:lstStyle/>
          <a:p>
            <a:pPr algn="ctr">
              <a:lnSpc>
                <a:spcPts val="3600"/>
              </a:lnSpc>
            </a:pPr>
            <a:r>
              <a:rPr lang="en-US" sz="3000" b="1">
                <a:solidFill>
                  <a:srgbClr val="8D5CFF"/>
                </a:solidFill>
                <a:latin typeface="Arial Bold"/>
                <a:ea typeface="Arial Bold"/>
                <a:cs typeface="Arial Bold"/>
                <a:sym typeface="Arial Bold"/>
              </a:rPr>
              <a:t>Feasibility</a:t>
            </a:r>
          </a:p>
          <a:p>
            <a:pPr algn="ctr">
              <a:lnSpc>
                <a:spcPts val="3600"/>
              </a:lnSpc>
            </a:pPr>
            <a:endParaRPr lang="en-US" sz="3000" b="1">
              <a:solidFill>
                <a:srgbClr val="8D5CFF"/>
              </a:solidFill>
              <a:latin typeface="Arial Bold"/>
              <a:ea typeface="Arial Bold"/>
              <a:cs typeface="Arial Bold"/>
              <a:sym typeface="Arial Bold"/>
            </a:endParaRPr>
          </a:p>
        </p:txBody>
      </p:sp>
      <p:sp>
        <p:nvSpPr>
          <p:cNvPr id="27" name="TextBox 27"/>
          <p:cNvSpPr txBox="1"/>
          <p:nvPr/>
        </p:nvSpPr>
        <p:spPr>
          <a:xfrm>
            <a:off x="7815908" y="6866233"/>
            <a:ext cx="2674617" cy="989439"/>
          </a:xfrm>
          <a:prstGeom prst="rect">
            <a:avLst/>
          </a:prstGeom>
        </p:spPr>
        <p:txBody>
          <a:bodyPr lIns="0" tIns="0" rIns="0" bIns="0" rtlCol="0" anchor="t">
            <a:spAutoFit/>
          </a:bodyPr>
          <a:lstStyle/>
          <a:p>
            <a:pPr algn="ctr">
              <a:lnSpc>
                <a:spcPts val="3600"/>
              </a:lnSpc>
            </a:pPr>
            <a:r>
              <a:rPr lang="en-US" sz="3000" b="1">
                <a:solidFill>
                  <a:srgbClr val="8D5CFF"/>
                </a:solidFill>
                <a:latin typeface="Arial Bold"/>
                <a:ea typeface="Arial Bold"/>
                <a:cs typeface="Arial Bold"/>
                <a:sym typeface="Arial Bold"/>
              </a:rPr>
              <a:t>Sustainability</a:t>
            </a:r>
          </a:p>
          <a:p>
            <a:pPr algn="ctr">
              <a:lnSpc>
                <a:spcPts val="3600"/>
              </a:lnSpc>
            </a:pPr>
            <a:endParaRPr lang="en-US" sz="3000" b="1">
              <a:solidFill>
                <a:srgbClr val="8D5CFF"/>
              </a:solidFill>
              <a:latin typeface="Arial Bold"/>
              <a:ea typeface="Arial Bold"/>
              <a:cs typeface="Arial Bold"/>
              <a:sym typeface="Arial Bold"/>
            </a:endParaRPr>
          </a:p>
        </p:txBody>
      </p:sp>
      <p:sp>
        <p:nvSpPr>
          <p:cNvPr id="28" name="TextBox 28"/>
          <p:cNvSpPr txBox="1"/>
          <p:nvPr/>
        </p:nvSpPr>
        <p:spPr>
          <a:xfrm>
            <a:off x="11263344" y="6866233"/>
            <a:ext cx="2176860" cy="1451104"/>
          </a:xfrm>
          <a:prstGeom prst="rect">
            <a:avLst/>
          </a:prstGeom>
        </p:spPr>
        <p:txBody>
          <a:bodyPr lIns="0" tIns="0" rIns="0" bIns="0" rtlCol="0" anchor="t">
            <a:spAutoFit/>
          </a:bodyPr>
          <a:lstStyle/>
          <a:p>
            <a:pPr algn="ctr">
              <a:lnSpc>
                <a:spcPts val="3600"/>
              </a:lnSpc>
            </a:pPr>
            <a:r>
              <a:rPr lang="en-US" sz="3000" b="1">
                <a:solidFill>
                  <a:srgbClr val="8D5CFF"/>
                </a:solidFill>
                <a:latin typeface="Arial Bold"/>
                <a:ea typeface="Arial Bold"/>
                <a:cs typeface="Arial Bold"/>
                <a:sym typeface="Arial Bold"/>
              </a:rPr>
              <a:t>Business impact</a:t>
            </a:r>
          </a:p>
          <a:p>
            <a:pPr algn="ctr">
              <a:lnSpc>
                <a:spcPts val="3600"/>
              </a:lnSpc>
            </a:pPr>
            <a:endParaRPr lang="en-US" sz="3000" b="1">
              <a:solidFill>
                <a:srgbClr val="8D5CFF"/>
              </a:solidFill>
              <a:latin typeface="Arial Bold"/>
              <a:ea typeface="Arial Bold"/>
              <a:cs typeface="Arial Bold"/>
              <a:sym typeface="Arial Bold"/>
            </a:endParaRPr>
          </a:p>
        </p:txBody>
      </p:sp>
      <p:sp>
        <p:nvSpPr>
          <p:cNvPr id="29" name="TextBox 29"/>
          <p:cNvSpPr txBox="1"/>
          <p:nvPr/>
        </p:nvSpPr>
        <p:spPr>
          <a:xfrm>
            <a:off x="14120842" y="6866235"/>
            <a:ext cx="2471826" cy="1451104"/>
          </a:xfrm>
          <a:prstGeom prst="rect">
            <a:avLst/>
          </a:prstGeom>
        </p:spPr>
        <p:txBody>
          <a:bodyPr lIns="0" tIns="0" rIns="0" bIns="0" rtlCol="0" anchor="t">
            <a:spAutoFit/>
          </a:bodyPr>
          <a:lstStyle/>
          <a:p>
            <a:pPr algn="ctr">
              <a:lnSpc>
                <a:spcPts val="3600"/>
              </a:lnSpc>
            </a:pPr>
            <a:r>
              <a:rPr lang="en-US" sz="3000" b="1">
                <a:solidFill>
                  <a:srgbClr val="8D5CFF"/>
                </a:solidFill>
                <a:latin typeface="Arial Bold"/>
                <a:ea typeface="Arial Bold"/>
                <a:cs typeface="Arial Bold"/>
                <a:sym typeface="Arial Bold"/>
              </a:rPr>
              <a:t>Presentation quality</a:t>
            </a:r>
          </a:p>
          <a:p>
            <a:pPr algn="ctr">
              <a:lnSpc>
                <a:spcPts val="3600"/>
              </a:lnSpc>
            </a:pPr>
            <a:endParaRPr lang="en-US" sz="3000" b="1">
              <a:solidFill>
                <a:srgbClr val="8D5CFF"/>
              </a:solidFill>
              <a:latin typeface="Arial Bold"/>
              <a:ea typeface="Arial Bold"/>
              <a:cs typeface="Arial Bold"/>
              <a:sym typeface="Arial Bold"/>
            </a:endParaRPr>
          </a:p>
        </p:txBody>
      </p:sp>
      <p:grpSp>
        <p:nvGrpSpPr>
          <p:cNvPr id="30" name="Group 30"/>
          <p:cNvGrpSpPr>
            <a:grpSpLocks noChangeAspect="1"/>
          </p:cNvGrpSpPr>
          <p:nvPr/>
        </p:nvGrpSpPr>
        <p:grpSpPr>
          <a:xfrm>
            <a:off x="1132486" y="3284523"/>
            <a:ext cx="16219713" cy="3343586"/>
            <a:chOff x="0" y="0"/>
            <a:chExt cx="21626284" cy="4458114"/>
          </a:xfrm>
        </p:grpSpPr>
        <p:sp>
          <p:nvSpPr>
            <p:cNvPr id="31" name="Freeform 31"/>
            <p:cNvSpPr/>
            <p:nvPr/>
          </p:nvSpPr>
          <p:spPr>
            <a:xfrm>
              <a:off x="0" y="0"/>
              <a:ext cx="21626322" cy="4458081"/>
            </a:xfrm>
            <a:custGeom>
              <a:avLst/>
              <a:gdLst/>
              <a:ahLst/>
              <a:cxnLst/>
              <a:rect l="l" t="t" r="r" b="b"/>
              <a:pathLst>
                <a:path w="21626322" h="4458081">
                  <a:moveTo>
                    <a:pt x="0" y="0"/>
                  </a:moveTo>
                  <a:lnTo>
                    <a:pt x="21626322" y="0"/>
                  </a:lnTo>
                  <a:lnTo>
                    <a:pt x="21626322" y="4458081"/>
                  </a:lnTo>
                  <a:lnTo>
                    <a:pt x="0" y="4458081"/>
                  </a:lnTo>
                  <a:lnTo>
                    <a:pt x="0" y="0"/>
                  </a:lnTo>
                  <a:close/>
                </a:path>
              </a:pathLst>
            </a:custGeom>
            <a:blipFill>
              <a:blip r:embed="rId11"/>
              <a:stretch>
                <a:fillRect l="-1112" t="-1112"/>
              </a:stretch>
            </a:blipFill>
          </p:spPr>
          <p:txBody>
            <a:bodyPr/>
            <a:lstStyle/>
            <a:p>
              <a:endParaRPr lang="el-G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grpSp>
        <p:nvGrpSpPr>
          <p:cNvPr id="19" name="Group 19"/>
          <p:cNvGrpSpPr/>
          <p:nvPr/>
        </p:nvGrpSpPr>
        <p:grpSpPr>
          <a:xfrm>
            <a:off x="846620" y="547688"/>
            <a:ext cx="13679871" cy="1988345"/>
            <a:chOff x="0" y="0"/>
            <a:chExt cx="18239828" cy="2651126"/>
          </a:xfrm>
        </p:grpSpPr>
        <p:sp>
          <p:nvSpPr>
            <p:cNvPr id="20" name="Freeform 20"/>
            <p:cNvSpPr/>
            <p:nvPr/>
          </p:nvSpPr>
          <p:spPr>
            <a:xfrm>
              <a:off x="0" y="0"/>
              <a:ext cx="18239828" cy="2651126"/>
            </a:xfrm>
            <a:custGeom>
              <a:avLst/>
              <a:gdLst/>
              <a:ahLst/>
              <a:cxnLst/>
              <a:rect l="l" t="t" r="r" b="b"/>
              <a:pathLst>
                <a:path w="18239828" h="2651126">
                  <a:moveTo>
                    <a:pt x="0" y="0"/>
                  </a:moveTo>
                  <a:lnTo>
                    <a:pt x="18239828" y="0"/>
                  </a:lnTo>
                  <a:lnTo>
                    <a:pt x="18239828" y="2651126"/>
                  </a:lnTo>
                  <a:lnTo>
                    <a:pt x="0" y="2651126"/>
                  </a:lnTo>
                  <a:close/>
                </a:path>
              </a:pathLst>
            </a:custGeom>
            <a:solidFill>
              <a:srgbClr val="000000">
                <a:alpha val="0"/>
              </a:srgbClr>
            </a:solidFill>
          </p:spPr>
          <p:txBody>
            <a:bodyPr/>
            <a:lstStyle/>
            <a:p>
              <a:endParaRPr lang="el-GR"/>
            </a:p>
          </p:txBody>
        </p:sp>
        <p:sp>
          <p:nvSpPr>
            <p:cNvPr id="21" name="TextBox 21"/>
            <p:cNvSpPr txBox="1"/>
            <p:nvPr/>
          </p:nvSpPr>
          <p:spPr>
            <a:xfrm>
              <a:off x="0" y="66675"/>
              <a:ext cx="18239828" cy="2584451"/>
            </a:xfrm>
            <a:prstGeom prst="rect">
              <a:avLst/>
            </a:prstGeom>
          </p:spPr>
          <p:txBody>
            <a:bodyPr lIns="0" tIns="0" rIns="0" bIns="0" rtlCol="0" anchor="ctr"/>
            <a:lstStyle/>
            <a:p>
              <a:pPr algn="l">
                <a:lnSpc>
                  <a:spcPts val="6480"/>
                </a:lnSpc>
              </a:pPr>
              <a:r>
                <a:rPr lang="en-US" sz="6000" b="1">
                  <a:solidFill>
                    <a:srgbClr val="19112C"/>
                  </a:solidFill>
                  <a:latin typeface="Georgia Bold"/>
                  <a:ea typeface="Georgia Bold"/>
                  <a:cs typeface="Georgia Bold"/>
                  <a:sym typeface="Georgia Bold"/>
                </a:rPr>
                <a:t>Ideathon Structure</a:t>
              </a:r>
            </a:p>
          </p:txBody>
        </p:sp>
      </p:grpSp>
      <p:grpSp>
        <p:nvGrpSpPr>
          <p:cNvPr id="22" name="Group 22"/>
          <p:cNvGrpSpPr/>
          <p:nvPr/>
        </p:nvGrpSpPr>
        <p:grpSpPr>
          <a:xfrm>
            <a:off x="1975500" y="3600392"/>
            <a:ext cx="1647000" cy="1647000"/>
            <a:chOff x="0" y="0"/>
            <a:chExt cx="2196000" cy="2196000"/>
          </a:xfrm>
        </p:grpSpPr>
        <p:sp>
          <p:nvSpPr>
            <p:cNvPr id="23" name="Freeform 23"/>
            <p:cNvSpPr/>
            <p:nvPr/>
          </p:nvSpPr>
          <p:spPr>
            <a:xfrm>
              <a:off x="0" y="0"/>
              <a:ext cx="2195957" cy="2195957"/>
            </a:xfrm>
            <a:custGeom>
              <a:avLst/>
              <a:gdLst/>
              <a:ahLst/>
              <a:cxnLst/>
              <a:rect l="l" t="t" r="r" b="b"/>
              <a:pathLst>
                <a:path w="2195957" h="2195957">
                  <a:moveTo>
                    <a:pt x="652780" y="0"/>
                  </a:moveTo>
                  <a:lnTo>
                    <a:pt x="2195957" y="0"/>
                  </a:lnTo>
                  <a:lnTo>
                    <a:pt x="2195957" y="1543177"/>
                  </a:lnTo>
                  <a:cubicBezTo>
                    <a:pt x="2195957" y="1903730"/>
                    <a:pt x="1903730" y="2195957"/>
                    <a:pt x="1543177" y="2195957"/>
                  </a:cubicBezTo>
                  <a:lnTo>
                    <a:pt x="0" y="2195957"/>
                  </a:lnTo>
                  <a:lnTo>
                    <a:pt x="0" y="652780"/>
                  </a:lnTo>
                  <a:cubicBezTo>
                    <a:pt x="0" y="292227"/>
                    <a:pt x="292227" y="0"/>
                    <a:pt x="652780" y="0"/>
                  </a:cubicBezTo>
                  <a:close/>
                </a:path>
              </a:pathLst>
            </a:custGeom>
            <a:solidFill>
              <a:srgbClr val="75C83E"/>
            </a:solidFill>
          </p:spPr>
          <p:txBody>
            <a:bodyPr/>
            <a:lstStyle/>
            <a:p>
              <a:endParaRPr lang="el-GR"/>
            </a:p>
          </p:txBody>
        </p:sp>
      </p:grpSp>
      <p:sp>
        <p:nvSpPr>
          <p:cNvPr id="24" name="Freeform 24"/>
          <p:cNvSpPr/>
          <p:nvPr/>
        </p:nvSpPr>
        <p:spPr>
          <a:xfrm>
            <a:off x="2326500" y="3951392"/>
            <a:ext cx="945000" cy="945000"/>
          </a:xfrm>
          <a:custGeom>
            <a:avLst/>
            <a:gdLst/>
            <a:ahLst/>
            <a:cxnLst/>
            <a:rect l="l" t="t" r="r" b="b"/>
            <a:pathLst>
              <a:path w="945000" h="945000">
                <a:moveTo>
                  <a:pt x="0" y="0"/>
                </a:moveTo>
                <a:lnTo>
                  <a:pt x="945000" y="0"/>
                </a:lnTo>
                <a:lnTo>
                  <a:pt x="945000" y="944999"/>
                </a:lnTo>
                <a:lnTo>
                  <a:pt x="0" y="9449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l-GR"/>
          </a:p>
        </p:txBody>
      </p:sp>
      <p:sp>
        <p:nvSpPr>
          <p:cNvPr id="25" name="TextBox 25"/>
          <p:cNvSpPr txBox="1"/>
          <p:nvPr/>
        </p:nvSpPr>
        <p:spPr>
          <a:xfrm>
            <a:off x="1444238" y="5736579"/>
            <a:ext cx="2709525" cy="438150"/>
          </a:xfrm>
          <a:prstGeom prst="rect">
            <a:avLst/>
          </a:prstGeom>
        </p:spPr>
        <p:txBody>
          <a:bodyPr lIns="0" tIns="0" rIns="0" bIns="0" rtlCol="0" anchor="t">
            <a:spAutoFit/>
          </a:bodyPr>
          <a:lstStyle/>
          <a:p>
            <a:pPr algn="ctr">
              <a:lnSpc>
                <a:spcPts val="3359"/>
              </a:lnSpc>
            </a:pPr>
            <a:r>
              <a:rPr lang="en-US" sz="2799" b="1">
                <a:solidFill>
                  <a:srgbClr val="8D5CFF"/>
                </a:solidFill>
                <a:latin typeface="Arial Bold"/>
                <a:ea typeface="Arial Bold"/>
                <a:cs typeface="Arial Bold"/>
                <a:sym typeface="Arial Bold"/>
              </a:rPr>
              <a:t>Team building</a:t>
            </a:r>
          </a:p>
        </p:txBody>
      </p:sp>
      <p:grpSp>
        <p:nvGrpSpPr>
          <p:cNvPr id="26" name="Group 26"/>
          <p:cNvGrpSpPr/>
          <p:nvPr/>
        </p:nvGrpSpPr>
        <p:grpSpPr>
          <a:xfrm>
            <a:off x="5148000" y="3600392"/>
            <a:ext cx="1647000" cy="1647000"/>
            <a:chOff x="0" y="0"/>
            <a:chExt cx="2196000" cy="2196000"/>
          </a:xfrm>
        </p:grpSpPr>
        <p:sp>
          <p:nvSpPr>
            <p:cNvPr id="27" name="Freeform 27"/>
            <p:cNvSpPr/>
            <p:nvPr/>
          </p:nvSpPr>
          <p:spPr>
            <a:xfrm>
              <a:off x="0" y="0"/>
              <a:ext cx="2195957" cy="2195957"/>
            </a:xfrm>
            <a:custGeom>
              <a:avLst/>
              <a:gdLst/>
              <a:ahLst/>
              <a:cxnLst/>
              <a:rect l="l" t="t" r="r" b="b"/>
              <a:pathLst>
                <a:path w="2195957" h="2195957">
                  <a:moveTo>
                    <a:pt x="652780" y="0"/>
                  </a:moveTo>
                  <a:lnTo>
                    <a:pt x="2195957" y="0"/>
                  </a:lnTo>
                  <a:lnTo>
                    <a:pt x="2195957" y="1543177"/>
                  </a:lnTo>
                  <a:cubicBezTo>
                    <a:pt x="2195957" y="1903730"/>
                    <a:pt x="1903730" y="2195957"/>
                    <a:pt x="1543177" y="2195957"/>
                  </a:cubicBezTo>
                  <a:lnTo>
                    <a:pt x="0" y="2195957"/>
                  </a:lnTo>
                  <a:lnTo>
                    <a:pt x="0" y="652780"/>
                  </a:lnTo>
                  <a:cubicBezTo>
                    <a:pt x="0" y="292227"/>
                    <a:pt x="292227" y="0"/>
                    <a:pt x="652780" y="0"/>
                  </a:cubicBezTo>
                  <a:close/>
                </a:path>
              </a:pathLst>
            </a:custGeom>
            <a:solidFill>
              <a:srgbClr val="8D5CFF"/>
            </a:solidFill>
          </p:spPr>
          <p:txBody>
            <a:bodyPr/>
            <a:lstStyle/>
            <a:p>
              <a:endParaRPr lang="el-GR"/>
            </a:p>
          </p:txBody>
        </p:sp>
      </p:grpSp>
      <p:sp>
        <p:nvSpPr>
          <p:cNvPr id="28" name="Freeform 28"/>
          <p:cNvSpPr/>
          <p:nvPr/>
        </p:nvSpPr>
        <p:spPr>
          <a:xfrm>
            <a:off x="5499000" y="3951392"/>
            <a:ext cx="945000" cy="945000"/>
          </a:xfrm>
          <a:custGeom>
            <a:avLst/>
            <a:gdLst/>
            <a:ahLst/>
            <a:cxnLst/>
            <a:rect l="l" t="t" r="r" b="b"/>
            <a:pathLst>
              <a:path w="945000" h="945000">
                <a:moveTo>
                  <a:pt x="0" y="0"/>
                </a:moveTo>
                <a:lnTo>
                  <a:pt x="945000" y="0"/>
                </a:lnTo>
                <a:lnTo>
                  <a:pt x="945000" y="944999"/>
                </a:lnTo>
                <a:lnTo>
                  <a:pt x="0" y="94499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l-GR"/>
          </a:p>
        </p:txBody>
      </p:sp>
      <p:sp>
        <p:nvSpPr>
          <p:cNvPr id="29" name="TextBox 29"/>
          <p:cNvSpPr txBox="1"/>
          <p:nvPr/>
        </p:nvSpPr>
        <p:spPr>
          <a:xfrm>
            <a:off x="4616738" y="5736579"/>
            <a:ext cx="2709525" cy="857250"/>
          </a:xfrm>
          <a:prstGeom prst="rect">
            <a:avLst/>
          </a:prstGeom>
        </p:spPr>
        <p:txBody>
          <a:bodyPr lIns="0" tIns="0" rIns="0" bIns="0" rtlCol="0" anchor="t">
            <a:spAutoFit/>
          </a:bodyPr>
          <a:lstStyle/>
          <a:p>
            <a:pPr algn="ctr">
              <a:lnSpc>
                <a:spcPts val="3359"/>
              </a:lnSpc>
            </a:pPr>
            <a:r>
              <a:rPr lang="en-US" sz="2799" b="1">
                <a:solidFill>
                  <a:srgbClr val="8D5CFF"/>
                </a:solidFill>
                <a:latin typeface="Arial Bold"/>
                <a:ea typeface="Arial Bold"/>
                <a:cs typeface="Arial Bold"/>
                <a:sym typeface="Arial Bold"/>
              </a:rPr>
              <a:t>Theoretical content</a:t>
            </a:r>
          </a:p>
        </p:txBody>
      </p:sp>
      <p:grpSp>
        <p:nvGrpSpPr>
          <p:cNvPr id="30" name="Group 30"/>
          <p:cNvGrpSpPr/>
          <p:nvPr/>
        </p:nvGrpSpPr>
        <p:grpSpPr>
          <a:xfrm>
            <a:off x="8320500" y="3600392"/>
            <a:ext cx="1647000" cy="1647000"/>
            <a:chOff x="0" y="0"/>
            <a:chExt cx="2196000" cy="2196000"/>
          </a:xfrm>
        </p:grpSpPr>
        <p:sp>
          <p:nvSpPr>
            <p:cNvPr id="31" name="Freeform 31"/>
            <p:cNvSpPr/>
            <p:nvPr/>
          </p:nvSpPr>
          <p:spPr>
            <a:xfrm>
              <a:off x="0" y="0"/>
              <a:ext cx="2195957" cy="2195957"/>
            </a:xfrm>
            <a:custGeom>
              <a:avLst/>
              <a:gdLst/>
              <a:ahLst/>
              <a:cxnLst/>
              <a:rect l="l" t="t" r="r" b="b"/>
              <a:pathLst>
                <a:path w="2195957" h="2195957">
                  <a:moveTo>
                    <a:pt x="652780" y="0"/>
                  </a:moveTo>
                  <a:lnTo>
                    <a:pt x="2195957" y="0"/>
                  </a:lnTo>
                  <a:lnTo>
                    <a:pt x="2195957" y="1543177"/>
                  </a:lnTo>
                  <a:cubicBezTo>
                    <a:pt x="2195957" y="1903730"/>
                    <a:pt x="1903730" y="2195957"/>
                    <a:pt x="1543177" y="2195957"/>
                  </a:cubicBezTo>
                  <a:lnTo>
                    <a:pt x="0" y="2195957"/>
                  </a:lnTo>
                  <a:lnTo>
                    <a:pt x="0" y="652780"/>
                  </a:lnTo>
                  <a:cubicBezTo>
                    <a:pt x="0" y="292227"/>
                    <a:pt x="292227" y="0"/>
                    <a:pt x="652780" y="0"/>
                  </a:cubicBezTo>
                  <a:close/>
                </a:path>
              </a:pathLst>
            </a:custGeom>
            <a:solidFill>
              <a:srgbClr val="75C83E"/>
            </a:solidFill>
          </p:spPr>
          <p:txBody>
            <a:bodyPr/>
            <a:lstStyle/>
            <a:p>
              <a:endParaRPr lang="el-GR"/>
            </a:p>
          </p:txBody>
        </p:sp>
      </p:grpSp>
      <p:sp>
        <p:nvSpPr>
          <p:cNvPr id="32" name="Freeform 32"/>
          <p:cNvSpPr/>
          <p:nvPr/>
        </p:nvSpPr>
        <p:spPr>
          <a:xfrm>
            <a:off x="8671500" y="3951392"/>
            <a:ext cx="945000" cy="945000"/>
          </a:xfrm>
          <a:custGeom>
            <a:avLst/>
            <a:gdLst/>
            <a:ahLst/>
            <a:cxnLst/>
            <a:rect l="l" t="t" r="r" b="b"/>
            <a:pathLst>
              <a:path w="945000" h="945000">
                <a:moveTo>
                  <a:pt x="0" y="0"/>
                </a:moveTo>
                <a:lnTo>
                  <a:pt x="945000" y="0"/>
                </a:lnTo>
                <a:lnTo>
                  <a:pt x="945000" y="944999"/>
                </a:lnTo>
                <a:lnTo>
                  <a:pt x="0" y="94499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l-GR"/>
          </a:p>
        </p:txBody>
      </p:sp>
      <p:sp>
        <p:nvSpPr>
          <p:cNvPr id="33" name="TextBox 33"/>
          <p:cNvSpPr txBox="1"/>
          <p:nvPr/>
        </p:nvSpPr>
        <p:spPr>
          <a:xfrm>
            <a:off x="7789237" y="5736579"/>
            <a:ext cx="2709525" cy="438150"/>
          </a:xfrm>
          <a:prstGeom prst="rect">
            <a:avLst/>
          </a:prstGeom>
        </p:spPr>
        <p:txBody>
          <a:bodyPr lIns="0" tIns="0" rIns="0" bIns="0" rtlCol="0" anchor="t">
            <a:spAutoFit/>
          </a:bodyPr>
          <a:lstStyle/>
          <a:p>
            <a:pPr algn="ctr">
              <a:lnSpc>
                <a:spcPts val="3359"/>
              </a:lnSpc>
            </a:pPr>
            <a:r>
              <a:rPr lang="en-US" sz="2799" b="1">
                <a:solidFill>
                  <a:srgbClr val="8D5CFF"/>
                </a:solidFill>
                <a:latin typeface="Arial Bold"/>
                <a:ea typeface="Arial Bold"/>
                <a:cs typeface="Arial Bold"/>
                <a:sym typeface="Arial Bold"/>
              </a:rPr>
              <a:t>Teamwork</a:t>
            </a:r>
          </a:p>
        </p:txBody>
      </p:sp>
      <p:grpSp>
        <p:nvGrpSpPr>
          <p:cNvPr id="34" name="Group 34"/>
          <p:cNvGrpSpPr/>
          <p:nvPr/>
        </p:nvGrpSpPr>
        <p:grpSpPr>
          <a:xfrm>
            <a:off x="11493000" y="3600392"/>
            <a:ext cx="1647000" cy="1647000"/>
            <a:chOff x="0" y="0"/>
            <a:chExt cx="2196000" cy="2196000"/>
          </a:xfrm>
        </p:grpSpPr>
        <p:sp>
          <p:nvSpPr>
            <p:cNvPr id="35" name="Freeform 35"/>
            <p:cNvSpPr/>
            <p:nvPr/>
          </p:nvSpPr>
          <p:spPr>
            <a:xfrm>
              <a:off x="0" y="0"/>
              <a:ext cx="2195957" cy="2195957"/>
            </a:xfrm>
            <a:custGeom>
              <a:avLst/>
              <a:gdLst/>
              <a:ahLst/>
              <a:cxnLst/>
              <a:rect l="l" t="t" r="r" b="b"/>
              <a:pathLst>
                <a:path w="2195957" h="2195957">
                  <a:moveTo>
                    <a:pt x="652780" y="0"/>
                  </a:moveTo>
                  <a:lnTo>
                    <a:pt x="2195957" y="0"/>
                  </a:lnTo>
                  <a:lnTo>
                    <a:pt x="2195957" y="1543177"/>
                  </a:lnTo>
                  <a:cubicBezTo>
                    <a:pt x="2195957" y="1903730"/>
                    <a:pt x="1903730" y="2195957"/>
                    <a:pt x="1543177" y="2195957"/>
                  </a:cubicBezTo>
                  <a:lnTo>
                    <a:pt x="0" y="2195957"/>
                  </a:lnTo>
                  <a:lnTo>
                    <a:pt x="0" y="652780"/>
                  </a:lnTo>
                  <a:cubicBezTo>
                    <a:pt x="0" y="292227"/>
                    <a:pt x="292227" y="0"/>
                    <a:pt x="652780" y="0"/>
                  </a:cubicBezTo>
                  <a:close/>
                </a:path>
              </a:pathLst>
            </a:custGeom>
            <a:solidFill>
              <a:srgbClr val="8D5CFF"/>
            </a:solidFill>
          </p:spPr>
          <p:txBody>
            <a:bodyPr/>
            <a:lstStyle/>
            <a:p>
              <a:endParaRPr lang="el-GR"/>
            </a:p>
          </p:txBody>
        </p:sp>
      </p:grpSp>
      <p:sp>
        <p:nvSpPr>
          <p:cNvPr id="36" name="Freeform 36"/>
          <p:cNvSpPr/>
          <p:nvPr/>
        </p:nvSpPr>
        <p:spPr>
          <a:xfrm>
            <a:off x="11844000" y="3951392"/>
            <a:ext cx="945000" cy="945000"/>
          </a:xfrm>
          <a:custGeom>
            <a:avLst/>
            <a:gdLst/>
            <a:ahLst/>
            <a:cxnLst/>
            <a:rect l="l" t="t" r="r" b="b"/>
            <a:pathLst>
              <a:path w="945000" h="945000">
                <a:moveTo>
                  <a:pt x="0" y="0"/>
                </a:moveTo>
                <a:lnTo>
                  <a:pt x="945000" y="0"/>
                </a:lnTo>
                <a:lnTo>
                  <a:pt x="945000" y="944999"/>
                </a:lnTo>
                <a:lnTo>
                  <a:pt x="0" y="94499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l-GR"/>
          </a:p>
        </p:txBody>
      </p:sp>
      <p:sp>
        <p:nvSpPr>
          <p:cNvPr id="37" name="TextBox 37"/>
          <p:cNvSpPr txBox="1"/>
          <p:nvPr/>
        </p:nvSpPr>
        <p:spPr>
          <a:xfrm>
            <a:off x="10961737" y="5736579"/>
            <a:ext cx="2709525" cy="857250"/>
          </a:xfrm>
          <a:prstGeom prst="rect">
            <a:avLst/>
          </a:prstGeom>
        </p:spPr>
        <p:txBody>
          <a:bodyPr lIns="0" tIns="0" rIns="0" bIns="0" rtlCol="0" anchor="t">
            <a:spAutoFit/>
          </a:bodyPr>
          <a:lstStyle/>
          <a:p>
            <a:pPr algn="ctr">
              <a:lnSpc>
                <a:spcPts val="3359"/>
              </a:lnSpc>
            </a:pPr>
            <a:r>
              <a:rPr lang="en-US" sz="2799" b="1">
                <a:solidFill>
                  <a:srgbClr val="8D5CFF"/>
                </a:solidFill>
                <a:latin typeface="Arial Bold"/>
                <a:ea typeface="Arial Bold"/>
                <a:cs typeface="Arial Bold"/>
                <a:sym typeface="Arial Bold"/>
              </a:rPr>
              <a:t>Inspiration success story</a:t>
            </a:r>
          </a:p>
        </p:txBody>
      </p:sp>
      <p:grpSp>
        <p:nvGrpSpPr>
          <p:cNvPr id="38" name="Group 38"/>
          <p:cNvGrpSpPr/>
          <p:nvPr/>
        </p:nvGrpSpPr>
        <p:grpSpPr>
          <a:xfrm>
            <a:off x="14665500" y="3600392"/>
            <a:ext cx="1647000" cy="1647000"/>
            <a:chOff x="0" y="0"/>
            <a:chExt cx="2196000" cy="2196000"/>
          </a:xfrm>
        </p:grpSpPr>
        <p:sp>
          <p:nvSpPr>
            <p:cNvPr id="39" name="Freeform 39"/>
            <p:cNvSpPr/>
            <p:nvPr/>
          </p:nvSpPr>
          <p:spPr>
            <a:xfrm>
              <a:off x="0" y="0"/>
              <a:ext cx="2195957" cy="2195957"/>
            </a:xfrm>
            <a:custGeom>
              <a:avLst/>
              <a:gdLst/>
              <a:ahLst/>
              <a:cxnLst/>
              <a:rect l="l" t="t" r="r" b="b"/>
              <a:pathLst>
                <a:path w="2195957" h="2195957">
                  <a:moveTo>
                    <a:pt x="652780" y="0"/>
                  </a:moveTo>
                  <a:lnTo>
                    <a:pt x="2195957" y="0"/>
                  </a:lnTo>
                  <a:lnTo>
                    <a:pt x="2195957" y="1543177"/>
                  </a:lnTo>
                  <a:cubicBezTo>
                    <a:pt x="2195957" y="1903730"/>
                    <a:pt x="1903730" y="2195957"/>
                    <a:pt x="1543177" y="2195957"/>
                  </a:cubicBezTo>
                  <a:lnTo>
                    <a:pt x="0" y="2195957"/>
                  </a:lnTo>
                  <a:lnTo>
                    <a:pt x="0" y="652780"/>
                  </a:lnTo>
                  <a:cubicBezTo>
                    <a:pt x="0" y="292227"/>
                    <a:pt x="292227" y="0"/>
                    <a:pt x="652780" y="0"/>
                  </a:cubicBezTo>
                  <a:close/>
                </a:path>
              </a:pathLst>
            </a:custGeom>
            <a:solidFill>
              <a:srgbClr val="75C83E"/>
            </a:solidFill>
          </p:spPr>
          <p:txBody>
            <a:bodyPr/>
            <a:lstStyle/>
            <a:p>
              <a:endParaRPr lang="el-GR"/>
            </a:p>
          </p:txBody>
        </p:sp>
      </p:grpSp>
      <p:sp>
        <p:nvSpPr>
          <p:cNvPr id="40" name="Freeform 40"/>
          <p:cNvSpPr/>
          <p:nvPr/>
        </p:nvSpPr>
        <p:spPr>
          <a:xfrm>
            <a:off x="15016498" y="3951392"/>
            <a:ext cx="945000" cy="945000"/>
          </a:xfrm>
          <a:custGeom>
            <a:avLst/>
            <a:gdLst/>
            <a:ahLst/>
            <a:cxnLst/>
            <a:rect l="l" t="t" r="r" b="b"/>
            <a:pathLst>
              <a:path w="945000" h="945000">
                <a:moveTo>
                  <a:pt x="0" y="0"/>
                </a:moveTo>
                <a:lnTo>
                  <a:pt x="945000" y="0"/>
                </a:lnTo>
                <a:lnTo>
                  <a:pt x="945000" y="944999"/>
                </a:lnTo>
                <a:lnTo>
                  <a:pt x="0" y="94499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l-GR"/>
          </a:p>
        </p:txBody>
      </p:sp>
      <p:sp>
        <p:nvSpPr>
          <p:cNvPr id="41" name="TextBox 41"/>
          <p:cNvSpPr txBox="1"/>
          <p:nvPr/>
        </p:nvSpPr>
        <p:spPr>
          <a:xfrm>
            <a:off x="14134238" y="5736579"/>
            <a:ext cx="2709525" cy="1276350"/>
          </a:xfrm>
          <a:prstGeom prst="rect">
            <a:avLst/>
          </a:prstGeom>
        </p:spPr>
        <p:txBody>
          <a:bodyPr lIns="0" tIns="0" rIns="0" bIns="0" rtlCol="0" anchor="t">
            <a:spAutoFit/>
          </a:bodyPr>
          <a:lstStyle/>
          <a:p>
            <a:pPr algn="ctr">
              <a:lnSpc>
                <a:spcPts val="3359"/>
              </a:lnSpc>
            </a:pPr>
            <a:r>
              <a:rPr lang="en-US" sz="2799" b="1">
                <a:solidFill>
                  <a:srgbClr val="8D5CFF"/>
                </a:solidFill>
                <a:latin typeface="Arial Bold"/>
                <a:ea typeface="Arial Bold"/>
                <a:cs typeface="Arial Bold"/>
                <a:sym typeface="Arial Bold"/>
              </a:rPr>
              <a:t>Pitch, evaluation, &amp; results</a:t>
            </a:r>
          </a:p>
        </p:txBody>
      </p:sp>
      <p:grpSp>
        <p:nvGrpSpPr>
          <p:cNvPr id="42" name="Group 42"/>
          <p:cNvGrpSpPr/>
          <p:nvPr/>
        </p:nvGrpSpPr>
        <p:grpSpPr>
          <a:xfrm>
            <a:off x="3932019" y="4076399"/>
            <a:ext cx="1087454" cy="740945"/>
            <a:chOff x="0" y="0"/>
            <a:chExt cx="1449938" cy="987926"/>
          </a:xfrm>
        </p:grpSpPr>
        <p:sp>
          <p:nvSpPr>
            <p:cNvPr id="43" name="Freeform 43"/>
            <p:cNvSpPr/>
            <p:nvPr/>
          </p:nvSpPr>
          <p:spPr>
            <a:xfrm>
              <a:off x="12700" y="12700"/>
              <a:ext cx="1424432" cy="962533"/>
            </a:xfrm>
            <a:custGeom>
              <a:avLst/>
              <a:gdLst/>
              <a:ahLst/>
              <a:cxnLst/>
              <a:rect l="l" t="t" r="r" b="b"/>
              <a:pathLst>
                <a:path w="1424432" h="962533">
                  <a:moveTo>
                    <a:pt x="0" y="240665"/>
                  </a:moveTo>
                  <a:lnTo>
                    <a:pt x="939165" y="240665"/>
                  </a:lnTo>
                  <a:lnTo>
                    <a:pt x="939165" y="0"/>
                  </a:lnTo>
                  <a:lnTo>
                    <a:pt x="1424432" y="481203"/>
                  </a:lnTo>
                  <a:lnTo>
                    <a:pt x="939165" y="962533"/>
                  </a:lnTo>
                  <a:lnTo>
                    <a:pt x="939165" y="721868"/>
                  </a:lnTo>
                  <a:lnTo>
                    <a:pt x="0" y="721868"/>
                  </a:lnTo>
                  <a:close/>
                </a:path>
              </a:pathLst>
            </a:custGeom>
            <a:solidFill>
              <a:srgbClr val="19112C"/>
            </a:solidFill>
          </p:spPr>
          <p:txBody>
            <a:bodyPr/>
            <a:lstStyle/>
            <a:p>
              <a:endParaRPr lang="el-GR"/>
            </a:p>
          </p:txBody>
        </p:sp>
        <p:sp>
          <p:nvSpPr>
            <p:cNvPr id="44" name="Freeform 44"/>
            <p:cNvSpPr/>
            <p:nvPr/>
          </p:nvSpPr>
          <p:spPr>
            <a:xfrm>
              <a:off x="0" y="-889"/>
              <a:ext cx="1449959" cy="989838"/>
            </a:xfrm>
            <a:custGeom>
              <a:avLst/>
              <a:gdLst/>
              <a:ahLst/>
              <a:cxnLst/>
              <a:rect l="l" t="t" r="r" b="b"/>
              <a:pathLst>
                <a:path w="1449959" h="989838">
                  <a:moveTo>
                    <a:pt x="12700" y="241554"/>
                  </a:moveTo>
                  <a:lnTo>
                    <a:pt x="951865" y="241554"/>
                  </a:lnTo>
                  <a:lnTo>
                    <a:pt x="951865" y="254254"/>
                  </a:lnTo>
                  <a:lnTo>
                    <a:pt x="939165" y="254254"/>
                  </a:lnTo>
                  <a:lnTo>
                    <a:pt x="939165" y="13589"/>
                  </a:lnTo>
                  <a:cubicBezTo>
                    <a:pt x="939165" y="8509"/>
                    <a:pt x="942213" y="3810"/>
                    <a:pt x="947039" y="1905"/>
                  </a:cubicBezTo>
                  <a:cubicBezTo>
                    <a:pt x="951865" y="0"/>
                    <a:pt x="957199" y="1016"/>
                    <a:pt x="960882" y="4572"/>
                  </a:cubicBezTo>
                  <a:lnTo>
                    <a:pt x="1446149" y="485775"/>
                  </a:lnTo>
                  <a:cubicBezTo>
                    <a:pt x="1448562" y="488188"/>
                    <a:pt x="1449959" y="491363"/>
                    <a:pt x="1449959" y="494792"/>
                  </a:cubicBezTo>
                  <a:cubicBezTo>
                    <a:pt x="1449959" y="498221"/>
                    <a:pt x="1448562" y="501396"/>
                    <a:pt x="1446149" y="503809"/>
                  </a:cubicBezTo>
                  <a:lnTo>
                    <a:pt x="960882" y="985139"/>
                  </a:lnTo>
                  <a:cubicBezTo>
                    <a:pt x="957199" y="988695"/>
                    <a:pt x="951738" y="989838"/>
                    <a:pt x="947039" y="987806"/>
                  </a:cubicBezTo>
                  <a:cubicBezTo>
                    <a:pt x="942340" y="985774"/>
                    <a:pt x="939165" y="981202"/>
                    <a:pt x="939165" y="976122"/>
                  </a:cubicBezTo>
                  <a:lnTo>
                    <a:pt x="939165" y="735457"/>
                  </a:lnTo>
                  <a:lnTo>
                    <a:pt x="951865" y="735457"/>
                  </a:lnTo>
                  <a:lnTo>
                    <a:pt x="951865" y="748157"/>
                  </a:lnTo>
                  <a:lnTo>
                    <a:pt x="12700" y="748157"/>
                  </a:lnTo>
                  <a:cubicBezTo>
                    <a:pt x="5715" y="748157"/>
                    <a:pt x="0" y="742442"/>
                    <a:pt x="0" y="735457"/>
                  </a:cubicBezTo>
                  <a:lnTo>
                    <a:pt x="0" y="254254"/>
                  </a:lnTo>
                  <a:cubicBezTo>
                    <a:pt x="0" y="247269"/>
                    <a:pt x="5715" y="241554"/>
                    <a:pt x="12700" y="241554"/>
                  </a:cubicBezTo>
                  <a:moveTo>
                    <a:pt x="12700" y="266954"/>
                  </a:moveTo>
                  <a:lnTo>
                    <a:pt x="12700" y="254254"/>
                  </a:lnTo>
                  <a:lnTo>
                    <a:pt x="25400" y="254254"/>
                  </a:lnTo>
                  <a:lnTo>
                    <a:pt x="25400" y="735457"/>
                  </a:lnTo>
                  <a:lnTo>
                    <a:pt x="12700" y="735457"/>
                  </a:lnTo>
                  <a:lnTo>
                    <a:pt x="12700" y="722757"/>
                  </a:lnTo>
                  <a:lnTo>
                    <a:pt x="951865" y="722757"/>
                  </a:lnTo>
                  <a:cubicBezTo>
                    <a:pt x="958850" y="722757"/>
                    <a:pt x="964565" y="728472"/>
                    <a:pt x="964565" y="735457"/>
                  </a:cubicBezTo>
                  <a:lnTo>
                    <a:pt x="964565" y="976122"/>
                  </a:lnTo>
                  <a:lnTo>
                    <a:pt x="951865" y="976122"/>
                  </a:lnTo>
                  <a:lnTo>
                    <a:pt x="942975" y="967105"/>
                  </a:lnTo>
                  <a:lnTo>
                    <a:pt x="1428242" y="485902"/>
                  </a:lnTo>
                  <a:lnTo>
                    <a:pt x="1437132" y="494919"/>
                  </a:lnTo>
                  <a:lnTo>
                    <a:pt x="1428242" y="503936"/>
                  </a:lnTo>
                  <a:lnTo>
                    <a:pt x="942975" y="22606"/>
                  </a:lnTo>
                  <a:lnTo>
                    <a:pt x="951865" y="13589"/>
                  </a:lnTo>
                  <a:lnTo>
                    <a:pt x="964565" y="13589"/>
                  </a:lnTo>
                  <a:lnTo>
                    <a:pt x="964565" y="254254"/>
                  </a:lnTo>
                  <a:cubicBezTo>
                    <a:pt x="964565" y="261239"/>
                    <a:pt x="958850" y="266954"/>
                    <a:pt x="951865" y="266954"/>
                  </a:cubicBezTo>
                  <a:lnTo>
                    <a:pt x="12700" y="266954"/>
                  </a:lnTo>
                  <a:close/>
                </a:path>
              </a:pathLst>
            </a:custGeom>
            <a:solidFill>
              <a:srgbClr val="172C51"/>
            </a:solidFill>
          </p:spPr>
          <p:txBody>
            <a:bodyPr/>
            <a:lstStyle/>
            <a:p>
              <a:endParaRPr lang="el-GR"/>
            </a:p>
          </p:txBody>
        </p:sp>
      </p:grpSp>
      <p:grpSp>
        <p:nvGrpSpPr>
          <p:cNvPr id="45" name="Group 45"/>
          <p:cNvGrpSpPr/>
          <p:nvPr/>
        </p:nvGrpSpPr>
        <p:grpSpPr>
          <a:xfrm>
            <a:off x="7142828" y="4076399"/>
            <a:ext cx="1087454" cy="740945"/>
            <a:chOff x="0" y="0"/>
            <a:chExt cx="1449938" cy="987926"/>
          </a:xfrm>
        </p:grpSpPr>
        <p:sp>
          <p:nvSpPr>
            <p:cNvPr id="46" name="Freeform 46"/>
            <p:cNvSpPr/>
            <p:nvPr/>
          </p:nvSpPr>
          <p:spPr>
            <a:xfrm>
              <a:off x="12700" y="12700"/>
              <a:ext cx="1424432" cy="962533"/>
            </a:xfrm>
            <a:custGeom>
              <a:avLst/>
              <a:gdLst/>
              <a:ahLst/>
              <a:cxnLst/>
              <a:rect l="l" t="t" r="r" b="b"/>
              <a:pathLst>
                <a:path w="1424432" h="962533">
                  <a:moveTo>
                    <a:pt x="0" y="240665"/>
                  </a:moveTo>
                  <a:lnTo>
                    <a:pt x="939165" y="240665"/>
                  </a:lnTo>
                  <a:lnTo>
                    <a:pt x="939165" y="0"/>
                  </a:lnTo>
                  <a:lnTo>
                    <a:pt x="1424432" y="481203"/>
                  </a:lnTo>
                  <a:lnTo>
                    <a:pt x="939165" y="962533"/>
                  </a:lnTo>
                  <a:lnTo>
                    <a:pt x="939165" y="721868"/>
                  </a:lnTo>
                  <a:lnTo>
                    <a:pt x="0" y="721868"/>
                  </a:lnTo>
                  <a:close/>
                </a:path>
              </a:pathLst>
            </a:custGeom>
            <a:solidFill>
              <a:srgbClr val="19112C"/>
            </a:solidFill>
          </p:spPr>
          <p:txBody>
            <a:bodyPr/>
            <a:lstStyle/>
            <a:p>
              <a:endParaRPr lang="el-GR"/>
            </a:p>
          </p:txBody>
        </p:sp>
        <p:sp>
          <p:nvSpPr>
            <p:cNvPr id="47" name="Freeform 47"/>
            <p:cNvSpPr/>
            <p:nvPr/>
          </p:nvSpPr>
          <p:spPr>
            <a:xfrm>
              <a:off x="0" y="-889"/>
              <a:ext cx="1449959" cy="989838"/>
            </a:xfrm>
            <a:custGeom>
              <a:avLst/>
              <a:gdLst/>
              <a:ahLst/>
              <a:cxnLst/>
              <a:rect l="l" t="t" r="r" b="b"/>
              <a:pathLst>
                <a:path w="1449959" h="989838">
                  <a:moveTo>
                    <a:pt x="12700" y="241554"/>
                  </a:moveTo>
                  <a:lnTo>
                    <a:pt x="951865" y="241554"/>
                  </a:lnTo>
                  <a:lnTo>
                    <a:pt x="951865" y="254254"/>
                  </a:lnTo>
                  <a:lnTo>
                    <a:pt x="939165" y="254254"/>
                  </a:lnTo>
                  <a:lnTo>
                    <a:pt x="939165" y="13589"/>
                  </a:lnTo>
                  <a:cubicBezTo>
                    <a:pt x="939165" y="8509"/>
                    <a:pt x="942213" y="3810"/>
                    <a:pt x="947039" y="1905"/>
                  </a:cubicBezTo>
                  <a:cubicBezTo>
                    <a:pt x="951865" y="0"/>
                    <a:pt x="957199" y="1016"/>
                    <a:pt x="960882" y="4572"/>
                  </a:cubicBezTo>
                  <a:lnTo>
                    <a:pt x="1446149" y="485775"/>
                  </a:lnTo>
                  <a:cubicBezTo>
                    <a:pt x="1448562" y="488188"/>
                    <a:pt x="1449959" y="491363"/>
                    <a:pt x="1449959" y="494792"/>
                  </a:cubicBezTo>
                  <a:cubicBezTo>
                    <a:pt x="1449959" y="498221"/>
                    <a:pt x="1448562" y="501396"/>
                    <a:pt x="1446149" y="503809"/>
                  </a:cubicBezTo>
                  <a:lnTo>
                    <a:pt x="960882" y="985139"/>
                  </a:lnTo>
                  <a:cubicBezTo>
                    <a:pt x="957199" y="988695"/>
                    <a:pt x="951738" y="989838"/>
                    <a:pt x="947039" y="987806"/>
                  </a:cubicBezTo>
                  <a:cubicBezTo>
                    <a:pt x="942340" y="985774"/>
                    <a:pt x="939165" y="981202"/>
                    <a:pt x="939165" y="976122"/>
                  </a:cubicBezTo>
                  <a:lnTo>
                    <a:pt x="939165" y="735457"/>
                  </a:lnTo>
                  <a:lnTo>
                    <a:pt x="951865" y="735457"/>
                  </a:lnTo>
                  <a:lnTo>
                    <a:pt x="951865" y="748157"/>
                  </a:lnTo>
                  <a:lnTo>
                    <a:pt x="12700" y="748157"/>
                  </a:lnTo>
                  <a:cubicBezTo>
                    <a:pt x="5715" y="748157"/>
                    <a:pt x="0" y="742442"/>
                    <a:pt x="0" y="735457"/>
                  </a:cubicBezTo>
                  <a:lnTo>
                    <a:pt x="0" y="254254"/>
                  </a:lnTo>
                  <a:cubicBezTo>
                    <a:pt x="0" y="247269"/>
                    <a:pt x="5715" y="241554"/>
                    <a:pt x="12700" y="241554"/>
                  </a:cubicBezTo>
                  <a:moveTo>
                    <a:pt x="12700" y="266954"/>
                  </a:moveTo>
                  <a:lnTo>
                    <a:pt x="12700" y="254254"/>
                  </a:lnTo>
                  <a:lnTo>
                    <a:pt x="25400" y="254254"/>
                  </a:lnTo>
                  <a:lnTo>
                    <a:pt x="25400" y="735457"/>
                  </a:lnTo>
                  <a:lnTo>
                    <a:pt x="12700" y="735457"/>
                  </a:lnTo>
                  <a:lnTo>
                    <a:pt x="12700" y="722757"/>
                  </a:lnTo>
                  <a:lnTo>
                    <a:pt x="951865" y="722757"/>
                  </a:lnTo>
                  <a:cubicBezTo>
                    <a:pt x="958850" y="722757"/>
                    <a:pt x="964565" y="728472"/>
                    <a:pt x="964565" y="735457"/>
                  </a:cubicBezTo>
                  <a:lnTo>
                    <a:pt x="964565" y="976122"/>
                  </a:lnTo>
                  <a:lnTo>
                    <a:pt x="951865" y="976122"/>
                  </a:lnTo>
                  <a:lnTo>
                    <a:pt x="942975" y="967105"/>
                  </a:lnTo>
                  <a:lnTo>
                    <a:pt x="1428242" y="485902"/>
                  </a:lnTo>
                  <a:lnTo>
                    <a:pt x="1437132" y="494919"/>
                  </a:lnTo>
                  <a:lnTo>
                    <a:pt x="1428242" y="503936"/>
                  </a:lnTo>
                  <a:lnTo>
                    <a:pt x="942975" y="22606"/>
                  </a:lnTo>
                  <a:lnTo>
                    <a:pt x="951865" y="13589"/>
                  </a:lnTo>
                  <a:lnTo>
                    <a:pt x="964565" y="13589"/>
                  </a:lnTo>
                  <a:lnTo>
                    <a:pt x="964565" y="254254"/>
                  </a:lnTo>
                  <a:cubicBezTo>
                    <a:pt x="964565" y="261239"/>
                    <a:pt x="958850" y="266954"/>
                    <a:pt x="951865" y="266954"/>
                  </a:cubicBezTo>
                  <a:lnTo>
                    <a:pt x="12700" y="266954"/>
                  </a:lnTo>
                  <a:close/>
                </a:path>
              </a:pathLst>
            </a:custGeom>
            <a:solidFill>
              <a:srgbClr val="172C51"/>
            </a:solidFill>
          </p:spPr>
          <p:txBody>
            <a:bodyPr/>
            <a:lstStyle/>
            <a:p>
              <a:endParaRPr lang="el-GR"/>
            </a:p>
          </p:txBody>
        </p:sp>
      </p:grpSp>
      <p:grpSp>
        <p:nvGrpSpPr>
          <p:cNvPr id="48" name="Group 48"/>
          <p:cNvGrpSpPr/>
          <p:nvPr/>
        </p:nvGrpSpPr>
        <p:grpSpPr>
          <a:xfrm>
            <a:off x="10180379" y="4076399"/>
            <a:ext cx="1087454" cy="740945"/>
            <a:chOff x="0" y="0"/>
            <a:chExt cx="1449938" cy="987926"/>
          </a:xfrm>
        </p:grpSpPr>
        <p:sp>
          <p:nvSpPr>
            <p:cNvPr id="49" name="Freeform 49"/>
            <p:cNvSpPr/>
            <p:nvPr/>
          </p:nvSpPr>
          <p:spPr>
            <a:xfrm>
              <a:off x="12700" y="12700"/>
              <a:ext cx="1424432" cy="962533"/>
            </a:xfrm>
            <a:custGeom>
              <a:avLst/>
              <a:gdLst/>
              <a:ahLst/>
              <a:cxnLst/>
              <a:rect l="l" t="t" r="r" b="b"/>
              <a:pathLst>
                <a:path w="1424432" h="962533">
                  <a:moveTo>
                    <a:pt x="0" y="240665"/>
                  </a:moveTo>
                  <a:lnTo>
                    <a:pt x="939165" y="240665"/>
                  </a:lnTo>
                  <a:lnTo>
                    <a:pt x="939165" y="0"/>
                  </a:lnTo>
                  <a:lnTo>
                    <a:pt x="1424432" y="481203"/>
                  </a:lnTo>
                  <a:lnTo>
                    <a:pt x="939165" y="962533"/>
                  </a:lnTo>
                  <a:lnTo>
                    <a:pt x="939165" y="721868"/>
                  </a:lnTo>
                  <a:lnTo>
                    <a:pt x="0" y="721868"/>
                  </a:lnTo>
                  <a:close/>
                </a:path>
              </a:pathLst>
            </a:custGeom>
            <a:solidFill>
              <a:srgbClr val="19112C"/>
            </a:solidFill>
          </p:spPr>
          <p:txBody>
            <a:bodyPr/>
            <a:lstStyle/>
            <a:p>
              <a:endParaRPr lang="el-GR"/>
            </a:p>
          </p:txBody>
        </p:sp>
        <p:sp>
          <p:nvSpPr>
            <p:cNvPr id="50" name="Freeform 50"/>
            <p:cNvSpPr/>
            <p:nvPr/>
          </p:nvSpPr>
          <p:spPr>
            <a:xfrm>
              <a:off x="0" y="-889"/>
              <a:ext cx="1449959" cy="989838"/>
            </a:xfrm>
            <a:custGeom>
              <a:avLst/>
              <a:gdLst/>
              <a:ahLst/>
              <a:cxnLst/>
              <a:rect l="l" t="t" r="r" b="b"/>
              <a:pathLst>
                <a:path w="1449959" h="989838">
                  <a:moveTo>
                    <a:pt x="12700" y="241554"/>
                  </a:moveTo>
                  <a:lnTo>
                    <a:pt x="951865" y="241554"/>
                  </a:lnTo>
                  <a:lnTo>
                    <a:pt x="951865" y="254254"/>
                  </a:lnTo>
                  <a:lnTo>
                    <a:pt x="939165" y="254254"/>
                  </a:lnTo>
                  <a:lnTo>
                    <a:pt x="939165" y="13589"/>
                  </a:lnTo>
                  <a:cubicBezTo>
                    <a:pt x="939165" y="8509"/>
                    <a:pt x="942213" y="3810"/>
                    <a:pt x="947039" y="1905"/>
                  </a:cubicBezTo>
                  <a:cubicBezTo>
                    <a:pt x="951865" y="0"/>
                    <a:pt x="957199" y="1016"/>
                    <a:pt x="960882" y="4572"/>
                  </a:cubicBezTo>
                  <a:lnTo>
                    <a:pt x="1446149" y="485775"/>
                  </a:lnTo>
                  <a:cubicBezTo>
                    <a:pt x="1448562" y="488188"/>
                    <a:pt x="1449959" y="491363"/>
                    <a:pt x="1449959" y="494792"/>
                  </a:cubicBezTo>
                  <a:cubicBezTo>
                    <a:pt x="1449959" y="498221"/>
                    <a:pt x="1448562" y="501396"/>
                    <a:pt x="1446149" y="503809"/>
                  </a:cubicBezTo>
                  <a:lnTo>
                    <a:pt x="960882" y="985139"/>
                  </a:lnTo>
                  <a:cubicBezTo>
                    <a:pt x="957199" y="988695"/>
                    <a:pt x="951738" y="989838"/>
                    <a:pt x="947039" y="987806"/>
                  </a:cubicBezTo>
                  <a:cubicBezTo>
                    <a:pt x="942340" y="985774"/>
                    <a:pt x="939165" y="981202"/>
                    <a:pt x="939165" y="976122"/>
                  </a:cubicBezTo>
                  <a:lnTo>
                    <a:pt x="939165" y="735457"/>
                  </a:lnTo>
                  <a:lnTo>
                    <a:pt x="951865" y="735457"/>
                  </a:lnTo>
                  <a:lnTo>
                    <a:pt x="951865" y="748157"/>
                  </a:lnTo>
                  <a:lnTo>
                    <a:pt x="12700" y="748157"/>
                  </a:lnTo>
                  <a:cubicBezTo>
                    <a:pt x="5715" y="748157"/>
                    <a:pt x="0" y="742442"/>
                    <a:pt x="0" y="735457"/>
                  </a:cubicBezTo>
                  <a:lnTo>
                    <a:pt x="0" y="254254"/>
                  </a:lnTo>
                  <a:cubicBezTo>
                    <a:pt x="0" y="247269"/>
                    <a:pt x="5715" y="241554"/>
                    <a:pt x="12700" y="241554"/>
                  </a:cubicBezTo>
                  <a:moveTo>
                    <a:pt x="12700" y="266954"/>
                  </a:moveTo>
                  <a:lnTo>
                    <a:pt x="12700" y="254254"/>
                  </a:lnTo>
                  <a:lnTo>
                    <a:pt x="25400" y="254254"/>
                  </a:lnTo>
                  <a:lnTo>
                    <a:pt x="25400" y="735457"/>
                  </a:lnTo>
                  <a:lnTo>
                    <a:pt x="12700" y="735457"/>
                  </a:lnTo>
                  <a:lnTo>
                    <a:pt x="12700" y="722757"/>
                  </a:lnTo>
                  <a:lnTo>
                    <a:pt x="951865" y="722757"/>
                  </a:lnTo>
                  <a:cubicBezTo>
                    <a:pt x="958850" y="722757"/>
                    <a:pt x="964565" y="728472"/>
                    <a:pt x="964565" y="735457"/>
                  </a:cubicBezTo>
                  <a:lnTo>
                    <a:pt x="964565" y="976122"/>
                  </a:lnTo>
                  <a:lnTo>
                    <a:pt x="951865" y="976122"/>
                  </a:lnTo>
                  <a:lnTo>
                    <a:pt x="942975" y="967105"/>
                  </a:lnTo>
                  <a:lnTo>
                    <a:pt x="1428242" y="485902"/>
                  </a:lnTo>
                  <a:lnTo>
                    <a:pt x="1437132" y="494919"/>
                  </a:lnTo>
                  <a:lnTo>
                    <a:pt x="1428242" y="503936"/>
                  </a:lnTo>
                  <a:lnTo>
                    <a:pt x="942975" y="22606"/>
                  </a:lnTo>
                  <a:lnTo>
                    <a:pt x="951865" y="13589"/>
                  </a:lnTo>
                  <a:lnTo>
                    <a:pt x="964565" y="13589"/>
                  </a:lnTo>
                  <a:lnTo>
                    <a:pt x="964565" y="254254"/>
                  </a:lnTo>
                  <a:cubicBezTo>
                    <a:pt x="964565" y="261239"/>
                    <a:pt x="958850" y="266954"/>
                    <a:pt x="951865" y="266954"/>
                  </a:cubicBezTo>
                  <a:lnTo>
                    <a:pt x="12700" y="266954"/>
                  </a:lnTo>
                  <a:close/>
                </a:path>
              </a:pathLst>
            </a:custGeom>
            <a:solidFill>
              <a:srgbClr val="172C51"/>
            </a:solidFill>
          </p:spPr>
          <p:txBody>
            <a:bodyPr/>
            <a:lstStyle/>
            <a:p>
              <a:endParaRPr lang="el-GR"/>
            </a:p>
          </p:txBody>
        </p:sp>
      </p:grpSp>
      <p:grpSp>
        <p:nvGrpSpPr>
          <p:cNvPr id="51" name="Group 51"/>
          <p:cNvGrpSpPr/>
          <p:nvPr/>
        </p:nvGrpSpPr>
        <p:grpSpPr>
          <a:xfrm>
            <a:off x="13448562" y="4076397"/>
            <a:ext cx="1087454" cy="740945"/>
            <a:chOff x="0" y="0"/>
            <a:chExt cx="1449938" cy="987926"/>
          </a:xfrm>
        </p:grpSpPr>
        <p:sp>
          <p:nvSpPr>
            <p:cNvPr id="52" name="Freeform 52"/>
            <p:cNvSpPr/>
            <p:nvPr/>
          </p:nvSpPr>
          <p:spPr>
            <a:xfrm>
              <a:off x="12700" y="12700"/>
              <a:ext cx="1424432" cy="962533"/>
            </a:xfrm>
            <a:custGeom>
              <a:avLst/>
              <a:gdLst/>
              <a:ahLst/>
              <a:cxnLst/>
              <a:rect l="l" t="t" r="r" b="b"/>
              <a:pathLst>
                <a:path w="1424432" h="962533">
                  <a:moveTo>
                    <a:pt x="0" y="240665"/>
                  </a:moveTo>
                  <a:lnTo>
                    <a:pt x="939165" y="240665"/>
                  </a:lnTo>
                  <a:lnTo>
                    <a:pt x="939165" y="0"/>
                  </a:lnTo>
                  <a:lnTo>
                    <a:pt x="1424432" y="481203"/>
                  </a:lnTo>
                  <a:lnTo>
                    <a:pt x="939165" y="962533"/>
                  </a:lnTo>
                  <a:lnTo>
                    <a:pt x="939165" y="721868"/>
                  </a:lnTo>
                  <a:lnTo>
                    <a:pt x="0" y="721868"/>
                  </a:lnTo>
                  <a:close/>
                </a:path>
              </a:pathLst>
            </a:custGeom>
            <a:solidFill>
              <a:srgbClr val="19112C"/>
            </a:solidFill>
          </p:spPr>
          <p:txBody>
            <a:bodyPr/>
            <a:lstStyle/>
            <a:p>
              <a:endParaRPr lang="el-GR"/>
            </a:p>
          </p:txBody>
        </p:sp>
        <p:sp>
          <p:nvSpPr>
            <p:cNvPr id="53" name="Freeform 53"/>
            <p:cNvSpPr/>
            <p:nvPr/>
          </p:nvSpPr>
          <p:spPr>
            <a:xfrm>
              <a:off x="0" y="-889"/>
              <a:ext cx="1449959" cy="989838"/>
            </a:xfrm>
            <a:custGeom>
              <a:avLst/>
              <a:gdLst/>
              <a:ahLst/>
              <a:cxnLst/>
              <a:rect l="l" t="t" r="r" b="b"/>
              <a:pathLst>
                <a:path w="1449959" h="989838">
                  <a:moveTo>
                    <a:pt x="12700" y="241554"/>
                  </a:moveTo>
                  <a:lnTo>
                    <a:pt x="951865" y="241554"/>
                  </a:lnTo>
                  <a:lnTo>
                    <a:pt x="951865" y="254254"/>
                  </a:lnTo>
                  <a:lnTo>
                    <a:pt x="939165" y="254254"/>
                  </a:lnTo>
                  <a:lnTo>
                    <a:pt x="939165" y="13589"/>
                  </a:lnTo>
                  <a:cubicBezTo>
                    <a:pt x="939165" y="8509"/>
                    <a:pt x="942213" y="3810"/>
                    <a:pt x="947039" y="1905"/>
                  </a:cubicBezTo>
                  <a:cubicBezTo>
                    <a:pt x="951865" y="0"/>
                    <a:pt x="957199" y="1016"/>
                    <a:pt x="960882" y="4572"/>
                  </a:cubicBezTo>
                  <a:lnTo>
                    <a:pt x="1446149" y="485775"/>
                  </a:lnTo>
                  <a:cubicBezTo>
                    <a:pt x="1448562" y="488188"/>
                    <a:pt x="1449959" y="491363"/>
                    <a:pt x="1449959" y="494792"/>
                  </a:cubicBezTo>
                  <a:cubicBezTo>
                    <a:pt x="1449959" y="498221"/>
                    <a:pt x="1448562" y="501396"/>
                    <a:pt x="1446149" y="503809"/>
                  </a:cubicBezTo>
                  <a:lnTo>
                    <a:pt x="960882" y="985139"/>
                  </a:lnTo>
                  <a:cubicBezTo>
                    <a:pt x="957199" y="988695"/>
                    <a:pt x="951738" y="989838"/>
                    <a:pt x="947039" y="987806"/>
                  </a:cubicBezTo>
                  <a:cubicBezTo>
                    <a:pt x="942340" y="985774"/>
                    <a:pt x="939165" y="981202"/>
                    <a:pt x="939165" y="976122"/>
                  </a:cubicBezTo>
                  <a:lnTo>
                    <a:pt x="939165" y="735457"/>
                  </a:lnTo>
                  <a:lnTo>
                    <a:pt x="951865" y="735457"/>
                  </a:lnTo>
                  <a:lnTo>
                    <a:pt x="951865" y="748157"/>
                  </a:lnTo>
                  <a:lnTo>
                    <a:pt x="12700" y="748157"/>
                  </a:lnTo>
                  <a:cubicBezTo>
                    <a:pt x="5715" y="748157"/>
                    <a:pt x="0" y="742442"/>
                    <a:pt x="0" y="735457"/>
                  </a:cubicBezTo>
                  <a:lnTo>
                    <a:pt x="0" y="254254"/>
                  </a:lnTo>
                  <a:cubicBezTo>
                    <a:pt x="0" y="247269"/>
                    <a:pt x="5715" y="241554"/>
                    <a:pt x="12700" y="241554"/>
                  </a:cubicBezTo>
                  <a:moveTo>
                    <a:pt x="12700" y="266954"/>
                  </a:moveTo>
                  <a:lnTo>
                    <a:pt x="12700" y="254254"/>
                  </a:lnTo>
                  <a:lnTo>
                    <a:pt x="25400" y="254254"/>
                  </a:lnTo>
                  <a:lnTo>
                    <a:pt x="25400" y="735457"/>
                  </a:lnTo>
                  <a:lnTo>
                    <a:pt x="12700" y="735457"/>
                  </a:lnTo>
                  <a:lnTo>
                    <a:pt x="12700" y="722757"/>
                  </a:lnTo>
                  <a:lnTo>
                    <a:pt x="951865" y="722757"/>
                  </a:lnTo>
                  <a:cubicBezTo>
                    <a:pt x="958850" y="722757"/>
                    <a:pt x="964565" y="728472"/>
                    <a:pt x="964565" y="735457"/>
                  </a:cubicBezTo>
                  <a:lnTo>
                    <a:pt x="964565" y="976122"/>
                  </a:lnTo>
                  <a:lnTo>
                    <a:pt x="951865" y="976122"/>
                  </a:lnTo>
                  <a:lnTo>
                    <a:pt x="942975" y="967105"/>
                  </a:lnTo>
                  <a:lnTo>
                    <a:pt x="1428242" y="485902"/>
                  </a:lnTo>
                  <a:lnTo>
                    <a:pt x="1437132" y="494919"/>
                  </a:lnTo>
                  <a:lnTo>
                    <a:pt x="1428242" y="503936"/>
                  </a:lnTo>
                  <a:lnTo>
                    <a:pt x="942975" y="22606"/>
                  </a:lnTo>
                  <a:lnTo>
                    <a:pt x="951865" y="13589"/>
                  </a:lnTo>
                  <a:lnTo>
                    <a:pt x="964565" y="13589"/>
                  </a:lnTo>
                  <a:lnTo>
                    <a:pt x="964565" y="254254"/>
                  </a:lnTo>
                  <a:cubicBezTo>
                    <a:pt x="964565" y="261239"/>
                    <a:pt x="958850" y="266954"/>
                    <a:pt x="951865" y="266954"/>
                  </a:cubicBezTo>
                  <a:lnTo>
                    <a:pt x="12700" y="266954"/>
                  </a:lnTo>
                  <a:close/>
                </a:path>
              </a:pathLst>
            </a:custGeom>
            <a:solidFill>
              <a:srgbClr val="172C51"/>
            </a:solidFill>
          </p:spPr>
          <p:txBody>
            <a:bodyPr/>
            <a:lstStyle/>
            <a:p>
              <a:endParaRPr lang="el-GR"/>
            </a:p>
          </p:txBody>
        </p:sp>
      </p:gr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3"/>
              <a:stretch>
                <a:fillRect t="-98" b="-92"/>
              </a:stretch>
            </a:blip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endParaRPr lang="el-GR"/>
            </a:p>
          </p:txBody>
        </p:sp>
      </p:grpSp>
      <p:grpSp>
        <p:nvGrpSpPr>
          <p:cNvPr id="18" name="Group 18"/>
          <p:cNvGrpSpPr/>
          <p:nvPr/>
        </p:nvGrpSpPr>
        <p:grpSpPr>
          <a:xfrm>
            <a:off x="875194" y="290512"/>
            <a:ext cx="13514840" cy="1988344"/>
            <a:chOff x="0" y="0"/>
            <a:chExt cx="18019786" cy="2651126"/>
          </a:xfrm>
        </p:grpSpPr>
        <p:sp>
          <p:nvSpPr>
            <p:cNvPr id="19" name="Freeform 19"/>
            <p:cNvSpPr/>
            <p:nvPr/>
          </p:nvSpPr>
          <p:spPr>
            <a:xfrm>
              <a:off x="0" y="0"/>
              <a:ext cx="18019785" cy="2651126"/>
            </a:xfrm>
            <a:custGeom>
              <a:avLst/>
              <a:gdLst/>
              <a:ahLst/>
              <a:cxnLst/>
              <a:rect l="l" t="t" r="r" b="b"/>
              <a:pathLst>
                <a:path w="18019785" h="2651126">
                  <a:moveTo>
                    <a:pt x="0" y="0"/>
                  </a:moveTo>
                  <a:lnTo>
                    <a:pt x="18019785" y="0"/>
                  </a:lnTo>
                  <a:lnTo>
                    <a:pt x="18019785" y="2651126"/>
                  </a:lnTo>
                  <a:lnTo>
                    <a:pt x="0" y="2651126"/>
                  </a:lnTo>
                  <a:close/>
                </a:path>
              </a:pathLst>
            </a:custGeom>
            <a:solidFill>
              <a:srgbClr val="000000">
                <a:alpha val="0"/>
              </a:srgbClr>
            </a:solidFill>
          </p:spPr>
          <p:txBody>
            <a:bodyPr/>
            <a:lstStyle/>
            <a:p>
              <a:endParaRPr lang="el-GR"/>
            </a:p>
          </p:txBody>
        </p:sp>
        <p:sp>
          <p:nvSpPr>
            <p:cNvPr id="20" name="TextBox 20"/>
            <p:cNvSpPr txBox="1"/>
            <p:nvPr/>
          </p:nvSpPr>
          <p:spPr>
            <a:xfrm>
              <a:off x="0" y="47625"/>
              <a:ext cx="18019786" cy="2603501"/>
            </a:xfrm>
            <a:prstGeom prst="rect">
              <a:avLst/>
            </a:prstGeom>
          </p:spPr>
          <p:txBody>
            <a:bodyPr lIns="0" tIns="0" rIns="0" bIns="0" rtlCol="0" anchor="ctr"/>
            <a:lstStyle/>
            <a:p>
              <a:pPr algn="l">
                <a:lnSpc>
                  <a:spcPts val="5832"/>
                </a:lnSpc>
              </a:pPr>
              <a:r>
                <a:rPr lang="en-US" sz="5400" b="1">
                  <a:solidFill>
                    <a:srgbClr val="8D5CFF"/>
                  </a:solidFill>
                  <a:latin typeface="Georgia Bold"/>
                  <a:ea typeface="Georgia Bold"/>
                  <a:cs typeface="Georgia Bold"/>
                  <a:sym typeface="Georgia Bold"/>
                </a:rPr>
                <a:t>How your ideas will be judged</a:t>
              </a:r>
            </a:p>
          </p:txBody>
        </p:sp>
      </p:grpSp>
      <p:grpSp>
        <p:nvGrpSpPr>
          <p:cNvPr id="21" name="Group 21"/>
          <p:cNvGrpSpPr>
            <a:grpSpLocks noChangeAspect="1"/>
          </p:cNvGrpSpPr>
          <p:nvPr/>
        </p:nvGrpSpPr>
        <p:grpSpPr>
          <a:xfrm>
            <a:off x="14526490" y="544438"/>
            <a:ext cx="3282540" cy="997420"/>
            <a:chOff x="0" y="0"/>
            <a:chExt cx="4376720" cy="1329894"/>
          </a:xfrm>
        </p:grpSpPr>
        <p:sp>
          <p:nvSpPr>
            <p:cNvPr id="22" name="Freeform 22" descr="Εικόνα που περιέχει γραφικά, γραφιστική, στιγμιότυπο οθόνης, γραμματοσειρά  Το περιεχόμενο που δημιουργείται από AI ενδέχεται να είναι εσφαλμένο."/>
            <p:cNvSpPr/>
            <p:nvPr/>
          </p:nvSpPr>
          <p:spPr>
            <a:xfrm>
              <a:off x="0" y="0"/>
              <a:ext cx="4376674" cy="1329944"/>
            </a:xfrm>
            <a:custGeom>
              <a:avLst/>
              <a:gdLst/>
              <a:ahLst/>
              <a:cxnLst/>
              <a:rect l="l" t="t" r="r" b="b"/>
              <a:pathLst>
                <a:path w="4376674" h="1329944">
                  <a:moveTo>
                    <a:pt x="0" y="0"/>
                  </a:moveTo>
                  <a:lnTo>
                    <a:pt x="4376674" y="0"/>
                  </a:lnTo>
                  <a:lnTo>
                    <a:pt x="4376674" y="1329944"/>
                  </a:lnTo>
                  <a:lnTo>
                    <a:pt x="0" y="1329944"/>
                  </a:lnTo>
                  <a:lnTo>
                    <a:pt x="0" y="0"/>
                  </a:lnTo>
                  <a:close/>
                </a:path>
              </a:pathLst>
            </a:custGeom>
            <a:blipFill>
              <a:blip r:embed="rId10"/>
              <a:stretch>
                <a:fillRect r="-1" b="3"/>
              </a:stretch>
            </a:blipFill>
          </p:spPr>
          <p:txBody>
            <a:bodyPr/>
            <a:lstStyle/>
            <a:p>
              <a:endParaRPr lang="el-GR"/>
            </a:p>
          </p:txBody>
        </p:sp>
      </p:grpSp>
      <p:sp>
        <p:nvSpPr>
          <p:cNvPr id="24" name="TextBox 24"/>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graphicFrame>
        <p:nvGraphicFramePr>
          <p:cNvPr id="25" name="Πίνακας 24">
            <a:extLst>
              <a:ext uri="{FF2B5EF4-FFF2-40B4-BE49-F238E27FC236}">
                <a16:creationId xmlns:a16="http://schemas.microsoft.com/office/drawing/2014/main" id="{93619E6B-5B1A-E0CD-A2D0-760461BCD3BA}"/>
              </a:ext>
            </a:extLst>
          </p:cNvPr>
          <p:cNvGraphicFramePr>
            <a:graphicFrameLocks noGrp="1"/>
          </p:cNvGraphicFramePr>
          <p:nvPr>
            <p:extLst>
              <p:ext uri="{D42A27DB-BD31-4B8C-83A1-F6EECF244321}">
                <p14:modId xmlns:p14="http://schemas.microsoft.com/office/powerpoint/2010/main" val="3599253327"/>
              </p:ext>
            </p:extLst>
          </p:nvPr>
        </p:nvGraphicFramePr>
        <p:xfrm>
          <a:off x="1740931" y="2250610"/>
          <a:ext cx="14426812" cy="6107064"/>
        </p:xfrm>
        <a:graphic>
          <a:graphicData uri="http://schemas.openxmlformats.org/drawingml/2006/table">
            <a:tbl>
              <a:tblPr bandRow="1">
                <a:tableStyleId>{5C22544A-7EE6-4342-B048-85BDC9FD1C3A}</a:tableStyleId>
              </a:tblPr>
              <a:tblGrid>
                <a:gridCol w="3488041">
                  <a:extLst>
                    <a:ext uri="{9D8B030D-6E8A-4147-A177-3AD203B41FA5}">
                      <a16:colId xmlns:a16="http://schemas.microsoft.com/office/drawing/2014/main" val="2596417991"/>
                    </a:ext>
                  </a:extLst>
                </a:gridCol>
                <a:gridCol w="2702776">
                  <a:extLst>
                    <a:ext uri="{9D8B030D-6E8A-4147-A177-3AD203B41FA5}">
                      <a16:colId xmlns:a16="http://schemas.microsoft.com/office/drawing/2014/main" val="1774310747"/>
                    </a:ext>
                  </a:extLst>
                </a:gridCol>
                <a:gridCol w="8235995">
                  <a:extLst>
                    <a:ext uri="{9D8B030D-6E8A-4147-A177-3AD203B41FA5}">
                      <a16:colId xmlns:a16="http://schemas.microsoft.com/office/drawing/2014/main" val="1788240280"/>
                    </a:ext>
                  </a:extLst>
                </a:gridCol>
              </a:tblGrid>
              <a:tr h="1017844">
                <a:tc>
                  <a:txBody>
                    <a:bodyPr/>
                    <a:lstStyle/>
                    <a:p>
                      <a:pPr algn="ctr">
                        <a:buNone/>
                      </a:pPr>
                      <a:r>
                        <a:rPr lang="af-ZA" sz="2800" b="1">
                          <a:latin typeface="Arial"/>
                        </a:rPr>
                        <a:t>Criterion</a:t>
                      </a:r>
                      <a:endParaRPr lang="af-ZA" sz="2800">
                        <a:latin typeface="Arial"/>
                      </a:endParaRPr>
                    </a:p>
                  </a:txBody>
                  <a:tcPr anchor="ctr">
                    <a:lnL>
                      <a:noFill/>
                    </a:lnL>
                    <a:lnR>
                      <a:noFill/>
                    </a:lnR>
                    <a:lnT>
                      <a:noFill/>
                    </a:lnT>
                    <a:lnB>
                      <a:noFill/>
                    </a:lnB>
                    <a:noFill/>
                  </a:tcPr>
                </a:tc>
                <a:tc>
                  <a:txBody>
                    <a:bodyPr/>
                    <a:lstStyle/>
                    <a:p>
                      <a:pPr algn="ctr">
                        <a:buNone/>
                      </a:pPr>
                      <a:r>
                        <a:rPr lang="af-ZA" sz="2800" b="1">
                          <a:latin typeface="Arial"/>
                        </a:rPr>
                        <a:t>Score Range</a:t>
                      </a:r>
                      <a:endParaRPr lang="af-ZA" sz="2800">
                        <a:latin typeface="Arial"/>
                      </a:endParaRPr>
                    </a:p>
                  </a:txBody>
                  <a:tcPr anchor="ctr">
                    <a:lnL>
                      <a:noFill/>
                    </a:lnL>
                    <a:lnR>
                      <a:noFill/>
                    </a:lnR>
                    <a:lnT>
                      <a:noFill/>
                    </a:lnT>
                    <a:lnB>
                      <a:noFill/>
                    </a:lnB>
                    <a:noFill/>
                  </a:tcPr>
                </a:tc>
                <a:tc>
                  <a:txBody>
                    <a:bodyPr/>
                    <a:lstStyle/>
                    <a:p>
                      <a:pPr algn="ctr">
                        <a:buNone/>
                      </a:pPr>
                      <a:r>
                        <a:rPr lang="af-ZA" sz="2800" b="1">
                          <a:latin typeface="Arial"/>
                        </a:rPr>
                        <a:t>Meaning</a:t>
                      </a:r>
                      <a:endParaRPr lang="af-ZA" sz="2800">
                        <a:latin typeface="Arial"/>
                      </a:endParaRPr>
                    </a:p>
                  </a:txBody>
                  <a:tcPr anchor="ctr">
                    <a:lnL>
                      <a:noFill/>
                    </a:lnL>
                    <a:lnR>
                      <a:noFill/>
                    </a:lnR>
                    <a:lnT>
                      <a:noFill/>
                    </a:lnT>
                    <a:lnB>
                      <a:noFill/>
                    </a:lnB>
                    <a:noFill/>
                  </a:tcPr>
                </a:tc>
                <a:extLst>
                  <a:ext uri="{0D108BD9-81ED-4DB2-BD59-A6C34878D82A}">
                    <a16:rowId xmlns:a16="http://schemas.microsoft.com/office/drawing/2014/main" val="320026427"/>
                  </a:ext>
                </a:extLst>
              </a:tr>
              <a:tr h="1017844">
                <a:tc>
                  <a:txBody>
                    <a:bodyPr/>
                    <a:lstStyle/>
                    <a:p>
                      <a:pPr algn="ctr">
                        <a:buNone/>
                      </a:pPr>
                      <a:r>
                        <a:rPr lang="af-ZA" sz="2800">
                          <a:latin typeface="Arial"/>
                        </a:rPr>
                        <a:t>Creativity</a:t>
                      </a:r>
                    </a:p>
                  </a:txBody>
                  <a:tcPr anchor="ctr">
                    <a:lnL>
                      <a:noFill/>
                    </a:lnL>
                    <a:lnR>
                      <a:noFill/>
                    </a:lnR>
                    <a:lnT>
                      <a:noFill/>
                    </a:lnT>
                    <a:lnB>
                      <a:noFill/>
                    </a:lnB>
                    <a:noFill/>
                  </a:tcPr>
                </a:tc>
                <a:tc>
                  <a:txBody>
                    <a:bodyPr/>
                    <a:lstStyle/>
                    <a:p>
                      <a:pPr algn="ctr">
                        <a:buNone/>
                      </a:pPr>
                      <a:r>
                        <a:rPr lang="el-GR" sz="2800">
                          <a:latin typeface="Arial"/>
                        </a:rPr>
                        <a:t>1–10</a:t>
                      </a:r>
                    </a:p>
                  </a:txBody>
                  <a:tcPr anchor="ctr">
                    <a:lnL>
                      <a:noFill/>
                    </a:lnL>
                    <a:lnR>
                      <a:noFill/>
                    </a:lnR>
                    <a:lnT>
                      <a:noFill/>
                    </a:lnT>
                    <a:lnB>
                      <a:noFill/>
                    </a:lnB>
                    <a:noFill/>
                  </a:tcPr>
                </a:tc>
                <a:tc>
                  <a:txBody>
                    <a:bodyPr/>
                    <a:lstStyle/>
                    <a:p>
                      <a:pPr>
                        <a:buNone/>
                      </a:pPr>
                      <a:r>
                        <a:rPr lang="af-ZA" sz="2800" err="1">
                          <a:latin typeface="Arial"/>
                        </a:rPr>
                        <a:t>From</a:t>
                      </a:r>
                      <a:r>
                        <a:rPr lang="af-ZA" sz="2800">
                          <a:latin typeface="Arial"/>
                        </a:rPr>
                        <a:t> </a:t>
                      </a:r>
                      <a:r>
                        <a:rPr lang="af-ZA" sz="2800" err="1">
                          <a:latin typeface="Arial"/>
                        </a:rPr>
                        <a:t>basic</a:t>
                      </a:r>
                      <a:r>
                        <a:rPr lang="af-ZA" sz="2800">
                          <a:latin typeface="Arial"/>
                        </a:rPr>
                        <a:t> </a:t>
                      </a:r>
                      <a:r>
                        <a:rPr lang="af-ZA" sz="2800" err="1">
                          <a:latin typeface="Arial"/>
                        </a:rPr>
                        <a:t>to</a:t>
                      </a:r>
                      <a:r>
                        <a:rPr lang="af-ZA" sz="2800">
                          <a:latin typeface="Arial"/>
                        </a:rPr>
                        <a:t> </a:t>
                      </a:r>
                      <a:r>
                        <a:rPr lang="af-ZA" sz="2800" err="1">
                          <a:latin typeface="Arial"/>
                        </a:rPr>
                        <a:t>exceptional</a:t>
                      </a:r>
                      <a:r>
                        <a:rPr lang="af-ZA" sz="2800">
                          <a:latin typeface="Arial"/>
                        </a:rPr>
                        <a:t> </a:t>
                      </a:r>
                      <a:r>
                        <a:rPr lang="af-ZA" sz="2800" err="1">
                          <a:latin typeface="Arial"/>
                        </a:rPr>
                        <a:t>innovation</a:t>
                      </a:r>
                      <a:endParaRPr lang="af-ZA" sz="2800">
                        <a:latin typeface="Arial"/>
                      </a:endParaRPr>
                    </a:p>
                  </a:txBody>
                  <a:tcPr anchor="ctr">
                    <a:lnL>
                      <a:noFill/>
                    </a:lnL>
                    <a:lnR>
                      <a:noFill/>
                    </a:lnR>
                    <a:lnT>
                      <a:noFill/>
                    </a:lnT>
                    <a:lnB>
                      <a:noFill/>
                    </a:lnB>
                    <a:noFill/>
                  </a:tcPr>
                </a:tc>
                <a:extLst>
                  <a:ext uri="{0D108BD9-81ED-4DB2-BD59-A6C34878D82A}">
                    <a16:rowId xmlns:a16="http://schemas.microsoft.com/office/drawing/2014/main" val="2874068542"/>
                  </a:ext>
                </a:extLst>
              </a:tr>
              <a:tr h="1017844">
                <a:tc>
                  <a:txBody>
                    <a:bodyPr/>
                    <a:lstStyle/>
                    <a:p>
                      <a:pPr algn="ctr">
                        <a:buNone/>
                      </a:pPr>
                      <a:r>
                        <a:rPr lang="af-ZA" sz="2800">
                          <a:latin typeface="Arial"/>
                        </a:rPr>
                        <a:t>Feasibility</a:t>
                      </a:r>
                    </a:p>
                  </a:txBody>
                  <a:tcPr anchor="ctr">
                    <a:lnL>
                      <a:noFill/>
                    </a:lnL>
                    <a:lnR>
                      <a:noFill/>
                    </a:lnR>
                    <a:lnT>
                      <a:noFill/>
                    </a:lnT>
                    <a:lnB>
                      <a:noFill/>
                    </a:lnB>
                    <a:noFill/>
                  </a:tcPr>
                </a:tc>
                <a:tc>
                  <a:txBody>
                    <a:bodyPr/>
                    <a:lstStyle/>
                    <a:p>
                      <a:pPr algn="ctr">
                        <a:buNone/>
                      </a:pPr>
                      <a:r>
                        <a:rPr lang="el-GR" sz="2800">
                          <a:latin typeface="Arial"/>
                        </a:rPr>
                        <a:t>1–10</a:t>
                      </a:r>
                    </a:p>
                  </a:txBody>
                  <a:tcPr anchor="ctr">
                    <a:lnL>
                      <a:noFill/>
                    </a:lnL>
                    <a:lnR>
                      <a:noFill/>
                    </a:lnR>
                    <a:lnT>
                      <a:noFill/>
                    </a:lnT>
                    <a:lnB>
                      <a:noFill/>
                    </a:lnB>
                    <a:noFill/>
                  </a:tcPr>
                </a:tc>
                <a:tc>
                  <a:txBody>
                    <a:bodyPr/>
                    <a:lstStyle/>
                    <a:p>
                      <a:pPr>
                        <a:buNone/>
                      </a:pPr>
                      <a:r>
                        <a:rPr lang="af-ZA" sz="2800" err="1">
                          <a:latin typeface="Arial"/>
                        </a:rPr>
                        <a:t>From</a:t>
                      </a:r>
                      <a:r>
                        <a:rPr lang="af-ZA" sz="2800">
                          <a:latin typeface="Arial"/>
                        </a:rPr>
                        <a:t> </a:t>
                      </a:r>
                      <a:r>
                        <a:rPr lang="af-ZA" sz="2800" err="1">
                          <a:latin typeface="Arial"/>
                        </a:rPr>
                        <a:t>unclear</a:t>
                      </a:r>
                      <a:r>
                        <a:rPr lang="af-ZA" sz="2800">
                          <a:latin typeface="Arial"/>
                        </a:rPr>
                        <a:t> </a:t>
                      </a:r>
                      <a:r>
                        <a:rPr lang="af-ZA" sz="2800" err="1">
                          <a:latin typeface="Arial"/>
                        </a:rPr>
                        <a:t>to</a:t>
                      </a:r>
                      <a:r>
                        <a:rPr lang="af-ZA" sz="2800">
                          <a:latin typeface="Arial"/>
                        </a:rPr>
                        <a:t> </a:t>
                      </a:r>
                      <a:r>
                        <a:rPr lang="af-ZA" sz="2800" err="1">
                          <a:latin typeface="Arial"/>
                        </a:rPr>
                        <a:t>fully</a:t>
                      </a:r>
                      <a:r>
                        <a:rPr lang="af-ZA" sz="2800">
                          <a:latin typeface="Arial"/>
                        </a:rPr>
                        <a:t> </a:t>
                      </a:r>
                      <a:r>
                        <a:rPr lang="af-ZA" sz="2800" err="1">
                          <a:latin typeface="Arial"/>
                        </a:rPr>
                        <a:t>actionable</a:t>
                      </a:r>
                      <a:endParaRPr lang="af-ZA" sz="2800">
                        <a:latin typeface="Arial"/>
                      </a:endParaRPr>
                    </a:p>
                  </a:txBody>
                  <a:tcPr anchor="ctr">
                    <a:lnL>
                      <a:noFill/>
                    </a:lnL>
                    <a:lnR>
                      <a:noFill/>
                    </a:lnR>
                    <a:lnT>
                      <a:noFill/>
                    </a:lnT>
                    <a:lnB>
                      <a:noFill/>
                    </a:lnB>
                    <a:noFill/>
                  </a:tcPr>
                </a:tc>
                <a:extLst>
                  <a:ext uri="{0D108BD9-81ED-4DB2-BD59-A6C34878D82A}">
                    <a16:rowId xmlns:a16="http://schemas.microsoft.com/office/drawing/2014/main" val="1429223396"/>
                  </a:ext>
                </a:extLst>
              </a:tr>
              <a:tr h="1017844">
                <a:tc>
                  <a:txBody>
                    <a:bodyPr/>
                    <a:lstStyle/>
                    <a:p>
                      <a:pPr algn="ctr">
                        <a:buNone/>
                      </a:pPr>
                      <a:r>
                        <a:rPr lang="af-ZA" sz="2800" err="1">
                          <a:latin typeface="Arial"/>
                        </a:rPr>
                        <a:t>Sustainability</a:t>
                      </a:r>
                      <a:endParaRPr lang="af-ZA" sz="2800">
                        <a:latin typeface="Arial"/>
                      </a:endParaRPr>
                    </a:p>
                  </a:txBody>
                  <a:tcPr anchor="ctr">
                    <a:lnL>
                      <a:noFill/>
                    </a:lnL>
                    <a:lnR>
                      <a:noFill/>
                    </a:lnR>
                    <a:lnT>
                      <a:noFill/>
                    </a:lnT>
                    <a:lnB>
                      <a:noFill/>
                    </a:lnB>
                    <a:noFill/>
                  </a:tcPr>
                </a:tc>
                <a:tc>
                  <a:txBody>
                    <a:bodyPr/>
                    <a:lstStyle/>
                    <a:p>
                      <a:pPr algn="ctr">
                        <a:buNone/>
                      </a:pPr>
                      <a:r>
                        <a:rPr lang="el-GR" sz="2800">
                          <a:latin typeface="Arial"/>
                        </a:rPr>
                        <a:t>1–10</a:t>
                      </a:r>
                    </a:p>
                  </a:txBody>
                  <a:tcPr anchor="ctr">
                    <a:lnL>
                      <a:noFill/>
                    </a:lnL>
                    <a:lnR>
                      <a:noFill/>
                    </a:lnR>
                    <a:lnT>
                      <a:noFill/>
                    </a:lnT>
                    <a:lnB>
                      <a:noFill/>
                    </a:lnB>
                    <a:noFill/>
                  </a:tcPr>
                </a:tc>
                <a:tc>
                  <a:txBody>
                    <a:bodyPr/>
                    <a:lstStyle/>
                    <a:p>
                      <a:pPr>
                        <a:buNone/>
                      </a:pPr>
                      <a:r>
                        <a:rPr lang="af-ZA" sz="2800">
                          <a:latin typeface="Arial"/>
                        </a:rPr>
                        <a:t>From minimal to long-term impact</a:t>
                      </a:r>
                    </a:p>
                  </a:txBody>
                  <a:tcPr anchor="ctr">
                    <a:lnL>
                      <a:noFill/>
                    </a:lnL>
                    <a:lnR>
                      <a:noFill/>
                    </a:lnR>
                    <a:lnT>
                      <a:noFill/>
                    </a:lnT>
                    <a:lnB>
                      <a:noFill/>
                    </a:lnB>
                    <a:noFill/>
                  </a:tcPr>
                </a:tc>
                <a:extLst>
                  <a:ext uri="{0D108BD9-81ED-4DB2-BD59-A6C34878D82A}">
                    <a16:rowId xmlns:a16="http://schemas.microsoft.com/office/drawing/2014/main" val="2511826664"/>
                  </a:ext>
                </a:extLst>
              </a:tr>
              <a:tr h="1017844">
                <a:tc>
                  <a:txBody>
                    <a:bodyPr/>
                    <a:lstStyle/>
                    <a:p>
                      <a:pPr algn="ctr">
                        <a:buNone/>
                      </a:pPr>
                      <a:r>
                        <a:rPr lang="af-ZA" sz="2800" err="1">
                          <a:latin typeface="Arial"/>
                        </a:rPr>
                        <a:t>Business</a:t>
                      </a:r>
                      <a:r>
                        <a:rPr lang="af-ZA" sz="2800">
                          <a:latin typeface="Arial"/>
                        </a:rPr>
                        <a:t> </a:t>
                      </a:r>
                      <a:r>
                        <a:rPr lang="af-ZA" sz="2800" err="1">
                          <a:latin typeface="Arial"/>
                        </a:rPr>
                        <a:t>Impact</a:t>
                      </a:r>
                      <a:endParaRPr lang="af-ZA" sz="2800">
                        <a:latin typeface="Arial"/>
                      </a:endParaRPr>
                    </a:p>
                  </a:txBody>
                  <a:tcPr anchor="ctr">
                    <a:lnL>
                      <a:noFill/>
                    </a:lnL>
                    <a:lnR>
                      <a:noFill/>
                    </a:lnR>
                    <a:lnT>
                      <a:noFill/>
                    </a:lnT>
                    <a:lnB>
                      <a:noFill/>
                    </a:lnB>
                    <a:noFill/>
                  </a:tcPr>
                </a:tc>
                <a:tc>
                  <a:txBody>
                    <a:bodyPr/>
                    <a:lstStyle/>
                    <a:p>
                      <a:pPr algn="ctr">
                        <a:buNone/>
                      </a:pPr>
                      <a:r>
                        <a:rPr lang="el-GR" sz="2800">
                          <a:latin typeface="Arial"/>
                        </a:rPr>
                        <a:t>1–10</a:t>
                      </a:r>
                    </a:p>
                  </a:txBody>
                  <a:tcPr anchor="ctr">
                    <a:lnL>
                      <a:noFill/>
                    </a:lnL>
                    <a:lnR>
                      <a:noFill/>
                    </a:lnR>
                    <a:lnT>
                      <a:noFill/>
                    </a:lnT>
                    <a:lnB>
                      <a:noFill/>
                    </a:lnB>
                    <a:noFill/>
                  </a:tcPr>
                </a:tc>
                <a:tc>
                  <a:txBody>
                    <a:bodyPr/>
                    <a:lstStyle/>
                    <a:p>
                      <a:pPr>
                        <a:buNone/>
                      </a:pPr>
                      <a:r>
                        <a:rPr lang="af-ZA" sz="2800">
                          <a:latin typeface="Arial"/>
                        </a:rPr>
                        <a:t>From low value to strong market relevance</a:t>
                      </a:r>
                    </a:p>
                  </a:txBody>
                  <a:tcPr anchor="ctr">
                    <a:lnL>
                      <a:noFill/>
                    </a:lnL>
                    <a:lnR>
                      <a:noFill/>
                    </a:lnR>
                    <a:lnT>
                      <a:noFill/>
                    </a:lnT>
                    <a:lnB>
                      <a:noFill/>
                    </a:lnB>
                    <a:noFill/>
                  </a:tcPr>
                </a:tc>
                <a:extLst>
                  <a:ext uri="{0D108BD9-81ED-4DB2-BD59-A6C34878D82A}">
                    <a16:rowId xmlns:a16="http://schemas.microsoft.com/office/drawing/2014/main" val="3776856928"/>
                  </a:ext>
                </a:extLst>
              </a:tr>
              <a:tr h="1017844">
                <a:tc>
                  <a:txBody>
                    <a:bodyPr/>
                    <a:lstStyle/>
                    <a:p>
                      <a:pPr algn="ctr">
                        <a:buNone/>
                      </a:pPr>
                      <a:r>
                        <a:rPr lang="af-ZA" sz="2800" err="1">
                          <a:latin typeface="Arial"/>
                        </a:rPr>
                        <a:t>Presentation</a:t>
                      </a:r>
                      <a:endParaRPr lang="af-ZA" sz="2800">
                        <a:latin typeface="Arial"/>
                      </a:endParaRPr>
                    </a:p>
                  </a:txBody>
                  <a:tcPr anchor="ctr">
                    <a:lnL>
                      <a:noFill/>
                    </a:lnL>
                    <a:lnR>
                      <a:noFill/>
                    </a:lnR>
                    <a:lnT>
                      <a:noFill/>
                    </a:lnT>
                    <a:lnB>
                      <a:noFill/>
                    </a:lnB>
                    <a:noFill/>
                  </a:tcPr>
                </a:tc>
                <a:tc>
                  <a:txBody>
                    <a:bodyPr/>
                    <a:lstStyle/>
                    <a:p>
                      <a:pPr algn="ctr">
                        <a:buNone/>
                      </a:pPr>
                      <a:r>
                        <a:rPr lang="el-GR" sz="2800">
                          <a:latin typeface="Arial"/>
                        </a:rPr>
                        <a:t>1–10</a:t>
                      </a:r>
                    </a:p>
                  </a:txBody>
                  <a:tcPr anchor="ctr">
                    <a:lnL>
                      <a:noFill/>
                    </a:lnL>
                    <a:lnR>
                      <a:noFill/>
                    </a:lnR>
                    <a:lnT>
                      <a:noFill/>
                    </a:lnT>
                    <a:lnB>
                      <a:noFill/>
                    </a:lnB>
                    <a:noFill/>
                  </a:tcPr>
                </a:tc>
                <a:tc>
                  <a:txBody>
                    <a:bodyPr/>
                    <a:lstStyle/>
                    <a:p>
                      <a:pPr>
                        <a:buNone/>
                      </a:pPr>
                      <a:r>
                        <a:rPr lang="af-ZA" sz="2800">
                          <a:latin typeface="Arial"/>
                        </a:rPr>
                        <a:t>From unstructured to inspiring delivery</a:t>
                      </a:r>
                    </a:p>
                  </a:txBody>
                  <a:tcPr anchor="ctr">
                    <a:lnL>
                      <a:noFill/>
                    </a:lnL>
                    <a:lnR>
                      <a:noFill/>
                    </a:lnR>
                    <a:lnT>
                      <a:noFill/>
                    </a:lnT>
                    <a:lnB>
                      <a:noFill/>
                    </a:lnB>
                    <a:noFill/>
                  </a:tcPr>
                </a:tc>
                <a:extLst>
                  <a:ext uri="{0D108BD9-81ED-4DB2-BD59-A6C34878D82A}">
                    <a16:rowId xmlns:a16="http://schemas.microsoft.com/office/drawing/2014/main" val="995506080"/>
                  </a:ext>
                </a:extLst>
              </a:tr>
            </a:tbl>
          </a:graphicData>
        </a:graphic>
      </p:graphicFrame>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grpSp>
        <p:nvGrpSpPr>
          <p:cNvPr id="18" name="Group 18"/>
          <p:cNvGrpSpPr/>
          <p:nvPr/>
        </p:nvGrpSpPr>
        <p:grpSpPr>
          <a:xfrm>
            <a:off x="740151" y="378389"/>
            <a:ext cx="13514840" cy="1988345"/>
            <a:chOff x="0" y="0"/>
            <a:chExt cx="18019786" cy="2651126"/>
          </a:xfrm>
        </p:grpSpPr>
        <p:sp>
          <p:nvSpPr>
            <p:cNvPr id="19" name="Freeform 19"/>
            <p:cNvSpPr/>
            <p:nvPr/>
          </p:nvSpPr>
          <p:spPr>
            <a:xfrm>
              <a:off x="0" y="0"/>
              <a:ext cx="18019785" cy="2651126"/>
            </a:xfrm>
            <a:custGeom>
              <a:avLst/>
              <a:gdLst/>
              <a:ahLst/>
              <a:cxnLst/>
              <a:rect l="l" t="t" r="r" b="b"/>
              <a:pathLst>
                <a:path w="18019785" h="2651126">
                  <a:moveTo>
                    <a:pt x="0" y="0"/>
                  </a:moveTo>
                  <a:lnTo>
                    <a:pt x="18019785" y="0"/>
                  </a:lnTo>
                  <a:lnTo>
                    <a:pt x="18019785" y="2651126"/>
                  </a:lnTo>
                  <a:lnTo>
                    <a:pt x="0" y="2651126"/>
                  </a:lnTo>
                  <a:close/>
                </a:path>
              </a:pathLst>
            </a:custGeom>
            <a:solidFill>
              <a:srgbClr val="000000">
                <a:alpha val="0"/>
              </a:srgbClr>
            </a:solidFill>
          </p:spPr>
          <p:txBody>
            <a:bodyPr/>
            <a:lstStyle/>
            <a:p>
              <a:endParaRPr lang="el-GR"/>
            </a:p>
          </p:txBody>
        </p:sp>
        <p:sp>
          <p:nvSpPr>
            <p:cNvPr id="20" name="TextBox 20"/>
            <p:cNvSpPr txBox="1"/>
            <p:nvPr/>
          </p:nvSpPr>
          <p:spPr>
            <a:xfrm>
              <a:off x="0" y="47625"/>
              <a:ext cx="18019786" cy="2603501"/>
            </a:xfrm>
            <a:prstGeom prst="rect">
              <a:avLst/>
            </a:prstGeom>
          </p:spPr>
          <p:txBody>
            <a:bodyPr lIns="0" tIns="0" rIns="0" bIns="0" rtlCol="0" anchor="ctr"/>
            <a:lstStyle/>
            <a:p>
              <a:pPr algn="l">
                <a:lnSpc>
                  <a:spcPts val="5832"/>
                </a:lnSpc>
              </a:pPr>
              <a:r>
                <a:rPr lang="en-US" sz="5400" b="1">
                  <a:solidFill>
                    <a:srgbClr val="8D5CFF"/>
                  </a:solidFill>
                  <a:latin typeface="Georgia Bold"/>
                  <a:ea typeface="Georgia Bold"/>
                  <a:cs typeface="Georgia Bold"/>
                  <a:sym typeface="Georgia Bold"/>
                </a:rPr>
                <a:t>How your proposals will be evaluated</a:t>
              </a:r>
            </a:p>
          </p:txBody>
        </p:sp>
      </p:grpSp>
      <p:grpSp>
        <p:nvGrpSpPr>
          <p:cNvPr id="21" name="Group 21"/>
          <p:cNvGrpSpPr>
            <a:grpSpLocks noChangeAspect="1"/>
          </p:cNvGrpSpPr>
          <p:nvPr/>
        </p:nvGrpSpPr>
        <p:grpSpPr>
          <a:xfrm>
            <a:off x="14526490" y="544438"/>
            <a:ext cx="3282540" cy="997420"/>
            <a:chOff x="0" y="0"/>
            <a:chExt cx="4376720" cy="1329894"/>
          </a:xfrm>
        </p:grpSpPr>
        <p:sp>
          <p:nvSpPr>
            <p:cNvPr id="22" name="Freeform 22" descr="Εικόνα που περιέχει γραφικά, γραφιστική, στιγμιότυπο οθόνης, γραμματοσειρά  Το περιεχόμενο που δημιουργείται από AI ενδέχεται να είναι εσφαλμένο."/>
            <p:cNvSpPr/>
            <p:nvPr/>
          </p:nvSpPr>
          <p:spPr>
            <a:xfrm>
              <a:off x="0" y="0"/>
              <a:ext cx="4376674" cy="1329944"/>
            </a:xfrm>
            <a:custGeom>
              <a:avLst/>
              <a:gdLst/>
              <a:ahLst/>
              <a:cxnLst/>
              <a:rect l="l" t="t" r="r" b="b"/>
              <a:pathLst>
                <a:path w="4376674" h="1329944">
                  <a:moveTo>
                    <a:pt x="0" y="0"/>
                  </a:moveTo>
                  <a:lnTo>
                    <a:pt x="4376674" y="0"/>
                  </a:lnTo>
                  <a:lnTo>
                    <a:pt x="4376674" y="1329944"/>
                  </a:lnTo>
                  <a:lnTo>
                    <a:pt x="0" y="1329944"/>
                  </a:lnTo>
                  <a:lnTo>
                    <a:pt x="0" y="0"/>
                  </a:lnTo>
                  <a:close/>
                </a:path>
              </a:pathLst>
            </a:custGeom>
            <a:blipFill>
              <a:blip r:embed="rId9"/>
              <a:stretch>
                <a:fillRect r="-1" b="3"/>
              </a:stretch>
            </a:blipFill>
          </p:spPr>
          <p:txBody>
            <a:bodyPr/>
            <a:lstStyle/>
            <a:p>
              <a:endParaRPr lang="el-GR"/>
            </a:p>
          </p:txBody>
        </p:sp>
      </p:grpSp>
      <p:sp>
        <p:nvSpPr>
          <p:cNvPr id="23" name="TextBox 23"/>
          <p:cNvSpPr txBox="1"/>
          <p:nvPr/>
        </p:nvSpPr>
        <p:spPr>
          <a:xfrm>
            <a:off x="1029498" y="2755583"/>
            <a:ext cx="13669378" cy="3829050"/>
          </a:xfrm>
          <a:prstGeom prst="rect">
            <a:avLst/>
          </a:prstGeom>
        </p:spPr>
        <p:txBody>
          <a:bodyPr lIns="0" tIns="0" rIns="0" bIns="0" rtlCol="0" anchor="t">
            <a:spAutoFit/>
          </a:bodyPr>
          <a:lstStyle/>
          <a:p>
            <a:pPr algn="l">
              <a:lnSpc>
                <a:spcPts val="4320"/>
              </a:lnSpc>
            </a:pPr>
            <a:endParaRPr/>
          </a:p>
          <a:p>
            <a:pPr algn="l">
              <a:lnSpc>
                <a:spcPts val="4320"/>
              </a:lnSpc>
            </a:pPr>
            <a:r>
              <a:rPr lang="en-US" sz="3600" b="1">
                <a:solidFill>
                  <a:srgbClr val="19112C"/>
                </a:solidFill>
                <a:latin typeface="Arial Bold"/>
                <a:ea typeface="Arial Bold"/>
                <a:cs typeface="Arial Bold"/>
                <a:sym typeface="Arial Bold"/>
              </a:rPr>
              <a:t>Scoring scale</a:t>
            </a:r>
          </a:p>
          <a:p>
            <a:pPr algn="l">
              <a:lnSpc>
                <a:spcPts val="4320"/>
              </a:lnSpc>
            </a:pPr>
            <a:r>
              <a:rPr lang="en-US" sz="3600">
                <a:solidFill>
                  <a:srgbClr val="19112C"/>
                </a:solidFill>
                <a:latin typeface="Arial"/>
                <a:ea typeface="Arial"/>
                <a:cs typeface="Arial"/>
                <a:sym typeface="Arial"/>
              </a:rPr>
              <a:t>1-2 = Poor – not demonstrated or irrelevant</a:t>
            </a:r>
          </a:p>
          <a:p>
            <a:pPr algn="l">
              <a:lnSpc>
                <a:spcPts val="4320"/>
              </a:lnSpc>
            </a:pPr>
            <a:r>
              <a:rPr lang="en-US" sz="3600">
                <a:solidFill>
                  <a:srgbClr val="19112C"/>
                </a:solidFill>
                <a:latin typeface="Arial"/>
                <a:ea typeface="Arial"/>
                <a:cs typeface="Arial"/>
                <a:sym typeface="Arial"/>
              </a:rPr>
              <a:t>3-4 = Reasonable: minimal or unclear evidence</a:t>
            </a:r>
          </a:p>
          <a:p>
            <a:pPr algn="l">
              <a:lnSpc>
                <a:spcPts val="4320"/>
              </a:lnSpc>
            </a:pPr>
            <a:r>
              <a:rPr lang="en-US" sz="3600">
                <a:solidFill>
                  <a:srgbClr val="19112C"/>
                </a:solidFill>
                <a:latin typeface="Arial"/>
                <a:ea typeface="Arial"/>
                <a:cs typeface="Arial"/>
                <a:sym typeface="Arial"/>
              </a:rPr>
              <a:t>5-6 = Good – Meets expectations adequately</a:t>
            </a:r>
          </a:p>
          <a:p>
            <a:pPr algn="l">
              <a:lnSpc>
                <a:spcPts val="4320"/>
              </a:lnSpc>
            </a:pPr>
            <a:r>
              <a:rPr lang="en-US" sz="3600">
                <a:solidFill>
                  <a:srgbClr val="19112C"/>
                </a:solidFill>
                <a:latin typeface="Arial"/>
                <a:ea typeface="Arial"/>
                <a:cs typeface="Arial"/>
                <a:sym typeface="Arial"/>
              </a:rPr>
              <a:t>7-8 = Very Good – strong and well-developed demonstration</a:t>
            </a:r>
          </a:p>
          <a:p>
            <a:pPr algn="l">
              <a:lnSpc>
                <a:spcPts val="4320"/>
              </a:lnSpc>
            </a:pPr>
            <a:r>
              <a:rPr lang="en-US" sz="3600">
                <a:solidFill>
                  <a:srgbClr val="19112C"/>
                </a:solidFill>
                <a:latin typeface="Arial"/>
                <a:ea typeface="Arial"/>
                <a:cs typeface="Arial"/>
                <a:sym typeface="Arial"/>
              </a:rPr>
              <a:t>9-10 = Excellent – exceptional, comprehensive and impactful</a:t>
            </a:r>
          </a:p>
        </p:txBody>
      </p:sp>
      <p:sp>
        <p:nvSpPr>
          <p:cNvPr id="24" name="TextBox 24"/>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1052204" y="452011"/>
            <a:ext cx="2882265" cy="1403886"/>
            <a:chOff x="0" y="0"/>
            <a:chExt cx="3843020" cy="1871848"/>
          </a:xfrm>
        </p:grpSpPr>
        <p:sp>
          <p:nvSpPr>
            <p:cNvPr id="5" name="Freeform 5"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2"/>
              <a:stretch>
                <a:fillRect l="-33" r="-33"/>
              </a:stretch>
            </a:blipFill>
          </p:spPr>
          <p:txBody>
            <a:bodyPr/>
            <a:lstStyle/>
            <a:p>
              <a:endParaRPr lang="el-GR"/>
            </a:p>
          </p:txBody>
        </p:sp>
      </p:grpSp>
      <p:grpSp>
        <p:nvGrpSpPr>
          <p:cNvPr id="6" name="Group 6"/>
          <p:cNvGrpSpPr>
            <a:grpSpLocks noChangeAspect="1"/>
          </p:cNvGrpSpPr>
          <p:nvPr/>
        </p:nvGrpSpPr>
        <p:grpSpPr>
          <a:xfrm>
            <a:off x="846618" y="9013311"/>
            <a:ext cx="3086100" cy="687187"/>
            <a:chOff x="0" y="0"/>
            <a:chExt cx="4114800" cy="916250"/>
          </a:xfrm>
        </p:grpSpPr>
        <p:sp>
          <p:nvSpPr>
            <p:cNvPr id="7" name="Freeform 7"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3"/>
              <a:stretch>
                <a:fillRect t="-98" b="-92"/>
              </a:stretch>
            </a:blipFill>
          </p:spPr>
          <p:txBody>
            <a:bodyPr/>
            <a:lstStyle/>
            <a:p>
              <a:endParaRPr lang="el-GR"/>
            </a:p>
          </p:txBody>
        </p:sp>
      </p:grpSp>
      <p:grpSp>
        <p:nvGrpSpPr>
          <p:cNvPr id="8" name="Group 8"/>
          <p:cNvGrpSpPr>
            <a:grpSpLocks noChangeAspect="1"/>
          </p:cNvGrpSpPr>
          <p:nvPr/>
        </p:nvGrpSpPr>
        <p:grpSpPr>
          <a:xfrm>
            <a:off x="6565846" y="9084780"/>
            <a:ext cx="1863449" cy="457211"/>
            <a:chOff x="0" y="0"/>
            <a:chExt cx="2484598" cy="609614"/>
          </a:xfrm>
        </p:grpSpPr>
        <p:sp>
          <p:nvSpPr>
            <p:cNvPr id="9" name="Freeform 9"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endParaRPr lang="el-GR"/>
            </a:p>
          </p:txBody>
        </p:sp>
      </p:grpSp>
      <p:grpSp>
        <p:nvGrpSpPr>
          <p:cNvPr id="10" name="Group 10"/>
          <p:cNvGrpSpPr>
            <a:grpSpLocks noChangeAspect="1"/>
          </p:cNvGrpSpPr>
          <p:nvPr/>
        </p:nvGrpSpPr>
        <p:grpSpPr>
          <a:xfrm>
            <a:off x="8782690" y="9179158"/>
            <a:ext cx="1155611" cy="312497"/>
            <a:chOff x="0" y="0"/>
            <a:chExt cx="1540814" cy="416663"/>
          </a:xfrm>
        </p:grpSpPr>
        <p:sp>
          <p:nvSpPr>
            <p:cNvPr id="11" name="Freeform 11"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endParaRPr lang="el-GR"/>
            </a:p>
          </p:txBody>
        </p:sp>
      </p:grpSp>
      <p:grpSp>
        <p:nvGrpSpPr>
          <p:cNvPr id="12" name="Group 12"/>
          <p:cNvGrpSpPr>
            <a:grpSpLocks noChangeAspect="1"/>
          </p:cNvGrpSpPr>
          <p:nvPr/>
        </p:nvGrpSpPr>
        <p:grpSpPr>
          <a:xfrm>
            <a:off x="10358809" y="8928531"/>
            <a:ext cx="856746" cy="856746"/>
            <a:chOff x="0" y="0"/>
            <a:chExt cx="1142328" cy="1142328"/>
          </a:xfrm>
        </p:grpSpPr>
        <p:sp>
          <p:nvSpPr>
            <p:cNvPr id="13" name="Freeform 13"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endParaRPr lang="el-GR"/>
            </a:p>
          </p:txBody>
        </p:sp>
      </p:grpSp>
      <p:grpSp>
        <p:nvGrpSpPr>
          <p:cNvPr id="14" name="Group 14"/>
          <p:cNvGrpSpPr>
            <a:grpSpLocks noChangeAspect="1"/>
          </p:cNvGrpSpPr>
          <p:nvPr/>
        </p:nvGrpSpPr>
        <p:grpSpPr>
          <a:xfrm>
            <a:off x="11637112" y="9129872"/>
            <a:ext cx="1374778" cy="457211"/>
            <a:chOff x="0" y="0"/>
            <a:chExt cx="1833038" cy="609614"/>
          </a:xfrm>
        </p:grpSpPr>
        <p:sp>
          <p:nvSpPr>
            <p:cNvPr id="15" name="Freeform 15"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endParaRPr lang="el-GR"/>
            </a:p>
          </p:txBody>
        </p:sp>
      </p:grpSp>
      <p:grpSp>
        <p:nvGrpSpPr>
          <p:cNvPr id="16" name="Group 16"/>
          <p:cNvGrpSpPr>
            <a:grpSpLocks noChangeAspect="1"/>
          </p:cNvGrpSpPr>
          <p:nvPr/>
        </p:nvGrpSpPr>
        <p:grpSpPr>
          <a:xfrm>
            <a:off x="13019231" y="9000888"/>
            <a:ext cx="2648887" cy="715178"/>
            <a:chOff x="0" y="0"/>
            <a:chExt cx="3531849" cy="953571"/>
          </a:xfrm>
        </p:grpSpPr>
        <p:sp>
          <p:nvSpPr>
            <p:cNvPr id="17" name="Freeform 17"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endParaRPr lang="el-GR"/>
            </a:p>
          </p:txBody>
        </p:sp>
      </p:grpSp>
      <p:grpSp>
        <p:nvGrpSpPr>
          <p:cNvPr id="18" name="Group 18"/>
          <p:cNvGrpSpPr>
            <a:grpSpLocks noChangeAspect="1"/>
          </p:cNvGrpSpPr>
          <p:nvPr/>
        </p:nvGrpSpPr>
        <p:grpSpPr>
          <a:xfrm>
            <a:off x="15413295" y="9158185"/>
            <a:ext cx="2028087" cy="360735"/>
            <a:chOff x="0" y="0"/>
            <a:chExt cx="2704115" cy="480980"/>
          </a:xfrm>
        </p:grpSpPr>
        <p:sp>
          <p:nvSpPr>
            <p:cNvPr id="19" name="Freeform 19"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endParaRPr lang="el-GR"/>
            </a:p>
          </p:txBody>
        </p:sp>
      </p:grpSp>
      <p:sp>
        <p:nvSpPr>
          <p:cNvPr id="20" name="TextBox 20"/>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grpSp>
        <p:nvGrpSpPr>
          <p:cNvPr id="21" name="Group 21"/>
          <p:cNvGrpSpPr/>
          <p:nvPr/>
        </p:nvGrpSpPr>
        <p:grpSpPr>
          <a:xfrm>
            <a:off x="846618" y="1683544"/>
            <a:ext cx="14874820" cy="3581400"/>
            <a:chOff x="0" y="0"/>
            <a:chExt cx="19833094" cy="4775200"/>
          </a:xfrm>
        </p:grpSpPr>
        <p:sp>
          <p:nvSpPr>
            <p:cNvPr id="22" name="Freeform 22"/>
            <p:cNvSpPr/>
            <p:nvPr/>
          </p:nvSpPr>
          <p:spPr>
            <a:xfrm>
              <a:off x="0" y="0"/>
              <a:ext cx="19833095" cy="4775200"/>
            </a:xfrm>
            <a:custGeom>
              <a:avLst/>
              <a:gdLst/>
              <a:ahLst/>
              <a:cxnLst/>
              <a:rect l="l" t="t" r="r" b="b"/>
              <a:pathLst>
                <a:path w="19833095" h="4775200">
                  <a:moveTo>
                    <a:pt x="0" y="0"/>
                  </a:moveTo>
                  <a:lnTo>
                    <a:pt x="19833095" y="0"/>
                  </a:lnTo>
                  <a:lnTo>
                    <a:pt x="19833095" y="4775200"/>
                  </a:lnTo>
                  <a:lnTo>
                    <a:pt x="0" y="4775200"/>
                  </a:lnTo>
                  <a:close/>
                </a:path>
              </a:pathLst>
            </a:custGeom>
            <a:solidFill>
              <a:srgbClr val="000000">
                <a:alpha val="0"/>
              </a:srgbClr>
            </a:solidFill>
          </p:spPr>
          <p:txBody>
            <a:bodyPr/>
            <a:lstStyle/>
            <a:p>
              <a:endParaRPr lang="el-GR"/>
            </a:p>
          </p:txBody>
        </p:sp>
        <p:sp>
          <p:nvSpPr>
            <p:cNvPr id="23" name="TextBox 23"/>
            <p:cNvSpPr txBox="1"/>
            <p:nvPr/>
          </p:nvSpPr>
          <p:spPr>
            <a:xfrm>
              <a:off x="0" y="85725"/>
              <a:ext cx="19833094" cy="4689475"/>
            </a:xfrm>
            <a:prstGeom prst="rect">
              <a:avLst/>
            </a:prstGeom>
          </p:spPr>
          <p:txBody>
            <a:bodyPr lIns="0" tIns="0" rIns="0" bIns="0" rtlCol="0" anchor="b"/>
            <a:lstStyle/>
            <a:p>
              <a:pPr algn="l">
                <a:lnSpc>
                  <a:spcPts val="9720"/>
                </a:lnSpc>
              </a:pPr>
              <a:r>
                <a:rPr lang="en-US" sz="9000" b="1">
                  <a:solidFill>
                    <a:srgbClr val="FFFFFF"/>
                  </a:solidFill>
                  <a:latin typeface="Georgia Bold"/>
                  <a:ea typeface="Georgia Bold"/>
                  <a:cs typeface="Georgia Bold"/>
                  <a:sym typeface="Georgia Bold"/>
                </a:rPr>
                <a:t>Let's start... NOW!</a:t>
              </a:r>
            </a:p>
          </p:txBody>
        </p:sp>
      </p:gr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grpSp>
        <p:nvGrpSpPr>
          <p:cNvPr id="18" name="Group 18"/>
          <p:cNvGrpSpPr>
            <a:grpSpLocks noChangeAspect="1"/>
          </p:cNvGrpSpPr>
          <p:nvPr/>
        </p:nvGrpSpPr>
        <p:grpSpPr>
          <a:xfrm>
            <a:off x="14110801" y="768080"/>
            <a:ext cx="2878200" cy="873228"/>
            <a:chOff x="0" y="0"/>
            <a:chExt cx="3837600" cy="1164304"/>
          </a:xfrm>
        </p:grpSpPr>
        <p:sp>
          <p:nvSpPr>
            <p:cNvPr id="19" name="Freeform 19" descr="A purple and black text  Description automatically generated"/>
            <p:cNvSpPr/>
            <p:nvPr/>
          </p:nvSpPr>
          <p:spPr>
            <a:xfrm>
              <a:off x="0" y="0"/>
              <a:ext cx="3837559" cy="1164336"/>
            </a:xfrm>
            <a:custGeom>
              <a:avLst/>
              <a:gdLst/>
              <a:ahLst/>
              <a:cxnLst/>
              <a:rect l="l" t="t" r="r" b="b"/>
              <a:pathLst>
                <a:path w="3837559" h="1164336">
                  <a:moveTo>
                    <a:pt x="0" y="0"/>
                  </a:moveTo>
                  <a:lnTo>
                    <a:pt x="3837559" y="0"/>
                  </a:lnTo>
                  <a:lnTo>
                    <a:pt x="3837559" y="1164336"/>
                  </a:lnTo>
                  <a:lnTo>
                    <a:pt x="0" y="1164336"/>
                  </a:lnTo>
                  <a:lnTo>
                    <a:pt x="0" y="0"/>
                  </a:lnTo>
                  <a:close/>
                </a:path>
              </a:pathLst>
            </a:custGeom>
            <a:blipFill>
              <a:blip r:embed="rId9"/>
              <a:stretch>
                <a:fillRect t="-185" r="-1" b="-183"/>
              </a:stretch>
            </a:blipFill>
          </p:spPr>
          <p:txBody>
            <a:bodyPr/>
            <a:lstStyle/>
            <a:p>
              <a:endParaRPr lang="el-GR"/>
            </a:p>
          </p:txBody>
        </p:sp>
      </p:grpSp>
      <p:grpSp>
        <p:nvGrpSpPr>
          <p:cNvPr id="20" name="Group 20"/>
          <p:cNvGrpSpPr/>
          <p:nvPr/>
        </p:nvGrpSpPr>
        <p:grpSpPr>
          <a:xfrm>
            <a:off x="1028700" y="242303"/>
            <a:ext cx="11071335" cy="1137553"/>
            <a:chOff x="0" y="0"/>
            <a:chExt cx="14761780" cy="1516737"/>
          </a:xfrm>
        </p:grpSpPr>
        <p:sp>
          <p:nvSpPr>
            <p:cNvPr id="21" name="Freeform 21"/>
            <p:cNvSpPr/>
            <p:nvPr/>
          </p:nvSpPr>
          <p:spPr>
            <a:xfrm>
              <a:off x="0" y="0"/>
              <a:ext cx="14761780" cy="1516737"/>
            </a:xfrm>
            <a:custGeom>
              <a:avLst/>
              <a:gdLst/>
              <a:ahLst/>
              <a:cxnLst/>
              <a:rect l="l" t="t" r="r" b="b"/>
              <a:pathLst>
                <a:path w="14761780" h="1516737">
                  <a:moveTo>
                    <a:pt x="0" y="0"/>
                  </a:moveTo>
                  <a:lnTo>
                    <a:pt x="14761780" y="0"/>
                  </a:lnTo>
                  <a:lnTo>
                    <a:pt x="14761780" y="1516737"/>
                  </a:lnTo>
                  <a:lnTo>
                    <a:pt x="0" y="1516737"/>
                  </a:lnTo>
                  <a:close/>
                </a:path>
              </a:pathLst>
            </a:custGeom>
            <a:solidFill>
              <a:srgbClr val="000000">
                <a:alpha val="0"/>
              </a:srgbClr>
            </a:solidFill>
          </p:spPr>
          <p:txBody>
            <a:bodyPr/>
            <a:lstStyle/>
            <a:p>
              <a:endParaRPr lang="el-GR"/>
            </a:p>
          </p:txBody>
        </p:sp>
        <p:sp>
          <p:nvSpPr>
            <p:cNvPr id="22" name="TextBox 22"/>
            <p:cNvSpPr txBox="1"/>
            <p:nvPr/>
          </p:nvSpPr>
          <p:spPr>
            <a:xfrm>
              <a:off x="0" y="66675"/>
              <a:ext cx="14761780" cy="1450062"/>
            </a:xfrm>
            <a:prstGeom prst="rect">
              <a:avLst/>
            </a:prstGeom>
          </p:spPr>
          <p:txBody>
            <a:bodyPr lIns="0" tIns="0" rIns="0" bIns="0" rtlCol="0" anchor="ctr"/>
            <a:lstStyle/>
            <a:p>
              <a:pPr algn="l">
                <a:lnSpc>
                  <a:spcPts val="6480"/>
                </a:lnSpc>
              </a:pPr>
              <a:r>
                <a:rPr lang="en-US" sz="6000" b="1">
                  <a:solidFill>
                    <a:srgbClr val="8D5CFF"/>
                  </a:solidFill>
                  <a:latin typeface="Georgia Bold"/>
                  <a:ea typeface="Georgia Bold"/>
                  <a:cs typeface="Georgia Bold"/>
                  <a:sym typeface="Georgia Bold"/>
                </a:rPr>
                <a:t>1. Data collection</a:t>
              </a:r>
            </a:p>
          </p:txBody>
        </p:sp>
      </p:grpSp>
      <p:sp>
        <p:nvSpPr>
          <p:cNvPr id="23" name="Freeform 23"/>
          <p:cNvSpPr/>
          <p:nvPr/>
        </p:nvSpPr>
        <p:spPr>
          <a:xfrm>
            <a:off x="2117475" y="1751331"/>
            <a:ext cx="2326488" cy="2671333"/>
          </a:xfrm>
          <a:custGeom>
            <a:avLst/>
            <a:gdLst/>
            <a:ahLst/>
            <a:cxnLst/>
            <a:rect l="l" t="t" r="r" b="b"/>
            <a:pathLst>
              <a:path w="2326488" h="2671333">
                <a:moveTo>
                  <a:pt x="0" y="0"/>
                </a:moveTo>
                <a:lnTo>
                  <a:pt x="2326489" y="0"/>
                </a:lnTo>
                <a:lnTo>
                  <a:pt x="2326489" y="2671333"/>
                </a:lnTo>
                <a:lnTo>
                  <a:pt x="0" y="267133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24" name="Freeform 24"/>
          <p:cNvSpPr/>
          <p:nvPr/>
        </p:nvSpPr>
        <p:spPr>
          <a:xfrm>
            <a:off x="7387414" y="1751331"/>
            <a:ext cx="2671333" cy="2671333"/>
          </a:xfrm>
          <a:custGeom>
            <a:avLst/>
            <a:gdLst/>
            <a:ahLst/>
            <a:cxnLst/>
            <a:rect l="l" t="t" r="r" b="b"/>
            <a:pathLst>
              <a:path w="2671333" h="2671333">
                <a:moveTo>
                  <a:pt x="0" y="0"/>
                </a:moveTo>
                <a:lnTo>
                  <a:pt x="2671334" y="0"/>
                </a:lnTo>
                <a:lnTo>
                  <a:pt x="2671334" y="2671333"/>
                </a:lnTo>
                <a:lnTo>
                  <a:pt x="0" y="267133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l-GR"/>
          </a:p>
        </p:txBody>
      </p:sp>
      <p:sp>
        <p:nvSpPr>
          <p:cNvPr id="25" name="Freeform 25"/>
          <p:cNvSpPr/>
          <p:nvPr/>
        </p:nvSpPr>
        <p:spPr>
          <a:xfrm>
            <a:off x="13002198" y="1751331"/>
            <a:ext cx="2217206" cy="2671333"/>
          </a:xfrm>
          <a:custGeom>
            <a:avLst/>
            <a:gdLst/>
            <a:ahLst/>
            <a:cxnLst/>
            <a:rect l="l" t="t" r="r" b="b"/>
            <a:pathLst>
              <a:path w="2217206" h="2671333">
                <a:moveTo>
                  <a:pt x="0" y="0"/>
                </a:moveTo>
                <a:lnTo>
                  <a:pt x="2217207" y="0"/>
                </a:lnTo>
                <a:lnTo>
                  <a:pt x="2217207" y="2671333"/>
                </a:lnTo>
                <a:lnTo>
                  <a:pt x="0" y="267133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l-GR"/>
          </a:p>
        </p:txBody>
      </p:sp>
      <p:sp>
        <p:nvSpPr>
          <p:cNvPr id="26" name="TextBox 26"/>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sp>
        <p:nvSpPr>
          <p:cNvPr id="27" name="TextBox 27"/>
          <p:cNvSpPr txBox="1"/>
          <p:nvPr/>
        </p:nvSpPr>
        <p:spPr>
          <a:xfrm>
            <a:off x="2190318" y="4878279"/>
            <a:ext cx="2180804" cy="306705"/>
          </a:xfrm>
          <a:prstGeom prst="rect">
            <a:avLst/>
          </a:prstGeom>
        </p:spPr>
        <p:txBody>
          <a:bodyPr lIns="0" tIns="0" rIns="0" bIns="0" rtlCol="0" anchor="t">
            <a:spAutoFit/>
          </a:bodyPr>
          <a:lstStyle/>
          <a:p>
            <a:pPr algn="ctr">
              <a:lnSpc>
                <a:spcPts val="2159"/>
              </a:lnSpc>
            </a:pPr>
            <a:r>
              <a:rPr lang="en-US" sz="2499" b="1">
                <a:solidFill>
                  <a:srgbClr val="8D5CFF"/>
                </a:solidFill>
                <a:latin typeface="Arial Bold"/>
                <a:ea typeface="Arial Bold"/>
                <a:cs typeface="Arial Bold"/>
                <a:sym typeface="Arial Bold"/>
              </a:rPr>
              <a:t>40 minutes</a:t>
            </a:r>
          </a:p>
        </p:txBody>
      </p:sp>
      <p:sp>
        <p:nvSpPr>
          <p:cNvPr id="28" name="TextBox 28"/>
          <p:cNvSpPr txBox="1"/>
          <p:nvPr/>
        </p:nvSpPr>
        <p:spPr>
          <a:xfrm>
            <a:off x="7012679" y="4878279"/>
            <a:ext cx="3346130" cy="1106805"/>
          </a:xfrm>
          <a:prstGeom prst="rect">
            <a:avLst/>
          </a:prstGeom>
        </p:spPr>
        <p:txBody>
          <a:bodyPr lIns="0" tIns="0" rIns="0" bIns="0" rtlCol="0" anchor="t">
            <a:spAutoFit/>
          </a:bodyPr>
          <a:lstStyle/>
          <a:p>
            <a:pPr algn="ctr">
              <a:lnSpc>
                <a:spcPts val="2159"/>
              </a:lnSpc>
            </a:pPr>
            <a:r>
              <a:rPr lang="en-US" sz="2499" b="1">
                <a:solidFill>
                  <a:srgbClr val="8D5CFF"/>
                </a:solidFill>
                <a:latin typeface="Arial Bold"/>
                <a:ea typeface="Arial Bold"/>
                <a:cs typeface="Arial Bold"/>
                <a:sym typeface="Arial Bold"/>
              </a:rPr>
              <a:t>to understand the chosen challenge and gather relevant information</a:t>
            </a:r>
          </a:p>
        </p:txBody>
      </p:sp>
      <p:sp>
        <p:nvSpPr>
          <p:cNvPr id="29" name="TextBox 29"/>
          <p:cNvSpPr txBox="1"/>
          <p:nvPr/>
        </p:nvSpPr>
        <p:spPr>
          <a:xfrm>
            <a:off x="1028700" y="6327984"/>
            <a:ext cx="16607952" cy="2309241"/>
          </a:xfrm>
          <a:prstGeom prst="rect">
            <a:avLst/>
          </a:prstGeom>
        </p:spPr>
        <p:txBody>
          <a:bodyPr lIns="0" tIns="0" rIns="0" bIns="0" rtlCol="0" anchor="t">
            <a:spAutoFit/>
          </a:bodyPr>
          <a:lstStyle/>
          <a:p>
            <a:pPr algn="l">
              <a:lnSpc>
                <a:spcPts val="2592"/>
              </a:lnSpc>
            </a:pPr>
            <a:r>
              <a:rPr lang="en-US" sz="3000">
                <a:solidFill>
                  <a:srgbClr val="19112C"/>
                </a:solidFill>
                <a:latin typeface="Arial"/>
                <a:ea typeface="Arial"/>
                <a:cs typeface="Arial"/>
                <a:sym typeface="Arial"/>
              </a:rPr>
              <a:t>Search for all the relevant elements that can complete our understanding of the challenge. </a:t>
            </a:r>
          </a:p>
          <a:p>
            <a:pPr algn="l">
              <a:lnSpc>
                <a:spcPts val="2592"/>
              </a:lnSpc>
            </a:pPr>
            <a:endParaRPr lang="en-US" sz="3000">
              <a:solidFill>
                <a:srgbClr val="19112C"/>
              </a:solidFill>
              <a:latin typeface="Arial"/>
              <a:ea typeface="Arial"/>
              <a:cs typeface="Arial"/>
              <a:sym typeface="Arial"/>
            </a:endParaRPr>
          </a:p>
          <a:p>
            <a:pPr algn="l">
              <a:lnSpc>
                <a:spcPts val="2592"/>
              </a:lnSpc>
            </a:pPr>
            <a:r>
              <a:rPr lang="en-US" sz="3000">
                <a:solidFill>
                  <a:srgbClr val="19112C"/>
                </a:solidFill>
                <a:latin typeface="Arial"/>
                <a:ea typeface="Arial"/>
                <a:cs typeface="Arial"/>
                <a:sym typeface="Arial"/>
              </a:rPr>
              <a:t>What is the origin of the problem?</a:t>
            </a:r>
          </a:p>
          <a:p>
            <a:pPr algn="l">
              <a:lnSpc>
                <a:spcPts val="2592"/>
              </a:lnSpc>
            </a:pPr>
            <a:r>
              <a:rPr lang="en-US" sz="3000">
                <a:solidFill>
                  <a:srgbClr val="19112C"/>
                </a:solidFill>
                <a:latin typeface="Arial"/>
                <a:ea typeface="Arial"/>
                <a:cs typeface="Arial"/>
                <a:sym typeface="Arial"/>
              </a:rPr>
              <a:t>How did we get to this situation?</a:t>
            </a:r>
          </a:p>
          <a:p>
            <a:pPr algn="l">
              <a:lnSpc>
                <a:spcPts val="2592"/>
              </a:lnSpc>
            </a:pPr>
            <a:r>
              <a:rPr lang="en-US" sz="3000">
                <a:solidFill>
                  <a:srgbClr val="19112C"/>
                </a:solidFill>
                <a:latin typeface="Arial"/>
                <a:ea typeface="Arial"/>
                <a:cs typeface="Arial"/>
                <a:sym typeface="Arial"/>
              </a:rPr>
              <a:t>What is the current impact, with figures? (Social, environmental, local, national, European impact, etc.)</a:t>
            </a:r>
          </a:p>
          <a:p>
            <a:pPr algn="l">
              <a:lnSpc>
                <a:spcPts val="2592"/>
              </a:lnSpc>
            </a:pPr>
            <a:r>
              <a:rPr lang="en-US" sz="3000">
                <a:solidFill>
                  <a:srgbClr val="19112C"/>
                </a:solidFill>
                <a:latin typeface="Arial"/>
                <a:ea typeface="Arial"/>
                <a:cs typeface="Arial"/>
                <a:sym typeface="Arial"/>
              </a:rPr>
              <a:t>What are the most problematic elements of this situation?</a:t>
            </a:r>
          </a:p>
        </p:txBody>
      </p:sp>
      <p:sp>
        <p:nvSpPr>
          <p:cNvPr id="30" name="TextBox 30"/>
          <p:cNvSpPr txBox="1"/>
          <p:nvPr/>
        </p:nvSpPr>
        <p:spPr>
          <a:xfrm>
            <a:off x="12437736" y="4878279"/>
            <a:ext cx="3346130" cy="306705"/>
          </a:xfrm>
          <a:prstGeom prst="rect">
            <a:avLst/>
          </a:prstGeom>
        </p:spPr>
        <p:txBody>
          <a:bodyPr lIns="0" tIns="0" rIns="0" bIns="0" rtlCol="0" anchor="t">
            <a:spAutoFit/>
          </a:bodyPr>
          <a:lstStyle/>
          <a:p>
            <a:pPr algn="ctr">
              <a:lnSpc>
                <a:spcPts val="2159"/>
              </a:lnSpc>
            </a:pPr>
            <a:r>
              <a:rPr lang="en-US" sz="2499" b="1">
                <a:solidFill>
                  <a:srgbClr val="8D5CFF"/>
                </a:solidFill>
                <a:latin typeface="Arial Bold"/>
                <a:ea typeface="Arial Bold"/>
                <a:cs typeface="Arial Bold"/>
                <a:sym typeface="Arial Bold"/>
              </a:rPr>
              <a:t>challenge definition</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grpSp>
        <p:nvGrpSpPr>
          <p:cNvPr id="19" name="Group 19"/>
          <p:cNvGrpSpPr>
            <a:grpSpLocks noChangeAspect="1"/>
          </p:cNvGrpSpPr>
          <p:nvPr/>
        </p:nvGrpSpPr>
        <p:grpSpPr>
          <a:xfrm>
            <a:off x="14708498" y="-954"/>
            <a:ext cx="3579499" cy="8747478"/>
            <a:chOff x="0" y="0"/>
            <a:chExt cx="4772666" cy="11663304"/>
          </a:xfrm>
        </p:grpSpPr>
        <p:sp>
          <p:nvSpPr>
            <p:cNvPr id="20" name="Freeform 20"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9"/>
              <a:stretch>
                <a:fillRect t="-1211" b="-1211"/>
              </a:stretch>
            </a:blipFill>
          </p:spPr>
          <p:txBody>
            <a:bodyPr/>
            <a:lstStyle/>
            <a:p>
              <a:endParaRPr lang="el-GR"/>
            </a:p>
          </p:txBody>
        </p:sp>
      </p:grpSp>
      <p:grpSp>
        <p:nvGrpSpPr>
          <p:cNvPr id="21" name="Group 21"/>
          <p:cNvGrpSpPr>
            <a:grpSpLocks noChangeAspect="1"/>
          </p:cNvGrpSpPr>
          <p:nvPr/>
        </p:nvGrpSpPr>
        <p:grpSpPr>
          <a:xfrm>
            <a:off x="14896364" y="2252438"/>
            <a:ext cx="3203764" cy="972000"/>
            <a:chOff x="0" y="0"/>
            <a:chExt cx="4271686" cy="1296000"/>
          </a:xfrm>
        </p:grpSpPr>
        <p:sp>
          <p:nvSpPr>
            <p:cNvPr id="22" name="Freeform 22"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0"/>
              <a:stretch>
                <a:fillRect t="-185" b="-183"/>
              </a:stretch>
            </a:blipFill>
          </p:spPr>
          <p:txBody>
            <a:bodyPr/>
            <a:lstStyle/>
            <a:p>
              <a:endParaRPr lang="el-GR"/>
            </a:p>
          </p:txBody>
        </p:sp>
      </p:grpSp>
      <p:grpSp>
        <p:nvGrpSpPr>
          <p:cNvPr id="23" name="Group 23"/>
          <p:cNvGrpSpPr/>
          <p:nvPr/>
        </p:nvGrpSpPr>
        <p:grpSpPr>
          <a:xfrm>
            <a:off x="734729" y="-156720"/>
            <a:ext cx="14440619" cy="1988345"/>
            <a:chOff x="0" y="0"/>
            <a:chExt cx="19254158" cy="2651126"/>
          </a:xfrm>
        </p:grpSpPr>
        <p:sp>
          <p:nvSpPr>
            <p:cNvPr id="24" name="Freeform 24"/>
            <p:cNvSpPr/>
            <p:nvPr/>
          </p:nvSpPr>
          <p:spPr>
            <a:xfrm>
              <a:off x="0" y="0"/>
              <a:ext cx="19254158" cy="2651126"/>
            </a:xfrm>
            <a:custGeom>
              <a:avLst/>
              <a:gdLst/>
              <a:ahLst/>
              <a:cxnLst/>
              <a:rect l="l" t="t" r="r" b="b"/>
              <a:pathLst>
                <a:path w="19254158" h="2651126">
                  <a:moveTo>
                    <a:pt x="0" y="0"/>
                  </a:moveTo>
                  <a:lnTo>
                    <a:pt x="19254158" y="0"/>
                  </a:lnTo>
                  <a:lnTo>
                    <a:pt x="19254158" y="2651126"/>
                  </a:lnTo>
                  <a:lnTo>
                    <a:pt x="0" y="2651126"/>
                  </a:lnTo>
                  <a:close/>
                </a:path>
              </a:pathLst>
            </a:custGeom>
            <a:solidFill>
              <a:srgbClr val="000000">
                <a:alpha val="0"/>
              </a:srgbClr>
            </a:solidFill>
          </p:spPr>
          <p:txBody>
            <a:bodyPr/>
            <a:lstStyle/>
            <a:p>
              <a:endParaRPr lang="el-GR"/>
            </a:p>
          </p:txBody>
        </p:sp>
        <p:sp>
          <p:nvSpPr>
            <p:cNvPr id="25" name="TextBox 25"/>
            <p:cNvSpPr txBox="1"/>
            <p:nvPr/>
          </p:nvSpPr>
          <p:spPr>
            <a:xfrm>
              <a:off x="0" y="66675"/>
              <a:ext cx="19254158" cy="2584451"/>
            </a:xfrm>
            <a:prstGeom prst="rect">
              <a:avLst/>
            </a:prstGeom>
          </p:spPr>
          <p:txBody>
            <a:bodyPr lIns="0" tIns="0" rIns="0" bIns="0" rtlCol="0" anchor="ctr"/>
            <a:lstStyle/>
            <a:p>
              <a:pPr algn="l">
                <a:lnSpc>
                  <a:spcPts val="6480"/>
                </a:lnSpc>
              </a:pPr>
              <a:r>
                <a:rPr lang="en-US" sz="6000" b="1">
                  <a:solidFill>
                    <a:srgbClr val="8D5CFF"/>
                  </a:solidFill>
                  <a:latin typeface="Georgia Bold"/>
                  <a:ea typeface="Georgia Bold"/>
                  <a:cs typeface="Georgia Bold"/>
                  <a:sym typeface="Georgia Bold"/>
                </a:rPr>
                <a:t>Proposed Result Template</a:t>
              </a:r>
            </a:p>
          </p:txBody>
        </p:sp>
      </p:grpSp>
      <p:graphicFrame>
        <p:nvGraphicFramePr>
          <p:cNvPr id="26" name="Table 26"/>
          <p:cNvGraphicFramePr>
            <a:graphicFrameLocks noGrp="1"/>
          </p:cNvGraphicFramePr>
          <p:nvPr/>
        </p:nvGraphicFramePr>
        <p:xfrm>
          <a:off x="734729" y="1641113"/>
          <a:ext cx="12997743" cy="6773459"/>
        </p:xfrm>
        <a:graphic>
          <a:graphicData uri="http://schemas.openxmlformats.org/drawingml/2006/table">
            <a:tbl>
              <a:tblPr/>
              <a:tblGrid>
                <a:gridCol w="5225054">
                  <a:extLst>
                    <a:ext uri="{9D8B030D-6E8A-4147-A177-3AD203B41FA5}">
                      <a16:colId xmlns:a16="http://schemas.microsoft.com/office/drawing/2014/main" val="20000"/>
                    </a:ext>
                  </a:extLst>
                </a:gridCol>
                <a:gridCol w="7772689">
                  <a:extLst>
                    <a:ext uri="{9D8B030D-6E8A-4147-A177-3AD203B41FA5}">
                      <a16:colId xmlns:a16="http://schemas.microsoft.com/office/drawing/2014/main" val="20001"/>
                    </a:ext>
                  </a:extLst>
                </a:gridCol>
              </a:tblGrid>
              <a:tr h="724409">
                <a:tc>
                  <a:txBody>
                    <a:bodyPr/>
                    <a:lstStyle/>
                    <a:p>
                      <a:pPr algn="l">
                        <a:lnSpc>
                          <a:spcPts val="3120"/>
                        </a:lnSpc>
                        <a:defRPr/>
                      </a:pPr>
                      <a:r>
                        <a:rPr lang="en-US" sz="2600" b="1">
                          <a:solidFill>
                            <a:srgbClr val="FFFFFF"/>
                          </a:solidFill>
                          <a:latin typeface="Arial Bold"/>
                          <a:ea typeface="Arial Bold"/>
                          <a:cs typeface="Arial Bold"/>
                          <a:sym typeface="Arial Bold"/>
                        </a:rPr>
                        <a:t>Element</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0AD47"/>
                    </a:solidFill>
                  </a:tcPr>
                </a:tc>
                <a:tc>
                  <a:txBody>
                    <a:bodyPr/>
                    <a:lstStyle/>
                    <a:p>
                      <a:pPr algn="l">
                        <a:lnSpc>
                          <a:spcPts val="3120"/>
                        </a:lnSpc>
                        <a:defRPr/>
                      </a:pPr>
                      <a:r>
                        <a:rPr lang="en-US" sz="2600" b="1">
                          <a:solidFill>
                            <a:srgbClr val="FFFFFF"/>
                          </a:solidFill>
                          <a:latin typeface="Arial Bold"/>
                          <a:ea typeface="Arial Bold"/>
                          <a:cs typeface="Arial Bold"/>
                          <a:sym typeface="Arial Bold"/>
                        </a:rPr>
                        <a:t>Data</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0000"/>
                  </a:ext>
                </a:extLst>
              </a:tr>
              <a:tr h="745919">
                <a:tc>
                  <a:txBody>
                    <a:bodyPr/>
                    <a:lstStyle/>
                    <a:p>
                      <a:pPr algn="l">
                        <a:lnSpc>
                          <a:spcPts val="2640"/>
                        </a:lnSpc>
                        <a:defRPr/>
                      </a:pPr>
                      <a:r>
                        <a:rPr lang="en-US" sz="2200">
                          <a:solidFill>
                            <a:srgbClr val="19112C"/>
                          </a:solidFill>
                          <a:latin typeface="Arial"/>
                          <a:ea typeface="Arial"/>
                          <a:cs typeface="Arial"/>
                          <a:sym typeface="Arial"/>
                        </a:rPr>
                        <a:t>Team Name</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01"/>
                  </a:ext>
                </a:extLst>
              </a:tr>
              <a:tr h="681025">
                <a:tc>
                  <a:txBody>
                    <a:bodyPr/>
                    <a:lstStyle/>
                    <a:p>
                      <a:pPr algn="l">
                        <a:lnSpc>
                          <a:spcPts val="2640"/>
                        </a:lnSpc>
                        <a:defRPr/>
                      </a:pPr>
                      <a:r>
                        <a:rPr lang="en-US" sz="2200">
                          <a:solidFill>
                            <a:srgbClr val="19112C"/>
                          </a:solidFill>
                          <a:latin typeface="Arial"/>
                          <a:ea typeface="Arial"/>
                          <a:cs typeface="Arial"/>
                          <a:sym typeface="Arial"/>
                        </a:rPr>
                        <a:t>Selected Challenge</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02"/>
                  </a:ext>
                </a:extLst>
              </a:tr>
              <a:tr h="648156">
                <a:tc>
                  <a:txBody>
                    <a:bodyPr/>
                    <a:lstStyle/>
                    <a:p>
                      <a:pPr algn="l">
                        <a:lnSpc>
                          <a:spcPts val="2640"/>
                        </a:lnSpc>
                        <a:defRPr/>
                      </a:pPr>
                      <a:r>
                        <a:rPr lang="en-US" sz="2200">
                          <a:solidFill>
                            <a:srgbClr val="19112C"/>
                          </a:solidFill>
                          <a:latin typeface="Arial"/>
                          <a:ea typeface="Arial"/>
                          <a:cs typeface="Arial"/>
                          <a:sym typeface="Arial"/>
                        </a:rPr>
                        <a:t>Brief description of the problem</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03"/>
                  </a:ext>
                </a:extLst>
              </a:tr>
              <a:tr h="702960">
                <a:tc>
                  <a:txBody>
                    <a:bodyPr/>
                    <a:lstStyle/>
                    <a:p>
                      <a:pPr algn="l">
                        <a:lnSpc>
                          <a:spcPts val="2640"/>
                        </a:lnSpc>
                        <a:defRPr/>
                      </a:pPr>
                      <a:r>
                        <a:rPr lang="en-US" sz="2200">
                          <a:solidFill>
                            <a:srgbClr val="19112C"/>
                          </a:solidFill>
                          <a:latin typeface="Arial"/>
                          <a:ea typeface="Arial"/>
                          <a:cs typeface="Arial"/>
                          <a:sym typeface="Arial"/>
                        </a:rPr>
                        <a:t>Main causes identified</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04"/>
                  </a:ext>
                </a:extLst>
              </a:tr>
              <a:tr h="678366">
                <a:tc>
                  <a:txBody>
                    <a:bodyPr/>
                    <a:lstStyle/>
                    <a:p>
                      <a:pPr algn="l">
                        <a:lnSpc>
                          <a:spcPts val="2640"/>
                        </a:lnSpc>
                        <a:defRPr/>
                      </a:pPr>
                      <a:r>
                        <a:rPr lang="en-US" sz="2200">
                          <a:solidFill>
                            <a:srgbClr val="19112C"/>
                          </a:solidFill>
                          <a:latin typeface="Arial"/>
                          <a:ea typeface="Arial"/>
                          <a:cs typeface="Arial"/>
                          <a:sym typeface="Arial"/>
                        </a:rPr>
                        <a:t>Social impact</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05"/>
                  </a:ext>
                </a:extLst>
              </a:tr>
              <a:tr h="648156">
                <a:tc>
                  <a:txBody>
                    <a:bodyPr/>
                    <a:lstStyle/>
                    <a:p>
                      <a:pPr algn="l">
                        <a:lnSpc>
                          <a:spcPts val="2640"/>
                        </a:lnSpc>
                        <a:defRPr/>
                      </a:pPr>
                      <a:r>
                        <a:rPr lang="en-US" sz="2200">
                          <a:solidFill>
                            <a:srgbClr val="19112C"/>
                          </a:solidFill>
                          <a:latin typeface="Arial"/>
                          <a:ea typeface="Arial"/>
                          <a:cs typeface="Arial"/>
                          <a:sym typeface="Arial"/>
                        </a:rPr>
                        <a:t>Environmental impact</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06"/>
                  </a:ext>
                </a:extLst>
              </a:tr>
              <a:tr h="648156">
                <a:tc>
                  <a:txBody>
                    <a:bodyPr/>
                    <a:lstStyle/>
                    <a:p>
                      <a:pPr algn="l">
                        <a:lnSpc>
                          <a:spcPts val="2640"/>
                        </a:lnSpc>
                        <a:defRPr/>
                      </a:pPr>
                      <a:r>
                        <a:rPr lang="en-US" sz="2200">
                          <a:solidFill>
                            <a:srgbClr val="19112C"/>
                          </a:solidFill>
                          <a:latin typeface="Arial"/>
                          <a:ea typeface="Arial"/>
                          <a:cs typeface="Arial"/>
                          <a:sym typeface="Arial"/>
                        </a:rPr>
                        <a:t>Actors involved</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07"/>
                  </a:ext>
                </a:extLst>
              </a:tr>
              <a:tr h="648156">
                <a:tc>
                  <a:txBody>
                    <a:bodyPr/>
                    <a:lstStyle/>
                    <a:p>
                      <a:pPr algn="l">
                        <a:lnSpc>
                          <a:spcPts val="2640"/>
                        </a:lnSpc>
                        <a:defRPr/>
                      </a:pPr>
                      <a:r>
                        <a:rPr lang="en-US" sz="2200">
                          <a:solidFill>
                            <a:srgbClr val="19112C"/>
                          </a:solidFill>
                          <a:latin typeface="Arial"/>
                          <a:ea typeface="Arial"/>
                          <a:cs typeface="Arial"/>
                          <a:sym typeface="Arial"/>
                        </a:rPr>
                        <a:t>Sources</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08"/>
                  </a:ext>
                </a:extLst>
              </a:tr>
              <a:tr h="648156">
                <a:tc>
                  <a:txBody>
                    <a:bodyPr/>
                    <a:lstStyle/>
                    <a:p>
                      <a:pPr algn="l">
                        <a:lnSpc>
                          <a:spcPts val="2640"/>
                        </a:lnSpc>
                        <a:defRPr/>
                      </a:pPr>
                      <a:r>
                        <a:rPr lang="en-US" sz="2200">
                          <a:solidFill>
                            <a:srgbClr val="19112C"/>
                          </a:solidFill>
                          <a:latin typeface="Arial"/>
                          <a:ea typeface="Arial"/>
                          <a:cs typeface="Arial"/>
                          <a:sym typeface="Arial"/>
                        </a:rPr>
                        <a:t>Conclusion on the current situation</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09"/>
                  </a:ext>
                </a:extLst>
              </a:tr>
            </a:tbl>
          </a:graphicData>
        </a:graphic>
      </p:graphicFrame>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grpSp>
        <p:nvGrpSpPr>
          <p:cNvPr id="18" name="Group 18"/>
          <p:cNvGrpSpPr>
            <a:grpSpLocks noChangeAspect="1"/>
          </p:cNvGrpSpPr>
          <p:nvPr/>
        </p:nvGrpSpPr>
        <p:grpSpPr>
          <a:xfrm>
            <a:off x="14110801" y="768080"/>
            <a:ext cx="2878200" cy="873228"/>
            <a:chOff x="0" y="0"/>
            <a:chExt cx="3837600" cy="1164304"/>
          </a:xfrm>
        </p:grpSpPr>
        <p:sp>
          <p:nvSpPr>
            <p:cNvPr id="19" name="Freeform 19" descr="A purple and black text  Description automatically generated"/>
            <p:cNvSpPr/>
            <p:nvPr/>
          </p:nvSpPr>
          <p:spPr>
            <a:xfrm>
              <a:off x="0" y="0"/>
              <a:ext cx="3837559" cy="1164336"/>
            </a:xfrm>
            <a:custGeom>
              <a:avLst/>
              <a:gdLst/>
              <a:ahLst/>
              <a:cxnLst/>
              <a:rect l="l" t="t" r="r" b="b"/>
              <a:pathLst>
                <a:path w="3837559" h="1164336">
                  <a:moveTo>
                    <a:pt x="0" y="0"/>
                  </a:moveTo>
                  <a:lnTo>
                    <a:pt x="3837559" y="0"/>
                  </a:lnTo>
                  <a:lnTo>
                    <a:pt x="3837559" y="1164336"/>
                  </a:lnTo>
                  <a:lnTo>
                    <a:pt x="0" y="1164336"/>
                  </a:lnTo>
                  <a:lnTo>
                    <a:pt x="0" y="0"/>
                  </a:lnTo>
                  <a:close/>
                </a:path>
              </a:pathLst>
            </a:custGeom>
            <a:blipFill>
              <a:blip r:embed="rId9"/>
              <a:stretch>
                <a:fillRect t="-185" r="-1" b="-183"/>
              </a:stretch>
            </a:blipFill>
          </p:spPr>
          <p:txBody>
            <a:bodyPr/>
            <a:lstStyle/>
            <a:p>
              <a:endParaRPr lang="el-GR"/>
            </a:p>
          </p:txBody>
        </p:sp>
      </p:grpSp>
      <p:grpSp>
        <p:nvGrpSpPr>
          <p:cNvPr id="20" name="Group 20"/>
          <p:cNvGrpSpPr/>
          <p:nvPr/>
        </p:nvGrpSpPr>
        <p:grpSpPr>
          <a:xfrm>
            <a:off x="1031384" y="356603"/>
            <a:ext cx="11987846" cy="1137553"/>
            <a:chOff x="0" y="0"/>
            <a:chExt cx="15983795" cy="1516737"/>
          </a:xfrm>
        </p:grpSpPr>
        <p:sp>
          <p:nvSpPr>
            <p:cNvPr id="21" name="Freeform 21"/>
            <p:cNvSpPr/>
            <p:nvPr/>
          </p:nvSpPr>
          <p:spPr>
            <a:xfrm>
              <a:off x="0" y="0"/>
              <a:ext cx="15983795" cy="1516737"/>
            </a:xfrm>
            <a:custGeom>
              <a:avLst/>
              <a:gdLst/>
              <a:ahLst/>
              <a:cxnLst/>
              <a:rect l="l" t="t" r="r" b="b"/>
              <a:pathLst>
                <a:path w="15983795" h="1516737">
                  <a:moveTo>
                    <a:pt x="0" y="0"/>
                  </a:moveTo>
                  <a:lnTo>
                    <a:pt x="15983795" y="0"/>
                  </a:lnTo>
                  <a:lnTo>
                    <a:pt x="15983795" y="1516737"/>
                  </a:lnTo>
                  <a:lnTo>
                    <a:pt x="0" y="1516737"/>
                  </a:lnTo>
                  <a:close/>
                </a:path>
              </a:pathLst>
            </a:custGeom>
            <a:solidFill>
              <a:srgbClr val="000000">
                <a:alpha val="0"/>
              </a:srgbClr>
            </a:solidFill>
          </p:spPr>
          <p:txBody>
            <a:bodyPr/>
            <a:lstStyle/>
            <a:p>
              <a:endParaRPr lang="el-GR"/>
            </a:p>
          </p:txBody>
        </p:sp>
        <p:sp>
          <p:nvSpPr>
            <p:cNvPr id="22" name="TextBox 22"/>
            <p:cNvSpPr txBox="1"/>
            <p:nvPr/>
          </p:nvSpPr>
          <p:spPr>
            <a:xfrm>
              <a:off x="0" y="66675"/>
              <a:ext cx="15983795" cy="1450062"/>
            </a:xfrm>
            <a:prstGeom prst="rect">
              <a:avLst/>
            </a:prstGeom>
          </p:spPr>
          <p:txBody>
            <a:bodyPr lIns="0" tIns="0" rIns="0" bIns="0" rtlCol="0" anchor="ctr"/>
            <a:lstStyle/>
            <a:p>
              <a:pPr algn="l">
                <a:lnSpc>
                  <a:spcPts val="6480"/>
                </a:lnSpc>
              </a:pPr>
              <a:r>
                <a:rPr lang="en-US" sz="6000" b="1">
                  <a:solidFill>
                    <a:srgbClr val="8D5CFF"/>
                  </a:solidFill>
                  <a:latin typeface="Georgia Bold"/>
                  <a:ea typeface="Georgia Bold"/>
                  <a:cs typeface="Georgia Bold"/>
                  <a:sym typeface="Georgia Bold"/>
                </a:rPr>
                <a:t>2. Brainstorming alternatives</a:t>
              </a:r>
            </a:p>
          </p:txBody>
        </p:sp>
      </p:grpSp>
      <p:sp>
        <p:nvSpPr>
          <p:cNvPr id="23" name="TextBox 23"/>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sp>
        <p:nvSpPr>
          <p:cNvPr id="24" name="TextBox 24"/>
          <p:cNvSpPr txBox="1"/>
          <p:nvPr/>
        </p:nvSpPr>
        <p:spPr>
          <a:xfrm>
            <a:off x="2190318" y="4878279"/>
            <a:ext cx="2180804" cy="306705"/>
          </a:xfrm>
          <a:prstGeom prst="rect">
            <a:avLst/>
          </a:prstGeom>
        </p:spPr>
        <p:txBody>
          <a:bodyPr lIns="0" tIns="0" rIns="0" bIns="0" rtlCol="0" anchor="t">
            <a:spAutoFit/>
          </a:bodyPr>
          <a:lstStyle/>
          <a:p>
            <a:pPr algn="ctr">
              <a:lnSpc>
                <a:spcPts val="2159"/>
              </a:lnSpc>
            </a:pPr>
            <a:r>
              <a:rPr lang="en-US" sz="2499" b="1">
                <a:solidFill>
                  <a:srgbClr val="8D5CFF"/>
                </a:solidFill>
                <a:latin typeface="Arial Bold"/>
                <a:ea typeface="Arial Bold"/>
                <a:cs typeface="Arial Bold"/>
                <a:sym typeface="Arial Bold"/>
              </a:rPr>
              <a:t>40 minutes</a:t>
            </a:r>
          </a:p>
        </p:txBody>
      </p:sp>
      <p:sp>
        <p:nvSpPr>
          <p:cNvPr id="25" name="TextBox 25"/>
          <p:cNvSpPr txBox="1"/>
          <p:nvPr/>
        </p:nvSpPr>
        <p:spPr>
          <a:xfrm>
            <a:off x="7012679" y="4878279"/>
            <a:ext cx="3346130" cy="1106805"/>
          </a:xfrm>
          <a:prstGeom prst="rect">
            <a:avLst/>
          </a:prstGeom>
        </p:spPr>
        <p:txBody>
          <a:bodyPr lIns="0" tIns="0" rIns="0" bIns="0" rtlCol="0" anchor="t">
            <a:spAutoFit/>
          </a:bodyPr>
          <a:lstStyle/>
          <a:p>
            <a:pPr algn="ctr">
              <a:lnSpc>
                <a:spcPts val="2159"/>
              </a:lnSpc>
            </a:pPr>
            <a:r>
              <a:rPr lang="en-US" sz="2499" b="1">
                <a:solidFill>
                  <a:srgbClr val="8D5CFF"/>
                </a:solidFill>
                <a:latin typeface="Arial Bold"/>
                <a:ea typeface="Arial Bold"/>
                <a:cs typeface="Arial Bold"/>
                <a:sym typeface="Arial Bold"/>
              </a:rPr>
              <a:t>to generate as many ideas as possible without yet evaluating their feasibility</a:t>
            </a:r>
          </a:p>
        </p:txBody>
      </p:sp>
      <p:sp>
        <p:nvSpPr>
          <p:cNvPr id="26" name="TextBox 26"/>
          <p:cNvSpPr txBox="1"/>
          <p:nvPr/>
        </p:nvSpPr>
        <p:spPr>
          <a:xfrm>
            <a:off x="1028700" y="6327984"/>
            <a:ext cx="16607952" cy="1985391"/>
          </a:xfrm>
          <a:prstGeom prst="rect">
            <a:avLst/>
          </a:prstGeom>
        </p:spPr>
        <p:txBody>
          <a:bodyPr lIns="0" tIns="0" rIns="0" bIns="0" rtlCol="0" anchor="t">
            <a:spAutoFit/>
          </a:bodyPr>
          <a:lstStyle/>
          <a:p>
            <a:pPr algn="l">
              <a:lnSpc>
                <a:spcPts val="2592"/>
              </a:lnSpc>
            </a:pPr>
            <a:r>
              <a:rPr lang="en-US" sz="3000">
                <a:solidFill>
                  <a:srgbClr val="19112C"/>
                </a:solidFill>
                <a:latin typeface="Arial"/>
                <a:ea typeface="Arial"/>
                <a:cs typeface="Arial"/>
                <a:sym typeface="Arial"/>
              </a:rPr>
              <a:t>We share ideas, even the craziest ones, that could help us solve the problem.</a:t>
            </a:r>
          </a:p>
          <a:p>
            <a:pPr algn="l">
              <a:lnSpc>
                <a:spcPts val="2592"/>
              </a:lnSpc>
            </a:pPr>
            <a:endParaRPr lang="en-US" sz="3000">
              <a:solidFill>
                <a:srgbClr val="19112C"/>
              </a:solidFill>
              <a:latin typeface="Arial"/>
              <a:ea typeface="Arial"/>
              <a:cs typeface="Arial"/>
              <a:sym typeface="Arial"/>
            </a:endParaRPr>
          </a:p>
          <a:p>
            <a:pPr algn="l">
              <a:lnSpc>
                <a:spcPts val="2592"/>
              </a:lnSpc>
            </a:pPr>
            <a:r>
              <a:rPr lang="en-US" sz="3000">
                <a:solidFill>
                  <a:srgbClr val="19112C"/>
                </a:solidFill>
                <a:latin typeface="Arial"/>
                <a:ea typeface="Arial"/>
                <a:cs typeface="Arial"/>
                <a:sym typeface="Arial"/>
              </a:rPr>
              <a:t>For each idea, we answer What? Where? Who? How? When?</a:t>
            </a:r>
          </a:p>
          <a:p>
            <a:pPr algn="l">
              <a:lnSpc>
                <a:spcPts val="2592"/>
              </a:lnSpc>
            </a:pPr>
            <a:endParaRPr lang="en-US" sz="3000">
              <a:solidFill>
                <a:srgbClr val="19112C"/>
              </a:solidFill>
              <a:latin typeface="Arial"/>
              <a:ea typeface="Arial"/>
              <a:cs typeface="Arial"/>
              <a:sym typeface="Arial"/>
            </a:endParaRPr>
          </a:p>
          <a:p>
            <a:pPr algn="l">
              <a:lnSpc>
                <a:spcPts val="2592"/>
              </a:lnSpc>
            </a:pPr>
            <a:r>
              <a:rPr lang="en-US" sz="3000">
                <a:solidFill>
                  <a:srgbClr val="19112C"/>
                </a:solidFill>
                <a:latin typeface="Arial"/>
                <a:ea typeface="Arial"/>
                <a:cs typeface="Arial"/>
                <a:sym typeface="Arial"/>
              </a:rPr>
              <a:t>At this stage, all ideas count!</a:t>
            </a:r>
          </a:p>
          <a:p>
            <a:pPr algn="l">
              <a:lnSpc>
                <a:spcPts val="2592"/>
              </a:lnSpc>
            </a:pPr>
            <a:endParaRPr lang="en-US" sz="3000">
              <a:solidFill>
                <a:srgbClr val="19112C"/>
              </a:solidFill>
              <a:latin typeface="Arial"/>
              <a:ea typeface="Arial"/>
              <a:cs typeface="Arial"/>
              <a:sym typeface="Arial"/>
            </a:endParaRPr>
          </a:p>
        </p:txBody>
      </p:sp>
      <p:sp>
        <p:nvSpPr>
          <p:cNvPr id="27" name="TextBox 27"/>
          <p:cNvSpPr txBox="1"/>
          <p:nvPr/>
        </p:nvSpPr>
        <p:spPr>
          <a:xfrm>
            <a:off x="12437736" y="4878279"/>
            <a:ext cx="3346130" cy="573405"/>
          </a:xfrm>
          <a:prstGeom prst="rect">
            <a:avLst/>
          </a:prstGeom>
        </p:spPr>
        <p:txBody>
          <a:bodyPr lIns="0" tIns="0" rIns="0" bIns="0" rtlCol="0" anchor="t">
            <a:spAutoFit/>
          </a:bodyPr>
          <a:lstStyle/>
          <a:p>
            <a:pPr algn="ctr">
              <a:lnSpc>
                <a:spcPts val="2159"/>
              </a:lnSpc>
            </a:pPr>
            <a:r>
              <a:rPr lang="en-US" sz="2499" b="1">
                <a:solidFill>
                  <a:srgbClr val="8D5CFF"/>
                </a:solidFill>
                <a:latin typeface="Arial Bold"/>
                <a:ea typeface="Arial Bold"/>
                <a:cs typeface="Arial Bold"/>
                <a:sym typeface="Arial Bold"/>
              </a:rPr>
              <a:t>alternative ideas definition</a:t>
            </a:r>
          </a:p>
        </p:txBody>
      </p:sp>
      <p:sp>
        <p:nvSpPr>
          <p:cNvPr id="28" name="Freeform 28"/>
          <p:cNvSpPr/>
          <p:nvPr/>
        </p:nvSpPr>
        <p:spPr>
          <a:xfrm>
            <a:off x="2117475" y="1751331"/>
            <a:ext cx="2326488" cy="2671333"/>
          </a:xfrm>
          <a:custGeom>
            <a:avLst/>
            <a:gdLst/>
            <a:ahLst/>
            <a:cxnLst/>
            <a:rect l="l" t="t" r="r" b="b"/>
            <a:pathLst>
              <a:path w="2326488" h="2671333">
                <a:moveTo>
                  <a:pt x="0" y="0"/>
                </a:moveTo>
                <a:lnTo>
                  <a:pt x="2326489" y="0"/>
                </a:lnTo>
                <a:lnTo>
                  <a:pt x="2326489" y="2671333"/>
                </a:lnTo>
                <a:lnTo>
                  <a:pt x="0" y="267133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29" name="Freeform 29"/>
          <p:cNvSpPr/>
          <p:nvPr/>
        </p:nvSpPr>
        <p:spPr>
          <a:xfrm>
            <a:off x="7387414" y="1751331"/>
            <a:ext cx="2671333" cy="2671333"/>
          </a:xfrm>
          <a:custGeom>
            <a:avLst/>
            <a:gdLst/>
            <a:ahLst/>
            <a:cxnLst/>
            <a:rect l="l" t="t" r="r" b="b"/>
            <a:pathLst>
              <a:path w="2671333" h="2671333">
                <a:moveTo>
                  <a:pt x="0" y="0"/>
                </a:moveTo>
                <a:lnTo>
                  <a:pt x="2671334" y="0"/>
                </a:lnTo>
                <a:lnTo>
                  <a:pt x="2671334" y="2671333"/>
                </a:lnTo>
                <a:lnTo>
                  <a:pt x="0" y="267133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l-GR"/>
          </a:p>
        </p:txBody>
      </p:sp>
      <p:sp>
        <p:nvSpPr>
          <p:cNvPr id="30" name="Freeform 30"/>
          <p:cNvSpPr/>
          <p:nvPr/>
        </p:nvSpPr>
        <p:spPr>
          <a:xfrm>
            <a:off x="13002198" y="1751331"/>
            <a:ext cx="2217206" cy="2671333"/>
          </a:xfrm>
          <a:custGeom>
            <a:avLst/>
            <a:gdLst/>
            <a:ahLst/>
            <a:cxnLst/>
            <a:rect l="l" t="t" r="r" b="b"/>
            <a:pathLst>
              <a:path w="2217206" h="2671333">
                <a:moveTo>
                  <a:pt x="0" y="0"/>
                </a:moveTo>
                <a:lnTo>
                  <a:pt x="2217207" y="0"/>
                </a:lnTo>
                <a:lnTo>
                  <a:pt x="2217207" y="2671333"/>
                </a:lnTo>
                <a:lnTo>
                  <a:pt x="0" y="267133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l-G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grpSp>
        <p:nvGrpSpPr>
          <p:cNvPr id="18" name="Group 18"/>
          <p:cNvGrpSpPr>
            <a:grpSpLocks noChangeAspect="1"/>
          </p:cNvGrpSpPr>
          <p:nvPr/>
        </p:nvGrpSpPr>
        <p:grpSpPr>
          <a:xfrm>
            <a:off x="14110801" y="768080"/>
            <a:ext cx="2878200" cy="873228"/>
            <a:chOff x="0" y="0"/>
            <a:chExt cx="3837600" cy="1164304"/>
          </a:xfrm>
        </p:grpSpPr>
        <p:sp>
          <p:nvSpPr>
            <p:cNvPr id="19" name="Freeform 19" descr="A purple and black text  Description automatically generated"/>
            <p:cNvSpPr/>
            <p:nvPr/>
          </p:nvSpPr>
          <p:spPr>
            <a:xfrm>
              <a:off x="0" y="0"/>
              <a:ext cx="3837559" cy="1164336"/>
            </a:xfrm>
            <a:custGeom>
              <a:avLst/>
              <a:gdLst/>
              <a:ahLst/>
              <a:cxnLst/>
              <a:rect l="l" t="t" r="r" b="b"/>
              <a:pathLst>
                <a:path w="3837559" h="1164336">
                  <a:moveTo>
                    <a:pt x="0" y="0"/>
                  </a:moveTo>
                  <a:lnTo>
                    <a:pt x="3837559" y="0"/>
                  </a:lnTo>
                  <a:lnTo>
                    <a:pt x="3837559" y="1164336"/>
                  </a:lnTo>
                  <a:lnTo>
                    <a:pt x="0" y="1164336"/>
                  </a:lnTo>
                  <a:lnTo>
                    <a:pt x="0" y="0"/>
                  </a:lnTo>
                  <a:close/>
                </a:path>
              </a:pathLst>
            </a:custGeom>
            <a:blipFill>
              <a:blip r:embed="rId9"/>
              <a:stretch>
                <a:fillRect t="-185" r="-1" b="-183"/>
              </a:stretch>
            </a:blipFill>
          </p:spPr>
          <p:txBody>
            <a:bodyPr/>
            <a:lstStyle/>
            <a:p>
              <a:endParaRPr lang="el-GR"/>
            </a:p>
          </p:txBody>
        </p:sp>
      </p:grpSp>
      <p:grpSp>
        <p:nvGrpSpPr>
          <p:cNvPr id="20" name="Group 20"/>
          <p:cNvGrpSpPr/>
          <p:nvPr/>
        </p:nvGrpSpPr>
        <p:grpSpPr>
          <a:xfrm>
            <a:off x="1257300" y="547689"/>
            <a:ext cx="11071335" cy="979188"/>
            <a:chOff x="0" y="0"/>
            <a:chExt cx="14761780" cy="1305584"/>
          </a:xfrm>
        </p:grpSpPr>
        <p:sp>
          <p:nvSpPr>
            <p:cNvPr id="21" name="Freeform 21"/>
            <p:cNvSpPr/>
            <p:nvPr/>
          </p:nvSpPr>
          <p:spPr>
            <a:xfrm>
              <a:off x="0" y="0"/>
              <a:ext cx="14761780" cy="1305584"/>
            </a:xfrm>
            <a:custGeom>
              <a:avLst/>
              <a:gdLst/>
              <a:ahLst/>
              <a:cxnLst/>
              <a:rect l="l" t="t" r="r" b="b"/>
              <a:pathLst>
                <a:path w="14761780" h="1305584">
                  <a:moveTo>
                    <a:pt x="0" y="0"/>
                  </a:moveTo>
                  <a:lnTo>
                    <a:pt x="14761780" y="0"/>
                  </a:lnTo>
                  <a:lnTo>
                    <a:pt x="14761780" y="1305584"/>
                  </a:lnTo>
                  <a:lnTo>
                    <a:pt x="0" y="1305584"/>
                  </a:lnTo>
                  <a:close/>
                </a:path>
              </a:pathLst>
            </a:custGeom>
            <a:solidFill>
              <a:srgbClr val="000000">
                <a:alpha val="0"/>
              </a:srgbClr>
            </a:solidFill>
          </p:spPr>
          <p:txBody>
            <a:bodyPr/>
            <a:lstStyle/>
            <a:p>
              <a:endParaRPr lang="el-GR"/>
            </a:p>
          </p:txBody>
        </p:sp>
        <p:sp>
          <p:nvSpPr>
            <p:cNvPr id="22" name="TextBox 22"/>
            <p:cNvSpPr txBox="1"/>
            <p:nvPr/>
          </p:nvSpPr>
          <p:spPr>
            <a:xfrm>
              <a:off x="0" y="57150"/>
              <a:ext cx="14761780" cy="1248434"/>
            </a:xfrm>
            <a:prstGeom prst="rect">
              <a:avLst/>
            </a:prstGeom>
          </p:spPr>
          <p:txBody>
            <a:bodyPr lIns="0" tIns="0" rIns="0" bIns="0" rtlCol="0" anchor="ctr"/>
            <a:lstStyle/>
            <a:p>
              <a:pPr algn="l">
                <a:lnSpc>
                  <a:spcPts val="6415"/>
                </a:lnSpc>
              </a:pPr>
              <a:r>
                <a:rPr lang="en-US" sz="5940" b="1">
                  <a:solidFill>
                    <a:srgbClr val="8D5CFF"/>
                  </a:solidFill>
                  <a:latin typeface="Georgia Bold"/>
                  <a:ea typeface="Georgia Bold"/>
                  <a:cs typeface="Georgia Bold"/>
                  <a:sym typeface="Georgia Bold"/>
                </a:rPr>
                <a:t>Brainstorming Rules</a:t>
              </a:r>
            </a:p>
          </p:txBody>
        </p:sp>
      </p:grpSp>
      <p:sp>
        <p:nvSpPr>
          <p:cNvPr id="23" name="Freeform 23"/>
          <p:cNvSpPr/>
          <p:nvPr/>
        </p:nvSpPr>
        <p:spPr>
          <a:xfrm>
            <a:off x="1257300" y="2963906"/>
            <a:ext cx="817816" cy="4114800"/>
          </a:xfrm>
          <a:custGeom>
            <a:avLst/>
            <a:gdLst/>
            <a:ahLst/>
            <a:cxnLst/>
            <a:rect l="l" t="t" r="r" b="b"/>
            <a:pathLst>
              <a:path w="817816" h="4114800">
                <a:moveTo>
                  <a:pt x="0" y="0"/>
                </a:moveTo>
                <a:lnTo>
                  <a:pt x="817816" y="0"/>
                </a:lnTo>
                <a:lnTo>
                  <a:pt x="81781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grpSp>
        <p:nvGrpSpPr>
          <p:cNvPr id="24" name="Group 24"/>
          <p:cNvGrpSpPr/>
          <p:nvPr/>
        </p:nvGrpSpPr>
        <p:grpSpPr>
          <a:xfrm>
            <a:off x="11215555" y="6142012"/>
            <a:ext cx="6458736" cy="1330996"/>
            <a:chOff x="0" y="0"/>
            <a:chExt cx="1701066" cy="350550"/>
          </a:xfrm>
        </p:grpSpPr>
        <p:sp>
          <p:nvSpPr>
            <p:cNvPr id="25" name="Freeform 25"/>
            <p:cNvSpPr/>
            <p:nvPr/>
          </p:nvSpPr>
          <p:spPr>
            <a:xfrm>
              <a:off x="0" y="0"/>
              <a:ext cx="1701066" cy="350550"/>
            </a:xfrm>
            <a:custGeom>
              <a:avLst/>
              <a:gdLst/>
              <a:ahLst/>
              <a:cxnLst/>
              <a:rect l="l" t="t" r="r" b="b"/>
              <a:pathLst>
                <a:path w="1701066" h="350550">
                  <a:moveTo>
                    <a:pt x="0" y="0"/>
                  </a:moveTo>
                  <a:lnTo>
                    <a:pt x="1701066" y="0"/>
                  </a:lnTo>
                  <a:lnTo>
                    <a:pt x="1701066" y="350550"/>
                  </a:lnTo>
                  <a:lnTo>
                    <a:pt x="0" y="350550"/>
                  </a:lnTo>
                  <a:close/>
                </a:path>
              </a:pathLst>
            </a:custGeom>
            <a:solidFill>
              <a:srgbClr val="FFFFFF"/>
            </a:solidFill>
          </p:spPr>
          <p:txBody>
            <a:bodyPr/>
            <a:lstStyle/>
            <a:p>
              <a:endParaRPr lang="el-GR"/>
            </a:p>
          </p:txBody>
        </p:sp>
        <p:sp>
          <p:nvSpPr>
            <p:cNvPr id="26" name="TextBox 26"/>
            <p:cNvSpPr txBox="1"/>
            <p:nvPr/>
          </p:nvSpPr>
          <p:spPr>
            <a:xfrm>
              <a:off x="0" y="-19050"/>
              <a:ext cx="1701066" cy="369600"/>
            </a:xfrm>
            <a:prstGeom prst="rect">
              <a:avLst/>
            </a:prstGeom>
          </p:spPr>
          <p:txBody>
            <a:bodyPr lIns="50800" tIns="50800" rIns="50800" bIns="50800" rtlCol="0" anchor="ctr"/>
            <a:lstStyle/>
            <a:p>
              <a:pPr algn="ctr">
                <a:lnSpc>
                  <a:spcPts val="2644"/>
                </a:lnSpc>
              </a:pPr>
              <a:endParaRPr/>
            </a:p>
          </p:txBody>
        </p:sp>
      </p:grpSp>
      <p:sp>
        <p:nvSpPr>
          <p:cNvPr id="27" name="TextBox 27"/>
          <p:cNvSpPr txBox="1"/>
          <p:nvPr/>
        </p:nvSpPr>
        <p:spPr>
          <a:xfrm>
            <a:off x="11313642" y="6180112"/>
            <a:ext cx="6262562" cy="1257605"/>
          </a:xfrm>
          <a:prstGeom prst="rect">
            <a:avLst/>
          </a:prstGeom>
        </p:spPr>
        <p:txBody>
          <a:bodyPr lIns="0" tIns="0" rIns="0" bIns="0" rtlCol="0" anchor="t">
            <a:spAutoFit/>
          </a:bodyPr>
          <a:lstStyle/>
          <a:p>
            <a:pPr algn="ctr">
              <a:lnSpc>
                <a:spcPts val="3207"/>
              </a:lnSpc>
            </a:pPr>
            <a:r>
              <a:rPr lang="en-US" sz="3300" b="1">
                <a:solidFill>
                  <a:srgbClr val="8D5CFF"/>
                </a:solidFill>
                <a:latin typeface="Arial Bold"/>
                <a:ea typeface="Arial Bold"/>
                <a:cs typeface="Arial Bold"/>
                <a:sym typeface="Arial Bold"/>
              </a:rPr>
              <a:t>If necessary, we categorize small ideas into nuclei to organize them</a:t>
            </a:r>
          </a:p>
        </p:txBody>
      </p:sp>
      <p:sp>
        <p:nvSpPr>
          <p:cNvPr id="28" name="TextBox 28"/>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sp>
        <p:nvSpPr>
          <p:cNvPr id="29" name="TextBox 29"/>
          <p:cNvSpPr txBox="1"/>
          <p:nvPr/>
        </p:nvSpPr>
        <p:spPr>
          <a:xfrm>
            <a:off x="2260270" y="4308536"/>
            <a:ext cx="3600930" cy="485242"/>
          </a:xfrm>
          <a:prstGeom prst="rect">
            <a:avLst/>
          </a:prstGeom>
        </p:spPr>
        <p:txBody>
          <a:bodyPr lIns="0" tIns="0" rIns="0" bIns="0" rtlCol="0" anchor="t">
            <a:spAutoFit/>
          </a:bodyPr>
          <a:lstStyle/>
          <a:p>
            <a:pPr algn="l">
              <a:lnSpc>
                <a:spcPts val="3499"/>
              </a:lnSpc>
            </a:pPr>
            <a:r>
              <a:rPr lang="en-US" sz="3600">
                <a:solidFill>
                  <a:srgbClr val="19112C"/>
                </a:solidFill>
                <a:latin typeface="Arial"/>
                <a:ea typeface="Arial"/>
                <a:cs typeface="Arial"/>
                <a:sym typeface="Arial"/>
              </a:rPr>
              <a:t>Quantity &amp; quality</a:t>
            </a:r>
          </a:p>
        </p:txBody>
      </p:sp>
      <p:sp>
        <p:nvSpPr>
          <p:cNvPr id="30" name="TextBox 30"/>
          <p:cNvSpPr txBox="1"/>
          <p:nvPr/>
        </p:nvSpPr>
        <p:spPr>
          <a:xfrm>
            <a:off x="2260270" y="3166075"/>
            <a:ext cx="2720722" cy="485242"/>
          </a:xfrm>
          <a:prstGeom prst="rect">
            <a:avLst/>
          </a:prstGeom>
        </p:spPr>
        <p:txBody>
          <a:bodyPr lIns="0" tIns="0" rIns="0" bIns="0" rtlCol="0" anchor="t">
            <a:spAutoFit/>
          </a:bodyPr>
          <a:lstStyle/>
          <a:p>
            <a:pPr algn="l">
              <a:lnSpc>
                <a:spcPts val="3499"/>
              </a:lnSpc>
            </a:pPr>
            <a:r>
              <a:rPr lang="en-US" sz="3600">
                <a:solidFill>
                  <a:srgbClr val="19112C"/>
                </a:solidFill>
                <a:latin typeface="Arial"/>
                <a:ea typeface="Arial"/>
                <a:cs typeface="Arial"/>
                <a:sym typeface="Arial"/>
              </a:rPr>
              <a:t>Do not judge</a:t>
            </a:r>
          </a:p>
        </p:txBody>
      </p:sp>
      <p:sp>
        <p:nvSpPr>
          <p:cNvPr id="31" name="TextBox 31"/>
          <p:cNvSpPr txBox="1"/>
          <p:nvPr/>
        </p:nvSpPr>
        <p:spPr>
          <a:xfrm>
            <a:off x="2260270" y="5450997"/>
            <a:ext cx="6592480" cy="485242"/>
          </a:xfrm>
          <a:prstGeom prst="rect">
            <a:avLst/>
          </a:prstGeom>
        </p:spPr>
        <p:txBody>
          <a:bodyPr lIns="0" tIns="0" rIns="0" bIns="0" rtlCol="0" anchor="t">
            <a:spAutoFit/>
          </a:bodyPr>
          <a:lstStyle/>
          <a:p>
            <a:pPr algn="l">
              <a:lnSpc>
                <a:spcPts val="3499"/>
              </a:lnSpc>
            </a:pPr>
            <a:r>
              <a:rPr lang="en-US" sz="3600">
                <a:solidFill>
                  <a:srgbClr val="19112C"/>
                </a:solidFill>
                <a:latin typeface="Arial"/>
                <a:ea typeface="Arial"/>
                <a:cs typeface="Arial"/>
                <a:sym typeface="Arial"/>
              </a:rPr>
              <a:t>Building on other people's ideas</a:t>
            </a:r>
          </a:p>
        </p:txBody>
      </p:sp>
      <p:sp>
        <p:nvSpPr>
          <p:cNvPr id="32" name="TextBox 32"/>
          <p:cNvSpPr txBox="1"/>
          <p:nvPr/>
        </p:nvSpPr>
        <p:spPr>
          <a:xfrm>
            <a:off x="2260270" y="6593464"/>
            <a:ext cx="8918550" cy="485242"/>
          </a:xfrm>
          <a:prstGeom prst="rect">
            <a:avLst/>
          </a:prstGeom>
        </p:spPr>
        <p:txBody>
          <a:bodyPr lIns="0" tIns="0" rIns="0" bIns="0" rtlCol="0" anchor="t">
            <a:spAutoFit/>
          </a:bodyPr>
          <a:lstStyle/>
          <a:p>
            <a:pPr algn="l">
              <a:lnSpc>
                <a:spcPts val="3499"/>
              </a:lnSpc>
            </a:pPr>
            <a:r>
              <a:rPr lang="en-US" sz="3600">
                <a:solidFill>
                  <a:srgbClr val="19112C"/>
                </a:solidFill>
                <a:latin typeface="Arial"/>
                <a:ea typeface="Arial"/>
                <a:cs typeface="Arial"/>
                <a:sym typeface="Arial"/>
              </a:rPr>
              <a:t>Minimum number of ideas generated: 10 ⟶ </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grpSp>
        <p:nvGrpSpPr>
          <p:cNvPr id="19" name="Group 19"/>
          <p:cNvGrpSpPr>
            <a:grpSpLocks noChangeAspect="1"/>
          </p:cNvGrpSpPr>
          <p:nvPr/>
        </p:nvGrpSpPr>
        <p:grpSpPr>
          <a:xfrm>
            <a:off x="14708498" y="-954"/>
            <a:ext cx="3579499" cy="8747478"/>
            <a:chOff x="0" y="0"/>
            <a:chExt cx="4772666" cy="11663304"/>
          </a:xfrm>
        </p:grpSpPr>
        <p:sp>
          <p:nvSpPr>
            <p:cNvPr id="20" name="Freeform 20"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9"/>
              <a:stretch>
                <a:fillRect t="-1211" b="-1211"/>
              </a:stretch>
            </a:blipFill>
          </p:spPr>
          <p:txBody>
            <a:bodyPr/>
            <a:lstStyle/>
            <a:p>
              <a:endParaRPr lang="el-GR"/>
            </a:p>
          </p:txBody>
        </p:sp>
      </p:grpSp>
      <p:grpSp>
        <p:nvGrpSpPr>
          <p:cNvPr id="21" name="Group 21"/>
          <p:cNvGrpSpPr>
            <a:grpSpLocks noChangeAspect="1"/>
          </p:cNvGrpSpPr>
          <p:nvPr/>
        </p:nvGrpSpPr>
        <p:grpSpPr>
          <a:xfrm>
            <a:off x="14896364" y="2252438"/>
            <a:ext cx="3203764" cy="972000"/>
            <a:chOff x="0" y="0"/>
            <a:chExt cx="4271686" cy="1296000"/>
          </a:xfrm>
        </p:grpSpPr>
        <p:sp>
          <p:nvSpPr>
            <p:cNvPr id="22" name="Freeform 22"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0"/>
              <a:stretch>
                <a:fillRect t="-185" b="-183"/>
              </a:stretch>
            </a:blipFill>
          </p:spPr>
          <p:txBody>
            <a:bodyPr/>
            <a:lstStyle/>
            <a:p>
              <a:endParaRPr lang="el-GR"/>
            </a:p>
          </p:txBody>
        </p:sp>
      </p:grpSp>
      <p:grpSp>
        <p:nvGrpSpPr>
          <p:cNvPr id="23" name="Group 23"/>
          <p:cNvGrpSpPr/>
          <p:nvPr/>
        </p:nvGrpSpPr>
        <p:grpSpPr>
          <a:xfrm>
            <a:off x="706841" y="-223407"/>
            <a:ext cx="14440619" cy="1988345"/>
            <a:chOff x="0" y="0"/>
            <a:chExt cx="19254158" cy="2651126"/>
          </a:xfrm>
        </p:grpSpPr>
        <p:sp>
          <p:nvSpPr>
            <p:cNvPr id="24" name="Freeform 24"/>
            <p:cNvSpPr/>
            <p:nvPr/>
          </p:nvSpPr>
          <p:spPr>
            <a:xfrm>
              <a:off x="0" y="0"/>
              <a:ext cx="19254158" cy="2651126"/>
            </a:xfrm>
            <a:custGeom>
              <a:avLst/>
              <a:gdLst/>
              <a:ahLst/>
              <a:cxnLst/>
              <a:rect l="l" t="t" r="r" b="b"/>
              <a:pathLst>
                <a:path w="19254158" h="2651126">
                  <a:moveTo>
                    <a:pt x="0" y="0"/>
                  </a:moveTo>
                  <a:lnTo>
                    <a:pt x="19254158" y="0"/>
                  </a:lnTo>
                  <a:lnTo>
                    <a:pt x="19254158" y="2651126"/>
                  </a:lnTo>
                  <a:lnTo>
                    <a:pt x="0" y="2651126"/>
                  </a:lnTo>
                  <a:close/>
                </a:path>
              </a:pathLst>
            </a:custGeom>
            <a:solidFill>
              <a:srgbClr val="000000">
                <a:alpha val="0"/>
              </a:srgbClr>
            </a:solidFill>
          </p:spPr>
          <p:txBody>
            <a:bodyPr/>
            <a:lstStyle/>
            <a:p>
              <a:endParaRPr lang="el-GR"/>
            </a:p>
          </p:txBody>
        </p:sp>
        <p:sp>
          <p:nvSpPr>
            <p:cNvPr id="25" name="TextBox 25"/>
            <p:cNvSpPr txBox="1"/>
            <p:nvPr/>
          </p:nvSpPr>
          <p:spPr>
            <a:xfrm>
              <a:off x="0" y="66675"/>
              <a:ext cx="19254158" cy="2584451"/>
            </a:xfrm>
            <a:prstGeom prst="rect">
              <a:avLst/>
            </a:prstGeom>
          </p:spPr>
          <p:txBody>
            <a:bodyPr lIns="0" tIns="0" rIns="0" bIns="0" rtlCol="0" anchor="ctr"/>
            <a:lstStyle/>
            <a:p>
              <a:pPr algn="l">
                <a:lnSpc>
                  <a:spcPts val="6480"/>
                </a:lnSpc>
              </a:pPr>
              <a:r>
                <a:rPr lang="en-US" sz="6000" b="1">
                  <a:solidFill>
                    <a:srgbClr val="8D5CFF"/>
                  </a:solidFill>
                  <a:latin typeface="Georgia Bold"/>
                  <a:ea typeface="Georgia Bold"/>
                  <a:cs typeface="Georgia Bold"/>
                  <a:sym typeface="Georgia Bold"/>
                </a:rPr>
                <a:t>Proposed Result Template</a:t>
              </a:r>
            </a:p>
          </p:txBody>
        </p:sp>
      </p:grpSp>
      <p:graphicFrame>
        <p:nvGraphicFramePr>
          <p:cNvPr id="26" name="Table 26"/>
          <p:cNvGraphicFramePr>
            <a:graphicFrameLocks noGrp="1"/>
          </p:cNvGraphicFramePr>
          <p:nvPr/>
        </p:nvGraphicFramePr>
        <p:xfrm>
          <a:off x="706841" y="1222013"/>
          <a:ext cx="13359531" cy="7500941"/>
        </p:xfrm>
        <a:graphic>
          <a:graphicData uri="http://schemas.openxmlformats.org/drawingml/2006/table">
            <a:tbl>
              <a:tblPr/>
              <a:tblGrid>
                <a:gridCol w="1466715">
                  <a:extLst>
                    <a:ext uri="{9D8B030D-6E8A-4147-A177-3AD203B41FA5}">
                      <a16:colId xmlns:a16="http://schemas.microsoft.com/office/drawing/2014/main" val="20000"/>
                    </a:ext>
                  </a:extLst>
                </a:gridCol>
                <a:gridCol w="1999896">
                  <a:extLst>
                    <a:ext uri="{9D8B030D-6E8A-4147-A177-3AD203B41FA5}">
                      <a16:colId xmlns:a16="http://schemas.microsoft.com/office/drawing/2014/main" val="20001"/>
                    </a:ext>
                  </a:extLst>
                </a:gridCol>
                <a:gridCol w="1978584">
                  <a:extLst>
                    <a:ext uri="{9D8B030D-6E8A-4147-A177-3AD203B41FA5}">
                      <a16:colId xmlns:a16="http://schemas.microsoft.com/office/drawing/2014/main" val="20002"/>
                    </a:ext>
                  </a:extLst>
                </a:gridCol>
                <a:gridCol w="1978584">
                  <a:extLst>
                    <a:ext uri="{9D8B030D-6E8A-4147-A177-3AD203B41FA5}">
                      <a16:colId xmlns:a16="http://schemas.microsoft.com/office/drawing/2014/main" val="20003"/>
                    </a:ext>
                  </a:extLst>
                </a:gridCol>
                <a:gridCol w="1978584">
                  <a:extLst>
                    <a:ext uri="{9D8B030D-6E8A-4147-A177-3AD203B41FA5}">
                      <a16:colId xmlns:a16="http://schemas.microsoft.com/office/drawing/2014/main" val="20004"/>
                    </a:ext>
                  </a:extLst>
                </a:gridCol>
                <a:gridCol w="1978584">
                  <a:extLst>
                    <a:ext uri="{9D8B030D-6E8A-4147-A177-3AD203B41FA5}">
                      <a16:colId xmlns:a16="http://schemas.microsoft.com/office/drawing/2014/main" val="20005"/>
                    </a:ext>
                  </a:extLst>
                </a:gridCol>
                <a:gridCol w="1978584">
                  <a:extLst>
                    <a:ext uri="{9D8B030D-6E8A-4147-A177-3AD203B41FA5}">
                      <a16:colId xmlns:a16="http://schemas.microsoft.com/office/drawing/2014/main" val="20006"/>
                    </a:ext>
                  </a:extLst>
                </a:gridCol>
              </a:tblGrid>
              <a:tr h="752953">
                <a:tc>
                  <a:txBody>
                    <a:bodyPr/>
                    <a:lstStyle/>
                    <a:p>
                      <a:pPr algn="l">
                        <a:lnSpc>
                          <a:spcPts val="3120"/>
                        </a:lnSpc>
                        <a:defRPr/>
                      </a:pPr>
                      <a:r>
                        <a:rPr lang="en-US" sz="2600" b="1">
                          <a:solidFill>
                            <a:srgbClr val="FFFFFF"/>
                          </a:solidFill>
                          <a:latin typeface="Arial Bold"/>
                          <a:ea typeface="Arial Bold"/>
                          <a:cs typeface="Arial Bold"/>
                          <a:sym typeface="Arial Bold"/>
                        </a:rPr>
                        <a:t>Idea nº</a:t>
                      </a: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0AD47"/>
                    </a:solidFill>
                  </a:tcPr>
                </a:tc>
                <a:tc>
                  <a:txBody>
                    <a:bodyPr/>
                    <a:lstStyle/>
                    <a:p>
                      <a:pPr algn="l">
                        <a:lnSpc>
                          <a:spcPts val="3120"/>
                        </a:lnSpc>
                        <a:defRPr/>
                      </a:pPr>
                      <a:r>
                        <a:rPr lang="en-US" sz="2600" b="1">
                          <a:solidFill>
                            <a:srgbClr val="FFFFFF"/>
                          </a:solidFill>
                          <a:latin typeface="Arial Bold"/>
                          <a:ea typeface="Arial Bold"/>
                          <a:cs typeface="Arial Bold"/>
                          <a:sym typeface="Arial Bold"/>
                        </a:rPr>
                        <a:t>Title</a:t>
                      </a: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0AD47"/>
                    </a:solidFill>
                  </a:tcPr>
                </a:tc>
                <a:tc>
                  <a:txBody>
                    <a:bodyPr/>
                    <a:lstStyle/>
                    <a:p>
                      <a:pPr algn="l">
                        <a:lnSpc>
                          <a:spcPts val="3120"/>
                        </a:lnSpc>
                        <a:defRPr/>
                      </a:pPr>
                      <a:r>
                        <a:rPr lang="en-US" sz="2600" b="1">
                          <a:solidFill>
                            <a:srgbClr val="FFFFFF"/>
                          </a:solidFill>
                          <a:latin typeface="Arial Bold"/>
                          <a:ea typeface="Arial Bold"/>
                          <a:cs typeface="Arial Bold"/>
                          <a:sym typeface="Arial Bold"/>
                        </a:rPr>
                        <a:t>What?</a:t>
                      </a: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0AD47"/>
                    </a:solidFill>
                  </a:tcPr>
                </a:tc>
                <a:tc>
                  <a:txBody>
                    <a:bodyPr/>
                    <a:lstStyle/>
                    <a:p>
                      <a:pPr algn="l">
                        <a:lnSpc>
                          <a:spcPts val="3120"/>
                        </a:lnSpc>
                        <a:defRPr/>
                      </a:pPr>
                      <a:r>
                        <a:rPr lang="en-US" sz="2600" b="1">
                          <a:solidFill>
                            <a:srgbClr val="FFFFFF"/>
                          </a:solidFill>
                          <a:latin typeface="Arial Bold"/>
                          <a:ea typeface="Arial Bold"/>
                          <a:cs typeface="Arial Bold"/>
                          <a:sym typeface="Arial Bold"/>
                        </a:rPr>
                        <a:t>How?</a:t>
                      </a: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0AD47"/>
                    </a:solidFill>
                  </a:tcPr>
                </a:tc>
                <a:tc>
                  <a:txBody>
                    <a:bodyPr/>
                    <a:lstStyle/>
                    <a:p>
                      <a:pPr algn="l">
                        <a:lnSpc>
                          <a:spcPts val="3120"/>
                        </a:lnSpc>
                        <a:defRPr/>
                      </a:pPr>
                      <a:r>
                        <a:rPr lang="en-US" sz="2600" b="1">
                          <a:solidFill>
                            <a:srgbClr val="FFFFFF"/>
                          </a:solidFill>
                          <a:latin typeface="Arial Bold"/>
                          <a:ea typeface="Arial Bold"/>
                          <a:cs typeface="Arial Bold"/>
                          <a:sym typeface="Arial Bold"/>
                        </a:rPr>
                        <a:t>Who?</a:t>
                      </a: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0AD47"/>
                    </a:solidFill>
                  </a:tcPr>
                </a:tc>
                <a:tc>
                  <a:txBody>
                    <a:bodyPr/>
                    <a:lstStyle/>
                    <a:p>
                      <a:pPr algn="l">
                        <a:lnSpc>
                          <a:spcPts val="3120"/>
                        </a:lnSpc>
                        <a:defRPr/>
                      </a:pPr>
                      <a:r>
                        <a:rPr lang="en-US" sz="2600" b="1">
                          <a:solidFill>
                            <a:srgbClr val="FFFFFF"/>
                          </a:solidFill>
                          <a:latin typeface="Arial Bold"/>
                          <a:ea typeface="Arial Bold"/>
                          <a:cs typeface="Arial Bold"/>
                          <a:sym typeface="Arial Bold"/>
                        </a:rPr>
                        <a:t>Where?</a:t>
                      </a: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0AD47"/>
                    </a:solidFill>
                  </a:tcPr>
                </a:tc>
                <a:tc>
                  <a:txBody>
                    <a:bodyPr/>
                    <a:lstStyle/>
                    <a:p>
                      <a:pPr algn="l">
                        <a:lnSpc>
                          <a:spcPts val="3120"/>
                        </a:lnSpc>
                        <a:defRPr/>
                      </a:pPr>
                      <a:r>
                        <a:rPr lang="en-US" sz="2600" b="1">
                          <a:solidFill>
                            <a:srgbClr val="FFFFFF"/>
                          </a:solidFill>
                          <a:latin typeface="Arial Bold"/>
                          <a:ea typeface="Arial Bold"/>
                          <a:cs typeface="Arial Bold"/>
                          <a:sym typeface="Arial Bold"/>
                        </a:rPr>
                        <a:t>When?</a:t>
                      </a: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0000"/>
                  </a:ext>
                </a:extLst>
              </a:tr>
              <a:tr h="676705">
                <a:tc>
                  <a:txBody>
                    <a:bodyPr/>
                    <a:lstStyle/>
                    <a:p>
                      <a:pPr algn="l">
                        <a:lnSpc>
                          <a:spcPts val="2639"/>
                        </a:lnSpc>
                        <a:defRPr/>
                      </a:pPr>
                      <a:r>
                        <a:rPr lang="en-US" sz="2199">
                          <a:solidFill>
                            <a:srgbClr val="19112C"/>
                          </a:solidFill>
                          <a:latin typeface="Arial"/>
                          <a:ea typeface="Arial"/>
                          <a:cs typeface="Arial"/>
                          <a:sym typeface="Arial"/>
                        </a:rPr>
                        <a:t>1</a:t>
                      </a: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01"/>
                  </a:ext>
                </a:extLst>
              </a:tr>
              <a:tr h="676705">
                <a:tc>
                  <a:txBody>
                    <a:bodyPr/>
                    <a:lstStyle/>
                    <a:p>
                      <a:pPr algn="l">
                        <a:lnSpc>
                          <a:spcPts val="2639"/>
                        </a:lnSpc>
                        <a:defRPr/>
                      </a:pPr>
                      <a:r>
                        <a:rPr lang="en-US" sz="2199">
                          <a:solidFill>
                            <a:srgbClr val="19112C"/>
                          </a:solidFill>
                          <a:latin typeface="Arial"/>
                          <a:ea typeface="Arial"/>
                          <a:cs typeface="Arial"/>
                          <a:sym typeface="Arial"/>
                        </a:rPr>
                        <a:t>2</a:t>
                      </a: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02"/>
                  </a:ext>
                </a:extLst>
              </a:tr>
              <a:tr h="676705">
                <a:tc>
                  <a:txBody>
                    <a:bodyPr/>
                    <a:lstStyle/>
                    <a:p>
                      <a:pPr algn="l">
                        <a:lnSpc>
                          <a:spcPts val="2639"/>
                        </a:lnSpc>
                        <a:defRPr/>
                      </a:pPr>
                      <a:r>
                        <a:rPr lang="en-US" sz="2199">
                          <a:solidFill>
                            <a:srgbClr val="19112C"/>
                          </a:solidFill>
                          <a:latin typeface="Arial"/>
                          <a:ea typeface="Arial"/>
                          <a:cs typeface="Arial"/>
                          <a:sym typeface="Arial"/>
                        </a:rPr>
                        <a:t>3</a:t>
                      </a: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03"/>
                  </a:ext>
                </a:extLst>
              </a:tr>
              <a:tr h="676705">
                <a:tc>
                  <a:txBody>
                    <a:bodyPr/>
                    <a:lstStyle/>
                    <a:p>
                      <a:pPr algn="l">
                        <a:lnSpc>
                          <a:spcPts val="2639"/>
                        </a:lnSpc>
                        <a:defRPr/>
                      </a:pPr>
                      <a:r>
                        <a:rPr lang="en-US" sz="2199">
                          <a:solidFill>
                            <a:srgbClr val="19112C"/>
                          </a:solidFill>
                          <a:latin typeface="Arial"/>
                          <a:ea typeface="Arial"/>
                          <a:cs typeface="Arial"/>
                          <a:sym typeface="Arial"/>
                        </a:rPr>
                        <a:t>4</a:t>
                      </a: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04"/>
                  </a:ext>
                </a:extLst>
              </a:tr>
              <a:tr h="676705">
                <a:tc>
                  <a:txBody>
                    <a:bodyPr/>
                    <a:lstStyle/>
                    <a:p>
                      <a:pPr algn="l">
                        <a:lnSpc>
                          <a:spcPts val="2639"/>
                        </a:lnSpc>
                        <a:defRPr/>
                      </a:pPr>
                      <a:r>
                        <a:rPr lang="en-US" sz="2199">
                          <a:solidFill>
                            <a:srgbClr val="19112C"/>
                          </a:solidFill>
                          <a:latin typeface="Arial"/>
                          <a:ea typeface="Arial"/>
                          <a:cs typeface="Arial"/>
                          <a:sym typeface="Arial"/>
                        </a:rPr>
                        <a:t>5</a:t>
                      </a: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05"/>
                  </a:ext>
                </a:extLst>
              </a:tr>
              <a:tr h="676705">
                <a:tc>
                  <a:txBody>
                    <a:bodyPr/>
                    <a:lstStyle/>
                    <a:p>
                      <a:pPr algn="l">
                        <a:lnSpc>
                          <a:spcPts val="2639"/>
                        </a:lnSpc>
                        <a:defRPr/>
                      </a:pPr>
                      <a:r>
                        <a:rPr lang="en-US" sz="2199">
                          <a:solidFill>
                            <a:srgbClr val="19112C"/>
                          </a:solidFill>
                          <a:latin typeface="Arial"/>
                          <a:ea typeface="Arial"/>
                          <a:cs typeface="Arial"/>
                          <a:sym typeface="Arial"/>
                        </a:rPr>
                        <a:t>6</a:t>
                      </a: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06"/>
                  </a:ext>
                </a:extLst>
              </a:tr>
              <a:tr h="676705">
                <a:tc>
                  <a:txBody>
                    <a:bodyPr/>
                    <a:lstStyle/>
                    <a:p>
                      <a:pPr algn="l">
                        <a:lnSpc>
                          <a:spcPts val="2639"/>
                        </a:lnSpc>
                        <a:defRPr/>
                      </a:pPr>
                      <a:r>
                        <a:rPr lang="en-US" sz="2199">
                          <a:solidFill>
                            <a:srgbClr val="19112C"/>
                          </a:solidFill>
                          <a:latin typeface="Arial"/>
                          <a:ea typeface="Arial"/>
                          <a:cs typeface="Arial"/>
                          <a:sym typeface="Arial"/>
                        </a:rPr>
                        <a:t>7</a:t>
                      </a: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07"/>
                  </a:ext>
                </a:extLst>
              </a:tr>
              <a:tr h="676705">
                <a:tc>
                  <a:txBody>
                    <a:bodyPr/>
                    <a:lstStyle/>
                    <a:p>
                      <a:pPr algn="l">
                        <a:lnSpc>
                          <a:spcPts val="2639"/>
                        </a:lnSpc>
                        <a:defRPr/>
                      </a:pPr>
                      <a:r>
                        <a:rPr lang="en-US" sz="2199">
                          <a:solidFill>
                            <a:srgbClr val="19112C"/>
                          </a:solidFill>
                          <a:latin typeface="Arial"/>
                          <a:ea typeface="Arial"/>
                          <a:cs typeface="Arial"/>
                          <a:sym typeface="Arial"/>
                        </a:rPr>
                        <a:t>8</a:t>
                      </a: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08"/>
                  </a:ext>
                </a:extLst>
              </a:tr>
              <a:tr h="667174">
                <a:tc>
                  <a:txBody>
                    <a:bodyPr/>
                    <a:lstStyle/>
                    <a:p>
                      <a:pPr algn="l">
                        <a:lnSpc>
                          <a:spcPts val="2837"/>
                        </a:lnSpc>
                        <a:defRPr/>
                      </a:pPr>
                      <a:r>
                        <a:rPr lang="en-US" sz="2199">
                          <a:solidFill>
                            <a:srgbClr val="19112C"/>
                          </a:solidFill>
                          <a:latin typeface="Arial"/>
                          <a:ea typeface="Arial"/>
                          <a:cs typeface="Arial"/>
                          <a:sym typeface="Arial"/>
                        </a:rPr>
                        <a:t>9</a:t>
                      </a: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09"/>
                  </a:ext>
                </a:extLst>
              </a:tr>
              <a:tr h="667174">
                <a:tc>
                  <a:txBody>
                    <a:bodyPr/>
                    <a:lstStyle/>
                    <a:p>
                      <a:pPr algn="l">
                        <a:lnSpc>
                          <a:spcPts val="2837"/>
                        </a:lnSpc>
                        <a:defRPr/>
                      </a:pPr>
                      <a:r>
                        <a:rPr lang="en-US" sz="2199">
                          <a:solidFill>
                            <a:srgbClr val="19112C"/>
                          </a:solidFill>
                          <a:latin typeface="Arial"/>
                          <a:ea typeface="Arial"/>
                          <a:cs typeface="Arial"/>
                          <a:sym typeface="Arial"/>
                        </a:rPr>
                        <a:t>10</a:t>
                      </a: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10"/>
                  </a:ext>
                </a:extLst>
              </a:tr>
            </a:tbl>
          </a:graphicData>
        </a:graphic>
      </p:graphicFrame>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1052204" y="452011"/>
            <a:ext cx="2882265" cy="1403886"/>
            <a:chOff x="0" y="0"/>
            <a:chExt cx="3843020" cy="1871848"/>
          </a:xfrm>
        </p:grpSpPr>
        <p:sp>
          <p:nvSpPr>
            <p:cNvPr id="5" name="Freeform 5"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2"/>
              <a:stretch>
                <a:fillRect l="-33" r="-33"/>
              </a:stretch>
            </a:blipFill>
          </p:spPr>
          <p:txBody>
            <a:bodyPr/>
            <a:lstStyle/>
            <a:p>
              <a:endParaRPr lang="el-GR"/>
            </a:p>
          </p:txBody>
        </p:sp>
      </p:grpSp>
      <p:grpSp>
        <p:nvGrpSpPr>
          <p:cNvPr id="6" name="Group 6"/>
          <p:cNvGrpSpPr>
            <a:grpSpLocks noChangeAspect="1"/>
          </p:cNvGrpSpPr>
          <p:nvPr/>
        </p:nvGrpSpPr>
        <p:grpSpPr>
          <a:xfrm>
            <a:off x="846618" y="9013311"/>
            <a:ext cx="3086100" cy="687187"/>
            <a:chOff x="0" y="0"/>
            <a:chExt cx="4114800" cy="916250"/>
          </a:xfrm>
        </p:grpSpPr>
        <p:sp>
          <p:nvSpPr>
            <p:cNvPr id="7" name="Freeform 7"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3"/>
              <a:stretch>
                <a:fillRect t="-98" b="-92"/>
              </a:stretch>
            </a:blipFill>
          </p:spPr>
          <p:txBody>
            <a:bodyPr/>
            <a:lstStyle/>
            <a:p>
              <a:endParaRPr lang="el-GR"/>
            </a:p>
          </p:txBody>
        </p:sp>
      </p:grpSp>
      <p:grpSp>
        <p:nvGrpSpPr>
          <p:cNvPr id="8" name="Group 8"/>
          <p:cNvGrpSpPr>
            <a:grpSpLocks noChangeAspect="1"/>
          </p:cNvGrpSpPr>
          <p:nvPr/>
        </p:nvGrpSpPr>
        <p:grpSpPr>
          <a:xfrm>
            <a:off x="6565846" y="9084780"/>
            <a:ext cx="1863449" cy="457211"/>
            <a:chOff x="0" y="0"/>
            <a:chExt cx="2484598" cy="609614"/>
          </a:xfrm>
        </p:grpSpPr>
        <p:sp>
          <p:nvSpPr>
            <p:cNvPr id="9" name="Freeform 9"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endParaRPr lang="el-GR"/>
            </a:p>
          </p:txBody>
        </p:sp>
      </p:grpSp>
      <p:grpSp>
        <p:nvGrpSpPr>
          <p:cNvPr id="10" name="Group 10"/>
          <p:cNvGrpSpPr>
            <a:grpSpLocks noChangeAspect="1"/>
          </p:cNvGrpSpPr>
          <p:nvPr/>
        </p:nvGrpSpPr>
        <p:grpSpPr>
          <a:xfrm>
            <a:off x="8782690" y="9179158"/>
            <a:ext cx="1155611" cy="312497"/>
            <a:chOff x="0" y="0"/>
            <a:chExt cx="1540814" cy="416663"/>
          </a:xfrm>
        </p:grpSpPr>
        <p:sp>
          <p:nvSpPr>
            <p:cNvPr id="11" name="Freeform 11"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endParaRPr lang="el-GR"/>
            </a:p>
          </p:txBody>
        </p:sp>
      </p:grpSp>
      <p:grpSp>
        <p:nvGrpSpPr>
          <p:cNvPr id="12" name="Group 12"/>
          <p:cNvGrpSpPr>
            <a:grpSpLocks noChangeAspect="1"/>
          </p:cNvGrpSpPr>
          <p:nvPr/>
        </p:nvGrpSpPr>
        <p:grpSpPr>
          <a:xfrm>
            <a:off x="10358809" y="8928531"/>
            <a:ext cx="856746" cy="856746"/>
            <a:chOff x="0" y="0"/>
            <a:chExt cx="1142328" cy="1142328"/>
          </a:xfrm>
        </p:grpSpPr>
        <p:sp>
          <p:nvSpPr>
            <p:cNvPr id="13" name="Freeform 13"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endParaRPr lang="el-GR"/>
            </a:p>
          </p:txBody>
        </p:sp>
      </p:grpSp>
      <p:grpSp>
        <p:nvGrpSpPr>
          <p:cNvPr id="14" name="Group 14"/>
          <p:cNvGrpSpPr>
            <a:grpSpLocks noChangeAspect="1"/>
          </p:cNvGrpSpPr>
          <p:nvPr/>
        </p:nvGrpSpPr>
        <p:grpSpPr>
          <a:xfrm>
            <a:off x="11637112" y="9129872"/>
            <a:ext cx="1374778" cy="457211"/>
            <a:chOff x="0" y="0"/>
            <a:chExt cx="1833038" cy="609614"/>
          </a:xfrm>
        </p:grpSpPr>
        <p:sp>
          <p:nvSpPr>
            <p:cNvPr id="15" name="Freeform 15"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endParaRPr lang="el-GR"/>
            </a:p>
          </p:txBody>
        </p:sp>
      </p:grpSp>
      <p:grpSp>
        <p:nvGrpSpPr>
          <p:cNvPr id="16" name="Group 16"/>
          <p:cNvGrpSpPr>
            <a:grpSpLocks noChangeAspect="1"/>
          </p:cNvGrpSpPr>
          <p:nvPr/>
        </p:nvGrpSpPr>
        <p:grpSpPr>
          <a:xfrm>
            <a:off x="13019231" y="9000888"/>
            <a:ext cx="2648887" cy="715178"/>
            <a:chOff x="0" y="0"/>
            <a:chExt cx="3531849" cy="953571"/>
          </a:xfrm>
        </p:grpSpPr>
        <p:sp>
          <p:nvSpPr>
            <p:cNvPr id="17" name="Freeform 17"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endParaRPr lang="el-GR"/>
            </a:p>
          </p:txBody>
        </p:sp>
      </p:grpSp>
      <p:grpSp>
        <p:nvGrpSpPr>
          <p:cNvPr id="18" name="Group 18"/>
          <p:cNvGrpSpPr>
            <a:grpSpLocks noChangeAspect="1"/>
          </p:cNvGrpSpPr>
          <p:nvPr/>
        </p:nvGrpSpPr>
        <p:grpSpPr>
          <a:xfrm>
            <a:off x="15413295" y="9158185"/>
            <a:ext cx="2028087" cy="360735"/>
            <a:chOff x="0" y="0"/>
            <a:chExt cx="2704115" cy="480980"/>
          </a:xfrm>
        </p:grpSpPr>
        <p:sp>
          <p:nvSpPr>
            <p:cNvPr id="19" name="Freeform 19"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endParaRPr lang="el-GR"/>
            </a:p>
          </p:txBody>
        </p:sp>
      </p:grpSp>
      <p:sp>
        <p:nvSpPr>
          <p:cNvPr id="20" name="TextBox 20"/>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grpSp>
        <p:nvGrpSpPr>
          <p:cNvPr id="21" name="Group 21"/>
          <p:cNvGrpSpPr/>
          <p:nvPr/>
        </p:nvGrpSpPr>
        <p:grpSpPr>
          <a:xfrm>
            <a:off x="846618" y="1683545"/>
            <a:ext cx="14874820" cy="3581400"/>
            <a:chOff x="0" y="0"/>
            <a:chExt cx="19833094" cy="4775200"/>
          </a:xfrm>
        </p:grpSpPr>
        <p:sp>
          <p:nvSpPr>
            <p:cNvPr id="22" name="Freeform 22"/>
            <p:cNvSpPr/>
            <p:nvPr/>
          </p:nvSpPr>
          <p:spPr>
            <a:xfrm>
              <a:off x="0" y="0"/>
              <a:ext cx="19833095" cy="4775200"/>
            </a:xfrm>
            <a:custGeom>
              <a:avLst/>
              <a:gdLst/>
              <a:ahLst/>
              <a:cxnLst/>
              <a:rect l="l" t="t" r="r" b="b"/>
              <a:pathLst>
                <a:path w="19833095" h="4775200">
                  <a:moveTo>
                    <a:pt x="0" y="0"/>
                  </a:moveTo>
                  <a:lnTo>
                    <a:pt x="19833095" y="0"/>
                  </a:lnTo>
                  <a:lnTo>
                    <a:pt x="19833095" y="4775200"/>
                  </a:lnTo>
                  <a:lnTo>
                    <a:pt x="0" y="4775200"/>
                  </a:lnTo>
                  <a:close/>
                </a:path>
              </a:pathLst>
            </a:custGeom>
            <a:solidFill>
              <a:srgbClr val="000000">
                <a:alpha val="0"/>
              </a:srgbClr>
            </a:solidFill>
          </p:spPr>
          <p:txBody>
            <a:bodyPr/>
            <a:lstStyle/>
            <a:p>
              <a:endParaRPr lang="el-GR"/>
            </a:p>
          </p:txBody>
        </p:sp>
        <p:sp>
          <p:nvSpPr>
            <p:cNvPr id="23" name="TextBox 23"/>
            <p:cNvSpPr txBox="1"/>
            <p:nvPr/>
          </p:nvSpPr>
          <p:spPr>
            <a:xfrm>
              <a:off x="0" y="76200"/>
              <a:ext cx="19833094" cy="4699000"/>
            </a:xfrm>
            <a:prstGeom prst="rect">
              <a:avLst/>
            </a:prstGeom>
          </p:spPr>
          <p:txBody>
            <a:bodyPr lIns="0" tIns="0" rIns="0" bIns="0" rtlCol="0" anchor="b"/>
            <a:lstStyle/>
            <a:p>
              <a:pPr algn="l">
                <a:lnSpc>
                  <a:spcPts val="7884"/>
                </a:lnSpc>
              </a:pPr>
              <a:r>
                <a:rPr lang="en-US" sz="7300" b="1">
                  <a:solidFill>
                    <a:srgbClr val="FFFFFF"/>
                  </a:solidFill>
                  <a:latin typeface="Georgia Bold"/>
                  <a:ea typeface="Georgia Bold"/>
                  <a:cs typeface="Georgia Bold"/>
                  <a:sym typeface="Georgia Bold"/>
                </a:rPr>
                <a:t>Shall we take a little break before continuing?</a:t>
              </a:r>
            </a:p>
          </p:txBody>
        </p:sp>
      </p:gr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grpSp>
        <p:nvGrpSpPr>
          <p:cNvPr id="18" name="Group 18"/>
          <p:cNvGrpSpPr>
            <a:grpSpLocks noChangeAspect="1"/>
          </p:cNvGrpSpPr>
          <p:nvPr/>
        </p:nvGrpSpPr>
        <p:grpSpPr>
          <a:xfrm>
            <a:off x="14110801" y="768080"/>
            <a:ext cx="2878200" cy="873228"/>
            <a:chOff x="0" y="0"/>
            <a:chExt cx="3837600" cy="1164304"/>
          </a:xfrm>
        </p:grpSpPr>
        <p:sp>
          <p:nvSpPr>
            <p:cNvPr id="19" name="Freeform 19" descr="A purple and black text  Description automatically generated"/>
            <p:cNvSpPr/>
            <p:nvPr/>
          </p:nvSpPr>
          <p:spPr>
            <a:xfrm>
              <a:off x="0" y="0"/>
              <a:ext cx="3837559" cy="1164336"/>
            </a:xfrm>
            <a:custGeom>
              <a:avLst/>
              <a:gdLst/>
              <a:ahLst/>
              <a:cxnLst/>
              <a:rect l="l" t="t" r="r" b="b"/>
              <a:pathLst>
                <a:path w="3837559" h="1164336">
                  <a:moveTo>
                    <a:pt x="0" y="0"/>
                  </a:moveTo>
                  <a:lnTo>
                    <a:pt x="3837559" y="0"/>
                  </a:lnTo>
                  <a:lnTo>
                    <a:pt x="3837559" y="1164336"/>
                  </a:lnTo>
                  <a:lnTo>
                    <a:pt x="0" y="1164336"/>
                  </a:lnTo>
                  <a:lnTo>
                    <a:pt x="0" y="0"/>
                  </a:lnTo>
                  <a:close/>
                </a:path>
              </a:pathLst>
            </a:custGeom>
            <a:blipFill>
              <a:blip r:embed="rId9"/>
              <a:stretch>
                <a:fillRect t="-185" r="-1" b="-183"/>
              </a:stretch>
            </a:blipFill>
          </p:spPr>
          <p:txBody>
            <a:bodyPr/>
            <a:lstStyle/>
            <a:p>
              <a:endParaRPr lang="el-GR"/>
            </a:p>
          </p:txBody>
        </p:sp>
      </p:grpSp>
      <p:grpSp>
        <p:nvGrpSpPr>
          <p:cNvPr id="20" name="Group 20"/>
          <p:cNvGrpSpPr/>
          <p:nvPr/>
        </p:nvGrpSpPr>
        <p:grpSpPr>
          <a:xfrm>
            <a:off x="1031384" y="356603"/>
            <a:ext cx="11987846" cy="1956703"/>
            <a:chOff x="0" y="0"/>
            <a:chExt cx="15983795" cy="2608937"/>
          </a:xfrm>
        </p:grpSpPr>
        <p:sp>
          <p:nvSpPr>
            <p:cNvPr id="21" name="Freeform 21"/>
            <p:cNvSpPr/>
            <p:nvPr/>
          </p:nvSpPr>
          <p:spPr>
            <a:xfrm>
              <a:off x="0" y="0"/>
              <a:ext cx="15983795" cy="2608937"/>
            </a:xfrm>
            <a:custGeom>
              <a:avLst/>
              <a:gdLst/>
              <a:ahLst/>
              <a:cxnLst/>
              <a:rect l="l" t="t" r="r" b="b"/>
              <a:pathLst>
                <a:path w="15983795" h="2608937">
                  <a:moveTo>
                    <a:pt x="0" y="0"/>
                  </a:moveTo>
                  <a:lnTo>
                    <a:pt x="15983795" y="0"/>
                  </a:lnTo>
                  <a:lnTo>
                    <a:pt x="15983795" y="2608937"/>
                  </a:lnTo>
                  <a:lnTo>
                    <a:pt x="0" y="2608937"/>
                  </a:lnTo>
                  <a:close/>
                </a:path>
              </a:pathLst>
            </a:custGeom>
            <a:solidFill>
              <a:srgbClr val="000000">
                <a:alpha val="0"/>
              </a:srgbClr>
            </a:solidFill>
          </p:spPr>
          <p:txBody>
            <a:bodyPr/>
            <a:lstStyle/>
            <a:p>
              <a:endParaRPr lang="el-GR"/>
            </a:p>
          </p:txBody>
        </p:sp>
        <p:sp>
          <p:nvSpPr>
            <p:cNvPr id="22" name="TextBox 22"/>
            <p:cNvSpPr txBox="1"/>
            <p:nvPr/>
          </p:nvSpPr>
          <p:spPr>
            <a:xfrm>
              <a:off x="0" y="66675"/>
              <a:ext cx="15983795" cy="2542262"/>
            </a:xfrm>
            <a:prstGeom prst="rect">
              <a:avLst/>
            </a:prstGeom>
          </p:spPr>
          <p:txBody>
            <a:bodyPr lIns="0" tIns="0" rIns="0" bIns="0" rtlCol="0" anchor="ctr"/>
            <a:lstStyle/>
            <a:p>
              <a:pPr algn="l">
                <a:lnSpc>
                  <a:spcPts val="6480"/>
                </a:lnSpc>
              </a:pPr>
              <a:r>
                <a:rPr lang="en-US" sz="6000" b="1">
                  <a:solidFill>
                    <a:srgbClr val="8D5CFF"/>
                  </a:solidFill>
                  <a:latin typeface="Georgia Bold"/>
                  <a:ea typeface="Georgia Bold"/>
                  <a:cs typeface="Georgia Bold"/>
                  <a:sym typeface="Georgia Bold"/>
                </a:rPr>
                <a:t>3. Evaluating the alternatives – Choosing the solution</a:t>
              </a:r>
            </a:p>
          </p:txBody>
        </p:sp>
      </p:grpSp>
      <p:sp>
        <p:nvSpPr>
          <p:cNvPr id="23" name="TextBox 23"/>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sp>
        <p:nvSpPr>
          <p:cNvPr id="24" name="TextBox 24"/>
          <p:cNvSpPr txBox="1"/>
          <p:nvPr/>
        </p:nvSpPr>
        <p:spPr>
          <a:xfrm>
            <a:off x="1028700" y="6401536"/>
            <a:ext cx="16607952" cy="2309241"/>
          </a:xfrm>
          <a:prstGeom prst="rect">
            <a:avLst/>
          </a:prstGeom>
        </p:spPr>
        <p:txBody>
          <a:bodyPr lIns="0" tIns="0" rIns="0" bIns="0" rtlCol="0" anchor="t">
            <a:spAutoFit/>
          </a:bodyPr>
          <a:lstStyle/>
          <a:p>
            <a:pPr algn="l">
              <a:lnSpc>
                <a:spcPts val="2592"/>
              </a:lnSpc>
            </a:pPr>
            <a:r>
              <a:rPr lang="en-US" sz="3000">
                <a:solidFill>
                  <a:srgbClr val="19112C"/>
                </a:solidFill>
                <a:latin typeface="Arial"/>
                <a:ea typeface="Arial"/>
                <a:cs typeface="Arial"/>
                <a:sym typeface="Arial"/>
              </a:rPr>
              <a:t>We share ideas, even the craziest ones, that could help us solve the problem.</a:t>
            </a:r>
          </a:p>
          <a:p>
            <a:pPr algn="l">
              <a:lnSpc>
                <a:spcPts val="2592"/>
              </a:lnSpc>
            </a:pPr>
            <a:endParaRPr lang="en-US" sz="3000">
              <a:solidFill>
                <a:srgbClr val="19112C"/>
              </a:solidFill>
              <a:latin typeface="Arial"/>
              <a:ea typeface="Arial"/>
              <a:cs typeface="Arial"/>
              <a:sym typeface="Arial"/>
            </a:endParaRPr>
          </a:p>
          <a:p>
            <a:pPr algn="l">
              <a:lnSpc>
                <a:spcPts val="2592"/>
              </a:lnSpc>
            </a:pPr>
            <a:r>
              <a:rPr lang="en-US" sz="3000">
                <a:solidFill>
                  <a:srgbClr val="19112C"/>
                </a:solidFill>
                <a:latin typeface="Arial"/>
                <a:ea typeface="Arial"/>
                <a:cs typeface="Arial"/>
                <a:sym typeface="Arial"/>
              </a:rPr>
              <a:t>We apply critical thinking, evaluating alternatives from different perspectives. </a:t>
            </a:r>
          </a:p>
          <a:p>
            <a:pPr algn="l">
              <a:lnSpc>
                <a:spcPts val="2592"/>
              </a:lnSpc>
            </a:pPr>
            <a:endParaRPr lang="en-US" sz="3000">
              <a:solidFill>
                <a:srgbClr val="19112C"/>
              </a:solidFill>
              <a:latin typeface="Arial"/>
              <a:ea typeface="Arial"/>
              <a:cs typeface="Arial"/>
              <a:sym typeface="Arial"/>
            </a:endParaRPr>
          </a:p>
          <a:p>
            <a:pPr algn="l">
              <a:lnSpc>
                <a:spcPts val="2592"/>
              </a:lnSpc>
            </a:pPr>
            <a:r>
              <a:rPr lang="en-US" sz="3000">
                <a:solidFill>
                  <a:srgbClr val="19112C"/>
                </a:solidFill>
                <a:latin typeface="Arial"/>
                <a:ea typeface="Arial"/>
                <a:cs typeface="Arial"/>
                <a:sym typeface="Arial"/>
              </a:rPr>
              <a:t>We highlight GOOD/BAD/INTERESTING things about each alternative</a:t>
            </a:r>
          </a:p>
          <a:p>
            <a:pPr algn="l">
              <a:lnSpc>
                <a:spcPts val="2592"/>
              </a:lnSpc>
            </a:pPr>
            <a:endParaRPr lang="en-US" sz="3000">
              <a:solidFill>
                <a:srgbClr val="19112C"/>
              </a:solidFill>
              <a:latin typeface="Arial"/>
              <a:ea typeface="Arial"/>
              <a:cs typeface="Arial"/>
              <a:sym typeface="Arial"/>
            </a:endParaRPr>
          </a:p>
          <a:p>
            <a:pPr algn="l">
              <a:lnSpc>
                <a:spcPts val="2592"/>
              </a:lnSpc>
            </a:pPr>
            <a:r>
              <a:rPr lang="en-US" sz="3000">
                <a:solidFill>
                  <a:srgbClr val="19112C"/>
                </a:solidFill>
                <a:latin typeface="Arial"/>
                <a:ea typeface="Arial"/>
                <a:cs typeface="Arial"/>
                <a:sym typeface="Arial"/>
              </a:rPr>
              <a:t>Focus on: Creativity, Viability, Sustainability, Business Impact</a:t>
            </a:r>
          </a:p>
        </p:txBody>
      </p:sp>
      <p:grpSp>
        <p:nvGrpSpPr>
          <p:cNvPr id="25" name="Group 25"/>
          <p:cNvGrpSpPr/>
          <p:nvPr/>
        </p:nvGrpSpPr>
        <p:grpSpPr>
          <a:xfrm>
            <a:off x="2193566" y="5316429"/>
            <a:ext cx="13593549" cy="906780"/>
            <a:chOff x="0" y="0"/>
            <a:chExt cx="18124732" cy="1209040"/>
          </a:xfrm>
        </p:grpSpPr>
        <p:sp>
          <p:nvSpPr>
            <p:cNvPr id="26" name="TextBox 26"/>
            <p:cNvSpPr txBox="1"/>
            <p:nvPr/>
          </p:nvSpPr>
          <p:spPr>
            <a:xfrm>
              <a:off x="0" y="66675"/>
              <a:ext cx="2907738" cy="431165"/>
            </a:xfrm>
            <a:prstGeom prst="rect">
              <a:avLst/>
            </a:prstGeom>
          </p:spPr>
          <p:txBody>
            <a:bodyPr lIns="0" tIns="0" rIns="0" bIns="0" rtlCol="0" anchor="t">
              <a:spAutoFit/>
            </a:bodyPr>
            <a:lstStyle/>
            <a:p>
              <a:pPr algn="ctr">
                <a:lnSpc>
                  <a:spcPts val="2159"/>
                </a:lnSpc>
              </a:pPr>
              <a:r>
                <a:rPr lang="en-US" sz="2499" b="1">
                  <a:solidFill>
                    <a:srgbClr val="8D5CFF"/>
                  </a:solidFill>
                  <a:latin typeface="Arial Bold"/>
                  <a:ea typeface="Arial Bold"/>
                  <a:cs typeface="Arial Bold"/>
                  <a:sym typeface="Arial Bold"/>
                </a:rPr>
                <a:t>40 minutes</a:t>
              </a:r>
            </a:p>
          </p:txBody>
        </p:sp>
        <p:sp>
          <p:nvSpPr>
            <p:cNvPr id="27" name="TextBox 27"/>
            <p:cNvSpPr txBox="1"/>
            <p:nvPr/>
          </p:nvSpPr>
          <p:spPr>
            <a:xfrm>
              <a:off x="6429814" y="66675"/>
              <a:ext cx="4461507" cy="1142365"/>
            </a:xfrm>
            <a:prstGeom prst="rect">
              <a:avLst/>
            </a:prstGeom>
          </p:spPr>
          <p:txBody>
            <a:bodyPr lIns="0" tIns="0" rIns="0" bIns="0" rtlCol="0" anchor="t">
              <a:spAutoFit/>
            </a:bodyPr>
            <a:lstStyle/>
            <a:p>
              <a:pPr algn="ctr">
                <a:lnSpc>
                  <a:spcPts val="2159"/>
                </a:lnSpc>
              </a:pPr>
              <a:r>
                <a:rPr lang="en-US" sz="2499" b="1">
                  <a:solidFill>
                    <a:srgbClr val="8D5CFF"/>
                  </a:solidFill>
                  <a:latin typeface="Arial Bold"/>
                  <a:ea typeface="Arial Bold"/>
                  <a:cs typeface="Arial Bold"/>
                  <a:sym typeface="Arial Bold"/>
                </a:rPr>
                <a:t>to analyze the ideas generated and select a viable proposal</a:t>
              </a:r>
            </a:p>
          </p:txBody>
        </p:sp>
        <p:sp>
          <p:nvSpPr>
            <p:cNvPr id="28" name="TextBox 28"/>
            <p:cNvSpPr txBox="1"/>
            <p:nvPr/>
          </p:nvSpPr>
          <p:spPr>
            <a:xfrm>
              <a:off x="13663225" y="66675"/>
              <a:ext cx="4461507" cy="786765"/>
            </a:xfrm>
            <a:prstGeom prst="rect">
              <a:avLst/>
            </a:prstGeom>
          </p:spPr>
          <p:txBody>
            <a:bodyPr lIns="0" tIns="0" rIns="0" bIns="0" rtlCol="0" anchor="t">
              <a:spAutoFit/>
            </a:bodyPr>
            <a:lstStyle/>
            <a:p>
              <a:pPr algn="ctr">
                <a:lnSpc>
                  <a:spcPts val="2159"/>
                </a:lnSpc>
              </a:pPr>
              <a:r>
                <a:rPr lang="en-US" sz="2499" b="1">
                  <a:solidFill>
                    <a:srgbClr val="8D5CFF"/>
                  </a:solidFill>
                  <a:latin typeface="Arial Bold"/>
                  <a:ea typeface="Arial Bold"/>
                  <a:cs typeface="Arial Bold"/>
                  <a:sym typeface="Arial Bold"/>
                </a:rPr>
                <a:t>selection of the best idea</a:t>
              </a:r>
            </a:p>
          </p:txBody>
        </p:sp>
      </p:grpSp>
      <p:sp>
        <p:nvSpPr>
          <p:cNvPr id="29" name="Freeform 29"/>
          <p:cNvSpPr/>
          <p:nvPr/>
        </p:nvSpPr>
        <p:spPr>
          <a:xfrm>
            <a:off x="2193566" y="2313306"/>
            <a:ext cx="2326488" cy="2671333"/>
          </a:xfrm>
          <a:custGeom>
            <a:avLst/>
            <a:gdLst/>
            <a:ahLst/>
            <a:cxnLst/>
            <a:rect l="l" t="t" r="r" b="b"/>
            <a:pathLst>
              <a:path w="2326488" h="2671333">
                <a:moveTo>
                  <a:pt x="0" y="0"/>
                </a:moveTo>
                <a:lnTo>
                  <a:pt x="2326488" y="0"/>
                </a:lnTo>
                <a:lnTo>
                  <a:pt x="2326488" y="2671333"/>
                </a:lnTo>
                <a:lnTo>
                  <a:pt x="0" y="267133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30" name="Freeform 30"/>
          <p:cNvSpPr/>
          <p:nvPr/>
        </p:nvSpPr>
        <p:spPr>
          <a:xfrm>
            <a:off x="7463505" y="2313306"/>
            <a:ext cx="2671333" cy="2671333"/>
          </a:xfrm>
          <a:custGeom>
            <a:avLst/>
            <a:gdLst/>
            <a:ahLst/>
            <a:cxnLst/>
            <a:rect l="l" t="t" r="r" b="b"/>
            <a:pathLst>
              <a:path w="2671333" h="2671333">
                <a:moveTo>
                  <a:pt x="0" y="0"/>
                </a:moveTo>
                <a:lnTo>
                  <a:pt x="2671333" y="0"/>
                </a:lnTo>
                <a:lnTo>
                  <a:pt x="2671333" y="2671333"/>
                </a:lnTo>
                <a:lnTo>
                  <a:pt x="0" y="267133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l-GR"/>
          </a:p>
        </p:txBody>
      </p:sp>
      <p:sp>
        <p:nvSpPr>
          <p:cNvPr id="31" name="Freeform 31"/>
          <p:cNvSpPr/>
          <p:nvPr/>
        </p:nvSpPr>
        <p:spPr>
          <a:xfrm>
            <a:off x="13078289" y="2313306"/>
            <a:ext cx="2217206" cy="2671333"/>
          </a:xfrm>
          <a:custGeom>
            <a:avLst/>
            <a:gdLst/>
            <a:ahLst/>
            <a:cxnLst/>
            <a:rect l="l" t="t" r="r" b="b"/>
            <a:pathLst>
              <a:path w="2217206" h="2671333">
                <a:moveTo>
                  <a:pt x="0" y="0"/>
                </a:moveTo>
                <a:lnTo>
                  <a:pt x="2217206" y="0"/>
                </a:lnTo>
                <a:lnTo>
                  <a:pt x="2217206" y="2671333"/>
                </a:lnTo>
                <a:lnTo>
                  <a:pt x="0" y="267133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l-G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grpSp>
        <p:nvGrpSpPr>
          <p:cNvPr id="19" name="Group 19"/>
          <p:cNvGrpSpPr/>
          <p:nvPr/>
        </p:nvGrpSpPr>
        <p:grpSpPr>
          <a:xfrm>
            <a:off x="379460" y="3512278"/>
            <a:ext cx="4020416" cy="2159993"/>
            <a:chOff x="0" y="0"/>
            <a:chExt cx="5360555" cy="2879991"/>
          </a:xfrm>
        </p:grpSpPr>
        <p:sp>
          <p:nvSpPr>
            <p:cNvPr id="20" name="Freeform 20"/>
            <p:cNvSpPr/>
            <p:nvPr/>
          </p:nvSpPr>
          <p:spPr>
            <a:xfrm>
              <a:off x="0" y="0"/>
              <a:ext cx="5360555" cy="2879991"/>
            </a:xfrm>
            <a:custGeom>
              <a:avLst/>
              <a:gdLst/>
              <a:ahLst/>
              <a:cxnLst/>
              <a:rect l="l" t="t" r="r" b="b"/>
              <a:pathLst>
                <a:path w="5360555" h="2879991">
                  <a:moveTo>
                    <a:pt x="0" y="0"/>
                  </a:moveTo>
                  <a:lnTo>
                    <a:pt x="5360555" y="0"/>
                  </a:lnTo>
                  <a:lnTo>
                    <a:pt x="5360555" y="2879991"/>
                  </a:lnTo>
                  <a:lnTo>
                    <a:pt x="0" y="2879991"/>
                  </a:lnTo>
                  <a:close/>
                </a:path>
              </a:pathLst>
            </a:custGeom>
            <a:solidFill>
              <a:srgbClr val="000000">
                <a:alpha val="0"/>
              </a:srgbClr>
            </a:solidFill>
          </p:spPr>
          <p:txBody>
            <a:bodyPr/>
            <a:lstStyle/>
            <a:p>
              <a:endParaRPr lang="el-GR"/>
            </a:p>
          </p:txBody>
        </p:sp>
        <p:sp>
          <p:nvSpPr>
            <p:cNvPr id="21" name="TextBox 21"/>
            <p:cNvSpPr txBox="1"/>
            <p:nvPr/>
          </p:nvSpPr>
          <p:spPr>
            <a:xfrm>
              <a:off x="0" y="66675"/>
              <a:ext cx="5360555" cy="2813316"/>
            </a:xfrm>
            <a:prstGeom prst="rect">
              <a:avLst/>
            </a:prstGeom>
          </p:spPr>
          <p:txBody>
            <a:bodyPr lIns="0" tIns="0" rIns="0" bIns="0" rtlCol="0" anchor="ctr"/>
            <a:lstStyle/>
            <a:p>
              <a:pPr algn="ctr">
                <a:lnSpc>
                  <a:spcPts val="7128"/>
                </a:lnSpc>
              </a:pPr>
              <a:r>
                <a:rPr lang="en-US" sz="6600" b="1">
                  <a:solidFill>
                    <a:srgbClr val="19112C"/>
                  </a:solidFill>
                  <a:latin typeface="Georgia Bold"/>
                  <a:ea typeface="Georgia Bold"/>
                  <a:cs typeface="Georgia Bold"/>
                  <a:sym typeface="Georgia Bold"/>
                </a:rPr>
                <a:t>Agenda overview</a:t>
              </a:r>
            </a:p>
          </p:txBody>
        </p:sp>
      </p:grpSp>
      <p:graphicFrame>
        <p:nvGraphicFramePr>
          <p:cNvPr id="22" name="Table 22"/>
          <p:cNvGraphicFramePr>
            <a:graphicFrameLocks noGrp="1"/>
          </p:cNvGraphicFramePr>
          <p:nvPr/>
        </p:nvGraphicFramePr>
        <p:xfrm>
          <a:off x="4555586" y="341744"/>
          <a:ext cx="13322070" cy="8501061"/>
        </p:xfrm>
        <a:graphic>
          <a:graphicData uri="http://schemas.openxmlformats.org/drawingml/2006/table">
            <a:tbl>
              <a:tblPr/>
              <a:tblGrid>
                <a:gridCol w="2240802">
                  <a:extLst>
                    <a:ext uri="{9D8B030D-6E8A-4147-A177-3AD203B41FA5}">
                      <a16:colId xmlns:a16="http://schemas.microsoft.com/office/drawing/2014/main" val="20000"/>
                    </a:ext>
                  </a:extLst>
                </a:gridCol>
                <a:gridCol w="11081268">
                  <a:extLst>
                    <a:ext uri="{9D8B030D-6E8A-4147-A177-3AD203B41FA5}">
                      <a16:colId xmlns:a16="http://schemas.microsoft.com/office/drawing/2014/main" val="20001"/>
                    </a:ext>
                  </a:extLst>
                </a:gridCol>
              </a:tblGrid>
              <a:tr h="686184">
                <a:tc>
                  <a:txBody>
                    <a:bodyPr/>
                    <a:lstStyle/>
                    <a:p>
                      <a:pPr algn="ctr">
                        <a:lnSpc>
                          <a:spcPts val="2879"/>
                        </a:lnSpc>
                        <a:defRPr/>
                      </a:pPr>
                      <a:r>
                        <a:rPr lang="en-US" sz="2400" b="1">
                          <a:solidFill>
                            <a:srgbClr val="FFFFFF"/>
                          </a:solidFill>
                          <a:latin typeface="Arial Bold"/>
                          <a:ea typeface="Arial Bold"/>
                          <a:cs typeface="Arial Bold"/>
                          <a:sym typeface="Arial Bold"/>
                        </a:rPr>
                        <a:t>Time slot</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5C73E"/>
                    </a:solidFill>
                  </a:tcPr>
                </a:tc>
                <a:tc>
                  <a:txBody>
                    <a:bodyPr/>
                    <a:lstStyle/>
                    <a:p>
                      <a:pPr algn="ctr">
                        <a:lnSpc>
                          <a:spcPts val="2640"/>
                        </a:lnSpc>
                        <a:defRPr/>
                      </a:pPr>
                      <a:r>
                        <a:rPr lang="en-US" sz="2200" b="1">
                          <a:solidFill>
                            <a:srgbClr val="FFFFFF"/>
                          </a:solidFill>
                          <a:latin typeface="Arial Bold"/>
                          <a:ea typeface="Arial Bold"/>
                          <a:cs typeface="Arial Bold"/>
                          <a:sym typeface="Arial Bold"/>
                        </a:rPr>
                        <a:t>Description</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5C73E"/>
                    </a:solidFill>
                  </a:tcPr>
                </a:tc>
                <a:extLst>
                  <a:ext uri="{0D108BD9-81ED-4DB2-BD59-A6C34878D82A}">
                    <a16:rowId xmlns:a16="http://schemas.microsoft.com/office/drawing/2014/main" val="10000"/>
                  </a:ext>
                </a:extLst>
              </a:tr>
              <a:tr h="686184">
                <a:tc>
                  <a:txBody>
                    <a:bodyPr/>
                    <a:lstStyle/>
                    <a:p>
                      <a:pPr algn="l">
                        <a:lnSpc>
                          <a:spcPts val="2879"/>
                        </a:lnSpc>
                        <a:defRPr/>
                      </a:pPr>
                      <a:r>
                        <a:rPr lang="en-US" sz="2400" b="1">
                          <a:solidFill>
                            <a:srgbClr val="19112C"/>
                          </a:solidFill>
                          <a:latin typeface="Arial Bold"/>
                          <a:ea typeface="Arial Bold"/>
                          <a:cs typeface="Arial Bold"/>
                          <a:sym typeface="Arial Bold"/>
                        </a:rPr>
                        <a:t>00:00 – 00:00</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3168"/>
                        </a:lnSpc>
                        <a:defRPr/>
                      </a:pPr>
                      <a:r>
                        <a:rPr lang="en-US" sz="2400">
                          <a:solidFill>
                            <a:srgbClr val="19112C"/>
                          </a:solidFill>
                          <a:latin typeface="Arial"/>
                          <a:ea typeface="Arial"/>
                          <a:cs typeface="Arial"/>
                          <a:sym typeface="Arial"/>
                        </a:rPr>
                        <a:t>Please add description here</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01"/>
                  </a:ext>
                </a:extLst>
              </a:tr>
              <a:tr h="648063">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2640"/>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02"/>
                  </a:ext>
                </a:extLst>
              </a:tr>
              <a:tr h="648063">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2640"/>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03"/>
                  </a:ext>
                </a:extLst>
              </a:tr>
              <a:tr h="648063">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2640"/>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04"/>
                  </a:ext>
                </a:extLst>
              </a:tr>
              <a:tr h="648063">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2640"/>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05"/>
                  </a:ext>
                </a:extLst>
              </a:tr>
              <a:tr h="648063">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2640"/>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06"/>
                  </a:ext>
                </a:extLst>
              </a:tr>
              <a:tr h="648063">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2640"/>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07"/>
                  </a:ext>
                </a:extLst>
              </a:tr>
              <a:tr h="648063">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2640"/>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08"/>
                  </a:ext>
                </a:extLst>
              </a:tr>
              <a:tr h="648063">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2640"/>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09"/>
                  </a:ext>
                </a:extLst>
              </a:tr>
              <a:tr h="648063">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2640"/>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10"/>
                  </a:ext>
                </a:extLst>
              </a:tr>
              <a:tr h="648063">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2640"/>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11"/>
                  </a:ext>
                </a:extLst>
              </a:tr>
              <a:tr h="648063">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2640"/>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12"/>
                  </a:ext>
                </a:extLst>
              </a:tr>
            </a:tbl>
          </a:graphicData>
        </a:graphic>
      </p:graphicFrame>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grpSp>
        <p:nvGrpSpPr>
          <p:cNvPr id="19" name="Group 19"/>
          <p:cNvGrpSpPr>
            <a:grpSpLocks noChangeAspect="1"/>
          </p:cNvGrpSpPr>
          <p:nvPr/>
        </p:nvGrpSpPr>
        <p:grpSpPr>
          <a:xfrm>
            <a:off x="14708498" y="-954"/>
            <a:ext cx="3579499" cy="8747478"/>
            <a:chOff x="0" y="0"/>
            <a:chExt cx="4772666" cy="11663304"/>
          </a:xfrm>
        </p:grpSpPr>
        <p:sp>
          <p:nvSpPr>
            <p:cNvPr id="20" name="Freeform 20"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9"/>
              <a:stretch>
                <a:fillRect t="-1211" b="-1211"/>
              </a:stretch>
            </a:blipFill>
          </p:spPr>
          <p:txBody>
            <a:bodyPr/>
            <a:lstStyle/>
            <a:p>
              <a:endParaRPr lang="el-GR"/>
            </a:p>
          </p:txBody>
        </p:sp>
      </p:grpSp>
      <p:grpSp>
        <p:nvGrpSpPr>
          <p:cNvPr id="21" name="Group 21"/>
          <p:cNvGrpSpPr>
            <a:grpSpLocks noChangeAspect="1"/>
          </p:cNvGrpSpPr>
          <p:nvPr/>
        </p:nvGrpSpPr>
        <p:grpSpPr>
          <a:xfrm>
            <a:off x="14896364" y="2252438"/>
            <a:ext cx="3203764" cy="972000"/>
            <a:chOff x="0" y="0"/>
            <a:chExt cx="4271686" cy="1296000"/>
          </a:xfrm>
        </p:grpSpPr>
        <p:sp>
          <p:nvSpPr>
            <p:cNvPr id="22" name="Freeform 22"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0"/>
              <a:stretch>
                <a:fillRect t="-185" b="-183"/>
              </a:stretch>
            </a:blipFill>
          </p:spPr>
          <p:txBody>
            <a:bodyPr/>
            <a:lstStyle/>
            <a:p>
              <a:endParaRPr lang="el-GR"/>
            </a:p>
          </p:txBody>
        </p:sp>
      </p:grpSp>
      <p:grpSp>
        <p:nvGrpSpPr>
          <p:cNvPr id="23" name="Group 23"/>
          <p:cNvGrpSpPr/>
          <p:nvPr/>
        </p:nvGrpSpPr>
        <p:grpSpPr>
          <a:xfrm>
            <a:off x="491456" y="178368"/>
            <a:ext cx="14440619" cy="1988345"/>
            <a:chOff x="0" y="0"/>
            <a:chExt cx="19254158" cy="2651126"/>
          </a:xfrm>
        </p:grpSpPr>
        <p:sp>
          <p:nvSpPr>
            <p:cNvPr id="24" name="Freeform 24"/>
            <p:cNvSpPr/>
            <p:nvPr/>
          </p:nvSpPr>
          <p:spPr>
            <a:xfrm>
              <a:off x="0" y="0"/>
              <a:ext cx="19254158" cy="2651126"/>
            </a:xfrm>
            <a:custGeom>
              <a:avLst/>
              <a:gdLst/>
              <a:ahLst/>
              <a:cxnLst/>
              <a:rect l="l" t="t" r="r" b="b"/>
              <a:pathLst>
                <a:path w="19254158" h="2651126">
                  <a:moveTo>
                    <a:pt x="0" y="0"/>
                  </a:moveTo>
                  <a:lnTo>
                    <a:pt x="19254158" y="0"/>
                  </a:lnTo>
                  <a:lnTo>
                    <a:pt x="19254158" y="2651126"/>
                  </a:lnTo>
                  <a:lnTo>
                    <a:pt x="0" y="2651126"/>
                  </a:lnTo>
                  <a:close/>
                </a:path>
              </a:pathLst>
            </a:custGeom>
            <a:solidFill>
              <a:srgbClr val="000000">
                <a:alpha val="0"/>
              </a:srgbClr>
            </a:solidFill>
          </p:spPr>
          <p:txBody>
            <a:bodyPr/>
            <a:lstStyle/>
            <a:p>
              <a:endParaRPr lang="el-GR"/>
            </a:p>
          </p:txBody>
        </p:sp>
        <p:sp>
          <p:nvSpPr>
            <p:cNvPr id="25" name="TextBox 25"/>
            <p:cNvSpPr txBox="1"/>
            <p:nvPr/>
          </p:nvSpPr>
          <p:spPr>
            <a:xfrm>
              <a:off x="0" y="66675"/>
              <a:ext cx="19254158" cy="2584451"/>
            </a:xfrm>
            <a:prstGeom prst="rect">
              <a:avLst/>
            </a:prstGeom>
          </p:spPr>
          <p:txBody>
            <a:bodyPr lIns="0" tIns="0" rIns="0" bIns="0" rtlCol="0" anchor="ctr"/>
            <a:lstStyle/>
            <a:p>
              <a:pPr algn="l">
                <a:lnSpc>
                  <a:spcPts val="6480"/>
                </a:lnSpc>
              </a:pPr>
              <a:r>
                <a:rPr lang="en-US" sz="6000" b="1">
                  <a:solidFill>
                    <a:srgbClr val="8D5CFF"/>
                  </a:solidFill>
                  <a:latin typeface="Georgia Bold"/>
                  <a:ea typeface="Georgia Bold"/>
                  <a:cs typeface="Georgia Bold"/>
                  <a:sym typeface="Georgia Bold"/>
                </a:rPr>
                <a:t>Proposed Result Template</a:t>
              </a:r>
            </a:p>
          </p:txBody>
        </p:sp>
      </p:grpSp>
      <p:graphicFrame>
        <p:nvGraphicFramePr>
          <p:cNvPr id="26" name="Table 26"/>
          <p:cNvGraphicFramePr>
            <a:graphicFrameLocks noGrp="1"/>
          </p:cNvGraphicFramePr>
          <p:nvPr/>
        </p:nvGraphicFramePr>
        <p:xfrm>
          <a:off x="474273" y="1745649"/>
          <a:ext cx="14046595" cy="4719636"/>
        </p:xfrm>
        <a:graphic>
          <a:graphicData uri="http://schemas.openxmlformats.org/drawingml/2006/table">
            <a:tbl>
              <a:tblPr/>
              <a:tblGrid>
                <a:gridCol w="1335035">
                  <a:extLst>
                    <a:ext uri="{9D8B030D-6E8A-4147-A177-3AD203B41FA5}">
                      <a16:colId xmlns:a16="http://schemas.microsoft.com/office/drawing/2014/main" val="20000"/>
                    </a:ext>
                  </a:extLst>
                </a:gridCol>
                <a:gridCol w="2105011">
                  <a:extLst>
                    <a:ext uri="{9D8B030D-6E8A-4147-A177-3AD203B41FA5}">
                      <a16:colId xmlns:a16="http://schemas.microsoft.com/office/drawing/2014/main" val="20001"/>
                    </a:ext>
                  </a:extLst>
                </a:gridCol>
                <a:gridCol w="1592099">
                  <a:extLst>
                    <a:ext uri="{9D8B030D-6E8A-4147-A177-3AD203B41FA5}">
                      <a16:colId xmlns:a16="http://schemas.microsoft.com/office/drawing/2014/main" val="20002"/>
                    </a:ext>
                  </a:extLst>
                </a:gridCol>
                <a:gridCol w="2472444">
                  <a:extLst>
                    <a:ext uri="{9D8B030D-6E8A-4147-A177-3AD203B41FA5}">
                      <a16:colId xmlns:a16="http://schemas.microsoft.com/office/drawing/2014/main" val="20003"/>
                    </a:ext>
                  </a:extLst>
                </a:gridCol>
                <a:gridCol w="1943077">
                  <a:extLst>
                    <a:ext uri="{9D8B030D-6E8A-4147-A177-3AD203B41FA5}">
                      <a16:colId xmlns:a16="http://schemas.microsoft.com/office/drawing/2014/main" val="20004"/>
                    </a:ext>
                  </a:extLst>
                </a:gridCol>
                <a:gridCol w="1877150">
                  <a:extLst>
                    <a:ext uri="{9D8B030D-6E8A-4147-A177-3AD203B41FA5}">
                      <a16:colId xmlns:a16="http://schemas.microsoft.com/office/drawing/2014/main" val="20005"/>
                    </a:ext>
                  </a:extLst>
                </a:gridCol>
                <a:gridCol w="2721779">
                  <a:extLst>
                    <a:ext uri="{9D8B030D-6E8A-4147-A177-3AD203B41FA5}">
                      <a16:colId xmlns:a16="http://schemas.microsoft.com/office/drawing/2014/main" val="20006"/>
                    </a:ext>
                  </a:extLst>
                </a:gridCol>
              </a:tblGrid>
              <a:tr h="1477866">
                <a:tc>
                  <a:txBody>
                    <a:bodyPr/>
                    <a:lstStyle/>
                    <a:p>
                      <a:pPr algn="l">
                        <a:lnSpc>
                          <a:spcPts val="3000"/>
                        </a:lnSpc>
                        <a:defRPr/>
                      </a:pPr>
                      <a:r>
                        <a:rPr lang="en-US" sz="2500" b="1">
                          <a:solidFill>
                            <a:srgbClr val="FFFFFF"/>
                          </a:solidFill>
                          <a:latin typeface="Arial Bold"/>
                          <a:ea typeface="Arial Bold"/>
                          <a:cs typeface="Arial Bold"/>
                          <a:sym typeface="Arial Bold"/>
                        </a:rPr>
                        <a:t>Idea nº</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0AD47"/>
                    </a:solidFill>
                  </a:tcPr>
                </a:tc>
                <a:tc>
                  <a:txBody>
                    <a:bodyPr/>
                    <a:lstStyle/>
                    <a:p>
                      <a:pPr algn="l">
                        <a:lnSpc>
                          <a:spcPts val="3000"/>
                        </a:lnSpc>
                        <a:defRPr/>
                      </a:pPr>
                      <a:r>
                        <a:rPr lang="en-US" sz="2500" b="1">
                          <a:solidFill>
                            <a:srgbClr val="FFFFFF"/>
                          </a:solidFill>
                          <a:latin typeface="Arial Bold"/>
                          <a:ea typeface="Arial Bold"/>
                          <a:cs typeface="Arial Bold"/>
                          <a:sym typeface="Arial Bold"/>
                        </a:rPr>
                        <a:t>Advantages </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0AD47"/>
                    </a:solidFill>
                  </a:tcPr>
                </a:tc>
                <a:tc>
                  <a:txBody>
                    <a:bodyPr/>
                    <a:lstStyle/>
                    <a:p>
                      <a:pPr algn="l">
                        <a:lnSpc>
                          <a:spcPts val="3000"/>
                        </a:lnSpc>
                        <a:defRPr/>
                      </a:pPr>
                      <a:r>
                        <a:rPr lang="en-US" sz="2500" b="1">
                          <a:solidFill>
                            <a:srgbClr val="FFFFFF"/>
                          </a:solidFill>
                          <a:latin typeface="Arial Bold"/>
                          <a:ea typeface="Arial Bold"/>
                          <a:cs typeface="Arial Bold"/>
                          <a:sym typeface="Arial Bold"/>
                        </a:rPr>
                        <a:t>Limits</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0AD47"/>
                    </a:solidFill>
                  </a:tcPr>
                </a:tc>
                <a:tc>
                  <a:txBody>
                    <a:bodyPr/>
                    <a:lstStyle/>
                    <a:p>
                      <a:pPr algn="l">
                        <a:lnSpc>
                          <a:spcPts val="3000"/>
                        </a:lnSpc>
                        <a:defRPr/>
                      </a:pPr>
                      <a:r>
                        <a:rPr lang="en-US" sz="2500" b="1">
                          <a:solidFill>
                            <a:srgbClr val="FFFFFF"/>
                          </a:solidFill>
                          <a:latin typeface="Arial Bold"/>
                          <a:ea typeface="Arial Bold"/>
                          <a:cs typeface="Arial Bold"/>
                          <a:sym typeface="Arial Bold"/>
                        </a:rPr>
                        <a:t>Positive environmental/</a:t>
                      </a:r>
                      <a:endParaRPr lang="en-US" sz="1100"/>
                    </a:p>
                    <a:p>
                      <a:pPr algn="l">
                        <a:lnSpc>
                          <a:spcPts val="3000"/>
                        </a:lnSpc>
                      </a:pPr>
                      <a:r>
                        <a:rPr lang="en-US" sz="2500" b="1">
                          <a:solidFill>
                            <a:srgbClr val="FFFFFF"/>
                          </a:solidFill>
                          <a:latin typeface="Arial Bold"/>
                          <a:ea typeface="Arial Bold"/>
                          <a:cs typeface="Arial Bold"/>
                          <a:sym typeface="Arial Bold"/>
                        </a:rPr>
                        <a:t>social impact</a:t>
                      </a:r>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0AD47"/>
                    </a:solidFill>
                  </a:tcPr>
                </a:tc>
                <a:tc>
                  <a:txBody>
                    <a:bodyPr/>
                    <a:lstStyle/>
                    <a:p>
                      <a:pPr algn="l">
                        <a:lnSpc>
                          <a:spcPts val="3000"/>
                        </a:lnSpc>
                        <a:defRPr/>
                      </a:pPr>
                      <a:r>
                        <a:rPr lang="en-US" sz="2500" b="1">
                          <a:solidFill>
                            <a:srgbClr val="FFFFFF"/>
                          </a:solidFill>
                          <a:latin typeface="Arial Bold"/>
                          <a:ea typeface="Arial Bold"/>
                          <a:cs typeface="Arial Bold"/>
                          <a:sym typeface="Arial Bold"/>
                        </a:rPr>
                        <a:t>Innovation/Creativity</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0AD47"/>
                    </a:solidFill>
                  </a:tcPr>
                </a:tc>
                <a:tc>
                  <a:txBody>
                    <a:bodyPr/>
                    <a:lstStyle/>
                    <a:p>
                      <a:pPr algn="l">
                        <a:lnSpc>
                          <a:spcPts val="3000"/>
                        </a:lnSpc>
                        <a:defRPr/>
                      </a:pPr>
                      <a:r>
                        <a:rPr lang="en-US" sz="2500" b="1">
                          <a:solidFill>
                            <a:srgbClr val="FFFFFF"/>
                          </a:solidFill>
                          <a:latin typeface="Arial Bold"/>
                          <a:ea typeface="Arial Bold"/>
                          <a:cs typeface="Arial Bold"/>
                          <a:sym typeface="Arial Bold"/>
                        </a:rPr>
                        <a:t>Innovation</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0AD47"/>
                    </a:solidFill>
                  </a:tcPr>
                </a:tc>
                <a:tc>
                  <a:txBody>
                    <a:bodyPr/>
                    <a:lstStyle/>
                    <a:p>
                      <a:pPr algn="l">
                        <a:lnSpc>
                          <a:spcPts val="3000"/>
                        </a:lnSpc>
                        <a:defRPr/>
                      </a:pPr>
                      <a:r>
                        <a:rPr lang="en-US" sz="2500" b="1">
                          <a:solidFill>
                            <a:srgbClr val="FFFFFF"/>
                          </a:solidFill>
                          <a:latin typeface="Arial Bold"/>
                          <a:ea typeface="Arial Bold"/>
                          <a:cs typeface="Arial Bold"/>
                          <a:sym typeface="Arial Bold"/>
                        </a:rPr>
                        <a:t>Economic viability</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0000"/>
                  </a:ext>
                </a:extLst>
              </a:tr>
              <a:tr h="648354">
                <a:tc>
                  <a:txBody>
                    <a:bodyPr/>
                    <a:lstStyle/>
                    <a:p>
                      <a:pPr algn="l">
                        <a:lnSpc>
                          <a:spcPts val="2639"/>
                        </a:lnSpc>
                        <a:defRPr/>
                      </a:pPr>
                      <a:r>
                        <a:rPr lang="en-US" sz="2199">
                          <a:solidFill>
                            <a:srgbClr val="19112C"/>
                          </a:solidFill>
                          <a:latin typeface="Arial"/>
                          <a:ea typeface="Arial"/>
                          <a:cs typeface="Arial"/>
                          <a:sym typeface="Arial"/>
                        </a:rPr>
                        <a:t>1</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01"/>
                  </a:ext>
                </a:extLst>
              </a:tr>
              <a:tr h="648354">
                <a:tc>
                  <a:txBody>
                    <a:bodyPr/>
                    <a:lstStyle/>
                    <a:p>
                      <a:pPr algn="l">
                        <a:lnSpc>
                          <a:spcPts val="2639"/>
                        </a:lnSpc>
                        <a:defRPr/>
                      </a:pPr>
                      <a:r>
                        <a:rPr lang="en-US" sz="2199">
                          <a:solidFill>
                            <a:srgbClr val="19112C"/>
                          </a:solidFill>
                          <a:latin typeface="Arial"/>
                          <a:ea typeface="Arial"/>
                          <a:cs typeface="Arial"/>
                          <a:sym typeface="Arial"/>
                        </a:rPr>
                        <a:t>2</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02"/>
                  </a:ext>
                </a:extLst>
              </a:tr>
              <a:tr h="648354">
                <a:tc>
                  <a:txBody>
                    <a:bodyPr/>
                    <a:lstStyle/>
                    <a:p>
                      <a:pPr algn="l">
                        <a:lnSpc>
                          <a:spcPts val="2639"/>
                        </a:lnSpc>
                        <a:defRPr/>
                      </a:pPr>
                      <a:r>
                        <a:rPr lang="en-US" sz="2199">
                          <a:solidFill>
                            <a:srgbClr val="19112C"/>
                          </a:solidFill>
                          <a:latin typeface="Arial"/>
                          <a:ea typeface="Arial"/>
                          <a:cs typeface="Arial"/>
                          <a:sym typeface="Arial"/>
                        </a:rPr>
                        <a:t>3</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03"/>
                  </a:ext>
                </a:extLst>
              </a:tr>
              <a:tr h="648354">
                <a:tc>
                  <a:txBody>
                    <a:bodyPr/>
                    <a:lstStyle/>
                    <a:p>
                      <a:pPr algn="l">
                        <a:lnSpc>
                          <a:spcPts val="2639"/>
                        </a:lnSpc>
                        <a:defRPr/>
                      </a:pPr>
                      <a:r>
                        <a:rPr lang="en-US" sz="2199">
                          <a:solidFill>
                            <a:srgbClr val="19112C"/>
                          </a:solidFill>
                          <a:latin typeface="Arial"/>
                          <a:ea typeface="Arial"/>
                          <a:cs typeface="Arial"/>
                          <a:sym typeface="Arial"/>
                        </a:rPr>
                        <a:t>4</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04"/>
                  </a:ext>
                </a:extLst>
              </a:tr>
              <a:tr h="648354">
                <a:tc>
                  <a:txBody>
                    <a:bodyPr/>
                    <a:lstStyle/>
                    <a:p>
                      <a:pPr algn="l">
                        <a:lnSpc>
                          <a:spcPts val="2639"/>
                        </a:lnSpc>
                        <a:defRPr/>
                      </a:pPr>
                      <a:r>
                        <a:rPr lang="en-US" sz="2199">
                          <a:solidFill>
                            <a:srgbClr val="19112C"/>
                          </a:solidFill>
                          <a:latin typeface="Arial"/>
                          <a:ea typeface="Arial"/>
                          <a:cs typeface="Arial"/>
                          <a:sym typeface="Arial"/>
                        </a:rPr>
                        <a:t>…</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05"/>
                  </a:ext>
                </a:extLst>
              </a:tr>
            </a:tbl>
          </a:graphicData>
        </a:graphic>
      </p:graphicFrame>
      <p:graphicFrame>
        <p:nvGraphicFramePr>
          <p:cNvPr id="27" name="Table 27"/>
          <p:cNvGraphicFramePr>
            <a:graphicFrameLocks noGrp="1"/>
          </p:cNvGraphicFramePr>
          <p:nvPr/>
        </p:nvGraphicFramePr>
        <p:xfrm>
          <a:off x="474273" y="6484337"/>
          <a:ext cx="14046595" cy="2262186"/>
        </p:xfrm>
        <a:graphic>
          <a:graphicData uri="http://schemas.openxmlformats.org/drawingml/2006/table">
            <a:tbl>
              <a:tblPr/>
              <a:tblGrid>
                <a:gridCol w="4522972">
                  <a:extLst>
                    <a:ext uri="{9D8B030D-6E8A-4147-A177-3AD203B41FA5}">
                      <a16:colId xmlns:a16="http://schemas.microsoft.com/office/drawing/2014/main" val="20000"/>
                    </a:ext>
                  </a:extLst>
                </a:gridCol>
                <a:gridCol w="9523623">
                  <a:extLst>
                    <a:ext uri="{9D8B030D-6E8A-4147-A177-3AD203B41FA5}">
                      <a16:colId xmlns:a16="http://schemas.microsoft.com/office/drawing/2014/main" val="20001"/>
                    </a:ext>
                  </a:extLst>
                </a:gridCol>
              </a:tblGrid>
              <a:tr h="754062">
                <a:tc>
                  <a:txBody>
                    <a:bodyPr/>
                    <a:lstStyle/>
                    <a:p>
                      <a:pPr algn="l">
                        <a:lnSpc>
                          <a:spcPts val="3240"/>
                        </a:lnSpc>
                        <a:defRPr/>
                      </a:pPr>
                      <a:r>
                        <a:rPr lang="en-US" sz="2700" b="1">
                          <a:solidFill>
                            <a:srgbClr val="FFFFFF"/>
                          </a:solidFill>
                          <a:latin typeface="Arial Bold"/>
                          <a:ea typeface="Arial Bold"/>
                          <a:cs typeface="Arial Bold"/>
                          <a:sym typeface="Arial Bold"/>
                        </a:rPr>
                        <a:t>Selected solution:</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5C73E"/>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BF1E9"/>
                    </a:solidFill>
                  </a:tcPr>
                </a:tc>
                <a:extLst>
                  <a:ext uri="{0D108BD9-81ED-4DB2-BD59-A6C34878D82A}">
                    <a16:rowId xmlns:a16="http://schemas.microsoft.com/office/drawing/2014/main" val="10000"/>
                  </a:ext>
                </a:extLst>
              </a:tr>
              <a:tr h="754062">
                <a:tc>
                  <a:txBody>
                    <a:bodyPr/>
                    <a:lstStyle/>
                    <a:p>
                      <a:pPr algn="l">
                        <a:lnSpc>
                          <a:spcPts val="3240"/>
                        </a:lnSpc>
                        <a:defRPr/>
                      </a:pPr>
                      <a:r>
                        <a:rPr lang="en-US" sz="2700" b="1">
                          <a:solidFill>
                            <a:srgbClr val="FFFFFF"/>
                          </a:solidFill>
                          <a:latin typeface="Arial Bold"/>
                          <a:ea typeface="Arial Bold"/>
                          <a:cs typeface="Arial Bold"/>
                          <a:sym typeface="Arial Bold"/>
                        </a:rPr>
                        <a:t>Justification:</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5C73E"/>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5E3CF"/>
                    </a:solidFill>
                  </a:tcPr>
                </a:tc>
                <a:extLst>
                  <a:ext uri="{0D108BD9-81ED-4DB2-BD59-A6C34878D82A}">
                    <a16:rowId xmlns:a16="http://schemas.microsoft.com/office/drawing/2014/main" val="10001"/>
                  </a:ext>
                </a:extLst>
              </a:tr>
              <a:tr h="754062">
                <a:tc>
                  <a:txBody>
                    <a:bodyPr/>
                    <a:lstStyle/>
                    <a:p>
                      <a:pPr algn="l">
                        <a:lnSpc>
                          <a:spcPts val="3240"/>
                        </a:lnSpc>
                        <a:defRPr/>
                      </a:pPr>
                      <a:r>
                        <a:rPr lang="en-US" sz="2700" b="1">
                          <a:solidFill>
                            <a:srgbClr val="FFFFFF"/>
                          </a:solidFill>
                          <a:latin typeface="Arial Bold"/>
                          <a:ea typeface="Arial Bold"/>
                          <a:cs typeface="Arial Bold"/>
                          <a:sym typeface="Arial Bold"/>
                        </a:rPr>
                        <a:t>Expected impact:</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5C73E"/>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BF1E9"/>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grpSp>
        <p:nvGrpSpPr>
          <p:cNvPr id="18" name="Group 18"/>
          <p:cNvGrpSpPr>
            <a:grpSpLocks noChangeAspect="1"/>
          </p:cNvGrpSpPr>
          <p:nvPr/>
        </p:nvGrpSpPr>
        <p:grpSpPr>
          <a:xfrm>
            <a:off x="14110801" y="768080"/>
            <a:ext cx="2878200" cy="873228"/>
            <a:chOff x="0" y="0"/>
            <a:chExt cx="3837600" cy="1164304"/>
          </a:xfrm>
        </p:grpSpPr>
        <p:sp>
          <p:nvSpPr>
            <p:cNvPr id="19" name="Freeform 19" descr="A purple and black text  Description automatically generated"/>
            <p:cNvSpPr/>
            <p:nvPr/>
          </p:nvSpPr>
          <p:spPr>
            <a:xfrm>
              <a:off x="0" y="0"/>
              <a:ext cx="3837559" cy="1164336"/>
            </a:xfrm>
            <a:custGeom>
              <a:avLst/>
              <a:gdLst/>
              <a:ahLst/>
              <a:cxnLst/>
              <a:rect l="l" t="t" r="r" b="b"/>
              <a:pathLst>
                <a:path w="3837559" h="1164336">
                  <a:moveTo>
                    <a:pt x="0" y="0"/>
                  </a:moveTo>
                  <a:lnTo>
                    <a:pt x="3837559" y="0"/>
                  </a:lnTo>
                  <a:lnTo>
                    <a:pt x="3837559" y="1164336"/>
                  </a:lnTo>
                  <a:lnTo>
                    <a:pt x="0" y="1164336"/>
                  </a:lnTo>
                  <a:lnTo>
                    <a:pt x="0" y="0"/>
                  </a:lnTo>
                  <a:close/>
                </a:path>
              </a:pathLst>
            </a:custGeom>
            <a:blipFill>
              <a:blip r:embed="rId9"/>
              <a:stretch>
                <a:fillRect t="-185" r="-1" b="-183"/>
              </a:stretch>
            </a:blipFill>
          </p:spPr>
          <p:txBody>
            <a:bodyPr/>
            <a:lstStyle/>
            <a:p>
              <a:endParaRPr lang="el-GR"/>
            </a:p>
          </p:txBody>
        </p:sp>
      </p:grpSp>
      <p:grpSp>
        <p:nvGrpSpPr>
          <p:cNvPr id="20" name="Group 20"/>
          <p:cNvGrpSpPr/>
          <p:nvPr/>
        </p:nvGrpSpPr>
        <p:grpSpPr>
          <a:xfrm>
            <a:off x="1031384" y="356603"/>
            <a:ext cx="11987846" cy="1137553"/>
            <a:chOff x="0" y="0"/>
            <a:chExt cx="15983795" cy="1516737"/>
          </a:xfrm>
        </p:grpSpPr>
        <p:sp>
          <p:nvSpPr>
            <p:cNvPr id="21" name="Freeform 21"/>
            <p:cNvSpPr/>
            <p:nvPr/>
          </p:nvSpPr>
          <p:spPr>
            <a:xfrm>
              <a:off x="0" y="0"/>
              <a:ext cx="15983795" cy="1516737"/>
            </a:xfrm>
            <a:custGeom>
              <a:avLst/>
              <a:gdLst/>
              <a:ahLst/>
              <a:cxnLst/>
              <a:rect l="l" t="t" r="r" b="b"/>
              <a:pathLst>
                <a:path w="15983795" h="1516737">
                  <a:moveTo>
                    <a:pt x="0" y="0"/>
                  </a:moveTo>
                  <a:lnTo>
                    <a:pt x="15983795" y="0"/>
                  </a:lnTo>
                  <a:lnTo>
                    <a:pt x="15983795" y="1516737"/>
                  </a:lnTo>
                  <a:lnTo>
                    <a:pt x="0" y="1516737"/>
                  </a:lnTo>
                  <a:close/>
                </a:path>
              </a:pathLst>
            </a:custGeom>
            <a:solidFill>
              <a:srgbClr val="000000">
                <a:alpha val="0"/>
              </a:srgbClr>
            </a:solidFill>
          </p:spPr>
          <p:txBody>
            <a:bodyPr/>
            <a:lstStyle/>
            <a:p>
              <a:endParaRPr lang="el-GR"/>
            </a:p>
          </p:txBody>
        </p:sp>
        <p:sp>
          <p:nvSpPr>
            <p:cNvPr id="22" name="TextBox 22"/>
            <p:cNvSpPr txBox="1"/>
            <p:nvPr/>
          </p:nvSpPr>
          <p:spPr>
            <a:xfrm>
              <a:off x="0" y="66675"/>
              <a:ext cx="15983795" cy="1450062"/>
            </a:xfrm>
            <a:prstGeom prst="rect">
              <a:avLst/>
            </a:prstGeom>
          </p:spPr>
          <p:txBody>
            <a:bodyPr lIns="0" tIns="0" rIns="0" bIns="0" rtlCol="0" anchor="ctr"/>
            <a:lstStyle/>
            <a:p>
              <a:pPr algn="l">
                <a:lnSpc>
                  <a:spcPts val="6480"/>
                </a:lnSpc>
              </a:pPr>
              <a:r>
                <a:rPr lang="en-US" sz="6000" b="1">
                  <a:solidFill>
                    <a:srgbClr val="8D5CFF"/>
                  </a:solidFill>
                  <a:latin typeface="Georgia Bold"/>
                  <a:ea typeface="Georgia Bold"/>
                  <a:cs typeface="Georgia Bold"/>
                  <a:sym typeface="Georgia Bold"/>
                </a:rPr>
                <a:t>4. Creative Development</a:t>
              </a:r>
            </a:p>
          </p:txBody>
        </p:sp>
      </p:grpSp>
      <p:sp>
        <p:nvSpPr>
          <p:cNvPr id="23" name="Freeform 23"/>
          <p:cNvSpPr/>
          <p:nvPr/>
        </p:nvSpPr>
        <p:spPr>
          <a:xfrm>
            <a:off x="2117475" y="1751331"/>
            <a:ext cx="2326488" cy="2671333"/>
          </a:xfrm>
          <a:custGeom>
            <a:avLst/>
            <a:gdLst/>
            <a:ahLst/>
            <a:cxnLst/>
            <a:rect l="l" t="t" r="r" b="b"/>
            <a:pathLst>
              <a:path w="2326488" h="2671333">
                <a:moveTo>
                  <a:pt x="0" y="0"/>
                </a:moveTo>
                <a:lnTo>
                  <a:pt x="2326489" y="0"/>
                </a:lnTo>
                <a:lnTo>
                  <a:pt x="2326489" y="2671333"/>
                </a:lnTo>
                <a:lnTo>
                  <a:pt x="0" y="267133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24" name="Freeform 24"/>
          <p:cNvSpPr/>
          <p:nvPr/>
        </p:nvSpPr>
        <p:spPr>
          <a:xfrm>
            <a:off x="7387414" y="1751331"/>
            <a:ext cx="2671333" cy="2671333"/>
          </a:xfrm>
          <a:custGeom>
            <a:avLst/>
            <a:gdLst/>
            <a:ahLst/>
            <a:cxnLst/>
            <a:rect l="l" t="t" r="r" b="b"/>
            <a:pathLst>
              <a:path w="2671333" h="2671333">
                <a:moveTo>
                  <a:pt x="0" y="0"/>
                </a:moveTo>
                <a:lnTo>
                  <a:pt x="2671334" y="0"/>
                </a:lnTo>
                <a:lnTo>
                  <a:pt x="2671334" y="2671333"/>
                </a:lnTo>
                <a:lnTo>
                  <a:pt x="0" y="267133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l-GR"/>
          </a:p>
        </p:txBody>
      </p:sp>
      <p:sp>
        <p:nvSpPr>
          <p:cNvPr id="25" name="Freeform 25"/>
          <p:cNvSpPr/>
          <p:nvPr/>
        </p:nvSpPr>
        <p:spPr>
          <a:xfrm>
            <a:off x="13002198" y="1751331"/>
            <a:ext cx="2217206" cy="2671333"/>
          </a:xfrm>
          <a:custGeom>
            <a:avLst/>
            <a:gdLst/>
            <a:ahLst/>
            <a:cxnLst/>
            <a:rect l="l" t="t" r="r" b="b"/>
            <a:pathLst>
              <a:path w="2217206" h="2671333">
                <a:moveTo>
                  <a:pt x="0" y="0"/>
                </a:moveTo>
                <a:lnTo>
                  <a:pt x="2217207" y="0"/>
                </a:lnTo>
                <a:lnTo>
                  <a:pt x="2217207" y="2671333"/>
                </a:lnTo>
                <a:lnTo>
                  <a:pt x="0" y="267133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l-GR"/>
          </a:p>
        </p:txBody>
      </p:sp>
      <p:sp>
        <p:nvSpPr>
          <p:cNvPr id="26" name="TextBox 26"/>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sp>
        <p:nvSpPr>
          <p:cNvPr id="27" name="TextBox 27"/>
          <p:cNvSpPr txBox="1"/>
          <p:nvPr/>
        </p:nvSpPr>
        <p:spPr>
          <a:xfrm>
            <a:off x="2190318" y="4878279"/>
            <a:ext cx="2180804" cy="306705"/>
          </a:xfrm>
          <a:prstGeom prst="rect">
            <a:avLst/>
          </a:prstGeom>
        </p:spPr>
        <p:txBody>
          <a:bodyPr lIns="0" tIns="0" rIns="0" bIns="0" rtlCol="0" anchor="t">
            <a:spAutoFit/>
          </a:bodyPr>
          <a:lstStyle/>
          <a:p>
            <a:pPr algn="ctr">
              <a:lnSpc>
                <a:spcPts val="2159"/>
              </a:lnSpc>
            </a:pPr>
            <a:r>
              <a:rPr lang="en-US" sz="2499" b="1">
                <a:solidFill>
                  <a:srgbClr val="8D5CFF"/>
                </a:solidFill>
                <a:latin typeface="Arial Bold"/>
                <a:ea typeface="Arial Bold"/>
                <a:cs typeface="Arial Bold"/>
                <a:sym typeface="Arial Bold"/>
              </a:rPr>
              <a:t>30 minutes</a:t>
            </a:r>
          </a:p>
        </p:txBody>
      </p:sp>
      <p:sp>
        <p:nvSpPr>
          <p:cNvPr id="28" name="TextBox 28"/>
          <p:cNvSpPr txBox="1"/>
          <p:nvPr/>
        </p:nvSpPr>
        <p:spPr>
          <a:xfrm>
            <a:off x="7012679" y="4878279"/>
            <a:ext cx="3346130" cy="1106805"/>
          </a:xfrm>
          <a:prstGeom prst="rect">
            <a:avLst/>
          </a:prstGeom>
        </p:spPr>
        <p:txBody>
          <a:bodyPr lIns="0" tIns="0" rIns="0" bIns="0" rtlCol="0" anchor="t">
            <a:spAutoFit/>
          </a:bodyPr>
          <a:lstStyle/>
          <a:p>
            <a:pPr algn="ctr">
              <a:lnSpc>
                <a:spcPts val="2159"/>
              </a:lnSpc>
            </a:pPr>
            <a:r>
              <a:rPr lang="en-US" sz="2499" b="1">
                <a:solidFill>
                  <a:srgbClr val="8D5CFF"/>
                </a:solidFill>
                <a:latin typeface="Arial Bold"/>
                <a:ea typeface="Arial Bold"/>
                <a:cs typeface="Arial Bold"/>
                <a:sym typeface="Arial Bold"/>
              </a:rPr>
              <a:t>to define the final proposal with a clear and differentiating identity</a:t>
            </a:r>
          </a:p>
        </p:txBody>
      </p:sp>
      <p:sp>
        <p:nvSpPr>
          <p:cNvPr id="29" name="TextBox 29"/>
          <p:cNvSpPr txBox="1"/>
          <p:nvPr/>
        </p:nvSpPr>
        <p:spPr>
          <a:xfrm>
            <a:off x="1028700" y="6327984"/>
            <a:ext cx="16607952" cy="2309241"/>
          </a:xfrm>
          <a:prstGeom prst="rect">
            <a:avLst/>
          </a:prstGeom>
        </p:spPr>
        <p:txBody>
          <a:bodyPr lIns="0" tIns="0" rIns="0" bIns="0" rtlCol="0" anchor="t">
            <a:spAutoFit/>
          </a:bodyPr>
          <a:lstStyle/>
          <a:p>
            <a:pPr algn="l">
              <a:lnSpc>
                <a:spcPts val="2592"/>
              </a:lnSpc>
            </a:pPr>
            <a:r>
              <a:rPr lang="en-US" sz="3000">
                <a:solidFill>
                  <a:srgbClr val="19112C"/>
                </a:solidFill>
                <a:latin typeface="Arial"/>
                <a:ea typeface="Arial"/>
                <a:cs typeface="Arial"/>
                <a:sym typeface="Arial"/>
              </a:rPr>
              <a:t>Your idea must be unique, creative, viable and relevant to the market.</a:t>
            </a:r>
          </a:p>
          <a:p>
            <a:pPr algn="l">
              <a:lnSpc>
                <a:spcPts val="2592"/>
              </a:lnSpc>
            </a:pPr>
            <a:endParaRPr lang="en-US" sz="3000">
              <a:solidFill>
                <a:srgbClr val="19112C"/>
              </a:solidFill>
              <a:latin typeface="Arial"/>
              <a:ea typeface="Arial"/>
              <a:cs typeface="Arial"/>
              <a:sym typeface="Arial"/>
            </a:endParaRPr>
          </a:p>
          <a:p>
            <a:pPr marL="647700" lvl="1" indent="-323850" algn="l">
              <a:lnSpc>
                <a:spcPts val="2592"/>
              </a:lnSpc>
              <a:buFont typeface="Arial"/>
              <a:buChar char="•"/>
            </a:pPr>
            <a:r>
              <a:rPr lang="en-US" sz="3000">
                <a:solidFill>
                  <a:srgbClr val="19112C"/>
                </a:solidFill>
                <a:latin typeface="Arial"/>
                <a:ea typeface="Arial"/>
                <a:cs typeface="Arial"/>
                <a:sym typeface="Arial"/>
              </a:rPr>
              <a:t>The solution must be creative and innovative.</a:t>
            </a:r>
          </a:p>
          <a:p>
            <a:pPr marL="647700" lvl="1" indent="-323850" algn="l">
              <a:lnSpc>
                <a:spcPts val="2592"/>
              </a:lnSpc>
              <a:buFont typeface="Arial"/>
              <a:buChar char="•"/>
            </a:pPr>
            <a:r>
              <a:rPr lang="en-US" sz="3000">
                <a:solidFill>
                  <a:srgbClr val="19112C"/>
                </a:solidFill>
                <a:latin typeface="Arial"/>
                <a:ea typeface="Arial"/>
                <a:cs typeface="Arial"/>
                <a:sym typeface="Arial"/>
              </a:rPr>
              <a:t>It has to offer "competitive advantage" or "added value" that keeps the textile company in a good position in the market.</a:t>
            </a:r>
          </a:p>
          <a:p>
            <a:pPr algn="l">
              <a:lnSpc>
                <a:spcPts val="2592"/>
              </a:lnSpc>
            </a:pPr>
            <a:endParaRPr lang="en-US" sz="3000">
              <a:solidFill>
                <a:srgbClr val="19112C"/>
              </a:solidFill>
              <a:latin typeface="Arial"/>
              <a:ea typeface="Arial"/>
              <a:cs typeface="Arial"/>
              <a:sym typeface="Arial"/>
            </a:endParaRPr>
          </a:p>
          <a:p>
            <a:pPr algn="l">
              <a:lnSpc>
                <a:spcPts val="2592"/>
              </a:lnSpc>
            </a:pPr>
            <a:r>
              <a:rPr lang="en-US" sz="3000">
                <a:solidFill>
                  <a:srgbClr val="19112C"/>
                </a:solidFill>
                <a:latin typeface="Arial"/>
                <a:ea typeface="Arial"/>
                <a:cs typeface="Arial"/>
                <a:sym typeface="Arial"/>
              </a:rPr>
              <a:t>Think about the evaluation criteria!</a:t>
            </a:r>
          </a:p>
        </p:txBody>
      </p:sp>
      <p:sp>
        <p:nvSpPr>
          <p:cNvPr id="30" name="TextBox 30"/>
          <p:cNvSpPr txBox="1"/>
          <p:nvPr/>
        </p:nvSpPr>
        <p:spPr>
          <a:xfrm>
            <a:off x="12437736" y="4878279"/>
            <a:ext cx="3346130" cy="306705"/>
          </a:xfrm>
          <a:prstGeom prst="rect">
            <a:avLst/>
          </a:prstGeom>
        </p:spPr>
        <p:txBody>
          <a:bodyPr lIns="0" tIns="0" rIns="0" bIns="0" rtlCol="0" anchor="t">
            <a:spAutoFit/>
          </a:bodyPr>
          <a:lstStyle/>
          <a:p>
            <a:pPr algn="ctr">
              <a:lnSpc>
                <a:spcPts val="2159"/>
              </a:lnSpc>
            </a:pPr>
            <a:r>
              <a:rPr lang="en-US" sz="2499" b="1">
                <a:solidFill>
                  <a:srgbClr val="8D5CFF"/>
                </a:solidFill>
                <a:latin typeface="Arial Bold"/>
                <a:ea typeface="Arial Bold"/>
                <a:cs typeface="Arial Bold"/>
                <a:sym typeface="Arial Bold"/>
              </a:rPr>
              <a:t>final idea proposal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grpSp>
        <p:nvGrpSpPr>
          <p:cNvPr id="19" name="Group 19"/>
          <p:cNvGrpSpPr>
            <a:grpSpLocks noChangeAspect="1"/>
          </p:cNvGrpSpPr>
          <p:nvPr/>
        </p:nvGrpSpPr>
        <p:grpSpPr>
          <a:xfrm>
            <a:off x="14708498" y="-954"/>
            <a:ext cx="3579499" cy="8747478"/>
            <a:chOff x="0" y="0"/>
            <a:chExt cx="4772666" cy="11663304"/>
          </a:xfrm>
        </p:grpSpPr>
        <p:sp>
          <p:nvSpPr>
            <p:cNvPr id="20" name="Freeform 20"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9"/>
              <a:stretch>
                <a:fillRect t="-1211" b="-1211"/>
              </a:stretch>
            </a:blipFill>
          </p:spPr>
          <p:txBody>
            <a:bodyPr/>
            <a:lstStyle/>
            <a:p>
              <a:endParaRPr lang="el-GR"/>
            </a:p>
          </p:txBody>
        </p:sp>
      </p:grpSp>
      <p:grpSp>
        <p:nvGrpSpPr>
          <p:cNvPr id="21" name="Group 21"/>
          <p:cNvGrpSpPr>
            <a:grpSpLocks noChangeAspect="1"/>
          </p:cNvGrpSpPr>
          <p:nvPr/>
        </p:nvGrpSpPr>
        <p:grpSpPr>
          <a:xfrm>
            <a:off x="14896364" y="2252438"/>
            <a:ext cx="3203764" cy="972000"/>
            <a:chOff x="0" y="0"/>
            <a:chExt cx="4271686" cy="1296000"/>
          </a:xfrm>
        </p:grpSpPr>
        <p:sp>
          <p:nvSpPr>
            <p:cNvPr id="22" name="Freeform 22"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0"/>
              <a:stretch>
                <a:fillRect t="-185" b="-183"/>
              </a:stretch>
            </a:blipFill>
          </p:spPr>
          <p:txBody>
            <a:bodyPr/>
            <a:lstStyle/>
            <a:p>
              <a:endParaRPr lang="el-GR"/>
            </a:p>
          </p:txBody>
        </p:sp>
      </p:grpSp>
      <p:grpSp>
        <p:nvGrpSpPr>
          <p:cNvPr id="23" name="Group 23"/>
          <p:cNvGrpSpPr/>
          <p:nvPr/>
        </p:nvGrpSpPr>
        <p:grpSpPr>
          <a:xfrm>
            <a:off x="576027" y="245043"/>
            <a:ext cx="14440619" cy="1988345"/>
            <a:chOff x="0" y="0"/>
            <a:chExt cx="19254158" cy="2651126"/>
          </a:xfrm>
        </p:grpSpPr>
        <p:sp>
          <p:nvSpPr>
            <p:cNvPr id="24" name="Freeform 24"/>
            <p:cNvSpPr/>
            <p:nvPr/>
          </p:nvSpPr>
          <p:spPr>
            <a:xfrm>
              <a:off x="0" y="0"/>
              <a:ext cx="19254158" cy="2651126"/>
            </a:xfrm>
            <a:custGeom>
              <a:avLst/>
              <a:gdLst/>
              <a:ahLst/>
              <a:cxnLst/>
              <a:rect l="l" t="t" r="r" b="b"/>
              <a:pathLst>
                <a:path w="19254158" h="2651126">
                  <a:moveTo>
                    <a:pt x="0" y="0"/>
                  </a:moveTo>
                  <a:lnTo>
                    <a:pt x="19254158" y="0"/>
                  </a:lnTo>
                  <a:lnTo>
                    <a:pt x="19254158" y="2651126"/>
                  </a:lnTo>
                  <a:lnTo>
                    <a:pt x="0" y="2651126"/>
                  </a:lnTo>
                  <a:close/>
                </a:path>
              </a:pathLst>
            </a:custGeom>
            <a:solidFill>
              <a:srgbClr val="000000">
                <a:alpha val="0"/>
              </a:srgbClr>
            </a:solidFill>
          </p:spPr>
          <p:txBody>
            <a:bodyPr/>
            <a:lstStyle/>
            <a:p>
              <a:endParaRPr lang="el-GR"/>
            </a:p>
          </p:txBody>
        </p:sp>
        <p:sp>
          <p:nvSpPr>
            <p:cNvPr id="25" name="TextBox 25"/>
            <p:cNvSpPr txBox="1"/>
            <p:nvPr/>
          </p:nvSpPr>
          <p:spPr>
            <a:xfrm>
              <a:off x="0" y="66675"/>
              <a:ext cx="19254158" cy="2584451"/>
            </a:xfrm>
            <a:prstGeom prst="rect">
              <a:avLst/>
            </a:prstGeom>
          </p:spPr>
          <p:txBody>
            <a:bodyPr lIns="0" tIns="0" rIns="0" bIns="0" rtlCol="0" anchor="ctr"/>
            <a:lstStyle/>
            <a:p>
              <a:pPr algn="l">
                <a:lnSpc>
                  <a:spcPts val="6480"/>
                </a:lnSpc>
              </a:pPr>
              <a:r>
                <a:rPr lang="en-US" sz="6000" b="1">
                  <a:solidFill>
                    <a:srgbClr val="8D5CFF"/>
                  </a:solidFill>
                  <a:latin typeface="Georgia Bold"/>
                  <a:ea typeface="Georgia Bold"/>
                  <a:cs typeface="Georgia Bold"/>
                  <a:sym typeface="Georgia Bold"/>
                </a:rPr>
                <a:t>Proposed Result Template</a:t>
              </a:r>
            </a:p>
          </p:txBody>
        </p:sp>
      </p:grpSp>
      <p:graphicFrame>
        <p:nvGraphicFramePr>
          <p:cNvPr id="26" name="Table 26"/>
          <p:cNvGraphicFramePr>
            <a:graphicFrameLocks noGrp="1"/>
          </p:cNvGraphicFramePr>
          <p:nvPr/>
        </p:nvGraphicFramePr>
        <p:xfrm>
          <a:off x="576027" y="1890035"/>
          <a:ext cx="13620750" cy="6613839"/>
        </p:xfrm>
        <a:graphic>
          <a:graphicData uri="http://schemas.openxmlformats.org/drawingml/2006/table">
            <a:tbl>
              <a:tblPr/>
              <a:tblGrid>
                <a:gridCol w="5001169">
                  <a:extLst>
                    <a:ext uri="{9D8B030D-6E8A-4147-A177-3AD203B41FA5}">
                      <a16:colId xmlns:a16="http://schemas.microsoft.com/office/drawing/2014/main" val="20000"/>
                    </a:ext>
                  </a:extLst>
                </a:gridCol>
                <a:gridCol w="8619581">
                  <a:extLst>
                    <a:ext uri="{9D8B030D-6E8A-4147-A177-3AD203B41FA5}">
                      <a16:colId xmlns:a16="http://schemas.microsoft.com/office/drawing/2014/main" val="20001"/>
                    </a:ext>
                  </a:extLst>
                </a:gridCol>
              </a:tblGrid>
              <a:tr h="686294">
                <a:tc>
                  <a:txBody>
                    <a:bodyPr/>
                    <a:lstStyle/>
                    <a:p>
                      <a:pPr algn="l">
                        <a:lnSpc>
                          <a:spcPts val="2879"/>
                        </a:lnSpc>
                        <a:defRPr/>
                      </a:pPr>
                      <a:r>
                        <a:rPr lang="en-US" sz="2400">
                          <a:solidFill>
                            <a:srgbClr val="19112C"/>
                          </a:solidFill>
                          <a:latin typeface="Arial"/>
                          <a:ea typeface="Arial"/>
                          <a:cs typeface="Arial"/>
                          <a:sym typeface="Arial"/>
                        </a:rPr>
                        <a:t>Project Name:</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FFFFF"/>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686294">
                <a:tc>
                  <a:txBody>
                    <a:bodyPr/>
                    <a:lstStyle/>
                    <a:p>
                      <a:pPr algn="l">
                        <a:lnSpc>
                          <a:spcPts val="2879"/>
                        </a:lnSpc>
                        <a:defRPr/>
                      </a:pPr>
                      <a:r>
                        <a:rPr lang="en-US" sz="2400">
                          <a:solidFill>
                            <a:srgbClr val="19112C"/>
                          </a:solidFill>
                          <a:latin typeface="Arial"/>
                          <a:ea typeface="Arial"/>
                          <a:cs typeface="Arial"/>
                          <a:sym typeface="Arial"/>
                        </a:rPr>
                        <a:t>Slogan or motto:</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A7DD73"/>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A7DD73"/>
                    </a:solidFill>
                  </a:tcPr>
                </a:tc>
                <a:extLst>
                  <a:ext uri="{0D108BD9-81ED-4DB2-BD59-A6C34878D82A}">
                    <a16:rowId xmlns:a16="http://schemas.microsoft.com/office/drawing/2014/main" val="10001"/>
                  </a:ext>
                </a:extLst>
              </a:tr>
              <a:tr h="686294">
                <a:tc>
                  <a:txBody>
                    <a:bodyPr/>
                    <a:lstStyle/>
                    <a:p>
                      <a:pPr algn="l">
                        <a:lnSpc>
                          <a:spcPts val="2879"/>
                        </a:lnSpc>
                        <a:defRPr/>
                      </a:pPr>
                      <a:r>
                        <a:rPr lang="en-US" sz="2400">
                          <a:solidFill>
                            <a:srgbClr val="19112C"/>
                          </a:solidFill>
                          <a:latin typeface="Arial"/>
                          <a:ea typeface="Arial"/>
                          <a:cs typeface="Arial"/>
                          <a:sym typeface="Arial"/>
                        </a:rPr>
                        <a:t>Short description:</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FFFFF"/>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048505">
                <a:tc>
                  <a:txBody>
                    <a:bodyPr/>
                    <a:lstStyle/>
                    <a:p>
                      <a:pPr algn="l">
                        <a:lnSpc>
                          <a:spcPts val="2879"/>
                        </a:lnSpc>
                        <a:defRPr/>
                      </a:pPr>
                      <a:r>
                        <a:rPr lang="en-US" sz="2400">
                          <a:solidFill>
                            <a:srgbClr val="19112C"/>
                          </a:solidFill>
                          <a:latin typeface="Arial"/>
                          <a:ea typeface="Arial"/>
                          <a:cs typeface="Arial"/>
                          <a:sym typeface="Arial"/>
                        </a:rPr>
                        <a:t>What makes it unique or innovative?</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A7DD73"/>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A7DD73"/>
                    </a:solidFill>
                  </a:tcPr>
                </a:tc>
                <a:extLst>
                  <a:ext uri="{0D108BD9-81ED-4DB2-BD59-A6C34878D82A}">
                    <a16:rowId xmlns:a16="http://schemas.microsoft.com/office/drawing/2014/main" val="10003"/>
                  </a:ext>
                </a:extLst>
              </a:tr>
              <a:tr h="686294">
                <a:tc>
                  <a:txBody>
                    <a:bodyPr/>
                    <a:lstStyle/>
                    <a:p>
                      <a:pPr algn="l">
                        <a:lnSpc>
                          <a:spcPts val="2879"/>
                        </a:lnSpc>
                        <a:defRPr/>
                      </a:pPr>
                      <a:r>
                        <a:rPr lang="en-US" sz="2400">
                          <a:solidFill>
                            <a:srgbClr val="19112C"/>
                          </a:solidFill>
                          <a:latin typeface="Arial"/>
                          <a:ea typeface="Arial"/>
                          <a:cs typeface="Arial"/>
                          <a:sym typeface="Arial"/>
                        </a:rPr>
                        <a:t>What specific need does it solve?</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FFFFF"/>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1048505">
                <a:tc>
                  <a:txBody>
                    <a:bodyPr/>
                    <a:lstStyle/>
                    <a:p>
                      <a:pPr algn="l">
                        <a:lnSpc>
                          <a:spcPts val="2879"/>
                        </a:lnSpc>
                        <a:defRPr/>
                      </a:pPr>
                      <a:r>
                        <a:rPr lang="en-US" sz="2400">
                          <a:solidFill>
                            <a:srgbClr val="19112C"/>
                          </a:solidFill>
                          <a:latin typeface="Arial"/>
                          <a:ea typeface="Arial"/>
                          <a:cs typeface="Arial"/>
                          <a:sym typeface="Arial"/>
                        </a:rPr>
                        <a:t>Target audience, allies or stakeholders</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A7DD73"/>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A7DD73"/>
                    </a:solidFill>
                  </a:tcPr>
                </a:tc>
                <a:extLst>
                  <a:ext uri="{0D108BD9-81ED-4DB2-BD59-A6C34878D82A}">
                    <a16:rowId xmlns:a16="http://schemas.microsoft.com/office/drawing/2014/main" val="10005"/>
                  </a:ext>
                </a:extLst>
              </a:tr>
              <a:tr h="1048505">
                <a:tc>
                  <a:txBody>
                    <a:bodyPr/>
                    <a:lstStyle/>
                    <a:p>
                      <a:pPr algn="l">
                        <a:lnSpc>
                          <a:spcPts val="2879"/>
                        </a:lnSpc>
                        <a:defRPr/>
                      </a:pPr>
                      <a:r>
                        <a:rPr lang="en-US" sz="2400">
                          <a:solidFill>
                            <a:srgbClr val="19112C"/>
                          </a:solidFill>
                          <a:latin typeface="Arial"/>
                          <a:ea typeface="Arial"/>
                          <a:cs typeface="Arial"/>
                          <a:sym typeface="Arial"/>
                        </a:rPr>
                        <a:t>Sustainability model (Economic, social, environmental)</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FFFFF"/>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723148">
                <a:tc>
                  <a:txBody>
                    <a:bodyPr/>
                    <a:lstStyle/>
                    <a:p>
                      <a:pPr algn="l">
                        <a:lnSpc>
                          <a:spcPts val="2879"/>
                        </a:lnSpc>
                        <a:defRPr/>
                      </a:pPr>
                      <a:r>
                        <a:rPr lang="en-US" sz="2400">
                          <a:solidFill>
                            <a:srgbClr val="19112C"/>
                          </a:solidFill>
                          <a:latin typeface="Arial"/>
                          <a:ea typeface="Arial"/>
                          <a:cs typeface="Arial"/>
                          <a:sym typeface="Arial"/>
                        </a:rPr>
                        <a:t>Visual scheme</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A7DD73"/>
                    </a:solidFill>
                  </a:tcPr>
                </a:tc>
                <a:tc>
                  <a:txBody>
                    <a:bodyPr/>
                    <a:lstStyle/>
                    <a:p>
                      <a:pPr algn="l">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A7DD73"/>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2F9ED"/>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grpSp>
        <p:nvGrpSpPr>
          <p:cNvPr id="18" name="Group 18"/>
          <p:cNvGrpSpPr/>
          <p:nvPr/>
        </p:nvGrpSpPr>
        <p:grpSpPr>
          <a:xfrm>
            <a:off x="1028700" y="386879"/>
            <a:ext cx="9091683" cy="1988345"/>
            <a:chOff x="0" y="0"/>
            <a:chExt cx="12122244" cy="2651126"/>
          </a:xfrm>
        </p:grpSpPr>
        <p:sp>
          <p:nvSpPr>
            <p:cNvPr id="19" name="Freeform 19"/>
            <p:cNvSpPr/>
            <p:nvPr/>
          </p:nvSpPr>
          <p:spPr>
            <a:xfrm>
              <a:off x="0" y="0"/>
              <a:ext cx="12122244" cy="2651126"/>
            </a:xfrm>
            <a:custGeom>
              <a:avLst/>
              <a:gdLst/>
              <a:ahLst/>
              <a:cxnLst/>
              <a:rect l="l" t="t" r="r" b="b"/>
              <a:pathLst>
                <a:path w="12122244" h="2651126">
                  <a:moveTo>
                    <a:pt x="0" y="0"/>
                  </a:moveTo>
                  <a:lnTo>
                    <a:pt x="12122244" y="0"/>
                  </a:lnTo>
                  <a:lnTo>
                    <a:pt x="12122244" y="2651126"/>
                  </a:lnTo>
                  <a:lnTo>
                    <a:pt x="0" y="2651126"/>
                  </a:lnTo>
                  <a:close/>
                </a:path>
              </a:pathLst>
            </a:custGeom>
            <a:solidFill>
              <a:srgbClr val="000000">
                <a:alpha val="0"/>
              </a:srgbClr>
            </a:solidFill>
          </p:spPr>
          <p:txBody>
            <a:bodyPr/>
            <a:lstStyle/>
            <a:p>
              <a:endParaRPr lang="el-GR"/>
            </a:p>
          </p:txBody>
        </p:sp>
        <p:sp>
          <p:nvSpPr>
            <p:cNvPr id="20" name="TextBox 20"/>
            <p:cNvSpPr txBox="1"/>
            <p:nvPr/>
          </p:nvSpPr>
          <p:spPr>
            <a:xfrm>
              <a:off x="0" y="66675"/>
              <a:ext cx="12122244" cy="2584451"/>
            </a:xfrm>
            <a:prstGeom prst="rect">
              <a:avLst/>
            </a:prstGeom>
          </p:spPr>
          <p:txBody>
            <a:bodyPr lIns="0" tIns="0" rIns="0" bIns="0" rtlCol="0" anchor="ctr"/>
            <a:lstStyle/>
            <a:p>
              <a:pPr algn="l">
                <a:lnSpc>
                  <a:spcPts val="6480"/>
                </a:lnSpc>
              </a:pPr>
              <a:r>
                <a:rPr lang="en-US" sz="6000" b="1">
                  <a:solidFill>
                    <a:srgbClr val="19112C"/>
                  </a:solidFill>
                  <a:latin typeface="Georgia Bold"/>
                  <a:ea typeface="Georgia Bold"/>
                  <a:cs typeface="Georgia Bold"/>
                  <a:sym typeface="Georgia Bold"/>
                </a:rPr>
                <a:t>An inspiring example</a:t>
              </a:r>
            </a:p>
          </p:txBody>
        </p:sp>
      </p:grpSp>
      <p:sp>
        <p:nvSpPr>
          <p:cNvPr id="21" name="TextBox 21"/>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sp>
        <p:nvSpPr>
          <p:cNvPr id="22" name="TextBox 22"/>
          <p:cNvSpPr txBox="1"/>
          <p:nvPr/>
        </p:nvSpPr>
        <p:spPr>
          <a:xfrm>
            <a:off x="1028700" y="2594298"/>
            <a:ext cx="11677212" cy="1019865"/>
          </a:xfrm>
          <a:prstGeom prst="rect">
            <a:avLst/>
          </a:prstGeom>
        </p:spPr>
        <p:txBody>
          <a:bodyPr lIns="0" tIns="0" rIns="0" bIns="0" rtlCol="0" anchor="t">
            <a:spAutoFit/>
          </a:bodyPr>
          <a:lstStyle/>
          <a:p>
            <a:pPr algn="l">
              <a:lnSpc>
                <a:spcPts val="4536"/>
              </a:lnSpc>
            </a:pPr>
            <a:r>
              <a:rPr lang="en-US" sz="4200">
                <a:solidFill>
                  <a:srgbClr val="19112C"/>
                </a:solidFill>
                <a:latin typeface="Arial"/>
                <a:ea typeface="Arial"/>
                <a:cs typeface="Arial"/>
                <a:sym typeface="Arial"/>
              </a:rPr>
              <a:t>Eco-design solutions by Canussa</a:t>
            </a:r>
          </a:p>
        </p:txBody>
      </p:sp>
      <p:grpSp>
        <p:nvGrpSpPr>
          <p:cNvPr id="23" name="Group 23"/>
          <p:cNvGrpSpPr/>
          <p:nvPr/>
        </p:nvGrpSpPr>
        <p:grpSpPr>
          <a:xfrm>
            <a:off x="1028700" y="3936949"/>
            <a:ext cx="13481194" cy="4463215"/>
            <a:chOff x="0" y="0"/>
            <a:chExt cx="17974925" cy="5950953"/>
          </a:xfrm>
        </p:grpSpPr>
        <p:grpSp>
          <p:nvGrpSpPr>
            <p:cNvPr id="24" name="Group 24"/>
            <p:cNvGrpSpPr>
              <a:grpSpLocks noChangeAspect="1"/>
            </p:cNvGrpSpPr>
            <p:nvPr/>
          </p:nvGrpSpPr>
          <p:grpSpPr>
            <a:xfrm>
              <a:off x="0" y="0"/>
              <a:ext cx="17540565" cy="5950953"/>
              <a:chOff x="0" y="0"/>
              <a:chExt cx="19262238" cy="6535062"/>
            </a:xfrm>
          </p:grpSpPr>
          <p:sp>
            <p:nvSpPr>
              <p:cNvPr id="25" name="Freeform 25"/>
              <p:cNvSpPr/>
              <p:nvPr/>
            </p:nvSpPr>
            <p:spPr>
              <a:xfrm>
                <a:off x="0" y="0"/>
                <a:ext cx="19262217" cy="6535039"/>
              </a:xfrm>
              <a:custGeom>
                <a:avLst/>
                <a:gdLst/>
                <a:ahLst/>
                <a:cxnLst/>
                <a:rect l="l" t="t" r="r" b="b"/>
                <a:pathLst>
                  <a:path w="19262217" h="6535039">
                    <a:moveTo>
                      <a:pt x="0" y="0"/>
                    </a:moveTo>
                    <a:lnTo>
                      <a:pt x="19262217" y="0"/>
                    </a:lnTo>
                    <a:lnTo>
                      <a:pt x="19262217" y="6535039"/>
                    </a:lnTo>
                    <a:lnTo>
                      <a:pt x="0" y="6535039"/>
                    </a:lnTo>
                    <a:lnTo>
                      <a:pt x="0" y="0"/>
                    </a:lnTo>
                    <a:close/>
                  </a:path>
                </a:pathLst>
              </a:custGeom>
              <a:blipFill>
                <a:blip r:embed="rId9"/>
                <a:stretch>
                  <a:fillRect/>
                </a:stretch>
              </a:blipFill>
            </p:spPr>
            <p:txBody>
              <a:bodyPr/>
              <a:lstStyle/>
              <a:p>
                <a:endParaRPr lang="el-GR"/>
              </a:p>
            </p:txBody>
          </p:sp>
        </p:grpSp>
        <p:sp>
          <p:nvSpPr>
            <p:cNvPr id="26" name="Freeform 26"/>
            <p:cNvSpPr/>
            <p:nvPr/>
          </p:nvSpPr>
          <p:spPr>
            <a:xfrm rot="91009">
              <a:off x="7811157" y="646673"/>
              <a:ext cx="10148589" cy="1281259"/>
            </a:xfrm>
            <a:custGeom>
              <a:avLst/>
              <a:gdLst/>
              <a:ahLst/>
              <a:cxnLst/>
              <a:rect l="l" t="t" r="r" b="b"/>
              <a:pathLst>
                <a:path w="10148589" h="1281259">
                  <a:moveTo>
                    <a:pt x="0" y="0"/>
                  </a:moveTo>
                  <a:lnTo>
                    <a:pt x="10148589" y="0"/>
                  </a:lnTo>
                  <a:lnTo>
                    <a:pt x="10148589" y="1281259"/>
                  </a:lnTo>
                  <a:lnTo>
                    <a:pt x="0" y="128125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27" name="TextBox 27"/>
            <p:cNvSpPr txBox="1"/>
            <p:nvPr/>
          </p:nvSpPr>
          <p:spPr>
            <a:xfrm>
              <a:off x="10110997" y="579254"/>
              <a:ext cx="5548908" cy="1147445"/>
            </a:xfrm>
            <a:prstGeom prst="rect">
              <a:avLst/>
            </a:prstGeom>
          </p:spPr>
          <p:txBody>
            <a:bodyPr lIns="0" tIns="0" rIns="0" bIns="0" rtlCol="0" anchor="t">
              <a:spAutoFit/>
            </a:bodyPr>
            <a:lstStyle/>
            <a:p>
              <a:pPr algn="ctr">
                <a:lnSpc>
                  <a:spcPts val="6480"/>
                </a:lnSpc>
                <a:spcBef>
                  <a:spcPct val="0"/>
                </a:spcBef>
              </a:pPr>
              <a:r>
                <a:rPr lang="en-US" sz="6000" b="1">
                  <a:solidFill>
                    <a:srgbClr val="19112C"/>
                  </a:solidFill>
                  <a:latin typeface="Georgia Bold"/>
                  <a:ea typeface="Georgia Bold"/>
                  <a:cs typeface="Georgia Bold"/>
                  <a:sym typeface="Georgia Bold"/>
                </a:rPr>
                <a:t>Case study</a:t>
              </a:r>
            </a:p>
          </p:txBody>
        </p:sp>
      </p:grpSp>
      <p:sp>
        <p:nvSpPr>
          <p:cNvPr id="28" name="Freeform 25">
            <a:extLst>
              <a:ext uri="{FF2B5EF4-FFF2-40B4-BE49-F238E27FC236}">
                <a16:creationId xmlns:a16="http://schemas.microsoft.com/office/drawing/2014/main" id="{10CE3807-56DC-DDB5-03F0-64D0BE0FD955}"/>
              </a:ext>
            </a:extLst>
          </p:cNvPr>
          <p:cNvSpPr/>
          <p:nvPr/>
        </p:nvSpPr>
        <p:spPr>
          <a:xfrm>
            <a:off x="13604511" y="226570"/>
            <a:ext cx="4683489" cy="1710664"/>
          </a:xfrm>
          <a:custGeom>
            <a:avLst/>
            <a:gdLst/>
            <a:ahLst/>
            <a:cxnLst/>
            <a:rect l="l" t="t" r="r" b="b"/>
            <a:pathLst>
              <a:path w="19262217" h="6535039">
                <a:moveTo>
                  <a:pt x="0" y="0"/>
                </a:moveTo>
                <a:lnTo>
                  <a:pt x="19262217" y="0"/>
                </a:lnTo>
                <a:lnTo>
                  <a:pt x="19262217" y="6535039"/>
                </a:lnTo>
                <a:lnTo>
                  <a:pt x="0" y="6535039"/>
                </a:lnTo>
                <a:lnTo>
                  <a:pt x="0" y="0"/>
                </a:lnTo>
                <a:close/>
              </a:path>
            </a:pathLst>
          </a:custGeom>
          <a:blipFill>
            <a:blip r:embed="rId9"/>
            <a:stretch>
              <a:fillRect l="1" r="-180890" b="-160904"/>
            </a:stretch>
          </a:blipFill>
        </p:spPr>
        <p:txBody>
          <a:bodyPr/>
          <a:lstStyle/>
          <a:p>
            <a:endParaRPr lang="el-GR"/>
          </a:p>
        </p:txBody>
      </p:sp>
      <p:sp>
        <p:nvSpPr>
          <p:cNvPr id="30" name="Freeform 25">
            <a:extLst>
              <a:ext uri="{FF2B5EF4-FFF2-40B4-BE49-F238E27FC236}">
                <a16:creationId xmlns:a16="http://schemas.microsoft.com/office/drawing/2014/main" id="{9997AB63-E191-D88A-9EC7-6FC91925C3A0}"/>
              </a:ext>
            </a:extLst>
          </p:cNvPr>
          <p:cNvSpPr/>
          <p:nvPr/>
        </p:nvSpPr>
        <p:spPr>
          <a:xfrm>
            <a:off x="96643" y="4077782"/>
            <a:ext cx="6743700" cy="1447800"/>
          </a:xfrm>
          <a:custGeom>
            <a:avLst/>
            <a:gdLst/>
            <a:ahLst/>
            <a:cxnLst/>
            <a:rect l="l" t="t" r="r" b="b"/>
            <a:pathLst>
              <a:path w="19262217" h="6535039">
                <a:moveTo>
                  <a:pt x="0" y="0"/>
                </a:moveTo>
                <a:lnTo>
                  <a:pt x="19262217" y="0"/>
                </a:lnTo>
                <a:lnTo>
                  <a:pt x="19262217" y="6535039"/>
                </a:lnTo>
                <a:lnTo>
                  <a:pt x="0" y="6535039"/>
                </a:lnTo>
                <a:lnTo>
                  <a:pt x="0" y="0"/>
                </a:lnTo>
                <a:close/>
              </a:path>
            </a:pathLst>
          </a:custGeom>
          <a:blipFill>
            <a:blip r:embed="rId9"/>
            <a:stretch>
              <a:fillRect t="-107441" r="-95077" b="-80626"/>
            </a:stretch>
          </a:blipFill>
        </p:spPr>
        <p:txBody>
          <a:bodyPr/>
          <a:lstStyle/>
          <a:p>
            <a:endParaRPr lang="el-G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grpSp>
        <p:nvGrpSpPr>
          <p:cNvPr id="18" name="Group 18"/>
          <p:cNvGrpSpPr>
            <a:grpSpLocks noChangeAspect="1"/>
          </p:cNvGrpSpPr>
          <p:nvPr/>
        </p:nvGrpSpPr>
        <p:grpSpPr>
          <a:xfrm>
            <a:off x="14110801" y="768080"/>
            <a:ext cx="2878200" cy="873228"/>
            <a:chOff x="0" y="0"/>
            <a:chExt cx="3837600" cy="1164304"/>
          </a:xfrm>
        </p:grpSpPr>
        <p:sp>
          <p:nvSpPr>
            <p:cNvPr id="19" name="Freeform 19" descr="A purple and black text  Description automatically generated"/>
            <p:cNvSpPr/>
            <p:nvPr/>
          </p:nvSpPr>
          <p:spPr>
            <a:xfrm>
              <a:off x="0" y="0"/>
              <a:ext cx="3837559" cy="1164336"/>
            </a:xfrm>
            <a:custGeom>
              <a:avLst/>
              <a:gdLst/>
              <a:ahLst/>
              <a:cxnLst/>
              <a:rect l="l" t="t" r="r" b="b"/>
              <a:pathLst>
                <a:path w="3837559" h="1164336">
                  <a:moveTo>
                    <a:pt x="0" y="0"/>
                  </a:moveTo>
                  <a:lnTo>
                    <a:pt x="3837559" y="0"/>
                  </a:lnTo>
                  <a:lnTo>
                    <a:pt x="3837559" y="1164336"/>
                  </a:lnTo>
                  <a:lnTo>
                    <a:pt x="0" y="1164336"/>
                  </a:lnTo>
                  <a:lnTo>
                    <a:pt x="0" y="0"/>
                  </a:lnTo>
                  <a:close/>
                </a:path>
              </a:pathLst>
            </a:custGeom>
            <a:blipFill>
              <a:blip r:embed="rId9"/>
              <a:stretch>
                <a:fillRect t="-185" r="-1" b="-183"/>
              </a:stretch>
            </a:blipFill>
          </p:spPr>
          <p:txBody>
            <a:bodyPr/>
            <a:lstStyle/>
            <a:p>
              <a:endParaRPr lang="el-GR"/>
            </a:p>
          </p:txBody>
        </p:sp>
      </p:grpSp>
      <p:grpSp>
        <p:nvGrpSpPr>
          <p:cNvPr id="20" name="Group 20"/>
          <p:cNvGrpSpPr/>
          <p:nvPr/>
        </p:nvGrpSpPr>
        <p:grpSpPr>
          <a:xfrm>
            <a:off x="1031384" y="356603"/>
            <a:ext cx="11987846" cy="1137553"/>
            <a:chOff x="0" y="0"/>
            <a:chExt cx="15983795" cy="1516737"/>
          </a:xfrm>
        </p:grpSpPr>
        <p:sp>
          <p:nvSpPr>
            <p:cNvPr id="21" name="Freeform 21"/>
            <p:cNvSpPr/>
            <p:nvPr/>
          </p:nvSpPr>
          <p:spPr>
            <a:xfrm>
              <a:off x="0" y="0"/>
              <a:ext cx="15983795" cy="1516737"/>
            </a:xfrm>
            <a:custGeom>
              <a:avLst/>
              <a:gdLst/>
              <a:ahLst/>
              <a:cxnLst/>
              <a:rect l="l" t="t" r="r" b="b"/>
              <a:pathLst>
                <a:path w="15983795" h="1516737">
                  <a:moveTo>
                    <a:pt x="0" y="0"/>
                  </a:moveTo>
                  <a:lnTo>
                    <a:pt x="15983795" y="0"/>
                  </a:lnTo>
                  <a:lnTo>
                    <a:pt x="15983795" y="1516737"/>
                  </a:lnTo>
                  <a:lnTo>
                    <a:pt x="0" y="1516737"/>
                  </a:lnTo>
                  <a:close/>
                </a:path>
              </a:pathLst>
            </a:custGeom>
            <a:solidFill>
              <a:srgbClr val="000000">
                <a:alpha val="0"/>
              </a:srgbClr>
            </a:solidFill>
          </p:spPr>
          <p:txBody>
            <a:bodyPr/>
            <a:lstStyle/>
            <a:p>
              <a:endParaRPr lang="el-GR"/>
            </a:p>
          </p:txBody>
        </p:sp>
        <p:sp>
          <p:nvSpPr>
            <p:cNvPr id="22" name="TextBox 22"/>
            <p:cNvSpPr txBox="1"/>
            <p:nvPr/>
          </p:nvSpPr>
          <p:spPr>
            <a:xfrm>
              <a:off x="0" y="66675"/>
              <a:ext cx="15983795" cy="1450062"/>
            </a:xfrm>
            <a:prstGeom prst="rect">
              <a:avLst/>
            </a:prstGeom>
          </p:spPr>
          <p:txBody>
            <a:bodyPr lIns="0" tIns="0" rIns="0" bIns="0" rtlCol="0" anchor="ctr"/>
            <a:lstStyle/>
            <a:p>
              <a:pPr algn="l">
                <a:lnSpc>
                  <a:spcPts val="6480"/>
                </a:lnSpc>
              </a:pPr>
              <a:r>
                <a:rPr lang="en-US" sz="6000" b="1">
                  <a:solidFill>
                    <a:srgbClr val="8D5CFF"/>
                  </a:solidFill>
                  <a:latin typeface="Georgia Bold"/>
                  <a:ea typeface="Georgia Bold"/>
                  <a:cs typeface="Georgia Bold"/>
                  <a:sym typeface="Georgia Bold"/>
                </a:rPr>
                <a:t>Communication &amp; Pitch</a:t>
              </a:r>
            </a:p>
          </p:txBody>
        </p:sp>
      </p:grpSp>
      <p:sp>
        <p:nvSpPr>
          <p:cNvPr id="23" name="Freeform 23"/>
          <p:cNvSpPr/>
          <p:nvPr/>
        </p:nvSpPr>
        <p:spPr>
          <a:xfrm>
            <a:off x="2769474" y="1639169"/>
            <a:ext cx="2326488" cy="2671333"/>
          </a:xfrm>
          <a:custGeom>
            <a:avLst/>
            <a:gdLst/>
            <a:ahLst/>
            <a:cxnLst/>
            <a:rect l="l" t="t" r="r" b="b"/>
            <a:pathLst>
              <a:path w="2326488" h="2671333">
                <a:moveTo>
                  <a:pt x="0" y="0"/>
                </a:moveTo>
                <a:lnTo>
                  <a:pt x="2326488" y="0"/>
                </a:lnTo>
                <a:lnTo>
                  <a:pt x="2326488" y="2671333"/>
                </a:lnTo>
                <a:lnTo>
                  <a:pt x="0" y="267133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24" name="TextBox 24"/>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sp>
        <p:nvSpPr>
          <p:cNvPr id="25" name="TextBox 25"/>
          <p:cNvSpPr txBox="1"/>
          <p:nvPr/>
        </p:nvSpPr>
        <p:spPr>
          <a:xfrm>
            <a:off x="2842316" y="4522191"/>
            <a:ext cx="2180804" cy="306705"/>
          </a:xfrm>
          <a:prstGeom prst="rect">
            <a:avLst/>
          </a:prstGeom>
        </p:spPr>
        <p:txBody>
          <a:bodyPr lIns="0" tIns="0" rIns="0" bIns="0" rtlCol="0" anchor="t">
            <a:spAutoFit/>
          </a:bodyPr>
          <a:lstStyle/>
          <a:p>
            <a:pPr algn="ctr">
              <a:lnSpc>
                <a:spcPts val="2159"/>
              </a:lnSpc>
            </a:pPr>
            <a:r>
              <a:rPr lang="en-US" sz="2499" b="1">
                <a:solidFill>
                  <a:srgbClr val="8D5CFF"/>
                </a:solidFill>
                <a:latin typeface="Arial Bold"/>
                <a:ea typeface="Arial Bold"/>
                <a:cs typeface="Arial Bold"/>
                <a:sym typeface="Arial Bold"/>
              </a:rPr>
              <a:t>30 minutes</a:t>
            </a:r>
          </a:p>
        </p:txBody>
      </p:sp>
      <p:sp>
        <p:nvSpPr>
          <p:cNvPr id="26" name="TextBox 26"/>
          <p:cNvSpPr txBox="1"/>
          <p:nvPr/>
        </p:nvSpPr>
        <p:spPr>
          <a:xfrm>
            <a:off x="1028700" y="6064215"/>
            <a:ext cx="16607952" cy="2309241"/>
          </a:xfrm>
          <a:prstGeom prst="rect">
            <a:avLst/>
          </a:prstGeom>
        </p:spPr>
        <p:txBody>
          <a:bodyPr lIns="0" tIns="0" rIns="0" bIns="0" rtlCol="0" anchor="t">
            <a:spAutoFit/>
          </a:bodyPr>
          <a:lstStyle/>
          <a:p>
            <a:pPr marL="647700" lvl="1" indent="-323850" algn="l">
              <a:lnSpc>
                <a:spcPts val="2592"/>
              </a:lnSpc>
              <a:buFont typeface="Arial"/>
              <a:buChar char="•"/>
            </a:pPr>
            <a:r>
              <a:rPr lang="en-US" sz="3000" b="1">
                <a:solidFill>
                  <a:srgbClr val="8D5CFF"/>
                </a:solidFill>
                <a:latin typeface="Arial Bold"/>
                <a:ea typeface="Arial Bold"/>
                <a:cs typeface="Arial Bold"/>
                <a:sym typeface="Arial Bold"/>
              </a:rPr>
              <a:t>Pitch </a:t>
            </a:r>
            <a:r>
              <a:rPr lang="en-US" sz="3000">
                <a:solidFill>
                  <a:srgbClr val="19112C"/>
                </a:solidFill>
                <a:latin typeface="Arial"/>
                <a:ea typeface="Arial"/>
                <a:cs typeface="Arial"/>
                <a:sym typeface="Arial"/>
              </a:rPr>
              <a:t>= description of the project in the time we have during an elevator tour. </a:t>
            </a:r>
          </a:p>
          <a:p>
            <a:pPr marL="647700" lvl="1" indent="-323850" algn="l">
              <a:lnSpc>
                <a:spcPts val="2592"/>
              </a:lnSpc>
              <a:buFont typeface="Arial"/>
              <a:buChar char="•"/>
            </a:pPr>
            <a:r>
              <a:rPr lang="en-US" sz="3000">
                <a:solidFill>
                  <a:srgbClr val="19112C"/>
                </a:solidFill>
                <a:latin typeface="Arial"/>
                <a:ea typeface="Arial"/>
                <a:cs typeface="Arial"/>
                <a:sym typeface="Arial"/>
              </a:rPr>
              <a:t>It is essential to prepare a good script that engages the interlocutor. The first image is key. We want the audience to be left wanting to ask questions and learn more, to want to INVEST in the idea. </a:t>
            </a:r>
          </a:p>
          <a:p>
            <a:pPr marL="647700" lvl="1" indent="-323850" algn="l">
              <a:lnSpc>
                <a:spcPts val="2592"/>
              </a:lnSpc>
              <a:buFont typeface="Arial"/>
              <a:buChar char="•"/>
            </a:pPr>
            <a:r>
              <a:rPr lang="en-US" sz="3000">
                <a:solidFill>
                  <a:srgbClr val="19112C"/>
                </a:solidFill>
                <a:latin typeface="Arial"/>
                <a:ea typeface="Arial"/>
                <a:cs typeface="Arial"/>
                <a:sym typeface="Arial"/>
              </a:rPr>
              <a:t>Again: Think about the evaluation criteria!</a:t>
            </a:r>
          </a:p>
          <a:p>
            <a:pPr marL="647700" lvl="1" indent="-323850" algn="l">
              <a:lnSpc>
                <a:spcPts val="2592"/>
              </a:lnSpc>
              <a:buFont typeface="Arial"/>
              <a:buChar char="•"/>
            </a:pPr>
            <a:r>
              <a:rPr lang="en-US" sz="3000">
                <a:solidFill>
                  <a:srgbClr val="19112C"/>
                </a:solidFill>
                <a:latin typeface="Arial"/>
                <a:ea typeface="Arial"/>
                <a:cs typeface="Arial"/>
                <a:sym typeface="Arial"/>
              </a:rPr>
              <a:t>You can use the outline of the previous phase as a visual support during your presentation.</a:t>
            </a:r>
          </a:p>
          <a:p>
            <a:pPr algn="l">
              <a:lnSpc>
                <a:spcPts val="2592"/>
              </a:lnSpc>
            </a:pPr>
            <a:endParaRPr lang="en-US" sz="3000">
              <a:solidFill>
                <a:srgbClr val="19112C"/>
              </a:solidFill>
              <a:latin typeface="Arial"/>
              <a:ea typeface="Arial"/>
              <a:cs typeface="Arial"/>
              <a:sym typeface="Arial"/>
            </a:endParaRPr>
          </a:p>
        </p:txBody>
      </p:sp>
      <p:sp>
        <p:nvSpPr>
          <p:cNvPr id="27" name="Freeform 27"/>
          <p:cNvSpPr/>
          <p:nvPr/>
        </p:nvSpPr>
        <p:spPr>
          <a:xfrm>
            <a:off x="11215555" y="1641308"/>
            <a:ext cx="2671333" cy="2671333"/>
          </a:xfrm>
          <a:custGeom>
            <a:avLst/>
            <a:gdLst/>
            <a:ahLst/>
            <a:cxnLst/>
            <a:rect l="l" t="t" r="r" b="b"/>
            <a:pathLst>
              <a:path w="2671333" h="2671333">
                <a:moveTo>
                  <a:pt x="0" y="0"/>
                </a:moveTo>
                <a:lnTo>
                  <a:pt x="2671333" y="0"/>
                </a:lnTo>
                <a:lnTo>
                  <a:pt x="2671333" y="2671333"/>
                </a:lnTo>
                <a:lnTo>
                  <a:pt x="0" y="267133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l-GR"/>
          </a:p>
        </p:txBody>
      </p:sp>
      <p:sp>
        <p:nvSpPr>
          <p:cNvPr id="28" name="TextBox 28"/>
          <p:cNvSpPr txBox="1"/>
          <p:nvPr/>
        </p:nvSpPr>
        <p:spPr>
          <a:xfrm>
            <a:off x="10787182" y="4522191"/>
            <a:ext cx="3346130" cy="1106805"/>
          </a:xfrm>
          <a:prstGeom prst="rect">
            <a:avLst/>
          </a:prstGeom>
        </p:spPr>
        <p:txBody>
          <a:bodyPr lIns="0" tIns="0" rIns="0" bIns="0" rtlCol="0" anchor="t">
            <a:spAutoFit/>
          </a:bodyPr>
          <a:lstStyle/>
          <a:p>
            <a:pPr algn="ctr">
              <a:lnSpc>
                <a:spcPts val="2159"/>
              </a:lnSpc>
            </a:pPr>
            <a:r>
              <a:rPr lang="en-US" sz="2499" b="1">
                <a:solidFill>
                  <a:srgbClr val="8D5CFF"/>
                </a:solidFill>
                <a:latin typeface="Arial Bold"/>
                <a:ea typeface="Arial Bold"/>
                <a:cs typeface="Arial Bold"/>
                <a:sym typeface="Arial Bold"/>
              </a:rPr>
              <a:t>to communicate your project to convince your audience</a:t>
            </a:r>
          </a:p>
          <a:p>
            <a:pPr algn="ctr">
              <a:lnSpc>
                <a:spcPts val="2159"/>
              </a:lnSpc>
            </a:pPr>
            <a:endParaRPr lang="en-US" sz="2499" b="1">
              <a:solidFill>
                <a:srgbClr val="8D5CFF"/>
              </a:solidFill>
              <a:latin typeface="Arial Bold"/>
              <a:ea typeface="Arial Bold"/>
              <a:cs typeface="Arial Bold"/>
              <a:sym typeface="Arial Bold"/>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grpSp>
        <p:nvGrpSpPr>
          <p:cNvPr id="19" name="Group 19"/>
          <p:cNvGrpSpPr>
            <a:grpSpLocks noChangeAspect="1"/>
          </p:cNvGrpSpPr>
          <p:nvPr/>
        </p:nvGrpSpPr>
        <p:grpSpPr>
          <a:xfrm>
            <a:off x="12510105" y="-30686"/>
            <a:ext cx="5777895" cy="1870290"/>
            <a:chOff x="0" y="0"/>
            <a:chExt cx="7703860" cy="2493720"/>
          </a:xfrm>
        </p:grpSpPr>
        <p:sp>
          <p:nvSpPr>
            <p:cNvPr id="20" name="Freeform 20" descr="A purple needle with a hole in the middle  Description automatically generated"/>
            <p:cNvSpPr/>
            <p:nvPr/>
          </p:nvSpPr>
          <p:spPr>
            <a:xfrm>
              <a:off x="0" y="0"/>
              <a:ext cx="7703820" cy="2493772"/>
            </a:xfrm>
            <a:custGeom>
              <a:avLst/>
              <a:gdLst/>
              <a:ahLst/>
              <a:cxnLst/>
              <a:rect l="l" t="t" r="r" b="b"/>
              <a:pathLst>
                <a:path w="7703820" h="2493772">
                  <a:moveTo>
                    <a:pt x="0" y="0"/>
                  </a:moveTo>
                  <a:lnTo>
                    <a:pt x="7703820" y="0"/>
                  </a:lnTo>
                  <a:lnTo>
                    <a:pt x="7703820" y="2493772"/>
                  </a:lnTo>
                  <a:lnTo>
                    <a:pt x="0" y="2493772"/>
                  </a:lnTo>
                  <a:lnTo>
                    <a:pt x="0" y="0"/>
                  </a:lnTo>
                  <a:close/>
                </a:path>
              </a:pathLst>
            </a:custGeom>
            <a:blipFill>
              <a:blip r:embed="rId9"/>
              <a:stretch>
                <a:fillRect t="-6311" b="1"/>
              </a:stretch>
            </a:blipFill>
          </p:spPr>
          <p:txBody>
            <a:bodyPr/>
            <a:lstStyle/>
            <a:p>
              <a:endParaRPr lang="el-GR"/>
            </a:p>
          </p:txBody>
        </p:sp>
      </p:grpSp>
      <p:grpSp>
        <p:nvGrpSpPr>
          <p:cNvPr id="21" name="Group 21"/>
          <p:cNvGrpSpPr>
            <a:grpSpLocks noChangeAspect="1"/>
          </p:cNvGrpSpPr>
          <p:nvPr/>
        </p:nvGrpSpPr>
        <p:grpSpPr>
          <a:xfrm rot="-5400000">
            <a:off x="15532650" y="2677252"/>
            <a:ext cx="3593001" cy="1917703"/>
            <a:chOff x="0" y="0"/>
            <a:chExt cx="4790668" cy="2556938"/>
          </a:xfrm>
        </p:grpSpPr>
        <p:sp>
          <p:nvSpPr>
            <p:cNvPr id="22" name="Freeform 22" descr="A black and green square with a spool of thread and a button  Description automatically generated"/>
            <p:cNvSpPr/>
            <p:nvPr/>
          </p:nvSpPr>
          <p:spPr>
            <a:xfrm>
              <a:off x="0" y="0"/>
              <a:ext cx="4790694" cy="2556891"/>
            </a:xfrm>
            <a:custGeom>
              <a:avLst/>
              <a:gdLst/>
              <a:ahLst/>
              <a:cxnLst/>
              <a:rect l="l" t="t" r="r" b="b"/>
              <a:pathLst>
                <a:path w="4790694" h="2556891">
                  <a:moveTo>
                    <a:pt x="0" y="0"/>
                  </a:moveTo>
                  <a:lnTo>
                    <a:pt x="4790694" y="0"/>
                  </a:lnTo>
                  <a:lnTo>
                    <a:pt x="4790694" y="2556891"/>
                  </a:lnTo>
                  <a:lnTo>
                    <a:pt x="0" y="2556891"/>
                  </a:lnTo>
                  <a:lnTo>
                    <a:pt x="0" y="0"/>
                  </a:lnTo>
                  <a:close/>
                </a:path>
              </a:pathLst>
            </a:custGeom>
            <a:blipFill>
              <a:blip r:embed="rId10"/>
              <a:stretch>
                <a:fillRect t="-7806" r="-11110" b="-1"/>
              </a:stretch>
            </a:blipFill>
          </p:spPr>
          <p:txBody>
            <a:bodyPr/>
            <a:lstStyle/>
            <a:p>
              <a:endParaRPr lang="el-GR"/>
            </a:p>
          </p:txBody>
        </p:sp>
      </p:grpSp>
      <p:grpSp>
        <p:nvGrpSpPr>
          <p:cNvPr id="23" name="Group 23"/>
          <p:cNvGrpSpPr>
            <a:grpSpLocks noChangeAspect="1"/>
          </p:cNvGrpSpPr>
          <p:nvPr/>
        </p:nvGrpSpPr>
        <p:grpSpPr>
          <a:xfrm>
            <a:off x="13144500" y="1907102"/>
            <a:ext cx="2882265" cy="1403886"/>
            <a:chOff x="0" y="0"/>
            <a:chExt cx="3843020" cy="1871848"/>
          </a:xfrm>
        </p:grpSpPr>
        <p:sp>
          <p:nvSpPr>
            <p:cNvPr id="24" name="Freeform 24"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11"/>
              <a:stretch>
                <a:fillRect l="-33" r="-33"/>
              </a:stretch>
            </a:blipFill>
          </p:spPr>
          <p:txBody>
            <a:bodyPr/>
            <a:lstStyle/>
            <a:p>
              <a:endParaRPr lang="el-GR"/>
            </a:p>
          </p:txBody>
        </p:sp>
      </p:grpSp>
      <p:grpSp>
        <p:nvGrpSpPr>
          <p:cNvPr id="25" name="Group 25"/>
          <p:cNvGrpSpPr/>
          <p:nvPr/>
        </p:nvGrpSpPr>
        <p:grpSpPr>
          <a:xfrm>
            <a:off x="846618" y="547688"/>
            <a:ext cx="11663484" cy="1988345"/>
            <a:chOff x="0" y="0"/>
            <a:chExt cx="15551312" cy="2651126"/>
          </a:xfrm>
        </p:grpSpPr>
        <p:sp>
          <p:nvSpPr>
            <p:cNvPr id="26" name="Freeform 26"/>
            <p:cNvSpPr/>
            <p:nvPr/>
          </p:nvSpPr>
          <p:spPr>
            <a:xfrm>
              <a:off x="0" y="0"/>
              <a:ext cx="15551313" cy="2651126"/>
            </a:xfrm>
            <a:custGeom>
              <a:avLst/>
              <a:gdLst/>
              <a:ahLst/>
              <a:cxnLst/>
              <a:rect l="l" t="t" r="r" b="b"/>
              <a:pathLst>
                <a:path w="15551313" h="2651126">
                  <a:moveTo>
                    <a:pt x="0" y="0"/>
                  </a:moveTo>
                  <a:lnTo>
                    <a:pt x="15551313" y="0"/>
                  </a:lnTo>
                  <a:lnTo>
                    <a:pt x="15551313" y="2651126"/>
                  </a:lnTo>
                  <a:lnTo>
                    <a:pt x="0" y="2651126"/>
                  </a:lnTo>
                  <a:close/>
                </a:path>
              </a:pathLst>
            </a:custGeom>
            <a:solidFill>
              <a:srgbClr val="000000">
                <a:alpha val="0"/>
              </a:srgbClr>
            </a:solidFill>
          </p:spPr>
          <p:txBody>
            <a:bodyPr/>
            <a:lstStyle/>
            <a:p>
              <a:endParaRPr lang="el-GR"/>
            </a:p>
          </p:txBody>
        </p:sp>
        <p:sp>
          <p:nvSpPr>
            <p:cNvPr id="27" name="TextBox 27"/>
            <p:cNvSpPr txBox="1"/>
            <p:nvPr/>
          </p:nvSpPr>
          <p:spPr>
            <a:xfrm>
              <a:off x="0" y="66675"/>
              <a:ext cx="15551312" cy="2584451"/>
            </a:xfrm>
            <a:prstGeom prst="rect">
              <a:avLst/>
            </a:prstGeom>
          </p:spPr>
          <p:txBody>
            <a:bodyPr lIns="0" tIns="0" rIns="0" bIns="0" rtlCol="0" anchor="ctr"/>
            <a:lstStyle/>
            <a:p>
              <a:pPr algn="l">
                <a:lnSpc>
                  <a:spcPts val="7128"/>
                </a:lnSpc>
              </a:pPr>
              <a:r>
                <a:rPr lang="en-US" sz="6600" b="1">
                  <a:solidFill>
                    <a:srgbClr val="FFFFFF"/>
                  </a:solidFill>
                  <a:latin typeface="Georgia Bold"/>
                  <a:ea typeface="Georgia Bold"/>
                  <a:cs typeface="Georgia Bold"/>
                  <a:sym typeface="Georgia Bold"/>
                </a:rPr>
                <a:t>Tips for pitching</a:t>
              </a:r>
            </a:p>
          </p:txBody>
        </p:sp>
      </p:grpSp>
      <p:sp>
        <p:nvSpPr>
          <p:cNvPr id="28" name="TextBox 28"/>
          <p:cNvSpPr txBox="1"/>
          <p:nvPr/>
        </p:nvSpPr>
        <p:spPr>
          <a:xfrm>
            <a:off x="834390" y="2612232"/>
            <a:ext cx="15443150" cy="559765"/>
          </a:xfrm>
          <a:prstGeom prst="rect">
            <a:avLst/>
          </a:prstGeom>
        </p:spPr>
        <p:txBody>
          <a:bodyPr lIns="0" tIns="0" rIns="0" bIns="0" rtlCol="0" anchor="t">
            <a:spAutoFit/>
          </a:bodyPr>
          <a:lstStyle/>
          <a:p>
            <a:pPr algn="l">
              <a:lnSpc>
                <a:spcPts val="4082"/>
              </a:lnSpc>
            </a:pPr>
            <a:r>
              <a:rPr lang="en-US" sz="4200">
                <a:solidFill>
                  <a:srgbClr val="FFFFFF"/>
                </a:solidFill>
                <a:latin typeface="Arial"/>
                <a:ea typeface="Arial"/>
                <a:cs typeface="Arial"/>
                <a:sym typeface="Arial"/>
              </a:rPr>
              <a:t>Structure</a:t>
            </a:r>
          </a:p>
        </p:txBody>
      </p:sp>
      <p:grpSp>
        <p:nvGrpSpPr>
          <p:cNvPr id="29" name="Group 29"/>
          <p:cNvGrpSpPr/>
          <p:nvPr/>
        </p:nvGrpSpPr>
        <p:grpSpPr>
          <a:xfrm>
            <a:off x="1437344" y="4255876"/>
            <a:ext cx="1647000" cy="1647000"/>
            <a:chOff x="0" y="0"/>
            <a:chExt cx="2196000" cy="2196000"/>
          </a:xfrm>
        </p:grpSpPr>
        <p:sp>
          <p:nvSpPr>
            <p:cNvPr id="30" name="Freeform 30"/>
            <p:cNvSpPr/>
            <p:nvPr/>
          </p:nvSpPr>
          <p:spPr>
            <a:xfrm>
              <a:off x="0" y="0"/>
              <a:ext cx="2195957" cy="2195957"/>
            </a:xfrm>
            <a:custGeom>
              <a:avLst/>
              <a:gdLst/>
              <a:ahLst/>
              <a:cxnLst/>
              <a:rect l="l" t="t" r="r" b="b"/>
              <a:pathLst>
                <a:path w="2195957" h="2195957">
                  <a:moveTo>
                    <a:pt x="652780" y="0"/>
                  </a:moveTo>
                  <a:lnTo>
                    <a:pt x="2195957" y="0"/>
                  </a:lnTo>
                  <a:lnTo>
                    <a:pt x="2195957" y="1543177"/>
                  </a:lnTo>
                  <a:cubicBezTo>
                    <a:pt x="2195957" y="1903730"/>
                    <a:pt x="1903730" y="2195957"/>
                    <a:pt x="1543177" y="2195957"/>
                  </a:cubicBezTo>
                  <a:lnTo>
                    <a:pt x="0" y="2195957"/>
                  </a:lnTo>
                  <a:lnTo>
                    <a:pt x="0" y="652780"/>
                  </a:lnTo>
                  <a:cubicBezTo>
                    <a:pt x="0" y="292227"/>
                    <a:pt x="292227" y="0"/>
                    <a:pt x="652780" y="0"/>
                  </a:cubicBezTo>
                  <a:close/>
                </a:path>
              </a:pathLst>
            </a:custGeom>
            <a:solidFill>
              <a:srgbClr val="75C83E"/>
            </a:solidFill>
          </p:spPr>
          <p:txBody>
            <a:bodyPr/>
            <a:lstStyle/>
            <a:p>
              <a:endParaRPr lang="el-GR"/>
            </a:p>
          </p:txBody>
        </p:sp>
      </p:grpSp>
      <p:sp>
        <p:nvSpPr>
          <p:cNvPr id="31" name="Freeform 31"/>
          <p:cNvSpPr/>
          <p:nvPr/>
        </p:nvSpPr>
        <p:spPr>
          <a:xfrm>
            <a:off x="1788345" y="4606878"/>
            <a:ext cx="945000" cy="945000"/>
          </a:xfrm>
          <a:custGeom>
            <a:avLst/>
            <a:gdLst/>
            <a:ahLst/>
            <a:cxnLst/>
            <a:rect l="l" t="t" r="r" b="b"/>
            <a:pathLst>
              <a:path w="945000" h="945000">
                <a:moveTo>
                  <a:pt x="0" y="0"/>
                </a:moveTo>
                <a:lnTo>
                  <a:pt x="945000" y="0"/>
                </a:lnTo>
                <a:lnTo>
                  <a:pt x="945000" y="945000"/>
                </a:lnTo>
                <a:lnTo>
                  <a:pt x="0" y="9450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l-GR"/>
          </a:p>
        </p:txBody>
      </p:sp>
      <p:sp>
        <p:nvSpPr>
          <p:cNvPr id="32" name="TextBox 32"/>
          <p:cNvSpPr txBox="1"/>
          <p:nvPr/>
        </p:nvSpPr>
        <p:spPr>
          <a:xfrm>
            <a:off x="906082" y="6382541"/>
            <a:ext cx="2709525" cy="523875"/>
          </a:xfrm>
          <a:prstGeom prst="rect">
            <a:avLst/>
          </a:prstGeom>
        </p:spPr>
        <p:txBody>
          <a:bodyPr lIns="0" tIns="0" rIns="0" bIns="0" rtlCol="0" anchor="t">
            <a:spAutoFit/>
          </a:bodyPr>
          <a:lstStyle/>
          <a:p>
            <a:pPr algn="ctr">
              <a:lnSpc>
                <a:spcPts val="3960"/>
              </a:lnSpc>
            </a:pPr>
            <a:r>
              <a:rPr lang="en-US" sz="3300" b="1">
                <a:solidFill>
                  <a:srgbClr val="FFFFFF"/>
                </a:solidFill>
                <a:latin typeface="Arial Bold"/>
                <a:ea typeface="Arial Bold"/>
                <a:cs typeface="Arial Bold"/>
                <a:sym typeface="Arial Bold"/>
              </a:rPr>
              <a:t>PROBLEM</a:t>
            </a:r>
          </a:p>
        </p:txBody>
      </p:sp>
      <p:grpSp>
        <p:nvGrpSpPr>
          <p:cNvPr id="33" name="Group 33"/>
          <p:cNvGrpSpPr/>
          <p:nvPr/>
        </p:nvGrpSpPr>
        <p:grpSpPr>
          <a:xfrm>
            <a:off x="4609845" y="4255876"/>
            <a:ext cx="1647000" cy="1647000"/>
            <a:chOff x="0" y="0"/>
            <a:chExt cx="2196000" cy="2196000"/>
          </a:xfrm>
        </p:grpSpPr>
        <p:sp>
          <p:nvSpPr>
            <p:cNvPr id="34" name="Freeform 34"/>
            <p:cNvSpPr/>
            <p:nvPr/>
          </p:nvSpPr>
          <p:spPr>
            <a:xfrm>
              <a:off x="0" y="0"/>
              <a:ext cx="2195957" cy="2195957"/>
            </a:xfrm>
            <a:custGeom>
              <a:avLst/>
              <a:gdLst/>
              <a:ahLst/>
              <a:cxnLst/>
              <a:rect l="l" t="t" r="r" b="b"/>
              <a:pathLst>
                <a:path w="2195957" h="2195957">
                  <a:moveTo>
                    <a:pt x="652780" y="0"/>
                  </a:moveTo>
                  <a:lnTo>
                    <a:pt x="2195957" y="0"/>
                  </a:lnTo>
                  <a:lnTo>
                    <a:pt x="2195957" y="1543177"/>
                  </a:lnTo>
                  <a:cubicBezTo>
                    <a:pt x="2195957" y="1903730"/>
                    <a:pt x="1903730" y="2195957"/>
                    <a:pt x="1543177" y="2195957"/>
                  </a:cubicBezTo>
                  <a:lnTo>
                    <a:pt x="0" y="2195957"/>
                  </a:lnTo>
                  <a:lnTo>
                    <a:pt x="0" y="652780"/>
                  </a:lnTo>
                  <a:cubicBezTo>
                    <a:pt x="0" y="292227"/>
                    <a:pt x="292227" y="0"/>
                    <a:pt x="652780" y="0"/>
                  </a:cubicBezTo>
                  <a:close/>
                </a:path>
              </a:pathLst>
            </a:custGeom>
            <a:solidFill>
              <a:srgbClr val="75C83E"/>
            </a:solidFill>
          </p:spPr>
          <p:txBody>
            <a:bodyPr/>
            <a:lstStyle/>
            <a:p>
              <a:endParaRPr lang="el-GR"/>
            </a:p>
          </p:txBody>
        </p:sp>
      </p:grpSp>
      <p:sp>
        <p:nvSpPr>
          <p:cNvPr id="35" name="Freeform 35"/>
          <p:cNvSpPr/>
          <p:nvPr/>
        </p:nvSpPr>
        <p:spPr>
          <a:xfrm>
            <a:off x="4960845" y="4606877"/>
            <a:ext cx="945000" cy="945000"/>
          </a:xfrm>
          <a:custGeom>
            <a:avLst/>
            <a:gdLst/>
            <a:ahLst/>
            <a:cxnLst/>
            <a:rect l="l" t="t" r="r" b="b"/>
            <a:pathLst>
              <a:path w="945000" h="945000">
                <a:moveTo>
                  <a:pt x="0" y="0"/>
                </a:moveTo>
                <a:lnTo>
                  <a:pt x="945000" y="0"/>
                </a:lnTo>
                <a:lnTo>
                  <a:pt x="945000" y="944999"/>
                </a:lnTo>
                <a:lnTo>
                  <a:pt x="0" y="94499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l-GR"/>
          </a:p>
        </p:txBody>
      </p:sp>
      <p:sp>
        <p:nvSpPr>
          <p:cNvPr id="36" name="TextBox 36"/>
          <p:cNvSpPr txBox="1"/>
          <p:nvPr/>
        </p:nvSpPr>
        <p:spPr>
          <a:xfrm>
            <a:off x="4078583" y="6382541"/>
            <a:ext cx="2709525" cy="523875"/>
          </a:xfrm>
          <a:prstGeom prst="rect">
            <a:avLst/>
          </a:prstGeom>
        </p:spPr>
        <p:txBody>
          <a:bodyPr lIns="0" tIns="0" rIns="0" bIns="0" rtlCol="0" anchor="t">
            <a:spAutoFit/>
          </a:bodyPr>
          <a:lstStyle/>
          <a:p>
            <a:pPr algn="ctr">
              <a:lnSpc>
                <a:spcPts val="3960"/>
              </a:lnSpc>
            </a:pPr>
            <a:r>
              <a:rPr lang="en-US" sz="3300" b="1">
                <a:solidFill>
                  <a:srgbClr val="FFFFFF"/>
                </a:solidFill>
                <a:latin typeface="Arial Bold"/>
                <a:ea typeface="Arial Bold"/>
                <a:cs typeface="Arial Bold"/>
                <a:sym typeface="Arial Bold"/>
              </a:rPr>
              <a:t>SOLUTION</a:t>
            </a:r>
          </a:p>
        </p:txBody>
      </p:sp>
      <p:grpSp>
        <p:nvGrpSpPr>
          <p:cNvPr id="37" name="Group 37"/>
          <p:cNvGrpSpPr/>
          <p:nvPr/>
        </p:nvGrpSpPr>
        <p:grpSpPr>
          <a:xfrm>
            <a:off x="7782345" y="4255876"/>
            <a:ext cx="1647000" cy="1647000"/>
            <a:chOff x="0" y="0"/>
            <a:chExt cx="2196000" cy="2196000"/>
          </a:xfrm>
        </p:grpSpPr>
        <p:sp>
          <p:nvSpPr>
            <p:cNvPr id="38" name="Freeform 38"/>
            <p:cNvSpPr/>
            <p:nvPr/>
          </p:nvSpPr>
          <p:spPr>
            <a:xfrm>
              <a:off x="0" y="0"/>
              <a:ext cx="2195957" cy="2195957"/>
            </a:xfrm>
            <a:custGeom>
              <a:avLst/>
              <a:gdLst/>
              <a:ahLst/>
              <a:cxnLst/>
              <a:rect l="l" t="t" r="r" b="b"/>
              <a:pathLst>
                <a:path w="2195957" h="2195957">
                  <a:moveTo>
                    <a:pt x="652780" y="0"/>
                  </a:moveTo>
                  <a:lnTo>
                    <a:pt x="2195957" y="0"/>
                  </a:lnTo>
                  <a:lnTo>
                    <a:pt x="2195957" y="1543177"/>
                  </a:lnTo>
                  <a:cubicBezTo>
                    <a:pt x="2195957" y="1903730"/>
                    <a:pt x="1903730" y="2195957"/>
                    <a:pt x="1543177" y="2195957"/>
                  </a:cubicBezTo>
                  <a:lnTo>
                    <a:pt x="0" y="2195957"/>
                  </a:lnTo>
                  <a:lnTo>
                    <a:pt x="0" y="652780"/>
                  </a:lnTo>
                  <a:cubicBezTo>
                    <a:pt x="0" y="292227"/>
                    <a:pt x="292227" y="0"/>
                    <a:pt x="652780" y="0"/>
                  </a:cubicBezTo>
                  <a:close/>
                </a:path>
              </a:pathLst>
            </a:custGeom>
            <a:solidFill>
              <a:srgbClr val="75C83E"/>
            </a:solidFill>
          </p:spPr>
          <p:txBody>
            <a:bodyPr/>
            <a:lstStyle/>
            <a:p>
              <a:endParaRPr lang="el-GR"/>
            </a:p>
          </p:txBody>
        </p:sp>
      </p:grpSp>
      <p:sp>
        <p:nvSpPr>
          <p:cNvPr id="39" name="Freeform 39"/>
          <p:cNvSpPr/>
          <p:nvPr/>
        </p:nvSpPr>
        <p:spPr>
          <a:xfrm>
            <a:off x="8133345" y="4606877"/>
            <a:ext cx="945000" cy="945000"/>
          </a:xfrm>
          <a:custGeom>
            <a:avLst/>
            <a:gdLst/>
            <a:ahLst/>
            <a:cxnLst/>
            <a:rect l="l" t="t" r="r" b="b"/>
            <a:pathLst>
              <a:path w="945000" h="945000">
                <a:moveTo>
                  <a:pt x="0" y="0"/>
                </a:moveTo>
                <a:lnTo>
                  <a:pt x="945000" y="0"/>
                </a:lnTo>
                <a:lnTo>
                  <a:pt x="945000" y="944999"/>
                </a:lnTo>
                <a:lnTo>
                  <a:pt x="0" y="94499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l-GR"/>
          </a:p>
        </p:txBody>
      </p:sp>
      <p:sp>
        <p:nvSpPr>
          <p:cNvPr id="40" name="TextBox 40"/>
          <p:cNvSpPr txBox="1"/>
          <p:nvPr/>
        </p:nvSpPr>
        <p:spPr>
          <a:xfrm>
            <a:off x="7251082" y="6382541"/>
            <a:ext cx="2709525" cy="523875"/>
          </a:xfrm>
          <a:prstGeom prst="rect">
            <a:avLst/>
          </a:prstGeom>
        </p:spPr>
        <p:txBody>
          <a:bodyPr lIns="0" tIns="0" rIns="0" bIns="0" rtlCol="0" anchor="t">
            <a:spAutoFit/>
          </a:bodyPr>
          <a:lstStyle/>
          <a:p>
            <a:pPr algn="ctr">
              <a:lnSpc>
                <a:spcPts val="3960"/>
              </a:lnSpc>
            </a:pPr>
            <a:r>
              <a:rPr lang="en-US" sz="3300" b="1">
                <a:solidFill>
                  <a:srgbClr val="FFFFFF"/>
                </a:solidFill>
                <a:latin typeface="Arial Bold"/>
                <a:ea typeface="Arial Bold"/>
                <a:cs typeface="Arial Bold"/>
                <a:sym typeface="Arial Bold"/>
              </a:rPr>
              <a:t>BENEFITS</a:t>
            </a:r>
          </a:p>
        </p:txBody>
      </p:sp>
      <p:grpSp>
        <p:nvGrpSpPr>
          <p:cNvPr id="41" name="Group 41"/>
          <p:cNvGrpSpPr/>
          <p:nvPr/>
        </p:nvGrpSpPr>
        <p:grpSpPr>
          <a:xfrm>
            <a:off x="10954845" y="4255876"/>
            <a:ext cx="1647000" cy="1647000"/>
            <a:chOff x="0" y="0"/>
            <a:chExt cx="2196000" cy="2196000"/>
          </a:xfrm>
        </p:grpSpPr>
        <p:sp>
          <p:nvSpPr>
            <p:cNvPr id="42" name="Freeform 42"/>
            <p:cNvSpPr/>
            <p:nvPr/>
          </p:nvSpPr>
          <p:spPr>
            <a:xfrm>
              <a:off x="0" y="0"/>
              <a:ext cx="2195957" cy="2195957"/>
            </a:xfrm>
            <a:custGeom>
              <a:avLst/>
              <a:gdLst/>
              <a:ahLst/>
              <a:cxnLst/>
              <a:rect l="l" t="t" r="r" b="b"/>
              <a:pathLst>
                <a:path w="2195957" h="2195957">
                  <a:moveTo>
                    <a:pt x="652780" y="0"/>
                  </a:moveTo>
                  <a:lnTo>
                    <a:pt x="2195957" y="0"/>
                  </a:lnTo>
                  <a:lnTo>
                    <a:pt x="2195957" y="1543177"/>
                  </a:lnTo>
                  <a:cubicBezTo>
                    <a:pt x="2195957" y="1903730"/>
                    <a:pt x="1903730" y="2195957"/>
                    <a:pt x="1543177" y="2195957"/>
                  </a:cubicBezTo>
                  <a:lnTo>
                    <a:pt x="0" y="2195957"/>
                  </a:lnTo>
                  <a:lnTo>
                    <a:pt x="0" y="652780"/>
                  </a:lnTo>
                  <a:cubicBezTo>
                    <a:pt x="0" y="292227"/>
                    <a:pt x="292227" y="0"/>
                    <a:pt x="652780" y="0"/>
                  </a:cubicBezTo>
                  <a:close/>
                </a:path>
              </a:pathLst>
            </a:custGeom>
            <a:solidFill>
              <a:srgbClr val="75C73E"/>
            </a:solidFill>
          </p:spPr>
          <p:txBody>
            <a:bodyPr/>
            <a:lstStyle/>
            <a:p>
              <a:endParaRPr lang="el-GR"/>
            </a:p>
          </p:txBody>
        </p:sp>
      </p:grpSp>
      <p:sp>
        <p:nvSpPr>
          <p:cNvPr id="43" name="Freeform 43"/>
          <p:cNvSpPr/>
          <p:nvPr/>
        </p:nvSpPr>
        <p:spPr>
          <a:xfrm>
            <a:off x="11305845" y="4606877"/>
            <a:ext cx="945000" cy="945000"/>
          </a:xfrm>
          <a:custGeom>
            <a:avLst/>
            <a:gdLst/>
            <a:ahLst/>
            <a:cxnLst/>
            <a:rect l="l" t="t" r="r" b="b"/>
            <a:pathLst>
              <a:path w="945000" h="945000">
                <a:moveTo>
                  <a:pt x="0" y="0"/>
                </a:moveTo>
                <a:lnTo>
                  <a:pt x="945000" y="0"/>
                </a:lnTo>
                <a:lnTo>
                  <a:pt x="945000" y="944999"/>
                </a:lnTo>
                <a:lnTo>
                  <a:pt x="0" y="94499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l-GR"/>
          </a:p>
        </p:txBody>
      </p:sp>
      <p:sp>
        <p:nvSpPr>
          <p:cNvPr id="44" name="TextBox 44"/>
          <p:cNvSpPr txBox="1"/>
          <p:nvPr/>
        </p:nvSpPr>
        <p:spPr>
          <a:xfrm>
            <a:off x="10423582" y="6382541"/>
            <a:ext cx="2709525" cy="523875"/>
          </a:xfrm>
          <a:prstGeom prst="rect">
            <a:avLst/>
          </a:prstGeom>
        </p:spPr>
        <p:txBody>
          <a:bodyPr lIns="0" tIns="0" rIns="0" bIns="0" rtlCol="0" anchor="t">
            <a:spAutoFit/>
          </a:bodyPr>
          <a:lstStyle/>
          <a:p>
            <a:pPr algn="ctr">
              <a:lnSpc>
                <a:spcPts val="3960"/>
              </a:lnSpc>
            </a:pPr>
            <a:r>
              <a:rPr lang="en-US" sz="3300" b="1">
                <a:solidFill>
                  <a:srgbClr val="FFFFFF"/>
                </a:solidFill>
                <a:latin typeface="Arial Bold"/>
                <a:ea typeface="Arial Bold"/>
                <a:cs typeface="Arial Bold"/>
                <a:sym typeface="Arial Bold"/>
              </a:rPr>
              <a:t>IMPACT</a:t>
            </a:r>
          </a:p>
        </p:txBody>
      </p:sp>
      <p:grpSp>
        <p:nvGrpSpPr>
          <p:cNvPr id="45" name="Group 45"/>
          <p:cNvGrpSpPr/>
          <p:nvPr/>
        </p:nvGrpSpPr>
        <p:grpSpPr>
          <a:xfrm>
            <a:off x="14127345" y="4255876"/>
            <a:ext cx="1647000" cy="1647000"/>
            <a:chOff x="0" y="0"/>
            <a:chExt cx="2196000" cy="2196000"/>
          </a:xfrm>
        </p:grpSpPr>
        <p:sp>
          <p:nvSpPr>
            <p:cNvPr id="46" name="Freeform 46"/>
            <p:cNvSpPr/>
            <p:nvPr/>
          </p:nvSpPr>
          <p:spPr>
            <a:xfrm>
              <a:off x="0" y="0"/>
              <a:ext cx="2195957" cy="2195957"/>
            </a:xfrm>
            <a:custGeom>
              <a:avLst/>
              <a:gdLst/>
              <a:ahLst/>
              <a:cxnLst/>
              <a:rect l="l" t="t" r="r" b="b"/>
              <a:pathLst>
                <a:path w="2195957" h="2195957">
                  <a:moveTo>
                    <a:pt x="652780" y="0"/>
                  </a:moveTo>
                  <a:lnTo>
                    <a:pt x="2195957" y="0"/>
                  </a:lnTo>
                  <a:lnTo>
                    <a:pt x="2195957" y="1543177"/>
                  </a:lnTo>
                  <a:cubicBezTo>
                    <a:pt x="2195957" y="1903730"/>
                    <a:pt x="1903730" y="2195957"/>
                    <a:pt x="1543177" y="2195957"/>
                  </a:cubicBezTo>
                  <a:lnTo>
                    <a:pt x="0" y="2195957"/>
                  </a:lnTo>
                  <a:lnTo>
                    <a:pt x="0" y="652780"/>
                  </a:lnTo>
                  <a:cubicBezTo>
                    <a:pt x="0" y="292227"/>
                    <a:pt x="292227" y="0"/>
                    <a:pt x="652780" y="0"/>
                  </a:cubicBezTo>
                  <a:close/>
                </a:path>
              </a:pathLst>
            </a:custGeom>
            <a:solidFill>
              <a:srgbClr val="75C83E"/>
            </a:solidFill>
          </p:spPr>
          <p:txBody>
            <a:bodyPr/>
            <a:lstStyle/>
            <a:p>
              <a:endParaRPr lang="el-GR"/>
            </a:p>
          </p:txBody>
        </p:sp>
      </p:grpSp>
      <p:sp>
        <p:nvSpPr>
          <p:cNvPr id="47" name="Freeform 47"/>
          <p:cNvSpPr/>
          <p:nvPr/>
        </p:nvSpPr>
        <p:spPr>
          <a:xfrm>
            <a:off x="14478345" y="4606877"/>
            <a:ext cx="945000" cy="945000"/>
          </a:xfrm>
          <a:custGeom>
            <a:avLst/>
            <a:gdLst/>
            <a:ahLst/>
            <a:cxnLst/>
            <a:rect l="l" t="t" r="r" b="b"/>
            <a:pathLst>
              <a:path w="945000" h="945000">
                <a:moveTo>
                  <a:pt x="0" y="0"/>
                </a:moveTo>
                <a:lnTo>
                  <a:pt x="945000" y="0"/>
                </a:lnTo>
                <a:lnTo>
                  <a:pt x="945000" y="944999"/>
                </a:lnTo>
                <a:lnTo>
                  <a:pt x="0" y="94499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l-GR"/>
          </a:p>
        </p:txBody>
      </p:sp>
      <p:sp>
        <p:nvSpPr>
          <p:cNvPr id="48" name="TextBox 48"/>
          <p:cNvSpPr txBox="1"/>
          <p:nvPr/>
        </p:nvSpPr>
        <p:spPr>
          <a:xfrm>
            <a:off x="13269602" y="6382541"/>
            <a:ext cx="3733068" cy="523875"/>
          </a:xfrm>
          <a:prstGeom prst="rect">
            <a:avLst/>
          </a:prstGeom>
        </p:spPr>
        <p:txBody>
          <a:bodyPr lIns="0" tIns="0" rIns="0" bIns="0" rtlCol="0" anchor="t">
            <a:spAutoFit/>
          </a:bodyPr>
          <a:lstStyle/>
          <a:p>
            <a:pPr algn="ctr">
              <a:lnSpc>
                <a:spcPts val="3960"/>
              </a:lnSpc>
            </a:pPr>
            <a:r>
              <a:rPr lang="en-US" sz="3300" b="1">
                <a:solidFill>
                  <a:srgbClr val="FFFFFF"/>
                </a:solidFill>
                <a:latin typeface="Arial Bold"/>
                <a:ea typeface="Arial Bold"/>
                <a:cs typeface="Arial Bold"/>
                <a:sym typeface="Arial Bold"/>
              </a:rPr>
              <a:t>CALL TO ACTION</a:t>
            </a:r>
          </a:p>
        </p:txBody>
      </p:sp>
      <p:grpSp>
        <p:nvGrpSpPr>
          <p:cNvPr id="49" name="Group 49"/>
          <p:cNvGrpSpPr/>
          <p:nvPr/>
        </p:nvGrpSpPr>
        <p:grpSpPr>
          <a:xfrm>
            <a:off x="3289430" y="4773030"/>
            <a:ext cx="1087454" cy="740945"/>
            <a:chOff x="0" y="0"/>
            <a:chExt cx="1449938" cy="987926"/>
          </a:xfrm>
        </p:grpSpPr>
        <p:sp>
          <p:nvSpPr>
            <p:cNvPr id="50" name="Freeform 50"/>
            <p:cNvSpPr/>
            <p:nvPr/>
          </p:nvSpPr>
          <p:spPr>
            <a:xfrm>
              <a:off x="12700" y="12700"/>
              <a:ext cx="1424432" cy="962533"/>
            </a:xfrm>
            <a:custGeom>
              <a:avLst/>
              <a:gdLst/>
              <a:ahLst/>
              <a:cxnLst/>
              <a:rect l="l" t="t" r="r" b="b"/>
              <a:pathLst>
                <a:path w="1424432" h="962533">
                  <a:moveTo>
                    <a:pt x="0" y="240665"/>
                  </a:moveTo>
                  <a:lnTo>
                    <a:pt x="939165" y="240665"/>
                  </a:lnTo>
                  <a:lnTo>
                    <a:pt x="939165" y="0"/>
                  </a:lnTo>
                  <a:lnTo>
                    <a:pt x="1424432" y="481203"/>
                  </a:lnTo>
                  <a:lnTo>
                    <a:pt x="939165" y="962533"/>
                  </a:lnTo>
                  <a:lnTo>
                    <a:pt x="939165" y="721868"/>
                  </a:lnTo>
                  <a:lnTo>
                    <a:pt x="0" y="721868"/>
                  </a:lnTo>
                  <a:close/>
                </a:path>
              </a:pathLst>
            </a:custGeom>
            <a:solidFill>
              <a:srgbClr val="FFFFFF"/>
            </a:solidFill>
          </p:spPr>
          <p:txBody>
            <a:bodyPr/>
            <a:lstStyle/>
            <a:p>
              <a:endParaRPr lang="el-GR"/>
            </a:p>
          </p:txBody>
        </p:sp>
        <p:sp>
          <p:nvSpPr>
            <p:cNvPr id="51" name="Freeform 51"/>
            <p:cNvSpPr/>
            <p:nvPr/>
          </p:nvSpPr>
          <p:spPr>
            <a:xfrm>
              <a:off x="0" y="-889"/>
              <a:ext cx="1449959" cy="989838"/>
            </a:xfrm>
            <a:custGeom>
              <a:avLst/>
              <a:gdLst/>
              <a:ahLst/>
              <a:cxnLst/>
              <a:rect l="l" t="t" r="r" b="b"/>
              <a:pathLst>
                <a:path w="1449959" h="989838">
                  <a:moveTo>
                    <a:pt x="12700" y="241554"/>
                  </a:moveTo>
                  <a:lnTo>
                    <a:pt x="951865" y="241554"/>
                  </a:lnTo>
                  <a:lnTo>
                    <a:pt x="951865" y="254254"/>
                  </a:lnTo>
                  <a:lnTo>
                    <a:pt x="939165" y="254254"/>
                  </a:lnTo>
                  <a:lnTo>
                    <a:pt x="939165" y="13589"/>
                  </a:lnTo>
                  <a:cubicBezTo>
                    <a:pt x="939165" y="8509"/>
                    <a:pt x="942213" y="3810"/>
                    <a:pt x="947039" y="1905"/>
                  </a:cubicBezTo>
                  <a:cubicBezTo>
                    <a:pt x="951865" y="0"/>
                    <a:pt x="957199" y="1016"/>
                    <a:pt x="960882" y="4572"/>
                  </a:cubicBezTo>
                  <a:lnTo>
                    <a:pt x="1446149" y="485775"/>
                  </a:lnTo>
                  <a:cubicBezTo>
                    <a:pt x="1448562" y="488188"/>
                    <a:pt x="1449959" y="491363"/>
                    <a:pt x="1449959" y="494792"/>
                  </a:cubicBezTo>
                  <a:cubicBezTo>
                    <a:pt x="1449959" y="498221"/>
                    <a:pt x="1448562" y="501396"/>
                    <a:pt x="1446149" y="503809"/>
                  </a:cubicBezTo>
                  <a:lnTo>
                    <a:pt x="960882" y="985139"/>
                  </a:lnTo>
                  <a:cubicBezTo>
                    <a:pt x="957199" y="988695"/>
                    <a:pt x="951738" y="989838"/>
                    <a:pt x="947039" y="987806"/>
                  </a:cubicBezTo>
                  <a:cubicBezTo>
                    <a:pt x="942340" y="985774"/>
                    <a:pt x="939165" y="981202"/>
                    <a:pt x="939165" y="976122"/>
                  </a:cubicBezTo>
                  <a:lnTo>
                    <a:pt x="939165" y="735457"/>
                  </a:lnTo>
                  <a:lnTo>
                    <a:pt x="951865" y="735457"/>
                  </a:lnTo>
                  <a:lnTo>
                    <a:pt x="951865" y="748157"/>
                  </a:lnTo>
                  <a:lnTo>
                    <a:pt x="12700" y="748157"/>
                  </a:lnTo>
                  <a:cubicBezTo>
                    <a:pt x="5715" y="748157"/>
                    <a:pt x="0" y="742442"/>
                    <a:pt x="0" y="735457"/>
                  </a:cubicBezTo>
                  <a:lnTo>
                    <a:pt x="0" y="254254"/>
                  </a:lnTo>
                  <a:cubicBezTo>
                    <a:pt x="0" y="247269"/>
                    <a:pt x="5715" y="241554"/>
                    <a:pt x="12700" y="241554"/>
                  </a:cubicBezTo>
                  <a:moveTo>
                    <a:pt x="12700" y="266954"/>
                  </a:moveTo>
                  <a:lnTo>
                    <a:pt x="12700" y="254254"/>
                  </a:lnTo>
                  <a:lnTo>
                    <a:pt x="25400" y="254254"/>
                  </a:lnTo>
                  <a:lnTo>
                    <a:pt x="25400" y="735457"/>
                  </a:lnTo>
                  <a:lnTo>
                    <a:pt x="12700" y="735457"/>
                  </a:lnTo>
                  <a:lnTo>
                    <a:pt x="12700" y="722757"/>
                  </a:lnTo>
                  <a:lnTo>
                    <a:pt x="951865" y="722757"/>
                  </a:lnTo>
                  <a:cubicBezTo>
                    <a:pt x="958850" y="722757"/>
                    <a:pt x="964565" y="728472"/>
                    <a:pt x="964565" y="735457"/>
                  </a:cubicBezTo>
                  <a:lnTo>
                    <a:pt x="964565" y="976122"/>
                  </a:lnTo>
                  <a:lnTo>
                    <a:pt x="951865" y="976122"/>
                  </a:lnTo>
                  <a:lnTo>
                    <a:pt x="942975" y="967105"/>
                  </a:lnTo>
                  <a:lnTo>
                    <a:pt x="1428242" y="485902"/>
                  </a:lnTo>
                  <a:lnTo>
                    <a:pt x="1437132" y="494919"/>
                  </a:lnTo>
                  <a:lnTo>
                    <a:pt x="1428242" y="503936"/>
                  </a:lnTo>
                  <a:lnTo>
                    <a:pt x="942975" y="22606"/>
                  </a:lnTo>
                  <a:lnTo>
                    <a:pt x="951865" y="13589"/>
                  </a:lnTo>
                  <a:lnTo>
                    <a:pt x="964565" y="13589"/>
                  </a:lnTo>
                  <a:lnTo>
                    <a:pt x="964565" y="254254"/>
                  </a:lnTo>
                  <a:cubicBezTo>
                    <a:pt x="964565" y="261239"/>
                    <a:pt x="958850" y="266954"/>
                    <a:pt x="951865" y="266954"/>
                  </a:cubicBezTo>
                  <a:lnTo>
                    <a:pt x="12700" y="266954"/>
                  </a:lnTo>
                  <a:close/>
                </a:path>
              </a:pathLst>
            </a:custGeom>
            <a:solidFill>
              <a:srgbClr val="172C51"/>
            </a:solidFill>
          </p:spPr>
          <p:txBody>
            <a:bodyPr/>
            <a:lstStyle/>
            <a:p>
              <a:endParaRPr lang="el-GR"/>
            </a:p>
          </p:txBody>
        </p:sp>
      </p:grpSp>
      <p:grpSp>
        <p:nvGrpSpPr>
          <p:cNvPr id="52" name="Group 52"/>
          <p:cNvGrpSpPr/>
          <p:nvPr/>
        </p:nvGrpSpPr>
        <p:grpSpPr>
          <a:xfrm>
            <a:off x="6448922" y="4773028"/>
            <a:ext cx="1087454" cy="740945"/>
            <a:chOff x="0" y="0"/>
            <a:chExt cx="1449938" cy="987926"/>
          </a:xfrm>
        </p:grpSpPr>
        <p:sp>
          <p:nvSpPr>
            <p:cNvPr id="53" name="Freeform 53"/>
            <p:cNvSpPr/>
            <p:nvPr/>
          </p:nvSpPr>
          <p:spPr>
            <a:xfrm>
              <a:off x="12700" y="12700"/>
              <a:ext cx="1424432" cy="962533"/>
            </a:xfrm>
            <a:custGeom>
              <a:avLst/>
              <a:gdLst/>
              <a:ahLst/>
              <a:cxnLst/>
              <a:rect l="l" t="t" r="r" b="b"/>
              <a:pathLst>
                <a:path w="1424432" h="962533">
                  <a:moveTo>
                    <a:pt x="0" y="240665"/>
                  </a:moveTo>
                  <a:lnTo>
                    <a:pt x="939165" y="240665"/>
                  </a:lnTo>
                  <a:lnTo>
                    <a:pt x="939165" y="0"/>
                  </a:lnTo>
                  <a:lnTo>
                    <a:pt x="1424432" y="481203"/>
                  </a:lnTo>
                  <a:lnTo>
                    <a:pt x="939165" y="962533"/>
                  </a:lnTo>
                  <a:lnTo>
                    <a:pt x="939165" y="721868"/>
                  </a:lnTo>
                  <a:lnTo>
                    <a:pt x="0" y="721868"/>
                  </a:lnTo>
                  <a:close/>
                </a:path>
              </a:pathLst>
            </a:custGeom>
            <a:solidFill>
              <a:srgbClr val="FFFFFF"/>
            </a:solidFill>
          </p:spPr>
          <p:txBody>
            <a:bodyPr/>
            <a:lstStyle/>
            <a:p>
              <a:endParaRPr lang="el-GR"/>
            </a:p>
          </p:txBody>
        </p:sp>
        <p:sp>
          <p:nvSpPr>
            <p:cNvPr id="54" name="Freeform 54"/>
            <p:cNvSpPr/>
            <p:nvPr/>
          </p:nvSpPr>
          <p:spPr>
            <a:xfrm>
              <a:off x="0" y="-889"/>
              <a:ext cx="1449959" cy="989838"/>
            </a:xfrm>
            <a:custGeom>
              <a:avLst/>
              <a:gdLst/>
              <a:ahLst/>
              <a:cxnLst/>
              <a:rect l="l" t="t" r="r" b="b"/>
              <a:pathLst>
                <a:path w="1449959" h="989838">
                  <a:moveTo>
                    <a:pt x="12700" y="241554"/>
                  </a:moveTo>
                  <a:lnTo>
                    <a:pt x="951865" y="241554"/>
                  </a:lnTo>
                  <a:lnTo>
                    <a:pt x="951865" y="254254"/>
                  </a:lnTo>
                  <a:lnTo>
                    <a:pt x="939165" y="254254"/>
                  </a:lnTo>
                  <a:lnTo>
                    <a:pt x="939165" y="13589"/>
                  </a:lnTo>
                  <a:cubicBezTo>
                    <a:pt x="939165" y="8509"/>
                    <a:pt x="942213" y="3810"/>
                    <a:pt x="947039" y="1905"/>
                  </a:cubicBezTo>
                  <a:cubicBezTo>
                    <a:pt x="951865" y="0"/>
                    <a:pt x="957199" y="1016"/>
                    <a:pt x="960882" y="4572"/>
                  </a:cubicBezTo>
                  <a:lnTo>
                    <a:pt x="1446149" y="485775"/>
                  </a:lnTo>
                  <a:cubicBezTo>
                    <a:pt x="1448562" y="488188"/>
                    <a:pt x="1449959" y="491363"/>
                    <a:pt x="1449959" y="494792"/>
                  </a:cubicBezTo>
                  <a:cubicBezTo>
                    <a:pt x="1449959" y="498221"/>
                    <a:pt x="1448562" y="501396"/>
                    <a:pt x="1446149" y="503809"/>
                  </a:cubicBezTo>
                  <a:lnTo>
                    <a:pt x="960882" y="985139"/>
                  </a:lnTo>
                  <a:cubicBezTo>
                    <a:pt x="957199" y="988695"/>
                    <a:pt x="951738" y="989838"/>
                    <a:pt x="947039" y="987806"/>
                  </a:cubicBezTo>
                  <a:cubicBezTo>
                    <a:pt x="942340" y="985774"/>
                    <a:pt x="939165" y="981202"/>
                    <a:pt x="939165" y="976122"/>
                  </a:cubicBezTo>
                  <a:lnTo>
                    <a:pt x="939165" y="735457"/>
                  </a:lnTo>
                  <a:lnTo>
                    <a:pt x="951865" y="735457"/>
                  </a:lnTo>
                  <a:lnTo>
                    <a:pt x="951865" y="748157"/>
                  </a:lnTo>
                  <a:lnTo>
                    <a:pt x="12700" y="748157"/>
                  </a:lnTo>
                  <a:cubicBezTo>
                    <a:pt x="5715" y="748157"/>
                    <a:pt x="0" y="742442"/>
                    <a:pt x="0" y="735457"/>
                  </a:cubicBezTo>
                  <a:lnTo>
                    <a:pt x="0" y="254254"/>
                  </a:lnTo>
                  <a:cubicBezTo>
                    <a:pt x="0" y="247269"/>
                    <a:pt x="5715" y="241554"/>
                    <a:pt x="12700" y="241554"/>
                  </a:cubicBezTo>
                  <a:moveTo>
                    <a:pt x="12700" y="266954"/>
                  </a:moveTo>
                  <a:lnTo>
                    <a:pt x="12700" y="254254"/>
                  </a:lnTo>
                  <a:lnTo>
                    <a:pt x="25400" y="254254"/>
                  </a:lnTo>
                  <a:lnTo>
                    <a:pt x="25400" y="735457"/>
                  </a:lnTo>
                  <a:lnTo>
                    <a:pt x="12700" y="735457"/>
                  </a:lnTo>
                  <a:lnTo>
                    <a:pt x="12700" y="722757"/>
                  </a:lnTo>
                  <a:lnTo>
                    <a:pt x="951865" y="722757"/>
                  </a:lnTo>
                  <a:cubicBezTo>
                    <a:pt x="958850" y="722757"/>
                    <a:pt x="964565" y="728472"/>
                    <a:pt x="964565" y="735457"/>
                  </a:cubicBezTo>
                  <a:lnTo>
                    <a:pt x="964565" y="976122"/>
                  </a:lnTo>
                  <a:lnTo>
                    <a:pt x="951865" y="976122"/>
                  </a:lnTo>
                  <a:lnTo>
                    <a:pt x="942975" y="967105"/>
                  </a:lnTo>
                  <a:lnTo>
                    <a:pt x="1428242" y="485902"/>
                  </a:lnTo>
                  <a:lnTo>
                    <a:pt x="1437132" y="494919"/>
                  </a:lnTo>
                  <a:lnTo>
                    <a:pt x="1428242" y="503936"/>
                  </a:lnTo>
                  <a:lnTo>
                    <a:pt x="942975" y="22606"/>
                  </a:lnTo>
                  <a:lnTo>
                    <a:pt x="951865" y="13589"/>
                  </a:lnTo>
                  <a:lnTo>
                    <a:pt x="964565" y="13589"/>
                  </a:lnTo>
                  <a:lnTo>
                    <a:pt x="964565" y="254254"/>
                  </a:lnTo>
                  <a:cubicBezTo>
                    <a:pt x="964565" y="261239"/>
                    <a:pt x="958850" y="266954"/>
                    <a:pt x="951865" y="266954"/>
                  </a:cubicBezTo>
                  <a:lnTo>
                    <a:pt x="12700" y="266954"/>
                  </a:lnTo>
                  <a:close/>
                </a:path>
              </a:pathLst>
            </a:custGeom>
            <a:solidFill>
              <a:srgbClr val="172C51"/>
            </a:solidFill>
          </p:spPr>
          <p:txBody>
            <a:bodyPr/>
            <a:lstStyle/>
            <a:p>
              <a:endParaRPr lang="el-GR"/>
            </a:p>
          </p:txBody>
        </p:sp>
      </p:grpSp>
      <p:grpSp>
        <p:nvGrpSpPr>
          <p:cNvPr id="55" name="Group 55"/>
          <p:cNvGrpSpPr/>
          <p:nvPr/>
        </p:nvGrpSpPr>
        <p:grpSpPr>
          <a:xfrm>
            <a:off x="9608414" y="4773027"/>
            <a:ext cx="1087453" cy="740945"/>
            <a:chOff x="0" y="0"/>
            <a:chExt cx="1449938" cy="987926"/>
          </a:xfrm>
        </p:grpSpPr>
        <p:sp>
          <p:nvSpPr>
            <p:cNvPr id="56" name="Freeform 56"/>
            <p:cNvSpPr/>
            <p:nvPr/>
          </p:nvSpPr>
          <p:spPr>
            <a:xfrm>
              <a:off x="12700" y="12700"/>
              <a:ext cx="1424432" cy="962533"/>
            </a:xfrm>
            <a:custGeom>
              <a:avLst/>
              <a:gdLst/>
              <a:ahLst/>
              <a:cxnLst/>
              <a:rect l="l" t="t" r="r" b="b"/>
              <a:pathLst>
                <a:path w="1424432" h="962533">
                  <a:moveTo>
                    <a:pt x="0" y="240665"/>
                  </a:moveTo>
                  <a:lnTo>
                    <a:pt x="939165" y="240665"/>
                  </a:lnTo>
                  <a:lnTo>
                    <a:pt x="939165" y="0"/>
                  </a:lnTo>
                  <a:lnTo>
                    <a:pt x="1424432" y="481203"/>
                  </a:lnTo>
                  <a:lnTo>
                    <a:pt x="939165" y="962533"/>
                  </a:lnTo>
                  <a:lnTo>
                    <a:pt x="939165" y="721868"/>
                  </a:lnTo>
                  <a:lnTo>
                    <a:pt x="0" y="721868"/>
                  </a:lnTo>
                  <a:close/>
                </a:path>
              </a:pathLst>
            </a:custGeom>
            <a:solidFill>
              <a:srgbClr val="FFFFFF"/>
            </a:solidFill>
          </p:spPr>
          <p:txBody>
            <a:bodyPr/>
            <a:lstStyle/>
            <a:p>
              <a:endParaRPr lang="el-GR"/>
            </a:p>
          </p:txBody>
        </p:sp>
        <p:sp>
          <p:nvSpPr>
            <p:cNvPr id="57" name="Freeform 57"/>
            <p:cNvSpPr/>
            <p:nvPr/>
          </p:nvSpPr>
          <p:spPr>
            <a:xfrm>
              <a:off x="0" y="-889"/>
              <a:ext cx="1449959" cy="989838"/>
            </a:xfrm>
            <a:custGeom>
              <a:avLst/>
              <a:gdLst/>
              <a:ahLst/>
              <a:cxnLst/>
              <a:rect l="l" t="t" r="r" b="b"/>
              <a:pathLst>
                <a:path w="1449959" h="989838">
                  <a:moveTo>
                    <a:pt x="12700" y="241554"/>
                  </a:moveTo>
                  <a:lnTo>
                    <a:pt x="951865" y="241554"/>
                  </a:lnTo>
                  <a:lnTo>
                    <a:pt x="951865" y="254254"/>
                  </a:lnTo>
                  <a:lnTo>
                    <a:pt x="939165" y="254254"/>
                  </a:lnTo>
                  <a:lnTo>
                    <a:pt x="939165" y="13589"/>
                  </a:lnTo>
                  <a:cubicBezTo>
                    <a:pt x="939165" y="8509"/>
                    <a:pt x="942213" y="3810"/>
                    <a:pt x="947039" y="1905"/>
                  </a:cubicBezTo>
                  <a:cubicBezTo>
                    <a:pt x="951865" y="0"/>
                    <a:pt x="957199" y="1016"/>
                    <a:pt x="960882" y="4572"/>
                  </a:cubicBezTo>
                  <a:lnTo>
                    <a:pt x="1446149" y="485775"/>
                  </a:lnTo>
                  <a:cubicBezTo>
                    <a:pt x="1448562" y="488188"/>
                    <a:pt x="1449959" y="491363"/>
                    <a:pt x="1449959" y="494792"/>
                  </a:cubicBezTo>
                  <a:cubicBezTo>
                    <a:pt x="1449959" y="498221"/>
                    <a:pt x="1448562" y="501396"/>
                    <a:pt x="1446149" y="503809"/>
                  </a:cubicBezTo>
                  <a:lnTo>
                    <a:pt x="960882" y="985139"/>
                  </a:lnTo>
                  <a:cubicBezTo>
                    <a:pt x="957199" y="988695"/>
                    <a:pt x="951738" y="989838"/>
                    <a:pt x="947039" y="987806"/>
                  </a:cubicBezTo>
                  <a:cubicBezTo>
                    <a:pt x="942340" y="985774"/>
                    <a:pt x="939165" y="981202"/>
                    <a:pt x="939165" y="976122"/>
                  </a:cubicBezTo>
                  <a:lnTo>
                    <a:pt x="939165" y="735457"/>
                  </a:lnTo>
                  <a:lnTo>
                    <a:pt x="951865" y="735457"/>
                  </a:lnTo>
                  <a:lnTo>
                    <a:pt x="951865" y="748157"/>
                  </a:lnTo>
                  <a:lnTo>
                    <a:pt x="12700" y="748157"/>
                  </a:lnTo>
                  <a:cubicBezTo>
                    <a:pt x="5715" y="748157"/>
                    <a:pt x="0" y="742442"/>
                    <a:pt x="0" y="735457"/>
                  </a:cubicBezTo>
                  <a:lnTo>
                    <a:pt x="0" y="254254"/>
                  </a:lnTo>
                  <a:cubicBezTo>
                    <a:pt x="0" y="247269"/>
                    <a:pt x="5715" y="241554"/>
                    <a:pt x="12700" y="241554"/>
                  </a:cubicBezTo>
                  <a:moveTo>
                    <a:pt x="12700" y="266954"/>
                  </a:moveTo>
                  <a:lnTo>
                    <a:pt x="12700" y="254254"/>
                  </a:lnTo>
                  <a:lnTo>
                    <a:pt x="25400" y="254254"/>
                  </a:lnTo>
                  <a:lnTo>
                    <a:pt x="25400" y="735457"/>
                  </a:lnTo>
                  <a:lnTo>
                    <a:pt x="12700" y="735457"/>
                  </a:lnTo>
                  <a:lnTo>
                    <a:pt x="12700" y="722757"/>
                  </a:lnTo>
                  <a:lnTo>
                    <a:pt x="951865" y="722757"/>
                  </a:lnTo>
                  <a:cubicBezTo>
                    <a:pt x="958850" y="722757"/>
                    <a:pt x="964565" y="728472"/>
                    <a:pt x="964565" y="735457"/>
                  </a:cubicBezTo>
                  <a:lnTo>
                    <a:pt x="964565" y="976122"/>
                  </a:lnTo>
                  <a:lnTo>
                    <a:pt x="951865" y="976122"/>
                  </a:lnTo>
                  <a:lnTo>
                    <a:pt x="942975" y="967105"/>
                  </a:lnTo>
                  <a:lnTo>
                    <a:pt x="1428242" y="485902"/>
                  </a:lnTo>
                  <a:lnTo>
                    <a:pt x="1437132" y="494919"/>
                  </a:lnTo>
                  <a:lnTo>
                    <a:pt x="1428242" y="503936"/>
                  </a:lnTo>
                  <a:lnTo>
                    <a:pt x="942975" y="22606"/>
                  </a:lnTo>
                  <a:lnTo>
                    <a:pt x="951865" y="13589"/>
                  </a:lnTo>
                  <a:lnTo>
                    <a:pt x="964565" y="13589"/>
                  </a:lnTo>
                  <a:lnTo>
                    <a:pt x="964565" y="254254"/>
                  </a:lnTo>
                  <a:cubicBezTo>
                    <a:pt x="964565" y="261239"/>
                    <a:pt x="958850" y="266954"/>
                    <a:pt x="951865" y="266954"/>
                  </a:cubicBezTo>
                  <a:lnTo>
                    <a:pt x="12700" y="266954"/>
                  </a:lnTo>
                  <a:close/>
                </a:path>
              </a:pathLst>
            </a:custGeom>
            <a:solidFill>
              <a:srgbClr val="172C51"/>
            </a:solidFill>
          </p:spPr>
          <p:txBody>
            <a:bodyPr/>
            <a:lstStyle/>
            <a:p>
              <a:endParaRPr lang="el-GR"/>
            </a:p>
          </p:txBody>
        </p:sp>
      </p:grpSp>
      <p:grpSp>
        <p:nvGrpSpPr>
          <p:cNvPr id="58" name="Group 58"/>
          <p:cNvGrpSpPr/>
          <p:nvPr/>
        </p:nvGrpSpPr>
        <p:grpSpPr>
          <a:xfrm>
            <a:off x="12920564" y="4773026"/>
            <a:ext cx="1087454" cy="740945"/>
            <a:chOff x="0" y="0"/>
            <a:chExt cx="1449938" cy="987926"/>
          </a:xfrm>
        </p:grpSpPr>
        <p:sp>
          <p:nvSpPr>
            <p:cNvPr id="59" name="Freeform 59"/>
            <p:cNvSpPr/>
            <p:nvPr/>
          </p:nvSpPr>
          <p:spPr>
            <a:xfrm>
              <a:off x="12700" y="12700"/>
              <a:ext cx="1424432" cy="962533"/>
            </a:xfrm>
            <a:custGeom>
              <a:avLst/>
              <a:gdLst/>
              <a:ahLst/>
              <a:cxnLst/>
              <a:rect l="l" t="t" r="r" b="b"/>
              <a:pathLst>
                <a:path w="1424432" h="962533">
                  <a:moveTo>
                    <a:pt x="0" y="240665"/>
                  </a:moveTo>
                  <a:lnTo>
                    <a:pt x="939165" y="240665"/>
                  </a:lnTo>
                  <a:lnTo>
                    <a:pt x="939165" y="0"/>
                  </a:lnTo>
                  <a:lnTo>
                    <a:pt x="1424432" y="481203"/>
                  </a:lnTo>
                  <a:lnTo>
                    <a:pt x="939165" y="962533"/>
                  </a:lnTo>
                  <a:lnTo>
                    <a:pt x="939165" y="721868"/>
                  </a:lnTo>
                  <a:lnTo>
                    <a:pt x="0" y="721868"/>
                  </a:lnTo>
                  <a:close/>
                </a:path>
              </a:pathLst>
            </a:custGeom>
            <a:solidFill>
              <a:srgbClr val="FFFFFF"/>
            </a:solidFill>
          </p:spPr>
          <p:txBody>
            <a:bodyPr/>
            <a:lstStyle/>
            <a:p>
              <a:endParaRPr lang="el-GR"/>
            </a:p>
          </p:txBody>
        </p:sp>
        <p:sp>
          <p:nvSpPr>
            <p:cNvPr id="60" name="Freeform 60"/>
            <p:cNvSpPr/>
            <p:nvPr/>
          </p:nvSpPr>
          <p:spPr>
            <a:xfrm>
              <a:off x="0" y="-889"/>
              <a:ext cx="1449959" cy="989838"/>
            </a:xfrm>
            <a:custGeom>
              <a:avLst/>
              <a:gdLst/>
              <a:ahLst/>
              <a:cxnLst/>
              <a:rect l="l" t="t" r="r" b="b"/>
              <a:pathLst>
                <a:path w="1449959" h="989838">
                  <a:moveTo>
                    <a:pt x="12700" y="241554"/>
                  </a:moveTo>
                  <a:lnTo>
                    <a:pt x="951865" y="241554"/>
                  </a:lnTo>
                  <a:lnTo>
                    <a:pt x="951865" y="254254"/>
                  </a:lnTo>
                  <a:lnTo>
                    <a:pt x="939165" y="254254"/>
                  </a:lnTo>
                  <a:lnTo>
                    <a:pt x="939165" y="13589"/>
                  </a:lnTo>
                  <a:cubicBezTo>
                    <a:pt x="939165" y="8509"/>
                    <a:pt x="942213" y="3810"/>
                    <a:pt x="947039" y="1905"/>
                  </a:cubicBezTo>
                  <a:cubicBezTo>
                    <a:pt x="951865" y="0"/>
                    <a:pt x="957199" y="1016"/>
                    <a:pt x="960882" y="4572"/>
                  </a:cubicBezTo>
                  <a:lnTo>
                    <a:pt x="1446149" y="485775"/>
                  </a:lnTo>
                  <a:cubicBezTo>
                    <a:pt x="1448562" y="488188"/>
                    <a:pt x="1449959" y="491363"/>
                    <a:pt x="1449959" y="494792"/>
                  </a:cubicBezTo>
                  <a:cubicBezTo>
                    <a:pt x="1449959" y="498221"/>
                    <a:pt x="1448562" y="501396"/>
                    <a:pt x="1446149" y="503809"/>
                  </a:cubicBezTo>
                  <a:lnTo>
                    <a:pt x="960882" y="985139"/>
                  </a:lnTo>
                  <a:cubicBezTo>
                    <a:pt x="957199" y="988695"/>
                    <a:pt x="951738" y="989838"/>
                    <a:pt x="947039" y="987806"/>
                  </a:cubicBezTo>
                  <a:cubicBezTo>
                    <a:pt x="942340" y="985774"/>
                    <a:pt x="939165" y="981202"/>
                    <a:pt x="939165" y="976122"/>
                  </a:cubicBezTo>
                  <a:lnTo>
                    <a:pt x="939165" y="735457"/>
                  </a:lnTo>
                  <a:lnTo>
                    <a:pt x="951865" y="735457"/>
                  </a:lnTo>
                  <a:lnTo>
                    <a:pt x="951865" y="748157"/>
                  </a:lnTo>
                  <a:lnTo>
                    <a:pt x="12700" y="748157"/>
                  </a:lnTo>
                  <a:cubicBezTo>
                    <a:pt x="5715" y="748157"/>
                    <a:pt x="0" y="742442"/>
                    <a:pt x="0" y="735457"/>
                  </a:cubicBezTo>
                  <a:lnTo>
                    <a:pt x="0" y="254254"/>
                  </a:lnTo>
                  <a:cubicBezTo>
                    <a:pt x="0" y="247269"/>
                    <a:pt x="5715" y="241554"/>
                    <a:pt x="12700" y="241554"/>
                  </a:cubicBezTo>
                  <a:moveTo>
                    <a:pt x="12700" y="266954"/>
                  </a:moveTo>
                  <a:lnTo>
                    <a:pt x="12700" y="254254"/>
                  </a:lnTo>
                  <a:lnTo>
                    <a:pt x="25400" y="254254"/>
                  </a:lnTo>
                  <a:lnTo>
                    <a:pt x="25400" y="735457"/>
                  </a:lnTo>
                  <a:lnTo>
                    <a:pt x="12700" y="735457"/>
                  </a:lnTo>
                  <a:lnTo>
                    <a:pt x="12700" y="722757"/>
                  </a:lnTo>
                  <a:lnTo>
                    <a:pt x="951865" y="722757"/>
                  </a:lnTo>
                  <a:cubicBezTo>
                    <a:pt x="958850" y="722757"/>
                    <a:pt x="964565" y="728472"/>
                    <a:pt x="964565" y="735457"/>
                  </a:cubicBezTo>
                  <a:lnTo>
                    <a:pt x="964565" y="976122"/>
                  </a:lnTo>
                  <a:lnTo>
                    <a:pt x="951865" y="976122"/>
                  </a:lnTo>
                  <a:lnTo>
                    <a:pt x="942975" y="967105"/>
                  </a:lnTo>
                  <a:lnTo>
                    <a:pt x="1428242" y="485902"/>
                  </a:lnTo>
                  <a:lnTo>
                    <a:pt x="1437132" y="494919"/>
                  </a:lnTo>
                  <a:lnTo>
                    <a:pt x="1428242" y="503936"/>
                  </a:lnTo>
                  <a:lnTo>
                    <a:pt x="942975" y="22606"/>
                  </a:lnTo>
                  <a:lnTo>
                    <a:pt x="951865" y="13589"/>
                  </a:lnTo>
                  <a:lnTo>
                    <a:pt x="964565" y="13589"/>
                  </a:lnTo>
                  <a:lnTo>
                    <a:pt x="964565" y="254254"/>
                  </a:lnTo>
                  <a:cubicBezTo>
                    <a:pt x="964565" y="261239"/>
                    <a:pt x="958850" y="266954"/>
                    <a:pt x="951865" y="266954"/>
                  </a:cubicBezTo>
                  <a:lnTo>
                    <a:pt x="12700" y="266954"/>
                  </a:lnTo>
                  <a:close/>
                </a:path>
              </a:pathLst>
            </a:custGeom>
            <a:solidFill>
              <a:srgbClr val="172C51"/>
            </a:solidFill>
          </p:spPr>
          <p:txBody>
            <a:bodyPr/>
            <a:lstStyle/>
            <a:p>
              <a:endParaRPr lang="el-GR"/>
            </a:p>
          </p:txBody>
        </p:sp>
      </p:gr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grpSp>
        <p:nvGrpSpPr>
          <p:cNvPr id="19" name="Group 19"/>
          <p:cNvGrpSpPr>
            <a:grpSpLocks noChangeAspect="1"/>
          </p:cNvGrpSpPr>
          <p:nvPr/>
        </p:nvGrpSpPr>
        <p:grpSpPr>
          <a:xfrm>
            <a:off x="14708498" y="-954"/>
            <a:ext cx="3579499" cy="8747478"/>
            <a:chOff x="0" y="0"/>
            <a:chExt cx="4772666" cy="11663304"/>
          </a:xfrm>
        </p:grpSpPr>
        <p:sp>
          <p:nvSpPr>
            <p:cNvPr id="20" name="Freeform 20"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9"/>
              <a:stretch>
                <a:fillRect t="-1211" b="-1211"/>
              </a:stretch>
            </a:blipFill>
          </p:spPr>
          <p:txBody>
            <a:bodyPr/>
            <a:lstStyle/>
            <a:p>
              <a:endParaRPr lang="el-GR"/>
            </a:p>
          </p:txBody>
        </p:sp>
      </p:grpSp>
      <p:grpSp>
        <p:nvGrpSpPr>
          <p:cNvPr id="21" name="Group 21"/>
          <p:cNvGrpSpPr>
            <a:grpSpLocks noChangeAspect="1"/>
          </p:cNvGrpSpPr>
          <p:nvPr/>
        </p:nvGrpSpPr>
        <p:grpSpPr>
          <a:xfrm>
            <a:off x="14896364" y="2252438"/>
            <a:ext cx="3203764" cy="972000"/>
            <a:chOff x="0" y="0"/>
            <a:chExt cx="4271686" cy="1296000"/>
          </a:xfrm>
        </p:grpSpPr>
        <p:sp>
          <p:nvSpPr>
            <p:cNvPr id="22" name="Freeform 22"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0"/>
              <a:stretch>
                <a:fillRect t="-185" b="-183"/>
              </a:stretch>
            </a:blipFill>
          </p:spPr>
          <p:txBody>
            <a:bodyPr/>
            <a:lstStyle/>
            <a:p>
              <a:endParaRPr lang="el-GR"/>
            </a:p>
          </p:txBody>
        </p:sp>
      </p:grpSp>
      <p:grpSp>
        <p:nvGrpSpPr>
          <p:cNvPr id="23" name="Group 23"/>
          <p:cNvGrpSpPr/>
          <p:nvPr/>
        </p:nvGrpSpPr>
        <p:grpSpPr>
          <a:xfrm>
            <a:off x="846618" y="547688"/>
            <a:ext cx="13679872" cy="1988345"/>
            <a:chOff x="0" y="0"/>
            <a:chExt cx="18239830" cy="2651126"/>
          </a:xfrm>
        </p:grpSpPr>
        <p:sp>
          <p:nvSpPr>
            <p:cNvPr id="24" name="Freeform 24"/>
            <p:cNvSpPr/>
            <p:nvPr/>
          </p:nvSpPr>
          <p:spPr>
            <a:xfrm>
              <a:off x="0" y="0"/>
              <a:ext cx="18239829" cy="2651126"/>
            </a:xfrm>
            <a:custGeom>
              <a:avLst/>
              <a:gdLst/>
              <a:ahLst/>
              <a:cxnLst/>
              <a:rect l="l" t="t" r="r" b="b"/>
              <a:pathLst>
                <a:path w="18239829" h="2651126">
                  <a:moveTo>
                    <a:pt x="0" y="0"/>
                  </a:moveTo>
                  <a:lnTo>
                    <a:pt x="18239829" y="0"/>
                  </a:lnTo>
                  <a:lnTo>
                    <a:pt x="18239829" y="2651126"/>
                  </a:lnTo>
                  <a:lnTo>
                    <a:pt x="0" y="2651126"/>
                  </a:lnTo>
                  <a:close/>
                </a:path>
              </a:pathLst>
            </a:custGeom>
            <a:solidFill>
              <a:srgbClr val="000000">
                <a:alpha val="0"/>
              </a:srgbClr>
            </a:solidFill>
          </p:spPr>
          <p:txBody>
            <a:bodyPr/>
            <a:lstStyle/>
            <a:p>
              <a:endParaRPr lang="el-GR"/>
            </a:p>
          </p:txBody>
        </p:sp>
        <p:sp>
          <p:nvSpPr>
            <p:cNvPr id="25" name="TextBox 25"/>
            <p:cNvSpPr txBox="1"/>
            <p:nvPr/>
          </p:nvSpPr>
          <p:spPr>
            <a:xfrm>
              <a:off x="0" y="66675"/>
              <a:ext cx="18239830" cy="2584451"/>
            </a:xfrm>
            <a:prstGeom prst="rect">
              <a:avLst/>
            </a:prstGeom>
          </p:spPr>
          <p:txBody>
            <a:bodyPr lIns="0" tIns="0" rIns="0" bIns="0" rtlCol="0" anchor="ctr"/>
            <a:lstStyle/>
            <a:p>
              <a:pPr algn="l">
                <a:lnSpc>
                  <a:spcPts val="7128"/>
                </a:lnSpc>
              </a:pPr>
              <a:r>
                <a:rPr lang="en-US" sz="6600" b="1">
                  <a:solidFill>
                    <a:srgbClr val="8D5CFF"/>
                  </a:solidFill>
                  <a:latin typeface="Georgia Bold"/>
                  <a:ea typeface="Georgia Bold"/>
                  <a:cs typeface="Georgia Bold"/>
                  <a:sym typeface="Georgia Bold"/>
                </a:rPr>
                <a:t>Pitch presentation tips</a:t>
              </a:r>
            </a:p>
          </p:txBody>
        </p:sp>
      </p:grpSp>
      <p:grpSp>
        <p:nvGrpSpPr>
          <p:cNvPr id="26" name="Group 26"/>
          <p:cNvGrpSpPr>
            <a:grpSpLocks noChangeAspect="1"/>
          </p:cNvGrpSpPr>
          <p:nvPr/>
        </p:nvGrpSpPr>
        <p:grpSpPr>
          <a:xfrm>
            <a:off x="239661" y="2544096"/>
            <a:ext cx="4553565" cy="2322872"/>
            <a:chOff x="0" y="0"/>
            <a:chExt cx="6071420" cy="3097162"/>
          </a:xfrm>
        </p:grpSpPr>
        <p:sp>
          <p:nvSpPr>
            <p:cNvPr id="27" name="Freeform 27" descr="Εικόνα που περιέχει αερόστατο θερμού αέρα  Το περιεχόμενο που δημιουργείται από ΑΙ μπορεί να μην είναι σωστό."/>
            <p:cNvSpPr/>
            <p:nvPr/>
          </p:nvSpPr>
          <p:spPr>
            <a:xfrm>
              <a:off x="0" y="0"/>
              <a:ext cx="6071362" cy="3097149"/>
            </a:xfrm>
            <a:custGeom>
              <a:avLst/>
              <a:gdLst/>
              <a:ahLst/>
              <a:cxnLst/>
              <a:rect l="l" t="t" r="r" b="b"/>
              <a:pathLst>
                <a:path w="6071362" h="3097149">
                  <a:moveTo>
                    <a:pt x="0" y="0"/>
                  </a:moveTo>
                  <a:lnTo>
                    <a:pt x="6071362" y="0"/>
                  </a:lnTo>
                  <a:lnTo>
                    <a:pt x="6071362" y="3097149"/>
                  </a:lnTo>
                  <a:lnTo>
                    <a:pt x="0" y="3097149"/>
                  </a:lnTo>
                  <a:lnTo>
                    <a:pt x="0" y="0"/>
                  </a:lnTo>
                  <a:close/>
                </a:path>
              </a:pathLst>
            </a:custGeom>
            <a:blipFill>
              <a:blip r:embed="rId11"/>
              <a:stretch>
                <a:fillRect l="-1012" r="-1013"/>
              </a:stretch>
            </a:blipFill>
          </p:spPr>
          <p:txBody>
            <a:bodyPr/>
            <a:lstStyle/>
            <a:p>
              <a:endParaRPr lang="el-GR"/>
            </a:p>
          </p:txBody>
        </p:sp>
      </p:grpSp>
      <p:grpSp>
        <p:nvGrpSpPr>
          <p:cNvPr id="28" name="Group 28"/>
          <p:cNvGrpSpPr>
            <a:grpSpLocks noChangeAspect="1"/>
          </p:cNvGrpSpPr>
          <p:nvPr/>
        </p:nvGrpSpPr>
        <p:grpSpPr>
          <a:xfrm>
            <a:off x="4996014" y="2544094"/>
            <a:ext cx="4553565" cy="2322872"/>
            <a:chOff x="0" y="0"/>
            <a:chExt cx="6071420" cy="3097162"/>
          </a:xfrm>
        </p:grpSpPr>
        <p:sp>
          <p:nvSpPr>
            <p:cNvPr id="29" name="Freeform 29" descr="Εικόνα που περιέχει αερόστατο θερμού αέρα  Το περιεχόμενο που δημιουργείται από ΑΙ μπορεί να μην είναι σωστό."/>
            <p:cNvSpPr/>
            <p:nvPr/>
          </p:nvSpPr>
          <p:spPr>
            <a:xfrm>
              <a:off x="0" y="0"/>
              <a:ext cx="6071362" cy="3097149"/>
            </a:xfrm>
            <a:custGeom>
              <a:avLst/>
              <a:gdLst/>
              <a:ahLst/>
              <a:cxnLst/>
              <a:rect l="l" t="t" r="r" b="b"/>
              <a:pathLst>
                <a:path w="6071362" h="3097149">
                  <a:moveTo>
                    <a:pt x="0" y="0"/>
                  </a:moveTo>
                  <a:lnTo>
                    <a:pt x="6071362" y="0"/>
                  </a:lnTo>
                  <a:lnTo>
                    <a:pt x="6071362" y="3097149"/>
                  </a:lnTo>
                  <a:lnTo>
                    <a:pt x="0" y="3097149"/>
                  </a:lnTo>
                  <a:lnTo>
                    <a:pt x="0" y="0"/>
                  </a:lnTo>
                  <a:close/>
                </a:path>
              </a:pathLst>
            </a:custGeom>
            <a:blipFill>
              <a:blip r:embed="rId11"/>
              <a:stretch>
                <a:fillRect l="-1012" r="-1013"/>
              </a:stretch>
            </a:blipFill>
          </p:spPr>
          <p:txBody>
            <a:bodyPr/>
            <a:lstStyle/>
            <a:p>
              <a:endParaRPr lang="el-GR"/>
            </a:p>
          </p:txBody>
        </p:sp>
      </p:grpSp>
      <p:grpSp>
        <p:nvGrpSpPr>
          <p:cNvPr id="30" name="Group 30"/>
          <p:cNvGrpSpPr>
            <a:grpSpLocks noChangeAspect="1"/>
          </p:cNvGrpSpPr>
          <p:nvPr/>
        </p:nvGrpSpPr>
        <p:grpSpPr>
          <a:xfrm>
            <a:off x="9973596" y="2544094"/>
            <a:ext cx="4553565" cy="2322872"/>
            <a:chOff x="0" y="0"/>
            <a:chExt cx="6071420" cy="3097162"/>
          </a:xfrm>
        </p:grpSpPr>
        <p:sp>
          <p:nvSpPr>
            <p:cNvPr id="31" name="Freeform 31" descr="Εικόνα που περιέχει αερόστατο θερμού αέρα  Το περιεχόμενο που δημιουργείται από ΑΙ μπορεί να μην είναι σωστό."/>
            <p:cNvSpPr/>
            <p:nvPr/>
          </p:nvSpPr>
          <p:spPr>
            <a:xfrm>
              <a:off x="0" y="0"/>
              <a:ext cx="6071362" cy="3097149"/>
            </a:xfrm>
            <a:custGeom>
              <a:avLst/>
              <a:gdLst/>
              <a:ahLst/>
              <a:cxnLst/>
              <a:rect l="l" t="t" r="r" b="b"/>
              <a:pathLst>
                <a:path w="6071362" h="3097149">
                  <a:moveTo>
                    <a:pt x="0" y="0"/>
                  </a:moveTo>
                  <a:lnTo>
                    <a:pt x="6071362" y="0"/>
                  </a:lnTo>
                  <a:lnTo>
                    <a:pt x="6071362" y="3097149"/>
                  </a:lnTo>
                  <a:lnTo>
                    <a:pt x="0" y="3097149"/>
                  </a:lnTo>
                  <a:lnTo>
                    <a:pt x="0" y="0"/>
                  </a:lnTo>
                  <a:close/>
                </a:path>
              </a:pathLst>
            </a:custGeom>
            <a:blipFill>
              <a:blip r:embed="rId11"/>
              <a:stretch>
                <a:fillRect l="-1012" r="-1013"/>
              </a:stretch>
            </a:blipFill>
          </p:spPr>
          <p:txBody>
            <a:bodyPr/>
            <a:lstStyle/>
            <a:p>
              <a:endParaRPr lang="el-GR"/>
            </a:p>
          </p:txBody>
        </p:sp>
      </p:grpSp>
      <p:grpSp>
        <p:nvGrpSpPr>
          <p:cNvPr id="32" name="Group 32"/>
          <p:cNvGrpSpPr>
            <a:grpSpLocks noChangeAspect="1"/>
          </p:cNvGrpSpPr>
          <p:nvPr/>
        </p:nvGrpSpPr>
        <p:grpSpPr>
          <a:xfrm>
            <a:off x="2525660" y="5143498"/>
            <a:ext cx="4553565" cy="2322872"/>
            <a:chOff x="0" y="0"/>
            <a:chExt cx="6071420" cy="3097162"/>
          </a:xfrm>
        </p:grpSpPr>
        <p:sp>
          <p:nvSpPr>
            <p:cNvPr id="33" name="Freeform 33" descr="Εικόνα που περιέχει αερόστατο θερμού αέρα  Το περιεχόμενο που δημιουργείται από ΑΙ μπορεί να μην είναι σωστό."/>
            <p:cNvSpPr/>
            <p:nvPr/>
          </p:nvSpPr>
          <p:spPr>
            <a:xfrm>
              <a:off x="0" y="0"/>
              <a:ext cx="6071362" cy="3097149"/>
            </a:xfrm>
            <a:custGeom>
              <a:avLst/>
              <a:gdLst/>
              <a:ahLst/>
              <a:cxnLst/>
              <a:rect l="l" t="t" r="r" b="b"/>
              <a:pathLst>
                <a:path w="6071362" h="3097149">
                  <a:moveTo>
                    <a:pt x="0" y="0"/>
                  </a:moveTo>
                  <a:lnTo>
                    <a:pt x="6071362" y="0"/>
                  </a:lnTo>
                  <a:lnTo>
                    <a:pt x="6071362" y="3097149"/>
                  </a:lnTo>
                  <a:lnTo>
                    <a:pt x="0" y="3097149"/>
                  </a:lnTo>
                  <a:lnTo>
                    <a:pt x="0" y="0"/>
                  </a:lnTo>
                  <a:close/>
                </a:path>
              </a:pathLst>
            </a:custGeom>
            <a:blipFill>
              <a:blip r:embed="rId11"/>
              <a:stretch>
                <a:fillRect l="-1012" r="-1013"/>
              </a:stretch>
            </a:blipFill>
          </p:spPr>
          <p:txBody>
            <a:bodyPr/>
            <a:lstStyle/>
            <a:p>
              <a:endParaRPr lang="el-GR"/>
            </a:p>
          </p:txBody>
        </p:sp>
      </p:grpSp>
      <p:grpSp>
        <p:nvGrpSpPr>
          <p:cNvPr id="34" name="Group 34"/>
          <p:cNvGrpSpPr>
            <a:grpSpLocks noChangeAspect="1"/>
          </p:cNvGrpSpPr>
          <p:nvPr/>
        </p:nvGrpSpPr>
        <p:grpSpPr>
          <a:xfrm>
            <a:off x="7521676" y="5143498"/>
            <a:ext cx="4553565" cy="2322872"/>
            <a:chOff x="0" y="0"/>
            <a:chExt cx="6071420" cy="3097162"/>
          </a:xfrm>
        </p:grpSpPr>
        <p:sp>
          <p:nvSpPr>
            <p:cNvPr id="35" name="Freeform 35" descr="Εικόνα που περιέχει αερόστατο θερμού αέρα  Το περιεχόμενο που δημιουργείται από ΑΙ μπορεί να μην είναι σωστό."/>
            <p:cNvSpPr/>
            <p:nvPr/>
          </p:nvSpPr>
          <p:spPr>
            <a:xfrm>
              <a:off x="0" y="0"/>
              <a:ext cx="6071362" cy="3097149"/>
            </a:xfrm>
            <a:custGeom>
              <a:avLst/>
              <a:gdLst/>
              <a:ahLst/>
              <a:cxnLst/>
              <a:rect l="l" t="t" r="r" b="b"/>
              <a:pathLst>
                <a:path w="6071362" h="3097149">
                  <a:moveTo>
                    <a:pt x="0" y="0"/>
                  </a:moveTo>
                  <a:lnTo>
                    <a:pt x="6071362" y="0"/>
                  </a:lnTo>
                  <a:lnTo>
                    <a:pt x="6071362" y="3097149"/>
                  </a:lnTo>
                  <a:lnTo>
                    <a:pt x="0" y="3097149"/>
                  </a:lnTo>
                  <a:lnTo>
                    <a:pt x="0" y="0"/>
                  </a:lnTo>
                  <a:close/>
                </a:path>
              </a:pathLst>
            </a:custGeom>
            <a:blipFill>
              <a:blip r:embed="rId11"/>
              <a:stretch>
                <a:fillRect l="-1012" r="-1013"/>
              </a:stretch>
            </a:blipFill>
          </p:spPr>
          <p:txBody>
            <a:bodyPr/>
            <a:lstStyle/>
            <a:p>
              <a:endParaRPr lang="el-GR"/>
            </a:p>
          </p:txBody>
        </p:sp>
      </p:grpSp>
      <p:sp>
        <p:nvSpPr>
          <p:cNvPr id="36" name="TextBox 36"/>
          <p:cNvSpPr txBox="1"/>
          <p:nvPr/>
        </p:nvSpPr>
        <p:spPr>
          <a:xfrm>
            <a:off x="1271312" y="2736685"/>
            <a:ext cx="3061764" cy="1912769"/>
          </a:xfrm>
          <a:prstGeom prst="rect">
            <a:avLst/>
          </a:prstGeom>
        </p:spPr>
        <p:txBody>
          <a:bodyPr lIns="0" tIns="0" rIns="0" bIns="0" rtlCol="0" anchor="t">
            <a:spAutoFit/>
          </a:bodyPr>
          <a:lstStyle/>
          <a:p>
            <a:pPr algn="ctr">
              <a:lnSpc>
                <a:spcPts val="3600"/>
              </a:lnSpc>
            </a:pPr>
            <a:r>
              <a:rPr lang="en-US" sz="3000">
                <a:solidFill>
                  <a:srgbClr val="19112C"/>
                </a:solidFill>
                <a:latin typeface="Arial"/>
                <a:ea typeface="Arial"/>
                <a:cs typeface="Arial"/>
                <a:sym typeface="Arial"/>
              </a:rPr>
              <a:t>Keep it </a:t>
            </a:r>
            <a:r>
              <a:rPr lang="en-US" sz="3000" b="1">
                <a:solidFill>
                  <a:srgbClr val="19112C"/>
                </a:solidFill>
                <a:latin typeface="Arial Bold"/>
                <a:ea typeface="Arial Bold"/>
                <a:cs typeface="Arial Bold"/>
                <a:sym typeface="Arial Bold"/>
              </a:rPr>
              <a:t>clear and simple</a:t>
            </a:r>
            <a:r>
              <a:rPr lang="en-US" sz="3000">
                <a:solidFill>
                  <a:srgbClr val="19112C"/>
                </a:solidFill>
                <a:latin typeface="Arial"/>
                <a:ea typeface="Arial"/>
                <a:cs typeface="Arial"/>
                <a:sym typeface="Arial"/>
              </a:rPr>
              <a:t> &amp; focus on one strong idea.</a:t>
            </a:r>
          </a:p>
        </p:txBody>
      </p:sp>
      <p:sp>
        <p:nvSpPr>
          <p:cNvPr id="37" name="TextBox 37"/>
          <p:cNvSpPr txBox="1"/>
          <p:nvPr/>
        </p:nvSpPr>
        <p:spPr>
          <a:xfrm>
            <a:off x="6156714" y="2736684"/>
            <a:ext cx="3061764" cy="1912768"/>
          </a:xfrm>
          <a:prstGeom prst="rect">
            <a:avLst/>
          </a:prstGeom>
        </p:spPr>
        <p:txBody>
          <a:bodyPr lIns="0" tIns="0" rIns="0" bIns="0" rtlCol="0" anchor="t">
            <a:spAutoFit/>
          </a:bodyPr>
          <a:lstStyle/>
          <a:p>
            <a:pPr algn="ctr">
              <a:lnSpc>
                <a:spcPts val="3600"/>
              </a:lnSpc>
            </a:pPr>
            <a:r>
              <a:rPr lang="en-US" sz="3000" b="1">
                <a:solidFill>
                  <a:srgbClr val="19112C"/>
                </a:solidFill>
                <a:latin typeface="Arial Bold"/>
                <a:ea typeface="Arial Bold"/>
                <a:cs typeface="Arial Bold"/>
                <a:sym typeface="Arial Bold"/>
              </a:rPr>
              <a:t>Share roles</a:t>
            </a:r>
            <a:r>
              <a:rPr lang="en-US" sz="3000">
                <a:solidFill>
                  <a:srgbClr val="19112C"/>
                </a:solidFill>
                <a:latin typeface="Arial"/>
                <a:ea typeface="Arial"/>
                <a:cs typeface="Arial"/>
                <a:sym typeface="Arial"/>
              </a:rPr>
              <a:t>: let different members speak briefly.</a:t>
            </a:r>
          </a:p>
        </p:txBody>
      </p:sp>
      <p:sp>
        <p:nvSpPr>
          <p:cNvPr id="38" name="TextBox 38"/>
          <p:cNvSpPr txBox="1"/>
          <p:nvPr/>
        </p:nvSpPr>
        <p:spPr>
          <a:xfrm>
            <a:off x="11115860" y="3197571"/>
            <a:ext cx="3061764" cy="989439"/>
          </a:xfrm>
          <a:prstGeom prst="rect">
            <a:avLst/>
          </a:prstGeom>
        </p:spPr>
        <p:txBody>
          <a:bodyPr lIns="0" tIns="0" rIns="0" bIns="0" rtlCol="0" anchor="t">
            <a:spAutoFit/>
          </a:bodyPr>
          <a:lstStyle/>
          <a:p>
            <a:pPr algn="ctr">
              <a:lnSpc>
                <a:spcPts val="3600"/>
              </a:lnSpc>
            </a:pPr>
            <a:r>
              <a:rPr lang="en-US" sz="3000">
                <a:solidFill>
                  <a:srgbClr val="19112C"/>
                </a:solidFill>
                <a:latin typeface="Arial"/>
                <a:ea typeface="Arial"/>
                <a:cs typeface="Arial"/>
                <a:sym typeface="Arial"/>
              </a:rPr>
              <a:t>Practice timing: </a:t>
            </a:r>
            <a:r>
              <a:rPr lang="en-US" sz="3000" b="1">
                <a:solidFill>
                  <a:srgbClr val="19112C"/>
                </a:solidFill>
                <a:latin typeface="Arial Bold"/>
                <a:ea typeface="Arial Bold"/>
                <a:cs typeface="Arial Bold"/>
                <a:sym typeface="Arial Bold"/>
              </a:rPr>
              <a:t>max 3 minutes!</a:t>
            </a:r>
          </a:p>
        </p:txBody>
      </p:sp>
      <p:sp>
        <p:nvSpPr>
          <p:cNvPr id="39" name="TextBox 39"/>
          <p:cNvSpPr txBox="1"/>
          <p:nvPr/>
        </p:nvSpPr>
        <p:spPr>
          <a:xfrm>
            <a:off x="3465134" y="5336088"/>
            <a:ext cx="3061764" cy="1912769"/>
          </a:xfrm>
          <a:prstGeom prst="rect">
            <a:avLst/>
          </a:prstGeom>
        </p:spPr>
        <p:txBody>
          <a:bodyPr lIns="0" tIns="0" rIns="0" bIns="0" rtlCol="0" anchor="t">
            <a:spAutoFit/>
          </a:bodyPr>
          <a:lstStyle/>
          <a:p>
            <a:pPr algn="ctr">
              <a:lnSpc>
                <a:spcPts val="3600"/>
              </a:lnSpc>
            </a:pPr>
            <a:r>
              <a:rPr lang="en-US" sz="3000">
                <a:solidFill>
                  <a:srgbClr val="19112C"/>
                </a:solidFill>
                <a:latin typeface="Arial"/>
                <a:ea typeface="Arial"/>
                <a:cs typeface="Arial"/>
                <a:sym typeface="Arial"/>
              </a:rPr>
              <a:t>Use visuals, props, or short examples if available.</a:t>
            </a:r>
          </a:p>
        </p:txBody>
      </p:sp>
      <p:sp>
        <p:nvSpPr>
          <p:cNvPr id="40" name="TextBox 40"/>
          <p:cNvSpPr txBox="1"/>
          <p:nvPr/>
        </p:nvSpPr>
        <p:spPr>
          <a:xfrm>
            <a:off x="8645505" y="5336088"/>
            <a:ext cx="3061764" cy="1912769"/>
          </a:xfrm>
          <a:prstGeom prst="rect">
            <a:avLst/>
          </a:prstGeom>
        </p:spPr>
        <p:txBody>
          <a:bodyPr lIns="0" tIns="0" rIns="0" bIns="0" rtlCol="0" anchor="t">
            <a:spAutoFit/>
          </a:bodyPr>
          <a:lstStyle/>
          <a:p>
            <a:pPr algn="ctr">
              <a:lnSpc>
                <a:spcPts val="3600"/>
              </a:lnSpc>
            </a:pPr>
            <a:r>
              <a:rPr lang="en-US" sz="3000">
                <a:solidFill>
                  <a:srgbClr val="19112C"/>
                </a:solidFill>
                <a:latin typeface="Arial"/>
                <a:ea typeface="Arial"/>
                <a:cs typeface="Arial"/>
                <a:sym typeface="Arial"/>
              </a:rPr>
              <a:t>Show passion! Confidence inspires confidence.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1052204" y="452011"/>
            <a:ext cx="2882265" cy="1403886"/>
            <a:chOff x="0" y="0"/>
            <a:chExt cx="3843020" cy="1871848"/>
          </a:xfrm>
        </p:grpSpPr>
        <p:sp>
          <p:nvSpPr>
            <p:cNvPr id="5" name="Freeform 5"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2"/>
              <a:stretch>
                <a:fillRect l="-33" r="-33"/>
              </a:stretch>
            </a:blipFill>
          </p:spPr>
          <p:txBody>
            <a:bodyPr/>
            <a:lstStyle/>
            <a:p>
              <a:endParaRPr lang="el-GR"/>
            </a:p>
          </p:txBody>
        </p:sp>
      </p:grpSp>
      <p:grpSp>
        <p:nvGrpSpPr>
          <p:cNvPr id="6" name="Group 6"/>
          <p:cNvGrpSpPr>
            <a:grpSpLocks noChangeAspect="1"/>
          </p:cNvGrpSpPr>
          <p:nvPr/>
        </p:nvGrpSpPr>
        <p:grpSpPr>
          <a:xfrm>
            <a:off x="846618" y="9013311"/>
            <a:ext cx="3086100" cy="687187"/>
            <a:chOff x="0" y="0"/>
            <a:chExt cx="4114800" cy="916250"/>
          </a:xfrm>
        </p:grpSpPr>
        <p:sp>
          <p:nvSpPr>
            <p:cNvPr id="7" name="Freeform 7"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3"/>
              <a:stretch>
                <a:fillRect t="-98" b="-92"/>
              </a:stretch>
            </a:blipFill>
          </p:spPr>
          <p:txBody>
            <a:bodyPr/>
            <a:lstStyle/>
            <a:p>
              <a:endParaRPr lang="el-GR"/>
            </a:p>
          </p:txBody>
        </p:sp>
      </p:grpSp>
      <p:grpSp>
        <p:nvGrpSpPr>
          <p:cNvPr id="8" name="Group 8"/>
          <p:cNvGrpSpPr>
            <a:grpSpLocks noChangeAspect="1"/>
          </p:cNvGrpSpPr>
          <p:nvPr/>
        </p:nvGrpSpPr>
        <p:grpSpPr>
          <a:xfrm>
            <a:off x="6565846" y="9084780"/>
            <a:ext cx="1863449" cy="457211"/>
            <a:chOff x="0" y="0"/>
            <a:chExt cx="2484598" cy="609614"/>
          </a:xfrm>
        </p:grpSpPr>
        <p:sp>
          <p:nvSpPr>
            <p:cNvPr id="9" name="Freeform 9"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endParaRPr lang="el-GR"/>
            </a:p>
          </p:txBody>
        </p:sp>
      </p:grpSp>
      <p:grpSp>
        <p:nvGrpSpPr>
          <p:cNvPr id="10" name="Group 10"/>
          <p:cNvGrpSpPr>
            <a:grpSpLocks noChangeAspect="1"/>
          </p:cNvGrpSpPr>
          <p:nvPr/>
        </p:nvGrpSpPr>
        <p:grpSpPr>
          <a:xfrm>
            <a:off x="8782690" y="9179158"/>
            <a:ext cx="1155611" cy="312497"/>
            <a:chOff x="0" y="0"/>
            <a:chExt cx="1540814" cy="416663"/>
          </a:xfrm>
        </p:grpSpPr>
        <p:sp>
          <p:nvSpPr>
            <p:cNvPr id="11" name="Freeform 11"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endParaRPr lang="el-GR"/>
            </a:p>
          </p:txBody>
        </p:sp>
      </p:grpSp>
      <p:grpSp>
        <p:nvGrpSpPr>
          <p:cNvPr id="12" name="Group 12"/>
          <p:cNvGrpSpPr>
            <a:grpSpLocks noChangeAspect="1"/>
          </p:cNvGrpSpPr>
          <p:nvPr/>
        </p:nvGrpSpPr>
        <p:grpSpPr>
          <a:xfrm>
            <a:off x="10358809" y="8928531"/>
            <a:ext cx="856746" cy="856746"/>
            <a:chOff x="0" y="0"/>
            <a:chExt cx="1142328" cy="1142328"/>
          </a:xfrm>
        </p:grpSpPr>
        <p:sp>
          <p:nvSpPr>
            <p:cNvPr id="13" name="Freeform 13"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endParaRPr lang="el-GR"/>
            </a:p>
          </p:txBody>
        </p:sp>
      </p:grpSp>
      <p:grpSp>
        <p:nvGrpSpPr>
          <p:cNvPr id="14" name="Group 14"/>
          <p:cNvGrpSpPr>
            <a:grpSpLocks noChangeAspect="1"/>
          </p:cNvGrpSpPr>
          <p:nvPr/>
        </p:nvGrpSpPr>
        <p:grpSpPr>
          <a:xfrm>
            <a:off x="11637112" y="9129872"/>
            <a:ext cx="1374778" cy="457211"/>
            <a:chOff x="0" y="0"/>
            <a:chExt cx="1833038" cy="609614"/>
          </a:xfrm>
        </p:grpSpPr>
        <p:sp>
          <p:nvSpPr>
            <p:cNvPr id="15" name="Freeform 15"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endParaRPr lang="el-GR"/>
            </a:p>
          </p:txBody>
        </p:sp>
      </p:grpSp>
      <p:grpSp>
        <p:nvGrpSpPr>
          <p:cNvPr id="16" name="Group 16"/>
          <p:cNvGrpSpPr>
            <a:grpSpLocks noChangeAspect="1"/>
          </p:cNvGrpSpPr>
          <p:nvPr/>
        </p:nvGrpSpPr>
        <p:grpSpPr>
          <a:xfrm>
            <a:off x="13019231" y="9000888"/>
            <a:ext cx="2648887" cy="715178"/>
            <a:chOff x="0" y="0"/>
            <a:chExt cx="3531849" cy="953571"/>
          </a:xfrm>
        </p:grpSpPr>
        <p:sp>
          <p:nvSpPr>
            <p:cNvPr id="17" name="Freeform 17"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endParaRPr lang="el-GR"/>
            </a:p>
          </p:txBody>
        </p:sp>
      </p:grpSp>
      <p:grpSp>
        <p:nvGrpSpPr>
          <p:cNvPr id="18" name="Group 18"/>
          <p:cNvGrpSpPr>
            <a:grpSpLocks noChangeAspect="1"/>
          </p:cNvGrpSpPr>
          <p:nvPr/>
        </p:nvGrpSpPr>
        <p:grpSpPr>
          <a:xfrm>
            <a:off x="15413295" y="9158185"/>
            <a:ext cx="2028087" cy="360735"/>
            <a:chOff x="0" y="0"/>
            <a:chExt cx="2704115" cy="480980"/>
          </a:xfrm>
        </p:grpSpPr>
        <p:sp>
          <p:nvSpPr>
            <p:cNvPr id="19" name="Freeform 19"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endParaRPr lang="el-GR"/>
            </a:p>
          </p:txBody>
        </p:sp>
      </p:grpSp>
      <p:sp>
        <p:nvSpPr>
          <p:cNvPr id="20" name="TextBox 20"/>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sp>
        <p:nvSpPr>
          <p:cNvPr id="21" name="TextBox 21"/>
          <p:cNvSpPr txBox="1"/>
          <p:nvPr/>
        </p:nvSpPr>
        <p:spPr>
          <a:xfrm>
            <a:off x="4877559" y="3445756"/>
            <a:ext cx="8532882" cy="843915"/>
          </a:xfrm>
          <a:prstGeom prst="rect">
            <a:avLst/>
          </a:prstGeom>
        </p:spPr>
        <p:txBody>
          <a:bodyPr lIns="0" tIns="0" rIns="0" bIns="0" rtlCol="0" anchor="t">
            <a:spAutoFit/>
          </a:bodyPr>
          <a:lstStyle/>
          <a:p>
            <a:pPr algn="ctr">
              <a:lnSpc>
                <a:spcPts val="6479"/>
              </a:lnSpc>
            </a:pPr>
            <a:r>
              <a:rPr lang="en-US" sz="5999" b="1">
                <a:solidFill>
                  <a:srgbClr val="C0FF99"/>
                </a:solidFill>
                <a:latin typeface="Georgia Bold"/>
                <a:ea typeface="Georgia Bold"/>
                <a:cs typeface="Georgia Bold"/>
                <a:sym typeface="Georgia Bold"/>
              </a:rPr>
              <a:t>PRESENTATIONS</a:t>
            </a:r>
          </a:p>
        </p:txBody>
      </p:sp>
      <p:grpSp>
        <p:nvGrpSpPr>
          <p:cNvPr id="22" name="Group 22"/>
          <p:cNvGrpSpPr/>
          <p:nvPr/>
        </p:nvGrpSpPr>
        <p:grpSpPr>
          <a:xfrm>
            <a:off x="1552518" y="5054471"/>
            <a:ext cx="14874820" cy="738208"/>
            <a:chOff x="0" y="0"/>
            <a:chExt cx="19833094" cy="984278"/>
          </a:xfrm>
        </p:grpSpPr>
        <p:sp>
          <p:nvSpPr>
            <p:cNvPr id="23" name="Freeform 23"/>
            <p:cNvSpPr/>
            <p:nvPr/>
          </p:nvSpPr>
          <p:spPr>
            <a:xfrm>
              <a:off x="0" y="0"/>
              <a:ext cx="19833095" cy="984278"/>
            </a:xfrm>
            <a:custGeom>
              <a:avLst/>
              <a:gdLst/>
              <a:ahLst/>
              <a:cxnLst/>
              <a:rect l="l" t="t" r="r" b="b"/>
              <a:pathLst>
                <a:path w="19833095" h="984278">
                  <a:moveTo>
                    <a:pt x="0" y="0"/>
                  </a:moveTo>
                  <a:lnTo>
                    <a:pt x="19833095" y="0"/>
                  </a:lnTo>
                  <a:lnTo>
                    <a:pt x="19833095" y="984278"/>
                  </a:lnTo>
                  <a:lnTo>
                    <a:pt x="0" y="984278"/>
                  </a:lnTo>
                  <a:close/>
                </a:path>
              </a:pathLst>
            </a:custGeom>
            <a:solidFill>
              <a:srgbClr val="000000">
                <a:alpha val="0"/>
              </a:srgbClr>
            </a:solidFill>
          </p:spPr>
          <p:txBody>
            <a:bodyPr/>
            <a:lstStyle/>
            <a:p>
              <a:endParaRPr lang="el-GR"/>
            </a:p>
          </p:txBody>
        </p:sp>
        <p:sp>
          <p:nvSpPr>
            <p:cNvPr id="24" name="TextBox 24"/>
            <p:cNvSpPr txBox="1"/>
            <p:nvPr/>
          </p:nvSpPr>
          <p:spPr>
            <a:xfrm>
              <a:off x="0" y="19050"/>
              <a:ext cx="19833094" cy="965228"/>
            </a:xfrm>
            <a:prstGeom prst="rect">
              <a:avLst/>
            </a:prstGeom>
          </p:spPr>
          <p:txBody>
            <a:bodyPr lIns="0" tIns="0" rIns="0" bIns="0" rtlCol="0" anchor="b"/>
            <a:lstStyle/>
            <a:p>
              <a:pPr algn="ctr">
                <a:lnSpc>
                  <a:spcPts val="3888"/>
                </a:lnSpc>
              </a:pPr>
              <a:r>
                <a:rPr lang="en-US" sz="3600" b="1">
                  <a:solidFill>
                    <a:srgbClr val="FFFFFF"/>
                  </a:solidFill>
                  <a:latin typeface="Arial Bold"/>
                  <a:ea typeface="Arial Bold"/>
                  <a:cs typeface="Arial Bold"/>
                  <a:sym typeface="Arial Bold"/>
                </a:rPr>
                <a:t>10 minutes per team</a:t>
              </a:r>
            </a:p>
          </p:txBody>
        </p:sp>
      </p:gr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grpSp>
        <p:nvGrpSpPr>
          <p:cNvPr id="18" name="Group 18"/>
          <p:cNvGrpSpPr>
            <a:grpSpLocks noChangeAspect="1"/>
          </p:cNvGrpSpPr>
          <p:nvPr/>
        </p:nvGrpSpPr>
        <p:grpSpPr>
          <a:xfrm>
            <a:off x="14708498" y="-954"/>
            <a:ext cx="3579499" cy="8747478"/>
            <a:chOff x="0" y="0"/>
            <a:chExt cx="4772666" cy="11663304"/>
          </a:xfrm>
        </p:grpSpPr>
        <p:sp>
          <p:nvSpPr>
            <p:cNvPr id="19" name="Freeform 19"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9"/>
              <a:stretch>
                <a:fillRect t="-1211" b="-1211"/>
              </a:stretch>
            </a:blipFill>
          </p:spPr>
          <p:txBody>
            <a:bodyPr/>
            <a:lstStyle/>
            <a:p>
              <a:endParaRPr lang="el-GR"/>
            </a:p>
          </p:txBody>
        </p:sp>
      </p:grpSp>
      <p:grpSp>
        <p:nvGrpSpPr>
          <p:cNvPr id="20" name="Group 20"/>
          <p:cNvGrpSpPr>
            <a:grpSpLocks noChangeAspect="1"/>
          </p:cNvGrpSpPr>
          <p:nvPr/>
        </p:nvGrpSpPr>
        <p:grpSpPr>
          <a:xfrm>
            <a:off x="14896364" y="2252438"/>
            <a:ext cx="3203764" cy="972000"/>
            <a:chOff x="0" y="0"/>
            <a:chExt cx="4271686" cy="1296000"/>
          </a:xfrm>
        </p:grpSpPr>
        <p:sp>
          <p:nvSpPr>
            <p:cNvPr id="21" name="Freeform 21"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0"/>
              <a:stretch>
                <a:fillRect t="-185" b="-183"/>
              </a:stretch>
            </a:blipFill>
          </p:spPr>
          <p:txBody>
            <a:bodyPr/>
            <a:lstStyle/>
            <a:p>
              <a:endParaRPr lang="el-GR"/>
            </a:p>
          </p:txBody>
        </p:sp>
      </p:grpSp>
      <p:grpSp>
        <p:nvGrpSpPr>
          <p:cNvPr id="22" name="Group 22"/>
          <p:cNvGrpSpPr/>
          <p:nvPr/>
        </p:nvGrpSpPr>
        <p:grpSpPr>
          <a:xfrm>
            <a:off x="657635" y="5439007"/>
            <a:ext cx="13679872" cy="3064868"/>
            <a:chOff x="0" y="0"/>
            <a:chExt cx="18239830" cy="4086491"/>
          </a:xfrm>
        </p:grpSpPr>
        <p:sp>
          <p:nvSpPr>
            <p:cNvPr id="23" name="Freeform 23"/>
            <p:cNvSpPr/>
            <p:nvPr/>
          </p:nvSpPr>
          <p:spPr>
            <a:xfrm>
              <a:off x="0" y="0"/>
              <a:ext cx="18239829" cy="4086491"/>
            </a:xfrm>
            <a:custGeom>
              <a:avLst/>
              <a:gdLst/>
              <a:ahLst/>
              <a:cxnLst/>
              <a:rect l="l" t="t" r="r" b="b"/>
              <a:pathLst>
                <a:path w="18239829" h="4086491">
                  <a:moveTo>
                    <a:pt x="0" y="0"/>
                  </a:moveTo>
                  <a:lnTo>
                    <a:pt x="18239829" y="0"/>
                  </a:lnTo>
                  <a:lnTo>
                    <a:pt x="18239829" y="4086491"/>
                  </a:lnTo>
                  <a:lnTo>
                    <a:pt x="0" y="4086491"/>
                  </a:lnTo>
                  <a:close/>
                </a:path>
              </a:pathLst>
            </a:custGeom>
            <a:solidFill>
              <a:srgbClr val="000000">
                <a:alpha val="0"/>
              </a:srgbClr>
            </a:solidFill>
          </p:spPr>
          <p:txBody>
            <a:bodyPr/>
            <a:lstStyle/>
            <a:p>
              <a:endParaRPr lang="el-GR"/>
            </a:p>
          </p:txBody>
        </p:sp>
        <p:sp>
          <p:nvSpPr>
            <p:cNvPr id="24" name="TextBox 24"/>
            <p:cNvSpPr txBox="1"/>
            <p:nvPr/>
          </p:nvSpPr>
          <p:spPr>
            <a:xfrm>
              <a:off x="0" y="66675"/>
              <a:ext cx="18239830" cy="4019816"/>
            </a:xfrm>
            <a:prstGeom prst="rect">
              <a:avLst/>
            </a:prstGeom>
          </p:spPr>
          <p:txBody>
            <a:bodyPr lIns="0" tIns="0" rIns="0" bIns="0" rtlCol="0" anchor="ctr"/>
            <a:lstStyle/>
            <a:p>
              <a:pPr algn="ctr">
                <a:lnSpc>
                  <a:spcPts val="7128"/>
                </a:lnSpc>
              </a:pPr>
              <a:r>
                <a:rPr lang="en-US" sz="6600" b="1">
                  <a:solidFill>
                    <a:srgbClr val="8D5CFF"/>
                  </a:solidFill>
                  <a:latin typeface="Georgia Bold"/>
                  <a:ea typeface="Georgia Bold"/>
                  <a:cs typeface="Georgia Bold"/>
                  <a:sym typeface="Georgia Bold"/>
                </a:rPr>
                <a:t>Time </a:t>
              </a:r>
            </a:p>
            <a:p>
              <a:pPr algn="ctr">
                <a:lnSpc>
                  <a:spcPts val="7128"/>
                </a:lnSpc>
              </a:pPr>
              <a:r>
                <a:rPr lang="en-US" sz="6600" b="1">
                  <a:solidFill>
                    <a:srgbClr val="8D5CFF"/>
                  </a:solidFill>
                  <a:latin typeface="Georgia Bold"/>
                  <a:ea typeface="Georgia Bold"/>
                  <a:cs typeface="Georgia Bold"/>
                  <a:sym typeface="Georgia Bold"/>
                </a:rPr>
                <a:t>for </a:t>
              </a:r>
            </a:p>
            <a:p>
              <a:pPr algn="ctr">
                <a:lnSpc>
                  <a:spcPts val="7128"/>
                </a:lnSpc>
              </a:pPr>
              <a:r>
                <a:rPr lang="en-US" sz="6600" b="1">
                  <a:solidFill>
                    <a:srgbClr val="8D5CFF"/>
                  </a:solidFill>
                  <a:latin typeface="Georgia Bold"/>
                  <a:ea typeface="Georgia Bold"/>
                  <a:cs typeface="Georgia Bold"/>
                  <a:sym typeface="Georgia Bold"/>
                </a:rPr>
                <a:t>evaluation</a:t>
              </a:r>
            </a:p>
          </p:txBody>
        </p:sp>
      </p:grpSp>
      <p:sp>
        <p:nvSpPr>
          <p:cNvPr id="25" name="Freeform 25"/>
          <p:cNvSpPr/>
          <p:nvPr/>
        </p:nvSpPr>
        <p:spPr>
          <a:xfrm>
            <a:off x="5939737" y="743182"/>
            <a:ext cx="2842953" cy="4114800"/>
          </a:xfrm>
          <a:custGeom>
            <a:avLst/>
            <a:gdLst/>
            <a:ahLst/>
            <a:cxnLst/>
            <a:rect l="l" t="t" r="r" b="b"/>
            <a:pathLst>
              <a:path w="2842953" h="4114800">
                <a:moveTo>
                  <a:pt x="0" y="0"/>
                </a:moveTo>
                <a:lnTo>
                  <a:pt x="2842953" y="0"/>
                </a:lnTo>
                <a:lnTo>
                  <a:pt x="2842953"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l-GR"/>
          </a:p>
        </p:txBody>
      </p:sp>
      <p:sp>
        <p:nvSpPr>
          <p:cNvPr id="26" name="TextBox 26"/>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3"/>
              <a:stretch>
                <a:fillRect t="-98" b="-92"/>
              </a:stretch>
            </a:blip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grpSp>
        <p:nvGrpSpPr>
          <p:cNvPr id="19" name="Group 19"/>
          <p:cNvGrpSpPr>
            <a:grpSpLocks noChangeAspect="1"/>
          </p:cNvGrpSpPr>
          <p:nvPr/>
        </p:nvGrpSpPr>
        <p:grpSpPr>
          <a:xfrm>
            <a:off x="14708498" y="-954"/>
            <a:ext cx="3579499" cy="8747478"/>
            <a:chOff x="0" y="0"/>
            <a:chExt cx="4772666" cy="11663304"/>
          </a:xfrm>
        </p:grpSpPr>
        <p:sp>
          <p:nvSpPr>
            <p:cNvPr id="20" name="Freeform 20"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10"/>
              <a:stretch>
                <a:fillRect t="-1211" b="-1211"/>
              </a:stretch>
            </a:blipFill>
          </p:spPr>
          <p:txBody>
            <a:bodyPr/>
            <a:lstStyle/>
            <a:p>
              <a:endParaRPr lang="el-GR"/>
            </a:p>
          </p:txBody>
        </p:sp>
      </p:grpSp>
      <p:grpSp>
        <p:nvGrpSpPr>
          <p:cNvPr id="21" name="Group 21"/>
          <p:cNvGrpSpPr>
            <a:grpSpLocks noChangeAspect="1"/>
          </p:cNvGrpSpPr>
          <p:nvPr/>
        </p:nvGrpSpPr>
        <p:grpSpPr>
          <a:xfrm>
            <a:off x="14896364" y="2252438"/>
            <a:ext cx="3203764" cy="972000"/>
            <a:chOff x="0" y="0"/>
            <a:chExt cx="4271686" cy="1296000"/>
          </a:xfrm>
        </p:grpSpPr>
        <p:sp>
          <p:nvSpPr>
            <p:cNvPr id="22" name="Freeform 22"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1"/>
              <a:stretch>
                <a:fillRect t="-185" b="-183"/>
              </a:stretch>
            </a:blipFill>
          </p:spPr>
          <p:txBody>
            <a:bodyPr/>
            <a:lstStyle/>
            <a:p>
              <a:endParaRPr lang="el-GR"/>
            </a:p>
          </p:txBody>
        </p:sp>
      </p:grpSp>
      <p:grpSp>
        <p:nvGrpSpPr>
          <p:cNvPr id="23" name="Group 23"/>
          <p:cNvGrpSpPr/>
          <p:nvPr/>
        </p:nvGrpSpPr>
        <p:grpSpPr>
          <a:xfrm>
            <a:off x="846618" y="547688"/>
            <a:ext cx="13679872" cy="1988345"/>
            <a:chOff x="0" y="0"/>
            <a:chExt cx="18239830" cy="2651126"/>
          </a:xfrm>
        </p:grpSpPr>
        <p:sp>
          <p:nvSpPr>
            <p:cNvPr id="24" name="Freeform 24"/>
            <p:cNvSpPr/>
            <p:nvPr/>
          </p:nvSpPr>
          <p:spPr>
            <a:xfrm>
              <a:off x="0" y="0"/>
              <a:ext cx="18239829" cy="2651126"/>
            </a:xfrm>
            <a:custGeom>
              <a:avLst/>
              <a:gdLst/>
              <a:ahLst/>
              <a:cxnLst/>
              <a:rect l="l" t="t" r="r" b="b"/>
              <a:pathLst>
                <a:path w="18239829" h="2651126">
                  <a:moveTo>
                    <a:pt x="0" y="0"/>
                  </a:moveTo>
                  <a:lnTo>
                    <a:pt x="18239829" y="0"/>
                  </a:lnTo>
                  <a:lnTo>
                    <a:pt x="18239829" y="2651126"/>
                  </a:lnTo>
                  <a:lnTo>
                    <a:pt x="0" y="2651126"/>
                  </a:lnTo>
                  <a:close/>
                </a:path>
              </a:pathLst>
            </a:custGeom>
            <a:solidFill>
              <a:srgbClr val="000000">
                <a:alpha val="0"/>
              </a:srgbClr>
            </a:solidFill>
          </p:spPr>
          <p:txBody>
            <a:bodyPr/>
            <a:lstStyle/>
            <a:p>
              <a:endParaRPr lang="el-GR"/>
            </a:p>
          </p:txBody>
        </p:sp>
        <p:sp>
          <p:nvSpPr>
            <p:cNvPr id="25" name="TextBox 25"/>
            <p:cNvSpPr txBox="1"/>
            <p:nvPr/>
          </p:nvSpPr>
          <p:spPr>
            <a:xfrm>
              <a:off x="0" y="66675"/>
              <a:ext cx="18239830" cy="2584451"/>
            </a:xfrm>
            <a:prstGeom prst="rect">
              <a:avLst/>
            </a:prstGeom>
          </p:spPr>
          <p:txBody>
            <a:bodyPr lIns="0" tIns="0" rIns="0" bIns="0" rtlCol="0" anchor="ctr"/>
            <a:lstStyle/>
            <a:p>
              <a:pPr algn="l">
                <a:lnSpc>
                  <a:spcPts val="7128"/>
                </a:lnSpc>
              </a:pPr>
              <a:r>
                <a:rPr lang="en-US" sz="6600" b="1">
                  <a:solidFill>
                    <a:srgbClr val="8D5CFF"/>
                  </a:solidFill>
                  <a:latin typeface="Georgia Bold"/>
                  <a:ea typeface="Georgia Bold"/>
                  <a:cs typeface="Georgia Bold"/>
                  <a:sym typeface="Georgia Bold"/>
                </a:rPr>
                <a:t>Pitch awards</a:t>
              </a:r>
            </a:p>
          </p:txBody>
        </p:sp>
      </p:grpSp>
      <p:grpSp>
        <p:nvGrpSpPr>
          <p:cNvPr id="26" name="Group 26"/>
          <p:cNvGrpSpPr>
            <a:grpSpLocks noChangeAspect="1"/>
          </p:cNvGrpSpPr>
          <p:nvPr/>
        </p:nvGrpSpPr>
        <p:grpSpPr>
          <a:xfrm>
            <a:off x="18435" y="1732935"/>
            <a:ext cx="14516121" cy="7282012"/>
            <a:chOff x="0" y="0"/>
            <a:chExt cx="19354828" cy="9709350"/>
          </a:xfrm>
        </p:grpSpPr>
        <p:sp>
          <p:nvSpPr>
            <p:cNvPr id="27" name="Freeform 27" descr="Εικόνα που περιέχει γραφικά, κύκλος, κίτρινο, δημιουργικότητα  Το περιεχόμενο που δημιουργείται από ΑΙ μπορεί να μην είναι σωστό."/>
            <p:cNvSpPr/>
            <p:nvPr/>
          </p:nvSpPr>
          <p:spPr>
            <a:xfrm>
              <a:off x="0" y="0"/>
              <a:ext cx="19354800" cy="9709404"/>
            </a:xfrm>
            <a:custGeom>
              <a:avLst/>
              <a:gdLst/>
              <a:ahLst/>
              <a:cxnLst/>
              <a:rect l="l" t="t" r="r" b="b"/>
              <a:pathLst>
                <a:path w="19354800" h="9709404">
                  <a:moveTo>
                    <a:pt x="0" y="0"/>
                  </a:moveTo>
                  <a:lnTo>
                    <a:pt x="19354800" y="0"/>
                  </a:lnTo>
                  <a:lnTo>
                    <a:pt x="19354800" y="9709404"/>
                  </a:lnTo>
                  <a:lnTo>
                    <a:pt x="0" y="9709404"/>
                  </a:lnTo>
                  <a:lnTo>
                    <a:pt x="0" y="0"/>
                  </a:lnTo>
                  <a:close/>
                </a:path>
              </a:pathLst>
            </a:custGeom>
            <a:blipFill>
              <a:blip r:embed="rId12"/>
              <a:stretch>
                <a:fillRect l="-165" r="-165"/>
              </a:stretch>
            </a:blipFill>
          </p:spPr>
          <p:txBody>
            <a:bodyPr/>
            <a:lstStyle/>
            <a:p>
              <a:endParaRPr lang="el-GR"/>
            </a:p>
          </p:txBody>
        </p:sp>
      </p:grpSp>
      <p:grpSp>
        <p:nvGrpSpPr>
          <p:cNvPr id="28" name="Group 28"/>
          <p:cNvGrpSpPr/>
          <p:nvPr/>
        </p:nvGrpSpPr>
        <p:grpSpPr>
          <a:xfrm>
            <a:off x="1677627" y="4014210"/>
            <a:ext cx="2433480" cy="1523495"/>
            <a:chOff x="0" y="0"/>
            <a:chExt cx="3244640" cy="2031326"/>
          </a:xfrm>
        </p:grpSpPr>
        <p:sp>
          <p:nvSpPr>
            <p:cNvPr id="29" name="Freeform 29"/>
            <p:cNvSpPr/>
            <p:nvPr/>
          </p:nvSpPr>
          <p:spPr>
            <a:xfrm>
              <a:off x="0" y="0"/>
              <a:ext cx="3244640" cy="2031326"/>
            </a:xfrm>
            <a:custGeom>
              <a:avLst/>
              <a:gdLst/>
              <a:ahLst/>
              <a:cxnLst/>
              <a:rect l="l" t="t" r="r" b="b"/>
              <a:pathLst>
                <a:path w="3244640" h="2031326">
                  <a:moveTo>
                    <a:pt x="0" y="0"/>
                  </a:moveTo>
                  <a:lnTo>
                    <a:pt x="3244640" y="0"/>
                  </a:lnTo>
                  <a:lnTo>
                    <a:pt x="3244640" y="2031326"/>
                  </a:lnTo>
                  <a:lnTo>
                    <a:pt x="0" y="2031326"/>
                  </a:lnTo>
                  <a:close/>
                </a:path>
              </a:pathLst>
            </a:custGeom>
            <a:solidFill>
              <a:srgbClr val="000000">
                <a:alpha val="0"/>
              </a:srgbClr>
            </a:solidFill>
          </p:spPr>
          <p:txBody>
            <a:bodyPr/>
            <a:lstStyle/>
            <a:p>
              <a:endParaRPr lang="el-GR"/>
            </a:p>
          </p:txBody>
        </p:sp>
        <p:sp>
          <p:nvSpPr>
            <p:cNvPr id="30" name="TextBox 30"/>
            <p:cNvSpPr txBox="1"/>
            <p:nvPr/>
          </p:nvSpPr>
          <p:spPr>
            <a:xfrm>
              <a:off x="0" y="-19050"/>
              <a:ext cx="3244640" cy="2050376"/>
            </a:xfrm>
            <a:prstGeom prst="rect">
              <a:avLst/>
            </a:prstGeom>
          </p:spPr>
          <p:txBody>
            <a:bodyPr lIns="0" tIns="0" rIns="0" bIns="0" rtlCol="0" anchor="ctr"/>
            <a:lstStyle/>
            <a:p>
              <a:pPr algn="ctr">
                <a:lnSpc>
                  <a:spcPts val="3600"/>
                </a:lnSpc>
              </a:pPr>
              <a:r>
                <a:rPr lang="en-US" sz="3000" b="1">
                  <a:solidFill>
                    <a:srgbClr val="19112C"/>
                  </a:solidFill>
                  <a:latin typeface="Arial Bold"/>
                  <a:ea typeface="Arial Bold"/>
                  <a:cs typeface="Arial Bold"/>
                  <a:sym typeface="Arial Bold"/>
                </a:rPr>
                <a:t>Most</a:t>
              </a:r>
            </a:p>
            <a:p>
              <a:pPr algn="ctr">
                <a:lnSpc>
                  <a:spcPts val="3600"/>
                </a:lnSpc>
              </a:pPr>
              <a:r>
                <a:rPr lang="en-US" sz="3000" b="1">
                  <a:solidFill>
                    <a:srgbClr val="19112C"/>
                  </a:solidFill>
                  <a:latin typeface="Arial Bold"/>
                  <a:ea typeface="Arial Bold"/>
                  <a:cs typeface="Arial Bold"/>
                  <a:sym typeface="Arial Bold"/>
                </a:rPr>
                <a:t>Sustainable</a:t>
              </a:r>
            </a:p>
            <a:p>
              <a:pPr algn="ctr">
                <a:lnSpc>
                  <a:spcPts val="3600"/>
                </a:lnSpc>
              </a:pPr>
              <a:r>
                <a:rPr lang="en-US" sz="3000" b="1">
                  <a:solidFill>
                    <a:srgbClr val="19112C"/>
                  </a:solidFill>
                  <a:latin typeface="Arial Bold"/>
                  <a:ea typeface="Arial Bold"/>
                  <a:cs typeface="Arial Bold"/>
                  <a:sym typeface="Arial Bold"/>
                </a:rPr>
                <a:t>Idea</a:t>
              </a:r>
            </a:p>
          </p:txBody>
        </p:sp>
      </p:grpSp>
      <p:grpSp>
        <p:nvGrpSpPr>
          <p:cNvPr id="31" name="Group 31"/>
          <p:cNvGrpSpPr/>
          <p:nvPr/>
        </p:nvGrpSpPr>
        <p:grpSpPr>
          <a:xfrm>
            <a:off x="6065272" y="4014208"/>
            <a:ext cx="2433480" cy="1523495"/>
            <a:chOff x="0" y="0"/>
            <a:chExt cx="3244640" cy="2031326"/>
          </a:xfrm>
        </p:grpSpPr>
        <p:sp>
          <p:nvSpPr>
            <p:cNvPr id="32" name="Freeform 32"/>
            <p:cNvSpPr/>
            <p:nvPr/>
          </p:nvSpPr>
          <p:spPr>
            <a:xfrm>
              <a:off x="0" y="0"/>
              <a:ext cx="3244640" cy="2031326"/>
            </a:xfrm>
            <a:custGeom>
              <a:avLst/>
              <a:gdLst/>
              <a:ahLst/>
              <a:cxnLst/>
              <a:rect l="l" t="t" r="r" b="b"/>
              <a:pathLst>
                <a:path w="3244640" h="2031326">
                  <a:moveTo>
                    <a:pt x="0" y="0"/>
                  </a:moveTo>
                  <a:lnTo>
                    <a:pt x="3244640" y="0"/>
                  </a:lnTo>
                  <a:lnTo>
                    <a:pt x="3244640" y="2031326"/>
                  </a:lnTo>
                  <a:lnTo>
                    <a:pt x="0" y="2031326"/>
                  </a:lnTo>
                  <a:close/>
                </a:path>
              </a:pathLst>
            </a:custGeom>
            <a:solidFill>
              <a:srgbClr val="000000">
                <a:alpha val="0"/>
              </a:srgbClr>
            </a:solidFill>
          </p:spPr>
          <p:txBody>
            <a:bodyPr/>
            <a:lstStyle/>
            <a:p>
              <a:endParaRPr lang="el-GR"/>
            </a:p>
          </p:txBody>
        </p:sp>
        <p:sp>
          <p:nvSpPr>
            <p:cNvPr id="33" name="TextBox 33"/>
            <p:cNvSpPr txBox="1"/>
            <p:nvPr/>
          </p:nvSpPr>
          <p:spPr>
            <a:xfrm>
              <a:off x="0" y="-19050"/>
              <a:ext cx="3244640" cy="2050376"/>
            </a:xfrm>
            <a:prstGeom prst="rect">
              <a:avLst/>
            </a:prstGeom>
          </p:spPr>
          <p:txBody>
            <a:bodyPr lIns="0" tIns="0" rIns="0" bIns="0" rtlCol="0" anchor="ctr"/>
            <a:lstStyle/>
            <a:p>
              <a:pPr algn="ctr">
                <a:lnSpc>
                  <a:spcPts val="3600"/>
                </a:lnSpc>
              </a:pPr>
              <a:r>
                <a:rPr lang="en-US" sz="3000" b="1">
                  <a:solidFill>
                    <a:srgbClr val="19112C"/>
                  </a:solidFill>
                  <a:latin typeface="Arial Bold"/>
                  <a:ea typeface="Arial Bold"/>
                  <a:cs typeface="Arial Bold"/>
                  <a:sym typeface="Arial Bold"/>
                </a:rPr>
                <a:t>Most</a:t>
              </a:r>
            </a:p>
            <a:p>
              <a:pPr algn="ctr">
                <a:lnSpc>
                  <a:spcPts val="3600"/>
                </a:lnSpc>
              </a:pPr>
              <a:r>
                <a:rPr lang="en-US" sz="3000" b="1">
                  <a:solidFill>
                    <a:srgbClr val="19112C"/>
                  </a:solidFill>
                  <a:latin typeface="Arial Bold"/>
                  <a:ea typeface="Arial Bold"/>
                  <a:cs typeface="Arial Bold"/>
                  <a:sym typeface="Arial Bold"/>
                </a:rPr>
                <a:t>Creative</a:t>
              </a:r>
            </a:p>
            <a:p>
              <a:pPr algn="ctr">
                <a:lnSpc>
                  <a:spcPts val="3600"/>
                </a:lnSpc>
              </a:pPr>
              <a:r>
                <a:rPr lang="en-US" sz="3000" b="1">
                  <a:solidFill>
                    <a:srgbClr val="19112C"/>
                  </a:solidFill>
                  <a:latin typeface="Arial Bold"/>
                  <a:ea typeface="Arial Bold"/>
                  <a:cs typeface="Arial Bold"/>
                  <a:sym typeface="Arial Bold"/>
                </a:rPr>
                <a:t>Solution</a:t>
              </a:r>
            </a:p>
          </p:txBody>
        </p:sp>
      </p:grpSp>
      <p:grpSp>
        <p:nvGrpSpPr>
          <p:cNvPr id="34" name="Group 34"/>
          <p:cNvGrpSpPr/>
          <p:nvPr/>
        </p:nvGrpSpPr>
        <p:grpSpPr>
          <a:xfrm>
            <a:off x="10434480" y="4014208"/>
            <a:ext cx="2783754" cy="1523495"/>
            <a:chOff x="0" y="0"/>
            <a:chExt cx="3711672" cy="2031326"/>
          </a:xfrm>
        </p:grpSpPr>
        <p:sp>
          <p:nvSpPr>
            <p:cNvPr id="35" name="Freeform 35"/>
            <p:cNvSpPr/>
            <p:nvPr/>
          </p:nvSpPr>
          <p:spPr>
            <a:xfrm>
              <a:off x="0" y="0"/>
              <a:ext cx="3711672" cy="2031326"/>
            </a:xfrm>
            <a:custGeom>
              <a:avLst/>
              <a:gdLst/>
              <a:ahLst/>
              <a:cxnLst/>
              <a:rect l="l" t="t" r="r" b="b"/>
              <a:pathLst>
                <a:path w="3711672" h="2031326">
                  <a:moveTo>
                    <a:pt x="0" y="0"/>
                  </a:moveTo>
                  <a:lnTo>
                    <a:pt x="3711672" y="0"/>
                  </a:lnTo>
                  <a:lnTo>
                    <a:pt x="3711672" y="2031326"/>
                  </a:lnTo>
                  <a:lnTo>
                    <a:pt x="0" y="2031326"/>
                  </a:lnTo>
                  <a:close/>
                </a:path>
              </a:pathLst>
            </a:custGeom>
            <a:solidFill>
              <a:srgbClr val="000000">
                <a:alpha val="0"/>
              </a:srgbClr>
            </a:solidFill>
          </p:spPr>
          <p:txBody>
            <a:bodyPr/>
            <a:lstStyle/>
            <a:p>
              <a:endParaRPr lang="el-GR"/>
            </a:p>
          </p:txBody>
        </p:sp>
        <p:sp>
          <p:nvSpPr>
            <p:cNvPr id="36" name="TextBox 36"/>
            <p:cNvSpPr txBox="1"/>
            <p:nvPr/>
          </p:nvSpPr>
          <p:spPr>
            <a:xfrm>
              <a:off x="0" y="-19050"/>
              <a:ext cx="3711672" cy="2050376"/>
            </a:xfrm>
            <a:prstGeom prst="rect">
              <a:avLst/>
            </a:prstGeom>
          </p:spPr>
          <p:txBody>
            <a:bodyPr lIns="0" tIns="0" rIns="0" bIns="0" rtlCol="0" anchor="ctr"/>
            <a:lstStyle/>
            <a:p>
              <a:pPr algn="ctr">
                <a:lnSpc>
                  <a:spcPts val="3600"/>
                </a:lnSpc>
              </a:pPr>
              <a:r>
                <a:rPr lang="en-US" sz="3000" b="1">
                  <a:solidFill>
                    <a:srgbClr val="19112C"/>
                  </a:solidFill>
                  <a:latin typeface="Arial Bold"/>
                  <a:ea typeface="Arial Bold"/>
                  <a:cs typeface="Arial Bold"/>
                  <a:sym typeface="Arial Bold"/>
                </a:rPr>
                <a:t>Best</a:t>
              </a:r>
            </a:p>
            <a:p>
              <a:pPr algn="ctr">
                <a:lnSpc>
                  <a:spcPts val="3600"/>
                </a:lnSpc>
              </a:pPr>
              <a:r>
                <a:rPr lang="en-US" sz="3000" b="1">
                  <a:solidFill>
                    <a:srgbClr val="19112C"/>
                  </a:solidFill>
                  <a:latin typeface="Arial Bold"/>
                  <a:ea typeface="Arial Bold"/>
                  <a:cs typeface="Arial Bold"/>
                  <a:sym typeface="Arial Bold"/>
                </a:rPr>
                <a:t>Team</a:t>
              </a:r>
            </a:p>
            <a:p>
              <a:pPr algn="ctr">
                <a:lnSpc>
                  <a:spcPts val="3600"/>
                </a:lnSpc>
              </a:pPr>
              <a:r>
                <a:rPr lang="en-US" sz="3000" b="1">
                  <a:solidFill>
                    <a:srgbClr val="19112C"/>
                  </a:solidFill>
                  <a:latin typeface="Arial Bold"/>
                  <a:ea typeface="Arial Bold"/>
                  <a:cs typeface="Arial Bold"/>
                  <a:sym typeface="Arial Bold"/>
                </a:rPr>
                <a:t>Collaboration</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grpSp>
        <p:nvGrpSpPr>
          <p:cNvPr id="19" name="Group 19"/>
          <p:cNvGrpSpPr>
            <a:grpSpLocks noChangeAspect="1"/>
          </p:cNvGrpSpPr>
          <p:nvPr/>
        </p:nvGrpSpPr>
        <p:grpSpPr>
          <a:xfrm>
            <a:off x="14110801" y="768080"/>
            <a:ext cx="2878200" cy="873228"/>
            <a:chOff x="0" y="0"/>
            <a:chExt cx="3837600" cy="1164304"/>
          </a:xfrm>
        </p:grpSpPr>
        <p:sp>
          <p:nvSpPr>
            <p:cNvPr id="20" name="Freeform 20" descr="A purple and black text  Description automatically generated"/>
            <p:cNvSpPr/>
            <p:nvPr/>
          </p:nvSpPr>
          <p:spPr>
            <a:xfrm>
              <a:off x="0" y="0"/>
              <a:ext cx="3837559" cy="1164336"/>
            </a:xfrm>
            <a:custGeom>
              <a:avLst/>
              <a:gdLst/>
              <a:ahLst/>
              <a:cxnLst/>
              <a:rect l="l" t="t" r="r" b="b"/>
              <a:pathLst>
                <a:path w="3837559" h="1164336">
                  <a:moveTo>
                    <a:pt x="0" y="0"/>
                  </a:moveTo>
                  <a:lnTo>
                    <a:pt x="3837559" y="0"/>
                  </a:lnTo>
                  <a:lnTo>
                    <a:pt x="3837559" y="1164336"/>
                  </a:lnTo>
                  <a:lnTo>
                    <a:pt x="0" y="1164336"/>
                  </a:lnTo>
                  <a:lnTo>
                    <a:pt x="0" y="0"/>
                  </a:lnTo>
                  <a:close/>
                </a:path>
              </a:pathLst>
            </a:custGeom>
            <a:blipFill>
              <a:blip r:embed="rId9"/>
              <a:stretch>
                <a:fillRect t="-185" r="-1" b="-183"/>
              </a:stretch>
            </a:blipFill>
          </p:spPr>
          <p:txBody>
            <a:bodyPr/>
            <a:lstStyle/>
            <a:p>
              <a:endParaRPr lang="el-GR"/>
            </a:p>
          </p:txBody>
        </p:sp>
      </p:grpSp>
      <p:grpSp>
        <p:nvGrpSpPr>
          <p:cNvPr id="21" name="Group 21"/>
          <p:cNvGrpSpPr/>
          <p:nvPr/>
        </p:nvGrpSpPr>
        <p:grpSpPr>
          <a:xfrm>
            <a:off x="1283176" y="571612"/>
            <a:ext cx="11021785" cy="1137553"/>
            <a:chOff x="0" y="0"/>
            <a:chExt cx="14695714" cy="1516737"/>
          </a:xfrm>
        </p:grpSpPr>
        <p:sp>
          <p:nvSpPr>
            <p:cNvPr id="22" name="Freeform 22"/>
            <p:cNvSpPr/>
            <p:nvPr/>
          </p:nvSpPr>
          <p:spPr>
            <a:xfrm>
              <a:off x="0" y="0"/>
              <a:ext cx="14695714" cy="1516737"/>
            </a:xfrm>
            <a:custGeom>
              <a:avLst/>
              <a:gdLst/>
              <a:ahLst/>
              <a:cxnLst/>
              <a:rect l="l" t="t" r="r" b="b"/>
              <a:pathLst>
                <a:path w="14695714" h="1516737">
                  <a:moveTo>
                    <a:pt x="0" y="0"/>
                  </a:moveTo>
                  <a:lnTo>
                    <a:pt x="14695714" y="0"/>
                  </a:lnTo>
                  <a:lnTo>
                    <a:pt x="14695714" y="1516737"/>
                  </a:lnTo>
                  <a:lnTo>
                    <a:pt x="0" y="1516737"/>
                  </a:lnTo>
                  <a:close/>
                </a:path>
              </a:pathLst>
            </a:custGeom>
            <a:solidFill>
              <a:srgbClr val="000000">
                <a:alpha val="0"/>
              </a:srgbClr>
            </a:solidFill>
          </p:spPr>
          <p:txBody>
            <a:bodyPr/>
            <a:lstStyle/>
            <a:p>
              <a:endParaRPr lang="el-GR"/>
            </a:p>
          </p:txBody>
        </p:sp>
        <p:sp>
          <p:nvSpPr>
            <p:cNvPr id="23" name="TextBox 23"/>
            <p:cNvSpPr txBox="1"/>
            <p:nvPr/>
          </p:nvSpPr>
          <p:spPr>
            <a:xfrm>
              <a:off x="0" y="66675"/>
              <a:ext cx="14695714" cy="1450062"/>
            </a:xfrm>
            <a:prstGeom prst="rect">
              <a:avLst/>
            </a:prstGeom>
          </p:spPr>
          <p:txBody>
            <a:bodyPr lIns="0" tIns="0" rIns="0" bIns="0" rtlCol="0" anchor="ctr"/>
            <a:lstStyle/>
            <a:p>
              <a:pPr algn="l">
                <a:lnSpc>
                  <a:spcPts val="6480"/>
                </a:lnSpc>
              </a:pPr>
              <a:r>
                <a:rPr lang="en-US" sz="6000" b="1">
                  <a:solidFill>
                    <a:srgbClr val="8D5CFF"/>
                  </a:solidFill>
                  <a:latin typeface="Georgia Bold"/>
                  <a:ea typeface="Georgia Bold"/>
                  <a:cs typeface="Georgia Bold"/>
                  <a:sym typeface="Georgia Bold"/>
                </a:rPr>
                <a:t>So, who are you?</a:t>
              </a:r>
            </a:p>
          </p:txBody>
        </p:sp>
      </p:grpSp>
      <p:grpSp>
        <p:nvGrpSpPr>
          <p:cNvPr id="24" name="Group 24"/>
          <p:cNvGrpSpPr>
            <a:grpSpLocks noChangeAspect="1"/>
          </p:cNvGrpSpPr>
          <p:nvPr/>
        </p:nvGrpSpPr>
        <p:grpSpPr>
          <a:xfrm>
            <a:off x="1532708" y="2526926"/>
            <a:ext cx="7382692" cy="5233149"/>
            <a:chOff x="0" y="0"/>
            <a:chExt cx="9843590" cy="6977532"/>
          </a:xfrm>
        </p:grpSpPr>
        <p:sp>
          <p:nvSpPr>
            <p:cNvPr id="25" name="Freeform 25" descr="Εικόνα που περιέχει άτομο, πινακίδα/σήμα  Το περιεχόμενο που δημιουργείται από AI ενδέχεται να είναι εσφαλμένο."/>
            <p:cNvSpPr/>
            <p:nvPr/>
          </p:nvSpPr>
          <p:spPr>
            <a:xfrm>
              <a:off x="0" y="0"/>
              <a:ext cx="9843643" cy="6977507"/>
            </a:xfrm>
            <a:custGeom>
              <a:avLst/>
              <a:gdLst/>
              <a:ahLst/>
              <a:cxnLst/>
              <a:rect l="l" t="t" r="r" b="b"/>
              <a:pathLst>
                <a:path w="9843643" h="6977507">
                  <a:moveTo>
                    <a:pt x="0" y="0"/>
                  </a:moveTo>
                  <a:lnTo>
                    <a:pt x="9843643" y="0"/>
                  </a:lnTo>
                  <a:lnTo>
                    <a:pt x="9843643" y="6977507"/>
                  </a:lnTo>
                  <a:lnTo>
                    <a:pt x="0" y="6977507"/>
                  </a:lnTo>
                  <a:lnTo>
                    <a:pt x="0" y="0"/>
                  </a:lnTo>
                  <a:close/>
                </a:path>
              </a:pathLst>
            </a:custGeom>
            <a:blipFill>
              <a:blip r:embed="rId10"/>
              <a:stretch>
                <a:fillRect/>
              </a:stretch>
            </a:blipFill>
          </p:spPr>
          <p:txBody>
            <a:bodyPr/>
            <a:lstStyle/>
            <a:p>
              <a:endParaRPr lang="el-GR"/>
            </a:p>
          </p:txBody>
        </p:sp>
      </p:grpSp>
      <p:grpSp>
        <p:nvGrpSpPr>
          <p:cNvPr id="26" name="Group 26"/>
          <p:cNvGrpSpPr/>
          <p:nvPr/>
        </p:nvGrpSpPr>
        <p:grpSpPr>
          <a:xfrm>
            <a:off x="11249019" y="3314013"/>
            <a:ext cx="5723272" cy="3658971"/>
            <a:chOff x="0" y="0"/>
            <a:chExt cx="7631030" cy="4878628"/>
          </a:xfrm>
        </p:grpSpPr>
        <p:sp>
          <p:nvSpPr>
            <p:cNvPr id="27" name="Freeform 27"/>
            <p:cNvSpPr/>
            <p:nvPr/>
          </p:nvSpPr>
          <p:spPr>
            <a:xfrm>
              <a:off x="12700" y="12700"/>
              <a:ext cx="7605649" cy="4853178"/>
            </a:xfrm>
            <a:custGeom>
              <a:avLst/>
              <a:gdLst/>
              <a:ahLst/>
              <a:cxnLst/>
              <a:rect l="l" t="t" r="r" b="b"/>
              <a:pathLst>
                <a:path w="7605649" h="4853178">
                  <a:moveTo>
                    <a:pt x="0" y="808863"/>
                  </a:moveTo>
                  <a:cubicBezTo>
                    <a:pt x="0" y="362204"/>
                    <a:pt x="362839" y="0"/>
                    <a:pt x="810387" y="0"/>
                  </a:cubicBezTo>
                  <a:lnTo>
                    <a:pt x="6795262" y="0"/>
                  </a:lnTo>
                  <a:cubicBezTo>
                    <a:pt x="7242810" y="0"/>
                    <a:pt x="7605649" y="362204"/>
                    <a:pt x="7605649" y="808863"/>
                  </a:cubicBezTo>
                  <a:lnTo>
                    <a:pt x="7605649" y="4044315"/>
                  </a:lnTo>
                  <a:cubicBezTo>
                    <a:pt x="7605649" y="4491101"/>
                    <a:pt x="7242810" y="4853178"/>
                    <a:pt x="6795262" y="4853178"/>
                  </a:cubicBezTo>
                  <a:lnTo>
                    <a:pt x="810387" y="4853178"/>
                  </a:lnTo>
                  <a:cubicBezTo>
                    <a:pt x="362839" y="4853178"/>
                    <a:pt x="0" y="4491101"/>
                    <a:pt x="0" y="4044315"/>
                  </a:cubicBezTo>
                  <a:close/>
                </a:path>
              </a:pathLst>
            </a:custGeom>
            <a:solidFill>
              <a:srgbClr val="8D5CFF"/>
            </a:solidFill>
          </p:spPr>
          <p:txBody>
            <a:bodyPr/>
            <a:lstStyle/>
            <a:p>
              <a:endParaRPr lang="el-GR"/>
            </a:p>
          </p:txBody>
        </p:sp>
        <p:sp>
          <p:nvSpPr>
            <p:cNvPr id="28" name="Freeform 28"/>
            <p:cNvSpPr/>
            <p:nvPr/>
          </p:nvSpPr>
          <p:spPr>
            <a:xfrm>
              <a:off x="0" y="0"/>
              <a:ext cx="7631049" cy="4878578"/>
            </a:xfrm>
            <a:custGeom>
              <a:avLst/>
              <a:gdLst/>
              <a:ahLst/>
              <a:cxnLst/>
              <a:rect l="l" t="t" r="r" b="b"/>
              <a:pathLst>
                <a:path w="7631049" h="4878578">
                  <a:moveTo>
                    <a:pt x="0" y="821563"/>
                  </a:moveTo>
                  <a:cubicBezTo>
                    <a:pt x="0" y="367792"/>
                    <a:pt x="368554" y="0"/>
                    <a:pt x="823087" y="0"/>
                  </a:cubicBezTo>
                  <a:lnTo>
                    <a:pt x="6807962" y="0"/>
                  </a:lnTo>
                  <a:lnTo>
                    <a:pt x="6807962" y="12700"/>
                  </a:lnTo>
                  <a:lnTo>
                    <a:pt x="6807962" y="0"/>
                  </a:lnTo>
                  <a:cubicBezTo>
                    <a:pt x="7262495" y="0"/>
                    <a:pt x="7631049" y="367792"/>
                    <a:pt x="7631049" y="821563"/>
                  </a:cubicBezTo>
                  <a:lnTo>
                    <a:pt x="7618349" y="821563"/>
                  </a:lnTo>
                  <a:lnTo>
                    <a:pt x="7631049" y="821563"/>
                  </a:lnTo>
                  <a:lnTo>
                    <a:pt x="7631049" y="4057015"/>
                  </a:lnTo>
                  <a:lnTo>
                    <a:pt x="7618349" y="4057015"/>
                  </a:lnTo>
                  <a:lnTo>
                    <a:pt x="7631049" y="4057015"/>
                  </a:lnTo>
                  <a:cubicBezTo>
                    <a:pt x="7631049" y="4510786"/>
                    <a:pt x="7262495" y="4878578"/>
                    <a:pt x="6807962" y="4878578"/>
                  </a:cubicBezTo>
                  <a:lnTo>
                    <a:pt x="6807962" y="4865878"/>
                  </a:lnTo>
                  <a:lnTo>
                    <a:pt x="6807962" y="4878578"/>
                  </a:lnTo>
                  <a:lnTo>
                    <a:pt x="823087" y="4878578"/>
                  </a:lnTo>
                  <a:lnTo>
                    <a:pt x="823087" y="4865878"/>
                  </a:lnTo>
                  <a:lnTo>
                    <a:pt x="823087" y="4878578"/>
                  </a:lnTo>
                  <a:cubicBezTo>
                    <a:pt x="368554" y="4878578"/>
                    <a:pt x="0" y="4510786"/>
                    <a:pt x="0" y="4057015"/>
                  </a:cubicBezTo>
                  <a:lnTo>
                    <a:pt x="0" y="821563"/>
                  </a:lnTo>
                  <a:lnTo>
                    <a:pt x="12700" y="821563"/>
                  </a:lnTo>
                  <a:lnTo>
                    <a:pt x="0" y="821563"/>
                  </a:lnTo>
                  <a:moveTo>
                    <a:pt x="25400" y="821563"/>
                  </a:moveTo>
                  <a:lnTo>
                    <a:pt x="25400" y="4057015"/>
                  </a:lnTo>
                  <a:lnTo>
                    <a:pt x="12700" y="4057015"/>
                  </a:lnTo>
                  <a:lnTo>
                    <a:pt x="25400" y="4057015"/>
                  </a:lnTo>
                  <a:cubicBezTo>
                    <a:pt x="25400" y="4496689"/>
                    <a:pt x="382524" y="4853178"/>
                    <a:pt x="823087" y="4853178"/>
                  </a:cubicBezTo>
                  <a:lnTo>
                    <a:pt x="6807962" y="4853178"/>
                  </a:lnTo>
                  <a:cubicBezTo>
                    <a:pt x="7248525" y="4853178"/>
                    <a:pt x="7605649" y="4496689"/>
                    <a:pt x="7605649" y="4057015"/>
                  </a:cubicBezTo>
                  <a:lnTo>
                    <a:pt x="7605649" y="821563"/>
                  </a:lnTo>
                  <a:cubicBezTo>
                    <a:pt x="7605649" y="381889"/>
                    <a:pt x="7248525" y="25400"/>
                    <a:pt x="6807962" y="25400"/>
                  </a:cubicBezTo>
                  <a:lnTo>
                    <a:pt x="823087" y="25400"/>
                  </a:lnTo>
                  <a:lnTo>
                    <a:pt x="823087" y="12700"/>
                  </a:lnTo>
                  <a:lnTo>
                    <a:pt x="823087" y="25400"/>
                  </a:lnTo>
                  <a:cubicBezTo>
                    <a:pt x="382524" y="25400"/>
                    <a:pt x="25400" y="381889"/>
                    <a:pt x="25400" y="821563"/>
                  </a:cubicBezTo>
                  <a:close/>
                </a:path>
              </a:pathLst>
            </a:custGeom>
            <a:solidFill>
              <a:srgbClr val="8D5CFF"/>
            </a:solidFill>
          </p:spPr>
          <p:txBody>
            <a:bodyPr/>
            <a:lstStyle/>
            <a:p>
              <a:endParaRPr lang="el-GR"/>
            </a:p>
          </p:txBody>
        </p:sp>
      </p:grpSp>
      <p:sp>
        <p:nvSpPr>
          <p:cNvPr id="29" name="TextBox 29"/>
          <p:cNvSpPr txBox="1"/>
          <p:nvPr/>
        </p:nvSpPr>
        <p:spPr>
          <a:xfrm>
            <a:off x="11944130" y="4642488"/>
            <a:ext cx="4333048" cy="1292073"/>
          </a:xfrm>
          <a:prstGeom prst="rect">
            <a:avLst/>
          </a:prstGeom>
        </p:spPr>
        <p:txBody>
          <a:bodyPr lIns="0" tIns="0" rIns="0" bIns="0" rtlCol="0" anchor="t">
            <a:spAutoFit/>
          </a:bodyPr>
          <a:lstStyle/>
          <a:p>
            <a:pPr algn="ctr">
              <a:lnSpc>
                <a:spcPts val="3236"/>
              </a:lnSpc>
            </a:pPr>
            <a:r>
              <a:rPr lang="en-US" sz="3330">
                <a:solidFill>
                  <a:srgbClr val="FFFFFF"/>
                </a:solidFill>
                <a:latin typeface="Arial"/>
                <a:ea typeface="Arial"/>
                <a:cs typeface="Arial"/>
                <a:sym typeface="Arial"/>
              </a:rPr>
              <a:t>Let’s play a little game to get to know each other better...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grpSp>
        <p:nvGrpSpPr>
          <p:cNvPr id="19" name="Group 19"/>
          <p:cNvGrpSpPr>
            <a:grpSpLocks noChangeAspect="1"/>
          </p:cNvGrpSpPr>
          <p:nvPr/>
        </p:nvGrpSpPr>
        <p:grpSpPr>
          <a:xfrm rot="-10619682">
            <a:off x="8731239" y="-3418856"/>
            <a:ext cx="13200597" cy="12706123"/>
            <a:chOff x="0" y="0"/>
            <a:chExt cx="17600796" cy="16941498"/>
          </a:xfrm>
        </p:grpSpPr>
        <p:sp>
          <p:nvSpPr>
            <p:cNvPr id="20" name="Freeform 20"/>
            <p:cNvSpPr/>
            <p:nvPr/>
          </p:nvSpPr>
          <p:spPr>
            <a:xfrm flipH="1">
              <a:off x="0" y="0"/>
              <a:ext cx="17600803" cy="16941546"/>
            </a:xfrm>
            <a:custGeom>
              <a:avLst/>
              <a:gdLst/>
              <a:ahLst/>
              <a:cxnLst/>
              <a:rect l="l" t="t" r="r" b="b"/>
              <a:pathLst>
                <a:path w="17600803" h="16941546">
                  <a:moveTo>
                    <a:pt x="17600803" y="0"/>
                  </a:moveTo>
                  <a:lnTo>
                    <a:pt x="0" y="0"/>
                  </a:lnTo>
                  <a:lnTo>
                    <a:pt x="0" y="16941546"/>
                  </a:lnTo>
                  <a:lnTo>
                    <a:pt x="17600803" y="16941546"/>
                  </a:lnTo>
                  <a:lnTo>
                    <a:pt x="17600803" y="0"/>
                  </a:lnTo>
                  <a:close/>
                </a:path>
              </a:pathLst>
            </a:custGeom>
            <a:blipFill>
              <a:blip r:embed="rId9"/>
              <a:stretch>
                <a:fillRect b="-43"/>
              </a:stretch>
            </a:blipFill>
          </p:spPr>
          <p:txBody>
            <a:bodyPr/>
            <a:lstStyle/>
            <a:p>
              <a:endParaRPr lang="el-GR"/>
            </a:p>
          </p:txBody>
        </p:sp>
      </p:grpSp>
      <p:grpSp>
        <p:nvGrpSpPr>
          <p:cNvPr id="21" name="Group 21"/>
          <p:cNvGrpSpPr>
            <a:grpSpLocks noChangeAspect="1"/>
          </p:cNvGrpSpPr>
          <p:nvPr/>
        </p:nvGrpSpPr>
        <p:grpSpPr>
          <a:xfrm>
            <a:off x="9589667" y="189735"/>
            <a:ext cx="8676274" cy="8738796"/>
            <a:chOff x="0" y="0"/>
            <a:chExt cx="13115528" cy="13210040"/>
          </a:xfrm>
        </p:grpSpPr>
        <p:sp>
          <p:nvSpPr>
            <p:cNvPr id="22" name="Freeform 22"/>
            <p:cNvSpPr/>
            <p:nvPr/>
          </p:nvSpPr>
          <p:spPr>
            <a:xfrm>
              <a:off x="0" y="0"/>
              <a:ext cx="13115544" cy="13210032"/>
            </a:xfrm>
            <a:custGeom>
              <a:avLst/>
              <a:gdLst/>
              <a:ahLst/>
              <a:cxnLst/>
              <a:rect l="l" t="t" r="r" b="b"/>
              <a:pathLst>
                <a:path w="13115544" h="13210032">
                  <a:moveTo>
                    <a:pt x="0" y="0"/>
                  </a:moveTo>
                  <a:lnTo>
                    <a:pt x="13115544" y="0"/>
                  </a:lnTo>
                  <a:lnTo>
                    <a:pt x="13115544" y="13210032"/>
                  </a:lnTo>
                  <a:lnTo>
                    <a:pt x="0" y="13210032"/>
                  </a:lnTo>
                  <a:lnTo>
                    <a:pt x="0" y="0"/>
                  </a:lnTo>
                  <a:close/>
                </a:path>
              </a:pathLst>
            </a:custGeom>
            <a:blipFill>
              <a:blip r:embed="rId10"/>
              <a:stretch>
                <a:fillRect t="-17338" r="-50246" b="-31833"/>
              </a:stretch>
            </a:blipFill>
          </p:spPr>
          <p:txBody>
            <a:bodyPr/>
            <a:lstStyle/>
            <a:p>
              <a:endParaRPr lang="el-GR"/>
            </a:p>
          </p:txBody>
        </p:sp>
      </p:grpSp>
      <p:grpSp>
        <p:nvGrpSpPr>
          <p:cNvPr id="23" name="Group 23"/>
          <p:cNvGrpSpPr/>
          <p:nvPr/>
        </p:nvGrpSpPr>
        <p:grpSpPr>
          <a:xfrm>
            <a:off x="846620" y="547688"/>
            <a:ext cx="9091683" cy="1988345"/>
            <a:chOff x="0" y="0"/>
            <a:chExt cx="12122244" cy="2651126"/>
          </a:xfrm>
        </p:grpSpPr>
        <p:sp>
          <p:nvSpPr>
            <p:cNvPr id="24" name="Freeform 24"/>
            <p:cNvSpPr/>
            <p:nvPr/>
          </p:nvSpPr>
          <p:spPr>
            <a:xfrm>
              <a:off x="0" y="0"/>
              <a:ext cx="12122244" cy="2651126"/>
            </a:xfrm>
            <a:custGeom>
              <a:avLst/>
              <a:gdLst/>
              <a:ahLst/>
              <a:cxnLst/>
              <a:rect l="l" t="t" r="r" b="b"/>
              <a:pathLst>
                <a:path w="12122244" h="2651126">
                  <a:moveTo>
                    <a:pt x="0" y="0"/>
                  </a:moveTo>
                  <a:lnTo>
                    <a:pt x="12122244" y="0"/>
                  </a:lnTo>
                  <a:lnTo>
                    <a:pt x="12122244" y="2651126"/>
                  </a:lnTo>
                  <a:lnTo>
                    <a:pt x="0" y="2651126"/>
                  </a:lnTo>
                  <a:close/>
                </a:path>
              </a:pathLst>
            </a:custGeom>
            <a:solidFill>
              <a:srgbClr val="000000">
                <a:alpha val="0"/>
              </a:srgbClr>
            </a:solidFill>
          </p:spPr>
          <p:txBody>
            <a:bodyPr/>
            <a:lstStyle/>
            <a:p>
              <a:endParaRPr lang="el-GR"/>
            </a:p>
          </p:txBody>
        </p:sp>
        <p:sp>
          <p:nvSpPr>
            <p:cNvPr id="25" name="TextBox 25"/>
            <p:cNvSpPr txBox="1"/>
            <p:nvPr/>
          </p:nvSpPr>
          <p:spPr>
            <a:xfrm>
              <a:off x="0" y="66675"/>
              <a:ext cx="12122244" cy="2584451"/>
            </a:xfrm>
            <a:prstGeom prst="rect">
              <a:avLst/>
            </a:prstGeom>
          </p:spPr>
          <p:txBody>
            <a:bodyPr lIns="0" tIns="0" rIns="0" bIns="0" rtlCol="0" anchor="ctr"/>
            <a:lstStyle/>
            <a:p>
              <a:pPr algn="l">
                <a:lnSpc>
                  <a:spcPts val="7128"/>
                </a:lnSpc>
              </a:pPr>
              <a:r>
                <a:rPr lang="en-US" sz="6600" b="1">
                  <a:solidFill>
                    <a:srgbClr val="8D5CFF"/>
                  </a:solidFill>
                  <a:latin typeface="Georgia Bold"/>
                  <a:ea typeface="Georgia Bold"/>
                  <a:cs typeface="Georgia Bold"/>
                  <a:sym typeface="Georgia Bold"/>
                </a:rPr>
                <a:t>Reflection</a:t>
              </a:r>
            </a:p>
          </p:txBody>
        </p:sp>
      </p:grpSp>
      <p:sp>
        <p:nvSpPr>
          <p:cNvPr id="26" name="TextBox 26"/>
          <p:cNvSpPr txBox="1"/>
          <p:nvPr/>
        </p:nvSpPr>
        <p:spPr>
          <a:xfrm>
            <a:off x="846620" y="2267286"/>
            <a:ext cx="9512189" cy="6350889"/>
          </a:xfrm>
          <a:prstGeom prst="rect">
            <a:avLst/>
          </a:prstGeom>
        </p:spPr>
        <p:txBody>
          <a:bodyPr lIns="0" tIns="0" rIns="0" bIns="0" rtlCol="0" anchor="t">
            <a:spAutoFit/>
          </a:bodyPr>
          <a:lstStyle/>
          <a:p>
            <a:pPr marL="777243" lvl="1" indent="-388622" algn="l">
              <a:lnSpc>
                <a:spcPts val="3888"/>
              </a:lnSpc>
              <a:buFont typeface="Arial"/>
              <a:buChar char="•"/>
            </a:pPr>
            <a:r>
              <a:rPr lang="en-US" sz="3600">
                <a:solidFill>
                  <a:srgbClr val="19112C"/>
                </a:solidFill>
                <a:latin typeface="Arial"/>
                <a:ea typeface="Arial"/>
                <a:cs typeface="Arial"/>
                <a:sym typeface="Arial"/>
              </a:rPr>
              <a:t>Overall, what do you think of this ideathon?</a:t>
            </a:r>
          </a:p>
          <a:p>
            <a:pPr marL="777243" lvl="1" indent="-388622" algn="l">
              <a:lnSpc>
                <a:spcPts val="3888"/>
              </a:lnSpc>
              <a:buFont typeface="Arial"/>
              <a:buChar char="•"/>
            </a:pPr>
            <a:r>
              <a:rPr lang="en-US" sz="3600">
                <a:solidFill>
                  <a:srgbClr val="19112C"/>
                </a:solidFill>
                <a:latin typeface="Arial"/>
                <a:ea typeface="Arial"/>
                <a:cs typeface="Arial"/>
                <a:sym typeface="Arial"/>
              </a:rPr>
              <a:t>What were the new insights this ideathon help you gain?</a:t>
            </a:r>
          </a:p>
          <a:p>
            <a:pPr marL="777243" lvl="1" indent="-388622" algn="l">
              <a:lnSpc>
                <a:spcPts val="3888"/>
              </a:lnSpc>
              <a:buFont typeface="Arial"/>
              <a:buChar char="•"/>
            </a:pPr>
            <a:r>
              <a:rPr lang="en-US" sz="3600">
                <a:solidFill>
                  <a:srgbClr val="19112C"/>
                </a:solidFill>
                <a:latin typeface="Arial"/>
                <a:ea typeface="Arial"/>
                <a:cs typeface="Arial"/>
                <a:sym typeface="Arial"/>
              </a:rPr>
              <a:t>How did teamwork help you perceive challenges and solution differently?</a:t>
            </a:r>
          </a:p>
          <a:p>
            <a:pPr marL="777243" lvl="1" indent="-388622" algn="l">
              <a:lnSpc>
                <a:spcPts val="3888"/>
              </a:lnSpc>
              <a:buFont typeface="Arial"/>
              <a:buChar char="•"/>
            </a:pPr>
            <a:r>
              <a:rPr lang="en-US" sz="3600">
                <a:solidFill>
                  <a:srgbClr val="19112C"/>
                </a:solidFill>
                <a:latin typeface="Arial"/>
                <a:ea typeface="Arial"/>
                <a:cs typeface="Arial"/>
                <a:sym typeface="Arial"/>
              </a:rPr>
              <a:t>Do you feel that your position as a woman can influence the way you work and make decisions?</a:t>
            </a:r>
          </a:p>
          <a:p>
            <a:pPr marL="777243" lvl="1" indent="-388622" algn="l">
              <a:lnSpc>
                <a:spcPts val="3888"/>
              </a:lnSpc>
              <a:buFont typeface="Arial"/>
              <a:buChar char="•"/>
            </a:pPr>
            <a:r>
              <a:rPr lang="en-US" sz="3600">
                <a:solidFill>
                  <a:srgbClr val="19112C"/>
                </a:solidFill>
                <a:latin typeface="Arial"/>
                <a:ea typeface="Arial"/>
                <a:cs typeface="Arial"/>
                <a:sym typeface="Arial"/>
              </a:rPr>
              <a:t>To what extent do you think you will be able to contribute to the sustainable transition of the textile sector, or any sector?</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1052204" y="452011"/>
            <a:ext cx="2882265" cy="1403886"/>
            <a:chOff x="0" y="0"/>
            <a:chExt cx="3843020" cy="1871848"/>
          </a:xfrm>
        </p:grpSpPr>
        <p:sp>
          <p:nvSpPr>
            <p:cNvPr id="5" name="Freeform 5"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2"/>
              <a:stretch>
                <a:fillRect l="-33" r="-33"/>
              </a:stretch>
            </a:blipFill>
          </p:spPr>
          <p:txBody>
            <a:bodyPr/>
            <a:lstStyle/>
            <a:p>
              <a:endParaRPr lang="el-GR"/>
            </a:p>
          </p:txBody>
        </p:sp>
      </p:grpSp>
      <p:grpSp>
        <p:nvGrpSpPr>
          <p:cNvPr id="6" name="Group 6"/>
          <p:cNvGrpSpPr>
            <a:grpSpLocks noChangeAspect="1"/>
          </p:cNvGrpSpPr>
          <p:nvPr/>
        </p:nvGrpSpPr>
        <p:grpSpPr>
          <a:xfrm>
            <a:off x="846618" y="9013311"/>
            <a:ext cx="3086100" cy="687187"/>
            <a:chOff x="0" y="0"/>
            <a:chExt cx="4114800" cy="916250"/>
          </a:xfrm>
        </p:grpSpPr>
        <p:sp>
          <p:nvSpPr>
            <p:cNvPr id="7" name="Freeform 7"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3"/>
              <a:stretch>
                <a:fillRect t="-98" b="-92"/>
              </a:stretch>
            </a:blipFill>
          </p:spPr>
          <p:txBody>
            <a:bodyPr/>
            <a:lstStyle/>
            <a:p>
              <a:endParaRPr lang="el-GR"/>
            </a:p>
          </p:txBody>
        </p:sp>
      </p:grpSp>
      <p:grpSp>
        <p:nvGrpSpPr>
          <p:cNvPr id="8" name="Group 8"/>
          <p:cNvGrpSpPr>
            <a:grpSpLocks noChangeAspect="1"/>
          </p:cNvGrpSpPr>
          <p:nvPr/>
        </p:nvGrpSpPr>
        <p:grpSpPr>
          <a:xfrm>
            <a:off x="6565846" y="9084780"/>
            <a:ext cx="1863449" cy="457211"/>
            <a:chOff x="0" y="0"/>
            <a:chExt cx="2484598" cy="609614"/>
          </a:xfrm>
        </p:grpSpPr>
        <p:sp>
          <p:nvSpPr>
            <p:cNvPr id="9" name="Freeform 9"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endParaRPr lang="el-GR"/>
            </a:p>
          </p:txBody>
        </p:sp>
      </p:grpSp>
      <p:grpSp>
        <p:nvGrpSpPr>
          <p:cNvPr id="10" name="Group 10"/>
          <p:cNvGrpSpPr>
            <a:grpSpLocks noChangeAspect="1"/>
          </p:cNvGrpSpPr>
          <p:nvPr/>
        </p:nvGrpSpPr>
        <p:grpSpPr>
          <a:xfrm>
            <a:off x="8782690" y="9179158"/>
            <a:ext cx="1155611" cy="312497"/>
            <a:chOff x="0" y="0"/>
            <a:chExt cx="1540814" cy="416663"/>
          </a:xfrm>
        </p:grpSpPr>
        <p:sp>
          <p:nvSpPr>
            <p:cNvPr id="11" name="Freeform 11"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endParaRPr lang="el-GR"/>
            </a:p>
          </p:txBody>
        </p:sp>
      </p:grpSp>
      <p:grpSp>
        <p:nvGrpSpPr>
          <p:cNvPr id="12" name="Group 12"/>
          <p:cNvGrpSpPr>
            <a:grpSpLocks noChangeAspect="1"/>
          </p:cNvGrpSpPr>
          <p:nvPr/>
        </p:nvGrpSpPr>
        <p:grpSpPr>
          <a:xfrm>
            <a:off x="10358809" y="8928531"/>
            <a:ext cx="856746" cy="856746"/>
            <a:chOff x="0" y="0"/>
            <a:chExt cx="1142328" cy="1142328"/>
          </a:xfrm>
        </p:grpSpPr>
        <p:sp>
          <p:nvSpPr>
            <p:cNvPr id="13" name="Freeform 13"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endParaRPr lang="el-GR"/>
            </a:p>
          </p:txBody>
        </p:sp>
      </p:grpSp>
      <p:grpSp>
        <p:nvGrpSpPr>
          <p:cNvPr id="14" name="Group 14"/>
          <p:cNvGrpSpPr>
            <a:grpSpLocks noChangeAspect="1"/>
          </p:cNvGrpSpPr>
          <p:nvPr/>
        </p:nvGrpSpPr>
        <p:grpSpPr>
          <a:xfrm>
            <a:off x="11637112" y="9129872"/>
            <a:ext cx="1374778" cy="457211"/>
            <a:chOff x="0" y="0"/>
            <a:chExt cx="1833038" cy="609614"/>
          </a:xfrm>
        </p:grpSpPr>
        <p:sp>
          <p:nvSpPr>
            <p:cNvPr id="15" name="Freeform 15"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endParaRPr lang="el-GR"/>
            </a:p>
          </p:txBody>
        </p:sp>
      </p:grpSp>
      <p:grpSp>
        <p:nvGrpSpPr>
          <p:cNvPr id="16" name="Group 16"/>
          <p:cNvGrpSpPr>
            <a:grpSpLocks noChangeAspect="1"/>
          </p:cNvGrpSpPr>
          <p:nvPr/>
        </p:nvGrpSpPr>
        <p:grpSpPr>
          <a:xfrm>
            <a:off x="13019231" y="9000888"/>
            <a:ext cx="2648887" cy="715178"/>
            <a:chOff x="0" y="0"/>
            <a:chExt cx="3531849" cy="953571"/>
          </a:xfrm>
        </p:grpSpPr>
        <p:sp>
          <p:nvSpPr>
            <p:cNvPr id="17" name="Freeform 17"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endParaRPr lang="el-GR"/>
            </a:p>
          </p:txBody>
        </p:sp>
      </p:grpSp>
      <p:grpSp>
        <p:nvGrpSpPr>
          <p:cNvPr id="18" name="Group 18"/>
          <p:cNvGrpSpPr>
            <a:grpSpLocks noChangeAspect="1"/>
          </p:cNvGrpSpPr>
          <p:nvPr/>
        </p:nvGrpSpPr>
        <p:grpSpPr>
          <a:xfrm>
            <a:off x="15413295" y="9158185"/>
            <a:ext cx="2028087" cy="360735"/>
            <a:chOff x="0" y="0"/>
            <a:chExt cx="2704115" cy="480980"/>
          </a:xfrm>
        </p:grpSpPr>
        <p:sp>
          <p:nvSpPr>
            <p:cNvPr id="19" name="Freeform 19"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endParaRPr lang="el-GR"/>
            </a:p>
          </p:txBody>
        </p:sp>
      </p:grpSp>
      <p:sp>
        <p:nvSpPr>
          <p:cNvPr id="20" name="Freeform 20"/>
          <p:cNvSpPr/>
          <p:nvPr/>
        </p:nvSpPr>
        <p:spPr>
          <a:xfrm>
            <a:off x="6736854" y="1855898"/>
            <a:ext cx="5247282" cy="5247282"/>
          </a:xfrm>
          <a:custGeom>
            <a:avLst/>
            <a:gdLst/>
            <a:ahLst/>
            <a:cxnLst/>
            <a:rect l="l" t="t" r="r" b="b"/>
            <a:pathLst>
              <a:path w="5247282" h="5247282">
                <a:moveTo>
                  <a:pt x="0" y="0"/>
                </a:moveTo>
                <a:lnTo>
                  <a:pt x="5247282" y="0"/>
                </a:lnTo>
                <a:lnTo>
                  <a:pt x="5247282" y="5247281"/>
                </a:lnTo>
                <a:lnTo>
                  <a:pt x="0" y="5247281"/>
                </a:lnTo>
                <a:lnTo>
                  <a:pt x="0" y="0"/>
                </a:lnTo>
                <a:close/>
              </a:path>
            </a:pathLst>
          </a:custGeom>
          <a:blipFill>
            <a:blip r:embed="rId10"/>
            <a:stretch>
              <a:fillRect/>
            </a:stretch>
          </a:blipFill>
        </p:spPr>
        <p:txBody>
          <a:bodyPr/>
          <a:lstStyle/>
          <a:p>
            <a:endParaRPr lang="el-GR"/>
          </a:p>
        </p:txBody>
      </p:sp>
      <p:sp>
        <p:nvSpPr>
          <p:cNvPr id="21" name="TextBox 21"/>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sp>
        <p:nvSpPr>
          <p:cNvPr id="22" name="TextBox 22"/>
          <p:cNvSpPr txBox="1"/>
          <p:nvPr/>
        </p:nvSpPr>
        <p:spPr>
          <a:xfrm>
            <a:off x="2873987" y="7670970"/>
            <a:ext cx="12941412" cy="768096"/>
          </a:xfrm>
          <a:prstGeom prst="rect">
            <a:avLst/>
          </a:prstGeom>
        </p:spPr>
        <p:txBody>
          <a:bodyPr lIns="0" tIns="0" rIns="0" bIns="0" rtlCol="0" anchor="t">
            <a:spAutoFit/>
          </a:bodyPr>
          <a:lstStyle/>
          <a:p>
            <a:pPr algn="l">
              <a:lnSpc>
                <a:spcPts val="5832"/>
              </a:lnSpc>
            </a:pPr>
            <a:r>
              <a:rPr lang="en-US" sz="5400" b="1">
                <a:solidFill>
                  <a:srgbClr val="C0FF99"/>
                </a:solidFill>
                <a:latin typeface="Georgia Bold"/>
                <a:ea typeface="Georgia Bold"/>
                <a:cs typeface="Georgia Bold"/>
                <a:sym typeface="Georgia Bold"/>
              </a:rPr>
              <a:t>What did you think of this Ideathon?</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grpSp>
        <p:nvGrpSpPr>
          <p:cNvPr id="18" name="Group 18"/>
          <p:cNvGrpSpPr>
            <a:grpSpLocks noChangeAspect="1"/>
          </p:cNvGrpSpPr>
          <p:nvPr/>
        </p:nvGrpSpPr>
        <p:grpSpPr>
          <a:xfrm>
            <a:off x="9002023" y="0"/>
            <a:ext cx="9293984" cy="8703900"/>
            <a:chOff x="0" y="0"/>
            <a:chExt cx="15261350" cy="14292392"/>
          </a:xfrm>
        </p:grpSpPr>
        <p:sp>
          <p:nvSpPr>
            <p:cNvPr id="19" name="Freeform 19"/>
            <p:cNvSpPr/>
            <p:nvPr/>
          </p:nvSpPr>
          <p:spPr>
            <a:xfrm>
              <a:off x="0" y="0"/>
              <a:ext cx="15261337" cy="14292453"/>
            </a:xfrm>
            <a:custGeom>
              <a:avLst/>
              <a:gdLst/>
              <a:ahLst/>
              <a:cxnLst/>
              <a:rect l="l" t="t" r="r" b="b"/>
              <a:pathLst>
                <a:path w="15261337" h="14292453">
                  <a:moveTo>
                    <a:pt x="0" y="0"/>
                  </a:moveTo>
                  <a:lnTo>
                    <a:pt x="15261337" y="0"/>
                  </a:lnTo>
                  <a:lnTo>
                    <a:pt x="15261337" y="14292453"/>
                  </a:lnTo>
                  <a:lnTo>
                    <a:pt x="0" y="14292453"/>
                  </a:lnTo>
                  <a:lnTo>
                    <a:pt x="0" y="0"/>
                  </a:lnTo>
                  <a:close/>
                </a:path>
              </a:pathLst>
            </a:custGeom>
            <a:blipFill>
              <a:blip r:embed="rId9"/>
              <a:stretch>
                <a:fillRect t="-41703" r="-37810"/>
              </a:stretch>
            </a:blipFill>
          </p:spPr>
          <p:txBody>
            <a:bodyPr/>
            <a:lstStyle/>
            <a:p>
              <a:endParaRPr lang="el-GR"/>
            </a:p>
          </p:txBody>
        </p:sp>
      </p:grpSp>
      <p:grpSp>
        <p:nvGrpSpPr>
          <p:cNvPr id="20" name="Group 20"/>
          <p:cNvGrpSpPr>
            <a:grpSpLocks noChangeAspect="1"/>
          </p:cNvGrpSpPr>
          <p:nvPr/>
        </p:nvGrpSpPr>
        <p:grpSpPr>
          <a:xfrm>
            <a:off x="1330659" y="685800"/>
            <a:ext cx="2878200" cy="873228"/>
            <a:chOff x="0" y="0"/>
            <a:chExt cx="3837600" cy="1164304"/>
          </a:xfrm>
        </p:grpSpPr>
        <p:sp>
          <p:nvSpPr>
            <p:cNvPr id="21" name="Freeform 21" descr="A purple and black text  Description automatically generated"/>
            <p:cNvSpPr/>
            <p:nvPr/>
          </p:nvSpPr>
          <p:spPr>
            <a:xfrm>
              <a:off x="0" y="0"/>
              <a:ext cx="3837559" cy="1164336"/>
            </a:xfrm>
            <a:custGeom>
              <a:avLst/>
              <a:gdLst/>
              <a:ahLst/>
              <a:cxnLst/>
              <a:rect l="l" t="t" r="r" b="b"/>
              <a:pathLst>
                <a:path w="3837559" h="1164336">
                  <a:moveTo>
                    <a:pt x="0" y="0"/>
                  </a:moveTo>
                  <a:lnTo>
                    <a:pt x="3837559" y="0"/>
                  </a:lnTo>
                  <a:lnTo>
                    <a:pt x="3837559" y="1164336"/>
                  </a:lnTo>
                  <a:lnTo>
                    <a:pt x="0" y="1164336"/>
                  </a:lnTo>
                  <a:lnTo>
                    <a:pt x="0" y="0"/>
                  </a:lnTo>
                  <a:close/>
                </a:path>
              </a:pathLst>
            </a:custGeom>
            <a:blipFill>
              <a:blip r:embed="rId10"/>
              <a:stretch>
                <a:fillRect t="-185" r="-1" b="-183"/>
              </a:stretch>
            </a:blipFill>
          </p:spPr>
          <p:txBody>
            <a:bodyPr/>
            <a:lstStyle/>
            <a:p>
              <a:endParaRPr lang="el-GR"/>
            </a:p>
          </p:txBody>
        </p:sp>
      </p:grpSp>
      <p:sp>
        <p:nvSpPr>
          <p:cNvPr id="22" name="Freeform 22"/>
          <p:cNvSpPr/>
          <p:nvPr/>
        </p:nvSpPr>
        <p:spPr>
          <a:xfrm>
            <a:off x="1156256" y="3587035"/>
            <a:ext cx="1041328" cy="1041328"/>
          </a:xfrm>
          <a:custGeom>
            <a:avLst/>
            <a:gdLst/>
            <a:ahLst/>
            <a:cxnLst/>
            <a:rect l="l" t="t" r="r" b="b"/>
            <a:pathLst>
              <a:path w="1041328" h="1041328">
                <a:moveTo>
                  <a:pt x="0" y="0"/>
                </a:moveTo>
                <a:lnTo>
                  <a:pt x="1041327" y="0"/>
                </a:lnTo>
                <a:lnTo>
                  <a:pt x="1041327" y="1041327"/>
                </a:lnTo>
                <a:lnTo>
                  <a:pt x="0" y="104132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l-GR"/>
          </a:p>
        </p:txBody>
      </p:sp>
      <p:sp>
        <p:nvSpPr>
          <p:cNvPr id="23" name="Freeform 23"/>
          <p:cNvSpPr/>
          <p:nvPr/>
        </p:nvSpPr>
        <p:spPr>
          <a:xfrm>
            <a:off x="1156256" y="4848101"/>
            <a:ext cx="1041328" cy="1041328"/>
          </a:xfrm>
          <a:custGeom>
            <a:avLst/>
            <a:gdLst/>
            <a:ahLst/>
            <a:cxnLst/>
            <a:rect l="l" t="t" r="r" b="b"/>
            <a:pathLst>
              <a:path w="1041328" h="1041328">
                <a:moveTo>
                  <a:pt x="0" y="0"/>
                </a:moveTo>
                <a:lnTo>
                  <a:pt x="1041327" y="0"/>
                </a:lnTo>
                <a:lnTo>
                  <a:pt x="1041327" y="1041327"/>
                </a:lnTo>
                <a:lnTo>
                  <a:pt x="0" y="104132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l-GR"/>
          </a:p>
        </p:txBody>
      </p:sp>
      <p:sp>
        <p:nvSpPr>
          <p:cNvPr id="24" name="Freeform 24"/>
          <p:cNvSpPr/>
          <p:nvPr/>
        </p:nvSpPr>
        <p:spPr>
          <a:xfrm>
            <a:off x="1110430" y="6109167"/>
            <a:ext cx="1132979" cy="1132979"/>
          </a:xfrm>
          <a:custGeom>
            <a:avLst/>
            <a:gdLst/>
            <a:ahLst/>
            <a:cxnLst/>
            <a:rect l="l" t="t" r="r" b="b"/>
            <a:pathLst>
              <a:path w="1132979" h="1132979">
                <a:moveTo>
                  <a:pt x="0" y="0"/>
                </a:moveTo>
                <a:lnTo>
                  <a:pt x="1132979" y="0"/>
                </a:lnTo>
                <a:lnTo>
                  <a:pt x="1132979" y="1132979"/>
                </a:lnTo>
                <a:lnTo>
                  <a:pt x="0" y="113297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l-GR"/>
          </a:p>
        </p:txBody>
      </p:sp>
      <p:sp>
        <p:nvSpPr>
          <p:cNvPr id="25" name="Freeform 25"/>
          <p:cNvSpPr/>
          <p:nvPr/>
        </p:nvSpPr>
        <p:spPr>
          <a:xfrm>
            <a:off x="1110430" y="7461221"/>
            <a:ext cx="1087153" cy="889489"/>
          </a:xfrm>
          <a:custGeom>
            <a:avLst/>
            <a:gdLst/>
            <a:ahLst/>
            <a:cxnLst/>
            <a:rect l="l" t="t" r="r" b="b"/>
            <a:pathLst>
              <a:path w="1087153" h="889489">
                <a:moveTo>
                  <a:pt x="0" y="0"/>
                </a:moveTo>
                <a:lnTo>
                  <a:pt x="1087153" y="0"/>
                </a:lnTo>
                <a:lnTo>
                  <a:pt x="1087153" y="889489"/>
                </a:lnTo>
                <a:lnTo>
                  <a:pt x="0" y="88948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l-GR"/>
          </a:p>
        </p:txBody>
      </p:sp>
      <p:sp>
        <p:nvSpPr>
          <p:cNvPr id="26" name="TextBox 26"/>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grpSp>
        <p:nvGrpSpPr>
          <p:cNvPr id="27" name="Group 27"/>
          <p:cNvGrpSpPr/>
          <p:nvPr/>
        </p:nvGrpSpPr>
        <p:grpSpPr>
          <a:xfrm>
            <a:off x="2389668" y="3738594"/>
            <a:ext cx="6758100" cy="738208"/>
            <a:chOff x="0" y="0"/>
            <a:chExt cx="9010801" cy="984278"/>
          </a:xfrm>
        </p:grpSpPr>
        <p:sp>
          <p:nvSpPr>
            <p:cNvPr id="28" name="Freeform 28"/>
            <p:cNvSpPr/>
            <p:nvPr/>
          </p:nvSpPr>
          <p:spPr>
            <a:xfrm>
              <a:off x="0" y="0"/>
              <a:ext cx="9010801" cy="984278"/>
            </a:xfrm>
            <a:custGeom>
              <a:avLst/>
              <a:gdLst/>
              <a:ahLst/>
              <a:cxnLst/>
              <a:rect l="l" t="t" r="r" b="b"/>
              <a:pathLst>
                <a:path w="9010801" h="984278">
                  <a:moveTo>
                    <a:pt x="0" y="0"/>
                  </a:moveTo>
                  <a:lnTo>
                    <a:pt x="9010801" y="0"/>
                  </a:lnTo>
                  <a:lnTo>
                    <a:pt x="9010801" y="984278"/>
                  </a:lnTo>
                  <a:lnTo>
                    <a:pt x="0" y="984278"/>
                  </a:lnTo>
                  <a:close/>
                </a:path>
              </a:pathLst>
            </a:custGeom>
            <a:solidFill>
              <a:srgbClr val="000000">
                <a:alpha val="0"/>
              </a:srgbClr>
            </a:solidFill>
          </p:spPr>
          <p:txBody>
            <a:bodyPr/>
            <a:lstStyle/>
            <a:p>
              <a:endParaRPr lang="el-GR"/>
            </a:p>
          </p:txBody>
        </p:sp>
        <p:sp>
          <p:nvSpPr>
            <p:cNvPr id="29" name="TextBox 29"/>
            <p:cNvSpPr txBox="1"/>
            <p:nvPr/>
          </p:nvSpPr>
          <p:spPr>
            <a:xfrm>
              <a:off x="0" y="19050"/>
              <a:ext cx="9010801" cy="965228"/>
            </a:xfrm>
            <a:prstGeom prst="rect">
              <a:avLst/>
            </a:prstGeom>
          </p:spPr>
          <p:txBody>
            <a:bodyPr lIns="0" tIns="0" rIns="0" bIns="0" rtlCol="0" anchor="b"/>
            <a:lstStyle/>
            <a:p>
              <a:pPr algn="l">
                <a:lnSpc>
                  <a:spcPts val="3780"/>
                </a:lnSpc>
              </a:pPr>
              <a:r>
                <a:rPr lang="en-US" sz="3500">
                  <a:solidFill>
                    <a:srgbClr val="8D5CFF"/>
                  </a:solidFill>
                  <a:latin typeface="Arial"/>
                  <a:ea typeface="Arial"/>
                  <a:cs typeface="Arial"/>
                  <a:sym typeface="Arial"/>
                </a:rPr>
                <a:t>https://www.w4tex-project.eu/</a:t>
              </a:r>
            </a:p>
          </p:txBody>
        </p:sp>
      </p:grpSp>
      <p:grpSp>
        <p:nvGrpSpPr>
          <p:cNvPr id="30" name="Group 30"/>
          <p:cNvGrpSpPr/>
          <p:nvPr/>
        </p:nvGrpSpPr>
        <p:grpSpPr>
          <a:xfrm>
            <a:off x="2389668" y="7514751"/>
            <a:ext cx="6758100" cy="738208"/>
            <a:chOff x="0" y="0"/>
            <a:chExt cx="9010801" cy="984278"/>
          </a:xfrm>
        </p:grpSpPr>
        <p:sp>
          <p:nvSpPr>
            <p:cNvPr id="31" name="Freeform 31"/>
            <p:cNvSpPr/>
            <p:nvPr/>
          </p:nvSpPr>
          <p:spPr>
            <a:xfrm>
              <a:off x="0" y="0"/>
              <a:ext cx="9010801" cy="984278"/>
            </a:xfrm>
            <a:custGeom>
              <a:avLst/>
              <a:gdLst/>
              <a:ahLst/>
              <a:cxnLst/>
              <a:rect l="l" t="t" r="r" b="b"/>
              <a:pathLst>
                <a:path w="9010801" h="984278">
                  <a:moveTo>
                    <a:pt x="0" y="0"/>
                  </a:moveTo>
                  <a:lnTo>
                    <a:pt x="9010801" y="0"/>
                  </a:lnTo>
                  <a:lnTo>
                    <a:pt x="9010801" y="984278"/>
                  </a:lnTo>
                  <a:lnTo>
                    <a:pt x="0" y="984278"/>
                  </a:lnTo>
                  <a:close/>
                </a:path>
              </a:pathLst>
            </a:custGeom>
            <a:solidFill>
              <a:srgbClr val="000000">
                <a:alpha val="0"/>
              </a:srgbClr>
            </a:solidFill>
          </p:spPr>
          <p:txBody>
            <a:bodyPr/>
            <a:lstStyle/>
            <a:p>
              <a:endParaRPr lang="el-GR"/>
            </a:p>
          </p:txBody>
        </p:sp>
        <p:sp>
          <p:nvSpPr>
            <p:cNvPr id="32" name="TextBox 32"/>
            <p:cNvSpPr txBox="1"/>
            <p:nvPr/>
          </p:nvSpPr>
          <p:spPr>
            <a:xfrm>
              <a:off x="0" y="19050"/>
              <a:ext cx="9010801" cy="965228"/>
            </a:xfrm>
            <a:prstGeom prst="rect">
              <a:avLst/>
            </a:prstGeom>
          </p:spPr>
          <p:txBody>
            <a:bodyPr lIns="0" tIns="0" rIns="0" bIns="0" rtlCol="0" anchor="b"/>
            <a:lstStyle/>
            <a:p>
              <a:pPr algn="l">
                <a:lnSpc>
                  <a:spcPts val="3780"/>
                </a:lnSpc>
              </a:pPr>
              <a:r>
                <a:rPr lang="en-US" sz="3500">
                  <a:solidFill>
                    <a:srgbClr val="8D5CFF"/>
                  </a:solidFill>
                  <a:latin typeface="Arial"/>
                  <a:ea typeface="Arial"/>
                  <a:cs typeface="Arial"/>
                  <a:sym typeface="Arial"/>
                </a:rPr>
                <a:t>w4tex.project@gmail.com</a:t>
              </a:r>
            </a:p>
          </p:txBody>
        </p:sp>
      </p:grpSp>
      <p:grpSp>
        <p:nvGrpSpPr>
          <p:cNvPr id="33" name="Group 33"/>
          <p:cNvGrpSpPr/>
          <p:nvPr/>
        </p:nvGrpSpPr>
        <p:grpSpPr>
          <a:xfrm>
            <a:off x="2389668" y="4997313"/>
            <a:ext cx="9444426" cy="738208"/>
            <a:chOff x="0" y="0"/>
            <a:chExt cx="12592568" cy="984278"/>
          </a:xfrm>
        </p:grpSpPr>
        <p:sp>
          <p:nvSpPr>
            <p:cNvPr id="34" name="Freeform 34"/>
            <p:cNvSpPr/>
            <p:nvPr/>
          </p:nvSpPr>
          <p:spPr>
            <a:xfrm>
              <a:off x="0" y="0"/>
              <a:ext cx="12592569" cy="984278"/>
            </a:xfrm>
            <a:custGeom>
              <a:avLst/>
              <a:gdLst/>
              <a:ahLst/>
              <a:cxnLst/>
              <a:rect l="l" t="t" r="r" b="b"/>
              <a:pathLst>
                <a:path w="12592569" h="984278">
                  <a:moveTo>
                    <a:pt x="0" y="0"/>
                  </a:moveTo>
                  <a:lnTo>
                    <a:pt x="12592569" y="0"/>
                  </a:lnTo>
                  <a:lnTo>
                    <a:pt x="12592569" y="984278"/>
                  </a:lnTo>
                  <a:lnTo>
                    <a:pt x="0" y="984278"/>
                  </a:lnTo>
                  <a:close/>
                </a:path>
              </a:pathLst>
            </a:custGeom>
            <a:solidFill>
              <a:srgbClr val="000000">
                <a:alpha val="0"/>
              </a:srgbClr>
            </a:solidFill>
          </p:spPr>
          <p:txBody>
            <a:bodyPr/>
            <a:lstStyle/>
            <a:p>
              <a:endParaRPr lang="el-GR"/>
            </a:p>
          </p:txBody>
        </p:sp>
        <p:sp>
          <p:nvSpPr>
            <p:cNvPr id="35" name="TextBox 35"/>
            <p:cNvSpPr txBox="1"/>
            <p:nvPr/>
          </p:nvSpPr>
          <p:spPr>
            <a:xfrm>
              <a:off x="0" y="19050"/>
              <a:ext cx="12592568" cy="965228"/>
            </a:xfrm>
            <a:prstGeom prst="rect">
              <a:avLst/>
            </a:prstGeom>
          </p:spPr>
          <p:txBody>
            <a:bodyPr lIns="0" tIns="0" rIns="0" bIns="0" rtlCol="0" anchor="b"/>
            <a:lstStyle/>
            <a:p>
              <a:pPr algn="l">
                <a:lnSpc>
                  <a:spcPts val="3780"/>
                </a:lnSpc>
              </a:pPr>
              <a:r>
                <a:rPr lang="en-US" sz="3500">
                  <a:solidFill>
                    <a:srgbClr val="8D5CFF"/>
                  </a:solidFill>
                  <a:latin typeface="Arial"/>
                  <a:ea typeface="Arial"/>
                  <a:cs typeface="Arial"/>
                  <a:sym typeface="Arial"/>
                </a:rPr>
                <a:t>https://www.instagram.com/w4tex_project/</a:t>
              </a:r>
            </a:p>
          </p:txBody>
        </p:sp>
      </p:grpSp>
      <p:grpSp>
        <p:nvGrpSpPr>
          <p:cNvPr id="36" name="Group 36"/>
          <p:cNvGrpSpPr/>
          <p:nvPr/>
        </p:nvGrpSpPr>
        <p:grpSpPr>
          <a:xfrm>
            <a:off x="2389668" y="6256032"/>
            <a:ext cx="13023627" cy="738208"/>
            <a:chOff x="0" y="0"/>
            <a:chExt cx="17364837" cy="984278"/>
          </a:xfrm>
        </p:grpSpPr>
        <p:sp>
          <p:nvSpPr>
            <p:cNvPr id="37" name="Freeform 37"/>
            <p:cNvSpPr/>
            <p:nvPr/>
          </p:nvSpPr>
          <p:spPr>
            <a:xfrm>
              <a:off x="0" y="0"/>
              <a:ext cx="17364838" cy="984278"/>
            </a:xfrm>
            <a:custGeom>
              <a:avLst/>
              <a:gdLst/>
              <a:ahLst/>
              <a:cxnLst/>
              <a:rect l="l" t="t" r="r" b="b"/>
              <a:pathLst>
                <a:path w="17364838" h="984278">
                  <a:moveTo>
                    <a:pt x="0" y="0"/>
                  </a:moveTo>
                  <a:lnTo>
                    <a:pt x="17364838" y="0"/>
                  </a:lnTo>
                  <a:lnTo>
                    <a:pt x="17364838" y="984278"/>
                  </a:lnTo>
                  <a:lnTo>
                    <a:pt x="0" y="984278"/>
                  </a:lnTo>
                  <a:close/>
                </a:path>
              </a:pathLst>
            </a:custGeom>
            <a:solidFill>
              <a:srgbClr val="000000">
                <a:alpha val="0"/>
              </a:srgbClr>
            </a:solidFill>
          </p:spPr>
          <p:txBody>
            <a:bodyPr/>
            <a:lstStyle/>
            <a:p>
              <a:endParaRPr lang="el-GR"/>
            </a:p>
          </p:txBody>
        </p:sp>
        <p:sp>
          <p:nvSpPr>
            <p:cNvPr id="38" name="TextBox 38"/>
            <p:cNvSpPr txBox="1"/>
            <p:nvPr/>
          </p:nvSpPr>
          <p:spPr>
            <a:xfrm>
              <a:off x="0" y="19050"/>
              <a:ext cx="17364837" cy="965228"/>
            </a:xfrm>
            <a:prstGeom prst="rect">
              <a:avLst/>
            </a:prstGeom>
          </p:spPr>
          <p:txBody>
            <a:bodyPr lIns="0" tIns="0" rIns="0" bIns="0" rtlCol="0" anchor="b"/>
            <a:lstStyle/>
            <a:p>
              <a:pPr algn="l">
                <a:lnSpc>
                  <a:spcPts val="3780"/>
                </a:lnSpc>
              </a:pPr>
              <a:r>
                <a:rPr lang="en-US" sz="3500">
                  <a:solidFill>
                    <a:srgbClr val="8D5CFF"/>
                  </a:solidFill>
                  <a:latin typeface="Arial"/>
                  <a:ea typeface="Arial"/>
                  <a:cs typeface="Arial"/>
                  <a:sym typeface="Arial"/>
                </a:rPr>
                <a:t>https://www.facebook.com/w4tex/</a:t>
              </a:r>
            </a:p>
          </p:txBody>
        </p:sp>
      </p:grpSp>
      <p:grpSp>
        <p:nvGrpSpPr>
          <p:cNvPr id="39" name="Group 39"/>
          <p:cNvGrpSpPr/>
          <p:nvPr/>
        </p:nvGrpSpPr>
        <p:grpSpPr>
          <a:xfrm>
            <a:off x="1156256" y="2083908"/>
            <a:ext cx="7452031" cy="951136"/>
            <a:chOff x="0" y="0"/>
            <a:chExt cx="9936041" cy="1268181"/>
          </a:xfrm>
        </p:grpSpPr>
        <p:sp>
          <p:nvSpPr>
            <p:cNvPr id="40" name="Freeform 40"/>
            <p:cNvSpPr/>
            <p:nvPr/>
          </p:nvSpPr>
          <p:spPr>
            <a:xfrm>
              <a:off x="0" y="0"/>
              <a:ext cx="9936042" cy="1268181"/>
            </a:xfrm>
            <a:custGeom>
              <a:avLst/>
              <a:gdLst/>
              <a:ahLst/>
              <a:cxnLst/>
              <a:rect l="l" t="t" r="r" b="b"/>
              <a:pathLst>
                <a:path w="9936042" h="1268181">
                  <a:moveTo>
                    <a:pt x="0" y="0"/>
                  </a:moveTo>
                  <a:lnTo>
                    <a:pt x="9936042" y="0"/>
                  </a:lnTo>
                  <a:lnTo>
                    <a:pt x="9936042" y="1268181"/>
                  </a:lnTo>
                  <a:lnTo>
                    <a:pt x="0" y="1268181"/>
                  </a:lnTo>
                  <a:close/>
                </a:path>
              </a:pathLst>
            </a:custGeom>
            <a:solidFill>
              <a:srgbClr val="000000">
                <a:alpha val="0"/>
              </a:srgbClr>
            </a:solidFill>
          </p:spPr>
          <p:txBody>
            <a:bodyPr/>
            <a:lstStyle/>
            <a:p>
              <a:endParaRPr lang="el-GR"/>
            </a:p>
          </p:txBody>
        </p:sp>
        <p:sp>
          <p:nvSpPr>
            <p:cNvPr id="41" name="TextBox 41"/>
            <p:cNvSpPr txBox="1"/>
            <p:nvPr/>
          </p:nvSpPr>
          <p:spPr>
            <a:xfrm>
              <a:off x="0" y="38100"/>
              <a:ext cx="9936041" cy="1230081"/>
            </a:xfrm>
            <a:prstGeom prst="rect">
              <a:avLst/>
            </a:prstGeom>
          </p:spPr>
          <p:txBody>
            <a:bodyPr lIns="0" tIns="0" rIns="0" bIns="0" rtlCol="0" anchor="b"/>
            <a:lstStyle/>
            <a:p>
              <a:pPr algn="l">
                <a:lnSpc>
                  <a:spcPts val="5400"/>
                </a:lnSpc>
              </a:pPr>
              <a:r>
                <a:rPr lang="en-US" sz="5000" b="1">
                  <a:solidFill>
                    <a:srgbClr val="8D5CFF"/>
                  </a:solidFill>
                  <a:latin typeface="Georgia Bold"/>
                  <a:ea typeface="Georgia Bold"/>
                  <a:cs typeface="Georgia Bold"/>
                  <a:sym typeface="Georgia Bold"/>
                </a:rPr>
                <a:t>Follow us for updates!</a:t>
              </a:r>
            </a:p>
          </p:txBody>
        </p:sp>
      </p:gr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endParaRPr lang="el-GR"/>
            </a:p>
          </p:txBody>
        </p:sp>
      </p:grpSp>
      <p:grpSp>
        <p:nvGrpSpPr>
          <p:cNvPr id="18" name="Group 18"/>
          <p:cNvGrpSpPr>
            <a:grpSpLocks noChangeAspect="1"/>
          </p:cNvGrpSpPr>
          <p:nvPr/>
        </p:nvGrpSpPr>
        <p:grpSpPr>
          <a:xfrm>
            <a:off x="9002023" y="0"/>
            <a:ext cx="9293984" cy="8703900"/>
            <a:chOff x="0" y="0"/>
            <a:chExt cx="15261350" cy="14292392"/>
          </a:xfrm>
        </p:grpSpPr>
        <p:sp>
          <p:nvSpPr>
            <p:cNvPr id="19" name="Freeform 19"/>
            <p:cNvSpPr/>
            <p:nvPr/>
          </p:nvSpPr>
          <p:spPr>
            <a:xfrm>
              <a:off x="0" y="0"/>
              <a:ext cx="15261337" cy="14292453"/>
            </a:xfrm>
            <a:custGeom>
              <a:avLst/>
              <a:gdLst/>
              <a:ahLst/>
              <a:cxnLst/>
              <a:rect l="l" t="t" r="r" b="b"/>
              <a:pathLst>
                <a:path w="15261337" h="14292453">
                  <a:moveTo>
                    <a:pt x="0" y="0"/>
                  </a:moveTo>
                  <a:lnTo>
                    <a:pt x="15261337" y="0"/>
                  </a:lnTo>
                  <a:lnTo>
                    <a:pt x="15261337" y="14292453"/>
                  </a:lnTo>
                  <a:lnTo>
                    <a:pt x="0" y="14292453"/>
                  </a:lnTo>
                  <a:lnTo>
                    <a:pt x="0" y="0"/>
                  </a:lnTo>
                  <a:close/>
                </a:path>
              </a:pathLst>
            </a:custGeom>
            <a:blipFill>
              <a:blip r:embed="rId9"/>
              <a:stretch>
                <a:fillRect t="-41703" r="-37810"/>
              </a:stretch>
            </a:blipFill>
          </p:spPr>
          <p:txBody>
            <a:bodyPr/>
            <a:lstStyle/>
            <a:p>
              <a:endParaRPr lang="el-GR"/>
            </a:p>
          </p:txBody>
        </p:sp>
      </p:grpSp>
      <p:grpSp>
        <p:nvGrpSpPr>
          <p:cNvPr id="20" name="Group 20"/>
          <p:cNvGrpSpPr>
            <a:grpSpLocks noChangeAspect="1"/>
          </p:cNvGrpSpPr>
          <p:nvPr/>
        </p:nvGrpSpPr>
        <p:grpSpPr>
          <a:xfrm>
            <a:off x="1330659" y="685800"/>
            <a:ext cx="2878200" cy="873228"/>
            <a:chOff x="0" y="0"/>
            <a:chExt cx="3837600" cy="1164304"/>
          </a:xfrm>
        </p:grpSpPr>
        <p:sp>
          <p:nvSpPr>
            <p:cNvPr id="21" name="Freeform 21" descr="A purple and black text  Description automatically generated"/>
            <p:cNvSpPr/>
            <p:nvPr/>
          </p:nvSpPr>
          <p:spPr>
            <a:xfrm>
              <a:off x="0" y="0"/>
              <a:ext cx="3837559" cy="1164336"/>
            </a:xfrm>
            <a:custGeom>
              <a:avLst/>
              <a:gdLst/>
              <a:ahLst/>
              <a:cxnLst/>
              <a:rect l="l" t="t" r="r" b="b"/>
              <a:pathLst>
                <a:path w="3837559" h="1164336">
                  <a:moveTo>
                    <a:pt x="0" y="0"/>
                  </a:moveTo>
                  <a:lnTo>
                    <a:pt x="3837559" y="0"/>
                  </a:lnTo>
                  <a:lnTo>
                    <a:pt x="3837559" y="1164336"/>
                  </a:lnTo>
                  <a:lnTo>
                    <a:pt x="0" y="1164336"/>
                  </a:lnTo>
                  <a:lnTo>
                    <a:pt x="0" y="0"/>
                  </a:lnTo>
                  <a:close/>
                </a:path>
              </a:pathLst>
            </a:custGeom>
            <a:blipFill>
              <a:blip r:embed="rId10"/>
              <a:stretch>
                <a:fillRect t="-185" r="-1" b="-183"/>
              </a:stretch>
            </a:blipFill>
          </p:spPr>
          <p:txBody>
            <a:bodyPr/>
            <a:lstStyle/>
            <a:p>
              <a:endParaRPr lang="el-GR"/>
            </a:p>
          </p:txBody>
        </p:sp>
      </p:grpSp>
      <p:grpSp>
        <p:nvGrpSpPr>
          <p:cNvPr id="22" name="Group 22"/>
          <p:cNvGrpSpPr/>
          <p:nvPr/>
        </p:nvGrpSpPr>
        <p:grpSpPr>
          <a:xfrm>
            <a:off x="846618" y="2868856"/>
            <a:ext cx="7198518" cy="4047566"/>
            <a:chOff x="0" y="0"/>
            <a:chExt cx="9598024" cy="5396754"/>
          </a:xfrm>
        </p:grpSpPr>
        <p:sp>
          <p:nvSpPr>
            <p:cNvPr id="23" name="Freeform 23"/>
            <p:cNvSpPr/>
            <p:nvPr/>
          </p:nvSpPr>
          <p:spPr>
            <a:xfrm>
              <a:off x="0" y="0"/>
              <a:ext cx="9598024" cy="5396754"/>
            </a:xfrm>
            <a:custGeom>
              <a:avLst/>
              <a:gdLst/>
              <a:ahLst/>
              <a:cxnLst/>
              <a:rect l="l" t="t" r="r" b="b"/>
              <a:pathLst>
                <a:path w="9598024" h="5396754">
                  <a:moveTo>
                    <a:pt x="0" y="0"/>
                  </a:moveTo>
                  <a:lnTo>
                    <a:pt x="9598024" y="0"/>
                  </a:lnTo>
                  <a:lnTo>
                    <a:pt x="9598024" y="5396754"/>
                  </a:lnTo>
                  <a:lnTo>
                    <a:pt x="0" y="5396754"/>
                  </a:lnTo>
                  <a:close/>
                </a:path>
              </a:pathLst>
            </a:custGeom>
            <a:solidFill>
              <a:srgbClr val="000000">
                <a:alpha val="0"/>
              </a:srgbClr>
            </a:solidFill>
          </p:spPr>
          <p:txBody>
            <a:bodyPr/>
            <a:lstStyle/>
            <a:p>
              <a:endParaRPr lang="el-GR"/>
            </a:p>
          </p:txBody>
        </p:sp>
        <p:sp>
          <p:nvSpPr>
            <p:cNvPr id="24" name="TextBox 24"/>
            <p:cNvSpPr txBox="1"/>
            <p:nvPr/>
          </p:nvSpPr>
          <p:spPr>
            <a:xfrm>
              <a:off x="0" y="66675"/>
              <a:ext cx="9598024" cy="5330079"/>
            </a:xfrm>
            <a:prstGeom prst="rect">
              <a:avLst/>
            </a:prstGeom>
          </p:spPr>
          <p:txBody>
            <a:bodyPr lIns="0" tIns="0" rIns="0" bIns="0" rtlCol="0" anchor="b"/>
            <a:lstStyle/>
            <a:p>
              <a:pPr algn="l">
                <a:lnSpc>
                  <a:spcPts val="8100"/>
                </a:lnSpc>
              </a:pPr>
              <a:r>
                <a:rPr lang="en-US" sz="7500" b="1">
                  <a:solidFill>
                    <a:srgbClr val="8D5CFF"/>
                  </a:solidFill>
                  <a:latin typeface="Georgia Bold"/>
                  <a:ea typeface="Georgia Bold"/>
                  <a:cs typeface="Georgia Bold"/>
                  <a:sym typeface="Georgia Bold"/>
                </a:rPr>
                <a:t>Thank you for your participation!</a:t>
              </a:r>
            </a:p>
          </p:txBody>
        </p:sp>
      </p:grpSp>
      <p:sp>
        <p:nvSpPr>
          <p:cNvPr id="25" name="TextBox 25"/>
          <p:cNvSpPr txBox="1"/>
          <p:nvPr/>
        </p:nvSpPr>
        <p:spPr>
          <a:xfrm>
            <a:off x="834390" y="9793684"/>
            <a:ext cx="16815906" cy="314325"/>
          </a:xfrm>
          <a:prstGeom prst="rect">
            <a:avLst/>
          </a:prstGeom>
        </p:spPr>
        <p:txBody>
          <a:bodyPr lIns="0" tIns="0" rIns="0" bIns="0" rtlCol="0" anchor="t">
            <a:spAutoFit/>
          </a:bodyPr>
          <a:lstStyle/>
          <a:p>
            <a:pPr algn="l">
              <a:lnSpc>
                <a:spcPts val="1260"/>
              </a:lnSpc>
            </a:pPr>
            <a:r>
              <a:rPr lang="en-US" sz="1050" i="1">
                <a:solidFill>
                  <a:srgbClr val="19112C"/>
                </a:solidFill>
                <a:latin typeface="Arial Italics"/>
                <a:ea typeface="Arial Italics"/>
                <a:cs typeface="Arial Italics"/>
                <a:sym typeface="Arial Italics"/>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1a149ce-3b9b-49e5-9b85-e8d73cf7a9e1" xsi:nil="true"/>
    <lcf76f155ced4ddcb4097134ff3c332f xmlns="5a1c25c4-0b2a-42a6-913f-68ecfe297e5e">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48C0B8D169EE444BAF1F0505B38EECE2" ma:contentTypeVersion="15" ma:contentTypeDescription="Skapa ett nytt dokument." ma:contentTypeScope="" ma:versionID="6a662b971958bb6b22c861d67ce3059f">
  <xsd:schema xmlns:xsd="http://www.w3.org/2001/XMLSchema" xmlns:xs="http://www.w3.org/2001/XMLSchema" xmlns:p="http://schemas.microsoft.com/office/2006/metadata/properties" xmlns:ns2="5a1c25c4-0b2a-42a6-913f-68ecfe297e5e" xmlns:ns3="e1a149ce-3b9b-49e5-9b85-e8d73cf7a9e1" targetNamespace="http://schemas.microsoft.com/office/2006/metadata/properties" ma:root="true" ma:fieldsID="212ad81adaee7896148844c51203303c" ns2:_="" ns3:_="">
    <xsd:import namespace="5a1c25c4-0b2a-42a6-913f-68ecfe297e5e"/>
    <xsd:import namespace="e1a149ce-3b9b-49e5-9b85-e8d73cf7a9e1"/>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Location" minOccurs="0"/>
                <xsd:element ref="ns2:MediaServiceGenerationTime" minOccurs="0"/>
                <xsd:element ref="ns2:MediaServiceEventHashCode" minOccurs="0"/>
                <xsd:element ref="ns2:MediaServiceOCR" minOccurs="0"/>
                <xsd:element ref="ns2:MediaServiceSearchProperties"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1c25c4-0b2a-42a6-913f-68ecfe297e5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Bildmarkeringar" ma:readOnly="false" ma:fieldId="{5cf76f15-5ced-4ddc-b409-7134ff3c332f}" ma:taxonomyMulti="true" ma:sspId="2bfd402e-ed0c-4925-b761-bad181901d00"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Location" ma:index="15" nillable="true" ma:displayName="Location" ma:indexed="true"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1a149ce-3b9b-49e5-9b85-e8d73cf7a9e1"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60b201dd-d677-41ff-b6be-b375765f28a8}" ma:internalName="TaxCatchAll" ma:showField="CatchAllData" ma:web="e1a149ce-3b9b-49e5-9b85-e8d73cf7a9e1">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7F30ED4-EB4D-49A8-BBD4-001E46360ED7}">
  <ds:schemaRefs>
    <ds:schemaRef ds:uri="5a1c25c4-0b2a-42a6-913f-68ecfe297e5e"/>
    <ds:schemaRef ds:uri="e1a149ce-3b9b-49e5-9b85-e8d73cf7a9e1"/>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55366B04-93A4-441C-BE0F-F3B135A98CCD}">
  <ds:schemaRefs>
    <ds:schemaRef ds:uri="http://schemas.microsoft.com/sharepoint/v3/contenttype/forms"/>
  </ds:schemaRefs>
</ds:datastoreItem>
</file>

<file path=customXml/itemProps3.xml><?xml version="1.0" encoding="utf-8"?>
<ds:datastoreItem xmlns:ds="http://schemas.openxmlformats.org/officeDocument/2006/customXml" ds:itemID="{3D031008-6BC0-4BB9-A7C0-CD0E9E9BEBB0}"/>
</file>

<file path=docProps/app.xml><?xml version="1.0" encoding="utf-8"?>
<Properties xmlns="http://schemas.openxmlformats.org/officeDocument/2006/extended-properties" xmlns:vt="http://schemas.openxmlformats.org/officeDocument/2006/docPropsVTypes">
  <Application>Microsoft Office PowerPoint</Application>
  <PresentationFormat>Προσαρμογή</PresentationFormat>
  <Slides>93</Slides>
  <Notes>41</Notes>
  <HiddenSlides>0</HiddenSlides>
  <ScaleCrop>false</ScaleCrop>
  <HeadingPairs>
    <vt:vector size="4" baseType="variant">
      <vt:variant>
        <vt:lpstr>Θέμα</vt:lpstr>
      </vt:variant>
      <vt:variant>
        <vt:i4>1</vt:i4>
      </vt:variant>
      <vt:variant>
        <vt:lpstr>Τίτλοι διαφανειών</vt:lpstr>
      </vt:variant>
      <vt:variant>
        <vt:i4>93</vt:i4>
      </vt:variant>
    </vt:vector>
  </HeadingPairs>
  <TitlesOfParts>
    <vt:vector size="94" baseType="lpstr">
      <vt:lpstr>Office Theme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W4TEX_WP4_Ideathons_presentation_EN</dc:title>
  <cp:revision>2</cp:revision>
  <dcterms:created xsi:type="dcterms:W3CDTF">2006-08-16T00:00:00Z</dcterms:created>
  <dcterms:modified xsi:type="dcterms:W3CDTF">2026-01-15T08:54:05Z</dcterms:modified>
  <dc:identifier>DAG4sS9hlTM</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0x01010048C0B8D169EE444BAF1F0505B38EECE2</vt:lpwstr>
  </property>
  <property fmtid="{D5CDD505-2E9C-101B-9397-08002B2CF9AE}" pid="3" name="MediaServiceImageTags">
    <vt:lpwstr/>
  </property>
</Properties>
</file>