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9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Lst>
  <p:sldSz cx="18288000" cy="10287000"/>
  <p:notesSz cx="6858000" cy="9144000"/>
  <p:embeddedFontLst>
    <p:embeddedFont>
      <p:font typeface="Arial Bold" panose="020B0704020202020204" pitchFamily="34" charset="0"/>
      <p:regular r:id="rId99"/>
      <p:bold r:id="rId100"/>
    </p:embeddedFont>
    <p:embeddedFont>
      <p:font typeface="Arial Bold Italics" panose="020B0604020202020204" charset="0"/>
      <p:regular r:id="rId101"/>
      <p:bold r:id="rId102"/>
      <p:italic r:id="rId103"/>
      <p:boldItalic r:id="rId104"/>
    </p:embeddedFont>
    <p:embeddedFont>
      <p:font typeface="Arial Italics" panose="020B0604020202020204" charset="0"/>
      <p:regular r:id="rId105"/>
      <p:italic r:id="rId106"/>
    </p:embeddedFont>
    <p:embeddedFont>
      <p:font typeface="Children One" panose="020B0604020202020204" charset="0"/>
      <p:regular r:id="rId107"/>
    </p:embeddedFont>
    <p:embeddedFont>
      <p:font typeface="Georgia" panose="02040502050405020303" pitchFamily="18" charset="0"/>
      <p:regular r:id="rId108"/>
      <p:bold r:id="rId109"/>
      <p:italic r:id="rId110"/>
      <p:boldItalic r:id="rId111"/>
    </p:embeddedFont>
    <p:embeddedFont>
      <p:font typeface="Georgia Bold" panose="02040802050405020203" pitchFamily="18" charset="0"/>
      <p:regular r:id="rId112"/>
      <p:bold r:id="rId113"/>
      <p:italic r:id="rId114"/>
      <p:boldItalic r:id="rId1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2740F9-49FB-48E0-86FA-36194231A988}" v="5" dt="2025-12-11T16:50:51.6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71" autoAdjust="0"/>
    <p:restoredTop sz="94678" autoAdjust="0"/>
  </p:normalViewPr>
  <p:slideViewPr>
    <p:cSldViewPr>
      <p:cViewPr varScale="1">
        <p:scale>
          <a:sx n="100" d="100"/>
          <a:sy n="100" d="100"/>
        </p:scale>
        <p:origin x="24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viewProps" Target="viewProp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font" Target="fonts/font14.fntdata"/><Relationship Id="rId16" Type="http://schemas.openxmlformats.org/officeDocument/2006/relationships/slide" Target="slides/slide12.xml"/><Relationship Id="rId107" Type="http://schemas.openxmlformats.org/officeDocument/2006/relationships/font" Target="fonts/font9.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4.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15.fntdata"/><Relationship Id="rId118"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5.fntdata"/><Relationship Id="rId108" Type="http://schemas.openxmlformats.org/officeDocument/2006/relationships/font" Target="fonts/font10.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16.fntdata"/><Relationship Id="rId119" Type="http://schemas.openxmlformats.org/officeDocument/2006/relationships/tableStyles" Target="tableStyle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11.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font" Target="fonts/font6.fntdata"/><Relationship Id="rId120"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12.fntdata"/><Relationship Id="rId115" Type="http://schemas.openxmlformats.org/officeDocument/2006/relationships/font" Target="fonts/font17.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2.fntdata"/><Relationship Id="rId105" Type="http://schemas.openxmlformats.org/officeDocument/2006/relationships/font" Target="fonts/font7.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notesMaster" Target="notesMasters/notesMaster1.xml"/><Relationship Id="rId121" Type="http://schemas.microsoft.com/office/2015/10/relationships/revisionInfo" Target="revisionInfo.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font" Target="fonts/font13.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font" Target="fonts/font8.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font" Target="fonts/font1.fntdata"/><Relationship Id="rId101"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rgios Samaras" userId="S::s.samaras_kainotomia.com.gr#ext#@boras.onmicrosoft.com::b18808f6-c9ec-42e1-b3db-bf31346e5666" providerId="AD" clId="Web-{7A2740F9-49FB-48E0-86FA-36194231A988}"/>
    <pc:docChg chg="modSld">
      <pc:chgData name="Stergios Samaras" userId="S::s.samaras_kainotomia.com.gr#ext#@boras.onmicrosoft.com::b18808f6-c9ec-42e1-b3db-bf31346e5666" providerId="AD" clId="Web-{7A2740F9-49FB-48E0-86FA-36194231A988}" dt="2025-12-11T16:50:51.667" v="4" actId="1076"/>
      <pc:docMkLst>
        <pc:docMk/>
      </pc:docMkLst>
      <pc:sldChg chg="modSp">
        <pc:chgData name="Stergios Samaras" userId="S::s.samaras_kainotomia.com.gr#ext#@boras.onmicrosoft.com::b18808f6-c9ec-42e1-b3db-bf31346e5666" providerId="AD" clId="Web-{7A2740F9-49FB-48E0-86FA-36194231A988}" dt="2025-12-11T16:50:28.228" v="0" actId="14100"/>
        <pc:sldMkLst>
          <pc:docMk/>
          <pc:sldMk cId="0" sldId="256"/>
        </pc:sldMkLst>
        <pc:grpChg chg="mod">
          <ac:chgData name="Stergios Samaras" userId="S::s.samaras_kainotomia.com.gr#ext#@boras.onmicrosoft.com::b18808f6-c9ec-42e1-b3db-bf31346e5666" providerId="AD" clId="Web-{7A2740F9-49FB-48E0-86FA-36194231A988}" dt="2025-12-11T16:50:28.228" v="0" actId="14100"/>
          <ac:grpSpMkLst>
            <pc:docMk/>
            <pc:sldMk cId="0" sldId="256"/>
            <ac:grpSpMk id="2" creationId="{00000000-0000-0000-0000-000000000000}"/>
          </ac:grpSpMkLst>
        </pc:grpChg>
      </pc:sldChg>
      <pc:sldChg chg="modSp">
        <pc:chgData name="Stergios Samaras" userId="S::s.samaras_kainotomia.com.gr#ext#@boras.onmicrosoft.com::b18808f6-c9ec-42e1-b3db-bf31346e5666" providerId="AD" clId="Web-{7A2740F9-49FB-48E0-86FA-36194231A988}" dt="2025-12-11T16:50:51.667" v="4" actId="1076"/>
        <pc:sldMkLst>
          <pc:docMk/>
          <pc:sldMk cId="0" sldId="268"/>
        </pc:sldMkLst>
        <pc:spChg chg="mod">
          <ac:chgData name="Stergios Samaras" userId="S::s.samaras_kainotomia.com.gr#ext#@boras.onmicrosoft.com::b18808f6-c9ec-42e1-b3db-bf31346e5666" providerId="AD" clId="Web-{7A2740F9-49FB-48E0-86FA-36194231A988}" dt="2025-12-11T16:50:51.667" v="4" actId="1076"/>
          <ac:spMkLst>
            <pc:docMk/>
            <pc:sldMk cId="0" sldId="268"/>
            <ac:spMk id="2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11.12.2025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Αυτή η πρόκληση αφορά την πρωτοπορία, τη δημιουργικότητα και την ενδυνάμωση, και όχι μόνο τη διαχείριση των κλωστοϋφαντουργικών αποβλήτων.</a:t>
            </a:r>
          </a:p>
          <a:p>
            <a:r>
              <a:rPr lang="en-US"/>
              <a:t>Σε όλη την Ευρώπη, παράγουμε περίπου 16 κιλά υφασμάτινων αποβλήτων ανά άτομο κάθε χρόνο, και λιγότερο από το 1% αυτών μετατρέπεται σε καινούργια ρούχα. Πίσω από αυτά τα στατιστικά στοιχεία κρύβεται μια μεγάλη ευκαιρία — ειδικά για τις γυναίκες.</a:t>
            </a:r>
          </a:p>
          <a:p>
            <a:r>
              <a:rPr lang="en-US"/>
              <a:t>Σε πολλές περιοχές με υφαντουργία, οι γυναίκες αποτελούν τη βάση της παραγώγησης, αλλά σπάνια είναι αυτές που λαμβάνουν τις αποφάσεις. Μέσα από αυτό το ideathon, σας προσκαλούμε να αναλάβετε αυτόν τον ηγετικό ρόλο και να σκεφτείτε, να σχεδιάσετε και να παρουσιάσετε τις ιδέες σας ως πρωτοπόροι που μπορούν να αναδιαμορφώσουν τον τομέα.</a:t>
            </a:r>
          </a:p>
          <a:p>
            <a:r>
              <a:rPr lang="en-US"/>
              <a:t>42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Ο κλωστοϋφαντουργικός τομέας της Ευρώπης αντιμετωπίζει σοβαρό πρόβλημα διαχείρισης αποβλήτων. Η πλειονότητα των κλωστοϋφαντουργικών προϊόντων που παράγονται κάθε χρόνο καταλήγουν να αποτεφρώνονται ή να απορρίπτονται σε χώρους υγειονομικής ταφής, ενώ οι εξαγωγές μεταχειρισμένων κλωστοϋφαντουργικών προϊόντων της ΕΕ έχουν τριπλασιαστεί από το 2000, κυρίως προς την Αφρική και την Ασία (EEA, 2025). Παρόλο που η ευαισθητοποίηση αυξάνεται, τα συστήματα συλλογής είναι ανεπαρκώς ανεπτυγμένα και το μεγαλύτερο μέρος της ανακύκλωσης εξακολουθεί να είναι «ανοικτού βρόχου». Οι νέες πολιτικές της ΕΕ για τα απόβλητα και την κυκλική οικονομία στοχεύουν να αντιστρέψουν αυτή την κατάσταση, καθιστώντας τα κλωστοϋφαντουργικά προϊόντα ανθεκτικά, επισκευάσιμα και ανακυκλώσιμα από τη σχεδίασή τους.</a:t>
            </a:r>
          </a:p>
          <a:p>
            <a:r>
              <a:rPr lang="en-US"/>
              <a:t>Κάθε πολίτης της ΕΕ παράγει περίπου 16 kg υφασμάτων-αποβλήτων ετησίως (EEA, 2024).</a:t>
            </a:r>
          </a:p>
          <a:p>
            <a:r>
              <a:rPr lang="en-US"/>
              <a:t>Μόνο 4,4 kg ανά άτομο συλλέγονται χωριστά για επαναχρησιμοποίηση ή ανακύκλωση — τα υπόλοιπα καταλήγουν στα μικτά απόβλητα.</a:t>
            </a:r>
          </a:p>
          <a:p>
            <a:r>
              <a:rPr lang="en-US"/>
              <a:t>Λιγότερο από 1% των χρησιμοποιημένων υφασμάτων ανακυκλώνεται σε νέα ενδύματα (ανακύκλωση « από ίνα σε ίνα»).</a:t>
            </a:r>
          </a:p>
          <a:p>
            <a:r>
              <a:rPr lang="en-US"/>
              <a:t>46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Η ανάμειξη ινών και η έλλειψη σχεδιασμού για ανακύκλωση καθιστούν τη μηχανική ή χημική ανακύκλωση πολύπλοκη. Οι τρέχουσες τεχνολογίες μπορούν να επεξεργαστούν μεμονωμένες ίνες, αλλά τα μικτά υφάσματα παραμένουν ένα σημαντικό εμπόδιο. Τέλος, η πολιτική, η καινοτομία και η συμπεριφορά των καταναλωτών πρέπει να εξελιχθούν συνδυαστικά για να καταστεί η ανακύκλωση κλωστοϋφαντουργικών προϊόντων βιώσιμη.</a:t>
            </a:r>
          </a:p>
          <a:p>
            <a:r>
              <a:rPr lang="en-US"/>
              <a:t>Σύνθετα υλικά: Τα περισσότερα ενδύματα που συνδυάζουν βαμβάκι, πολυεστέρα ή ελαστάνη είναι δύσκολο να διαχωριστούν.</a:t>
            </a:r>
          </a:p>
          <a:p>
            <a:r>
              <a:rPr lang="en-US"/>
              <a:t>Περιορισμένη υποδομή διαλογής και ανακύκλωσης: Υπάρχουν λίγες μονάδες μεγάλης κλίμακας στα κράτη μέλη της ΕΕ.</a:t>
            </a:r>
          </a:p>
          <a:p>
            <a:r>
              <a:rPr lang="en-US"/>
              <a:t>Χαμηλό οικονομικό κίνητρο: Τα παρθένα υλικά είναι συχνά φθηνότερα από τα ανακυκλωμένα.</a:t>
            </a:r>
          </a:p>
          <a:p>
            <a:r>
              <a:rPr lang="en-US"/>
              <a:t>Ασαφείς τρόποι διαχείρισης στο τέλος του κύκλου ζωής: Πολλά μεταχειρισμένα κλωστοϋφαντουργικά προϊόντα που εξάγονται απορρίπτονται ή αποτεφρώνονται στο εξωτερικό.</a:t>
            </a:r>
          </a:p>
          <a:p>
            <a:r>
              <a:rPr lang="en-US"/>
              <a:t>47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Η ΕΕ εισέρχεται σε μια κρίσιμη φάση. Η νέα νομοθεσία θα αναδιαμορφώσει τον τρόπο με τον οποίο σχεδιάζονται, πωλούνται και ανακυκλώνονται τα κλωστοϋφαντουργικά προϊόντα, δημιουργώντας έτσι χώρο για καινοτομία: νέες υπηρεσίες συλλογής, ψηφιακά εργαλεία ιχνηλασιμότητας, εργαστήρια σχεδιασμού ή εκστρατείες ευαισθητοποίησης που καθιστούν την ανακύκλωση εύκολη και αξιόλογη.</a:t>
            </a:r>
          </a:p>
          <a:p>
            <a:r>
              <a:rPr lang="en-US"/>
              <a:t>Στρατηγική της ΕΕ για βιώσιμα και κυκλικά κλωστοϋφαντουργικά προϊόντα (2022): Όλα τα κλωστοϋφαντουργικά προϊόντα στην αγορά της ΕΕ θα πρέπει να είναι ανακυκλώσιμα, επισκευάσιμα και να κατασκευάζονται σε μεγάλο βαθμό από ανακυκλωμένες ίνες έως το 2030.</a:t>
            </a:r>
          </a:p>
          <a:p>
            <a:r>
              <a:rPr lang="en-US"/>
              <a:t>Υποχρεωτική χωριστή συλλογή κλωστοϋφαντουργικών προϊόντων έως το 2025 σε όλα τα κράτη μέλη.</a:t>
            </a:r>
          </a:p>
          <a:p>
            <a:r>
              <a:rPr lang="en-US"/>
              <a:t>Διευρυμένη ευθύνη του παραγωγού (ΔΕΠ): Οι μάρκες θα χρηματοδοτούν τη συλλογή, τη διαλογή και την ανακύκλωση.</a:t>
            </a:r>
          </a:p>
          <a:p>
            <a:r>
              <a:rPr lang="en-US"/>
              <a:t>Έμφαση στην καινοτομία: Νέες τεχνολογίες διαλογής, ψηφιακά διαβατήρια προϊόντων και εκπαίδευση στον σχεδιασμό για την κυκλικότητα.</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Ας ξεκινήσουμε κατανοώντας την κλίμακα του προβλήματος.</a:t>
            </a:r>
          </a:p>
          <a:p>
            <a:r>
              <a:rPr lang="en-US"/>
              <a:t>Σε όλη την Ευρώπη, κάθε πολίτης πετάει περίπου 16 κιλά υφάσματα κάθε χρόνο, αλλά μόνο ένα μικρό μέρος (περίπου 4 κιλά) συλλέγεται ξεχωριστά για επαναχρησιμοποίηση ή ανακύκλωση. Το υπόλοιπο αντιμετωπίζεται απλά ως μικτά απόβλητα, τα οποία συχνά καταλήγουν σε χώρους υγειονομικής ταφής ή σε μονάδες αποτέφρωσης.</a:t>
            </a:r>
          </a:p>
          <a:p>
            <a:r>
              <a:rPr lang="en-US"/>
              <a:t>Επιπλέον, λιγότερο από το 1% όλων των απορριφθέντων υφασμάτων ανακυκλώνεται σε νέες ίνες υφασμάτων, το οποίο ονομάζεται ανακύκλωση ινών σε ίνες. Αυτό σημαίνει ότι σχεδόν κάθε μπλουζάκι, φόρεμα ή τζιν που πετάμε χάνεται για πάντα από τον κύκλο παραγωγής.</a:t>
            </a:r>
          </a:p>
          <a:p>
            <a:r>
              <a:rPr lang="en-US"/>
              <a:t>Πίσω από αυτούς τους αριθμούς κρύβεται ένα σύστημα που εξακολουθεί να βασίζεται στη γραμμική κατανάλωση: παραγωγή, αγορά, χρήση και απόρριψη με ταχύ ρυθμό. Αυτό το μοντέλο κατευθύνεται από τη γρήγορη μόδα και τη συνεχή ζήτηση για φθηνά, καινούργια ρούχα.</a:t>
            </a:r>
          </a:p>
          <a:p>
            <a:r>
              <a:rPr lang="en-US"/>
              <a:t>Ωστόσο, η αλλαγή βρίσκεται σε εξέλιξη. Η ΕΕ έχει κηρύξει τον τομέα των υφασμάτων ως τομέα προτεραιότητας στη μετάβαση προς μια κυκλική οικονομία. Έως το 2025, όλα τα κράτη μέλη πρέπει να θεσπίσουν ξεχωριστά συστήματα συλλογής υφασμάτων, ενώ οι μάρκες θα είναι σύντομα υπεύθυνες για τα απόβλητα που παράγουν μέσω συστημάτων διευρυμένης ευθύνης του παραγωγού (ΔΕΠ).</a:t>
            </a:r>
          </a:p>
          <a:p>
            <a:r>
              <a:rPr lang="en-US"/>
              <a:t>Ως συμμετέχοντες σε αυτό το ideathon, μπαίνετε σε μια εποχή όπου η πολιτική συναντά την καινοτομία, η οποία αποτελεί μια ευκαιρία να σχεδιάσετε λύσεις που μετατρέπουν τα απόβλητα σε αξία και καθιστούν δυνατή την κυκλική μετάβαση.</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Τώρα που έχουμε εντοπίσει το πρόβλημα, ας μιλήσουμε για τον λόγο για τον οποίο είναι σημαντικό.</a:t>
            </a:r>
          </a:p>
          <a:p>
            <a:r>
              <a:rPr lang="en-US"/>
              <a:t>Πρώτον, από περιβαλλοντική άποψη, τα κλωστοϋφαντουργικά απόβλητα συμβάλλουν σημαντικά στη ρύπανση και στις εκπομπές διοξειδίου του άνθρακα. Οι συνθετικές ίνες, όπως ο πολυεστέρας, απελευθερώνουν μικροπλαστικά στο νερό και στο έδαφος. Οι φυσικές ίνες, όπως το βαμβάκι, απαιτούν τεράστιες ποσότητες νερού και γης, οπότε η σπατάλη τους σημαίνει σπατάλη φυσικών πόρων.</a:t>
            </a:r>
          </a:p>
          <a:p>
            <a:r>
              <a:rPr lang="en-US"/>
              <a:t>Δεύτερον, από οικονομική άποψη, η αξία των υλικών που χάνονται από τα απορριφθέντα ρούχα είναι τεράστια. Ο Ευρωπαϊκός Οργανισμός Περιβάλλοντος εκτιμά ότι η ΕΕ θα μπορούσε να εξοικονομήσει δισεκατομμύρια ευρώ κάθε χρόνο μέσω αποτελεσματικών συστημάτων ανακύκλωσης, επισκευής και επαναχρησιμοποίησης. Δεν πρόκειται μόνο για τη διάσωση του πλανήτη. Πρόκειται για τη δημιουργία πράσινων θέσεων εργασίας και νέων επιχειρηματικών μοντέλων.</a:t>
            </a:r>
          </a:p>
          <a:p>
            <a:r>
              <a:rPr lang="en-US"/>
              <a:t>Τέλος, από κοινωνική άποψη, μεγάλο μέρος των χρησιμοποιημένων κλωστοϋφαντουργικών προϊόντων της Ευρώπης εξάγεται στην Αφρική και την Ασία, συχνά με την ετικέτα «επαναχρησιμοποίηση». Στην πραγματικότητα, όμως, πολλά από αυτά τα προϊόντα καταλήγουν σε χώρους υγειονομικής ταφής στο εξωτερικό, μεταφέροντας το περιβαλλοντικό βάρος σε άλλες περιοχές. Διατηρώντας τους κλωστοϋφαντουργικούς πόρους στην Ευρώπη, μπορούμε να κάνουμε το σύστημα πιο δίκαιο και πιο διαφανές.</a:t>
            </a:r>
          </a:p>
          <a:p>
            <a:r>
              <a:rPr lang="en-US"/>
              <a:t>Για τις ΜμΕ, ειδικά εκείνες που διευθύνονται από γυναίκες ή έχουν τη βάση τους σε τοπικές κοινότητες, αυτή η μετάβαση ανοίγει νέες ευκαιρίες: συνεργεία επιδιόρθωσης, εργαστήρια ανακύκλωσης, συνεταιρισμοί ανακύκλωσης ή εργαστήρια σχεδιασμού που καθιστούν τη βιωσιμότητα δημιουργική και κερδοφόρα.</a:t>
            </a:r>
          </a:p>
          <a:p>
            <a:r>
              <a:rPr lang="en-US"/>
              <a:t>Το μήνυμα είναι απλό: τα κλωστοϋφαντουργικά απόβλητα δεν είναι μόνο ένα περιβαλλοντικό ζήτημα, αλλά μια ευκαιρία για καινοτομία, ενδυνάμωση και πρωτοπορία σε ένα πιο πράσινο μέλλον.</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Αυτή η πρόκληση αφορά την πρωτοπορία, τη δημιουργικότητα και την ενδυνάμωση, και όχι μόνο τη διαχείριση των κλωστοϋφαντουργικών αποβλήτων.</a:t>
            </a:r>
          </a:p>
          <a:p>
            <a:r>
              <a:rPr lang="en-US"/>
              <a:t>Σε όλη την Ευρώπη, παράγουμε περίπου 16 κιλά υφασμάτινων αποβλήτων ανά άτομο κάθε χρόνο, και λιγότερο από το 1% αυτών μετατρέπεται σε καινούργια ρούχα. Πίσω από αυτά τα στατιστικά στοιχεία κρύβεται μια μεγάλη ευκαιρία — ειδικά για τις γυναίκες.</a:t>
            </a:r>
          </a:p>
          <a:p>
            <a:r>
              <a:rPr lang="en-US"/>
              <a:t>Σε πολλές περιοχές με υφαντουργία, οι γυναίκες αποτελούν τη ραχοκοκαλιά της παραγωγής, αλλά σπάνια είναι αυτές που λαμβάνουν τις αποφάσεις. Μέσα από αυτό το ideathon, σας προσκαλούμε να αναλάβετε αυτόν τον ηγετικό ρόλο και να σκεφτείτε, να σχεδιάσετε και να παρουσιάσετε τις ιδέες σας ως καινοτόμοι που μπορούν να αναδιαμορφώσουν τον τομέα.</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Αυτή η πρόκληση αφορά την πρωτοπορία, τη δημιουργικότητα και την ενδυνάμωση, και όχι μόνο τη διαχείριση των κλωστοϋφαντουργικών αποβλήτων.</a:t>
            </a:r>
          </a:p>
          <a:p>
            <a:r>
              <a:rPr lang="en-US"/>
              <a:t>Σε όλη την Ευρώπη, παράγουμε περίπου 16 κιλά υφασμάτινων αποβλήτων ανά άτομο κάθε χρόνο, και λιγότερο από το 1% αυτών μετατρέπεται σε καινούργια ρούχα. Πίσω από αυτά τα στατιστικά στοιχεία κρύβεται μια μεγάλη ευκαιρία — ειδικά για τις γυναίκες.</a:t>
            </a:r>
          </a:p>
          <a:p>
            <a:r>
              <a:rPr lang="en-US"/>
              <a:t>Σε πολλές περιοχές με υφαντουργία, οι γυναίκες αποτελούν τη ραχοκοκαλιά της παραγωγής, αλλά σπάνια είναι αυτές που λαμβάνουν τις αποφάσεις. Μέσα από αυτό το ideathon, σας προσκαλούμε να αναλάβετε αυτόν τον ηγετικό ρόλο και να σκεφτείτε, να σχεδιάσετε και να παρουσιάσετε τις ιδέες σας ως καινοτόμοι που μπορούν να αναδιαμορφώσουν τον τομέα.</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Αυτή η πρόκληση αφορά την πρωτοπορία, τη δημιουργικότητα και την ενδυνάμωση, και όχι μόνο τη διαχείριση των κλωστοϋφαντουργικών αποβλήτων.</a:t>
            </a:r>
          </a:p>
          <a:p>
            <a:r>
              <a:rPr lang="en-US"/>
              <a:t>Σε όλη την Ευρώπη, παράγουμε περίπου 16 κιλά υφασμάτινων αποβλήτων ανά άτομο κάθε χρόνο, και λιγότερο από το 1% αυτών μετατρέπεται σε καινούργια ρούχα. Πίσω από αυτά τα στατιστικά στοιχεία κρύβεται μια μεγάλη ευκαιρία — ειδικά για τις γυναίκες.</a:t>
            </a:r>
          </a:p>
          <a:p>
            <a:r>
              <a:rPr lang="en-US"/>
              <a:t>Σε πολλές περιοχές με υφαντουργία, οι γυναίκες αποτελούν τη ραχοκοκαλιά της παραγωγής, αλλά σπάνια είναι αυτές που λαμβάνουν τις αποφάσεις. Μέσα από αυτό το ideathon, σας προσκαλούμε να αναλάβετε αυτόν τον ηγετικό ρόλο και να σκεφτείτε, να σχεδιάσετε και να παρουσιάσετε τις ιδέες σας ως καινοτόμοι που μπορούν να αναδιαμορφώσουν τον τομέα.</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Τώρα που έχουμε εξερευνήσει την πρόκληση, ήρθε η ώρα να σχηματίσετε τις ομάδες σας και να ξεκινήσετε τη δημιουργική διαδικασία.</a:t>
            </a:r>
          </a:p>
          <a:p>
            <a:r>
              <a:rPr lang="en-US"/>
              <a:t>Κάθε ομάδα πρέπει να έχει τρία έως πέντε μέλη. Προσπαθήστε να συνδυάσετε διαφορετικά δυνατά σημεία, ίσως ένας από εσάς να είναι αναλυτικός, ένας άλλος καλλιτεχνικός και ένας άλλος να έχει αυτοπεποίθηση στις δημόσιες ομιλίες. Η ποικιλομορφία θα κάνει τις ιδέες σας πιο δυνατές και πιο ολοκληρωμένες.</a:t>
            </a:r>
          </a:p>
          <a:p>
            <a:r>
              <a:rPr lang="en-US"/>
              <a:t>Αφιερώστε λίγο χρόνο για να επιλέξετε ένα όνομα για την ομάδα που να αντιπροσωπεύει τον κοινό σας σκοπό, ιδέα ή όραμα. Μπορείτε να είστε δημιουργικοί σε αυτό το σημείο, καθώς αυτό το όνομα θα σας συνοδεύει καθ' όλη τη διάρκεια του ideathon.</a:t>
            </a:r>
          </a:p>
          <a:p>
            <a:r>
              <a:rPr lang="en-US"/>
              <a:t>Στη συνέχεια, αναθέστε απλούς ρόλους μέσα στην ομάδα σας:</a:t>
            </a:r>
          </a:p>
          <a:p>
            <a:r>
              <a:rPr lang="en-US"/>
              <a:t>Έναν συντονιστή που θα κρατά την ομάδα οργανωμένη.</a:t>
            </a:r>
          </a:p>
          <a:p>
            <a:r>
              <a:rPr lang="en-US"/>
              <a:t>Έναν ερευνητή που θα ελέγχει τα δεδομένα ή τα παραδείγματα.</a:t>
            </a:r>
          </a:p>
          <a:p>
            <a:r>
              <a:rPr lang="en-US"/>
              <a:t>Έναν δημιουργό/σχεδιαστή που θα οπτικοποιεί την ιδέα.</a:t>
            </a:r>
          </a:p>
          <a:p>
            <a:r>
              <a:rPr lang="en-US"/>
              <a:t>Έναν παρουσιαστή που θα κάνει την τελική παρουσίαση 3 λεπτών.</a:t>
            </a:r>
          </a:p>
          <a:p>
            <a:r>
              <a:rPr lang="en-US"/>
              <a:t>Έναν υπεύθυνο χρόνου που θα διασφαλίζει ότι θα τηρείτε το χρονοδιάγραμμα.</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Η διαδικασία του ideathon περιλαμβάνει πέντε συγκεκριμένα βήματα:</a:t>
            </a:r>
          </a:p>
          <a:p>
            <a:r>
              <a:rPr lang="en-US"/>
              <a:t>Επιλέξτε την πρόκληση που θα αντιμετωπίσετε – στην περίπτωση αυτή, περιβαλλοντική, κοινωνική και οικονομική.</a:t>
            </a:r>
          </a:p>
          <a:p>
            <a:r>
              <a:rPr lang="en-US"/>
              <a:t>Κατανοήστε τις βασικές αιτίες – γιατί υπάρχει αυτό το πρόβλημα.</a:t>
            </a:r>
          </a:p>
          <a:p>
            <a:r>
              <a:rPr lang="en-US"/>
              <a:t>Σκεφτείτε όσο το δυνατόν περισσότερες λύσεις – πρώτα η ποσότητα, μετά η ποιότητα.</a:t>
            </a:r>
          </a:p>
          <a:p>
            <a:r>
              <a:rPr lang="en-US"/>
              <a:t>Βελτιώστε την ιδέα σας – κάντε την εφικτή, βιώσιμη και ενθαρρυντική.</a:t>
            </a:r>
          </a:p>
          <a:p>
            <a:r>
              <a:rPr lang="en-US"/>
              <a:t>Προετοιμάστε την παρουσίασή σας διάρκειας 3 λεπτών για τους κριτές και τους μέντορες.</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Να θυμάστε ότι δεν πρόκειται για δοκιμασία, αλλά για μια μαθησιακή εμπειρία. Το ideathon σχεδίασε για να σας βοηθήσει να βγείτε από τη ζώνη άνεσής σας, να επικοινωνήσετε τις ιδέες σας με αυτοπεποίθηση και να εξελιχθείτε επαγγελματικά.</a:t>
            </a:r>
          </a:p>
          <a:p>
            <a:r>
              <a:rPr lang="en-US"/>
              <a:t>Επομένως, η συνεργασία είναι το κλειδί. Πρέπει να ακούτε ο ένας τον άλλον, να ισορροπείτε τον χρόνο ομιλίας και να διασφαλίζετε ότι κάθε ιδέα εκτιμάται. Η καινοτομία συχνά προέρχεται από μη αναμενόμενες ιδέες.</a:t>
            </a:r>
          </a:p>
          <a:p>
            <a:r>
              <a:rPr lang="en-US"/>
              <a:t>Τέλος, διατηρήστε μια ευχάριστη και θετική ατμόσφαιρα. Αυτή είναι η ευκαιρία σας να δείξετε ηγετικές ικανότητες, δημιουργικότητα και ομαδικότητα, οι οποίες είναι ακριβώς οι δεξιότητες που θα σας βοηθήσουν να εξελιχθείτε στον διαρκώς εξελισσόμενο τομέα της κλωστοϋφαντουργίας.</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Η διαδικασία αξιολόγησης έχει σχεδιαστεί ώστε να είναι διαφανής, δίκαιη και ενδυναμωτική.</a:t>
            </a:r>
          </a:p>
          <a:p>
            <a:r>
              <a:rPr lang="en-US"/>
              <a:t>Μια επιτροπή από εμπειρογνώμονες του κλάδου, μέντορες και εκπαιδευτικούς θα αξιολογήσει την ιδέα κάθε ομάδας. Θα εξετάσουν όχι μόνο την πρότασή σας, αλλά και τον τρόπο παρουσίασής της, τη σαφήνεια, την ομαδική εργασία και την ικανότητά σας να μετατρέψετε το όραμά σας σε πράξη.</a:t>
            </a:r>
          </a:p>
          <a:p>
            <a:r>
              <a:rPr lang="en-US"/>
              <a:t>Τα πέντε βασικά κριτήρια αξιολόγησης είναι απλά:</a:t>
            </a:r>
          </a:p>
          <a:p>
            <a:r>
              <a:rPr lang="en-US"/>
              <a:t>Δημιουργικότητα — σκεφτείτε την πρωτοτυπία και τη φαντασία. Η ιδέα σας καταρρίπτει τα πρότυπα και εμπνέει νέες σκέψεις στον τομέα της ανακύκλωσης και των αποβλήτων κλωστοϋφαντουργικών προϊόντων;</a:t>
            </a:r>
          </a:p>
          <a:p>
            <a:r>
              <a:rPr lang="en-US"/>
              <a:t>Σκοπιμότητα — οι εξαιρετικές ιδέες πρέπει να είναι ρεαλιστικές. Πώς θα μπορούσε η ομάδα σας να τις υλοποιήσει με την κατάλληλη υποστήριξη ή συνεργασίες;</a:t>
            </a:r>
          </a:p>
          <a:p>
            <a:r>
              <a:rPr lang="en-US"/>
              <a:t>Βιωσιμότητα — αυτή είναι κρίσιμη. Η ιδέα σας πρέπει να προστατεύει τον πλανήτη και τους ανθρώπους, όχι μόνο να μειώνει τα απόβλητα, αλλά και να ευαισθητοποιεί και να υποστηρίζει την δίκαιη εργασία.</a:t>
            </a:r>
          </a:p>
          <a:p>
            <a:r>
              <a:rPr lang="en-US"/>
              <a:t>Επιχειρηματικός αντίκτυπος — βρισκόμαστε σε έναν τομέα που πρέπει να παραμείνει ανταγωνιστικός. Η ιδέα σας δημιουργεί αξία, προσελκύει πελάτες ή ενισχύει τις ΜμΕ;</a:t>
            </a:r>
          </a:p>
          <a:p>
            <a:r>
              <a:rPr lang="en-US"/>
              <a:t>Ποιότητα παρουσίασης — ακόμη και η καλύτερη ιδέα μπορεί να χαθεί χωρίς καλή επικοινωνία. Εξασκηθείτε στην παρουσίασή σας, μοιράστε τους ρόλους ομιλίας και προσελκύστε το κοινό σας.</a:t>
            </a:r>
          </a:p>
          <a:p>
            <a:r>
              <a:rPr lang="en-US"/>
              <a:t>Να θυμάστε ότι όλα τα μέλη της κριτικής επιτροπής θέλουν να πετύχετε. Θα εκτιμήσουν ιδέες που δείχνουν συνεργασία, αυτοπεποίθηση και σαφή σύνδεση με την ενδυνάμωση των γυναικών στον τομέα της κλωστοϋφαντουργίας.</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Η διαδικασία αξιολόγησης έχει σχεδιαστεί ώστε να είναι διαφανής, δίκαιη και ενδυναμωτική.</a:t>
            </a:r>
          </a:p>
          <a:p>
            <a:r>
              <a:rPr lang="en-US"/>
              <a:t>Μια επιτροπή από εμπειρογνώμονες του κλάδου, μέντορες και εκπαιδευτικούς θα αξιολογήσει την ιδέα κάθε ομάδας. Θα εξετάσουν όχι μόνο την πρότασή σας, αλλά και τον τρόπο παρουσίασής της, τη σαφήνεια, την ομαδική εργασία και την ικανότητά σας να μετατρέψετε το όραμά σας σε πράξη.</a:t>
            </a:r>
          </a:p>
          <a:p>
            <a:r>
              <a:rPr lang="en-US"/>
              <a:t>Τα πέντε βασικά κριτήρια αξιολόγησης είναι απλά:</a:t>
            </a:r>
          </a:p>
          <a:p>
            <a:r>
              <a:rPr lang="en-US"/>
              <a:t>Δημιουργικότητα — σκεφτείτε την πρωτοτυπία και τη φαντασία. Η ιδέα σας καταρρίπτει τα πρότυπα και εμπνέει νέες σκέψεις στον τομέα της ανακύκλωσης και των αποβλήτων κλωστοϋφαντουργικών προϊόντων;</a:t>
            </a:r>
          </a:p>
          <a:p>
            <a:r>
              <a:rPr lang="en-US"/>
              <a:t>Σκοπιμότητα — οι εξαιρετικές ιδέες πρέπει να είναι ρεαλιστικές. Πώς θα μπορούσε η ομάδα σας να τις υλοποιήσει με την κατάλληλη υποστήριξη ή συνεργασίες;</a:t>
            </a:r>
          </a:p>
          <a:p>
            <a:r>
              <a:rPr lang="en-US"/>
              <a:t>Βιωσιμότητα — αυτή είναι κρίσιμη. Η ιδέα σας πρέπει να προστατεύει τον πλανήτη και τους ανθρώπους, όχι μόνο να μειώνει τα απόβλητα, αλλά και να ευαισθητοποιεί και να υποστηρίζει την δίκαιη εργασία.</a:t>
            </a:r>
          </a:p>
          <a:p>
            <a:r>
              <a:rPr lang="en-US"/>
              <a:t>Επιχειρηματικός αντίκτυπος — βρισκόμαστε σε έναν τομέα που πρέπει να παραμείνει ανταγωνιστικός. Η ιδέα σας δημιουργεί αξία, προσελκύει πελάτες ή ενισχύει τις ΜμΕ;</a:t>
            </a:r>
          </a:p>
          <a:p>
            <a:r>
              <a:rPr lang="en-US"/>
              <a:t>Ποιότητα παρουσίασης — ακόμη και η καλύτερη ιδέα μπορεί να χαθεί χωρίς καλή επικοινωνία. Εξασκηθείτε στην παρουσίασή σας, μοιράστε τους ρόλους ομιλίας και προσελκύστε το κοινό σας.</a:t>
            </a:r>
          </a:p>
          <a:p>
            <a:r>
              <a:rPr lang="en-US"/>
              <a:t>Να θυμάστε ότι όλα τα μέλη της κριτικής επιτροπής θέλουν να πετύχετε. Θα εκτιμήσουν ιδέες που δείχνουν συνεργασία, αυτοπεποίθηση και σαφή σύνδεση με την ενδυνάμωση των γυναικών στον τομέα της κλωστοϋφαντουργίας.</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Ας δούμε τα βραβεία του Ideathon:</a:t>
            </a:r>
          </a:p>
          <a:p>
            <a:r>
              <a:rPr lang="en-US"/>
              <a:t>Η πιο βιώσιμη ιδέα: Αυτό το βραβείο απονέμεται στην ομάδα της οποίας η ιδέα έχει τον μεγαλύτερο περιβαλλοντικό και κοινωνικό αντίκτυπο. Η λύση τους δεν περιορίζεται στη μείωση των κλωστοϋφαντουργικών αποβλήτων, αλλά επαναπροσδιορίζει τον τρόπο με τον οποίο η βιομηχανία μπορεί να προστατεύσει τον πλανήτη και τους ανθρώπους μας.</a:t>
            </a:r>
          </a:p>
          <a:p>
            <a:r>
              <a:rPr lang="en-US"/>
              <a:t>Η πιο δημιουργική λύση: Αυτό το βραβείο αναγνωρίζει την πρωτοτυπία και τη φαντασία. Αναγνωρίζει μια ομάδα που τόλμησε να σκεφτεί διαφορετικά, μετατρέποντας τους περιορισμούς σε έμπνευση και αποδεικνύοντας ότι η καινοτομία συχνά ξεκινά με τολμηρές ιδέες.</a:t>
            </a:r>
          </a:p>
          <a:p>
            <a:r>
              <a:rPr lang="en-US"/>
              <a:t>Η καλύτερη ομαδική συνεργασία: Αυτό το βραβείο απονέμεται στην ομάδα που επέδειξε εξαιρετική συνεργασία, συμπεριληπτικότητα και αλληλοϋποστήριξη — το είδος της ομαδικής εργασίας που δίνει τη δυνατότητα σε όλους να λάμψουν.</a:t>
            </a:r>
          </a:p>
          <a:p>
            <a:r>
              <a:rPr lang="en-US"/>
              <a:t>Αυτές οι τρεις κατηγορίες αποτυπώνουν την ουσία του έργου W4TEX: γυναίκες που ηγούνται μέσω της βιωσιμότητας, της δημιουργικότητας και της συνεργασίας.</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Τώρα που έχουμε εντοπίσει το πρόβλημα, ας μιλήσουμε για το γιατί είναι σημαντικό.</a:t>
            </a:r>
          </a:p>
          <a:p>
            <a:r>
              <a:rPr lang="en-US"/>
              <a:t>Πρώτον, από περιβαλλοντική άποψη, τα κλωστοϋφαντουργικά απόβλητα συμβάλλουν σημαντικά στη ρύπανση και στις εκπομπές διοξειδίου του άνθρακα. Οι συνθετικές ίνες, όπως ο πολυεστέρας, απελευθερώνουν μικροπλαστικά στο νερό και στο έδαφος. Οι φυσικές ίνες, όπως το βαμβάκι, απαιτούν τεράστιες ποσότητες νερού και γης, οπότε η σπατάλη τους σημαίνει σπατάλη φυσικών πόρων.</a:t>
            </a:r>
          </a:p>
          <a:p>
            <a:r>
              <a:rPr lang="en-US"/>
              <a:t>Δεύτερον, από οικονομική άποψη, η αξία των υλικών που χάνονται από τα απορριφθέντα ρούχα είναι τεράστια. Ο Ευρωπαϊκός Οργανισμός Περιβάλλοντος εκτιμά ότι η ΕΕ θα μπορούσε να εξοικονομήσει δισεκατομμύρια ευρώ κάθε χρόνο μέσω αποτελεσματικών συστημάτων ανακύκλωσης, επισκευής και επαναχρησιμοποίησης. Δεν πρόκειται μόνο για τη διάσωση του πλανήτη. Πρόκειται για τη δημιουργία πιο βιώσιμων θέσεων εργασίας και νέων επιχειρηματικών μοντέλων.</a:t>
            </a:r>
          </a:p>
          <a:p>
            <a:r>
              <a:rPr lang="en-US"/>
              <a:t>Τέλος, από κοινωνική άποψη, μεγάλο μέρος των χρησιμοποιημένων κλωστοϋφαντουργικών προϊόντων της Ευρώπης εξάγεται στην Αφρική και την Ασία, συχνά με την ετικέτα «επαναχρησιμοποιήστε». Στην πραγματικότητα, όμως, πολλά από αυτά τα προϊόντα καταλήγουν σε χώρους υγειονομικής ταφής στο εξωτερικό, μεταφέροντας το περιβαλλοντικό βάρος σε άλλες περιοχές. Διατηρώντας τους κλωστοϋφαντουργικούς πόρους στην Ευρώπη, μπορούμε να κάνουμε το σύστημα πιο δίκαιο και πιο διαφανές.</a:t>
            </a:r>
          </a:p>
          <a:p>
            <a:r>
              <a:rPr lang="en-US"/>
              <a:t>Για τις ΜμΕ, ειδικά εκείνες που διευθύνονται από γυναίκες ή έχουν τις ρίζες τους σε τοπικές κοινότητες, αυτή η μετάβαση ανοίγει νέες ευκαιρίες: εργαστήρια επισκευής, εργαστήρια ανακύκλωσης, συνεταιρισμοί ανακύκλωσης ή εργαστήρια σχεδιασμού που κάνουν τη βιωσιμότητα τόσο δημιουργική όσο και κερδοφόρα.</a:t>
            </a:r>
          </a:p>
          <a:p>
            <a:r>
              <a:rPr lang="en-US"/>
              <a:t>Το μήνυμα είναι απλό: τα κλωστοϋφαντουργικά απόβλητα δεν είναι μόνο ένα περιβαλλοντικό ζήτημα, αλλά και μια ευκαιρία για καινοτομία, ενδυνάμωση και πρωτοπορία σε ένα πιο πράσινο μέλλον.</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47.jpeg"/><Relationship Id="rId4" Type="http://schemas.openxmlformats.org/officeDocument/2006/relationships/image" Target="../media/image4.png"/><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6.jpe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6.jpe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54.png"/><Relationship Id="rId3" Type="http://schemas.openxmlformats.org/officeDocument/2006/relationships/image" Target="../media/image4.png"/><Relationship Id="rId7" Type="http://schemas.openxmlformats.org/officeDocument/2006/relationships/image" Target="../media/image27.png"/><Relationship Id="rId12" Type="http://schemas.openxmlformats.org/officeDocument/2006/relationships/image" Target="../media/image53.svg"/><Relationship Id="rId17" Type="http://schemas.openxmlformats.org/officeDocument/2006/relationships/image" Target="../media/image9.png"/><Relationship Id="rId2" Type="http://schemas.openxmlformats.org/officeDocument/2006/relationships/image" Target="../media/image3.jpeg"/><Relationship Id="rId16" Type="http://schemas.openxmlformats.org/officeDocument/2006/relationships/image" Target="../media/image57.sv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52.png"/><Relationship Id="rId5" Type="http://schemas.openxmlformats.org/officeDocument/2006/relationships/image" Target="../media/image26.jpeg"/><Relationship Id="rId15" Type="http://schemas.openxmlformats.org/officeDocument/2006/relationships/image" Target="../media/image56.png"/><Relationship Id="rId10" Type="http://schemas.openxmlformats.org/officeDocument/2006/relationships/image" Target="../media/image51.svg"/><Relationship Id="rId4" Type="http://schemas.openxmlformats.org/officeDocument/2006/relationships/image" Target="../media/image5.png"/><Relationship Id="rId9" Type="http://schemas.openxmlformats.org/officeDocument/2006/relationships/image" Target="../media/image50.png"/><Relationship Id="rId14" Type="http://schemas.openxmlformats.org/officeDocument/2006/relationships/image" Target="../media/image55.sv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6.jpe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58.pn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63.png"/><Relationship Id="rId3" Type="http://schemas.openxmlformats.org/officeDocument/2006/relationships/image" Target="../media/image4.png"/><Relationship Id="rId7" Type="http://schemas.openxmlformats.org/officeDocument/2006/relationships/image" Target="../media/image27.png"/><Relationship Id="rId12" Type="http://schemas.openxmlformats.org/officeDocument/2006/relationships/image" Target="../media/image62.svg"/><Relationship Id="rId17" Type="http://schemas.openxmlformats.org/officeDocument/2006/relationships/image" Target="../media/image66.svg"/><Relationship Id="rId2" Type="http://schemas.openxmlformats.org/officeDocument/2006/relationships/image" Target="../media/image3.jpeg"/><Relationship Id="rId16"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61.png"/><Relationship Id="rId5" Type="http://schemas.openxmlformats.org/officeDocument/2006/relationships/image" Target="../media/image26.jpeg"/><Relationship Id="rId15" Type="http://schemas.openxmlformats.org/officeDocument/2006/relationships/image" Target="../media/image9.png"/><Relationship Id="rId10" Type="http://schemas.openxmlformats.org/officeDocument/2006/relationships/image" Target="../media/image60.svg"/><Relationship Id="rId4" Type="http://schemas.openxmlformats.org/officeDocument/2006/relationships/image" Target="../media/image5.png"/><Relationship Id="rId9" Type="http://schemas.openxmlformats.org/officeDocument/2006/relationships/image" Target="../media/image59.png"/><Relationship Id="rId14" Type="http://schemas.openxmlformats.org/officeDocument/2006/relationships/image" Target="../media/image64.sv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1.png"/><Relationship Id="rId3" Type="http://schemas.openxmlformats.org/officeDocument/2006/relationships/image" Target="../media/image4.png"/><Relationship Id="rId7" Type="http://schemas.openxmlformats.org/officeDocument/2006/relationships/image" Target="../media/image27.png"/><Relationship Id="rId12" Type="http://schemas.openxmlformats.org/officeDocument/2006/relationships/image" Target="../media/image70.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69.png"/><Relationship Id="rId5" Type="http://schemas.openxmlformats.org/officeDocument/2006/relationships/image" Target="../media/image26.jpeg"/><Relationship Id="rId15" Type="http://schemas.openxmlformats.org/officeDocument/2006/relationships/image" Target="../media/image9.png"/><Relationship Id="rId10" Type="http://schemas.openxmlformats.org/officeDocument/2006/relationships/image" Target="../media/image68.svg"/><Relationship Id="rId4" Type="http://schemas.openxmlformats.org/officeDocument/2006/relationships/image" Target="../media/image5.png"/><Relationship Id="rId9" Type="http://schemas.openxmlformats.org/officeDocument/2006/relationships/image" Target="../media/image67.png"/><Relationship Id="rId14" Type="http://schemas.openxmlformats.org/officeDocument/2006/relationships/image" Target="../media/image72.sv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6.jpe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9.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notesSlide" Target="../notesSlides/notesSlide1.xml"/><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e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74.jpeg"/><Relationship Id="rId4" Type="http://schemas.openxmlformats.org/officeDocument/2006/relationships/image" Target="../media/image4.png"/><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45.png"/><Relationship Id="rId4" Type="http://schemas.openxmlformats.org/officeDocument/2006/relationships/image" Target="../media/image4.png"/><Relationship Id="rId9" Type="http://schemas.openxmlformats.org/officeDocument/2006/relationships/image" Target="../media/image73.png"/></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9.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76.png"/><Relationship Id="rId5" Type="http://schemas.openxmlformats.org/officeDocument/2006/relationships/image" Target="../media/image5.png"/><Relationship Id="rId10" Type="http://schemas.openxmlformats.org/officeDocument/2006/relationships/image" Target="../media/image75.png"/><Relationship Id="rId4" Type="http://schemas.openxmlformats.org/officeDocument/2006/relationships/image" Target="../media/image4.png"/><Relationship Id="rId9"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78.png"/><Relationship Id="rId5" Type="http://schemas.openxmlformats.org/officeDocument/2006/relationships/image" Target="../media/image5.png"/><Relationship Id="rId10" Type="http://schemas.openxmlformats.org/officeDocument/2006/relationships/image" Target="../media/image45.png"/><Relationship Id="rId4" Type="http://schemas.openxmlformats.org/officeDocument/2006/relationships/image" Target="../media/image4.png"/><Relationship Id="rId9" Type="http://schemas.openxmlformats.org/officeDocument/2006/relationships/image" Target="../media/image73.png"/></Relationships>
</file>

<file path=ppt/slides/_rels/slide2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81.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80.svg"/><Relationship Id="rId17" Type="http://schemas.openxmlformats.org/officeDocument/2006/relationships/image" Target="../media/image9.png"/><Relationship Id="rId2" Type="http://schemas.openxmlformats.org/officeDocument/2006/relationships/notesSlide" Target="../notesSlides/notesSlide12.xml"/><Relationship Id="rId16" Type="http://schemas.openxmlformats.org/officeDocument/2006/relationships/image" Target="../media/image84.svg"/><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79.png"/><Relationship Id="rId5" Type="http://schemas.openxmlformats.org/officeDocument/2006/relationships/image" Target="../media/image5.png"/><Relationship Id="rId15" Type="http://schemas.openxmlformats.org/officeDocument/2006/relationships/image" Target="../media/image83.png"/><Relationship Id="rId10" Type="http://schemas.openxmlformats.org/officeDocument/2006/relationships/image" Target="../media/image45.png"/><Relationship Id="rId4" Type="http://schemas.openxmlformats.org/officeDocument/2006/relationships/image" Target="../media/image4.png"/><Relationship Id="rId9" Type="http://schemas.openxmlformats.org/officeDocument/2006/relationships/image" Target="../media/image73.png"/><Relationship Id="rId14" Type="http://schemas.openxmlformats.org/officeDocument/2006/relationships/image" Target="../media/image82.svg"/></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9.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85.png"/><Relationship Id="rId5" Type="http://schemas.openxmlformats.org/officeDocument/2006/relationships/image" Target="../media/image5.png"/><Relationship Id="rId10" Type="http://schemas.openxmlformats.org/officeDocument/2006/relationships/image" Target="../media/image45.png"/><Relationship Id="rId4" Type="http://schemas.openxmlformats.org/officeDocument/2006/relationships/image" Target="../media/image4.png"/><Relationship Id="rId9" Type="http://schemas.openxmlformats.org/officeDocument/2006/relationships/image" Target="../media/image73.png"/></Relationships>
</file>

<file path=ppt/slides/_rels/slide2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87.jpeg"/><Relationship Id="rId5" Type="http://schemas.openxmlformats.org/officeDocument/2006/relationships/image" Target="../media/image5.png"/><Relationship Id="rId10" Type="http://schemas.openxmlformats.org/officeDocument/2006/relationships/image" Target="../media/image45.png"/><Relationship Id="rId4" Type="http://schemas.openxmlformats.org/officeDocument/2006/relationships/image" Target="../media/image4.png"/><Relationship Id="rId9" Type="http://schemas.openxmlformats.org/officeDocument/2006/relationships/image" Target="../media/image73.png"/></Relationships>
</file>

<file path=ppt/slides/_rels/slide2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45.png"/><Relationship Id="rId4" Type="http://schemas.openxmlformats.org/officeDocument/2006/relationships/image" Target="../media/image4.png"/><Relationship Id="rId9" Type="http://schemas.openxmlformats.org/officeDocument/2006/relationships/image" Target="../media/image73.png"/></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6.jpeg"/><Relationship Id="rId4" Type="http://schemas.openxmlformats.org/officeDocument/2006/relationships/image" Target="../media/image5.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6.jpeg"/><Relationship Id="rId4" Type="http://schemas.openxmlformats.org/officeDocument/2006/relationships/image" Target="../media/image5.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45.png"/><Relationship Id="rId4" Type="http://schemas.openxmlformats.org/officeDocument/2006/relationships/image" Target="../media/image4.png"/><Relationship Id="rId9" Type="http://schemas.openxmlformats.org/officeDocument/2006/relationships/image" Target="../media/image73.png"/></Relationships>
</file>

<file path=ppt/slides/_rels/slide3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45.png"/><Relationship Id="rId4" Type="http://schemas.openxmlformats.org/officeDocument/2006/relationships/image" Target="../media/image4.png"/><Relationship Id="rId9" Type="http://schemas.openxmlformats.org/officeDocument/2006/relationships/image" Target="../media/image73.png"/></Relationships>
</file>

<file path=ppt/slides/_rels/slide3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11.png"/></Relationships>
</file>

<file path=ppt/slides/_rels/slide3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9.png"/></Relationships>
</file>

<file path=ppt/slides/_rels/slide3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9.png"/></Relationships>
</file>

<file path=ppt/slides/_rels/slide3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88.jpeg"/><Relationship Id="rId4" Type="http://schemas.openxmlformats.org/officeDocument/2006/relationships/image" Target="../media/image4.png"/><Relationship Id="rId9" Type="http://schemas.openxmlformats.org/officeDocument/2006/relationships/image" Target="../media/image11.png"/></Relationships>
</file>

<file path=ppt/slides/_rels/slide3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9.png"/></Relationships>
</file>

<file path=ppt/slides/_rels/slide37.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27.png"/><Relationship Id="rId12" Type="http://schemas.openxmlformats.org/officeDocument/2006/relationships/image" Target="../media/image93.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92.png"/><Relationship Id="rId5" Type="http://schemas.openxmlformats.org/officeDocument/2006/relationships/image" Target="../media/image26.jpeg"/><Relationship Id="rId10" Type="http://schemas.openxmlformats.org/officeDocument/2006/relationships/image" Target="../media/image91.svg"/><Relationship Id="rId4" Type="http://schemas.openxmlformats.org/officeDocument/2006/relationships/image" Target="../media/image5.png"/><Relationship Id="rId9" Type="http://schemas.openxmlformats.org/officeDocument/2006/relationships/image" Target="../media/image90.png"/></Relationships>
</file>

<file path=ppt/slides/_rels/slide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6.jpeg"/><Relationship Id="rId4" Type="http://schemas.openxmlformats.org/officeDocument/2006/relationships/image" Target="../media/image5.png"/><Relationship Id="rId9" Type="http://schemas.openxmlformats.org/officeDocument/2006/relationships/image" Target="../media/image9.png"/></Relationships>
</file>

<file path=ppt/slides/_rels/slide3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45.png"/><Relationship Id="rId4" Type="http://schemas.openxmlformats.org/officeDocument/2006/relationships/image" Target="../media/image4.png"/><Relationship Id="rId9" Type="http://schemas.openxmlformats.org/officeDocument/2006/relationships/image" Target="../media/image73.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26.jpeg"/><Relationship Id="rId10" Type="http://schemas.openxmlformats.org/officeDocument/2006/relationships/image" Target="../media/image29.svg"/><Relationship Id="rId4" Type="http://schemas.openxmlformats.org/officeDocument/2006/relationships/image" Target="../media/image5.png"/><Relationship Id="rId9" Type="http://schemas.openxmlformats.org/officeDocument/2006/relationships/image" Target="../media/image28.png"/></Relationships>
</file>

<file path=ppt/slides/_rels/slide4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45.png"/><Relationship Id="rId4" Type="http://schemas.openxmlformats.org/officeDocument/2006/relationships/image" Target="../media/image4.png"/><Relationship Id="rId9" Type="http://schemas.openxmlformats.org/officeDocument/2006/relationships/image" Target="../media/image73.png"/></Relationships>
</file>

<file path=ppt/slides/_rels/slide4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45.png"/><Relationship Id="rId4" Type="http://schemas.openxmlformats.org/officeDocument/2006/relationships/image" Target="../media/image4.png"/><Relationship Id="rId9" Type="http://schemas.openxmlformats.org/officeDocument/2006/relationships/image" Target="../media/image73.png"/></Relationships>
</file>

<file path=ppt/slides/_rels/slide4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6.jpe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45.png"/></Relationships>
</file>

<file path=ppt/slides/_rels/slide4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45.png"/><Relationship Id="rId4" Type="http://schemas.openxmlformats.org/officeDocument/2006/relationships/image" Target="../media/image4.png"/><Relationship Id="rId9" Type="http://schemas.openxmlformats.org/officeDocument/2006/relationships/image" Target="../media/image73.png"/></Relationships>
</file>

<file path=ppt/slides/_rels/slide4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94.png"/><Relationship Id="rId4" Type="http://schemas.openxmlformats.org/officeDocument/2006/relationships/image" Target="../media/image4.png"/><Relationship Id="rId9" Type="http://schemas.openxmlformats.org/officeDocument/2006/relationships/image" Target="../media/image2.png"/></Relationships>
</file>

<file path=ppt/slides/_rels/slide4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6.jpeg"/><Relationship Id="rId4" Type="http://schemas.openxmlformats.org/officeDocument/2006/relationships/image" Target="../media/image5.png"/><Relationship Id="rId9" Type="http://schemas.openxmlformats.org/officeDocument/2006/relationships/image" Target="../media/image9.png"/></Relationships>
</file>

<file path=ppt/slides/_rels/slide4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1.sv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50.png"/><Relationship Id="rId2" Type="http://schemas.openxmlformats.org/officeDocument/2006/relationships/notesSlide" Target="../notesSlides/notesSlide28.xml"/><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96.svg"/><Relationship Id="rId5" Type="http://schemas.openxmlformats.org/officeDocument/2006/relationships/image" Target="../media/image5.png"/><Relationship Id="rId15" Type="http://schemas.openxmlformats.org/officeDocument/2006/relationships/image" Target="../media/image98.svg"/><Relationship Id="rId10" Type="http://schemas.openxmlformats.org/officeDocument/2006/relationships/image" Target="../media/image95.png"/><Relationship Id="rId4" Type="http://schemas.openxmlformats.org/officeDocument/2006/relationships/image" Target="../media/image4.png"/><Relationship Id="rId9" Type="http://schemas.openxmlformats.org/officeDocument/2006/relationships/image" Target="../media/image2.png"/><Relationship Id="rId14" Type="http://schemas.openxmlformats.org/officeDocument/2006/relationships/image" Target="../media/image97.png"/></Relationships>
</file>

<file path=ppt/slides/_rels/slide4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01.sv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0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99.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2.png"/></Relationships>
</file>

<file path=ppt/slides/_rels/slide4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102.png"/><Relationship Id="rId4" Type="http://schemas.openxmlformats.org/officeDocument/2006/relationships/image" Target="../media/image4.png"/><Relationship Id="rId9" Type="http://schemas.openxmlformats.org/officeDocument/2006/relationships/image" Target="../media/image2.png"/></Relationships>
</file>

<file path=ppt/slides/_rels/slide4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6.jpeg"/><Relationship Id="rId4" Type="http://schemas.openxmlformats.org/officeDocument/2006/relationships/image" Target="../media/image5.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2.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19.png"/><Relationship Id="rId5" Type="http://schemas.openxmlformats.org/officeDocument/2006/relationships/image" Target="../media/image5.png"/><Relationship Id="rId15" Type="http://schemas.openxmlformats.org/officeDocument/2006/relationships/image" Target="../media/image9.pn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13.jpeg"/><Relationship Id="rId14" Type="http://schemas.openxmlformats.org/officeDocument/2006/relationships/image" Target="../media/image30.png"/></Relationships>
</file>

<file path=ppt/slides/_rels/slide5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11.png"/></Relationships>
</file>

<file path=ppt/slides/_rels/slide5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11.png"/></Relationships>
</file>

<file path=ppt/slides/_rels/slide5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45.png"/><Relationship Id="rId4" Type="http://schemas.openxmlformats.org/officeDocument/2006/relationships/image" Target="../media/image4.png"/><Relationship Id="rId9" Type="http://schemas.openxmlformats.org/officeDocument/2006/relationships/image" Target="../media/image73.png"/></Relationships>
</file>

<file path=ppt/slides/_rels/slide5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05.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04.svg"/><Relationship Id="rId17" Type="http://schemas.openxmlformats.org/officeDocument/2006/relationships/image" Target="../media/image9.png"/><Relationship Id="rId2" Type="http://schemas.openxmlformats.org/officeDocument/2006/relationships/notesSlide" Target="../notesSlides/notesSlide34.xml"/><Relationship Id="rId16" Type="http://schemas.openxmlformats.org/officeDocument/2006/relationships/image" Target="../media/image108.svg"/><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103.png"/><Relationship Id="rId5" Type="http://schemas.openxmlformats.org/officeDocument/2006/relationships/image" Target="../media/image5.png"/><Relationship Id="rId15" Type="http://schemas.openxmlformats.org/officeDocument/2006/relationships/image" Target="../media/image107.png"/><Relationship Id="rId10" Type="http://schemas.openxmlformats.org/officeDocument/2006/relationships/image" Target="../media/image45.png"/><Relationship Id="rId4" Type="http://schemas.openxmlformats.org/officeDocument/2006/relationships/image" Target="../media/image4.png"/><Relationship Id="rId9" Type="http://schemas.openxmlformats.org/officeDocument/2006/relationships/image" Target="../media/image73.png"/><Relationship Id="rId14" Type="http://schemas.openxmlformats.org/officeDocument/2006/relationships/image" Target="../media/image106.svg"/></Relationships>
</file>

<file path=ppt/slides/_rels/slide5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11.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10.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109.png"/><Relationship Id="rId5" Type="http://schemas.openxmlformats.org/officeDocument/2006/relationships/image" Target="../media/image5.png"/><Relationship Id="rId10" Type="http://schemas.openxmlformats.org/officeDocument/2006/relationships/image" Target="../media/image45.png"/><Relationship Id="rId4" Type="http://schemas.openxmlformats.org/officeDocument/2006/relationships/image" Target="../media/image4.png"/><Relationship Id="rId9" Type="http://schemas.openxmlformats.org/officeDocument/2006/relationships/image" Target="../media/image73.png"/><Relationship Id="rId14" Type="http://schemas.openxmlformats.org/officeDocument/2006/relationships/image" Target="../media/image9.png"/></Relationships>
</file>

<file path=ppt/slides/_rels/slide5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6.jpe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45.png"/></Relationships>
</file>

<file path=ppt/slides/_rels/slide5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6.jpeg"/><Relationship Id="rId4" Type="http://schemas.openxmlformats.org/officeDocument/2006/relationships/image" Target="../media/image5.png"/><Relationship Id="rId9" Type="http://schemas.openxmlformats.org/officeDocument/2006/relationships/image" Target="../media/image9.png"/></Relationships>
</file>

<file path=ppt/slides/_rels/slide5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5.svg"/><Relationship Id="rId3" Type="http://schemas.openxmlformats.org/officeDocument/2006/relationships/image" Target="../media/image2.png"/><Relationship Id="rId7" Type="http://schemas.openxmlformats.org/officeDocument/2006/relationships/image" Target="../media/image26.jpeg"/><Relationship Id="rId12" Type="http://schemas.openxmlformats.org/officeDocument/2006/relationships/image" Target="../media/image114.png"/><Relationship Id="rId2" Type="http://schemas.openxmlformats.org/officeDocument/2006/relationships/notesSlide" Target="../notesSlides/notesSlide36.xml"/><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13.svg"/><Relationship Id="rId5" Type="http://schemas.openxmlformats.org/officeDocument/2006/relationships/image" Target="../media/image4.png"/><Relationship Id="rId15" Type="http://schemas.openxmlformats.org/officeDocument/2006/relationships/image" Target="../media/image117.svg"/><Relationship Id="rId10" Type="http://schemas.openxmlformats.org/officeDocument/2006/relationships/image" Target="../media/image112.png"/><Relationship Id="rId4" Type="http://schemas.openxmlformats.org/officeDocument/2006/relationships/image" Target="../media/image3.jpeg"/><Relationship Id="rId9" Type="http://schemas.openxmlformats.org/officeDocument/2006/relationships/image" Target="../media/image27.png"/><Relationship Id="rId14" Type="http://schemas.openxmlformats.org/officeDocument/2006/relationships/image" Target="../media/image116.png"/></Relationships>
</file>

<file path=ppt/slides/_rels/slide5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6.jpeg"/><Relationship Id="rId4" Type="http://schemas.openxmlformats.org/officeDocument/2006/relationships/image" Target="../media/image5.png"/><Relationship Id="rId9" Type="http://schemas.openxmlformats.org/officeDocument/2006/relationships/image" Target="../media/image9.png"/></Relationships>
</file>

<file path=ppt/slides/_rels/slide5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26.jpeg"/><Relationship Id="rId10" Type="http://schemas.openxmlformats.org/officeDocument/2006/relationships/image" Target="../media/image119.svg"/><Relationship Id="rId4" Type="http://schemas.openxmlformats.org/officeDocument/2006/relationships/image" Target="../media/image5.png"/><Relationship Id="rId9" Type="http://schemas.openxmlformats.org/officeDocument/2006/relationships/image" Target="../media/image118.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9.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33.png"/><Relationship Id="rId5" Type="http://schemas.openxmlformats.org/officeDocument/2006/relationships/image" Target="../media/image5.png"/><Relationship Id="rId10" Type="http://schemas.openxmlformats.org/officeDocument/2006/relationships/image" Target="../media/image32.png"/><Relationship Id="rId4" Type="http://schemas.openxmlformats.org/officeDocument/2006/relationships/image" Target="../media/image4.png"/><Relationship Id="rId9" Type="http://schemas.openxmlformats.org/officeDocument/2006/relationships/image" Target="../media/image31.png"/></Relationships>
</file>

<file path=ppt/slides/_rels/slide6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27.png"/><Relationship Id="rId12" Type="http://schemas.openxmlformats.org/officeDocument/2006/relationships/image" Target="../media/image123.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2.png"/><Relationship Id="rId5" Type="http://schemas.openxmlformats.org/officeDocument/2006/relationships/image" Target="../media/image26.jpeg"/><Relationship Id="rId10" Type="http://schemas.openxmlformats.org/officeDocument/2006/relationships/image" Target="../media/image121.svg"/><Relationship Id="rId4" Type="http://schemas.openxmlformats.org/officeDocument/2006/relationships/image" Target="../media/image5.png"/><Relationship Id="rId9" Type="http://schemas.openxmlformats.org/officeDocument/2006/relationships/image" Target="../media/image120.png"/></Relationships>
</file>

<file path=ppt/slides/_rels/slide6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26.jpeg"/><Relationship Id="rId10" Type="http://schemas.openxmlformats.org/officeDocument/2006/relationships/image" Target="../media/image125.svg"/><Relationship Id="rId4" Type="http://schemas.openxmlformats.org/officeDocument/2006/relationships/image" Target="../media/image5.png"/><Relationship Id="rId9" Type="http://schemas.openxmlformats.org/officeDocument/2006/relationships/image" Target="../media/image124.png"/></Relationships>
</file>

<file path=ppt/slides/_rels/slide6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26.jpeg"/><Relationship Id="rId10" Type="http://schemas.openxmlformats.org/officeDocument/2006/relationships/image" Target="../media/image127.svg"/><Relationship Id="rId4" Type="http://schemas.openxmlformats.org/officeDocument/2006/relationships/image" Target="../media/image5.png"/><Relationship Id="rId9" Type="http://schemas.openxmlformats.org/officeDocument/2006/relationships/image" Target="../media/image126.png"/></Relationships>
</file>

<file path=ppt/slides/_rels/slide6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26.jpeg"/><Relationship Id="rId10" Type="http://schemas.openxmlformats.org/officeDocument/2006/relationships/image" Target="../media/image129.svg"/><Relationship Id="rId4" Type="http://schemas.openxmlformats.org/officeDocument/2006/relationships/image" Target="../media/image5.png"/><Relationship Id="rId9" Type="http://schemas.openxmlformats.org/officeDocument/2006/relationships/image" Target="../media/image128.png"/></Relationships>
</file>

<file path=ppt/slides/_rels/slide6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26.jpeg"/><Relationship Id="rId10" Type="http://schemas.openxmlformats.org/officeDocument/2006/relationships/image" Target="../media/image131.svg"/><Relationship Id="rId4" Type="http://schemas.openxmlformats.org/officeDocument/2006/relationships/image" Target="../media/image5.png"/><Relationship Id="rId9" Type="http://schemas.openxmlformats.org/officeDocument/2006/relationships/image" Target="../media/image130.png"/></Relationships>
</file>

<file path=ppt/slides/_rels/slide6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26.jpeg"/><Relationship Id="rId10" Type="http://schemas.openxmlformats.org/officeDocument/2006/relationships/image" Target="../media/image133.svg"/><Relationship Id="rId4" Type="http://schemas.openxmlformats.org/officeDocument/2006/relationships/image" Target="../media/image5.png"/><Relationship Id="rId9" Type="http://schemas.openxmlformats.org/officeDocument/2006/relationships/image" Target="../media/image132.png"/></Relationships>
</file>

<file path=ppt/slides/_rels/slide6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6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37.svg"/><Relationship Id="rId18" Type="http://schemas.openxmlformats.org/officeDocument/2006/relationships/image" Target="../media/image142.png"/><Relationship Id="rId3" Type="http://schemas.openxmlformats.org/officeDocument/2006/relationships/image" Target="../media/image2.png"/><Relationship Id="rId7" Type="http://schemas.openxmlformats.org/officeDocument/2006/relationships/image" Target="../media/image26.jpeg"/><Relationship Id="rId12" Type="http://schemas.openxmlformats.org/officeDocument/2006/relationships/image" Target="../media/image136.png"/><Relationship Id="rId17" Type="http://schemas.openxmlformats.org/officeDocument/2006/relationships/image" Target="../media/image141.svg"/><Relationship Id="rId2" Type="http://schemas.openxmlformats.org/officeDocument/2006/relationships/notesSlide" Target="../notesSlides/notesSlide37.xml"/><Relationship Id="rId16" Type="http://schemas.openxmlformats.org/officeDocument/2006/relationships/image" Target="../media/image140.png"/><Relationship Id="rId20"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35.svg"/><Relationship Id="rId5" Type="http://schemas.openxmlformats.org/officeDocument/2006/relationships/image" Target="../media/image4.png"/><Relationship Id="rId15" Type="http://schemas.openxmlformats.org/officeDocument/2006/relationships/image" Target="../media/image139.svg"/><Relationship Id="rId10" Type="http://schemas.openxmlformats.org/officeDocument/2006/relationships/image" Target="../media/image134.png"/><Relationship Id="rId19" Type="http://schemas.openxmlformats.org/officeDocument/2006/relationships/image" Target="../media/image143.svg"/><Relationship Id="rId4" Type="http://schemas.openxmlformats.org/officeDocument/2006/relationships/image" Target="../media/image3.jpeg"/><Relationship Id="rId9" Type="http://schemas.openxmlformats.org/officeDocument/2006/relationships/image" Target="../media/image27.png"/><Relationship Id="rId14" Type="http://schemas.openxmlformats.org/officeDocument/2006/relationships/image" Target="../media/image138.png"/></Relationships>
</file>

<file path=ppt/slides/_rels/slide6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26.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144.png"/><Relationship Id="rId4" Type="http://schemas.openxmlformats.org/officeDocument/2006/relationships/image" Target="../media/image3.jpeg"/><Relationship Id="rId9" Type="http://schemas.openxmlformats.org/officeDocument/2006/relationships/image" Target="../media/image27.png"/></Relationships>
</file>

<file path=ppt/slides/_rels/slide6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146.png"/><Relationship Id="rId4" Type="http://schemas.openxmlformats.org/officeDocument/2006/relationships/image" Target="../media/image4.png"/><Relationship Id="rId9" Type="http://schemas.openxmlformats.org/officeDocument/2006/relationships/image" Target="../media/image145.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1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27.png"/><Relationship Id="rId12" Type="http://schemas.openxmlformats.org/officeDocument/2006/relationships/image" Target="../media/image39.png"/><Relationship Id="rId17" Type="http://schemas.openxmlformats.org/officeDocument/2006/relationships/image" Target="../media/image44.svg"/><Relationship Id="rId2" Type="http://schemas.openxmlformats.org/officeDocument/2006/relationships/image" Target="../media/image3.jpeg"/><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38.svg"/><Relationship Id="rId5" Type="http://schemas.openxmlformats.org/officeDocument/2006/relationships/image" Target="../media/image26.jpeg"/><Relationship Id="rId15" Type="http://schemas.openxmlformats.org/officeDocument/2006/relationships/image" Target="../media/image42.sv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svg"/><Relationship Id="rId14" Type="http://schemas.openxmlformats.org/officeDocument/2006/relationships/image" Target="../media/image41.png"/></Relationships>
</file>

<file path=ppt/slides/_rels/slide7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145.png"/></Relationships>
</file>

<file path=ppt/slides/_rels/slide71.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6.jpeg"/><Relationship Id="rId4" Type="http://schemas.openxmlformats.org/officeDocument/2006/relationships/image" Target="../media/image5.png"/><Relationship Id="rId9" Type="http://schemas.openxmlformats.org/officeDocument/2006/relationships/image" Target="../media/image9.png"/></Relationships>
</file>

<file path=ppt/slides/_rels/slide7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7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151.png"/><Relationship Id="rId3" Type="http://schemas.openxmlformats.org/officeDocument/2006/relationships/image" Target="../media/image4.png"/><Relationship Id="rId7" Type="http://schemas.openxmlformats.org/officeDocument/2006/relationships/image" Target="../media/image27.png"/><Relationship Id="rId12" Type="http://schemas.openxmlformats.org/officeDocument/2006/relationships/image" Target="../media/image150.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9.png"/><Relationship Id="rId5" Type="http://schemas.openxmlformats.org/officeDocument/2006/relationships/image" Target="../media/image26.jpeg"/><Relationship Id="rId15" Type="http://schemas.openxmlformats.org/officeDocument/2006/relationships/image" Target="../media/image9.png"/><Relationship Id="rId10" Type="http://schemas.openxmlformats.org/officeDocument/2006/relationships/image" Target="../media/image148.svg"/><Relationship Id="rId4" Type="http://schemas.openxmlformats.org/officeDocument/2006/relationships/image" Target="../media/image5.png"/><Relationship Id="rId9" Type="http://schemas.openxmlformats.org/officeDocument/2006/relationships/image" Target="../media/image147.png"/><Relationship Id="rId14" Type="http://schemas.openxmlformats.org/officeDocument/2006/relationships/image" Target="../media/image152.svg"/></Relationships>
</file>

<file path=ppt/slides/_rels/slide7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6.jpe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45.png"/></Relationships>
</file>

<file path=ppt/slides/_rels/slide7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151.png"/><Relationship Id="rId3" Type="http://schemas.openxmlformats.org/officeDocument/2006/relationships/image" Target="../media/image4.png"/><Relationship Id="rId7" Type="http://schemas.openxmlformats.org/officeDocument/2006/relationships/image" Target="../media/image27.png"/><Relationship Id="rId12" Type="http://schemas.openxmlformats.org/officeDocument/2006/relationships/image" Target="../media/image150.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9.png"/><Relationship Id="rId5" Type="http://schemas.openxmlformats.org/officeDocument/2006/relationships/image" Target="../media/image26.jpeg"/><Relationship Id="rId15" Type="http://schemas.openxmlformats.org/officeDocument/2006/relationships/image" Target="../media/image9.png"/><Relationship Id="rId10" Type="http://schemas.openxmlformats.org/officeDocument/2006/relationships/image" Target="../media/image148.svg"/><Relationship Id="rId4" Type="http://schemas.openxmlformats.org/officeDocument/2006/relationships/image" Target="../media/image5.png"/><Relationship Id="rId9" Type="http://schemas.openxmlformats.org/officeDocument/2006/relationships/image" Target="../media/image147.png"/><Relationship Id="rId14" Type="http://schemas.openxmlformats.org/officeDocument/2006/relationships/image" Target="../media/image152.svg"/></Relationships>
</file>

<file path=ppt/slides/_rels/slide7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26.jpeg"/><Relationship Id="rId10" Type="http://schemas.openxmlformats.org/officeDocument/2006/relationships/image" Target="../media/image154.svg"/><Relationship Id="rId4" Type="http://schemas.openxmlformats.org/officeDocument/2006/relationships/image" Target="../media/image5.png"/><Relationship Id="rId9" Type="http://schemas.openxmlformats.org/officeDocument/2006/relationships/image" Target="../media/image153.png"/></Relationships>
</file>

<file path=ppt/slides/_rels/slide7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6.jpe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45.png"/></Relationships>
</file>

<file path=ppt/slides/_rels/slide7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7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151.png"/><Relationship Id="rId3" Type="http://schemas.openxmlformats.org/officeDocument/2006/relationships/image" Target="../media/image4.png"/><Relationship Id="rId7" Type="http://schemas.openxmlformats.org/officeDocument/2006/relationships/image" Target="../media/image27.png"/><Relationship Id="rId12" Type="http://schemas.openxmlformats.org/officeDocument/2006/relationships/image" Target="../media/image150.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9.png"/><Relationship Id="rId5" Type="http://schemas.openxmlformats.org/officeDocument/2006/relationships/image" Target="../media/image26.jpeg"/><Relationship Id="rId15" Type="http://schemas.openxmlformats.org/officeDocument/2006/relationships/image" Target="../media/image9.png"/><Relationship Id="rId10" Type="http://schemas.openxmlformats.org/officeDocument/2006/relationships/image" Target="../media/image148.svg"/><Relationship Id="rId4" Type="http://schemas.openxmlformats.org/officeDocument/2006/relationships/image" Target="../media/image5.png"/><Relationship Id="rId9" Type="http://schemas.openxmlformats.org/officeDocument/2006/relationships/image" Target="../media/image147.png"/><Relationship Id="rId14" Type="http://schemas.openxmlformats.org/officeDocument/2006/relationships/image" Target="../media/image152.sv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6.jpe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6.jpe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45.png"/></Relationships>
</file>

<file path=ppt/slides/_rels/slide8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151.png"/><Relationship Id="rId3" Type="http://schemas.openxmlformats.org/officeDocument/2006/relationships/image" Target="../media/image4.png"/><Relationship Id="rId7" Type="http://schemas.openxmlformats.org/officeDocument/2006/relationships/image" Target="../media/image27.png"/><Relationship Id="rId12" Type="http://schemas.openxmlformats.org/officeDocument/2006/relationships/image" Target="../media/image150.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9.png"/><Relationship Id="rId5" Type="http://schemas.openxmlformats.org/officeDocument/2006/relationships/image" Target="../media/image26.jpeg"/><Relationship Id="rId15" Type="http://schemas.openxmlformats.org/officeDocument/2006/relationships/image" Target="../media/image9.png"/><Relationship Id="rId10" Type="http://schemas.openxmlformats.org/officeDocument/2006/relationships/image" Target="../media/image148.svg"/><Relationship Id="rId4" Type="http://schemas.openxmlformats.org/officeDocument/2006/relationships/image" Target="../media/image5.png"/><Relationship Id="rId9" Type="http://schemas.openxmlformats.org/officeDocument/2006/relationships/image" Target="../media/image147.png"/><Relationship Id="rId14" Type="http://schemas.openxmlformats.org/officeDocument/2006/relationships/image" Target="../media/image152.svg"/></Relationships>
</file>

<file path=ppt/slides/_rels/slide8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6.jpe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45.png"/></Relationships>
</file>

<file path=ppt/slides/_rels/slide83.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26.jpeg"/><Relationship Id="rId10" Type="http://schemas.openxmlformats.org/officeDocument/2006/relationships/image" Target="../media/image157.svg"/><Relationship Id="rId4" Type="http://schemas.openxmlformats.org/officeDocument/2006/relationships/image" Target="../media/image5.png"/><Relationship Id="rId9" Type="http://schemas.openxmlformats.org/officeDocument/2006/relationships/image" Target="../media/image156.png"/></Relationships>
</file>

<file path=ppt/slides/_rels/slide8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27.png"/><Relationship Id="rId12" Type="http://schemas.openxmlformats.org/officeDocument/2006/relationships/image" Target="../media/image150.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9.png"/><Relationship Id="rId5" Type="http://schemas.openxmlformats.org/officeDocument/2006/relationships/image" Target="../media/image26.jpeg"/><Relationship Id="rId10" Type="http://schemas.openxmlformats.org/officeDocument/2006/relationships/image" Target="../media/image148.svg"/><Relationship Id="rId4" Type="http://schemas.openxmlformats.org/officeDocument/2006/relationships/image" Target="../media/image5.png"/><Relationship Id="rId9" Type="http://schemas.openxmlformats.org/officeDocument/2006/relationships/image" Target="../media/image147.png"/></Relationships>
</file>

<file path=ppt/slides/_rels/slide85.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image" Target="../media/image162.png"/><Relationship Id="rId18" Type="http://schemas.openxmlformats.org/officeDocument/2006/relationships/image" Target="../media/image167.svg"/><Relationship Id="rId3" Type="http://schemas.openxmlformats.org/officeDocument/2006/relationships/image" Target="../media/image4.png"/><Relationship Id="rId21" Type="http://schemas.openxmlformats.org/officeDocument/2006/relationships/image" Target="../media/image9.png"/><Relationship Id="rId7" Type="http://schemas.openxmlformats.org/officeDocument/2006/relationships/image" Target="../media/image27.png"/><Relationship Id="rId12" Type="http://schemas.openxmlformats.org/officeDocument/2006/relationships/image" Target="../media/image161.svg"/><Relationship Id="rId17" Type="http://schemas.openxmlformats.org/officeDocument/2006/relationships/image" Target="../media/image166.png"/><Relationship Id="rId2" Type="http://schemas.openxmlformats.org/officeDocument/2006/relationships/image" Target="../media/image3.jpeg"/><Relationship Id="rId16" Type="http://schemas.openxmlformats.org/officeDocument/2006/relationships/image" Target="../media/image165.svg"/><Relationship Id="rId20" Type="http://schemas.openxmlformats.org/officeDocument/2006/relationships/image" Target="../media/image169.sv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0.png"/><Relationship Id="rId5" Type="http://schemas.openxmlformats.org/officeDocument/2006/relationships/image" Target="../media/image26.jpeg"/><Relationship Id="rId15" Type="http://schemas.openxmlformats.org/officeDocument/2006/relationships/image" Target="../media/image164.png"/><Relationship Id="rId10" Type="http://schemas.openxmlformats.org/officeDocument/2006/relationships/image" Target="../media/image2.png"/><Relationship Id="rId19" Type="http://schemas.openxmlformats.org/officeDocument/2006/relationships/image" Target="../media/image168.png"/><Relationship Id="rId4" Type="http://schemas.openxmlformats.org/officeDocument/2006/relationships/image" Target="../media/image5.png"/><Relationship Id="rId9" Type="http://schemas.openxmlformats.org/officeDocument/2006/relationships/image" Target="../media/image159.png"/><Relationship Id="rId14" Type="http://schemas.openxmlformats.org/officeDocument/2006/relationships/image" Target="../media/image163.svg"/></Relationships>
</file>

<file path=ppt/slides/_rels/slide8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26.jpeg"/><Relationship Id="rId10" Type="http://schemas.openxmlformats.org/officeDocument/2006/relationships/image" Target="../media/image144.png"/><Relationship Id="rId4" Type="http://schemas.openxmlformats.org/officeDocument/2006/relationships/image" Target="../media/image5.png"/><Relationship Id="rId9" Type="http://schemas.openxmlformats.org/officeDocument/2006/relationships/image" Target="../media/image45.png"/></Relationships>
</file>

<file path=ppt/slides/_rels/slide8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8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png"/><Relationship Id="rId7" Type="http://schemas.openxmlformats.org/officeDocument/2006/relationships/image" Target="../media/image27.png"/><Relationship Id="rId12"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71.svg"/><Relationship Id="rId5" Type="http://schemas.openxmlformats.org/officeDocument/2006/relationships/image" Target="../media/image26.jpeg"/><Relationship Id="rId10" Type="http://schemas.openxmlformats.org/officeDocument/2006/relationships/image" Target="../media/image170.png"/><Relationship Id="rId4" Type="http://schemas.openxmlformats.org/officeDocument/2006/relationships/image" Target="../media/image5.png"/><Relationship Id="rId9" Type="http://schemas.openxmlformats.org/officeDocument/2006/relationships/image" Target="../media/image45.png"/></Relationships>
</file>

<file path=ppt/slides/_rels/slide8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172.png"/><Relationship Id="rId5" Type="http://schemas.openxmlformats.org/officeDocument/2006/relationships/image" Target="../media/image5.png"/><Relationship Id="rId10" Type="http://schemas.openxmlformats.org/officeDocument/2006/relationships/image" Target="../media/image45.png"/><Relationship Id="rId4" Type="http://schemas.openxmlformats.org/officeDocument/2006/relationships/image" Target="../media/image4.png"/><Relationship Id="rId9" Type="http://schemas.openxmlformats.org/officeDocument/2006/relationships/image" Target="../media/image73.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6.jpe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46.png"/></Relationships>
</file>

<file path=ppt/slides/_rels/slide90.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6.jpe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1.png"/></Relationships>
</file>

<file path=ppt/slides/_rels/slide9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5.png"/><Relationship Id="rId10" Type="http://schemas.openxmlformats.org/officeDocument/2006/relationships/image" Target="../media/image174.png"/><Relationship Id="rId4" Type="http://schemas.openxmlformats.org/officeDocument/2006/relationships/image" Target="../media/image4.png"/><Relationship Id="rId9" Type="http://schemas.openxmlformats.org/officeDocument/2006/relationships/image" Target="../media/image9.png"/></Relationships>
</file>

<file path=ppt/slides/_rels/slide92.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78.svg"/><Relationship Id="rId1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27.png"/><Relationship Id="rId12" Type="http://schemas.openxmlformats.org/officeDocument/2006/relationships/image" Target="../media/image177.png"/><Relationship Id="rId17" Type="http://schemas.openxmlformats.org/officeDocument/2006/relationships/image" Target="../media/image182.svg"/><Relationship Id="rId2" Type="http://schemas.openxmlformats.org/officeDocument/2006/relationships/image" Target="../media/image3.jpeg"/><Relationship Id="rId16" Type="http://schemas.openxmlformats.org/officeDocument/2006/relationships/image" Target="../media/image18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76.svg"/><Relationship Id="rId5" Type="http://schemas.openxmlformats.org/officeDocument/2006/relationships/image" Target="../media/image26.jpeg"/><Relationship Id="rId15" Type="http://schemas.openxmlformats.org/officeDocument/2006/relationships/image" Target="../media/image180.svg"/><Relationship Id="rId10" Type="http://schemas.openxmlformats.org/officeDocument/2006/relationships/image" Target="../media/image175.png"/><Relationship Id="rId4" Type="http://schemas.openxmlformats.org/officeDocument/2006/relationships/image" Target="../media/image5.png"/><Relationship Id="rId9" Type="http://schemas.openxmlformats.org/officeDocument/2006/relationships/image" Target="../media/image45.png"/><Relationship Id="rId14" Type="http://schemas.openxmlformats.org/officeDocument/2006/relationships/image" Target="../media/image179.png"/></Relationships>
</file>

<file path=ppt/slides/_rels/slide93.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6.jpe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10913" y="8722952"/>
            <a:ext cx="18523323"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8782690" y="-1098855"/>
            <a:ext cx="9751534" cy="9821805"/>
            <a:chOff x="0" y="0"/>
            <a:chExt cx="13115528" cy="13210040"/>
          </a:xfrm>
        </p:grpSpPr>
        <p:sp>
          <p:nvSpPr>
            <p:cNvPr id="5" name="Freeform 5"/>
            <p:cNvSpPr/>
            <p:nvPr/>
          </p:nvSpPr>
          <p:spPr>
            <a:xfrm>
              <a:off x="0" y="0"/>
              <a:ext cx="13115544" cy="13210032"/>
            </a:xfrm>
            <a:custGeom>
              <a:avLst/>
              <a:gdLst/>
              <a:ahLst/>
              <a:cxnLst/>
              <a:rect l="l" t="t" r="r" b="b"/>
              <a:pathLst>
                <a:path w="13115544" h="13210032">
                  <a:moveTo>
                    <a:pt x="0" y="0"/>
                  </a:moveTo>
                  <a:lnTo>
                    <a:pt x="13115544" y="0"/>
                  </a:lnTo>
                  <a:lnTo>
                    <a:pt x="13115544" y="13210032"/>
                  </a:lnTo>
                  <a:lnTo>
                    <a:pt x="0" y="13210032"/>
                  </a:lnTo>
                  <a:lnTo>
                    <a:pt x="0" y="0"/>
                  </a:lnTo>
                  <a:close/>
                </a:path>
              </a:pathLst>
            </a:custGeom>
            <a:blipFill>
              <a:blip r:embed="rId2"/>
              <a:stretch>
                <a:fillRect t="-17338" r="-50246" b="-31833"/>
              </a:stretch>
            </a:blipFill>
          </p:spPr>
          <p:txBody>
            <a:bodyPr/>
            <a:lstStyle/>
            <a:p>
              <a:endParaRPr lang="en-US"/>
            </a:p>
          </p:txBody>
        </p:sp>
      </p:grpSp>
      <p:grpSp>
        <p:nvGrpSpPr>
          <p:cNvPr id="6" name="Group 6"/>
          <p:cNvGrpSpPr>
            <a:grpSpLocks noChangeAspect="1"/>
          </p:cNvGrpSpPr>
          <p:nvPr/>
        </p:nvGrpSpPr>
        <p:grpSpPr>
          <a:xfrm>
            <a:off x="1052204" y="452011"/>
            <a:ext cx="2882265" cy="1403886"/>
            <a:chOff x="0" y="0"/>
            <a:chExt cx="3843020" cy="1871848"/>
          </a:xfrm>
        </p:grpSpPr>
        <p:sp>
          <p:nvSpPr>
            <p:cNvPr id="7" name="Freeform 7"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3"/>
              <a:stretch>
                <a:fillRect l="-33" r="-33"/>
              </a:stretch>
            </a:blipFill>
          </p:spPr>
          <p:txBody>
            <a:bodyPr/>
            <a:lstStyle/>
            <a:p>
              <a:endParaRPr lang="en-US"/>
            </a:p>
          </p:txBody>
        </p:sp>
      </p:grpSp>
      <p:grpSp>
        <p:nvGrpSpPr>
          <p:cNvPr id="8" name="Group 8"/>
          <p:cNvGrpSpPr>
            <a:grpSpLocks noChangeAspect="1"/>
          </p:cNvGrpSpPr>
          <p:nvPr/>
        </p:nvGrpSpPr>
        <p:grpSpPr>
          <a:xfrm>
            <a:off x="6565846" y="9084780"/>
            <a:ext cx="1863449" cy="457211"/>
            <a:chOff x="0" y="0"/>
            <a:chExt cx="2484598" cy="609614"/>
          </a:xfrm>
        </p:grpSpPr>
        <p:sp>
          <p:nvSpPr>
            <p:cNvPr id="9" name="Freeform 9"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n-US"/>
            </a:p>
          </p:txBody>
        </p:sp>
      </p:grpSp>
      <p:grpSp>
        <p:nvGrpSpPr>
          <p:cNvPr id="10" name="Group 10"/>
          <p:cNvGrpSpPr>
            <a:grpSpLocks noChangeAspect="1"/>
          </p:cNvGrpSpPr>
          <p:nvPr/>
        </p:nvGrpSpPr>
        <p:grpSpPr>
          <a:xfrm>
            <a:off x="8782690" y="9179158"/>
            <a:ext cx="1155611" cy="312497"/>
            <a:chOff x="0" y="0"/>
            <a:chExt cx="1540814" cy="416663"/>
          </a:xfrm>
        </p:grpSpPr>
        <p:sp>
          <p:nvSpPr>
            <p:cNvPr id="11" name="Freeform 11"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n-US"/>
            </a:p>
          </p:txBody>
        </p:sp>
      </p:grpSp>
      <p:grpSp>
        <p:nvGrpSpPr>
          <p:cNvPr id="12" name="Group 12"/>
          <p:cNvGrpSpPr>
            <a:grpSpLocks noChangeAspect="1"/>
          </p:cNvGrpSpPr>
          <p:nvPr/>
        </p:nvGrpSpPr>
        <p:grpSpPr>
          <a:xfrm>
            <a:off x="10358809" y="8928531"/>
            <a:ext cx="856746" cy="856746"/>
            <a:chOff x="0" y="0"/>
            <a:chExt cx="1142328" cy="1142328"/>
          </a:xfrm>
        </p:grpSpPr>
        <p:sp>
          <p:nvSpPr>
            <p:cNvPr id="13" name="Freeform 13"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n-US"/>
            </a:p>
          </p:txBody>
        </p:sp>
      </p:grpSp>
      <p:grpSp>
        <p:nvGrpSpPr>
          <p:cNvPr id="14" name="Group 14"/>
          <p:cNvGrpSpPr>
            <a:grpSpLocks noChangeAspect="1"/>
          </p:cNvGrpSpPr>
          <p:nvPr/>
        </p:nvGrpSpPr>
        <p:grpSpPr>
          <a:xfrm>
            <a:off x="11637112" y="9129872"/>
            <a:ext cx="1374778" cy="457211"/>
            <a:chOff x="0" y="0"/>
            <a:chExt cx="1833038" cy="609614"/>
          </a:xfrm>
        </p:grpSpPr>
        <p:sp>
          <p:nvSpPr>
            <p:cNvPr id="15" name="Freeform 15"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n-US"/>
            </a:p>
          </p:txBody>
        </p:sp>
      </p:grpSp>
      <p:grpSp>
        <p:nvGrpSpPr>
          <p:cNvPr id="16" name="Group 16"/>
          <p:cNvGrpSpPr>
            <a:grpSpLocks noChangeAspect="1"/>
          </p:cNvGrpSpPr>
          <p:nvPr/>
        </p:nvGrpSpPr>
        <p:grpSpPr>
          <a:xfrm>
            <a:off x="13019231" y="9000888"/>
            <a:ext cx="2648887" cy="715178"/>
            <a:chOff x="0" y="0"/>
            <a:chExt cx="3531849" cy="953571"/>
          </a:xfrm>
        </p:grpSpPr>
        <p:sp>
          <p:nvSpPr>
            <p:cNvPr id="17" name="Freeform 17"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n-US"/>
            </a:p>
          </p:txBody>
        </p:sp>
      </p:grpSp>
      <p:grpSp>
        <p:nvGrpSpPr>
          <p:cNvPr id="18" name="Group 18"/>
          <p:cNvGrpSpPr>
            <a:grpSpLocks noChangeAspect="1"/>
          </p:cNvGrpSpPr>
          <p:nvPr/>
        </p:nvGrpSpPr>
        <p:grpSpPr>
          <a:xfrm>
            <a:off x="15413295" y="9158185"/>
            <a:ext cx="2028087" cy="360735"/>
            <a:chOff x="0" y="0"/>
            <a:chExt cx="2704115" cy="480980"/>
          </a:xfrm>
        </p:grpSpPr>
        <p:sp>
          <p:nvSpPr>
            <p:cNvPr id="19" name="Freeform 19"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n-US"/>
            </a:p>
          </p:txBody>
        </p:sp>
      </p:grpSp>
      <p:grpSp>
        <p:nvGrpSpPr>
          <p:cNvPr id="20" name="Group 20"/>
          <p:cNvGrpSpPr/>
          <p:nvPr/>
        </p:nvGrpSpPr>
        <p:grpSpPr>
          <a:xfrm>
            <a:off x="991885" y="1238587"/>
            <a:ext cx="14874820" cy="4255980"/>
            <a:chOff x="0" y="0"/>
            <a:chExt cx="19833094" cy="5674640"/>
          </a:xfrm>
        </p:grpSpPr>
        <p:sp>
          <p:nvSpPr>
            <p:cNvPr id="21" name="Freeform 21"/>
            <p:cNvSpPr/>
            <p:nvPr/>
          </p:nvSpPr>
          <p:spPr>
            <a:xfrm>
              <a:off x="0" y="0"/>
              <a:ext cx="19833095" cy="5674640"/>
            </a:xfrm>
            <a:custGeom>
              <a:avLst/>
              <a:gdLst/>
              <a:ahLst/>
              <a:cxnLst/>
              <a:rect l="l" t="t" r="r" b="b"/>
              <a:pathLst>
                <a:path w="19833095" h="5674640">
                  <a:moveTo>
                    <a:pt x="0" y="0"/>
                  </a:moveTo>
                  <a:lnTo>
                    <a:pt x="19833095" y="0"/>
                  </a:lnTo>
                  <a:lnTo>
                    <a:pt x="19833095" y="5674640"/>
                  </a:lnTo>
                  <a:lnTo>
                    <a:pt x="0" y="5674640"/>
                  </a:lnTo>
                  <a:close/>
                </a:path>
              </a:pathLst>
            </a:custGeom>
            <a:solidFill>
              <a:srgbClr val="000000">
                <a:alpha val="0"/>
              </a:srgbClr>
            </a:solidFill>
          </p:spPr>
          <p:txBody>
            <a:bodyPr/>
            <a:lstStyle/>
            <a:p>
              <a:endParaRPr lang="en-US"/>
            </a:p>
          </p:txBody>
        </p:sp>
        <p:sp>
          <p:nvSpPr>
            <p:cNvPr id="22" name="TextBox 22"/>
            <p:cNvSpPr txBox="1"/>
            <p:nvPr/>
          </p:nvSpPr>
          <p:spPr>
            <a:xfrm>
              <a:off x="0" y="57150"/>
              <a:ext cx="19833094" cy="5617490"/>
            </a:xfrm>
            <a:prstGeom prst="rect">
              <a:avLst/>
            </a:prstGeom>
          </p:spPr>
          <p:txBody>
            <a:bodyPr lIns="0" tIns="0" rIns="0" bIns="0" rtlCol="0" anchor="b"/>
            <a:lstStyle/>
            <a:p>
              <a:pPr algn="l">
                <a:lnSpc>
                  <a:spcPts val="5184"/>
                </a:lnSpc>
              </a:pPr>
              <a:r>
                <a:rPr lang="en-US" sz="4800" b="1">
                  <a:solidFill>
                    <a:srgbClr val="FFFFFF"/>
                  </a:solidFill>
                  <a:latin typeface="Georgia Bold"/>
                  <a:ea typeface="Georgia Bold"/>
                  <a:cs typeface="Georgia Bold"/>
                  <a:sym typeface="Georgia Bold"/>
                </a:rPr>
                <a:t>Be A Manager Ideathon</a:t>
              </a:r>
            </a:p>
          </p:txBody>
        </p:sp>
      </p:grpSp>
      <p:sp>
        <p:nvSpPr>
          <p:cNvPr id="23" name="Freeform 23"/>
          <p:cNvSpPr/>
          <p:nvPr/>
        </p:nvSpPr>
        <p:spPr>
          <a:xfrm>
            <a:off x="846618" y="9024857"/>
            <a:ext cx="3785653" cy="635498"/>
          </a:xfrm>
          <a:custGeom>
            <a:avLst/>
            <a:gdLst/>
            <a:ahLst/>
            <a:cxnLst/>
            <a:rect l="l" t="t" r="r" b="b"/>
            <a:pathLst>
              <a:path w="3785653" h="635498">
                <a:moveTo>
                  <a:pt x="0" y="0"/>
                </a:moveTo>
                <a:lnTo>
                  <a:pt x="3785654" y="0"/>
                </a:lnTo>
                <a:lnTo>
                  <a:pt x="3785654" y="635497"/>
                </a:lnTo>
                <a:lnTo>
                  <a:pt x="0" y="635497"/>
                </a:lnTo>
                <a:lnTo>
                  <a:pt x="0" y="0"/>
                </a:lnTo>
                <a:close/>
              </a:path>
            </a:pathLst>
          </a:custGeom>
          <a:blipFill>
            <a:blip r:embed="rId10"/>
            <a:stretch>
              <a:fillRect/>
            </a:stretch>
          </a:blipFill>
        </p:spPr>
        <p:txBody>
          <a:bodyPr/>
          <a:lstStyle/>
          <a:p>
            <a:endParaRPr lang="en-US"/>
          </a:p>
        </p:txBody>
      </p:sp>
      <p:sp>
        <p:nvSpPr>
          <p:cNvPr id="24" name="TextBox 24"/>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sp>
        <p:nvSpPr>
          <p:cNvPr id="25" name="TextBox 25"/>
          <p:cNvSpPr txBox="1"/>
          <p:nvPr/>
        </p:nvSpPr>
        <p:spPr>
          <a:xfrm>
            <a:off x="913981" y="5683707"/>
            <a:ext cx="10301574" cy="2482215"/>
          </a:xfrm>
          <a:prstGeom prst="rect">
            <a:avLst/>
          </a:prstGeom>
        </p:spPr>
        <p:txBody>
          <a:bodyPr lIns="0" tIns="0" rIns="0" bIns="0" rtlCol="0" anchor="t">
            <a:spAutoFit/>
          </a:bodyPr>
          <a:lstStyle/>
          <a:p>
            <a:pPr algn="l">
              <a:lnSpc>
                <a:spcPts val="6480"/>
              </a:lnSpc>
            </a:pPr>
            <a:r>
              <a:rPr lang="en-US" sz="6000" b="1">
                <a:solidFill>
                  <a:srgbClr val="75C83E"/>
                </a:solidFill>
                <a:latin typeface="Georgia Bold"/>
                <a:ea typeface="Georgia Bold"/>
                <a:cs typeface="Georgia Bold"/>
                <a:sym typeface="Georgia Bold"/>
              </a:rPr>
              <a:t>Ενδυνάμωση των γυναικών στον τομέα της κλωστουφαντουργίας</a:t>
            </a:r>
          </a:p>
        </p:txBody>
      </p:sp>
      <p:pic>
        <p:nvPicPr>
          <p:cNvPr id="29" name="Picture 28" descr="A black and white sign with a person and a euro symbol&#10;&#10;AI-generated content may be incorrect.">
            <a:extLst>
              <a:ext uri="{FF2B5EF4-FFF2-40B4-BE49-F238E27FC236}">
                <a16:creationId xmlns:a16="http://schemas.microsoft.com/office/drawing/2014/main" id="{067D81C5-2309-1FF5-3EB9-A5ECDF5E61A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85760" y="9000888"/>
            <a:ext cx="1803400" cy="6223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052204" y="452011"/>
            <a:ext cx="2882265" cy="1403886"/>
            <a:chOff x="0" y="0"/>
            <a:chExt cx="3843020" cy="1871848"/>
          </a:xfrm>
        </p:grpSpPr>
        <p:sp>
          <p:nvSpPr>
            <p:cNvPr id="18" name="Freeform 18" descr="Ένα ασπρόμαυρο λογότυπο  Η περιγραφή δημιουργείται αυτόματα"/>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endParaRPr lang="en-US"/>
            </a:p>
          </p:txBody>
        </p:sp>
      </p:grpSp>
      <p:grpSp>
        <p:nvGrpSpPr>
          <p:cNvPr id="19" name="Group 19"/>
          <p:cNvGrpSpPr/>
          <p:nvPr/>
        </p:nvGrpSpPr>
        <p:grpSpPr>
          <a:xfrm>
            <a:off x="974247" y="6402254"/>
            <a:ext cx="12577343" cy="2043825"/>
            <a:chOff x="0" y="0"/>
            <a:chExt cx="16769790" cy="2725100"/>
          </a:xfrm>
        </p:grpSpPr>
        <p:sp>
          <p:nvSpPr>
            <p:cNvPr id="20" name="Freeform 20"/>
            <p:cNvSpPr/>
            <p:nvPr/>
          </p:nvSpPr>
          <p:spPr>
            <a:xfrm>
              <a:off x="0" y="0"/>
              <a:ext cx="16769790" cy="2725100"/>
            </a:xfrm>
            <a:custGeom>
              <a:avLst/>
              <a:gdLst/>
              <a:ahLst/>
              <a:cxnLst/>
              <a:rect l="l" t="t" r="r" b="b"/>
              <a:pathLst>
                <a:path w="16769790" h="2725100">
                  <a:moveTo>
                    <a:pt x="0" y="0"/>
                  </a:moveTo>
                  <a:lnTo>
                    <a:pt x="16769790" y="0"/>
                  </a:lnTo>
                  <a:lnTo>
                    <a:pt x="16769790" y="2725100"/>
                  </a:lnTo>
                  <a:lnTo>
                    <a:pt x="0" y="2725100"/>
                  </a:lnTo>
                  <a:close/>
                </a:path>
              </a:pathLst>
            </a:custGeom>
            <a:solidFill>
              <a:srgbClr val="000000">
                <a:alpha val="0"/>
              </a:srgbClr>
            </a:solidFill>
          </p:spPr>
          <p:txBody>
            <a:bodyPr/>
            <a:lstStyle/>
            <a:p>
              <a:endParaRPr lang="en-US"/>
            </a:p>
          </p:txBody>
        </p:sp>
        <p:sp>
          <p:nvSpPr>
            <p:cNvPr id="21" name="TextBox 21"/>
            <p:cNvSpPr txBox="1"/>
            <p:nvPr/>
          </p:nvSpPr>
          <p:spPr>
            <a:xfrm>
              <a:off x="0" y="66675"/>
              <a:ext cx="16769790" cy="2658425"/>
            </a:xfrm>
            <a:prstGeom prst="rect">
              <a:avLst/>
            </a:prstGeom>
          </p:spPr>
          <p:txBody>
            <a:bodyPr lIns="0" tIns="0" rIns="0" bIns="0" rtlCol="0" anchor="b"/>
            <a:lstStyle/>
            <a:p>
              <a:pPr marL="0" lvl="0" indent="0" algn="l">
                <a:lnSpc>
                  <a:spcPts val="6480"/>
                </a:lnSpc>
              </a:pPr>
              <a:r>
                <a:rPr lang="en-US" sz="6000" b="1">
                  <a:solidFill>
                    <a:srgbClr val="C0FF99"/>
                  </a:solidFill>
                  <a:latin typeface="Georgia Bold"/>
                  <a:ea typeface="Georgia Bold"/>
                  <a:cs typeface="Georgia Bold"/>
                  <a:sym typeface="Georgia Bold"/>
                </a:rPr>
                <a:t>Θέμα:</a:t>
              </a:r>
            </a:p>
            <a:p>
              <a:pPr marL="0" lvl="0" indent="0" algn="l">
                <a:lnSpc>
                  <a:spcPts val="6480"/>
                </a:lnSpc>
              </a:pPr>
              <a:r>
                <a:rPr lang="en-US" sz="6000" b="1">
                  <a:solidFill>
                    <a:srgbClr val="FFFFFF"/>
                  </a:solidFill>
                  <a:latin typeface="Georgia Bold"/>
                  <a:ea typeface="Georgia Bold"/>
                  <a:cs typeface="Georgia Bold"/>
                  <a:sym typeface="Georgia Bold"/>
                </a:rPr>
                <a:t>Γρήγορη Μόδα</a:t>
              </a:r>
            </a:p>
          </p:txBody>
        </p:sp>
      </p:grpSp>
      <p:grpSp>
        <p:nvGrpSpPr>
          <p:cNvPr id="22" name="Group 22"/>
          <p:cNvGrpSpPr>
            <a:grpSpLocks noChangeAspect="1"/>
          </p:cNvGrpSpPr>
          <p:nvPr/>
        </p:nvGrpSpPr>
        <p:grpSpPr>
          <a:xfrm>
            <a:off x="6970926" y="921543"/>
            <a:ext cx="10288374" cy="6803603"/>
            <a:chOff x="0" y="0"/>
            <a:chExt cx="14199514" cy="9390002"/>
          </a:xfrm>
        </p:grpSpPr>
        <p:sp>
          <p:nvSpPr>
            <p:cNvPr id="23" name="Freeform 23"/>
            <p:cNvSpPr/>
            <p:nvPr/>
          </p:nvSpPr>
          <p:spPr>
            <a:xfrm>
              <a:off x="0" y="0"/>
              <a:ext cx="14199488" cy="9389999"/>
            </a:xfrm>
            <a:custGeom>
              <a:avLst/>
              <a:gdLst/>
              <a:ahLst/>
              <a:cxnLst/>
              <a:rect l="l" t="t" r="r" b="b"/>
              <a:pathLst>
                <a:path w="14199488" h="9389999">
                  <a:moveTo>
                    <a:pt x="0" y="0"/>
                  </a:moveTo>
                  <a:lnTo>
                    <a:pt x="14199488" y="0"/>
                  </a:lnTo>
                  <a:lnTo>
                    <a:pt x="14199488" y="9389999"/>
                  </a:lnTo>
                  <a:lnTo>
                    <a:pt x="0" y="9389999"/>
                  </a:lnTo>
                  <a:lnTo>
                    <a:pt x="0" y="0"/>
                  </a:lnTo>
                  <a:close/>
                </a:path>
              </a:pathLst>
            </a:custGeom>
            <a:blipFill>
              <a:blip r:embed="rId10"/>
              <a:stretch>
                <a:fillRect t="-374" b="-374"/>
              </a:stretch>
            </a:blipFill>
          </p:spPr>
          <p:txBody>
            <a:bodyPr/>
            <a:lstStyle/>
            <a:p>
              <a:endParaRPr lang="en-US"/>
            </a:p>
          </p:txBody>
        </p:sp>
      </p:grpSp>
      <p:sp>
        <p:nvSpPr>
          <p:cNvPr id="24" name="Freeform 24"/>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1"/>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grpSp>
        <p:nvGrpSpPr>
          <p:cNvPr id="16" name="Group 16"/>
          <p:cNvGrpSpPr>
            <a:grpSpLocks noChangeAspect="1"/>
          </p:cNvGrpSpPr>
          <p:nvPr/>
        </p:nvGrpSpPr>
        <p:grpSpPr>
          <a:xfrm>
            <a:off x="10557815" y="244931"/>
            <a:ext cx="9364170" cy="7980216"/>
            <a:chOff x="0" y="0"/>
            <a:chExt cx="12891994" cy="10986654"/>
          </a:xfrm>
        </p:grpSpPr>
        <p:sp>
          <p:nvSpPr>
            <p:cNvPr id="17" name="Freeform 17"/>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8"/>
              <a:stretch>
                <a:fillRect b="-2"/>
              </a:stretch>
            </a:blipFill>
          </p:spPr>
          <p:txBody>
            <a:bodyPr/>
            <a:lstStyle/>
            <a:p>
              <a:endParaRPr lang="en-US"/>
            </a:p>
          </p:txBody>
        </p:sp>
      </p:grpSp>
      <p:grpSp>
        <p:nvGrpSpPr>
          <p:cNvPr id="18" name="Group 18"/>
          <p:cNvGrpSpPr/>
          <p:nvPr/>
        </p:nvGrpSpPr>
        <p:grpSpPr>
          <a:xfrm>
            <a:off x="846620" y="547688"/>
            <a:ext cx="9091683" cy="1988345"/>
            <a:chOff x="0" y="0"/>
            <a:chExt cx="12122244" cy="2651126"/>
          </a:xfrm>
        </p:grpSpPr>
        <p:sp>
          <p:nvSpPr>
            <p:cNvPr id="19" name="Freeform 19"/>
            <p:cNvSpPr/>
            <p:nvPr/>
          </p:nvSpPr>
          <p:spPr>
            <a:xfrm>
              <a:off x="0"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endParaRPr lang="en-US"/>
            </a:p>
          </p:txBody>
        </p:sp>
        <p:sp>
          <p:nvSpPr>
            <p:cNvPr id="20" name="TextBox 20"/>
            <p:cNvSpPr txBox="1"/>
            <p:nvPr/>
          </p:nvSpPr>
          <p:spPr>
            <a:xfrm>
              <a:off x="0" y="66675"/>
              <a:ext cx="12122244" cy="2584451"/>
            </a:xfrm>
            <a:prstGeom prst="rect">
              <a:avLst/>
            </a:prstGeom>
          </p:spPr>
          <p:txBody>
            <a:bodyPr lIns="0" tIns="0" rIns="0" bIns="0" rtlCol="0" anchor="ctr"/>
            <a:lstStyle/>
            <a:p>
              <a:pPr marL="0" lvl="0" indent="0" algn="l">
                <a:lnSpc>
                  <a:spcPts val="6480"/>
                </a:lnSpc>
              </a:pPr>
              <a:r>
                <a:rPr lang="en-US" sz="6000" b="1">
                  <a:solidFill>
                    <a:srgbClr val="FFFFFF"/>
                  </a:solidFill>
                  <a:latin typeface="Georgia Bold"/>
                  <a:ea typeface="Georgia Bold"/>
                  <a:cs typeface="Georgia Bold"/>
                  <a:sym typeface="Georgia Bold"/>
                </a:rPr>
                <a:t>Γρήγορη Μόδα</a:t>
              </a:r>
            </a:p>
          </p:txBody>
        </p:sp>
      </p:grpSp>
      <p:sp>
        <p:nvSpPr>
          <p:cNvPr id="21" name="Freeform 21"/>
          <p:cNvSpPr/>
          <p:nvPr/>
        </p:nvSpPr>
        <p:spPr>
          <a:xfrm>
            <a:off x="7447723" y="4792422"/>
            <a:ext cx="3589239" cy="4337450"/>
          </a:xfrm>
          <a:custGeom>
            <a:avLst/>
            <a:gdLst/>
            <a:ahLst/>
            <a:cxnLst/>
            <a:rect l="l" t="t" r="r" b="b"/>
            <a:pathLst>
              <a:path w="3589239" h="4337450">
                <a:moveTo>
                  <a:pt x="0" y="0"/>
                </a:moveTo>
                <a:lnTo>
                  <a:pt x="3589240" y="0"/>
                </a:lnTo>
                <a:lnTo>
                  <a:pt x="3589240" y="4337450"/>
                </a:lnTo>
                <a:lnTo>
                  <a:pt x="0" y="4337450"/>
                </a:lnTo>
                <a:lnTo>
                  <a:pt x="0" y="0"/>
                </a:lnTo>
                <a:close/>
              </a:path>
            </a:pathLst>
          </a:custGeom>
          <a:blipFill>
            <a:blip r:embed="rId9"/>
            <a:stretch>
              <a:fillRect/>
            </a:stretch>
          </a:blipFill>
        </p:spPr>
        <p:txBody>
          <a:bodyPr/>
          <a:lstStyle/>
          <a:p>
            <a:endParaRPr lang="en-US"/>
          </a:p>
        </p:txBody>
      </p:sp>
      <p:sp>
        <p:nvSpPr>
          <p:cNvPr id="22" name="TextBox 22"/>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sp>
        <p:nvSpPr>
          <p:cNvPr id="23" name="TextBox 23"/>
          <p:cNvSpPr txBox="1"/>
          <p:nvPr/>
        </p:nvSpPr>
        <p:spPr>
          <a:xfrm>
            <a:off x="938060" y="2812733"/>
            <a:ext cx="8697674" cy="2398776"/>
          </a:xfrm>
          <a:prstGeom prst="rect">
            <a:avLst/>
          </a:prstGeom>
        </p:spPr>
        <p:txBody>
          <a:bodyPr lIns="0" tIns="0" rIns="0" bIns="0" rtlCol="0" anchor="t">
            <a:spAutoFit/>
          </a:bodyPr>
          <a:lstStyle/>
          <a:p>
            <a:pPr marL="0" lvl="0" indent="0" algn="l">
              <a:lnSpc>
                <a:spcPts val="4320"/>
              </a:lnSpc>
            </a:pPr>
            <a:r>
              <a:rPr lang="en-US" sz="4000">
                <a:solidFill>
                  <a:srgbClr val="FFFFFF"/>
                </a:solidFill>
                <a:latin typeface="Arial"/>
                <a:ea typeface="Arial"/>
                <a:cs typeface="Arial"/>
                <a:sym typeface="Arial"/>
              </a:rPr>
              <a:t>Τι είναι η γρήγορη μόδα;</a:t>
            </a:r>
          </a:p>
          <a:p>
            <a:pPr marL="0" lvl="0" indent="0" algn="l">
              <a:lnSpc>
                <a:spcPts val="3888"/>
              </a:lnSpc>
            </a:pPr>
            <a:endParaRPr lang="en-US" sz="4000">
              <a:solidFill>
                <a:srgbClr val="FFFFFF"/>
              </a:solidFill>
              <a:latin typeface="Arial"/>
              <a:ea typeface="Arial"/>
              <a:cs typeface="Arial"/>
              <a:sym typeface="Arial"/>
            </a:endParaRPr>
          </a:p>
          <a:p>
            <a:pPr marL="597219" lvl="1" indent="-298609" algn="l">
              <a:lnSpc>
                <a:spcPts val="3564"/>
              </a:lnSpc>
              <a:buFont typeface="Arial"/>
              <a:buChar char="•"/>
            </a:pPr>
            <a:r>
              <a:rPr lang="en-US" sz="3300">
                <a:solidFill>
                  <a:srgbClr val="FFFFFF"/>
                </a:solidFill>
                <a:latin typeface="Arial"/>
                <a:ea typeface="Arial"/>
                <a:cs typeface="Arial"/>
                <a:sym typeface="Arial"/>
              </a:rPr>
              <a:t>Ποια είναι η σχέση σου με αυτό το μοντέλο;</a:t>
            </a:r>
          </a:p>
          <a:p>
            <a:pPr marL="597219" lvl="1" indent="-298609" algn="l">
              <a:lnSpc>
                <a:spcPts val="3564"/>
              </a:lnSpc>
              <a:buFont typeface="Arial"/>
              <a:buChar char="•"/>
            </a:pPr>
            <a:r>
              <a:rPr lang="en-US" sz="3300">
                <a:solidFill>
                  <a:srgbClr val="FFFFFF"/>
                </a:solidFill>
                <a:latin typeface="Arial"/>
                <a:ea typeface="Arial"/>
                <a:cs typeface="Arial"/>
                <a:sym typeface="Arial"/>
              </a:rPr>
              <a:t>Τι σε εμπνέει;</a:t>
            </a:r>
          </a:p>
          <a:p>
            <a:pPr marL="597219" lvl="1" indent="-298609" algn="l">
              <a:lnSpc>
                <a:spcPts val="3564"/>
              </a:lnSpc>
              <a:buFont typeface="Arial"/>
              <a:buChar char="•"/>
            </a:pPr>
            <a:r>
              <a:rPr lang="en-US" sz="3300">
                <a:solidFill>
                  <a:srgbClr val="FFFFFF"/>
                </a:solidFill>
                <a:latin typeface="Arial"/>
                <a:ea typeface="Arial"/>
                <a:cs typeface="Arial"/>
                <a:sym typeface="Arial"/>
              </a:rPr>
              <a:t>Υπάρχουν άλλα μοντέλα;</a:t>
            </a:r>
          </a:p>
        </p:txBody>
      </p:sp>
      <p:sp>
        <p:nvSpPr>
          <p:cNvPr id="24" name="Freeform 24"/>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0"/>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052204" y="452011"/>
            <a:ext cx="2882265" cy="1403886"/>
            <a:chOff x="0" y="0"/>
            <a:chExt cx="3843020" cy="1871848"/>
          </a:xfrm>
        </p:grpSpPr>
        <p:sp>
          <p:nvSpPr>
            <p:cNvPr id="18" name="Freeform 18" descr="Ένα ασπρόμαυρο λογότυπο  Η περιγραφή δημιουργείται αυτόματα"/>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8"/>
              <a:stretch>
                <a:fillRect l="-33" r="-33"/>
              </a:stretch>
            </a:blipFill>
          </p:spPr>
          <p:txBody>
            <a:bodyPr/>
            <a:lstStyle/>
            <a:p>
              <a:endParaRPr lang="en-US"/>
            </a:p>
          </p:txBody>
        </p:sp>
      </p:grpSp>
      <p:grpSp>
        <p:nvGrpSpPr>
          <p:cNvPr id="19" name="Group 19"/>
          <p:cNvGrpSpPr/>
          <p:nvPr/>
        </p:nvGrpSpPr>
        <p:grpSpPr>
          <a:xfrm>
            <a:off x="1271601" y="3372358"/>
            <a:ext cx="9087208" cy="3218014"/>
            <a:chOff x="0" y="0"/>
            <a:chExt cx="10364398" cy="3670300"/>
          </a:xfrm>
        </p:grpSpPr>
        <p:sp>
          <p:nvSpPr>
            <p:cNvPr id="20" name="Freeform 20"/>
            <p:cNvSpPr/>
            <p:nvPr/>
          </p:nvSpPr>
          <p:spPr>
            <a:xfrm>
              <a:off x="6350" y="6350"/>
              <a:ext cx="10351643" cy="3657600"/>
            </a:xfrm>
            <a:custGeom>
              <a:avLst/>
              <a:gdLst/>
              <a:ahLst/>
              <a:cxnLst/>
              <a:rect l="l" t="t" r="r" b="b"/>
              <a:pathLst>
                <a:path w="10351643" h="3657600">
                  <a:moveTo>
                    <a:pt x="0" y="1828800"/>
                  </a:moveTo>
                  <a:lnTo>
                    <a:pt x="916432" y="0"/>
                  </a:lnTo>
                  <a:lnTo>
                    <a:pt x="9435211" y="0"/>
                  </a:lnTo>
                  <a:lnTo>
                    <a:pt x="10351643" y="1828800"/>
                  </a:lnTo>
                  <a:lnTo>
                    <a:pt x="9435211" y="3657600"/>
                  </a:lnTo>
                  <a:lnTo>
                    <a:pt x="916432" y="3657600"/>
                  </a:lnTo>
                  <a:close/>
                </a:path>
              </a:pathLst>
            </a:custGeom>
            <a:solidFill>
              <a:srgbClr val="C0FF99"/>
            </a:solidFill>
          </p:spPr>
          <p:txBody>
            <a:bodyPr/>
            <a:lstStyle/>
            <a:p>
              <a:endParaRPr lang="en-US"/>
            </a:p>
          </p:txBody>
        </p:sp>
        <p:sp>
          <p:nvSpPr>
            <p:cNvPr id="21" name="Freeform 21"/>
            <p:cNvSpPr/>
            <p:nvPr/>
          </p:nvSpPr>
          <p:spPr>
            <a:xfrm>
              <a:off x="-32" y="0"/>
              <a:ext cx="10364406" cy="3670427"/>
            </a:xfrm>
            <a:custGeom>
              <a:avLst/>
              <a:gdLst/>
              <a:ahLst/>
              <a:cxnLst/>
              <a:rect l="l" t="t" r="r" b="b"/>
              <a:pathLst>
                <a:path w="10364406" h="3670427">
                  <a:moveTo>
                    <a:pt x="667" y="1832356"/>
                  </a:moveTo>
                  <a:lnTo>
                    <a:pt x="917099" y="3556"/>
                  </a:lnTo>
                  <a:cubicBezTo>
                    <a:pt x="918115" y="1397"/>
                    <a:pt x="920401" y="0"/>
                    <a:pt x="922814" y="0"/>
                  </a:cubicBezTo>
                  <a:lnTo>
                    <a:pt x="9441593" y="0"/>
                  </a:lnTo>
                  <a:cubicBezTo>
                    <a:pt x="9444006" y="0"/>
                    <a:pt x="9446165" y="1397"/>
                    <a:pt x="9447308" y="3556"/>
                  </a:cubicBezTo>
                  <a:lnTo>
                    <a:pt x="10363740" y="1832356"/>
                  </a:lnTo>
                  <a:cubicBezTo>
                    <a:pt x="10364629" y="1834134"/>
                    <a:pt x="10364629" y="1836293"/>
                    <a:pt x="10363740" y="1838071"/>
                  </a:cubicBezTo>
                  <a:lnTo>
                    <a:pt x="9447308" y="3666871"/>
                  </a:lnTo>
                  <a:cubicBezTo>
                    <a:pt x="9446292" y="3669030"/>
                    <a:pt x="9444006" y="3670427"/>
                    <a:pt x="9441593" y="3670427"/>
                  </a:cubicBezTo>
                  <a:lnTo>
                    <a:pt x="922814" y="3670427"/>
                  </a:lnTo>
                  <a:cubicBezTo>
                    <a:pt x="920401" y="3670427"/>
                    <a:pt x="918242" y="3669030"/>
                    <a:pt x="917099" y="3666871"/>
                  </a:cubicBezTo>
                  <a:lnTo>
                    <a:pt x="667" y="1837944"/>
                  </a:lnTo>
                  <a:cubicBezTo>
                    <a:pt x="-222" y="1836166"/>
                    <a:pt x="-222" y="1834007"/>
                    <a:pt x="667" y="1832229"/>
                  </a:cubicBezTo>
                  <a:moveTo>
                    <a:pt x="11970" y="1837944"/>
                  </a:moveTo>
                  <a:lnTo>
                    <a:pt x="6382" y="1835150"/>
                  </a:lnTo>
                  <a:lnTo>
                    <a:pt x="12097" y="1832356"/>
                  </a:lnTo>
                  <a:lnTo>
                    <a:pt x="928529" y="3661156"/>
                  </a:lnTo>
                  <a:lnTo>
                    <a:pt x="922814" y="3663950"/>
                  </a:lnTo>
                  <a:lnTo>
                    <a:pt x="922814" y="3657600"/>
                  </a:lnTo>
                  <a:lnTo>
                    <a:pt x="9441593" y="3657600"/>
                  </a:lnTo>
                  <a:lnTo>
                    <a:pt x="9441593" y="3663950"/>
                  </a:lnTo>
                  <a:lnTo>
                    <a:pt x="9435878" y="3661156"/>
                  </a:lnTo>
                  <a:lnTo>
                    <a:pt x="10352310" y="1832356"/>
                  </a:lnTo>
                  <a:lnTo>
                    <a:pt x="10358025" y="1835150"/>
                  </a:lnTo>
                  <a:lnTo>
                    <a:pt x="10352310" y="1837944"/>
                  </a:lnTo>
                  <a:lnTo>
                    <a:pt x="9436005" y="9144"/>
                  </a:lnTo>
                  <a:lnTo>
                    <a:pt x="9441720" y="6350"/>
                  </a:lnTo>
                  <a:lnTo>
                    <a:pt x="9441720" y="12700"/>
                  </a:lnTo>
                  <a:lnTo>
                    <a:pt x="922814" y="12700"/>
                  </a:lnTo>
                  <a:lnTo>
                    <a:pt x="922814" y="6350"/>
                  </a:lnTo>
                  <a:lnTo>
                    <a:pt x="928529" y="9144"/>
                  </a:lnTo>
                  <a:lnTo>
                    <a:pt x="12097" y="1837944"/>
                  </a:lnTo>
                  <a:close/>
                </a:path>
              </a:pathLst>
            </a:custGeom>
            <a:solidFill>
              <a:srgbClr val="70AD47"/>
            </a:solidFill>
          </p:spPr>
          <p:txBody>
            <a:bodyPr/>
            <a:lstStyle/>
            <a:p>
              <a:endParaRPr lang="en-US"/>
            </a:p>
          </p:txBody>
        </p:sp>
      </p:grpSp>
      <p:grpSp>
        <p:nvGrpSpPr>
          <p:cNvPr id="22" name="Group 22"/>
          <p:cNvGrpSpPr/>
          <p:nvPr/>
        </p:nvGrpSpPr>
        <p:grpSpPr>
          <a:xfrm>
            <a:off x="4581033" y="730589"/>
            <a:ext cx="10967092" cy="941610"/>
            <a:chOff x="0" y="0"/>
            <a:chExt cx="14622790" cy="1255481"/>
          </a:xfrm>
        </p:grpSpPr>
        <p:sp>
          <p:nvSpPr>
            <p:cNvPr id="23" name="Freeform 23"/>
            <p:cNvSpPr/>
            <p:nvPr/>
          </p:nvSpPr>
          <p:spPr>
            <a:xfrm>
              <a:off x="0" y="0"/>
              <a:ext cx="14622790" cy="1255481"/>
            </a:xfrm>
            <a:custGeom>
              <a:avLst/>
              <a:gdLst/>
              <a:ahLst/>
              <a:cxnLst/>
              <a:rect l="l" t="t" r="r" b="b"/>
              <a:pathLst>
                <a:path w="14622790" h="1255481">
                  <a:moveTo>
                    <a:pt x="0" y="0"/>
                  </a:moveTo>
                  <a:lnTo>
                    <a:pt x="14622790" y="0"/>
                  </a:lnTo>
                  <a:lnTo>
                    <a:pt x="14622790" y="1255481"/>
                  </a:lnTo>
                  <a:lnTo>
                    <a:pt x="0" y="1255481"/>
                  </a:lnTo>
                  <a:close/>
                </a:path>
              </a:pathLst>
            </a:custGeom>
            <a:solidFill>
              <a:srgbClr val="000000">
                <a:alpha val="0"/>
              </a:srgbClr>
            </a:solidFill>
          </p:spPr>
          <p:txBody>
            <a:bodyPr/>
            <a:lstStyle/>
            <a:p>
              <a:endParaRPr lang="en-US"/>
            </a:p>
          </p:txBody>
        </p:sp>
        <p:sp>
          <p:nvSpPr>
            <p:cNvPr id="24" name="TextBox 24"/>
            <p:cNvSpPr txBox="1"/>
            <p:nvPr/>
          </p:nvSpPr>
          <p:spPr>
            <a:xfrm>
              <a:off x="0" y="47625"/>
              <a:ext cx="14622790" cy="1207856"/>
            </a:xfrm>
            <a:prstGeom prst="rect">
              <a:avLst/>
            </a:prstGeom>
          </p:spPr>
          <p:txBody>
            <a:bodyPr lIns="0" tIns="0" rIns="0" bIns="0" rtlCol="0" anchor="b"/>
            <a:lstStyle/>
            <a:p>
              <a:pPr marL="0" lvl="0" indent="0" algn="l">
                <a:lnSpc>
                  <a:spcPts val="5399"/>
                </a:lnSpc>
              </a:pPr>
              <a:r>
                <a:rPr lang="en-US" sz="4999" b="1">
                  <a:solidFill>
                    <a:srgbClr val="FFFFFF"/>
                  </a:solidFill>
                  <a:latin typeface="Georgia Bold"/>
                  <a:ea typeface="Georgia Bold"/>
                  <a:cs typeface="Georgia Bold"/>
                  <a:sym typeface="Georgia Bold"/>
                </a:rPr>
                <a:t>Το πρόβλημα της γρήγορης μόδας</a:t>
              </a:r>
            </a:p>
          </p:txBody>
        </p:sp>
      </p:grpSp>
      <p:grpSp>
        <p:nvGrpSpPr>
          <p:cNvPr id="25" name="Group 25"/>
          <p:cNvGrpSpPr>
            <a:grpSpLocks noChangeAspect="1"/>
          </p:cNvGrpSpPr>
          <p:nvPr/>
        </p:nvGrpSpPr>
        <p:grpSpPr>
          <a:xfrm>
            <a:off x="10465966" y="2024914"/>
            <a:ext cx="5594787" cy="6237171"/>
            <a:chOff x="0" y="0"/>
            <a:chExt cx="7459716" cy="8316228"/>
          </a:xfrm>
        </p:grpSpPr>
        <p:sp>
          <p:nvSpPr>
            <p:cNvPr id="26" name="Freeform 26"/>
            <p:cNvSpPr/>
            <p:nvPr/>
          </p:nvSpPr>
          <p:spPr>
            <a:xfrm>
              <a:off x="0" y="0"/>
              <a:ext cx="7459726" cy="8316214"/>
            </a:xfrm>
            <a:custGeom>
              <a:avLst/>
              <a:gdLst/>
              <a:ahLst/>
              <a:cxnLst/>
              <a:rect l="l" t="t" r="r" b="b"/>
              <a:pathLst>
                <a:path w="7459726" h="8316214">
                  <a:moveTo>
                    <a:pt x="0" y="0"/>
                  </a:moveTo>
                  <a:lnTo>
                    <a:pt x="7459726" y="0"/>
                  </a:lnTo>
                  <a:lnTo>
                    <a:pt x="7459726" y="8316214"/>
                  </a:lnTo>
                  <a:lnTo>
                    <a:pt x="0" y="8316214"/>
                  </a:lnTo>
                  <a:lnTo>
                    <a:pt x="0" y="0"/>
                  </a:lnTo>
                  <a:close/>
                </a:path>
              </a:pathLst>
            </a:custGeom>
            <a:blipFill>
              <a:blip r:embed="rId9"/>
              <a:stretch>
                <a:fillRect/>
              </a:stretch>
            </a:blipFill>
          </p:spPr>
          <p:txBody>
            <a:bodyPr/>
            <a:lstStyle/>
            <a:p>
              <a:endParaRPr lang="en-US"/>
            </a:p>
          </p:txBody>
        </p:sp>
      </p:grpSp>
      <p:sp>
        <p:nvSpPr>
          <p:cNvPr id="27" name="TextBox 27"/>
          <p:cNvSpPr txBox="1"/>
          <p:nvPr/>
        </p:nvSpPr>
        <p:spPr>
          <a:xfrm>
            <a:off x="1992957" y="3592564"/>
            <a:ext cx="7649561" cy="2779395"/>
          </a:xfrm>
          <a:prstGeom prst="rect">
            <a:avLst/>
          </a:prstGeom>
        </p:spPr>
        <p:txBody>
          <a:bodyPr lIns="0" tIns="0" rIns="0" bIns="0" rtlCol="0" anchor="t">
            <a:spAutoFit/>
          </a:bodyPr>
          <a:lstStyle/>
          <a:p>
            <a:pPr marL="0" lvl="0" indent="0" algn="ctr">
              <a:lnSpc>
                <a:spcPts val="3600"/>
              </a:lnSpc>
            </a:pPr>
            <a:r>
              <a:rPr lang="en-US" sz="3300" b="1">
                <a:solidFill>
                  <a:srgbClr val="8D5CFF"/>
                </a:solidFill>
                <a:latin typeface="Arial Bold"/>
                <a:ea typeface="Arial Bold"/>
                <a:cs typeface="Arial Bold"/>
                <a:sym typeface="Arial Bold"/>
              </a:rPr>
              <a:t>Παραδοσιακός κύκλος: </a:t>
            </a:r>
            <a:r>
              <a:rPr lang="en-US" sz="3300">
                <a:solidFill>
                  <a:srgbClr val="8D5CFF"/>
                </a:solidFill>
                <a:latin typeface="Arial"/>
                <a:ea typeface="Arial"/>
                <a:cs typeface="Arial"/>
                <a:sym typeface="Arial"/>
              </a:rPr>
              <a:t>περίπου 1 έτος </a:t>
            </a:r>
          </a:p>
          <a:p>
            <a:pPr marL="0" lvl="0" indent="0" algn="ctr">
              <a:lnSpc>
                <a:spcPts val="3600"/>
              </a:lnSpc>
            </a:pPr>
            <a:endParaRPr lang="en-US" sz="3300">
              <a:solidFill>
                <a:srgbClr val="8D5CFF"/>
              </a:solidFill>
              <a:latin typeface="Arial"/>
              <a:ea typeface="Arial"/>
              <a:cs typeface="Arial"/>
              <a:sym typeface="Arial"/>
            </a:endParaRPr>
          </a:p>
          <a:p>
            <a:pPr marL="0" lvl="0" indent="0" algn="ctr">
              <a:lnSpc>
                <a:spcPts val="3597"/>
              </a:lnSpc>
            </a:pPr>
            <a:r>
              <a:rPr lang="en-US" sz="3300" b="1">
                <a:solidFill>
                  <a:srgbClr val="8D5CFF"/>
                </a:solidFill>
                <a:latin typeface="Arial Bold"/>
                <a:ea typeface="Arial Bold"/>
                <a:cs typeface="Arial Bold"/>
                <a:sym typeface="Arial Bold"/>
              </a:rPr>
              <a:t>Κύκλος γρήγορης μόδας: </a:t>
            </a:r>
          </a:p>
          <a:p>
            <a:pPr marL="0" lvl="0" indent="0" algn="ctr">
              <a:lnSpc>
                <a:spcPts val="3600"/>
              </a:lnSpc>
            </a:pPr>
            <a:r>
              <a:rPr lang="en-US" sz="3300">
                <a:solidFill>
                  <a:srgbClr val="8D5CFF"/>
                </a:solidFill>
                <a:latin typeface="Arial"/>
                <a:ea typeface="Arial"/>
                <a:cs typeface="Arial"/>
                <a:sym typeface="Arial"/>
              </a:rPr>
              <a:t>μερικές εβδομάδες</a:t>
            </a:r>
          </a:p>
          <a:p>
            <a:pPr marL="0" lvl="0" indent="0" algn="ctr">
              <a:lnSpc>
                <a:spcPts val="3600"/>
              </a:lnSpc>
            </a:pPr>
            <a:endParaRPr lang="en-US" sz="3300">
              <a:solidFill>
                <a:srgbClr val="8D5CFF"/>
              </a:solidFill>
              <a:latin typeface="Arial"/>
              <a:ea typeface="Arial"/>
              <a:cs typeface="Arial"/>
              <a:sym typeface="Arial"/>
            </a:endParaRPr>
          </a:p>
          <a:p>
            <a:pPr marL="0" lvl="0" indent="0" algn="ctr">
              <a:lnSpc>
                <a:spcPts val="3600"/>
              </a:lnSpc>
            </a:pPr>
            <a:r>
              <a:rPr lang="en-US" sz="3300" b="1">
                <a:solidFill>
                  <a:srgbClr val="8D5CFF"/>
                </a:solidFill>
                <a:latin typeface="Arial Bold"/>
                <a:ea typeface="Arial Bold"/>
                <a:cs typeface="Arial Bold"/>
                <a:sym typeface="Arial Bold"/>
              </a:rPr>
              <a:t>Υπερπαραγωγή μόδας: </a:t>
            </a:r>
            <a:r>
              <a:rPr lang="en-US" sz="3300">
                <a:solidFill>
                  <a:srgbClr val="8D5CFF"/>
                </a:solidFill>
                <a:latin typeface="Arial"/>
                <a:ea typeface="Arial"/>
                <a:cs typeface="Arial"/>
                <a:sym typeface="Arial"/>
              </a:rPr>
              <a:t>5 έως 7 ημέρες</a:t>
            </a:r>
          </a:p>
        </p:txBody>
      </p:sp>
      <p:sp>
        <p:nvSpPr>
          <p:cNvPr id="28" name="Freeform 28"/>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0"/>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052204" y="452011"/>
            <a:ext cx="2882265" cy="1403886"/>
            <a:chOff x="0" y="0"/>
            <a:chExt cx="3843020" cy="1871848"/>
          </a:xfrm>
        </p:grpSpPr>
        <p:sp>
          <p:nvSpPr>
            <p:cNvPr id="18" name="Freeform 18" descr="Ένα ασπρόμαυρο λογότυπο  Η περιγραφή δημιουργείται αυτόματα"/>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8"/>
              <a:stretch>
                <a:fillRect l="-33" r="-33"/>
              </a:stretch>
            </a:blipFill>
          </p:spPr>
          <p:txBody>
            <a:bodyPr/>
            <a:lstStyle/>
            <a:p>
              <a:endParaRPr lang="en-US"/>
            </a:p>
          </p:txBody>
        </p:sp>
      </p:grpSp>
      <p:grpSp>
        <p:nvGrpSpPr>
          <p:cNvPr id="19" name="Group 19"/>
          <p:cNvGrpSpPr/>
          <p:nvPr/>
        </p:nvGrpSpPr>
        <p:grpSpPr>
          <a:xfrm>
            <a:off x="6945594" y="1944724"/>
            <a:ext cx="4677314" cy="1018500"/>
            <a:chOff x="0" y="0"/>
            <a:chExt cx="6236418" cy="1358000"/>
          </a:xfrm>
        </p:grpSpPr>
        <p:sp>
          <p:nvSpPr>
            <p:cNvPr id="20" name="Freeform 20"/>
            <p:cNvSpPr/>
            <p:nvPr/>
          </p:nvSpPr>
          <p:spPr>
            <a:xfrm>
              <a:off x="12700" y="12700"/>
              <a:ext cx="6211062" cy="1332611"/>
            </a:xfrm>
            <a:custGeom>
              <a:avLst/>
              <a:gdLst/>
              <a:ahLst/>
              <a:cxnLst/>
              <a:rect l="l" t="t" r="r" b="b"/>
              <a:pathLst>
                <a:path w="6211062" h="1332611">
                  <a:moveTo>
                    <a:pt x="0" y="222123"/>
                  </a:moveTo>
                  <a:cubicBezTo>
                    <a:pt x="0" y="99441"/>
                    <a:pt x="100965" y="0"/>
                    <a:pt x="225425" y="0"/>
                  </a:cubicBezTo>
                  <a:lnTo>
                    <a:pt x="5985637" y="0"/>
                  </a:lnTo>
                  <a:cubicBezTo>
                    <a:pt x="6110097" y="0"/>
                    <a:pt x="6211062" y="99441"/>
                    <a:pt x="6211062" y="222123"/>
                  </a:cubicBezTo>
                  <a:lnTo>
                    <a:pt x="6211062" y="1110488"/>
                  </a:lnTo>
                  <a:cubicBezTo>
                    <a:pt x="6211062" y="1233170"/>
                    <a:pt x="6110097" y="1332611"/>
                    <a:pt x="5985637" y="1332611"/>
                  </a:cubicBezTo>
                  <a:lnTo>
                    <a:pt x="225425" y="1332611"/>
                  </a:lnTo>
                  <a:cubicBezTo>
                    <a:pt x="100965" y="1332611"/>
                    <a:pt x="0" y="1233170"/>
                    <a:pt x="0" y="1110488"/>
                  </a:cubicBezTo>
                  <a:close/>
                </a:path>
              </a:pathLst>
            </a:custGeom>
            <a:solidFill>
              <a:srgbClr val="C0FF99"/>
            </a:solidFill>
          </p:spPr>
          <p:txBody>
            <a:bodyPr/>
            <a:lstStyle/>
            <a:p>
              <a:endParaRPr lang="en-US"/>
            </a:p>
          </p:txBody>
        </p:sp>
        <p:sp>
          <p:nvSpPr>
            <p:cNvPr id="21" name="Freeform 21"/>
            <p:cNvSpPr/>
            <p:nvPr/>
          </p:nvSpPr>
          <p:spPr>
            <a:xfrm>
              <a:off x="0" y="0"/>
              <a:ext cx="6236462" cy="1358011"/>
            </a:xfrm>
            <a:custGeom>
              <a:avLst/>
              <a:gdLst/>
              <a:ahLst/>
              <a:cxnLst/>
              <a:rect l="l" t="t" r="r" b="b"/>
              <a:pathLst>
                <a:path w="6236462" h="1358011">
                  <a:moveTo>
                    <a:pt x="0" y="234823"/>
                  </a:moveTo>
                  <a:cubicBezTo>
                    <a:pt x="0" y="104902"/>
                    <a:pt x="106807" y="0"/>
                    <a:pt x="238125" y="0"/>
                  </a:cubicBezTo>
                  <a:lnTo>
                    <a:pt x="5998337" y="0"/>
                  </a:lnTo>
                  <a:lnTo>
                    <a:pt x="5998337" y="12700"/>
                  </a:lnTo>
                  <a:lnTo>
                    <a:pt x="5998337" y="0"/>
                  </a:lnTo>
                  <a:cubicBezTo>
                    <a:pt x="6129655" y="0"/>
                    <a:pt x="6236462" y="104902"/>
                    <a:pt x="6236462" y="234823"/>
                  </a:cubicBezTo>
                  <a:lnTo>
                    <a:pt x="6223762" y="234823"/>
                  </a:lnTo>
                  <a:lnTo>
                    <a:pt x="6236462" y="234823"/>
                  </a:lnTo>
                  <a:lnTo>
                    <a:pt x="6236462" y="1123188"/>
                  </a:lnTo>
                  <a:lnTo>
                    <a:pt x="6223762" y="1123188"/>
                  </a:lnTo>
                  <a:lnTo>
                    <a:pt x="6236462" y="1123188"/>
                  </a:lnTo>
                  <a:cubicBezTo>
                    <a:pt x="6236462" y="1252982"/>
                    <a:pt x="6129655" y="1358011"/>
                    <a:pt x="5998337" y="1358011"/>
                  </a:cubicBezTo>
                  <a:lnTo>
                    <a:pt x="5998337" y="1345311"/>
                  </a:lnTo>
                  <a:lnTo>
                    <a:pt x="5998337" y="1358011"/>
                  </a:lnTo>
                  <a:lnTo>
                    <a:pt x="238125" y="1358011"/>
                  </a:lnTo>
                  <a:lnTo>
                    <a:pt x="238125" y="1345311"/>
                  </a:lnTo>
                  <a:lnTo>
                    <a:pt x="238125" y="1358011"/>
                  </a:lnTo>
                  <a:cubicBezTo>
                    <a:pt x="106807" y="1358011"/>
                    <a:pt x="0" y="1253109"/>
                    <a:pt x="0" y="1123188"/>
                  </a:cubicBezTo>
                  <a:lnTo>
                    <a:pt x="0" y="234823"/>
                  </a:lnTo>
                  <a:lnTo>
                    <a:pt x="12700" y="234823"/>
                  </a:lnTo>
                  <a:lnTo>
                    <a:pt x="0" y="234823"/>
                  </a:lnTo>
                  <a:moveTo>
                    <a:pt x="25400" y="234823"/>
                  </a:moveTo>
                  <a:lnTo>
                    <a:pt x="25400" y="1123188"/>
                  </a:lnTo>
                  <a:lnTo>
                    <a:pt x="12700" y="1123188"/>
                  </a:lnTo>
                  <a:lnTo>
                    <a:pt x="25400" y="1123188"/>
                  </a:lnTo>
                  <a:cubicBezTo>
                    <a:pt x="25400" y="1238631"/>
                    <a:pt x="120396" y="1332611"/>
                    <a:pt x="238125" y="1332611"/>
                  </a:cubicBezTo>
                  <a:lnTo>
                    <a:pt x="5998337" y="1332611"/>
                  </a:lnTo>
                  <a:cubicBezTo>
                    <a:pt x="6115939" y="1332611"/>
                    <a:pt x="6211062" y="1238631"/>
                    <a:pt x="6211062" y="1123188"/>
                  </a:cubicBezTo>
                  <a:lnTo>
                    <a:pt x="6211062" y="234823"/>
                  </a:lnTo>
                  <a:cubicBezTo>
                    <a:pt x="6211062" y="119380"/>
                    <a:pt x="6115939" y="25400"/>
                    <a:pt x="5998337" y="25400"/>
                  </a:cubicBezTo>
                  <a:lnTo>
                    <a:pt x="238125" y="25400"/>
                  </a:lnTo>
                  <a:lnTo>
                    <a:pt x="238125" y="12700"/>
                  </a:lnTo>
                  <a:lnTo>
                    <a:pt x="238125" y="25400"/>
                  </a:lnTo>
                  <a:cubicBezTo>
                    <a:pt x="120396" y="25400"/>
                    <a:pt x="25400" y="119380"/>
                    <a:pt x="25400" y="234823"/>
                  </a:cubicBezTo>
                  <a:close/>
                </a:path>
              </a:pathLst>
            </a:custGeom>
            <a:solidFill>
              <a:srgbClr val="FFFFFF"/>
            </a:solidFill>
          </p:spPr>
          <p:txBody>
            <a:bodyPr/>
            <a:lstStyle/>
            <a:p>
              <a:endParaRPr lang="en-US"/>
            </a:p>
          </p:txBody>
        </p:sp>
      </p:grpSp>
      <p:grpSp>
        <p:nvGrpSpPr>
          <p:cNvPr id="22" name="Group 22"/>
          <p:cNvGrpSpPr/>
          <p:nvPr/>
        </p:nvGrpSpPr>
        <p:grpSpPr>
          <a:xfrm>
            <a:off x="4608029" y="774513"/>
            <a:ext cx="10805267" cy="911947"/>
            <a:chOff x="0" y="0"/>
            <a:chExt cx="14407022" cy="1215930"/>
          </a:xfrm>
        </p:grpSpPr>
        <p:sp>
          <p:nvSpPr>
            <p:cNvPr id="23" name="Freeform 23"/>
            <p:cNvSpPr/>
            <p:nvPr/>
          </p:nvSpPr>
          <p:spPr>
            <a:xfrm>
              <a:off x="0" y="0"/>
              <a:ext cx="14407021" cy="1215930"/>
            </a:xfrm>
            <a:custGeom>
              <a:avLst/>
              <a:gdLst/>
              <a:ahLst/>
              <a:cxnLst/>
              <a:rect l="l" t="t" r="r" b="b"/>
              <a:pathLst>
                <a:path w="14407021" h="1215930">
                  <a:moveTo>
                    <a:pt x="0" y="0"/>
                  </a:moveTo>
                  <a:lnTo>
                    <a:pt x="14407021" y="0"/>
                  </a:lnTo>
                  <a:lnTo>
                    <a:pt x="14407021" y="1215930"/>
                  </a:lnTo>
                  <a:lnTo>
                    <a:pt x="0" y="1215930"/>
                  </a:lnTo>
                  <a:close/>
                </a:path>
              </a:pathLst>
            </a:custGeom>
            <a:solidFill>
              <a:srgbClr val="000000">
                <a:alpha val="0"/>
              </a:srgbClr>
            </a:solidFill>
          </p:spPr>
          <p:txBody>
            <a:bodyPr/>
            <a:lstStyle/>
            <a:p>
              <a:endParaRPr lang="en-US"/>
            </a:p>
          </p:txBody>
        </p:sp>
        <p:sp>
          <p:nvSpPr>
            <p:cNvPr id="24" name="TextBox 24"/>
            <p:cNvSpPr txBox="1"/>
            <p:nvPr/>
          </p:nvSpPr>
          <p:spPr>
            <a:xfrm>
              <a:off x="0" y="57150"/>
              <a:ext cx="14407022" cy="1158780"/>
            </a:xfrm>
            <a:prstGeom prst="rect">
              <a:avLst/>
            </a:prstGeom>
          </p:spPr>
          <p:txBody>
            <a:bodyPr lIns="0" tIns="0" rIns="0" bIns="0" rtlCol="0" anchor="b"/>
            <a:lstStyle/>
            <a:p>
              <a:pPr marL="0" lvl="0" indent="0" algn="l">
                <a:lnSpc>
                  <a:spcPts val="5184"/>
                </a:lnSpc>
              </a:pPr>
              <a:r>
                <a:rPr lang="en-US" sz="4800" b="1">
                  <a:solidFill>
                    <a:srgbClr val="FFFFFF"/>
                  </a:solidFill>
                  <a:latin typeface="Georgia Bold"/>
                  <a:ea typeface="Georgia Bold"/>
                  <a:cs typeface="Georgia Bold"/>
                  <a:sym typeface="Georgia Bold"/>
                </a:rPr>
                <a:t>Το πρόβλημα της γρήγορης μόδας</a:t>
              </a:r>
            </a:p>
          </p:txBody>
        </p:sp>
      </p:grpSp>
      <p:sp>
        <p:nvSpPr>
          <p:cNvPr id="25" name="TextBox 25"/>
          <p:cNvSpPr txBox="1"/>
          <p:nvPr/>
        </p:nvSpPr>
        <p:spPr>
          <a:xfrm>
            <a:off x="7140829" y="2263692"/>
            <a:ext cx="4017903" cy="391902"/>
          </a:xfrm>
          <a:prstGeom prst="rect">
            <a:avLst/>
          </a:prstGeom>
        </p:spPr>
        <p:txBody>
          <a:bodyPr wrap="square" lIns="0" tIns="0" rIns="0" bIns="0" rtlCol="0" anchor="t">
            <a:spAutoFit/>
          </a:bodyPr>
          <a:lstStyle/>
          <a:p>
            <a:pPr marL="0" lvl="0" indent="0" algn="ctr">
              <a:lnSpc>
                <a:spcPts val="2800"/>
              </a:lnSpc>
            </a:pPr>
            <a:r>
              <a:rPr lang="en-US" sz="4200">
                <a:solidFill>
                  <a:srgbClr val="8D5CFF"/>
                </a:solidFill>
                <a:latin typeface="Arial"/>
                <a:ea typeface="Arial"/>
                <a:cs typeface="Arial"/>
                <a:sym typeface="Arial"/>
              </a:rPr>
              <a:t>Επιπτώσεις</a:t>
            </a:r>
          </a:p>
        </p:txBody>
      </p:sp>
      <p:sp>
        <p:nvSpPr>
          <p:cNvPr id="26" name="Freeform 26" descr="Απόβλητα με στερεό πληρωτικό υλικό"/>
          <p:cNvSpPr/>
          <p:nvPr/>
        </p:nvSpPr>
        <p:spPr>
          <a:xfrm>
            <a:off x="1511744" y="3628131"/>
            <a:ext cx="1991412" cy="1991412"/>
          </a:xfrm>
          <a:custGeom>
            <a:avLst/>
            <a:gdLst/>
            <a:ahLst/>
            <a:cxnLst/>
            <a:rect l="l" t="t" r="r" b="b"/>
            <a:pathLst>
              <a:path w="1991412" h="1991412">
                <a:moveTo>
                  <a:pt x="0" y="0"/>
                </a:moveTo>
                <a:lnTo>
                  <a:pt x="1991411" y="0"/>
                </a:lnTo>
                <a:lnTo>
                  <a:pt x="1991411" y="1991412"/>
                </a:lnTo>
                <a:lnTo>
                  <a:pt x="0" y="19914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7" name="Freeform 27" descr="Φάλαινα με συμπαγή γέμιση"/>
          <p:cNvSpPr/>
          <p:nvPr/>
        </p:nvSpPr>
        <p:spPr>
          <a:xfrm>
            <a:off x="6123078" y="3628131"/>
            <a:ext cx="1835870" cy="1835870"/>
          </a:xfrm>
          <a:custGeom>
            <a:avLst/>
            <a:gdLst/>
            <a:ahLst/>
            <a:cxnLst/>
            <a:rect l="l" t="t" r="r" b="b"/>
            <a:pathLst>
              <a:path w="1835870" h="1835870">
                <a:moveTo>
                  <a:pt x="0" y="0"/>
                </a:moveTo>
                <a:lnTo>
                  <a:pt x="1835870" y="0"/>
                </a:lnTo>
                <a:lnTo>
                  <a:pt x="1835870" y="1835869"/>
                </a:lnTo>
                <a:lnTo>
                  <a:pt x="0" y="18358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8" name="Freeform 28" descr="Μπουκάλι νερού με στερεό γέμισμα"/>
          <p:cNvSpPr/>
          <p:nvPr/>
        </p:nvSpPr>
        <p:spPr>
          <a:xfrm>
            <a:off x="10329056" y="3546616"/>
            <a:ext cx="1835868" cy="1835868"/>
          </a:xfrm>
          <a:custGeom>
            <a:avLst/>
            <a:gdLst/>
            <a:ahLst/>
            <a:cxnLst/>
            <a:rect l="l" t="t" r="r" b="b"/>
            <a:pathLst>
              <a:path w="1835868" h="1835868">
                <a:moveTo>
                  <a:pt x="0" y="0"/>
                </a:moveTo>
                <a:lnTo>
                  <a:pt x="1835868" y="0"/>
                </a:lnTo>
                <a:lnTo>
                  <a:pt x="1835868" y="1835868"/>
                </a:lnTo>
                <a:lnTo>
                  <a:pt x="0" y="183586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9" name="Freeform 29" descr="Σύνδεση με συμπαγές γέμισμα"/>
          <p:cNvSpPr/>
          <p:nvPr/>
        </p:nvSpPr>
        <p:spPr>
          <a:xfrm>
            <a:off x="14637490" y="3628131"/>
            <a:ext cx="1991412" cy="1991412"/>
          </a:xfrm>
          <a:custGeom>
            <a:avLst/>
            <a:gdLst/>
            <a:ahLst/>
            <a:cxnLst/>
            <a:rect l="l" t="t" r="r" b="b"/>
            <a:pathLst>
              <a:path w="1991412" h="1991412">
                <a:moveTo>
                  <a:pt x="0" y="0"/>
                </a:moveTo>
                <a:lnTo>
                  <a:pt x="1991412" y="0"/>
                </a:lnTo>
                <a:lnTo>
                  <a:pt x="1991412" y="1991412"/>
                </a:lnTo>
                <a:lnTo>
                  <a:pt x="0" y="199141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30" name="TextBox 30"/>
          <p:cNvSpPr txBox="1"/>
          <p:nvPr/>
        </p:nvSpPr>
        <p:spPr>
          <a:xfrm>
            <a:off x="785929" y="5916941"/>
            <a:ext cx="3399495" cy="1727073"/>
          </a:xfrm>
          <a:prstGeom prst="rect">
            <a:avLst/>
          </a:prstGeom>
        </p:spPr>
        <p:txBody>
          <a:bodyPr lIns="0" tIns="0" rIns="0" bIns="0" rtlCol="0" anchor="t">
            <a:spAutoFit/>
          </a:bodyPr>
          <a:lstStyle/>
          <a:p>
            <a:pPr marL="0" lvl="0" indent="0" algn="ctr">
              <a:lnSpc>
                <a:spcPts val="3240"/>
              </a:lnSpc>
            </a:pPr>
            <a:r>
              <a:rPr lang="en-US" sz="3000" b="1">
                <a:solidFill>
                  <a:srgbClr val="FFFFFF"/>
                </a:solidFill>
                <a:latin typeface="Arial Bold"/>
                <a:ea typeface="Arial Bold"/>
                <a:cs typeface="Arial Bold"/>
                <a:sym typeface="Arial Bold"/>
              </a:rPr>
              <a:t>Απόβλητα</a:t>
            </a:r>
          </a:p>
          <a:p>
            <a:pPr marL="0" lvl="0" indent="0" algn="ctr">
              <a:lnSpc>
                <a:spcPts val="2592"/>
              </a:lnSpc>
            </a:pPr>
            <a:r>
              <a:rPr lang="en-US" sz="2400">
                <a:solidFill>
                  <a:srgbClr val="FFFFFF"/>
                </a:solidFill>
                <a:latin typeface="Arial"/>
                <a:ea typeface="Arial"/>
                <a:cs typeface="Arial"/>
                <a:sym typeface="Arial"/>
              </a:rPr>
              <a:t>1,92 εκατομμύρια τόνοι κλωστοϋφαντουργικών αποβλήτων παράγονται ετησίως</a:t>
            </a:r>
          </a:p>
        </p:txBody>
      </p:sp>
      <p:sp>
        <p:nvSpPr>
          <p:cNvPr id="31" name="TextBox 31"/>
          <p:cNvSpPr txBox="1"/>
          <p:nvPr/>
        </p:nvSpPr>
        <p:spPr>
          <a:xfrm>
            <a:off x="4837544" y="5916942"/>
            <a:ext cx="4023124" cy="2050923"/>
          </a:xfrm>
          <a:prstGeom prst="rect">
            <a:avLst/>
          </a:prstGeom>
        </p:spPr>
        <p:txBody>
          <a:bodyPr lIns="0" tIns="0" rIns="0" bIns="0" rtlCol="0" anchor="t">
            <a:spAutoFit/>
          </a:bodyPr>
          <a:lstStyle/>
          <a:p>
            <a:pPr marL="0" lvl="0" indent="0" algn="ctr">
              <a:lnSpc>
                <a:spcPts val="3240"/>
              </a:lnSpc>
            </a:pPr>
            <a:r>
              <a:rPr lang="en-US" sz="3000" b="1">
                <a:solidFill>
                  <a:srgbClr val="FFFFFF"/>
                </a:solidFill>
                <a:latin typeface="Arial Bold"/>
                <a:ea typeface="Arial Bold"/>
                <a:cs typeface="Arial Bold"/>
                <a:sym typeface="Arial Bold"/>
              </a:rPr>
              <a:t>Ωκεανοί</a:t>
            </a:r>
          </a:p>
          <a:p>
            <a:pPr marL="0" lvl="0" indent="0" algn="ctr">
              <a:lnSpc>
                <a:spcPts val="2592"/>
              </a:lnSpc>
            </a:pPr>
            <a:r>
              <a:rPr lang="en-US" sz="2400">
                <a:solidFill>
                  <a:srgbClr val="FFFFFF"/>
                </a:solidFill>
                <a:latin typeface="Arial"/>
                <a:ea typeface="Arial"/>
                <a:cs typeface="Arial"/>
                <a:sym typeface="Arial"/>
              </a:rPr>
              <a:t>Η βιομηχανία γρήγορης μόδας απελευθερώνει μισό εκατομμύριο τόνους μικροϊνών στον ωκεανό κάθε χρόνο</a:t>
            </a:r>
          </a:p>
        </p:txBody>
      </p:sp>
      <p:sp>
        <p:nvSpPr>
          <p:cNvPr id="32" name="TextBox 32"/>
          <p:cNvSpPr txBox="1"/>
          <p:nvPr/>
        </p:nvSpPr>
        <p:spPr>
          <a:xfrm>
            <a:off x="9427335" y="5916942"/>
            <a:ext cx="3823542" cy="2050923"/>
          </a:xfrm>
          <a:prstGeom prst="rect">
            <a:avLst/>
          </a:prstGeom>
        </p:spPr>
        <p:txBody>
          <a:bodyPr lIns="0" tIns="0" rIns="0" bIns="0" rtlCol="0" anchor="t">
            <a:spAutoFit/>
          </a:bodyPr>
          <a:lstStyle/>
          <a:p>
            <a:pPr marL="0" lvl="0" indent="0" algn="ctr">
              <a:lnSpc>
                <a:spcPts val="3240"/>
              </a:lnSpc>
            </a:pPr>
            <a:r>
              <a:rPr lang="en-US" sz="3000" b="1">
                <a:solidFill>
                  <a:srgbClr val="FFFFFF"/>
                </a:solidFill>
                <a:latin typeface="Arial Bold"/>
                <a:ea typeface="Arial Bold"/>
                <a:cs typeface="Arial Bold"/>
                <a:sym typeface="Arial Bold"/>
              </a:rPr>
              <a:t>Ρύπανση</a:t>
            </a:r>
          </a:p>
          <a:p>
            <a:pPr marL="0" lvl="0" indent="0" algn="ctr">
              <a:lnSpc>
                <a:spcPts val="2592"/>
              </a:lnSpc>
            </a:pPr>
            <a:r>
              <a:rPr lang="en-US" sz="2400">
                <a:solidFill>
                  <a:srgbClr val="FFFFFF"/>
                </a:solidFill>
                <a:latin typeface="Arial"/>
                <a:ea typeface="Arial"/>
                <a:cs typeface="Arial"/>
                <a:sym typeface="Arial"/>
              </a:rPr>
              <a:t>Από υφάσματα που χρησιμοποιούν πετρέλαιο, κατά τη διάρκεια των διαδικασιών βαφής, πλύσης και στεγνώματος</a:t>
            </a:r>
          </a:p>
        </p:txBody>
      </p:sp>
      <p:sp>
        <p:nvSpPr>
          <p:cNvPr id="33" name="TextBox 33"/>
          <p:cNvSpPr txBox="1"/>
          <p:nvPr/>
        </p:nvSpPr>
        <p:spPr>
          <a:xfrm>
            <a:off x="13817544" y="5916941"/>
            <a:ext cx="3823542" cy="2050923"/>
          </a:xfrm>
          <a:prstGeom prst="rect">
            <a:avLst/>
          </a:prstGeom>
        </p:spPr>
        <p:txBody>
          <a:bodyPr lIns="0" tIns="0" rIns="0" bIns="0" rtlCol="0" anchor="t">
            <a:spAutoFit/>
          </a:bodyPr>
          <a:lstStyle/>
          <a:p>
            <a:pPr marL="0" lvl="0" indent="0" algn="ctr">
              <a:lnSpc>
                <a:spcPts val="3240"/>
              </a:lnSpc>
            </a:pPr>
            <a:r>
              <a:rPr lang="en-US" sz="3000" b="1">
                <a:solidFill>
                  <a:srgbClr val="FFFFFF"/>
                </a:solidFill>
                <a:latin typeface="Arial Bold"/>
                <a:ea typeface="Arial Bold"/>
                <a:cs typeface="Arial Bold"/>
                <a:sym typeface="Arial Bold"/>
              </a:rPr>
              <a:t>Κοινωνία</a:t>
            </a:r>
          </a:p>
          <a:p>
            <a:pPr marL="0" lvl="0" indent="0" algn="ctr">
              <a:lnSpc>
                <a:spcPts val="2592"/>
              </a:lnSpc>
            </a:pPr>
            <a:r>
              <a:rPr lang="en-US" sz="2400">
                <a:solidFill>
                  <a:srgbClr val="FFFFFF"/>
                </a:solidFill>
                <a:latin typeface="Arial"/>
                <a:ea typeface="Arial"/>
                <a:cs typeface="Arial"/>
                <a:sym typeface="Arial"/>
              </a:rPr>
              <a:t>Οι εργάτες κλωστοϋφαντουργίας στις ασιατικές χώρες πληρώνονται 0,50 λεπτά την ώρα</a:t>
            </a:r>
          </a:p>
        </p:txBody>
      </p:sp>
      <p:sp>
        <p:nvSpPr>
          <p:cNvPr id="34" name="Freeform 34"/>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7"/>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052204" y="452011"/>
            <a:ext cx="2882265" cy="1403886"/>
            <a:chOff x="0" y="0"/>
            <a:chExt cx="3843020" cy="1871848"/>
          </a:xfrm>
        </p:grpSpPr>
        <p:sp>
          <p:nvSpPr>
            <p:cNvPr id="18" name="Freeform 18" descr="Ένα ασπρόμαυρο λογότυπο  Η περιγραφή δημιουργείται αυτόματα"/>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8"/>
              <a:stretch>
                <a:fillRect l="-33" r="-33"/>
              </a:stretch>
            </a:blipFill>
          </p:spPr>
          <p:txBody>
            <a:bodyPr/>
            <a:lstStyle/>
            <a:p>
              <a:endParaRPr lang="en-US"/>
            </a:p>
          </p:txBody>
        </p:sp>
      </p:grpSp>
      <p:grpSp>
        <p:nvGrpSpPr>
          <p:cNvPr id="19" name="Group 19"/>
          <p:cNvGrpSpPr/>
          <p:nvPr/>
        </p:nvGrpSpPr>
        <p:grpSpPr>
          <a:xfrm>
            <a:off x="4776859" y="797784"/>
            <a:ext cx="11548642" cy="951137"/>
            <a:chOff x="0" y="0"/>
            <a:chExt cx="15398190" cy="1268183"/>
          </a:xfrm>
        </p:grpSpPr>
        <p:sp>
          <p:nvSpPr>
            <p:cNvPr id="20" name="Freeform 20"/>
            <p:cNvSpPr/>
            <p:nvPr/>
          </p:nvSpPr>
          <p:spPr>
            <a:xfrm>
              <a:off x="0" y="0"/>
              <a:ext cx="15398190" cy="1268183"/>
            </a:xfrm>
            <a:custGeom>
              <a:avLst/>
              <a:gdLst/>
              <a:ahLst/>
              <a:cxnLst/>
              <a:rect l="l" t="t" r="r" b="b"/>
              <a:pathLst>
                <a:path w="15398190" h="1268183">
                  <a:moveTo>
                    <a:pt x="0" y="0"/>
                  </a:moveTo>
                  <a:lnTo>
                    <a:pt x="15398190" y="0"/>
                  </a:lnTo>
                  <a:lnTo>
                    <a:pt x="15398190" y="1268183"/>
                  </a:lnTo>
                  <a:lnTo>
                    <a:pt x="0" y="1268183"/>
                  </a:lnTo>
                  <a:close/>
                </a:path>
              </a:pathLst>
            </a:custGeom>
            <a:solidFill>
              <a:srgbClr val="000000">
                <a:alpha val="0"/>
              </a:srgbClr>
            </a:solidFill>
          </p:spPr>
          <p:txBody>
            <a:bodyPr/>
            <a:lstStyle/>
            <a:p>
              <a:endParaRPr lang="en-US"/>
            </a:p>
          </p:txBody>
        </p:sp>
        <p:sp>
          <p:nvSpPr>
            <p:cNvPr id="21" name="TextBox 21"/>
            <p:cNvSpPr txBox="1"/>
            <p:nvPr/>
          </p:nvSpPr>
          <p:spPr>
            <a:xfrm>
              <a:off x="0" y="38100"/>
              <a:ext cx="15398190" cy="1230083"/>
            </a:xfrm>
            <a:prstGeom prst="rect">
              <a:avLst/>
            </a:prstGeom>
          </p:spPr>
          <p:txBody>
            <a:bodyPr lIns="0" tIns="0" rIns="0" bIns="0" rtlCol="0" anchor="b"/>
            <a:lstStyle/>
            <a:p>
              <a:pPr marL="0" lvl="0" indent="0" algn="l">
                <a:lnSpc>
                  <a:spcPts val="5400"/>
                </a:lnSpc>
              </a:pPr>
              <a:r>
                <a:rPr lang="en-US" sz="5000" b="1">
                  <a:solidFill>
                    <a:srgbClr val="FFFFFF"/>
                  </a:solidFill>
                  <a:latin typeface="Georgia Bold"/>
                  <a:ea typeface="Georgia Bold"/>
                  <a:cs typeface="Georgia Bold"/>
                  <a:sym typeface="Georgia Bold"/>
                </a:rPr>
                <a:t>Ένα ολοένα αυξανόμενο πρόβλημα</a:t>
              </a:r>
            </a:p>
          </p:txBody>
        </p:sp>
      </p:grpSp>
      <p:sp>
        <p:nvSpPr>
          <p:cNvPr id="22" name="TextBox 22"/>
          <p:cNvSpPr txBox="1"/>
          <p:nvPr/>
        </p:nvSpPr>
        <p:spPr>
          <a:xfrm>
            <a:off x="1719184" y="4329552"/>
            <a:ext cx="7282957" cy="1030951"/>
          </a:xfrm>
          <a:prstGeom prst="rect">
            <a:avLst/>
          </a:prstGeom>
        </p:spPr>
        <p:txBody>
          <a:bodyPr lIns="0" tIns="0" rIns="0" bIns="0" rtlCol="0" anchor="t">
            <a:spAutoFit/>
          </a:bodyPr>
          <a:lstStyle/>
          <a:p>
            <a:pPr marL="0" lvl="0" indent="0" algn="ctr">
              <a:lnSpc>
                <a:spcPts val="3927"/>
              </a:lnSpc>
            </a:pPr>
            <a:r>
              <a:rPr lang="en-US" sz="3599">
                <a:solidFill>
                  <a:srgbClr val="FFFFFF"/>
                </a:solidFill>
                <a:latin typeface="Arial"/>
                <a:ea typeface="Arial"/>
                <a:cs typeface="Arial"/>
                <a:sym typeface="Arial"/>
              </a:rPr>
              <a:t>Η γρήγορη μόδα είναι ένα κυρίαρχο μοντέλο στις μέρες μας</a:t>
            </a:r>
          </a:p>
        </p:txBody>
      </p:sp>
      <p:grpSp>
        <p:nvGrpSpPr>
          <p:cNvPr id="23" name="Group 23"/>
          <p:cNvGrpSpPr>
            <a:grpSpLocks noChangeAspect="1"/>
          </p:cNvGrpSpPr>
          <p:nvPr/>
        </p:nvGrpSpPr>
        <p:grpSpPr>
          <a:xfrm>
            <a:off x="9735501" y="2350714"/>
            <a:ext cx="6307688" cy="4979100"/>
            <a:chOff x="0" y="0"/>
            <a:chExt cx="8410250" cy="6638800"/>
          </a:xfrm>
        </p:grpSpPr>
        <p:sp>
          <p:nvSpPr>
            <p:cNvPr id="24" name="Freeform 24"/>
            <p:cNvSpPr/>
            <p:nvPr/>
          </p:nvSpPr>
          <p:spPr>
            <a:xfrm>
              <a:off x="0" y="0"/>
              <a:ext cx="8410194" cy="6638798"/>
            </a:xfrm>
            <a:custGeom>
              <a:avLst/>
              <a:gdLst/>
              <a:ahLst/>
              <a:cxnLst/>
              <a:rect l="l" t="t" r="r" b="b"/>
              <a:pathLst>
                <a:path w="8410194" h="6638798">
                  <a:moveTo>
                    <a:pt x="0" y="0"/>
                  </a:moveTo>
                  <a:lnTo>
                    <a:pt x="8410194" y="0"/>
                  </a:lnTo>
                  <a:lnTo>
                    <a:pt x="8410194" y="6638798"/>
                  </a:lnTo>
                  <a:lnTo>
                    <a:pt x="0" y="6638798"/>
                  </a:lnTo>
                  <a:lnTo>
                    <a:pt x="0" y="0"/>
                  </a:lnTo>
                  <a:close/>
                </a:path>
              </a:pathLst>
            </a:custGeom>
            <a:blipFill>
              <a:blip r:embed="rId9"/>
              <a:stretch>
                <a:fillRect/>
              </a:stretch>
            </a:blipFill>
          </p:spPr>
          <p:txBody>
            <a:bodyPr/>
            <a:lstStyle/>
            <a:p>
              <a:endParaRPr lang="en-US"/>
            </a:p>
          </p:txBody>
        </p:sp>
      </p:grpSp>
      <p:sp>
        <p:nvSpPr>
          <p:cNvPr id="25" name="Freeform 25"/>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0"/>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grpSp>
        <p:nvGrpSpPr>
          <p:cNvPr id="16" name="Group 16"/>
          <p:cNvGrpSpPr>
            <a:grpSpLocks noChangeAspect="1"/>
          </p:cNvGrpSpPr>
          <p:nvPr/>
        </p:nvGrpSpPr>
        <p:grpSpPr>
          <a:xfrm>
            <a:off x="1052204" y="452011"/>
            <a:ext cx="2882265" cy="1403886"/>
            <a:chOff x="0" y="0"/>
            <a:chExt cx="3843020" cy="1871848"/>
          </a:xfrm>
        </p:grpSpPr>
        <p:sp>
          <p:nvSpPr>
            <p:cNvPr id="17" name="Freeform 17" descr="Ένα ασπρόμαυρο λογότυπο  Η περιγραφή δημιουργείται αυτόματα"/>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8"/>
              <a:stretch>
                <a:fillRect l="-33" r="-33"/>
              </a:stretch>
            </a:blipFill>
          </p:spPr>
          <p:txBody>
            <a:bodyPr/>
            <a:lstStyle/>
            <a:p>
              <a:endParaRPr lang="en-US"/>
            </a:p>
          </p:txBody>
        </p:sp>
      </p:grpSp>
      <p:grpSp>
        <p:nvGrpSpPr>
          <p:cNvPr id="18" name="Group 18"/>
          <p:cNvGrpSpPr/>
          <p:nvPr/>
        </p:nvGrpSpPr>
        <p:grpSpPr>
          <a:xfrm>
            <a:off x="4389486" y="707965"/>
            <a:ext cx="13051896" cy="951136"/>
            <a:chOff x="0" y="0"/>
            <a:chExt cx="17402528" cy="1268181"/>
          </a:xfrm>
        </p:grpSpPr>
        <p:sp>
          <p:nvSpPr>
            <p:cNvPr id="19" name="Freeform 19"/>
            <p:cNvSpPr/>
            <p:nvPr/>
          </p:nvSpPr>
          <p:spPr>
            <a:xfrm>
              <a:off x="0" y="0"/>
              <a:ext cx="17402528" cy="1268181"/>
            </a:xfrm>
            <a:custGeom>
              <a:avLst/>
              <a:gdLst/>
              <a:ahLst/>
              <a:cxnLst/>
              <a:rect l="l" t="t" r="r" b="b"/>
              <a:pathLst>
                <a:path w="17402528" h="1268181">
                  <a:moveTo>
                    <a:pt x="0" y="0"/>
                  </a:moveTo>
                  <a:lnTo>
                    <a:pt x="17402528" y="0"/>
                  </a:lnTo>
                  <a:lnTo>
                    <a:pt x="17402528" y="1268181"/>
                  </a:lnTo>
                  <a:lnTo>
                    <a:pt x="0" y="1268181"/>
                  </a:lnTo>
                  <a:close/>
                </a:path>
              </a:pathLst>
            </a:custGeom>
            <a:solidFill>
              <a:srgbClr val="000000">
                <a:alpha val="0"/>
              </a:srgbClr>
            </a:solidFill>
          </p:spPr>
          <p:txBody>
            <a:bodyPr/>
            <a:lstStyle/>
            <a:p>
              <a:endParaRPr lang="en-US"/>
            </a:p>
          </p:txBody>
        </p:sp>
        <p:sp>
          <p:nvSpPr>
            <p:cNvPr id="20" name="TextBox 20"/>
            <p:cNvSpPr txBox="1"/>
            <p:nvPr/>
          </p:nvSpPr>
          <p:spPr>
            <a:xfrm>
              <a:off x="0" y="38100"/>
              <a:ext cx="17402528" cy="1230081"/>
            </a:xfrm>
            <a:prstGeom prst="rect">
              <a:avLst/>
            </a:prstGeom>
          </p:spPr>
          <p:txBody>
            <a:bodyPr lIns="0" tIns="0" rIns="0" bIns="0" rtlCol="0" anchor="b"/>
            <a:lstStyle/>
            <a:p>
              <a:pPr marL="0" lvl="0" indent="0" algn="l">
                <a:lnSpc>
                  <a:spcPts val="5400"/>
                </a:lnSpc>
              </a:pPr>
              <a:r>
                <a:rPr lang="en-US" sz="5000" b="1">
                  <a:solidFill>
                    <a:srgbClr val="FFFFFF"/>
                  </a:solidFill>
                  <a:latin typeface="Georgia Bold"/>
                  <a:ea typeface="Georgia Bold"/>
                  <a:cs typeface="Georgia Bold"/>
                  <a:sym typeface="Georgia Bold"/>
                </a:rPr>
                <a:t>Ο κλωστοϋφαντουργικός τομέας σήμερα</a:t>
              </a:r>
            </a:p>
          </p:txBody>
        </p:sp>
      </p:grpSp>
      <p:sp>
        <p:nvSpPr>
          <p:cNvPr id="21" name="Freeform 21" descr="Κύκλος με αριστερό βέλος περίγραμμα"/>
          <p:cNvSpPr/>
          <p:nvPr/>
        </p:nvSpPr>
        <p:spPr>
          <a:xfrm>
            <a:off x="1695231" y="4268322"/>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Freeform 22" descr="Μεταποιήσεις και ραπτική περίγραμμα"/>
          <p:cNvSpPr/>
          <p:nvPr/>
        </p:nvSpPr>
        <p:spPr>
          <a:xfrm>
            <a:off x="6360686" y="4337209"/>
            <a:ext cx="1302713" cy="1302713"/>
          </a:xfrm>
          <a:custGeom>
            <a:avLst/>
            <a:gdLst/>
            <a:ahLst/>
            <a:cxnLst/>
            <a:rect l="l" t="t" r="r" b="b"/>
            <a:pathLst>
              <a:path w="1302713" h="1302713">
                <a:moveTo>
                  <a:pt x="0" y="0"/>
                </a:moveTo>
                <a:lnTo>
                  <a:pt x="1302713" y="0"/>
                </a:lnTo>
                <a:lnTo>
                  <a:pt x="1302713" y="1302713"/>
                </a:lnTo>
                <a:lnTo>
                  <a:pt x="0" y="130271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3" name="Freeform 23" descr="Νερό περίγραμμα"/>
          <p:cNvSpPr/>
          <p:nvPr/>
        </p:nvSpPr>
        <p:spPr>
          <a:xfrm>
            <a:off x="14982317" y="4337209"/>
            <a:ext cx="1302713" cy="1302713"/>
          </a:xfrm>
          <a:custGeom>
            <a:avLst/>
            <a:gdLst/>
            <a:ahLst/>
            <a:cxnLst/>
            <a:rect l="l" t="t" r="r" b="b"/>
            <a:pathLst>
              <a:path w="1302713" h="1302713">
                <a:moveTo>
                  <a:pt x="0" y="0"/>
                </a:moveTo>
                <a:lnTo>
                  <a:pt x="1302713" y="0"/>
                </a:lnTo>
                <a:lnTo>
                  <a:pt x="1302713" y="1302713"/>
                </a:lnTo>
                <a:lnTo>
                  <a:pt x="0" y="130271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24" name="Group 24"/>
          <p:cNvGrpSpPr/>
          <p:nvPr/>
        </p:nvGrpSpPr>
        <p:grpSpPr>
          <a:xfrm>
            <a:off x="-458769" y="2173450"/>
            <a:ext cx="7777818" cy="1065422"/>
            <a:chOff x="0" y="0"/>
            <a:chExt cx="2048479" cy="280605"/>
          </a:xfrm>
        </p:grpSpPr>
        <p:sp>
          <p:nvSpPr>
            <p:cNvPr id="25" name="Freeform 25"/>
            <p:cNvSpPr/>
            <p:nvPr/>
          </p:nvSpPr>
          <p:spPr>
            <a:xfrm>
              <a:off x="0" y="0"/>
              <a:ext cx="2048479" cy="280605"/>
            </a:xfrm>
            <a:custGeom>
              <a:avLst/>
              <a:gdLst/>
              <a:ahLst/>
              <a:cxnLst/>
              <a:rect l="l" t="t" r="r" b="b"/>
              <a:pathLst>
                <a:path w="2048479" h="280605">
                  <a:moveTo>
                    <a:pt x="50765" y="0"/>
                  </a:moveTo>
                  <a:lnTo>
                    <a:pt x="1997714" y="0"/>
                  </a:lnTo>
                  <a:cubicBezTo>
                    <a:pt x="2011178" y="0"/>
                    <a:pt x="2024090" y="5348"/>
                    <a:pt x="2033610" y="14869"/>
                  </a:cubicBezTo>
                  <a:cubicBezTo>
                    <a:pt x="2043131" y="24389"/>
                    <a:pt x="2048479" y="37301"/>
                    <a:pt x="2048479" y="50765"/>
                  </a:cubicBezTo>
                  <a:lnTo>
                    <a:pt x="2048479" y="229840"/>
                  </a:lnTo>
                  <a:cubicBezTo>
                    <a:pt x="2048479" y="243304"/>
                    <a:pt x="2043131" y="256216"/>
                    <a:pt x="2033610" y="265736"/>
                  </a:cubicBezTo>
                  <a:cubicBezTo>
                    <a:pt x="2024090" y="275257"/>
                    <a:pt x="2011178" y="280605"/>
                    <a:pt x="1997714" y="280605"/>
                  </a:cubicBezTo>
                  <a:lnTo>
                    <a:pt x="50765" y="280605"/>
                  </a:lnTo>
                  <a:cubicBezTo>
                    <a:pt x="37301" y="280605"/>
                    <a:pt x="24389" y="275257"/>
                    <a:pt x="14869" y="265736"/>
                  </a:cubicBezTo>
                  <a:cubicBezTo>
                    <a:pt x="5348" y="256216"/>
                    <a:pt x="0" y="243304"/>
                    <a:pt x="0" y="229840"/>
                  </a:cubicBezTo>
                  <a:lnTo>
                    <a:pt x="0" y="50765"/>
                  </a:lnTo>
                  <a:cubicBezTo>
                    <a:pt x="0" y="37301"/>
                    <a:pt x="5348" y="24389"/>
                    <a:pt x="14869" y="14869"/>
                  </a:cubicBezTo>
                  <a:cubicBezTo>
                    <a:pt x="24389" y="5348"/>
                    <a:pt x="37301" y="0"/>
                    <a:pt x="50765" y="0"/>
                  </a:cubicBezTo>
                  <a:close/>
                </a:path>
              </a:pathLst>
            </a:custGeom>
            <a:solidFill>
              <a:srgbClr val="75C73E"/>
            </a:solidFill>
          </p:spPr>
          <p:txBody>
            <a:bodyPr/>
            <a:lstStyle/>
            <a:p>
              <a:endParaRPr lang="en-US"/>
            </a:p>
          </p:txBody>
        </p:sp>
        <p:sp>
          <p:nvSpPr>
            <p:cNvPr id="26" name="TextBox 26"/>
            <p:cNvSpPr txBox="1"/>
            <p:nvPr/>
          </p:nvSpPr>
          <p:spPr>
            <a:xfrm>
              <a:off x="0" y="19050"/>
              <a:ext cx="2048479" cy="261555"/>
            </a:xfrm>
            <a:prstGeom prst="rect">
              <a:avLst/>
            </a:prstGeom>
          </p:spPr>
          <p:txBody>
            <a:bodyPr lIns="50800" tIns="50800" rIns="50800" bIns="50800" rtlCol="0" anchor="ctr"/>
            <a:lstStyle/>
            <a:p>
              <a:pPr algn="ctr">
                <a:lnSpc>
                  <a:spcPts val="2592"/>
                </a:lnSpc>
              </a:pPr>
              <a:endParaRPr/>
            </a:p>
          </p:txBody>
        </p:sp>
      </p:grpSp>
      <p:sp>
        <p:nvSpPr>
          <p:cNvPr id="27" name="Freeform 27"/>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5"/>
            <a:stretch>
              <a:fillRect/>
            </a:stretch>
          </a:blipFill>
        </p:spPr>
        <p:txBody>
          <a:bodyPr/>
          <a:lstStyle/>
          <a:p>
            <a:endParaRPr lang="en-US"/>
          </a:p>
        </p:txBody>
      </p:sp>
      <p:sp>
        <p:nvSpPr>
          <p:cNvPr id="28" name="Freeform 28"/>
          <p:cNvSpPr/>
          <p:nvPr/>
        </p:nvSpPr>
        <p:spPr>
          <a:xfrm>
            <a:off x="10682039" y="4420607"/>
            <a:ext cx="1067031" cy="1067031"/>
          </a:xfrm>
          <a:custGeom>
            <a:avLst/>
            <a:gdLst/>
            <a:ahLst/>
            <a:cxnLst/>
            <a:rect l="l" t="t" r="r" b="b"/>
            <a:pathLst>
              <a:path w="1067031" h="1067031">
                <a:moveTo>
                  <a:pt x="0" y="0"/>
                </a:moveTo>
                <a:lnTo>
                  <a:pt x="1067031" y="0"/>
                </a:lnTo>
                <a:lnTo>
                  <a:pt x="1067031" y="1067031"/>
                </a:lnTo>
                <a:lnTo>
                  <a:pt x="0" y="10670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9" name="TextBox 29"/>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sp>
        <p:nvSpPr>
          <p:cNvPr id="30" name="TextBox 30"/>
          <p:cNvSpPr txBox="1"/>
          <p:nvPr/>
        </p:nvSpPr>
        <p:spPr>
          <a:xfrm>
            <a:off x="390634" y="2496459"/>
            <a:ext cx="6079012" cy="457505"/>
          </a:xfrm>
          <a:prstGeom prst="rect">
            <a:avLst/>
          </a:prstGeom>
        </p:spPr>
        <p:txBody>
          <a:bodyPr lIns="0" tIns="0" rIns="0" bIns="0" rtlCol="0" anchor="t">
            <a:spAutoFit/>
          </a:bodyPr>
          <a:lstStyle/>
          <a:p>
            <a:pPr marL="0" lvl="0" indent="0" algn="l">
              <a:lnSpc>
                <a:spcPts val="3207"/>
              </a:lnSpc>
            </a:pPr>
            <a:r>
              <a:rPr lang="en-US" sz="3300" b="1">
                <a:solidFill>
                  <a:srgbClr val="FFFFFF"/>
                </a:solidFill>
                <a:latin typeface="Arial Bold"/>
                <a:ea typeface="Arial Bold"/>
                <a:cs typeface="Arial Bold"/>
                <a:sym typeface="Arial Bold"/>
              </a:rPr>
              <a:t>ΣΕΝΑΡΙΟ 1 - ΓΡΗΓΟΡΗ ΜΟΔΑ </a:t>
            </a:r>
          </a:p>
        </p:txBody>
      </p:sp>
      <p:sp>
        <p:nvSpPr>
          <p:cNvPr id="31" name="TextBox 31"/>
          <p:cNvSpPr txBox="1"/>
          <p:nvPr/>
        </p:nvSpPr>
        <p:spPr>
          <a:xfrm>
            <a:off x="540316" y="6006691"/>
            <a:ext cx="3906041" cy="933450"/>
          </a:xfrm>
          <a:prstGeom prst="rect">
            <a:avLst/>
          </a:prstGeom>
        </p:spPr>
        <p:txBody>
          <a:bodyPr lIns="0" tIns="0" rIns="0" bIns="0" rtlCol="0" anchor="t">
            <a:spAutoFit/>
          </a:bodyPr>
          <a:lstStyle/>
          <a:p>
            <a:pPr marL="0" lvl="0" indent="0" algn="ctr">
              <a:lnSpc>
                <a:spcPts val="3600"/>
              </a:lnSpc>
            </a:pPr>
            <a:r>
              <a:rPr lang="en-US" sz="3000">
                <a:solidFill>
                  <a:srgbClr val="FFFFFF"/>
                </a:solidFill>
                <a:latin typeface="Arial"/>
                <a:ea typeface="Arial"/>
                <a:cs typeface="Arial"/>
                <a:sym typeface="Arial"/>
              </a:rPr>
              <a:t>Ανάπτυξη στα τέλη του εικοστού αιώνα</a:t>
            </a:r>
          </a:p>
        </p:txBody>
      </p:sp>
      <p:sp>
        <p:nvSpPr>
          <p:cNvPr id="32" name="TextBox 32"/>
          <p:cNvSpPr txBox="1"/>
          <p:nvPr/>
        </p:nvSpPr>
        <p:spPr>
          <a:xfrm>
            <a:off x="4795889" y="6006691"/>
            <a:ext cx="4195029" cy="1847850"/>
          </a:xfrm>
          <a:prstGeom prst="rect">
            <a:avLst/>
          </a:prstGeom>
        </p:spPr>
        <p:txBody>
          <a:bodyPr lIns="0" tIns="0" rIns="0" bIns="0" rtlCol="0" anchor="t">
            <a:spAutoFit/>
          </a:bodyPr>
          <a:lstStyle/>
          <a:p>
            <a:pPr marL="0" lvl="0" indent="0" algn="ctr">
              <a:lnSpc>
                <a:spcPts val="3600"/>
              </a:lnSpc>
            </a:pPr>
            <a:r>
              <a:rPr lang="en-US" sz="3000">
                <a:solidFill>
                  <a:srgbClr val="FFFFFF"/>
                </a:solidFill>
                <a:latin typeface="Arial"/>
                <a:ea typeface="Arial"/>
                <a:cs typeface="Arial"/>
                <a:sym typeface="Arial"/>
              </a:rPr>
              <a:t>Ταχεία παραγωγή και εναλλαγή φθηνών, χαμηλής ποιότητας ενδυμάτων</a:t>
            </a:r>
          </a:p>
        </p:txBody>
      </p:sp>
      <p:sp>
        <p:nvSpPr>
          <p:cNvPr id="33" name="TextBox 33"/>
          <p:cNvSpPr txBox="1"/>
          <p:nvPr/>
        </p:nvSpPr>
        <p:spPr>
          <a:xfrm>
            <a:off x="13905688" y="6006691"/>
            <a:ext cx="3524858" cy="1390650"/>
          </a:xfrm>
          <a:prstGeom prst="rect">
            <a:avLst/>
          </a:prstGeom>
        </p:spPr>
        <p:txBody>
          <a:bodyPr lIns="0" tIns="0" rIns="0" bIns="0" rtlCol="0" anchor="t">
            <a:spAutoFit/>
          </a:bodyPr>
          <a:lstStyle/>
          <a:p>
            <a:pPr marL="0" lvl="0" indent="0" algn="ctr">
              <a:lnSpc>
                <a:spcPts val="3600"/>
              </a:lnSpc>
            </a:pPr>
            <a:r>
              <a:rPr lang="en-US" sz="3000">
                <a:solidFill>
                  <a:srgbClr val="FFFFFF"/>
                </a:solidFill>
                <a:latin typeface="Arial"/>
                <a:ea typeface="Arial"/>
                <a:cs typeface="Arial"/>
                <a:sym typeface="Arial"/>
              </a:rPr>
              <a:t>Ο 2ος μεγαλύτερος καταναλωτής νερού (ΟΗΕ)</a:t>
            </a:r>
          </a:p>
        </p:txBody>
      </p:sp>
      <p:sp>
        <p:nvSpPr>
          <p:cNvPr id="34" name="TextBox 34"/>
          <p:cNvSpPr txBox="1"/>
          <p:nvPr/>
        </p:nvSpPr>
        <p:spPr>
          <a:xfrm>
            <a:off x="9530388" y="6006691"/>
            <a:ext cx="3761732" cy="1847850"/>
          </a:xfrm>
          <a:prstGeom prst="rect">
            <a:avLst/>
          </a:prstGeom>
        </p:spPr>
        <p:txBody>
          <a:bodyPr lIns="0" tIns="0" rIns="0" bIns="0" rtlCol="0" anchor="t">
            <a:spAutoFit/>
          </a:bodyPr>
          <a:lstStyle/>
          <a:p>
            <a:pPr marL="0" lvl="0" indent="0" algn="ctr">
              <a:lnSpc>
                <a:spcPts val="3600"/>
              </a:lnSpc>
            </a:pPr>
            <a:r>
              <a:rPr lang="en-US" sz="3000">
                <a:solidFill>
                  <a:srgbClr val="FFFFFF"/>
                </a:solidFill>
                <a:latin typeface="Arial"/>
                <a:ea typeface="Arial"/>
                <a:cs typeface="Arial"/>
                <a:sym typeface="Arial"/>
              </a:rPr>
              <a:t>Υπεύθυνος για το 10% των αερίων του θερμοκηπίου παγκοσμίως (ΟΗΕ)</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052204" y="452011"/>
            <a:ext cx="2882265" cy="1403886"/>
            <a:chOff x="0" y="0"/>
            <a:chExt cx="3843020" cy="1871848"/>
          </a:xfrm>
        </p:grpSpPr>
        <p:sp>
          <p:nvSpPr>
            <p:cNvPr id="18" name="Freeform 18" descr="Ένα ασπρόμαυρο λογότυπο  Η περιγραφή δημιουργείται αυτόματα"/>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8"/>
              <a:stretch>
                <a:fillRect l="-33" r="-33"/>
              </a:stretch>
            </a:blipFill>
          </p:spPr>
          <p:txBody>
            <a:bodyPr/>
            <a:lstStyle/>
            <a:p>
              <a:endParaRPr lang="en-US"/>
            </a:p>
          </p:txBody>
        </p:sp>
      </p:grpSp>
      <p:grpSp>
        <p:nvGrpSpPr>
          <p:cNvPr id="19" name="Group 19"/>
          <p:cNvGrpSpPr/>
          <p:nvPr/>
        </p:nvGrpSpPr>
        <p:grpSpPr>
          <a:xfrm>
            <a:off x="-458769" y="2173450"/>
            <a:ext cx="7777818" cy="1065422"/>
            <a:chOff x="0" y="0"/>
            <a:chExt cx="2048479" cy="280605"/>
          </a:xfrm>
        </p:grpSpPr>
        <p:sp>
          <p:nvSpPr>
            <p:cNvPr id="20" name="Freeform 20"/>
            <p:cNvSpPr/>
            <p:nvPr/>
          </p:nvSpPr>
          <p:spPr>
            <a:xfrm>
              <a:off x="0" y="0"/>
              <a:ext cx="2048479" cy="280605"/>
            </a:xfrm>
            <a:custGeom>
              <a:avLst/>
              <a:gdLst/>
              <a:ahLst/>
              <a:cxnLst/>
              <a:rect l="l" t="t" r="r" b="b"/>
              <a:pathLst>
                <a:path w="2048479" h="280605">
                  <a:moveTo>
                    <a:pt x="50765" y="0"/>
                  </a:moveTo>
                  <a:lnTo>
                    <a:pt x="1997714" y="0"/>
                  </a:lnTo>
                  <a:cubicBezTo>
                    <a:pt x="2011178" y="0"/>
                    <a:pt x="2024090" y="5348"/>
                    <a:pt x="2033610" y="14869"/>
                  </a:cubicBezTo>
                  <a:cubicBezTo>
                    <a:pt x="2043131" y="24389"/>
                    <a:pt x="2048479" y="37301"/>
                    <a:pt x="2048479" y="50765"/>
                  </a:cubicBezTo>
                  <a:lnTo>
                    <a:pt x="2048479" y="229840"/>
                  </a:lnTo>
                  <a:cubicBezTo>
                    <a:pt x="2048479" y="243304"/>
                    <a:pt x="2043131" y="256216"/>
                    <a:pt x="2033610" y="265736"/>
                  </a:cubicBezTo>
                  <a:cubicBezTo>
                    <a:pt x="2024090" y="275257"/>
                    <a:pt x="2011178" y="280605"/>
                    <a:pt x="1997714" y="280605"/>
                  </a:cubicBezTo>
                  <a:lnTo>
                    <a:pt x="50765" y="280605"/>
                  </a:lnTo>
                  <a:cubicBezTo>
                    <a:pt x="37301" y="280605"/>
                    <a:pt x="24389" y="275257"/>
                    <a:pt x="14869" y="265736"/>
                  </a:cubicBezTo>
                  <a:cubicBezTo>
                    <a:pt x="5348" y="256216"/>
                    <a:pt x="0" y="243304"/>
                    <a:pt x="0" y="229840"/>
                  </a:cubicBezTo>
                  <a:lnTo>
                    <a:pt x="0" y="50765"/>
                  </a:lnTo>
                  <a:cubicBezTo>
                    <a:pt x="0" y="37301"/>
                    <a:pt x="5348" y="24389"/>
                    <a:pt x="14869" y="14869"/>
                  </a:cubicBezTo>
                  <a:cubicBezTo>
                    <a:pt x="24389" y="5348"/>
                    <a:pt x="37301" y="0"/>
                    <a:pt x="50765" y="0"/>
                  </a:cubicBezTo>
                  <a:close/>
                </a:path>
              </a:pathLst>
            </a:custGeom>
            <a:solidFill>
              <a:srgbClr val="75C73E"/>
            </a:solidFill>
          </p:spPr>
          <p:txBody>
            <a:bodyPr/>
            <a:lstStyle/>
            <a:p>
              <a:endParaRPr lang="en-US"/>
            </a:p>
          </p:txBody>
        </p:sp>
        <p:sp>
          <p:nvSpPr>
            <p:cNvPr id="21" name="TextBox 21"/>
            <p:cNvSpPr txBox="1"/>
            <p:nvPr/>
          </p:nvSpPr>
          <p:spPr>
            <a:xfrm>
              <a:off x="0" y="19050"/>
              <a:ext cx="2048479" cy="261555"/>
            </a:xfrm>
            <a:prstGeom prst="rect">
              <a:avLst/>
            </a:prstGeom>
          </p:spPr>
          <p:txBody>
            <a:bodyPr lIns="50800" tIns="50800" rIns="50800" bIns="50800" rtlCol="0" anchor="ctr"/>
            <a:lstStyle/>
            <a:p>
              <a:pPr algn="ctr">
                <a:lnSpc>
                  <a:spcPts val="2592"/>
                </a:lnSpc>
              </a:pPr>
              <a:endParaRPr/>
            </a:p>
          </p:txBody>
        </p:sp>
      </p:grpSp>
      <p:grpSp>
        <p:nvGrpSpPr>
          <p:cNvPr id="22" name="Group 22"/>
          <p:cNvGrpSpPr/>
          <p:nvPr/>
        </p:nvGrpSpPr>
        <p:grpSpPr>
          <a:xfrm>
            <a:off x="4585363" y="679390"/>
            <a:ext cx="13064933" cy="951136"/>
            <a:chOff x="0" y="0"/>
            <a:chExt cx="17419911" cy="1268181"/>
          </a:xfrm>
        </p:grpSpPr>
        <p:sp>
          <p:nvSpPr>
            <p:cNvPr id="23" name="Freeform 23"/>
            <p:cNvSpPr/>
            <p:nvPr/>
          </p:nvSpPr>
          <p:spPr>
            <a:xfrm>
              <a:off x="0" y="0"/>
              <a:ext cx="17419912" cy="1268181"/>
            </a:xfrm>
            <a:custGeom>
              <a:avLst/>
              <a:gdLst/>
              <a:ahLst/>
              <a:cxnLst/>
              <a:rect l="l" t="t" r="r" b="b"/>
              <a:pathLst>
                <a:path w="17419912" h="1268181">
                  <a:moveTo>
                    <a:pt x="0" y="0"/>
                  </a:moveTo>
                  <a:lnTo>
                    <a:pt x="17419912" y="0"/>
                  </a:lnTo>
                  <a:lnTo>
                    <a:pt x="17419912" y="1268181"/>
                  </a:lnTo>
                  <a:lnTo>
                    <a:pt x="0" y="1268181"/>
                  </a:lnTo>
                  <a:close/>
                </a:path>
              </a:pathLst>
            </a:custGeom>
            <a:solidFill>
              <a:srgbClr val="000000">
                <a:alpha val="0"/>
              </a:srgbClr>
            </a:solidFill>
          </p:spPr>
          <p:txBody>
            <a:bodyPr/>
            <a:lstStyle/>
            <a:p>
              <a:endParaRPr lang="en-US"/>
            </a:p>
          </p:txBody>
        </p:sp>
        <p:sp>
          <p:nvSpPr>
            <p:cNvPr id="24" name="TextBox 24"/>
            <p:cNvSpPr txBox="1"/>
            <p:nvPr/>
          </p:nvSpPr>
          <p:spPr>
            <a:xfrm>
              <a:off x="0" y="38100"/>
              <a:ext cx="17419911" cy="1230081"/>
            </a:xfrm>
            <a:prstGeom prst="rect">
              <a:avLst/>
            </a:prstGeom>
          </p:spPr>
          <p:txBody>
            <a:bodyPr lIns="0" tIns="0" rIns="0" bIns="0" rtlCol="0" anchor="b"/>
            <a:lstStyle/>
            <a:p>
              <a:pPr marL="0" lvl="0" indent="0" algn="l">
                <a:lnSpc>
                  <a:spcPts val="5400"/>
                </a:lnSpc>
              </a:pPr>
              <a:r>
                <a:rPr lang="en-US" sz="5000" b="1">
                  <a:solidFill>
                    <a:srgbClr val="FFFFFF"/>
                  </a:solidFill>
                  <a:latin typeface="Georgia Bold"/>
                  <a:ea typeface="Georgia Bold"/>
                  <a:cs typeface="Georgia Bold"/>
                  <a:sym typeface="Georgia Bold"/>
                </a:rPr>
                <a:t>Ο κλωστοϋφαντουργικός τομέας σήμερα</a:t>
              </a:r>
            </a:p>
          </p:txBody>
        </p:sp>
      </p:grpSp>
      <p:sp>
        <p:nvSpPr>
          <p:cNvPr id="25" name="Freeform 25" descr="Κρεμάστρα περίγραμμα"/>
          <p:cNvSpPr/>
          <p:nvPr/>
        </p:nvSpPr>
        <p:spPr>
          <a:xfrm>
            <a:off x="2411085" y="3904705"/>
            <a:ext cx="1371600" cy="1371600"/>
          </a:xfrm>
          <a:custGeom>
            <a:avLst/>
            <a:gdLst/>
            <a:ahLst/>
            <a:cxnLst/>
            <a:rect l="l" t="t" r="r" b="b"/>
            <a:pathLst>
              <a:path w="1371600" h="1371600">
                <a:moveTo>
                  <a:pt x="0" y="0"/>
                </a:moveTo>
                <a:lnTo>
                  <a:pt x="1371600" y="0"/>
                </a:lnTo>
                <a:lnTo>
                  <a:pt x="1371600" y="1371601"/>
                </a:lnTo>
                <a:lnTo>
                  <a:pt x="0" y="13716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6" name="TextBox 26"/>
          <p:cNvSpPr txBox="1"/>
          <p:nvPr/>
        </p:nvSpPr>
        <p:spPr>
          <a:xfrm>
            <a:off x="6908461" y="5800180"/>
            <a:ext cx="4471078" cy="1390650"/>
          </a:xfrm>
          <a:prstGeom prst="rect">
            <a:avLst/>
          </a:prstGeom>
        </p:spPr>
        <p:txBody>
          <a:bodyPr lIns="0" tIns="0" rIns="0" bIns="0" rtlCol="0" anchor="t">
            <a:spAutoFit/>
          </a:bodyPr>
          <a:lstStyle/>
          <a:p>
            <a:pPr marL="0" lvl="0" indent="0" algn="ctr">
              <a:lnSpc>
                <a:spcPts val="3600"/>
              </a:lnSpc>
            </a:pPr>
            <a:r>
              <a:rPr lang="en-US" sz="3000">
                <a:solidFill>
                  <a:srgbClr val="FFFFFF"/>
                </a:solidFill>
                <a:latin typeface="Arial"/>
                <a:ea typeface="Arial"/>
                <a:cs typeface="Arial"/>
                <a:sym typeface="Arial"/>
              </a:rPr>
              <a:t>Προβληματική διάθεση κλωστοϋφαντουργικών αποβλήτων</a:t>
            </a:r>
          </a:p>
        </p:txBody>
      </p:sp>
      <p:sp>
        <p:nvSpPr>
          <p:cNvPr id="27" name="TextBox 27"/>
          <p:cNvSpPr txBox="1"/>
          <p:nvPr/>
        </p:nvSpPr>
        <p:spPr>
          <a:xfrm>
            <a:off x="13425432" y="5800180"/>
            <a:ext cx="3634309" cy="1847850"/>
          </a:xfrm>
          <a:prstGeom prst="rect">
            <a:avLst/>
          </a:prstGeom>
        </p:spPr>
        <p:txBody>
          <a:bodyPr lIns="0" tIns="0" rIns="0" bIns="0" rtlCol="0" anchor="t">
            <a:spAutoFit/>
          </a:bodyPr>
          <a:lstStyle/>
          <a:p>
            <a:pPr marL="0" lvl="0" indent="0" algn="ctr">
              <a:lnSpc>
                <a:spcPts val="3600"/>
              </a:lnSpc>
            </a:pPr>
            <a:r>
              <a:rPr lang="en-US" sz="3000">
                <a:solidFill>
                  <a:srgbClr val="FFFFFF"/>
                </a:solidFill>
                <a:latin typeface="Arial"/>
                <a:ea typeface="Arial"/>
                <a:cs typeface="Arial"/>
                <a:sym typeface="Arial"/>
              </a:rPr>
              <a:t>Υπερταχεία μόδα:</a:t>
            </a:r>
          </a:p>
          <a:p>
            <a:pPr marL="0" lvl="0" indent="0" algn="ctr">
              <a:lnSpc>
                <a:spcPts val="3600"/>
              </a:lnSpc>
            </a:pPr>
            <a:r>
              <a:rPr lang="en-US" sz="3000">
                <a:solidFill>
                  <a:srgbClr val="FFFFFF"/>
                </a:solidFill>
                <a:latin typeface="Arial"/>
                <a:ea typeface="Arial"/>
                <a:cs typeface="Arial"/>
                <a:sym typeface="Arial"/>
              </a:rPr>
              <a:t>Κυκλοφορία νέων κύκλων κάθε 5-7 ημέρες</a:t>
            </a:r>
          </a:p>
        </p:txBody>
      </p:sp>
      <p:sp>
        <p:nvSpPr>
          <p:cNvPr id="28" name="TextBox 28"/>
          <p:cNvSpPr txBox="1"/>
          <p:nvPr/>
        </p:nvSpPr>
        <p:spPr>
          <a:xfrm>
            <a:off x="1028700" y="5800180"/>
            <a:ext cx="4113075" cy="2305050"/>
          </a:xfrm>
          <a:prstGeom prst="rect">
            <a:avLst/>
          </a:prstGeom>
        </p:spPr>
        <p:txBody>
          <a:bodyPr lIns="0" tIns="0" rIns="0" bIns="0" rtlCol="0" anchor="t">
            <a:spAutoFit/>
          </a:bodyPr>
          <a:lstStyle/>
          <a:p>
            <a:pPr marL="0" lvl="0" indent="0" algn="ctr">
              <a:lnSpc>
                <a:spcPts val="3600"/>
              </a:lnSpc>
            </a:pPr>
            <a:r>
              <a:rPr lang="en-US" sz="3000">
                <a:solidFill>
                  <a:srgbClr val="FFFFFF"/>
                </a:solidFill>
                <a:latin typeface="Arial"/>
                <a:ea typeface="Arial"/>
                <a:cs typeface="Arial"/>
                <a:sym typeface="Arial"/>
              </a:rPr>
              <a:t>Ο αριθμός των φορών που φοριέται ένα ένδυμα έχει μειωθεί κατά 36% τα τελευταία 15 χρόνια</a:t>
            </a:r>
          </a:p>
        </p:txBody>
      </p:sp>
      <p:sp>
        <p:nvSpPr>
          <p:cNvPr id="29" name="Freeform 29" descr="Μεταποιήσεις και ραπτική περίγραμμα"/>
          <p:cNvSpPr/>
          <p:nvPr/>
        </p:nvSpPr>
        <p:spPr>
          <a:xfrm>
            <a:off x="14556787" y="3904705"/>
            <a:ext cx="1371600" cy="1371600"/>
          </a:xfrm>
          <a:custGeom>
            <a:avLst/>
            <a:gdLst/>
            <a:ahLst/>
            <a:cxnLst/>
            <a:rect l="l" t="t" r="r" b="b"/>
            <a:pathLst>
              <a:path w="1371600" h="1371600">
                <a:moveTo>
                  <a:pt x="0" y="0"/>
                </a:moveTo>
                <a:lnTo>
                  <a:pt x="1371600" y="0"/>
                </a:lnTo>
                <a:lnTo>
                  <a:pt x="1371600" y="1371601"/>
                </a:lnTo>
                <a:lnTo>
                  <a:pt x="0" y="13716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0" name="Freeform 30" descr="Βιωσιμότητα περίγραμμα"/>
          <p:cNvSpPr/>
          <p:nvPr/>
        </p:nvSpPr>
        <p:spPr>
          <a:xfrm>
            <a:off x="8458200" y="3904705"/>
            <a:ext cx="1371600" cy="1371600"/>
          </a:xfrm>
          <a:custGeom>
            <a:avLst/>
            <a:gdLst/>
            <a:ahLst/>
            <a:cxnLst/>
            <a:rect l="l" t="t" r="r" b="b"/>
            <a:pathLst>
              <a:path w="1371600" h="1371600">
                <a:moveTo>
                  <a:pt x="0" y="0"/>
                </a:moveTo>
                <a:lnTo>
                  <a:pt x="1371600" y="0"/>
                </a:lnTo>
                <a:lnTo>
                  <a:pt x="1371600" y="1371601"/>
                </a:lnTo>
                <a:lnTo>
                  <a:pt x="0" y="13716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1" name="TextBox 31"/>
          <p:cNvSpPr txBox="1"/>
          <p:nvPr/>
        </p:nvSpPr>
        <p:spPr>
          <a:xfrm>
            <a:off x="314418" y="2496459"/>
            <a:ext cx="7701678" cy="457505"/>
          </a:xfrm>
          <a:prstGeom prst="rect">
            <a:avLst/>
          </a:prstGeom>
        </p:spPr>
        <p:txBody>
          <a:bodyPr lIns="0" tIns="0" rIns="0" bIns="0" rtlCol="0" anchor="t">
            <a:spAutoFit/>
          </a:bodyPr>
          <a:lstStyle/>
          <a:p>
            <a:pPr marL="0" lvl="0" indent="0" algn="l">
              <a:lnSpc>
                <a:spcPts val="3207"/>
              </a:lnSpc>
            </a:pPr>
            <a:r>
              <a:rPr lang="en-US" sz="3300" b="1">
                <a:solidFill>
                  <a:srgbClr val="FFFFFF"/>
                </a:solidFill>
                <a:latin typeface="Arial Bold"/>
                <a:ea typeface="Arial Bold"/>
                <a:cs typeface="Arial Bold"/>
                <a:sym typeface="Arial Bold"/>
              </a:rPr>
              <a:t>ΣΕΝΑΡΙΟ 1 - ΓΡΗΓΟΡΗ ΜΟΔΑ </a:t>
            </a:r>
          </a:p>
        </p:txBody>
      </p:sp>
      <p:sp>
        <p:nvSpPr>
          <p:cNvPr id="32" name="Freeform 32"/>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5"/>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0358810" y="0"/>
            <a:ext cx="9668996" cy="8239990"/>
            <a:chOff x="0" y="0"/>
            <a:chExt cx="12891994" cy="10986654"/>
          </a:xfrm>
        </p:grpSpPr>
        <p:sp>
          <p:nvSpPr>
            <p:cNvPr id="18" name="Freeform 18"/>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9"/>
              <a:stretch>
                <a:fillRect b="-2"/>
              </a:stretch>
            </a:blipFill>
          </p:spPr>
          <p:txBody>
            <a:bodyPr/>
            <a:lstStyle/>
            <a:p>
              <a:endParaRPr lang="en-US"/>
            </a:p>
          </p:txBody>
        </p:sp>
      </p:grpSp>
      <p:grpSp>
        <p:nvGrpSpPr>
          <p:cNvPr id="19" name="Group 19"/>
          <p:cNvGrpSpPr/>
          <p:nvPr/>
        </p:nvGrpSpPr>
        <p:grpSpPr>
          <a:xfrm>
            <a:off x="846620" y="547688"/>
            <a:ext cx="9091683" cy="1988345"/>
            <a:chOff x="0" y="0"/>
            <a:chExt cx="12122244" cy="2651126"/>
          </a:xfrm>
        </p:grpSpPr>
        <p:sp>
          <p:nvSpPr>
            <p:cNvPr id="20" name="Freeform 20"/>
            <p:cNvSpPr/>
            <p:nvPr/>
          </p:nvSpPr>
          <p:spPr>
            <a:xfrm>
              <a:off x="0"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endParaRPr lang="en-US"/>
            </a:p>
          </p:txBody>
        </p:sp>
        <p:sp>
          <p:nvSpPr>
            <p:cNvPr id="21" name="TextBox 21"/>
            <p:cNvSpPr txBox="1"/>
            <p:nvPr/>
          </p:nvSpPr>
          <p:spPr>
            <a:xfrm>
              <a:off x="0" y="66675"/>
              <a:ext cx="12122244" cy="2584451"/>
            </a:xfrm>
            <a:prstGeom prst="rect">
              <a:avLst/>
            </a:prstGeom>
          </p:spPr>
          <p:txBody>
            <a:bodyPr lIns="0" tIns="0" rIns="0" bIns="0" rtlCol="0" anchor="ctr"/>
            <a:lstStyle/>
            <a:p>
              <a:pPr marL="0" lvl="0" indent="0" algn="l">
                <a:lnSpc>
                  <a:spcPts val="6480"/>
                </a:lnSpc>
              </a:pPr>
              <a:r>
                <a:rPr lang="en-US" sz="6000" b="1">
                  <a:solidFill>
                    <a:srgbClr val="19112C"/>
                  </a:solidFill>
                  <a:latin typeface="Georgia Bold"/>
                  <a:ea typeface="Georgia Bold"/>
                  <a:cs typeface="Georgia Bold"/>
                  <a:sym typeface="Georgia Bold"/>
                </a:rPr>
                <a:t>Μείωση ταχύτητας</a:t>
              </a:r>
            </a:p>
            <a:p>
              <a:pPr marL="0" lvl="0" indent="0" algn="l">
                <a:lnSpc>
                  <a:spcPts val="5184"/>
                </a:lnSpc>
              </a:pPr>
              <a:r>
                <a:rPr lang="en-US" sz="4800">
                  <a:solidFill>
                    <a:srgbClr val="19112C"/>
                  </a:solidFill>
                  <a:latin typeface="Georgia"/>
                  <a:ea typeface="Georgia"/>
                  <a:cs typeface="Georgia"/>
                  <a:sym typeface="Georgia"/>
                </a:rPr>
                <a:t>Στροφή προς την αργή μόδα</a:t>
              </a:r>
            </a:p>
          </p:txBody>
        </p:sp>
      </p:grpSp>
      <p:sp>
        <p:nvSpPr>
          <p:cNvPr id="22" name="TextBox 22"/>
          <p:cNvSpPr txBox="1"/>
          <p:nvPr/>
        </p:nvSpPr>
        <p:spPr>
          <a:xfrm>
            <a:off x="846618" y="3300654"/>
            <a:ext cx="11477883" cy="4486275"/>
          </a:xfrm>
          <a:prstGeom prst="rect">
            <a:avLst/>
          </a:prstGeom>
        </p:spPr>
        <p:txBody>
          <a:bodyPr lIns="0" tIns="0" rIns="0" bIns="0" rtlCol="0" anchor="t">
            <a:spAutoFit/>
          </a:bodyPr>
          <a:lstStyle/>
          <a:p>
            <a:pPr marL="0" lvl="0" indent="0" algn="l">
              <a:lnSpc>
                <a:spcPts val="3599"/>
              </a:lnSpc>
            </a:pPr>
            <a:r>
              <a:rPr lang="en-US" sz="2999">
                <a:solidFill>
                  <a:srgbClr val="19112C"/>
                </a:solidFill>
                <a:latin typeface="Arial"/>
                <a:ea typeface="Arial"/>
                <a:cs typeface="Arial"/>
                <a:sym typeface="Arial"/>
              </a:rPr>
              <a:t>Η</a:t>
            </a:r>
            <a:r>
              <a:rPr lang="en-US" sz="2999" b="1">
                <a:solidFill>
                  <a:srgbClr val="19112C"/>
                </a:solidFill>
                <a:latin typeface="Arial Bold"/>
                <a:ea typeface="Arial Bold"/>
                <a:cs typeface="Arial Bold"/>
                <a:sym typeface="Arial Bold"/>
              </a:rPr>
              <a:t> γρήγορη μόδα</a:t>
            </a:r>
            <a:r>
              <a:rPr lang="en-US" sz="2999">
                <a:solidFill>
                  <a:srgbClr val="19112C"/>
                </a:solidFill>
                <a:latin typeface="Arial"/>
                <a:ea typeface="Arial"/>
                <a:cs typeface="Arial"/>
                <a:sym typeface="Arial"/>
              </a:rPr>
              <a:t> παραμένει το κυρίαρχο επιχειρηματικό μοντέλο στον τομέα της κλωστοϋφαντουργίας. Αν και οικονομικά αποδοτικό, αυτό το μοντέλο συμβάλλει σημαντικά στην </a:t>
            </a:r>
            <a:r>
              <a:rPr lang="en-US" sz="2999" b="1">
                <a:solidFill>
                  <a:srgbClr val="19112C"/>
                </a:solidFill>
                <a:latin typeface="Arial Bold"/>
                <a:ea typeface="Arial Bold"/>
                <a:cs typeface="Arial Bold"/>
                <a:sym typeface="Arial Bold"/>
              </a:rPr>
              <a:t>υπερκατανάλωση</a:t>
            </a:r>
            <a:r>
              <a:rPr lang="en-US" sz="2999">
                <a:solidFill>
                  <a:srgbClr val="19112C"/>
                </a:solidFill>
                <a:latin typeface="Arial"/>
                <a:ea typeface="Arial"/>
                <a:cs typeface="Arial"/>
                <a:sym typeface="Arial"/>
              </a:rPr>
              <a:t>, την αλόγιστη </a:t>
            </a:r>
            <a:r>
              <a:rPr lang="en-US" sz="2999" b="1">
                <a:solidFill>
                  <a:srgbClr val="19112C"/>
                </a:solidFill>
                <a:latin typeface="Arial Bold"/>
                <a:ea typeface="Arial Bold"/>
                <a:cs typeface="Arial Bold"/>
                <a:sym typeface="Arial Bold"/>
              </a:rPr>
              <a:t>σπατάλη </a:t>
            </a:r>
            <a:r>
              <a:rPr lang="en-US" sz="2999">
                <a:solidFill>
                  <a:srgbClr val="19112C"/>
                </a:solidFill>
                <a:latin typeface="Arial"/>
                <a:ea typeface="Arial"/>
                <a:cs typeface="Arial"/>
                <a:sym typeface="Arial"/>
              </a:rPr>
              <a:t>και την </a:t>
            </a:r>
            <a:r>
              <a:rPr lang="en-US" sz="2999" b="1">
                <a:solidFill>
                  <a:srgbClr val="19112C"/>
                </a:solidFill>
                <a:latin typeface="Arial Bold"/>
                <a:ea typeface="Arial Bold"/>
                <a:cs typeface="Arial Bold"/>
                <a:sym typeface="Arial Bold"/>
              </a:rPr>
              <a:t>εργασιακή εκμετάλλευση</a:t>
            </a:r>
            <a:r>
              <a:rPr lang="en-US" sz="2999">
                <a:solidFill>
                  <a:srgbClr val="19112C"/>
                </a:solidFill>
                <a:latin typeface="Arial"/>
                <a:ea typeface="Arial"/>
                <a:cs typeface="Arial"/>
                <a:sym typeface="Arial"/>
              </a:rPr>
              <a:t>. Ταυτόχρονα, πολλοί καταναλωτές, ιδίως οι νεότερες γενιές, συνειδητοποιούν όλο και περισσότερο την αξία της </a:t>
            </a:r>
            <a:r>
              <a:rPr lang="en-US" sz="2999" b="1">
                <a:solidFill>
                  <a:srgbClr val="19112C"/>
                </a:solidFill>
                <a:latin typeface="Arial Bold"/>
                <a:ea typeface="Arial Bold"/>
                <a:cs typeface="Arial Bold"/>
                <a:sym typeface="Arial Bold"/>
              </a:rPr>
              <a:t>βιωσιμότητας </a:t>
            </a:r>
            <a:r>
              <a:rPr lang="en-US" sz="2999">
                <a:solidFill>
                  <a:srgbClr val="19112C"/>
                </a:solidFill>
                <a:latin typeface="Arial"/>
                <a:ea typeface="Arial"/>
                <a:cs typeface="Arial"/>
                <a:sym typeface="Arial"/>
              </a:rPr>
              <a:t>και προσπαθούν να αλλάξουν τις αγοραστικές τους συνήθειες. Η σχέση μεταξύ της προσιτής τιμής, των τάσεων της μόδας και της ηθικής δημιουργεί ένα περίπλοκο πλαίσιο τόσο για τους παραγωγούς όσο και για τους καταναλωτές.</a:t>
            </a:r>
          </a:p>
        </p:txBody>
      </p:sp>
      <p:sp>
        <p:nvSpPr>
          <p:cNvPr id="23" name="Freeform 23"/>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0"/>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0358810" y="0"/>
            <a:ext cx="9668996" cy="8239990"/>
            <a:chOff x="0" y="0"/>
            <a:chExt cx="12891994" cy="10986654"/>
          </a:xfrm>
        </p:grpSpPr>
        <p:sp>
          <p:nvSpPr>
            <p:cNvPr id="18" name="Freeform 18"/>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9"/>
              <a:stretch>
                <a:fillRect b="-2"/>
              </a:stretch>
            </a:blipFill>
          </p:spPr>
          <p:txBody>
            <a:bodyPr/>
            <a:lstStyle/>
            <a:p>
              <a:endParaRPr lang="en-US"/>
            </a:p>
          </p:txBody>
        </p:sp>
      </p:grpSp>
      <p:sp>
        <p:nvSpPr>
          <p:cNvPr id="19" name="TextBox 19"/>
          <p:cNvSpPr txBox="1"/>
          <p:nvPr/>
        </p:nvSpPr>
        <p:spPr>
          <a:xfrm>
            <a:off x="727240" y="2997970"/>
            <a:ext cx="11677212" cy="3657600"/>
          </a:xfrm>
          <a:prstGeom prst="rect">
            <a:avLst/>
          </a:prstGeom>
        </p:spPr>
        <p:txBody>
          <a:bodyPr lIns="0" tIns="0" rIns="0" bIns="0" rtlCol="0" anchor="t">
            <a:spAutoFit/>
          </a:bodyPr>
          <a:lstStyle/>
          <a:p>
            <a:pPr marL="0" lvl="0" indent="0" algn="l">
              <a:lnSpc>
                <a:spcPts val="3959"/>
              </a:lnSpc>
            </a:pPr>
            <a:r>
              <a:rPr lang="en-US" sz="3299" b="1">
                <a:solidFill>
                  <a:srgbClr val="19112C"/>
                </a:solidFill>
                <a:latin typeface="Arial Bold"/>
                <a:ea typeface="Arial Bold"/>
                <a:cs typeface="Arial Bold"/>
                <a:sym typeface="Arial Bold"/>
              </a:rPr>
              <a:t>Γιατί έχει σημασία</a:t>
            </a:r>
          </a:p>
          <a:p>
            <a:pPr marL="647698" lvl="1" indent="-323849" algn="l">
              <a:lnSpc>
                <a:spcPts val="3599"/>
              </a:lnSpc>
              <a:buFont typeface="Arial"/>
              <a:buChar char="•"/>
            </a:pPr>
            <a:r>
              <a:rPr lang="en-US" sz="2999">
                <a:solidFill>
                  <a:srgbClr val="19112C"/>
                </a:solidFill>
                <a:latin typeface="Arial"/>
                <a:ea typeface="Arial"/>
                <a:cs typeface="Arial"/>
                <a:sym typeface="Arial"/>
              </a:rPr>
              <a:t>Το μοντέλο της γρήγορης μόδας έχει τεράστιες αρνητικές κοινωνικές και περιβαλλοντικές επιπτώσεις</a:t>
            </a:r>
          </a:p>
          <a:p>
            <a:pPr marL="647698" lvl="1" indent="-323849" algn="l">
              <a:lnSpc>
                <a:spcPts val="3599"/>
              </a:lnSpc>
              <a:buFont typeface="Arial"/>
              <a:buChar char="•"/>
            </a:pPr>
            <a:r>
              <a:rPr lang="en-US" sz="2999">
                <a:solidFill>
                  <a:srgbClr val="19112C"/>
                </a:solidFill>
                <a:latin typeface="Arial"/>
                <a:ea typeface="Arial"/>
                <a:cs typeface="Arial"/>
                <a:sym typeface="Arial"/>
              </a:rPr>
              <a:t>Η ευαισθητοποίηση αυξάνεται και οι καταναλωτές ζητούν ολοένα και περισσότερο βιώσιμα προϊόντα. Η νομοθεσία της ΕΕ καθιστά ολοένα πιο επιτακτικό το αίτημα για βιωσιμότητα των εταιρειών. </a:t>
            </a:r>
          </a:p>
          <a:p>
            <a:pPr marL="647698" lvl="1" indent="-323849" algn="l">
              <a:lnSpc>
                <a:spcPts val="3599"/>
              </a:lnSpc>
              <a:buFont typeface="Arial"/>
              <a:buChar char="•"/>
            </a:pPr>
            <a:r>
              <a:rPr lang="en-US" sz="2999">
                <a:solidFill>
                  <a:srgbClr val="19112C"/>
                </a:solidFill>
                <a:latin typeface="Arial"/>
                <a:ea typeface="Arial"/>
                <a:cs typeface="Arial"/>
                <a:sym typeface="Arial"/>
              </a:rPr>
              <a:t>Η ποιότητα και η μακροζωία των ενδυμάτων είναι βασικά στοιχεία της αργής μόδας.</a:t>
            </a:r>
          </a:p>
        </p:txBody>
      </p:sp>
      <p:sp>
        <p:nvSpPr>
          <p:cNvPr id="20" name="Freeform 20"/>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0"/>
            <a:stretch>
              <a:fillRect/>
            </a:stretch>
          </a:blipFill>
        </p:spPr>
        <p:txBody>
          <a:bodyPr/>
          <a:lstStyle/>
          <a:p>
            <a:endParaRPr lang="en-US"/>
          </a:p>
        </p:txBody>
      </p:sp>
      <p:grpSp>
        <p:nvGrpSpPr>
          <p:cNvPr id="21" name="Group 21"/>
          <p:cNvGrpSpPr/>
          <p:nvPr/>
        </p:nvGrpSpPr>
        <p:grpSpPr>
          <a:xfrm>
            <a:off x="846620" y="547688"/>
            <a:ext cx="9091683" cy="1988345"/>
            <a:chOff x="0" y="0"/>
            <a:chExt cx="12122244" cy="2651126"/>
          </a:xfrm>
        </p:grpSpPr>
        <p:sp>
          <p:nvSpPr>
            <p:cNvPr id="22" name="Freeform 22"/>
            <p:cNvSpPr/>
            <p:nvPr/>
          </p:nvSpPr>
          <p:spPr>
            <a:xfrm>
              <a:off x="0"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endParaRPr lang="en-US"/>
            </a:p>
          </p:txBody>
        </p:sp>
        <p:sp>
          <p:nvSpPr>
            <p:cNvPr id="23" name="TextBox 23"/>
            <p:cNvSpPr txBox="1"/>
            <p:nvPr/>
          </p:nvSpPr>
          <p:spPr>
            <a:xfrm>
              <a:off x="0" y="66675"/>
              <a:ext cx="12122244" cy="2584451"/>
            </a:xfrm>
            <a:prstGeom prst="rect">
              <a:avLst/>
            </a:prstGeom>
          </p:spPr>
          <p:txBody>
            <a:bodyPr lIns="0" tIns="0" rIns="0" bIns="0" rtlCol="0" anchor="ctr"/>
            <a:lstStyle/>
            <a:p>
              <a:pPr marL="0" lvl="0" indent="0" algn="l">
                <a:lnSpc>
                  <a:spcPts val="6480"/>
                </a:lnSpc>
              </a:pPr>
              <a:r>
                <a:rPr lang="en-US" sz="6000" b="1">
                  <a:solidFill>
                    <a:srgbClr val="19112C"/>
                  </a:solidFill>
                  <a:latin typeface="Georgia Bold"/>
                  <a:ea typeface="Georgia Bold"/>
                  <a:cs typeface="Georgia Bold"/>
                  <a:sym typeface="Georgia Bold"/>
                </a:rPr>
                <a:t>Μείωση ταχύτητας</a:t>
              </a:r>
            </a:p>
            <a:p>
              <a:pPr marL="0" lvl="0" indent="0" algn="l">
                <a:lnSpc>
                  <a:spcPts val="5184"/>
                </a:lnSpc>
              </a:pPr>
              <a:r>
                <a:rPr lang="en-US" sz="4800">
                  <a:solidFill>
                    <a:srgbClr val="19112C"/>
                  </a:solidFill>
                  <a:latin typeface="Georgia"/>
                  <a:ea typeface="Georgia"/>
                  <a:cs typeface="Georgia"/>
                  <a:sym typeface="Georgia"/>
                </a:rPr>
                <a:t>Στροφή προς την αργή μόδα</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4708498" y="-954"/>
            <a:ext cx="3579499" cy="8747478"/>
            <a:chOff x="0" y="0"/>
            <a:chExt cx="4772666" cy="11663304"/>
          </a:xfrm>
        </p:grpSpPr>
        <p:sp>
          <p:nvSpPr>
            <p:cNvPr id="18" name="Freeform 18" descr="Ένα τετράγωνο και ένα τετράγωνο αντικείμενο με ένα πράσινο και ένα μαύρο τετράγωνο αντικείμενο  Η περιγραφή δημιουργήθηκε αυτόματα"/>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8"/>
              <a:stretch>
                <a:fillRect t="-1211" b="-1211"/>
              </a:stretch>
            </a:blipFill>
          </p:spPr>
          <p:txBody>
            <a:bodyPr/>
            <a:lstStyle/>
            <a:p>
              <a:endParaRPr lang="en-US"/>
            </a:p>
          </p:txBody>
        </p:sp>
      </p:grpSp>
      <p:grpSp>
        <p:nvGrpSpPr>
          <p:cNvPr id="19" name="Group 19"/>
          <p:cNvGrpSpPr>
            <a:grpSpLocks noChangeAspect="1"/>
          </p:cNvGrpSpPr>
          <p:nvPr/>
        </p:nvGrpSpPr>
        <p:grpSpPr>
          <a:xfrm>
            <a:off x="14708498" y="2141881"/>
            <a:ext cx="3203764" cy="972000"/>
            <a:chOff x="0" y="0"/>
            <a:chExt cx="4271686" cy="1296000"/>
          </a:xfrm>
        </p:grpSpPr>
        <p:sp>
          <p:nvSpPr>
            <p:cNvPr id="20" name="Freeform 20" descr="Ένα μοβ και μαύρο κείμενο  Η περιγραφή δημιουργείται αυτόματα"/>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9"/>
              <a:stretch>
                <a:fillRect t="-185" b="-183"/>
              </a:stretch>
            </a:blipFill>
          </p:spPr>
          <p:txBody>
            <a:bodyPr/>
            <a:lstStyle/>
            <a:p>
              <a:endParaRPr lang="en-US"/>
            </a:p>
          </p:txBody>
        </p:sp>
      </p:grpSp>
      <p:grpSp>
        <p:nvGrpSpPr>
          <p:cNvPr id="21" name="Group 21"/>
          <p:cNvGrpSpPr/>
          <p:nvPr/>
        </p:nvGrpSpPr>
        <p:grpSpPr>
          <a:xfrm>
            <a:off x="663801" y="-954"/>
            <a:ext cx="13679872" cy="1988345"/>
            <a:chOff x="0" y="0"/>
            <a:chExt cx="18239830" cy="2651126"/>
          </a:xfrm>
        </p:grpSpPr>
        <p:sp>
          <p:nvSpPr>
            <p:cNvPr id="22" name="Freeform 22"/>
            <p:cNvSpPr/>
            <p:nvPr/>
          </p:nvSpPr>
          <p:spPr>
            <a:xfrm>
              <a:off x="0" y="0"/>
              <a:ext cx="18239829" cy="2651126"/>
            </a:xfrm>
            <a:custGeom>
              <a:avLst/>
              <a:gdLst/>
              <a:ahLst/>
              <a:cxnLst/>
              <a:rect l="l" t="t" r="r" b="b"/>
              <a:pathLst>
                <a:path w="18239829" h="2651126">
                  <a:moveTo>
                    <a:pt x="0" y="0"/>
                  </a:moveTo>
                  <a:lnTo>
                    <a:pt x="18239829" y="0"/>
                  </a:lnTo>
                  <a:lnTo>
                    <a:pt x="18239829" y="2651126"/>
                  </a:lnTo>
                  <a:lnTo>
                    <a:pt x="0" y="2651126"/>
                  </a:lnTo>
                  <a:close/>
                </a:path>
              </a:pathLst>
            </a:custGeom>
            <a:solidFill>
              <a:srgbClr val="000000">
                <a:alpha val="0"/>
              </a:srgbClr>
            </a:solidFill>
          </p:spPr>
          <p:txBody>
            <a:bodyPr/>
            <a:lstStyle/>
            <a:p>
              <a:endParaRPr lang="en-US"/>
            </a:p>
          </p:txBody>
        </p:sp>
        <p:sp>
          <p:nvSpPr>
            <p:cNvPr id="23" name="TextBox 23"/>
            <p:cNvSpPr txBox="1"/>
            <p:nvPr/>
          </p:nvSpPr>
          <p:spPr>
            <a:xfrm>
              <a:off x="0" y="66675"/>
              <a:ext cx="18239830" cy="2584451"/>
            </a:xfrm>
            <a:prstGeom prst="rect">
              <a:avLst/>
            </a:prstGeom>
          </p:spPr>
          <p:txBody>
            <a:bodyPr lIns="0" tIns="0" rIns="0" bIns="0" rtlCol="0" anchor="ctr"/>
            <a:lstStyle/>
            <a:p>
              <a:pPr marL="0" lvl="0" indent="0" algn="l">
                <a:lnSpc>
                  <a:spcPts val="6480"/>
                </a:lnSpc>
              </a:pPr>
              <a:r>
                <a:rPr lang="en-US" sz="6000" b="1">
                  <a:solidFill>
                    <a:srgbClr val="8D5CFF"/>
                  </a:solidFill>
                  <a:latin typeface="Georgia Bold"/>
                  <a:ea typeface="Georgia Bold"/>
                  <a:cs typeface="Georgia Bold"/>
                  <a:sym typeface="Georgia Bold"/>
                </a:rPr>
                <a:t>Προτεινόμενες προκλήσεις</a:t>
              </a:r>
            </a:p>
          </p:txBody>
        </p:sp>
      </p:grpSp>
      <p:sp>
        <p:nvSpPr>
          <p:cNvPr id="24" name="TextBox 24"/>
          <p:cNvSpPr txBox="1"/>
          <p:nvPr/>
        </p:nvSpPr>
        <p:spPr>
          <a:xfrm>
            <a:off x="663801" y="1682956"/>
            <a:ext cx="13465558" cy="6524625"/>
          </a:xfrm>
          <a:prstGeom prst="rect">
            <a:avLst/>
          </a:prstGeom>
        </p:spPr>
        <p:txBody>
          <a:bodyPr lIns="0" tIns="0" rIns="0" bIns="0" rtlCol="0" anchor="t">
            <a:spAutoFit/>
          </a:bodyPr>
          <a:lstStyle/>
          <a:p>
            <a:pPr marL="0" lvl="0" indent="0" algn="l">
              <a:lnSpc>
                <a:spcPts val="2879"/>
              </a:lnSpc>
            </a:pPr>
            <a:r>
              <a:rPr lang="en-US" sz="2400" b="1" u="sng">
                <a:solidFill>
                  <a:srgbClr val="19112C"/>
                </a:solidFill>
                <a:latin typeface="Arial Bold"/>
                <a:ea typeface="Arial Bold"/>
                <a:cs typeface="Arial Bold"/>
                <a:sym typeface="Arial Bold"/>
              </a:rPr>
              <a:t>Εκπαίδευση με αργό ρυθμό</a:t>
            </a:r>
          </a:p>
          <a:p>
            <a:pPr marL="0" lvl="0" indent="0" algn="l">
              <a:lnSpc>
                <a:spcPts val="2879"/>
              </a:lnSpc>
            </a:pPr>
            <a:r>
              <a:rPr lang="en-US" sz="2400">
                <a:solidFill>
                  <a:srgbClr val="19112C"/>
                </a:solidFill>
                <a:latin typeface="Arial"/>
                <a:ea typeface="Arial"/>
                <a:cs typeface="Arial"/>
                <a:sym typeface="Arial"/>
              </a:rPr>
              <a:t>Σχεδιάστε μια δημιουργική καμπάνια που εκπαιδεύει τον καταναλωτή σχετικά με τα οφέλη της αργής μόδας, συμπεριλαμβανομένων παραγόντων όπως η ποιότητα, η ηθική και η βιωσιμότητα, ενθαρρύνοντας παράλληλα πιο συνειδητές αγοραστικές αποφάσεις.</a:t>
            </a:r>
          </a:p>
          <a:p>
            <a:pPr marL="0" lvl="0" indent="0" algn="l">
              <a:lnSpc>
                <a:spcPts val="2879"/>
              </a:lnSpc>
            </a:pPr>
            <a:endParaRPr lang="en-US" sz="2400">
              <a:solidFill>
                <a:srgbClr val="19112C"/>
              </a:solidFill>
              <a:latin typeface="Arial"/>
              <a:ea typeface="Arial"/>
              <a:cs typeface="Arial"/>
              <a:sym typeface="Arial"/>
            </a:endParaRPr>
          </a:p>
          <a:p>
            <a:pPr marL="0" lvl="0" indent="0" algn="l">
              <a:lnSpc>
                <a:spcPts val="2879"/>
              </a:lnSpc>
            </a:pPr>
            <a:r>
              <a:rPr lang="en-US" sz="2400" b="1" u="sng">
                <a:solidFill>
                  <a:srgbClr val="19112C"/>
                </a:solidFill>
                <a:latin typeface="Arial Bold"/>
                <a:ea typeface="Arial Bold"/>
                <a:cs typeface="Arial Bold"/>
                <a:sym typeface="Arial Bold"/>
              </a:rPr>
              <a:t>Σπάστε τον κύκλο της γρήγορης μόδας</a:t>
            </a:r>
          </a:p>
          <a:p>
            <a:pPr marL="0" lvl="0" indent="0" algn="l">
              <a:lnSpc>
                <a:spcPts val="2879"/>
              </a:lnSpc>
            </a:pPr>
            <a:r>
              <a:rPr lang="en-US" sz="2400">
                <a:solidFill>
                  <a:srgbClr val="19112C"/>
                </a:solidFill>
                <a:latin typeface="Arial"/>
                <a:ea typeface="Arial"/>
                <a:cs typeface="Arial"/>
                <a:sym typeface="Arial"/>
              </a:rPr>
              <a:t>Προτείνετε ιδέες για νέα εμπορικά ή σχεδιαστικά μοντέλα που μπορούν να περιορίσουν τη γρήγορη μόδα, προωθώντας την πιο αργή κατανάλωση, τη δίκαιη παραγωγή και την ευαισθητοποίηση των καταναλωτών, παραμένοντας παράλληλα ελκυστικά και προσβάσιμα.</a:t>
            </a:r>
          </a:p>
          <a:p>
            <a:pPr marL="0" lvl="0" indent="0" algn="l">
              <a:lnSpc>
                <a:spcPts val="2879"/>
              </a:lnSpc>
            </a:pPr>
            <a:endParaRPr lang="en-US" sz="2400">
              <a:solidFill>
                <a:srgbClr val="19112C"/>
              </a:solidFill>
              <a:latin typeface="Arial"/>
              <a:ea typeface="Arial"/>
              <a:cs typeface="Arial"/>
              <a:sym typeface="Arial"/>
            </a:endParaRPr>
          </a:p>
          <a:p>
            <a:pPr marL="0" lvl="0" indent="0" algn="l">
              <a:lnSpc>
                <a:spcPts val="2879"/>
              </a:lnSpc>
            </a:pPr>
            <a:r>
              <a:rPr lang="en-US" sz="2400" b="1" u="sng">
                <a:solidFill>
                  <a:srgbClr val="19112C"/>
                </a:solidFill>
                <a:latin typeface="Arial Bold"/>
                <a:ea typeface="Arial Bold"/>
                <a:cs typeface="Arial Bold"/>
                <a:sym typeface="Arial Bold"/>
              </a:rPr>
              <a:t>Δείξτε το πραγματικό κόστος ενός προϊόντος</a:t>
            </a:r>
          </a:p>
          <a:p>
            <a:pPr marL="0" lvl="0" indent="0" algn="l">
              <a:lnSpc>
                <a:spcPts val="2879"/>
              </a:lnSpc>
            </a:pPr>
            <a:r>
              <a:rPr lang="en-US" sz="2400">
                <a:solidFill>
                  <a:srgbClr val="19112C"/>
                </a:solidFill>
                <a:latin typeface="Arial"/>
                <a:ea typeface="Arial"/>
                <a:cs typeface="Arial"/>
                <a:sym typeface="Arial"/>
              </a:rPr>
              <a:t>Επανασχεδιάστε την ετικέτα του προϊόντος ή την εμπειρία αγορών, ώστε να δείχνει με σαφήνεια και αμεσότητα το πραγματικό κόστος ενός ενδύματος, συμπεριλαμβανομένων των περιβαλλοντικών του επιπτώσεων, για να βοηθήσετε τους πελάτες να κάνουν συνειδητές αγορές με βάση την πραγματική αξία.</a:t>
            </a:r>
          </a:p>
          <a:p>
            <a:pPr marL="0" lvl="0" indent="0" algn="l">
              <a:lnSpc>
                <a:spcPts val="2879"/>
              </a:lnSpc>
            </a:pPr>
            <a:endParaRPr lang="en-US" sz="2400">
              <a:solidFill>
                <a:srgbClr val="19112C"/>
              </a:solidFill>
              <a:latin typeface="Arial"/>
              <a:ea typeface="Arial"/>
              <a:cs typeface="Arial"/>
              <a:sym typeface="Arial"/>
            </a:endParaRPr>
          </a:p>
          <a:p>
            <a:pPr marL="0" lvl="0" indent="0" algn="l">
              <a:lnSpc>
                <a:spcPts val="2879"/>
              </a:lnSpc>
            </a:pPr>
            <a:r>
              <a:rPr lang="en-US" sz="2400" b="1" u="sng">
                <a:solidFill>
                  <a:srgbClr val="19112C"/>
                </a:solidFill>
                <a:latin typeface="Arial Bold"/>
                <a:ea typeface="Arial Bold"/>
                <a:cs typeface="Arial Bold"/>
                <a:sym typeface="Arial Bold"/>
              </a:rPr>
              <a:t>Συνθήκες εργασίας έναντι χαμηλών τιμών</a:t>
            </a:r>
          </a:p>
          <a:p>
            <a:pPr marL="0" lvl="0" indent="0" algn="l">
              <a:lnSpc>
                <a:spcPts val="2879"/>
              </a:lnSpc>
            </a:pPr>
            <a:r>
              <a:rPr lang="en-US" sz="2400">
                <a:solidFill>
                  <a:srgbClr val="19112C"/>
                </a:solidFill>
                <a:latin typeface="Arial"/>
                <a:ea typeface="Arial"/>
                <a:cs typeface="Arial"/>
                <a:sym typeface="Arial"/>
              </a:rPr>
              <a:t>Εξισορρόπηση προσιτών τιμών με δίκαιες εργασιακές πρακτικές και περιβαλλοντική υπευθυνότητα.</a:t>
            </a:r>
          </a:p>
        </p:txBody>
      </p:sp>
      <p:sp>
        <p:nvSpPr>
          <p:cNvPr id="25" name="Freeform 25"/>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0"/>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10358810" y="0"/>
            <a:ext cx="9668996" cy="8239990"/>
            <a:chOff x="0" y="0"/>
            <a:chExt cx="12891994" cy="10986654"/>
          </a:xfrm>
        </p:grpSpPr>
        <p:sp>
          <p:nvSpPr>
            <p:cNvPr id="5" name="Freeform 5"/>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3"/>
              <a:stretch>
                <a:fillRect b="-2"/>
              </a:stretch>
            </a:blipFill>
          </p:spPr>
          <p:txBody>
            <a:bodyPr/>
            <a:lstStyle/>
            <a:p>
              <a:endParaRPr lang="en-US"/>
            </a:p>
          </p:txBody>
        </p:sp>
      </p:grpSp>
      <p:grpSp>
        <p:nvGrpSpPr>
          <p:cNvPr id="6" name="Group 6"/>
          <p:cNvGrpSpPr/>
          <p:nvPr/>
        </p:nvGrpSpPr>
        <p:grpSpPr>
          <a:xfrm>
            <a:off x="-28575" y="-210542"/>
            <a:ext cx="18444750" cy="8901159"/>
            <a:chOff x="0" y="0"/>
            <a:chExt cx="24593000" cy="11868212"/>
          </a:xfrm>
        </p:grpSpPr>
        <p:sp>
          <p:nvSpPr>
            <p:cNvPr id="7" name="Freeform 7"/>
            <p:cNvSpPr/>
            <p:nvPr/>
          </p:nvSpPr>
          <p:spPr>
            <a:xfrm>
              <a:off x="12796" y="12700"/>
              <a:ext cx="24567410" cy="11842750"/>
            </a:xfrm>
            <a:custGeom>
              <a:avLst/>
              <a:gdLst/>
              <a:ahLst/>
              <a:cxnLst/>
              <a:rect l="l" t="t" r="r" b="b"/>
              <a:pathLst>
                <a:path w="24567410" h="11842750">
                  <a:moveTo>
                    <a:pt x="0" y="0"/>
                  </a:moveTo>
                  <a:lnTo>
                    <a:pt x="24567409" y="0"/>
                  </a:lnTo>
                  <a:lnTo>
                    <a:pt x="24567409" y="11842750"/>
                  </a:lnTo>
                  <a:lnTo>
                    <a:pt x="0" y="11842750"/>
                  </a:lnTo>
                  <a:close/>
                </a:path>
              </a:pathLst>
            </a:custGeom>
            <a:solidFill>
              <a:srgbClr val="FFFFFF"/>
            </a:solidFill>
          </p:spPr>
          <p:txBody>
            <a:bodyPr/>
            <a:lstStyle/>
            <a:p>
              <a:endParaRPr lang="en-US"/>
            </a:p>
          </p:txBody>
        </p:sp>
        <p:sp>
          <p:nvSpPr>
            <p:cNvPr id="8" name="Freeform 8"/>
            <p:cNvSpPr/>
            <p:nvPr/>
          </p:nvSpPr>
          <p:spPr>
            <a:xfrm>
              <a:off x="0" y="0"/>
              <a:ext cx="24593000" cy="11868150"/>
            </a:xfrm>
            <a:custGeom>
              <a:avLst/>
              <a:gdLst/>
              <a:ahLst/>
              <a:cxnLst/>
              <a:rect l="l" t="t" r="r" b="b"/>
              <a:pathLst>
                <a:path w="24593000" h="11868150">
                  <a:moveTo>
                    <a:pt x="12796" y="0"/>
                  </a:moveTo>
                  <a:lnTo>
                    <a:pt x="24580205" y="0"/>
                  </a:lnTo>
                  <a:cubicBezTo>
                    <a:pt x="24587243" y="0"/>
                    <a:pt x="24593000" y="5715"/>
                    <a:pt x="24593000" y="12700"/>
                  </a:cubicBezTo>
                  <a:lnTo>
                    <a:pt x="24593000" y="11855450"/>
                  </a:lnTo>
                  <a:cubicBezTo>
                    <a:pt x="24593000" y="11862435"/>
                    <a:pt x="24587243" y="11868150"/>
                    <a:pt x="24580205" y="11868150"/>
                  </a:cubicBezTo>
                  <a:lnTo>
                    <a:pt x="12796" y="11868150"/>
                  </a:lnTo>
                  <a:cubicBezTo>
                    <a:pt x="5758" y="11868150"/>
                    <a:pt x="0" y="11862435"/>
                    <a:pt x="0" y="11855450"/>
                  </a:cubicBezTo>
                  <a:lnTo>
                    <a:pt x="0" y="12700"/>
                  </a:lnTo>
                  <a:cubicBezTo>
                    <a:pt x="0" y="5715"/>
                    <a:pt x="5758" y="0"/>
                    <a:pt x="12796" y="0"/>
                  </a:cubicBezTo>
                  <a:moveTo>
                    <a:pt x="12796" y="25400"/>
                  </a:moveTo>
                  <a:lnTo>
                    <a:pt x="12796" y="12700"/>
                  </a:lnTo>
                  <a:lnTo>
                    <a:pt x="25591" y="12700"/>
                  </a:lnTo>
                  <a:lnTo>
                    <a:pt x="25591" y="11855450"/>
                  </a:lnTo>
                  <a:lnTo>
                    <a:pt x="12796" y="11855450"/>
                  </a:lnTo>
                  <a:lnTo>
                    <a:pt x="12796" y="11842750"/>
                  </a:lnTo>
                  <a:lnTo>
                    <a:pt x="24580205" y="11842750"/>
                  </a:lnTo>
                  <a:lnTo>
                    <a:pt x="24580205" y="11855450"/>
                  </a:lnTo>
                  <a:lnTo>
                    <a:pt x="24567409" y="11855450"/>
                  </a:lnTo>
                  <a:lnTo>
                    <a:pt x="24567409" y="12700"/>
                  </a:lnTo>
                  <a:lnTo>
                    <a:pt x="24580205" y="12700"/>
                  </a:lnTo>
                  <a:lnTo>
                    <a:pt x="24580205" y="25400"/>
                  </a:lnTo>
                  <a:lnTo>
                    <a:pt x="12796" y="25400"/>
                  </a:lnTo>
                  <a:close/>
                </a:path>
              </a:pathLst>
            </a:custGeom>
            <a:solidFill>
              <a:srgbClr val="FFFFFF"/>
            </a:solidFill>
          </p:spPr>
          <p:txBody>
            <a:bodyPr/>
            <a:lstStyle/>
            <a:p>
              <a:endParaRPr lang="en-US"/>
            </a:p>
          </p:txBody>
        </p:sp>
      </p:grpSp>
      <p:grpSp>
        <p:nvGrpSpPr>
          <p:cNvPr id="9" name="Group 9"/>
          <p:cNvGrpSpPr/>
          <p:nvPr/>
        </p:nvGrpSpPr>
        <p:grpSpPr>
          <a:xfrm>
            <a:off x="-9525" y="131287"/>
            <a:ext cx="18425700" cy="1988550"/>
            <a:chOff x="0" y="0"/>
            <a:chExt cx="24567600" cy="2651400"/>
          </a:xfrm>
        </p:grpSpPr>
        <p:sp>
          <p:nvSpPr>
            <p:cNvPr id="10" name="Freeform 10"/>
            <p:cNvSpPr/>
            <p:nvPr/>
          </p:nvSpPr>
          <p:spPr>
            <a:xfrm>
              <a:off x="0" y="0"/>
              <a:ext cx="24567600" cy="2651400"/>
            </a:xfrm>
            <a:custGeom>
              <a:avLst/>
              <a:gdLst/>
              <a:ahLst/>
              <a:cxnLst/>
              <a:rect l="l" t="t" r="r" b="b"/>
              <a:pathLst>
                <a:path w="24567600" h="2651400">
                  <a:moveTo>
                    <a:pt x="0" y="0"/>
                  </a:moveTo>
                  <a:lnTo>
                    <a:pt x="24567600" y="0"/>
                  </a:lnTo>
                  <a:lnTo>
                    <a:pt x="24567600" y="2651400"/>
                  </a:lnTo>
                  <a:lnTo>
                    <a:pt x="0" y="2651400"/>
                  </a:lnTo>
                  <a:close/>
                </a:path>
              </a:pathLst>
            </a:custGeom>
            <a:solidFill>
              <a:srgbClr val="000000">
                <a:alpha val="0"/>
              </a:srgbClr>
            </a:solidFill>
          </p:spPr>
          <p:txBody>
            <a:bodyPr/>
            <a:lstStyle/>
            <a:p>
              <a:endParaRPr lang="en-US"/>
            </a:p>
          </p:txBody>
        </p:sp>
        <p:sp>
          <p:nvSpPr>
            <p:cNvPr id="11" name="TextBox 11"/>
            <p:cNvSpPr txBox="1"/>
            <p:nvPr/>
          </p:nvSpPr>
          <p:spPr>
            <a:xfrm>
              <a:off x="0" y="57150"/>
              <a:ext cx="24567600" cy="2594250"/>
            </a:xfrm>
            <a:prstGeom prst="rect">
              <a:avLst/>
            </a:prstGeom>
          </p:spPr>
          <p:txBody>
            <a:bodyPr lIns="0" tIns="0" rIns="0" bIns="0" rtlCol="0" anchor="ctr"/>
            <a:lstStyle/>
            <a:p>
              <a:pPr marL="0" lvl="0" indent="0" algn="ctr">
                <a:lnSpc>
                  <a:spcPts val="5184"/>
                </a:lnSpc>
              </a:pPr>
              <a:r>
                <a:rPr lang="en-US" sz="4800" b="1">
                  <a:solidFill>
                    <a:srgbClr val="8D5CFF"/>
                  </a:solidFill>
                  <a:latin typeface="Georgia Bold"/>
                  <a:ea typeface="Georgia Bold"/>
                  <a:cs typeface="Georgia Bold"/>
                  <a:sym typeface="Georgia Bold"/>
                </a:rPr>
                <a:t>Το έργο υλοποιείται από 6 οργανισμούς</a:t>
              </a:r>
            </a:p>
          </p:txBody>
        </p:sp>
      </p:grpSp>
      <p:grpSp>
        <p:nvGrpSpPr>
          <p:cNvPr id="12" name="Group 12"/>
          <p:cNvGrpSpPr>
            <a:grpSpLocks noChangeAspect="1"/>
          </p:cNvGrpSpPr>
          <p:nvPr/>
        </p:nvGrpSpPr>
        <p:grpSpPr>
          <a:xfrm>
            <a:off x="982912" y="2559168"/>
            <a:ext cx="4971501" cy="1219630"/>
            <a:chOff x="0" y="0"/>
            <a:chExt cx="6748006" cy="1655450"/>
          </a:xfrm>
        </p:grpSpPr>
        <p:sp>
          <p:nvSpPr>
            <p:cNvPr id="13" name="Freeform 13"/>
            <p:cNvSpPr/>
            <p:nvPr/>
          </p:nvSpPr>
          <p:spPr>
            <a:xfrm>
              <a:off x="0" y="0"/>
              <a:ext cx="6748018" cy="1655445"/>
            </a:xfrm>
            <a:custGeom>
              <a:avLst/>
              <a:gdLst/>
              <a:ahLst/>
              <a:cxnLst/>
              <a:rect l="l" t="t" r="r" b="b"/>
              <a:pathLst>
                <a:path w="6748018" h="1655445">
                  <a:moveTo>
                    <a:pt x="0" y="0"/>
                  </a:moveTo>
                  <a:lnTo>
                    <a:pt x="6748018" y="0"/>
                  </a:lnTo>
                  <a:lnTo>
                    <a:pt x="6748018" y="1655445"/>
                  </a:lnTo>
                  <a:lnTo>
                    <a:pt x="0" y="1655445"/>
                  </a:lnTo>
                  <a:lnTo>
                    <a:pt x="0" y="0"/>
                  </a:lnTo>
                  <a:close/>
                </a:path>
              </a:pathLst>
            </a:custGeom>
            <a:blipFill>
              <a:blip r:embed="rId4"/>
              <a:stretch>
                <a:fillRect/>
              </a:stretch>
            </a:blipFill>
          </p:spPr>
          <p:txBody>
            <a:bodyPr/>
            <a:lstStyle/>
            <a:p>
              <a:endParaRPr lang="en-US"/>
            </a:p>
          </p:txBody>
        </p:sp>
      </p:grpSp>
      <p:grpSp>
        <p:nvGrpSpPr>
          <p:cNvPr id="14" name="Group 14"/>
          <p:cNvGrpSpPr>
            <a:grpSpLocks noChangeAspect="1"/>
          </p:cNvGrpSpPr>
          <p:nvPr/>
        </p:nvGrpSpPr>
        <p:grpSpPr>
          <a:xfrm>
            <a:off x="13163798" y="6010220"/>
            <a:ext cx="3709575" cy="1241588"/>
            <a:chOff x="0" y="0"/>
            <a:chExt cx="4946100" cy="1655450"/>
          </a:xfrm>
        </p:grpSpPr>
        <p:sp>
          <p:nvSpPr>
            <p:cNvPr id="15" name="Freeform 15"/>
            <p:cNvSpPr/>
            <p:nvPr/>
          </p:nvSpPr>
          <p:spPr>
            <a:xfrm>
              <a:off x="0" y="0"/>
              <a:ext cx="4946142" cy="1655445"/>
            </a:xfrm>
            <a:custGeom>
              <a:avLst/>
              <a:gdLst/>
              <a:ahLst/>
              <a:cxnLst/>
              <a:rect l="l" t="t" r="r" b="b"/>
              <a:pathLst>
                <a:path w="4946142" h="1655445">
                  <a:moveTo>
                    <a:pt x="0" y="0"/>
                  </a:moveTo>
                  <a:lnTo>
                    <a:pt x="4946142" y="0"/>
                  </a:lnTo>
                  <a:lnTo>
                    <a:pt x="4946142" y="1655445"/>
                  </a:lnTo>
                  <a:lnTo>
                    <a:pt x="0" y="1655445"/>
                  </a:lnTo>
                  <a:lnTo>
                    <a:pt x="0" y="0"/>
                  </a:lnTo>
                  <a:close/>
                </a:path>
              </a:pathLst>
            </a:custGeom>
            <a:blipFill>
              <a:blip r:embed="rId5"/>
              <a:stretch>
                <a:fillRect/>
              </a:stretch>
            </a:blipFill>
          </p:spPr>
          <p:txBody>
            <a:bodyPr/>
            <a:lstStyle/>
            <a:p>
              <a:endParaRPr lang="en-US"/>
            </a:p>
          </p:txBody>
        </p:sp>
      </p:grpSp>
      <p:grpSp>
        <p:nvGrpSpPr>
          <p:cNvPr id="16" name="Group 16"/>
          <p:cNvGrpSpPr>
            <a:grpSpLocks noChangeAspect="1"/>
          </p:cNvGrpSpPr>
          <p:nvPr/>
        </p:nvGrpSpPr>
        <p:grpSpPr>
          <a:xfrm>
            <a:off x="1098932" y="6030975"/>
            <a:ext cx="4211723" cy="1143825"/>
            <a:chOff x="0" y="0"/>
            <a:chExt cx="5615630" cy="1525100"/>
          </a:xfrm>
        </p:grpSpPr>
        <p:sp>
          <p:nvSpPr>
            <p:cNvPr id="17" name="Freeform 17"/>
            <p:cNvSpPr/>
            <p:nvPr/>
          </p:nvSpPr>
          <p:spPr>
            <a:xfrm>
              <a:off x="0" y="0"/>
              <a:ext cx="5615686" cy="1525143"/>
            </a:xfrm>
            <a:custGeom>
              <a:avLst/>
              <a:gdLst/>
              <a:ahLst/>
              <a:cxnLst/>
              <a:rect l="l" t="t" r="r" b="b"/>
              <a:pathLst>
                <a:path w="5615686" h="1525143">
                  <a:moveTo>
                    <a:pt x="0" y="0"/>
                  </a:moveTo>
                  <a:lnTo>
                    <a:pt x="5615686" y="0"/>
                  </a:lnTo>
                  <a:lnTo>
                    <a:pt x="5615686" y="1525143"/>
                  </a:lnTo>
                  <a:lnTo>
                    <a:pt x="0" y="1525143"/>
                  </a:lnTo>
                  <a:lnTo>
                    <a:pt x="0" y="0"/>
                  </a:lnTo>
                  <a:close/>
                </a:path>
              </a:pathLst>
            </a:custGeom>
            <a:blipFill>
              <a:blip r:embed="rId6"/>
              <a:stretch>
                <a:fillRect b="2"/>
              </a:stretch>
            </a:blipFill>
          </p:spPr>
          <p:txBody>
            <a:bodyPr/>
            <a:lstStyle/>
            <a:p>
              <a:endParaRPr lang="en-US"/>
            </a:p>
          </p:txBody>
        </p:sp>
      </p:grpSp>
      <p:grpSp>
        <p:nvGrpSpPr>
          <p:cNvPr id="18" name="Group 18"/>
          <p:cNvGrpSpPr>
            <a:grpSpLocks noChangeAspect="1"/>
          </p:cNvGrpSpPr>
          <p:nvPr/>
        </p:nvGrpSpPr>
        <p:grpSpPr>
          <a:xfrm>
            <a:off x="7470900" y="2559148"/>
            <a:ext cx="4606557" cy="1241588"/>
            <a:chOff x="0" y="0"/>
            <a:chExt cx="6142076" cy="1655450"/>
          </a:xfrm>
        </p:grpSpPr>
        <p:sp>
          <p:nvSpPr>
            <p:cNvPr id="19" name="Freeform 19"/>
            <p:cNvSpPr/>
            <p:nvPr/>
          </p:nvSpPr>
          <p:spPr>
            <a:xfrm>
              <a:off x="0" y="0"/>
              <a:ext cx="6142101" cy="1655445"/>
            </a:xfrm>
            <a:custGeom>
              <a:avLst/>
              <a:gdLst/>
              <a:ahLst/>
              <a:cxnLst/>
              <a:rect l="l" t="t" r="r" b="b"/>
              <a:pathLst>
                <a:path w="6142101" h="1655445">
                  <a:moveTo>
                    <a:pt x="0" y="0"/>
                  </a:moveTo>
                  <a:lnTo>
                    <a:pt x="6142101" y="0"/>
                  </a:lnTo>
                  <a:lnTo>
                    <a:pt x="6142101" y="1655445"/>
                  </a:lnTo>
                  <a:lnTo>
                    <a:pt x="0" y="1655445"/>
                  </a:lnTo>
                  <a:lnTo>
                    <a:pt x="0" y="0"/>
                  </a:lnTo>
                  <a:close/>
                </a:path>
              </a:pathLst>
            </a:custGeom>
            <a:blipFill>
              <a:blip r:embed="rId7"/>
              <a:stretch>
                <a:fillRect/>
              </a:stretch>
            </a:blipFill>
          </p:spPr>
          <p:txBody>
            <a:bodyPr/>
            <a:lstStyle/>
            <a:p>
              <a:endParaRPr lang="en-US"/>
            </a:p>
          </p:txBody>
        </p:sp>
      </p:grpSp>
      <p:grpSp>
        <p:nvGrpSpPr>
          <p:cNvPr id="20" name="Group 20"/>
          <p:cNvGrpSpPr>
            <a:grpSpLocks noChangeAspect="1"/>
          </p:cNvGrpSpPr>
          <p:nvPr/>
        </p:nvGrpSpPr>
        <p:grpSpPr>
          <a:xfrm>
            <a:off x="14568639" y="2430589"/>
            <a:ext cx="1512523" cy="1476788"/>
            <a:chOff x="0" y="0"/>
            <a:chExt cx="2107748" cy="2057950"/>
          </a:xfrm>
        </p:grpSpPr>
        <p:sp>
          <p:nvSpPr>
            <p:cNvPr id="21" name="Freeform 21"/>
            <p:cNvSpPr/>
            <p:nvPr/>
          </p:nvSpPr>
          <p:spPr>
            <a:xfrm>
              <a:off x="0" y="0"/>
              <a:ext cx="2107692" cy="2057908"/>
            </a:xfrm>
            <a:custGeom>
              <a:avLst/>
              <a:gdLst/>
              <a:ahLst/>
              <a:cxnLst/>
              <a:rect l="l" t="t" r="r" b="b"/>
              <a:pathLst>
                <a:path w="2107692" h="2057908">
                  <a:moveTo>
                    <a:pt x="0" y="0"/>
                  </a:moveTo>
                  <a:lnTo>
                    <a:pt x="2107692" y="0"/>
                  </a:lnTo>
                  <a:lnTo>
                    <a:pt x="2107692" y="2057908"/>
                  </a:lnTo>
                  <a:lnTo>
                    <a:pt x="0" y="2057908"/>
                  </a:lnTo>
                  <a:lnTo>
                    <a:pt x="0" y="0"/>
                  </a:lnTo>
                  <a:close/>
                </a:path>
              </a:pathLst>
            </a:custGeom>
            <a:blipFill>
              <a:blip r:embed="rId8"/>
              <a:stretch>
                <a:fillRect t="-348" r="-2" b="-2073"/>
              </a:stretch>
            </a:blipFill>
          </p:spPr>
          <p:txBody>
            <a:bodyPr/>
            <a:lstStyle/>
            <a:p>
              <a:endParaRPr lang="en-US"/>
            </a:p>
          </p:txBody>
        </p:sp>
      </p:grpSp>
      <p:grpSp>
        <p:nvGrpSpPr>
          <p:cNvPr id="22" name="Group 22"/>
          <p:cNvGrpSpPr>
            <a:grpSpLocks noChangeAspect="1"/>
          </p:cNvGrpSpPr>
          <p:nvPr/>
        </p:nvGrpSpPr>
        <p:grpSpPr>
          <a:xfrm>
            <a:off x="3107994" y="7463259"/>
            <a:ext cx="810825" cy="702092"/>
            <a:chOff x="0" y="0"/>
            <a:chExt cx="1081100" cy="936122"/>
          </a:xfrm>
        </p:grpSpPr>
        <p:sp>
          <p:nvSpPr>
            <p:cNvPr id="23" name="Freeform 23"/>
            <p:cNvSpPr/>
            <p:nvPr/>
          </p:nvSpPr>
          <p:spPr>
            <a:xfrm>
              <a:off x="0" y="0"/>
              <a:ext cx="1081151" cy="936117"/>
            </a:xfrm>
            <a:custGeom>
              <a:avLst/>
              <a:gdLst/>
              <a:ahLst/>
              <a:cxnLst/>
              <a:rect l="l" t="t" r="r" b="b"/>
              <a:pathLst>
                <a:path w="1081151" h="936117">
                  <a:moveTo>
                    <a:pt x="0" y="0"/>
                  </a:moveTo>
                  <a:lnTo>
                    <a:pt x="1081151" y="0"/>
                  </a:lnTo>
                  <a:lnTo>
                    <a:pt x="1081151" y="936117"/>
                  </a:lnTo>
                  <a:lnTo>
                    <a:pt x="0" y="936117"/>
                  </a:lnTo>
                  <a:lnTo>
                    <a:pt x="0" y="0"/>
                  </a:lnTo>
                  <a:close/>
                </a:path>
              </a:pathLst>
            </a:custGeom>
            <a:blipFill>
              <a:blip r:embed="rId9"/>
              <a:stretch>
                <a:fillRect r="4" b="-15487"/>
              </a:stretch>
            </a:blipFill>
          </p:spPr>
          <p:txBody>
            <a:bodyPr/>
            <a:lstStyle/>
            <a:p>
              <a:endParaRPr lang="en-US"/>
            </a:p>
          </p:txBody>
        </p:sp>
      </p:grpSp>
      <p:grpSp>
        <p:nvGrpSpPr>
          <p:cNvPr id="24" name="Group 24"/>
          <p:cNvGrpSpPr>
            <a:grpSpLocks noChangeAspect="1"/>
          </p:cNvGrpSpPr>
          <p:nvPr/>
        </p:nvGrpSpPr>
        <p:grpSpPr>
          <a:xfrm>
            <a:off x="14919488" y="4240038"/>
            <a:ext cx="810825" cy="702105"/>
            <a:chOff x="0" y="0"/>
            <a:chExt cx="1081100" cy="936140"/>
          </a:xfrm>
        </p:grpSpPr>
        <p:sp>
          <p:nvSpPr>
            <p:cNvPr id="25" name="Freeform 25"/>
            <p:cNvSpPr/>
            <p:nvPr/>
          </p:nvSpPr>
          <p:spPr>
            <a:xfrm>
              <a:off x="0" y="0"/>
              <a:ext cx="1081151" cy="936117"/>
            </a:xfrm>
            <a:custGeom>
              <a:avLst/>
              <a:gdLst/>
              <a:ahLst/>
              <a:cxnLst/>
              <a:rect l="l" t="t" r="r" b="b"/>
              <a:pathLst>
                <a:path w="1081151" h="936117">
                  <a:moveTo>
                    <a:pt x="0" y="0"/>
                  </a:moveTo>
                  <a:lnTo>
                    <a:pt x="1081151" y="0"/>
                  </a:lnTo>
                  <a:lnTo>
                    <a:pt x="1081151" y="936117"/>
                  </a:lnTo>
                  <a:lnTo>
                    <a:pt x="0" y="936117"/>
                  </a:lnTo>
                  <a:lnTo>
                    <a:pt x="0" y="0"/>
                  </a:lnTo>
                  <a:close/>
                </a:path>
              </a:pathLst>
            </a:custGeom>
            <a:blipFill>
              <a:blip r:embed="rId10"/>
              <a:stretch>
                <a:fillRect r="4" b="-15487"/>
              </a:stretch>
            </a:blipFill>
          </p:spPr>
          <p:txBody>
            <a:bodyPr/>
            <a:lstStyle/>
            <a:p>
              <a:endParaRPr lang="en-US"/>
            </a:p>
          </p:txBody>
        </p:sp>
      </p:grpSp>
      <p:grpSp>
        <p:nvGrpSpPr>
          <p:cNvPr id="26" name="Group 26"/>
          <p:cNvGrpSpPr>
            <a:grpSpLocks noChangeAspect="1"/>
          </p:cNvGrpSpPr>
          <p:nvPr/>
        </p:nvGrpSpPr>
        <p:grpSpPr>
          <a:xfrm>
            <a:off x="8941237" y="4240042"/>
            <a:ext cx="810825" cy="687515"/>
            <a:chOff x="0" y="0"/>
            <a:chExt cx="1081100" cy="916686"/>
          </a:xfrm>
        </p:grpSpPr>
        <p:sp>
          <p:nvSpPr>
            <p:cNvPr id="27" name="Freeform 27"/>
            <p:cNvSpPr/>
            <p:nvPr/>
          </p:nvSpPr>
          <p:spPr>
            <a:xfrm>
              <a:off x="0" y="0"/>
              <a:ext cx="1081151" cy="916686"/>
            </a:xfrm>
            <a:custGeom>
              <a:avLst/>
              <a:gdLst/>
              <a:ahLst/>
              <a:cxnLst/>
              <a:rect l="l" t="t" r="r" b="b"/>
              <a:pathLst>
                <a:path w="1081151" h="916686">
                  <a:moveTo>
                    <a:pt x="0" y="0"/>
                  </a:moveTo>
                  <a:lnTo>
                    <a:pt x="1081151" y="0"/>
                  </a:lnTo>
                  <a:lnTo>
                    <a:pt x="1081151" y="916686"/>
                  </a:lnTo>
                  <a:lnTo>
                    <a:pt x="0" y="916686"/>
                  </a:lnTo>
                  <a:lnTo>
                    <a:pt x="0" y="0"/>
                  </a:lnTo>
                  <a:close/>
                </a:path>
              </a:pathLst>
            </a:custGeom>
            <a:blipFill>
              <a:blip r:embed="rId11"/>
              <a:stretch>
                <a:fillRect r="4" b="-17935"/>
              </a:stretch>
            </a:blipFill>
          </p:spPr>
          <p:txBody>
            <a:bodyPr/>
            <a:lstStyle/>
            <a:p>
              <a:endParaRPr lang="en-US"/>
            </a:p>
          </p:txBody>
        </p:sp>
      </p:grpSp>
      <p:grpSp>
        <p:nvGrpSpPr>
          <p:cNvPr id="28" name="Group 28"/>
          <p:cNvGrpSpPr>
            <a:grpSpLocks noChangeAspect="1"/>
          </p:cNvGrpSpPr>
          <p:nvPr/>
        </p:nvGrpSpPr>
        <p:grpSpPr>
          <a:xfrm>
            <a:off x="3108000" y="4240050"/>
            <a:ext cx="810825" cy="702075"/>
            <a:chOff x="0" y="0"/>
            <a:chExt cx="1081100" cy="936100"/>
          </a:xfrm>
        </p:grpSpPr>
        <p:sp>
          <p:nvSpPr>
            <p:cNvPr id="29" name="Freeform 29"/>
            <p:cNvSpPr/>
            <p:nvPr/>
          </p:nvSpPr>
          <p:spPr>
            <a:xfrm>
              <a:off x="0" y="0"/>
              <a:ext cx="1081151" cy="936117"/>
            </a:xfrm>
            <a:custGeom>
              <a:avLst/>
              <a:gdLst/>
              <a:ahLst/>
              <a:cxnLst/>
              <a:rect l="l" t="t" r="r" b="b"/>
              <a:pathLst>
                <a:path w="1081151" h="936117">
                  <a:moveTo>
                    <a:pt x="0" y="0"/>
                  </a:moveTo>
                  <a:lnTo>
                    <a:pt x="1081151" y="0"/>
                  </a:lnTo>
                  <a:lnTo>
                    <a:pt x="1081151" y="936117"/>
                  </a:lnTo>
                  <a:lnTo>
                    <a:pt x="0" y="936117"/>
                  </a:lnTo>
                  <a:lnTo>
                    <a:pt x="0" y="0"/>
                  </a:lnTo>
                  <a:close/>
                </a:path>
              </a:pathLst>
            </a:custGeom>
            <a:blipFill>
              <a:blip r:embed="rId12"/>
              <a:stretch>
                <a:fillRect r="4" b="-15487"/>
              </a:stretch>
            </a:blipFill>
          </p:spPr>
          <p:txBody>
            <a:bodyPr/>
            <a:lstStyle/>
            <a:p>
              <a:endParaRPr lang="en-US"/>
            </a:p>
          </p:txBody>
        </p:sp>
      </p:grpSp>
      <p:grpSp>
        <p:nvGrpSpPr>
          <p:cNvPr id="30" name="Group 30"/>
          <p:cNvGrpSpPr>
            <a:grpSpLocks noChangeAspect="1"/>
          </p:cNvGrpSpPr>
          <p:nvPr/>
        </p:nvGrpSpPr>
        <p:grpSpPr>
          <a:xfrm>
            <a:off x="8941237" y="7470525"/>
            <a:ext cx="810825" cy="687558"/>
            <a:chOff x="0" y="0"/>
            <a:chExt cx="1081100" cy="916744"/>
          </a:xfrm>
        </p:grpSpPr>
        <p:sp>
          <p:nvSpPr>
            <p:cNvPr id="31" name="Freeform 31"/>
            <p:cNvSpPr/>
            <p:nvPr/>
          </p:nvSpPr>
          <p:spPr>
            <a:xfrm>
              <a:off x="0" y="0"/>
              <a:ext cx="1081151" cy="916686"/>
            </a:xfrm>
            <a:custGeom>
              <a:avLst/>
              <a:gdLst/>
              <a:ahLst/>
              <a:cxnLst/>
              <a:rect l="l" t="t" r="r" b="b"/>
              <a:pathLst>
                <a:path w="1081151" h="916686">
                  <a:moveTo>
                    <a:pt x="0" y="0"/>
                  </a:moveTo>
                  <a:lnTo>
                    <a:pt x="1081151" y="0"/>
                  </a:lnTo>
                  <a:lnTo>
                    <a:pt x="1081151" y="916686"/>
                  </a:lnTo>
                  <a:lnTo>
                    <a:pt x="0" y="916686"/>
                  </a:lnTo>
                  <a:lnTo>
                    <a:pt x="0" y="0"/>
                  </a:lnTo>
                  <a:close/>
                </a:path>
              </a:pathLst>
            </a:custGeom>
            <a:blipFill>
              <a:blip r:embed="rId13"/>
              <a:stretch>
                <a:fillRect r="4" b="-17935"/>
              </a:stretch>
            </a:blipFill>
          </p:spPr>
          <p:txBody>
            <a:bodyPr/>
            <a:lstStyle/>
            <a:p>
              <a:endParaRPr lang="en-US"/>
            </a:p>
          </p:txBody>
        </p:sp>
      </p:grpSp>
      <p:grpSp>
        <p:nvGrpSpPr>
          <p:cNvPr id="32" name="Group 32"/>
          <p:cNvGrpSpPr>
            <a:grpSpLocks noChangeAspect="1"/>
          </p:cNvGrpSpPr>
          <p:nvPr/>
        </p:nvGrpSpPr>
        <p:grpSpPr>
          <a:xfrm>
            <a:off x="6713063" y="5982092"/>
            <a:ext cx="4861878" cy="1241588"/>
            <a:chOff x="0" y="0"/>
            <a:chExt cx="6482504" cy="1655450"/>
          </a:xfrm>
        </p:grpSpPr>
        <p:sp>
          <p:nvSpPr>
            <p:cNvPr id="33" name="Freeform 33"/>
            <p:cNvSpPr/>
            <p:nvPr/>
          </p:nvSpPr>
          <p:spPr>
            <a:xfrm>
              <a:off x="0" y="0"/>
              <a:ext cx="6482461" cy="1655445"/>
            </a:xfrm>
            <a:custGeom>
              <a:avLst/>
              <a:gdLst/>
              <a:ahLst/>
              <a:cxnLst/>
              <a:rect l="l" t="t" r="r" b="b"/>
              <a:pathLst>
                <a:path w="6482461" h="1655445">
                  <a:moveTo>
                    <a:pt x="0" y="0"/>
                  </a:moveTo>
                  <a:lnTo>
                    <a:pt x="6482461" y="0"/>
                  </a:lnTo>
                  <a:lnTo>
                    <a:pt x="6482461" y="1655445"/>
                  </a:lnTo>
                  <a:lnTo>
                    <a:pt x="0" y="1655445"/>
                  </a:lnTo>
                  <a:lnTo>
                    <a:pt x="0" y="0"/>
                  </a:lnTo>
                  <a:close/>
                </a:path>
              </a:pathLst>
            </a:custGeom>
            <a:blipFill>
              <a:blip r:embed="rId14"/>
              <a:stretch>
                <a:fillRect r="-1"/>
              </a:stretch>
            </a:blipFill>
          </p:spPr>
          <p:txBody>
            <a:bodyPr/>
            <a:lstStyle/>
            <a:p>
              <a:endParaRPr lang="en-US"/>
            </a:p>
          </p:txBody>
        </p:sp>
      </p:grpSp>
      <p:grpSp>
        <p:nvGrpSpPr>
          <p:cNvPr id="34" name="Group 34"/>
          <p:cNvGrpSpPr>
            <a:grpSpLocks noChangeAspect="1"/>
          </p:cNvGrpSpPr>
          <p:nvPr/>
        </p:nvGrpSpPr>
        <p:grpSpPr>
          <a:xfrm>
            <a:off x="14919488" y="7470545"/>
            <a:ext cx="810825" cy="687525"/>
            <a:chOff x="0" y="0"/>
            <a:chExt cx="1081100" cy="916700"/>
          </a:xfrm>
        </p:grpSpPr>
        <p:sp>
          <p:nvSpPr>
            <p:cNvPr id="35" name="Freeform 35"/>
            <p:cNvSpPr/>
            <p:nvPr/>
          </p:nvSpPr>
          <p:spPr>
            <a:xfrm>
              <a:off x="0" y="0"/>
              <a:ext cx="1081151" cy="916686"/>
            </a:xfrm>
            <a:custGeom>
              <a:avLst/>
              <a:gdLst/>
              <a:ahLst/>
              <a:cxnLst/>
              <a:rect l="l" t="t" r="r" b="b"/>
              <a:pathLst>
                <a:path w="1081151" h="916686">
                  <a:moveTo>
                    <a:pt x="0" y="0"/>
                  </a:moveTo>
                  <a:lnTo>
                    <a:pt x="1081151" y="0"/>
                  </a:lnTo>
                  <a:lnTo>
                    <a:pt x="1081151" y="916686"/>
                  </a:lnTo>
                  <a:lnTo>
                    <a:pt x="0" y="916686"/>
                  </a:lnTo>
                  <a:lnTo>
                    <a:pt x="0" y="0"/>
                  </a:lnTo>
                  <a:close/>
                </a:path>
              </a:pathLst>
            </a:custGeom>
            <a:blipFill>
              <a:blip r:embed="rId15"/>
              <a:stretch>
                <a:fillRect r="4" b="-17935"/>
              </a:stretch>
            </a:blipFill>
          </p:spPr>
          <p:txBody>
            <a:bodyPr/>
            <a:lstStyle/>
            <a:p>
              <a:endParaRPr lang="en-US"/>
            </a:p>
          </p:txBody>
        </p:sp>
      </p:grpSp>
      <p:sp>
        <p:nvSpPr>
          <p:cNvPr id="36" name="Freeform 36"/>
          <p:cNvSpPr/>
          <p:nvPr/>
        </p:nvSpPr>
        <p:spPr>
          <a:xfrm>
            <a:off x="5600047" y="3623553"/>
            <a:ext cx="354366" cy="354366"/>
          </a:xfrm>
          <a:custGeom>
            <a:avLst/>
            <a:gdLst/>
            <a:ahLst/>
            <a:cxnLst/>
            <a:rect l="l" t="t" r="r" b="b"/>
            <a:pathLst>
              <a:path w="354366" h="354366">
                <a:moveTo>
                  <a:pt x="0" y="0"/>
                </a:moveTo>
                <a:lnTo>
                  <a:pt x="354366" y="0"/>
                </a:lnTo>
                <a:lnTo>
                  <a:pt x="354366" y="354366"/>
                </a:lnTo>
                <a:lnTo>
                  <a:pt x="0" y="35436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7" name="TextBox 37"/>
          <p:cNvSpPr txBox="1"/>
          <p:nvPr/>
        </p:nvSpPr>
        <p:spPr>
          <a:xfrm>
            <a:off x="5040807" y="9337924"/>
            <a:ext cx="12218493" cy="4667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sp>
        <p:nvSpPr>
          <p:cNvPr id="38" name="Freeform 38"/>
          <p:cNvSpPr/>
          <p:nvPr/>
        </p:nvSpPr>
        <p:spPr>
          <a:xfrm>
            <a:off x="1028700" y="9258300"/>
            <a:ext cx="3785653" cy="635498"/>
          </a:xfrm>
          <a:custGeom>
            <a:avLst/>
            <a:gdLst/>
            <a:ahLst/>
            <a:cxnLst/>
            <a:rect l="l" t="t" r="r" b="b"/>
            <a:pathLst>
              <a:path w="3785653" h="635498">
                <a:moveTo>
                  <a:pt x="0" y="0"/>
                </a:moveTo>
                <a:lnTo>
                  <a:pt x="3785653" y="0"/>
                </a:lnTo>
                <a:lnTo>
                  <a:pt x="3785653" y="635498"/>
                </a:lnTo>
                <a:lnTo>
                  <a:pt x="0" y="635498"/>
                </a:lnTo>
                <a:lnTo>
                  <a:pt x="0" y="0"/>
                </a:lnTo>
                <a:close/>
              </a:path>
            </a:pathLst>
          </a:custGeom>
          <a:blipFill>
            <a:blip r:embed="rId18"/>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grpSp>
        <p:nvGrpSpPr>
          <p:cNvPr id="16" name="Group 16"/>
          <p:cNvGrpSpPr>
            <a:grpSpLocks noChangeAspect="1"/>
          </p:cNvGrpSpPr>
          <p:nvPr/>
        </p:nvGrpSpPr>
        <p:grpSpPr>
          <a:xfrm>
            <a:off x="1052204" y="452011"/>
            <a:ext cx="2882265" cy="1403886"/>
            <a:chOff x="0" y="0"/>
            <a:chExt cx="3843020" cy="1871848"/>
          </a:xfrm>
        </p:grpSpPr>
        <p:sp>
          <p:nvSpPr>
            <p:cNvPr id="17" name="Freeform 17" descr="Ένα ασπρόμαυρο λογότυπο  Η περιγραφή δημιουργείται αυτόματα"/>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endParaRPr lang="en-US"/>
            </a:p>
          </p:txBody>
        </p:sp>
      </p:grpSp>
      <p:grpSp>
        <p:nvGrpSpPr>
          <p:cNvPr id="18" name="Group 18"/>
          <p:cNvGrpSpPr/>
          <p:nvPr/>
        </p:nvGrpSpPr>
        <p:grpSpPr>
          <a:xfrm>
            <a:off x="974247" y="6402254"/>
            <a:ext cx="12577343" cy="2043825"/>
            <a:chOff x="0" y="0"/>
            <a:chExt cx="16769790" cy="2725100"/>
          </a:xfrm>
        </p:grpSpPr>
        <p:sp>
          <p:nvSpPr>
            <p:cNvPr id="19" name="Freeform 19"/>
            <p:cNvSpPr/>
            <p:nvPr/>
          </p:nvSpPr>
          <p:spPr>
            <a:xfrm>
              <a:off x="0" y="0"/>
              <a:ext cx="16769790" cy="2725100"/>
            </a:xfrm>
            <a:custGeom>
              <a:avLst/>
              <a:gdLst/>
              <a:ahLst/>
              <a:cxnLst/>
              <a:rect l="l" t="t" r="r" b="b"/>
              <a:pathLst>
                <a:path w="16769790" h="2725100">
                  <a:moveTo>
                    <a:pt x="0" y="0"/>
                  </a:moveTo>
                  <a:lnTo>
                    <a:pt x="16769790" y="0"/>
                  </a:lnTo>
                  <a:lnTo>
                    <a:pt x="16769790" y="2725100"/>
                  </a:lnTo>
                  <a:lnTo>
                    <a:pt x="0" y="2725100"/>
                  </a:lnTo>
                  <a:close/>
                </a:path>
              </a:pathLst>
            </a:custGeom>
            <a:solidFill>
              <a:srgbClr val="000000">
                <a:alpha val="0"/>
              </a:srgbClr>
            </a:solidFill>
          </p:spPr>
          <p:txBody>
            <a:bodyPr/>
            <a:lstStyle/>
            <a:p>
              <a:endParaRPr lang="en-US"/>
            </a:p>
          </p:txBody>
        </p:sp>
        <p:sp>
          <p:nvSpPr>
            <p:cNvPr id="20" name="TextBox 20"/>
            <p:cNvSpPr txBox="1"/>
            <p:nvPr/>
          </p:nvSpPr>
          <p:spPr>
            <a:xfrm>
              <a:off x="0" y="66675"/>
              <a:ext cx="16769790" cy="2658425"/>
            </a:xfrm>
            <a:prstGeom prst="rect">
              <a:avLst/>
            </a:prstGeom>
          </p:spPr>
          <p:txBody>
            <a:bodyPr lIns="0" tIns="0" rIns="0" bIns="0" rtlCol="0" anchor="b"/>
            <a:lstStyle/>
            <a:p>
              <a:pPr marL="0" lvl="0" indent="0" algn="l">
                <a:lnSpc>
                  <a:spcPts val="6480"/>
                </a:lnSpc>
              </a:pPr>
              <a:r>
                <a:rPr lang="en-US" sz="6000" b="1">
                  <a:solidFill>
                    <a:srgbClr val="C0FF99"/>
                  </a:solidFill>
                  <a:latin typeface="Georgia Bold"/>
                  <a:ea typeface="Georgia Bold"/>
                  <a:cs typeface="Georgia Bold"/>
                  <a:sym typeface="Georgia Bold"/>
                </a:rPr>
                <a:t>Θέμα:</a:t>
              </a:r>
            </a:p>
            <a:p>
              <a:pPr marL="0" lvl="0" indent="0" algn="l">
                <a:lnSpc>
                  <a:spcPts val="6480"/>
                </a:lnSpc>
              </a:pPr>
              <a:r>
                <a:rPr lang="en-US" sz="6000" b="1">
                  <a:solidFill>
                    <a:srgbClr val="FFFFFF"/>
                  </a:solidFill>
                  <a:latin typeface="Georgia Bold"/>
                  <a:ea typeface="Georgia Bold"/>
                  <a:cs typeface="Georgia Bold"/>
                  <a:sym typeface="Georgia Bold"/>
                </a:rPr>
                <a:t>Κυκλικότητα</a:t>
              </a:r>
            </a:p>
          </p:txBody>
        </p:sp>
      </p:grpSp>
      <p:sp>
        <p:nvSpPr>
          <p:cNvPr id="21" name="Freeform 21"/>
          <p:cNvSpPr/>
          <p:nvPr/>
        </p:nvSpPr>
        <p:spPr>
          <a:xfrm>
            <a:off x="6435810" y="909024"/>
            <a:ext cx="10823490" cy="7224679"/>
          </a:xfrm>
          <a:custGeom>
            <a:avLst/>
            <a:gdLst/>
            <a:ahLst/>
            <a:cxnLst/>
            <a:rect l="l" t="t" r="r" b="b"/>
            <a:pathLst>
              <a:path w="10823490" h="7224679">
                <a:moveTo>
                  <a:pt x="0" y="0"/>
                </a:moveTo>
                <a:lnTo>
                  <a:pt x="10823490" y="0"/>
                </a:lnTo>
                <a:lnTo>
                  <a:pt x="10823490" y="7224679"/>
                </a:lnTo>
                <a:lnTo>
                  <a:pt x="0" y="7224679"/>
                </a:lnTo>
                <a:lnTo>
                  <a:pt x="0" y="0"/>
                </a:lnTo>
                <a:close/>
              </a:path>
            </a:pathLst>
          </a:custGeom>
          <a:blipFill>
            <a:blip r:embed="rId10"/>
            <a:stretch>
              <a:fillRect/>
            </a:stretch>
          </a:blipFill>
        </p:spPr>
        <p:txBody>
          <a:bodyPr/>
          <a:lstStyle/>
          <a:p>
            <a:endParaRPr lang="en-US"/>
          </a:p>
        </p:txBody>
      </p:sp>
      <p:sp>
        <p:nvSpPr>
          <p:cNvPr id="22" name="TextBox 22"/>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sp>
        <p:nvSpPr>
          <p:cNvPr id="23" name="Freeform 23"/>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1"/>
            <a:stretch>
              <a:fillRect/>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4708498" y="-954"/>
            <a:ext cx="3579499" cy="8747478"/>
            <a:chOff x="0" y="0"/>
            <a:chExt cx="4772666" cy="11663304"/>
          </a:xfrm>
        </p:grpSpPr>
        <p:sp>
          <p:nvSpPr>
            <p:cNvPr id="18" name="Freeform 18" descr="Ένα τετράγωνο και ένα τετράγωνο αντικείμενο με ένα πράσινο και ένα μαύρο τετράγωνο αντικείμενο  Η περιγραφή δημιουργήθηκε αυτόματα"/>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n-US"/>
            </a:p>
          </p:txBody>
        </p:sp>
      </p:grpSp>
      <p:grpSp>
        <p:nvGrpSpPr>
          <p:cNvPr id="19" name="Group 19"/>
          <p:cNvGrpSpPr>
            <a:grpSpLocks noChangeAspect="1"/>
          </p:cNvGrpSpPr>
          <p:nvPr/>
        </p:nvGrpSpPr>
        <p:grpSpPr>
          <a:xfrm>
            <a:off x="14896364" y="2252438"/>
            <a:ext cx="3203764" cy="972000"/>
            <a:chOff x="0" y="0"/>
            <a:chExt cx="4271686" cy="1296000"/>
          </a:xfrm>
        </p:grpSpPr>
        <p:sp>
          <p:nvSpPr>
            <p:cNvPr id="20" name="Freeform 20" descr="Ένα μοβ και μαύρο κείμενο  Η περιγραφή δημιουργείται αυτόματα"/>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n-US"/>
            </a:p>
          </p:txBody>
        </p:sp>
      </p:grpSp>
      <p:grpSp>
        <p:nvGrpSpPr>
          <p:cNvPr id="21" name="Group 21"/>
          <p:cNvGrpSpPr/>
          <p:nvPr/>
        </p:nvGrpSpPr>
        <p:grpSpPr>
          <a:xfrm>
            <a:off x="1275767" y="2133260"/>
            <a:ext cx="12724088" cy="688388"/>
            <a:chOff x="0" y="0"/>
            <a:chExt cx="16965450" cy="917850"/>
          </a:xfrm>
        </p:grpSpPr>
        <p:sp>
          <p:nvSpPr>
            <p:cNvPr id="22" name="Freeform 22"/>
            <p:cNvSpPr/>
            <p:nvPr/>
          </p:nvSpPr>
          <p:spPr>
            <a:xfrm>
              <a:off x="9525" y="9525"/>
              <a:ext cx="16946373" cy="898906"/>
            </a:xfrm>
            <a:custGeom>
              <a:avLst/>
              <a:gdLst/>
              <a:ahLst/>
              <a:cxnLst/>
              <a:rect l="l" t="t" r="r" b="b"/>
              <a:pathLst>
                <a:path w="16946373" h="898906">
                  <a:moveTo>
                    <a:pt x="0" y="149860"/>
                  </a:moveTo>
                  <a:cubicBezTo>
                    <a:pt x="0" y="67056"/>
                    <a:pt x="68453" y="0"/>
                    <a:pt x="152781" y="0"/>
                  </a:cubicBezTo>
                  <a:lnTo>
                    <a:pt x="16793592" y="0"/>
                  </a:lnTo>
                  <a:cubicBezTo>
                    <a:pt x="16878047" y="0"/>
                    <a:pt x="16946373" y="67056"/>
                    <a:pt x="16946373" y="149860"/>
                  </a:cubicBezTo>
                  <a:lnTo>
                    <a:pt x="16946373" y="749046"/>
                  </a:lnTo>
                  <a:cubicBezTo>
                    <a:pt x="16946373" y="831723"/>
                    <a:pt x="16877920" y="898906"/>
                    <a:pt x="16793592" y="898906"/>
                  </a:cubicBezTo>
                  <a:lnTo>
                    <a:pt x="152781" y="898906"/>
                  </a:lnTo>
                  <a:cubicBezTo>
                    <a:pt x="68453" y="898779"/>
                    <a:pt x="0" y="831723"/>
                    <a:pt x="0" y="749046"/>
                  </a:cubicBezTo>
                  <a:close/>
                </a:path>
              </a:pathLst>
            </a:custGeom>
            <a:solidFill>
              <a:srgbClr val="75C73E"/>
            </a:solidFill>
          </p:spPr>
          <p:txBody>
            <a:bodyPr/>
            <a:lstStyle/>
            <a:p>
              <a:endParaRPr lang="en-US"/>
            </a:p>
          </p:txBody>
        </p:sp>
        <p:sp>
          <p:nvSpPr>
            <p:cNvPr id="23" name="Freeform 23"/>
            <p:cNvSpPr/>
            <p:nvPr/>
          </p:nvSpPr>
          <p:spPr>
            <a:xfrm>
              <a:off x="0" y="0"/>
              <a:ext cx="16965423" cy="917956"/>
            </a:xfrm>
            <a:custGeom>
              <a:avLst/>
              <a:gdLst/>
              <a:ahLst/>
              <a:cxnLst/>
              <a:rect l="l" t="t" r="r" b="b"/>
              <a:pathLst>
                <a:path w="16965423" h="917956">
                  <a:moveTo>
                    <a:pt x="0" y="159385"/>
                  </a:moveTo>
                  <a:cubicBezTo>
                    <a:pt x="0" y="71120"/>
                    <a:pt x="72898" y="0"/>
                    <a:pt x="162306" y="0"/>
                  </a:cubicBezTo>
                  <a:lnTo>
                    <a:pt x="16803117" y="0"/>
                  </a:lnTo>
                  <a:lnTo>
                    <a:pt x="16803117" y="9525"/>
                  </a:lnTo>
                  <a:lnTo>
                    <a:pt x="16803117" y="0"/>
                  </a:lnTo>
                  <a:cubicBezTo>
                    <a:pt x="16892651" y="0"/>
                    <a:pt x="16965423" y="71120"/>
                    <a:pt x="16965423" y="159385"/>
                  </a:cubicBezTo>
                  <a:lnTo>
                    <a:pt x="16955898" y="159385"/>
                  </a:lnTo>
                  <a:lnTo>
                    <a:pt x="16965423" y="159385"/>
                  </a:lnTo>
                  <a:lnTo>
                    <a:pt x="16965423" y="758571"/>
                  </a:lnTo>
                  <a:lnTo>
                    <a:pt x="16955898" y="758571"/>
                  </a:lnTo>
                  <a:lnTo>
                    <a:pt x="16965423" y="758571"/>
                  </a:lnTo>
                  <a:cubicBezTo>
                    <a:pt x="16965423" y="846709"/>
                    <a:pt x="16892524" y="917956"/>
                    <a:pt x="16803117" y="917956"/>
                  </a:cubicBezTo>
                  <a:lnTo>
                    <a:pt x="16803117" y="908431"/>
                  </a:lnTo>
                  <a:lnTo>
                    <a:pt x="16803117" y="917956"/>
                  </a:lnTo>
                  <a:lnTo>
                    <a:pt x="162306" y="917956"/>
                  </a:lnTo>
                  <a:lnTo>
                    <a:pt x="162306" y="908431"/>
                  </a:lnTo>
                  <a:lnTo>
                    <a:pt x="162306" y="917956"/>
                  </a:lnTo>
                  <a:cubicBezTo>
                    <a:pt x="72898" y="917829"/>
                    <a:pt x="0" y="846709"/>
                    <a:pt x="0" y="758571"/>
                  </a:cubicBezTo>
                  <a:lnTo>
                    <a:pt x="0" y="159385"/>
                  </a:lnTo>
                  <a:lnTo>
                    <a:pt x="9525" y="159385"/>
                  </a:lnTo>
                  <a:lnTo>
                    <a:pt x="0" y="159385"/>
                  </a:lnTo>
                  <a:moveTo>
                    <a:pt x="19050" y="159385"/>
                  </a:moveTo>
                  <a:lnTo>
                    <a:pt x="19050" y="758571"/>
                  </a:lnTo>
                  <a:lnTo>
                    <a:pt x="9525" y="758571"/>
                  </a:lnTo>
                  <a:lnTo>
                    <a:pt x="19050" y="758571"/>
                  </a:lnTo>
                  <a:cubicBezTo>
                    <a:pt x="19050" y="835914"/>
                    <a:pt x="83058" y="898906"/>
                    <a:pt x="162306" y="898906"/>
                  </a:cubicBezTo>
                  <a:lnTo>
                    <a:pt x="16803117" y="898906"/>
                  </a:lnTo>
                  <a:cubicBezTo>
                    <a:pt x="16882365" y="898906"/>
                    <a:pt x="16946373" y="835914"/>
                    <a:pt x="16946373" y="758571"/>
                  </a:cubicBezTo>
                  <a:lnTo>
                    <a:pt x="16946373" y="159385"/>
                  </a:lnTo>
                  <a:cubicBezTo>
                    <a:pt x="16946373" y="82042"/>
                    <a:pt x="16882365" y="19050"/>
                    <a:pt x="16803117" y="19050"/>
                  </a:cubicBezTo>
                  <a:lnTo>
                    <a:pt x="162306" y="19050"/>
                  </a:lnTo>
                  <a:lnTo>
                    <a:pt x="162306" y="9525"/>
                  </a:lnTo>
                  <a:lnTo>
                    <a:pt x="162306" y="19050"/>
                  </a:lnTo>
                  <a:cubicBezTo>
                    <a:pt x="83058" y="19050"/>
                    <a:pt x="19050" y="82042"/>
                    <a:pt x="19050" y="159385"/>
                  </a:cubicBezTo>
                  <a:close/>
                </a:path>
              </a:pathLst>
            </a:custGeom>
            <a:solidFill>
              <a:srgbClr val="44546A"/>
            </a:solidFill>
          </p:spPr>
          <p:txBody>
            <a:bodyPr/>
            <a:lstStyle/>
            <a:p>
              <a:endParaRPr lang="en-US"/>
            </a:p>
          </p:txBody>
        </p:sp>
      </p:grpSp>
      <p:grpSp>
        <p:nvGrpSpPr>
          <p:cNvPr id="24" name="Group 24"/>
          <p:cNvGrpSpPr/>
          <p:nvPr/>
        </p:nvGrpSpPr>
        <p:grpSpPr>
          <a:xfrm>
            <a:off x="1154498" y="35135"/>
            <a:ext cx="13668023" cy="1612350"/>
            <a:chOff x="0" y="0"/>
            <a:chExt cx="18224031" cy="2149800"/>
          </a:xfrm>
        </p:grpSpPr>
        <p:sp>
          <p:nvSpPr>
            <p:cNvPr id="25" name="Freeform 25"/>
            <p:cNvSpPr/>
            <p:nvPr/>
          </p:nvSpPr>
          <p:spPr>
            <a:xfrm>
              <a:off x="0" y="0"/>
              <a:ext cx="18224030" cy="2149800"/>
            </a:xfrm>
            <a:custGeom>
              <a:avLst/>
              <a:gdLst/>
              <a:ahLst/>
              <a:cxnLst/>
              <a:rect l="l" t="t" r="r" b="b"/>
              <a:pathLst>
                <a:path w="18224030" h="2149800">
                  <a:moveTo>
                    <a:pt x="0" y="0"/>
                  </a:moveTo>
                  <a:lnTo>
                    <a:pt x="18224030" y="0"/>
                  </a:lnTo>
                  <a:lnTo>
                    <a:pt x="18224030" y="2149800"/>
                  </a:lnTo>
                  <a:lnTo>
                    <a:pt x="0" y="2149800"/>
                  </a:lnTo>
                  <a:close/>
                </a:path>
              </a:pathLst>
            </a:custGeom>
            <a:solidFill>
              <a:srgbClr val="000000">
                <a:alpha val="0"/>
              </a:srgbClr>
            </a:solidFill>
          </p:spPr>
          <p:txBody>
            <a:bodyPr/>
            <a:lstStyle/>
            <a:p>
              <a:endParaRPr lang="en-US"/>
            </a:p>
          </p:txBody>
        </p:sp>
        <p:sp>
          <p:nvSpPr>
            <p:cNvPr id="26" name="TextBox 26"/>
            <p:cNvSpPr txBox="1"/>
            <p:nvPr/>
          </p:nvSpPr>
          <p:spPr>
            <a:xfrm>
              <a:off x="0" y="57150"/>
              <a:ext cx="18224031" cy="2092650"/>
            </a:xfrm>
            <a:prstGeom prst="rect">
              <a:avLst/>
            </a:prstGeom>
          </p:spPr>
          <p:txBody>
            <a:bodyPr lIns="0" tIns="0" rIns="0" bIns="0" rtlCol="0" anchor="ctr"/>
            <a:lstStyle/>
            <a:p>
              <a:pPr marL="0" lvl="0" indent="0" algn="l">
                <a:lnSpc>
                  <a:spcPts val="5183"/>
                </a:lnSpc>
              </a:pPr>
              <a:r>
                <a:rPr lang="en-US" sz="4799" b="1">
                  <a:solidFill>
                    <a:srgbClr val="19112C"/>
                  </a:solidFill>
                  <a:latin typeface="Georgia Bold"/>
                  <a:ea typeface="Georgia Bold"/>
                  <a:cs typeface="Georgia Bold"/>
                  <a:sym typeface="Georgia Bold"/>
                </a:rPr>
                <a:t>Κυκλική οικονομία &amp; γραμμική οικονομία</a:t>
              </a:r>
            </a:p>
          </p:txBody>
        </p:sp>
      </p:grpSp>
      <p:grpSp>
        <p:nvGrpSpPr>
          <p:cNvPr id="27" name="Group 27"/>
          <p:cNvGrpSpPr/>
          <p:nvPr/>
        </p:nvGrpSpPr>
        <p:grpSpPr>
          <a:xfrm>
            <a:off x="1509036" y="2172804"/>
            <a:ext cx="12257550" cy="609300"/>
            <a:chOff x="0" y="0"/>
            <a:chExt cx="16343400" cy="812400"/>
          </a:xfrm>
        </p:grpSpPr>
        <p:sp>
          <p:nvSpPr>
            <p:cNvPr id="28" name="Freeform 28"/>
            <p:cNvSpPr/>
            <p:nvPr/>
          </p:nvSpPr>
          <p:spPr>
            <a:xfrm>
              <a:off x="0" y="0"/>
              <a:ext cx="16343376" cy="812419"/>
            </a:xfrm>
            <a:custGeom>
              <a:avLst/>
              <a:gdLst/>
              <a:ahLst/>
              <a:cxnLst/>
              <a:rect l="l" t="t" r="r" b="b"/>
              <a:pathLst>
                <a:path w="16343376" h="812419">
                  <a:moveTo>
                    <a:pt x="0" y="0"/>
                  </a:moveTo>
                  <a:lnTo>
                    <a:pt x="16343376" y="0"/>
                  </a:lnTo>
                  <a:lnTo>
                    <a:pt x="16343376" y="812419"/>
                  </a:lnTo>
                  <a:lnTo>
                    <a:pt x="0" y="812419"/>
                  </a:lnTo>
                  <a:close/>
                </a:path>
              </a:pathLst>
            </a:custGeom>
            <a:solidFill>
              <a:srgbClr val="75C73E"/>
            </a:solidFill>
          </p:spPr>
          <p:txBody>
            <a:bodyPr/>
            <a:lstStyle/>
            <a:p>
              <a:endParaRPr lang="en-US"/>
            </a:p>
          </p:txBody>
        </p:sp>
        <p:sp>
          <p:nvSpPr>
            <p:cNvPr id="29" name="TextBox 29"/>
            <p:cNvSpPr txBox="1"/>
            <p:nvPr/>
          </p:nvSpPr>
          <p:spPr>
            <a:xfrm>
              <a:off x="0" y="19050"/>
              <a:ext cx="16343400" cy="793350"/>
            </a:xfrm>
            <a:prstGeom prst="rect">
              <a:avLst/>
            </a:prstGeom>
          </p:spPr>
          <p:txBody>
            <a:bodyPr lIns="50800" tIns="50800" rIns="50800" bIns="50800" rtlCol="0" anchor="t"/>
            <a:lstStyle/>
            <a:p>
              <a:pPr marL="0" lvl="0" indent="0" algn="ctr">
                <a:lnSpc>
                  <a:spcPts val="2592"/>
                </a:lnSpc>
              </a:pPr>
              <a:r>
                <a:rPr lang="en-US" sz="2400" b="1">
                  <a:solidFill>
                    <a:srgbClr val="19112C"/>
                  </a:solidFill>
                  <a:latin typeface="Arial Bold"/>
                  <a:ea typeface="Arial Bold"/>
                  <a:cs typeface="Arial Bold"/>
                  <a:sym typeface="Arial Bold"/>
                </a:rPr>
                <a:t>Εξόρυξη πόρων → Παραγωγή → Διανομή → Κατανάλωση → Απόβλητα</a:t>
              </a:r>
            </a:p>
          </p:txBody>
        </p:sp>
      </p:grpSp>
      <p:grpSp>
        <p:nvGrpSpPr>
          <p:cNvPr id="30" name="Group 30"/>
          <p:cNvGrpSpPr/>
          <p:nvPr/>
        </p:nvGrpSpPr>
        <p:grpSpPr>
          <a:xfrm>
            <a:off x="5877568" y="4204687"/>
            <a:ext cx="3507300" cy="3366900"/>
            <a:chOff x="0" y="0"/>
            <a:chExt cx="4676400" cy="4489200"/>
          </a:xfrm>
        </p:grpSpPr>
        <p:sp>
          <p:nvSpPr>
            <p:cNvPr id="31" name="Freeform 31"/>
            <p:cNvSpPr/>
            <p:nvPr/>
          </p:nvSpPr>
          <p:spPr>
            <a:xfrm>
              <a:off x="0" y="0"/>
              <a:ext cx="4676394" cy="4489196"/>
            </a:xfrm>
            <a:custGeom>
              <a:avLst/>
              <a:gdLst/>
              <a:ahLst/>
              <a:cxnLst/>
              <a:rect l="l" t="t" r="r" b="b"/>
              <a:pathLst>
                <a:path w="4676394" h="4489196">
                  <a:moveTo>
                    <a:pt x="0" y="2244598"/>
                  </a:moveTo>
                  <a:cubicBezTo>
                    <a:pt x="0" y="1004951"/>
                    <a:pt x="1046861" y="0"/>
                    <a:pt x="2338197" y="0"/>
                  </a:cubicBezTo>
                  <a:cubicBezTo>
                    <a:pt x="3629533" y="0"/>
                    <a:pt x="4676394" y="1004951"/>
                    <a:pt x="4676394" y="2244598"/>
                  </a:cubicBezTo>
                  <a:cubicBezTo>
                    <a:pt x="4676394" y="3484245"/>
                    <a:pt x="3629533" y="4489196"/>
                    <a:pt x="2338197" y="4489196"/>
                  </a:cubicBezTo>
                  <a:cubicBezTo>
                    <a:pt x="1046861" y="4489196"/>
                    <a:pt x="0" y="3484245"/>
                    <a:pt x="0" y="2244598"/>
                  </a:cubicBezTo>
                  <a:close/>
                  <a:moveTo>
                    <a:pt x="721233" y="2244598"/>
                  </a:moveTo>
                  <a:cubicBezTo>
                    <a:pt x="721233" y="3085846"/>
                    <a:pt x="1445133" y="3767963"/>
                    <a:pt x="2338197" y="3767963"/>
                  </a:cubicBezTo>
                  <a:cubicBezTo>
                    <a:pt x="3231261" y="3767963"/>
                    <a:pt x="3955161" y="3085973"/>
                    <a:pt x="3955161" y="2244598"/>
                  </a:cubicBezTo>
                  <a:cubicBezTo>
                    <a:pt x="3955161" y="1403223"/>
                    <a:pt x="3231261" y="721233"/>
                    <a:pt x="2338197" y="721233"/>
                  </a:cubicBezTo>
                  <a:cubicBezTo>
                    <a:pt x="1445133" y="721233"/>
                    <a:pt x="721233" y="1403350"/>
                    <a:pt x="721233" y="2244598"/>
                  </a:cubicBezTo>
                  <a:close/>
                </a:path>
              </a:pathLst>
            </a:custGeom>
            <a:solidFill>
              <a:srgbClr val="000000">
                <a:alpha val="784"/>
              </a:srgbClr>
            </a:solidFill>
          </p:spPr>
          <p:txBody>
            <a:bodyPr/>
            <a:lstStyle/>
            <a:p>
              <a:endParaRPr lang="en-US"/>
            </a:p>
          </p:txBody>
        </p:sp>
      </p:grpSp>
      <p:sp>
        <p:nvSpPr>
          <p:cNvPr id="32" name="AutoShape 32"/>
          <p:cNvSpPr/>
          <p:nvPr/>
        </p:nvSpPr>
        <p:spPr>
          <a:xfrm>
            <a:off x="5705937" y="4831998"/>
            <a:ext cx="622236" cy="357236"/>
          </a:xfrm>
          <a:prstGeom prst="line">
            <a:avLst/>
          </a:prstGeom>
          <a:ln w="9525" cap="rnd">
            <a:solidFill>
              <a:srgbClr val="000000"/>
            </a:solidFill>
            <a:prstDash val="solid"/>
            <a:headEnd type="oval" w="lg" len="lg"/>
            <a:tailEnd type="none" w="sm" len="sm"/>
          </a:ln>
        </p:spPr>
        <p:txBody>
          <a:bodyPr/>
          <a:lstStyle/>
          <a:p>
            <a:endParaRPr lang="en-US"/>
          </a:p>
        </p:txBody>
      </p:sp>
      <p:sp>
        <p:nvSpPr>
          <p:cNvPr id="33" name="TextBox 33"/>
          <p:cNvSpPr txBox="1"/>
          <p:nvPr/>
        </p:nvSpPr>
        <p:spPr>
          <a:xfrm>
            <a:off x="3718617" y="4212688"/>
            <a:ext cx="1899223" cy="644035"/>
          </a:xfrm>
          <a:prstGeom prst="rect">
            <a:avLst/>
          </a:prstGeom>
        </p:spPr>
        <p:txBody>
          <a:bodyPr lIns="0" tIns="0" rIns="0" bIns="0" rtlCol="0" anchor="t">
            <a:spAutoFit/>
          </a:bodyPr>
          <a:lstStyle/>
          <a:p>
            <a:pPr marL="0" lvl="0" indent="0" algn="l">
              <a:lnSpc>
                <a:spcPts val="2521"/>
              </a:lnSpc>
            </a:pPr>
            <a:endParaRPr/>
          </a:p>
          <a:p>
            <a:pPr marL="0" lvl="0" indent="0" algn="r">
              <a:lnSpc>
                <a:spcPts val="2521"/>
              </a:lnSpc>
            </a:pPr>
            <a:r>
              <a:rPr lang="en-US" sz="1827" b="1">
                <a:solidFill>
                  <a:srgbClr val="19112C"/>
                </a:solidFill>
                <a:latin typeface="Arial Bold"/>
                <a:ea typeface="Arial Bold"/>
                <a:cs typeface="Arial Bold"/>
                <a:sym typeface="Arial Bold"/>
              </a:rPr>
              <a:t>ΑΝΑΚΥΚΛΩΣΗ</a:t>
            </a:r>
          </a:p>
        </p:txBody>
      </p:sp>
      <p:sp>
        <p:nvSpPr>
          <p:cNvPr id="34" name="AutoShape 34"/>
          <p:cNvSpPr/>
          <p:nvPr/>
        </p:nvSpPr>
        <p:spPr>
          <a:xfrm flipH="1">
            <a:off x="8934261" y="4831998"/>
            <a:ext cx="622237" cy="357236"/>
          </a:xfrm>
          <a:prstGeom prst="line">
            <a:avLst/>
          </a:prstGeom>
          <a:ln w="9525" cap="rnd">
            <a:solidFill>
              <a:srgbClr val="000000"/>
            </a:solidFill>
            <a:prstDash val="solid"/>
            <a:headEnd type="oval" w="lg" len="lg"/>
            <a:tailEnd type="none" w="sm" len="sm"/>
          </a:ln>
        </p:spPr>
        <p:txBody>
          <a:bodyPr/>
          <a:lstStyle/>
          <a:p>
            <a:endParaRPr lang="en-US"/>
          </a:p>
        </p:txBody>
      </p:sp>
      <p:sp>
        <p:nvSpPr>
          <p:cNvPr id="35" name="TextBox 35"/>
          <p:cNvSpPr txBox="1"/>
          <p:nvPr/>
        </p:nvSpPr>
        <p:spPr>
          <a:xfrm>
            <a:off x="9644594" y="4212688"/>
            <a:ext cx="1899224" cy="644035"/>
          </a:xfrm>
          <a:prstGeom prst="rect">
            <a:avLst/>
          </a:prstGeom>
        </p:spPr>
        <p:txBody>
          <a:bodyPr lIns="0" tIns="0" rIns="0" bIns="0" rtlCol="0" anchor="t">
            <a:spAutoFit/>
          </a:bodyPr>
          <a:lstStyle/>
          <a:p>
            <a:pPr marL="0" lvl="0" indent="0" algn="l">
              <a:lnSpc>
                <a:spcPts val="2521"/>
              </a:lnSpc>
            </a:pPr>
            <a:endParaRPr/>
          </a:p>
          <a:p>
            <a:pPr marL="0" lvl="0" indent="0" algn="l">
              <a:lnSpc>
                <a:spcPts val="2521"/>
              </a:lnSpc>
            </a:pPr>
            <a:r>
              <a:rPr lang="en-US" sz="1827" b="1">
                <a:solidFill>
                  <a:srgbClr val="19112C"/>
                </a:solidFill>
                <a:latin typeface="Arial Bold"/>
                <a:ea typeface="Arial Bold"/>
                <a:cs typeface="Arial Bold"/>
                <a:sym typeface="Arial Bold"/>
              </a:rPr>
              <a:t>ΠΑΡΑΓΩΓΗ</a:t>
            </a:r>
          </a:p>
        </p:txBody>
      </p:sp>
      <p:grpSp>
        <p:nvGrpSpPr>
          <p:cNvPr id="36" name="Group 36"/>
          <p:cNvGrpSpPr/>
          <p:nvPr/>
        </p:nvGrpSpPr>
        <p:grpSpPr>
          <a:xfrm>
            <a:off x="6638930" y="5393053"/>
            <a:ext cx="1993050" cy="1066050"/>
            <a:chOff x="0" y="0"/>
            <a:chExt cx="2657400" cy="1421400"/>
          </a:xfrm>
        </p:grpSpPr>
        <p:sp>
          <p:nvSpPr>
            <p:cNvPr id="37" name="Freeform 37"/>
            <p:cNvSpPr/>
            <p:nvPr/>
          </p:nvSpPr>
          <p:spPr>
            <a:xfrm>
              <a:off x="0" y="0"/>
              <a:ext cx="2657400" cy="1421400"/>
            </a:xfrm>
            <a:custGeom>
              <a:avLst/>
              <a:gdLst/>
              <a:ahLst/>
              <a:cxnLst/>
              <a:rect l="l" t="t" r="r" b="b"/>
              <a:pathLst>
                <a:path w="2657400" h="1421400">
                  <a:moveTo>
                    <a:pt x="0" y="0"/>
                  </a:moveTo>
                  <a:lnTo>
                    <a:pt x="2657400" y="0"/>
                  </a:lnTo>
                  <a:lnTo>
                    <a:pt x="2657400" y="1421400"/>
                  </a:lnTo>
                  <a:lnTo>
                    <a:pt x="0" y="1421400"/>
                  </a:lnTo>
                  <a:close/>
                </a:path>
              </a:pathLst>
            </a:custGeom>
            <a:solidFill>
              <a:srgbClr val="000000">
                <a:alpha val="0"/>
              </a:srgbClr>
            </a:solidFill>
          </p:spPr>
          <p:txBody>
            <a:bodyPr/>
            <a:lstStyle/>
            <a:p>
              <a:endParaRPr lang="en-US"/>
            </a:p>
          </p:txBody>
        </p:sp>
        <p:sp>
          <p:nvSpPr>
            <p:cNvPr id="38" name="TextBox 38"/>
            <p:cNvSpPr txBox="1"/>
            <p:nvPr/>
          </p:nvSpPr>
          <p:spPr>
            <a:xfrm>
              <a:off x="0" y="-66675"/>
              <a:ext cx="2657400" cy="1488075"/>
            </a:xfrm>
            <a:prstGeom prst="rect">
              <a:avLst/>
            </a:prstGeom>
          </p:spPr>
          <p:txBody>
            <a:bodyPr lIns="0" tIns="0" rIns="0" bIns="0" rtlCol="0" anchor="ctr"/>
            <a:lstStyle/>
            <a:p>
              <a:pPr marL="0" lvl="0" indent="0" algn="ctr">
                <a:lnSpc>
                  <a:spcPts val="3726"/>
                </a:lnSpc>
              </a:pPr>
              <a:r>
                <a:rPr lang="en-US" sz="2700" b="1">
                  <a:solidFill>
                    <a:srgbClr val="19112C"/>
                  </a:solidFill>
                  <a:latin typeface="Georgia Bold"/>
                  <a:ea typeface="Georgia Bold"/>
                  <a:cs typeface="Georgia Bold"/>
                  <a:sym typeface="Georgia Bold"/>
                </a:rPr>
                <a:t>Κυκλική οικονομία</a:t>
              </a:r>
            </a:p>
          </p:txBody>
        </p:sp>
      </p:grpSp>
      <p:grpSp>
        <p:nvGrpSpPr>
          <p:cNvPr id="39" name="Group 39"/>
          <p:cNvGrpSpPr/>
          <p:nvPr/>
        </p:nvGrpSpPr>
        <p:grpSpPr>
          <a:xfrm rot="1739886">
            <a:off x="5808695" y="4047346"/>
            <a:ext cx="3678674" cy="3604971"/>
            <a:chOff x="0" y="0"/>
            <a:chExt cx="4904898" cy="4806628"/>
          </a:xfrm>
        </p:grpSpPr>
        <p:sp>
          <p:nvSpPr>
            <p:cNvPr id="40" name="Freeform 40"/>
            <p:cNvSpPr/>
            <p:nvPr/>
          </p:nvSpPr>
          <p:spPr>
            <a:xfrm>
              <a:off x="1253617" y="-33"/>
              <a:ext cx="3651250" cy="2403762"/>
            </a:xfrm>
            <a:custGeom>
              <a:avLst/>
              <a:gdLst/>
              <a:ahLst/>
              <a:cxnLst/>
              <a:rect l="l" t="t" r="r" b="b"/>
              <a:pathLst>
                <a:path w="3651250" h="2403762">
                  <a:moveTo>
                    <a:pt x="0" y="306738"/>
                  </a:moveTo>
                  <a:cubicBezTo>
                    <a:pt x="759587" y="-110330"/>
                    <a:pt x="1687830" y="-101567"/>
                    <a:pt x="2438908" y="329852"/>
                  </a:cubicBezTo>
                  <a:cubicBezTo>
                    <a:pt x="3189986" y="761271"/>
                    <a:pt x="3651504" y="1550576"/>
                    <a:pt x="3651250" y="2403762"/>
                  </a:cubicBezTo>
                  <a:lnTo>
                    <a:pt x="3191637" y="2403635"/>
                  </a:lnTo>
                  <a:cubicBezTo>
                    <a:pt x="3191764" y="1714279"/>
                    <a:pt x="2817622" y="1076485"/>
                    <a:pt x="2208149" y="727362"/>
                  </a:cubicBezTo>
                  <a:cubicBezTo>
                    <a:pt x="1598676" y="378239"/>
                    <a:pt x="845312" y="369984"/>
                    <a:pt x="228092" y="705772"/>
                  </a:cubicBezTo>
                  <a:close/>
                </a:path>
              </a:pathLst>
            </a:custGeom>
            <a:solidFill>
              <a:srgbClr val="000000"/>
            </a:solidFill>
          </p:spPr>
          <p:txBody>
            <a:bodyPr/>
            <a:lstStyle/>
            <a:p>
              <a:endParaRPr lang="en-US"/>
            </a:p>
          </p:txBody>
        </p:sp>
      </p:grpSp>
      <p:sp>
        <p:nvSpPr>
          <p:cNvPr id="41" name="AutoShape 41"/>
          <p:cNvSpPr/>
          <p:nvPr/>
        </p:nvSpPr>
        <p:spPr>
          <a:xfrm>
            <a:off x="7607617" y="7346355"/>
            <a:ext cx="23746" cy="633215"/>
          </a:xfrm>
          <a:prstGeom prst="line">
            <a:avLst/>
          </a:prstGeom>
          <a:ln w="9525" cap="rnd">
            <a:solidFill>
              <a:srgbClr val="000000"/>
            </a:solidFill>
            <a:prstDash val="solid"/>
            <a:headEnd type="oval" w="lg" len="lg"/>
            <a:tailEnd type="none" w="sm" len="sm"/>
          </a:ln>
        </p:spPr>
        <p:txBody>
          <a:bodyPr/>
          <a:lstStyle/>
          <a:p>
            <a:endParaRPr lang="en-US"/>
          </a:p>
        </p:txBody>
      </p:sp>
      <p:sp>
        <p:nvSpPr>
          <p:cNvPr id="42" name="TextBox 42"/>
          <p:cNvSpPr txBox="1"/>
          <p:nvPr/>
        </p:nvSpPr>
        <p:spPr>
          <a:xfrm>
            <a:off x="6595035" y="8003486"/>
            <a:ext cx="1899223" cy="329710"/>
          </a:xfrm>
          <a:prstGeom prst="rect">
            <a:avLst/>
          </a:prstGeom>
        </p:spPr>
        <p:txBody>
          <a:bodyPr lIns="0" tIns="0" rIns="0" bIns="0" rtlCol="0" anchor="t">
            <a:spAutoFit/>
          </a:bodyPr>
          <a:lstStyle/>
          <a:p>
            <a:pPr marL="0" lvl="0" indent="0" algn="ctr">
              <a:lnSpc>
                <a:spcPts val="2521"/>
              </a:lnSpc>
            </a:pPr>
            <a:r>
              <a:rPr lang="en-US" sz="1827" b="1">
                <a:solidFill>
                  <a:srgbClr val="19112C"/>
                </a:solidFill>
                <a:latin typeface="Arial Bold"/>
                <a:ea typeface="Arial Bold"/>
                <a:cs typeface="Arial Bold"/>
                <a:sym typeface="Arial Bold"/>
              </a:rPr>
              <a:t>ΧΡΗΣΗ</a:t>
            </a:r>
          </a:p>
        </p:txBody>
      </p:sp>
      <p:grpSp>
        <p:nvGrpSpPr>
          <p:cNvPr id="43" name="Group 43"/>
          <p:cNvGrpSpPr/>
          <p:nvPr/>
        </p:nvGrpSpPr>
        <p:grpSpPr>
          <a:xfrm rot="-1739886">
            <a:off x="5789060" y="4081007"/>
            <a:ext cx="3692961" cy="3619259"/>
            <a:chOff x="0" y="0"/>
            <a:chExt cx="4923948" cy="4825678"/>
          </a:xfrm>
        </p:grpSpPr>
        <p:sp>
          <p:nvSpPr>
            <p:cNvPr id="44" name="Freeform 44"/>
            <p:cNvSpPr/>
            <p:nvPr/>
          </p:nvSpPr>
          <p:spPr>
            <a:xfrm>
              <a:off x="11303" y="9527"/>
              <a:ext cx="3689858" cy="2329305"/>
            </a:xfrm>
            <a:custGeom>
              <a:avLst/>
              <a:gdLst/>
              <a:ahLst/>
              <a:cxnLst/>
              <a:rect l="l" t="t" r="r" b="b"/>
              <a:pathLst>
                <a:path w="3689858" h="2329305">
                  <a:moveTo>
                    <a:pt x="3689858" y="329436"/>
                  </a:moveTo>
                  <a:cubicBezTo>
                    <a:pt x="2945765" y="-97665"/>
                    <a:pt x="2027428" y="-110238"/>
                    <a:pt x="1271270" y="296162"/>
                  </a:cubicBezTo>
                  <a:cubicBezTo>
                    <a:pt x="515112" y="702562"/>
                    <a:pt x="32512" y="1468245"/>
                    <a:pt x="0" y="2312668"/>
                  </a:cubicBezTo>
                  <a:lnTo>
                    <a:pt x="450596" y="2329305"/>
                  </a:lnTo>
                  <a:cubicBezTo>
                    <a:pt x="477266" y="1644013"/>
                    <a:pt x="870458" y="1022602"/>
                    <a:pt x="1486535" y="692275"/>
                  </a:cubicBezTo>
                  <a:cubicBezTo>
                    <a:pt x="2102612" y="361948"/>
                    <a:pt x="2851150" y="371092"/>
                    <a:pt x="3458591" y="716405"/>
                  </a:cubicBezTo>
                  <a:close/>
                </a:path>
              </a:pathLst>
            </a:custGeom>
            <a:solidFill>
              <a:srgbClr val="8D5CFF"/>
            </a:solidFill>
          </p:spPr>
          <p:txBody>
            <a:bodyPr/>
            <a:lstStyle/>
            <a:p>
              <a:endParaRPr lang="en-US"/>
            </a:p>
          </p:txBody>
        </p:sp>
        <p:sp>
          <p:nvSpPr>
            <p:cNvPr id="45" name="Freeform 45"/>
            <p:cNvSpPr/>
            <p:nvPr/>
          </p:nvSpPr>
          <p:spPr>
            <a:xfrm>
              <a:off x="1767" y="17"/>
              <a:ext cx="3708919" cy="2348351"/>
            </a:xfrm>
            <a:custGeom>
              <a:avLst/>
              <a:gdLst/>
              <a:ahLst/>
              <a:cxnLst/>
              <a:rect l="l" t="t" r="r" b="b"/>
              <a:pathLst>
                <a:path w="3708919" h="2348351">
                  <a:moveTo>
                    <a:pt x="3708919" y="338946"/>
                  </a:moveTo>
                  <a:cubicBezTo>
                    <a:pt x="3708919" y="342375"/>
                    <a:pt x="3707141" y="345423"/>
                    <a:pt x="3704220" y="347201"/>
                  </a:cubicBezTo>
                  <a:cubicBezTo>
                    <a:pt x="3701299" y="348979"/>
                    <a:pt x="3697616" y="348852"/>
                    <a:pt x="3694695" y="347201"/>
                  </a:cubicBezTo>
                  <a:cubicBezTo>
                    <a:pt x="2953396" y="-78249"/>
                    <a:pt x="2038615" y="-90822"/>
                    <a:pt x="1285378" y="314054"/>
                  </a:cubicBezTo>
                  <a:cubicBezTo>
                    <a:pt x="532141" y="718803"/>
                    <a:pt x="51446" y="1481438"/>
                    <a:pt x="19061" y="2322559"/>
                  </a:cubicBezTo>
                  <a:lnTo>
                    <a:pt x="9536" y="2322178"/>
                  </a:lnTo>
                  <a:lnTo>
                    <a:pt x="9917" y="2312653"/>
                  </a:lnTo>
                  <a:lnTo>
                    <a:pt x="460513" y="2329290"/>
                  </a:lnTo>
                  <a:lnTo>
                    <a:pt x="460132" y="2338815"/>
                  </a:lnTo>
                  <a:lnTo>
                    <a:pt x="450607" y="2338434"/>
                  </a:lnTo>
                  <a:cubicBezTo>
                    <a:pt x="477404" y="1649713"/>
                    <a:pt x="872628" y="1025381"/>
                    <a:pt x="1491626" y="693403"/>
                  </a:cubicBezTo>
                  <a:lnTo>
                    <a:pt x="1496071" y="701785"/>
                  </a:lnTo>
                  <a:lnTo>
                    <a:pt x="1491626" y="693403"/>
                  </a:lnTo>
                  <a:cubicBezTo>
                    <a:pt x="2110624" y="361552"/>
                    <a:pt x="2862591" y="370696"/>
                    <a:pt x="3472826" y="717660"/>
                  </a:cubicBezTo>
                  <a:lnTo>
                    <a:pt x="3468127" y="725915"/>
                  </a:lnTo>
                  <a:lnTo>
                    <a:pt x="3459999" y="721089"/>
                  </a:lnTo>
                  <a:lnTo>
                    <a:pt x="3691266" y="333993"/>
                  </a:lnTo>
                  <a:cubicBezTo>
                    <a:pt x="3693425" y="330310"/>
                    <a:pt x="3697870" y="328532"/>
                    <a:pt x="3701934" y="329675"/>
                  </a:cubicBezTo>
                  <a:cubicBezTo>
                    <a:pt x="3705998" y="330818"/>
                    <a:pt x="3708919" y="334628"/>
                    <a:pt x="3708919" y="338819"/>
                  </a:cubicBezTo>
                  <a:moveTo>
                    <a:pt x="3689869" y="338819"/>
                  </a:moveTo>
                  <a:lnTo>
                    <a:pt x="3699394" y="338819"/>
                  </a:lnTo>
                  <a:lnTo>
                    <a:pt x="3707522" y="343645"/>
                  </a:lnTo>
                  <a:lnTo>
                    <a:pt x="3476255" y="730741"/>
                  </a:lnTo>
                  <a:cubicBezTo>
                    <a:pt x="3473588" y="735186"/>
                    <a:pt x="3467873" y="736710"/>
                    <a:pt x="3463428" y="734170"/>
                  </a:cubicBezTo>
                  <a:cubicBezTo>
                    <a:pt x="2858908" y="390508"/>
                    <a:pt x="2113799" y="381364"/>
                    <a:pt x="1500643" y="710040"/>
                  </a:cubicBezTo>
                  <a:cubicBezTo>
                    <a:pt x="887487" y="1038970"/>
                    <a:pt x="496200" y="1657333"/>
                    <a:pt x="469657" y="2339196"/>
                  </a:cubicBezTo>
                  <a:cubicBezTo>
                    <a:pt x="469403" y="2344403"/>
                    <a:pt x="465085" y="2348594"/>
                    <a:pt x="459751" y="2348340"/>
                  </a:cubicBezTo>
                  <a:lnTo>
                    <a:pt x="9155" y="2331703"/>
                  </a:lnTo>
                  <a:cubicBezTo>
                    <a:pt x="6615" y="2331576"/>
                    <a:pt x="4202" y="2330560"/>
                    <a:pt x="2551" y="2328655"/>
                  </a:cubicBezTo>
                  <a:cubicBezTo>
                    <a:pt x="900" y="2326750"/>
                    <a:pt x="-116" y="2324337"/>
                    <a:pt x="11" y="2321797"/>
                  </a:cubicBezTo>
                  <a:cubicBezTo>
                    <a:pt x="32650" y="1473945"/>
                    <a:pt x="517282" y="705214"/>
                    <a:pt x="1276361" y="297290"/>
                  </a:cubicBezTo>
                  <a:lnTo>
                    <a:pt x="1280933" y="305672"/>
                  </a:lnTo>
                  <a:lnTo>
                    <a:pt x="1276361" y="297290"/>
                  </a:lnTo>
                  <a:cubicBezTo>
                    <a:pt x="2035313" y="-110634"/>
                    <a:pt x="2957206" y="-98061"/>
                    <a:pt x="3704220" y="330691"/>
                  </a:cubicBezTo>
                  <a:lnTo>
                    <a:pt x="3699521" y="338946"/>
                  </a:lnTo>
                  <a:lnTo>
                    <a:pt x="3689996" y="338946"/>
                  </a:lnTo>
                  <a:close/>
                </a:path>
              </a:pathLst>
            </a:custGeom>
            <a:solidFill>
              <a:srgbClr val="000000"/>
            </a:solidFill>
          </p:spPr>
          <p:txBody>
            <a:bodyPr/>
            <a:lstStyle/>
            <a:p>
              <a:endParaRPr lang="en-US"/>
            </a:p>
          </p:txBody>
        </p:sp>
      </p:grpSp>
      <p:grpSp>
        <p:nvGrpSpPr>
          <p:cNvPr id="46" name="Group 46"/>
          <p:cNvGrpSpPr/>
          <p:nvPr/>
        </p:nvGrpSpPr>
        <p:grpSpPr>
          <a:xfrm rot="-8171238">
            <a:off x="7378164" y="4016993"/>
            <a:ext cx="505691" cy="505691"/>
            <a:chOff x="0" y="0"/>
            <a:chExt cx="674254" cy="674254"/>
          </a:xfrm>
        </p:grpSpPr>
        <p:sp>
          <p:nvSpPr>
            <p:cNvPr id="47" name="Freeform 47"/>
            <p:cNvSpPr/>
            <p:nvPr/>
          </p:nvSpPr>
          <p:spPr>
            <a:xfrm>
              <a:off x="9525" y="9525"/>
              <a:ext cx="655193" cy="655193"/>
            </a:xfrm>
            <a:custGeom>
              <a:avLst/>
              <a:gdLst/>
              <a:ahLst/>
              <a:cxnLst/>
              <a:rect l="l" t="t" r="r" b="b"/>
              <a:pathLst>
                <a:path w="655193" h="655193">
                  <a:moveTo>
                    <a:pt x="0" y="655193"/>
                  </a:moveTo>
                  <a:lnTo>
                    <a:pt x="0" y="0"/>
                  </a:lnTo>
                  <a:lnTo>
                    <a:pt x="655193" y="655193"/>
                  </a:lnTo>
                  <a:close/>
                </a:path>
              </a:pathLst>
            </a:custGeom>
            <a:solidFill>
              <a:srgbClr val="8D5CFF"/>
            </a:solidFill>
          </p:spPr>
          <p:txBody>
            <a:bodyPr/>
            <a:lstStyle/>
            <a:p>
              <a:endParaRPr lang="en-US"/>
            </a:p>
          </p:txBody>
        </p:sp>
        <p:sp>
          <p:nvSpPr>
            <p:cNvPr id="48" name="Freeform 48"/>
            <p:cNvSpPr/>
            <p:nvPr/>
          </p:nvSpPr>
          <p:spPr>
            <a:xfrm>
              <a:off x="0" y="75"/>
              <a:ext cx="674224" cy="674168"/>
            </a:xfrm>
            <a:custGeom>
              <a:avLst/>
              <a:gdLst/>
              <a:ahLst/>
              <a:cxnLst/>
              <a:rect l="l" t="t" r="r" b="b"/>
              <a:pathLst>
                <a:path w="674224" h="674168">
                  <a:moveTo>
                    <a:pt x="0" y="664643"/>
                  </a:moveTo>
                  <a:lnTo>
                    <a:pt x="0" y="9450"/>
                  </a:lnTo>
                  <a:cubicBezTo>
                    <a:pt x="0" y="5640"/>
                    <a:pt x="2286" y="2084"/>
                    <a:pt x="5842" y="687"/>
                  </a:cubicBezTo>
                  <a:cubicBezTo>
                    <a:pt x="9398" y="-710"/>
                    <a:pt x="13462" y="52"/>
                    <a:pt x="16256" y="2719"/>
                  </a:cubicBezTo>
                  <a:lnTo>
                    <a:pt x="671449" y="657912"/>
                  </a:lnTo>
                  <a:cubicBezTo>
                    <a:pt x="674116" y="660579"/>
                    <a:pt x="675005" y="664770"/>
                    <a:pt x="673481" y="668326"/>
                  </a:cubicBezTo>
                  <a:cubicBezTo>
                    <a:pt x="671957" y="671882"/>
                    <a:pt x="668528" y="674168"/>
                    <a:pt x="664718" y="674168"/>
                  </a:cubicBezTo>
                  <a:lnTo>
                    <a:pt x="9525" y="674168"/>
                  </a:lnTo>
                  <a:cubicBezTo>
                    <a:pt x="4318" y="674168"/>
                    <a:pt x="0" y="669850"/>
                    <a:pt x="0" y="664643"/>
                  </a:cubicBezTo>
                  <a:moveTo>
                    <a:pt x="19050" y="664643"/>
                  </a:moveTo>
                  <a:lnTo>
                    <a:pt x="9525" y="664643"/>
                  </a:lnTo>
                  <a:lnTo>
                    <a:pt x="9525" y="655118"/>
                  </a:lnTo>
                  <a:lnTo>
                    <a:pt x="664718" y="655118"/>
                  </a:lnTo>
                  <a:lnTo>
                    <a:pt x="664718" y="664643"/>
                  </a:lnTo>
                  <a:lnTo>
                    <a:pt x="657987" y="671374"/>
                  </a:lnTo>
                  <a:lnTo>
                    <a:pt x="2794" y="16181"/>
                  </a:lnTo>
                  <a:lnTo>
                    <a:pt x="9525" y="9450"/>
                  </a:lnTo>
                  <a:lnTo>
                    <a:pt x="19050" y="9450"/>
                  </a:lnTo>
                  <a:lnTo>
                    <a:pt x="19050" y="664643"/>
                  </a:lnTo>
                  <a:close/>
                </a:path>
              </a:pathLst>
            </a:custGeom>
            <a:solidFill>
              <a:srgbClr val="000000"/>
            </a:solidFill>
          </p:spPr>
          <p:txBody>
            <a:bodyPr/>
            <a:lstStyle/>
            <a:p>
              <a:endParaRPr lang="en-US"/>
            </a:p>
          </p:txBody>
        </p:sp>
      </p:grpSp>
      <p:grpSp>
        <p:nvGrpSpPr>
          <p:cNvPr id="49" name="Group 49"/>
          <p:cNvGrpSpPr/>
          <p:nvPr/>
        </p:nvGrpSpPr>
        <p:grpSpPr>
          <a:xfrm rot="-9060646">
            <a:off x="5787141" y="4079165"/>
            <a:ext cx="3692132" cy="3617946"/>
            <a:chOff x="0" y="0"/>
            <a:chExt cx="4922842" cy="4823928"/>
          </a:xfrm>
        </p:grpSpPr>
        <p:sp>
          <p:nvSpPr>
            <p:cNvPr id="50" name="Freeform 50"/>
            <p:cNvSpPr/>
            <p:nvPr/>
          </p:nvSpPr>
          <p:spPr>
            <a:xfrm>
              <a:off x="10541" y="9499"/>
              <a:ext cx="3709416" cy="2345843"/>
            </a:xfrm>
            <a:custGeom>
              <a:avLst/>
              <a:gdLst/>
              <a:ahLst/>
              <a:cxnLst/>
              <a:rect l="l" t="t" r="r" b="b"/>
              <a:pathLst>
                <a:path w="3709416" h="2345843">
                  <a:moveTo>
                    <a:pt x="3709416" y="340640"/>
                  </a:moveTo>
                  <a:cubicBezTo>
                    <a:pt x="2962656" y="-97002"/>
                    <a:pt x="2035302" y="-114020"/>
                    <a:pt x="1272286" y="295809"/>
                  </a:cubicBezTo>
                  <a:cubicBezTo>
                    <a:pt x="509270" y="705638"/>
                    <a:pt x="25146" y="1480846"/>
                    <a:pt x="0" y="2333016"/>
                  </a:cubicBezTo>
                  <a:lnTo>
                    <a:pt x="452247" y="2345843"/>
                  </a:lnTo>
                  <a:cubicBezTo>
                    <a:pt x="472821" y="1654963"/>
                    <a:pt x="866902" y="1026186"/>
                    <a:pt x="1488059" y="693319"/>
                  </a:cubicBezTo>
                  <a:cubicBezTo>
                    <a:pt x="2109216" y="360452"/>
                    <a:pt x="2864612" y="373152"/>
                    <a:pt x="3473704" y="726720"/>
                  </a:cubicBezTo>
                  <a:close/>
                </a:path>
              </a:pathLst>
            </a:custGeom>
            <a:solidFill>
              <a:srgbClr val="75C73E"/>
            </a:solidFill>
          </p:spPr>
          <p:txBody>
            <a:bodyPr/>
            <a:lstStyle/>
            <a:p>
              <a:endParaRPr lang="en-US"/>
            </a:p>
          </p:txBody>
        </p:sp>
        <p:sp>
          <p:nvSpPr>
            <p:cNvPr id="51" name="Freeform 51"/>
            <p:cNvSpPr/>
            <p:nvPr/>
          </p:nvSpPr>
          <p:spPr>
            <a:xfrm>
              <a:off x="1132" y="35"/>
              <a:ext cx="3728268" cy="2364842"/>
            </a:xfrm>
            <a:custGeom>
              <a:avLst/>
              <a:gdLst/>
              <a:ahLst/>
              <a:cxnLst/>
              <a:rect l="l" t="t" r="r" b="b"/>
              <a:pathLst>
                <a:path w="3728268" h="2364842">
                  <a:moveTo>
                    <a:pt x="3713745" y="358232"/>
                  </a:moveTo>
                  <a:lnTo>
                    <a:pt x="3718825" y="350104"/>
                  </a:lnTo>
                  <a:lnTo>
                    <a:pt x="3713999" y="358359"/>
                  </a:lnTo>
                  <a:cubicBezTo>
                    <a:pt x="2970160" y="-77632"/>
                    <a:pt x="2046235" y="-94523"/>
                    <a:pt x="1286140" y="313655"/>
                  </a:cubicBezTo>
                  <a:cubicBezTo>
                    <a:pt x="526172" y="721833"/>
                    <a:pt x="43953" y="1494120"/>
                    <a:pt x="18934" y="2342861"/>
                  </a:cubicBezTo>
                  <a:lnTo>
                    <a:pt x="9409" y="2342607"/>
                  </a:lnTo>
                  <a:lnTo>
                    <a:pt x="9663" y="2333082"/>
                  </a:lnTo>
                  <a:lnTo>
                    <a:pt x="461910" y="2345909"/>
                  </a:lnTo>
                  <a:lnTo>
                    <a:pt x="461656" y="2355434"/>
                  </a:lnTo>
                  <a:lnTo>
                    <a:pt x="452131" y="2355434"/>
                  </a:lnTo>
                  <a:cubicBezTo>
                    <a:pt x="452131" y="2355307"/>
                    <a:pt x="452131" y="2355307"/>
                    <a:pt x="452131" y="2355180"/>
                  </a:cubicBezTo>
                  <a:cubicBezTo>
                    <a:pt x="472832" y="1660617"/>
                    <a:pt x="868818" y="1028919"/>
                    <a:pt x="1493023" y="694401"/>
                  </a:cubicBezTo>
                  <a:lnTo>
                    <a:pt x="1497468" y="702783"/>
                  </a:lnTo>
                  <a:lnTo>
                    <a:pt x="1493023" y="694401"/>
                  </a:lnTo>
                  <a:cubicBezTo>
                    <a:pt x="2117101" y="360010"/>
                    <a:pt x="2876053" y="372837"/>
                    <a:pt x="3487939" y="728056"/>
                  </a:cubicBezTo>
                  <a:lnTo>
                    <a:pt x="3483113" y="736311"/>
                  </a:lnTo>
                  <a:lnTo>
                    <a:pt x="3474985" y="731358"/>
                  </a:lnTo>
                  <a:lnTo>
                    <a:pt x="3710697" y="345151"/>
                  </a:lnTo>
                  <a:lnTo>
                    <a:pt x="3718825" y="350104"/>
                  </a:lnTo>
                  <a:lnTo>
                    <a:pt x="3713745" y="358232"/>
                  </a:lnTo>
                  <a:moveTo>
                    <a:pt x="3723778" y="342103"/>
                  </a:moveTo>
                  <a:cubicBezTo>
                    <a:pt x="3728223" y="344897"/>
                    <a:pt x="3729620" y="350739"/>
                    <a:pt x="3726826" y="355184"/>
                  </a:cubicBezTo>
                  <a:lnTo>
                    <a:pt x="3491241" y="741264"/>
                  </a:lnTo>
                  <a:cubicBezTo>
                    <a:pt x="3488574" y="745709"/>
                    <a:pt x="3482859" y="747106"/>
                    <a:pt x="3478287" y="744566"/>
                  </a:cubicBezTo>
                  <a:cubicBezTo>
                    <a:pt x="2872116" y="392649"/>
                    <a:pt x="2120276" y="379949"/>
                    <a:pt x="1501913" y="711292"/>
                  </a:cubicBezTo>
                  <a:cubicBezTo>
                    <a:pt x="883550" y="1042635"/>
                    <a:pt x="491628" y="1668110"/>
                    <a:pt x="471181" y="2355561"/>
                  </a:cubicBezTo>
                  <a:lnTo>
                    <a:pt x="461656" y="2355307"/>
                  </a:lnTo>
                  <a:lnTo>
                    <a:pt x="471181" y="2355307"/>
                  </a:lnTo>
                  <a:cubicBezTo>
                    <a:pt x="471181" y="2357847"/>
                    <a:pt x="470165" y="2360387"/>
                    <a:pt x="468260" y="2362165"/>
                  </a:cubicBezTo>
                  <a:cubicBezTo>
                    <a:pt x="466355" y="2363943"/>
                    <a:pt x="463942" y="2364959"/>
                    <a:pt x="461402" y="2364832"/>
                  </a:cubicBezTo>
                  <a:lnTo>
                    <a:pt x="9155" y="2352005"/>
                  </a:lnTo>
                  <a:cubicBezTo>
                    <a:pt x="6615" y="2351878"/>
                    <a:pt x="4202" y="2350862"/>
                    <a:pt x="2551" y="2349084"/>
                  </a:cubicBezTo>
                  <a:cubicBezTo>
                    <a:pt x="900" y="2347306"/>
                    <a:pt x="-116" y="2344766"/>
                    <a:pt x="11" y="2342226"/>
                  </a:cubicBezTo>
                  <a:cubicBezTo>
                    <a:pt x="25157" y="1486627"/>
                    <a:pt x="511313" y="708244"/>
                    <a:pt x="1277123" y="296891"/>
                  </a:cubicBezTo>
                  <a:lnTo>
                    <a:pt x="1281568" y="305273"/>
                  </a:lnTo>
                  <a:lnTo>
                    <a:pt x="1277123" y="296891"/>
                  </a:lnTo>
                  <a:cubicBezTo>
                    <a:pt x="2043060" y="-114462"/>
                    <a:pt x="2973970" y="-97317"/>
                    <a:pt x="3723651" y="341849"/>
                  </a:cubicBezTo>
                  <a:cubicBezTo>
                    <a:pt x="3723778" y="341849"/>
                    <a:pt x="3723778" y="341976"/>
                    <a:pt x="3723905" y="341976"/>
                  </a:cubicBezTo>
                  <a:close/>
                </a:path>
              </a:pathLst>
            </a:custGeom>
            <a:solidFill>
              <a:srgbClr val="000000"/>
            </a:solidFill>
          </p:spPr>
          <p:txBody>
            <a:bodyPr/>
            <a:lstStyle/>
            <a:p>
              <a:endParaRPr lang="en-US"/>
            </a:p>
          </p:txBody>
        </p:sp>
      </p:grpSp>
      <p:grpSp>
        <p:nvGrpSpPr>
          <p:cNvPr id="52" name="Group 52"/>
          <p:cNvGrpSpPr/>
          <p:nvPr/>
        </p:nvGrpSpPr>
        <p:grpSpPr>
          <a:xfrm rot="-991283">
            <a:off x="8904017" y="6443866"/>
            <a:ext cx="430421" cy="415407"/>
            <a:chOff x="0" y="0"/>
            <a:chExt cx="573894" cy="553876"/>
          </a:xfrm>
        </p:grpSpPr>
        <p:sp>
          <p:nvSpPr>
            <p:cNvPr id="53" name="Freeform 53"/>
            <p:cNvSpPr/>
            <p:nvPr/>
          </p:nvSpPr>
          <p:spPr>
            <a:xfrm>
              <a:off x="0" y="0"/>
              <a:ext cx="573913" cy="553847"/>
            </a:xfrm>
            <a:custGeom>
              <a:avLst/>
              <a:gdLst/>
              <a:ahLst/>
              <a:cxnLst/>
              <a:rect l="l" t="t" r="r" b="b"/>
              <a:pathLst>
                <a:path w="573913" h="553847">
                  <a:moveTo>
                    <a:pt x="0" y="553847"/>
                  </a:moveTo>
                  <a:lnTo>
                    <a:pt x="0" y="0"/>
                  </a:lnTo>
                  <a:lnTo>
                    <a:pt x="573913" y="553847"/>
                  </a:lnTo>
                  <a:close/>
                </a:path>
              </a:pathLst>
            </a:custGeom>
            <a:solidFill>
              <a:srgbClr val="000000"/>
            </a:solidFill>
          </p:spPr>
          <p:txBody>
            <a:bodyPr/>
            <a:lstStyle/>
            <a:p>
              <a:endParaRPr lang="en-US"/>
            </a:p>
          </p:txBody>
        </p:sp>
      </p:grpSp>
      <p:grpSp>
        <p:nvGrpSpPr>
          <p:cNvPr id="54" name="Group 54"/>
          <p:cNvGrpSpPr/>
          <p:nvPr/>
        </p:nvGrpSpPr>
        <p:grpSpPr>
          <a:xfrm rot="6396742">
            <a:off x="5970506" y="6472724"/>
            <a:ext cx="497507" cy="514500"/>
            <a:chOff x="0" y="0"/>
            <a:chExt cx="663342" cy="686000"/>
          </a:xfrm>
        </p:grpSpPr>
        <p:sp>
          <p:nvSpPr>
            <p:cNvPr id="55" name="Freeform 55"/>
            <p:cNvSpPr/>
            <p:nvPr/>
          </p:nvSpPr>
          <p:spPr>
            <a:xfrm>
              <a:off x="9525" y="9525"/>
              <a:ext cx="644271" cy="667004"/>
            </a:xfrm>
            <a:custGeom>
              <a:avLst/>
              <a:gdLst/>
              <a:ahLst/>
              <a:cxnLst/>
              <a:rect l="l" t="t" r="r" b="b"/>
              <a:pathLst>
                <a:path w="644271" h="667004">
                  <a:moveTo>
                    <a:pt x="0" y="667004"/>
                  </a:moveTo>
                  <a:lnTo>
                    <a:pt x="0" y="0"/>
                  </a:lnTo>
                  <a:lnTo>
                    <a:pt x="644271" y="667004"/>
                  </a:lnTo>
                  <a:close/>
                </a:path>
              </a:pathLst>
            </a:custGeom>
            <a:solidFill>
              <a:srgbClr val="75C73E"/>
            </a:solidFill>
          </p:spPr>
          <p:txBody>
            <a:bodyPr/>
            <a:lstStyle/>
            <a:p>
              <a:endParaRPr lang="en-US"/>
            </a:p>
          </p:txBody>
        </p:sp>
        <p:sp>
          <p:nvSpPr>
            <p:cNvPr id="56" name="Freeform 56"/>
            <p:cNvSpPr/>
            <p:nvPr/>
          </p:nvSpPr>
          <p:spPr>
            <a:xfrm>
              <a:off x="0" y="-104"/>
              <a:ext cx="663336" cy="686031"/>
            </a:xfrm>
            <a:custGeom>
              <a:avLst/>
              <a:gdLst/>
              <a:ahLst/>
              <a:cxnLst/>
              <a:rect l="l" t="t" r="r" b="b"/>
              <a:pathLst>
                <a:path w="663336" h="686031">
                  <a:moveTo>
                    <a:pt x="0" y="676633"/>
                  </a:moveTo>
                  <a:lnTo>
                    <a:pt x="0" y="9629"/>
                  </a:lnTo>
                  <a:cubicBezTo>
                    <a:pt x="0" y="5692"/>
                    <a:pt x="2413" y="2263"/>
                    <a:pt x="5969" y="739"/>
                  </a:cubicBezTo>
                  <a:cubicBezTo>
                    <a:pt x="9525" y="-785"/>
                    <a:pt x="13716" y="104"/>
                    <a:pt x="16383" y="2898"/>
                  </a:cubicBezTo>
                  <a:lnTo>
                    <a:pt x="660654" y="669902"/>
                  </a:lnTo>
                  <a:cubicBezTo>
                    <a:pt x="663321" y="672696"/>
                    <a:pt x="664083" y="676760"/>
                    <a:pt x="662559" y="680189"/>
                  </a:cubicBezTo>
                  <a:cubicBezTo>
                    <a:pt x="661035" y="683618"/>
                    <a:pt x="657606" y="686031"/>
                    <a:pt x="653796" y="686031"/>
                  </a:cubicBezTo>
                  <a:lnTo>
                    <a:pt x="9525" y="686031"/>
                  </a:lnTo>
                  <a:cubicBezTo>
                    <a:pt x="4318" y="686031"/>
                    <a:pt x="0" y="681713"/>
                    <a:pt x="0" y="676506"/>
                  </a:cubicBezTo>
                  <a:moveTo>
                    <a:pt x="19050" y="676506"/>
                  </a:moveTo>
                  <a:lnTo>
                    <a:pt x="9525" y="676506"/>
                  </a:lnTo>
                  <a:lnTo>
                    <a:pt x="9525" y="666981"/>
                  </a:lnTo>
                  <a:lnTo>
                    <a:pt x="653796" y="666981"/>
                  </a:lnTo>
                  <a:lnTo>
                    <a:pt x="653796" y="676506"/>
                  </a:lnTo>
                  <a:lnTo>
                    <a:pt x="646938" y="683110"/>
                  </a:lnTo>
                  <a:lnTo>
                    <a:pt x="2667" y="16233"/>
                  </a:lnTo>
                  <a:lnTo>
                    <a:pt x="9525" y="9629"/>
                  </a:lnTo>
                  <a:lnTo>
                    <a:pt x="19050" y="9629"/>
                  </a:lnTo>
                  <a:lnTo>
                    <a:pt x="19050" y="676633"/>
                  </a:lnTo>
                  <a:close/>
                </a:path>
              </a:pathLst>
            </a:custGeom>
            <a:solidFill>
              <a:srgbClr val="000000"/>
            </a:solidFill>
          </p:spPr>
          <p:txBody>
            <a:bodyPr/>
            <a:lstStyle/>
            <a:p>
              <a:endParaRPr lang="en-US"/>
            </a:p>
          </p:txBody>
        </p:sp>
      </p:grpSp>
      <p:sp>
        <p:nvSpPr>
          <p:cNvPr id="57" name="TextBox 57"/>
          <p:cNvSpPr txBox="1"/>
          <p:nvPr/>
        </p:nvSpPr>
        <p:spPr>
          <a:xfrm>
            <a:off x="-1555004" y="1369685"/>
            <a:ext cx="18105150" cy="393573"/>
          </a:xfrm>
          <a:prstGeom prst="rect">
            <a:avLst/>
          </a:prstGeom>
        </p:spPr>
        <p:txBody>
          <a:bodyPr lIns="0" tIns="0" rIns="0" bIns="0" rtlCol="0" anchor="t">
            <a:spAutoFit/>
          </a:bodyPr>
          <a:lstStyle/>
          <a:p>
            <a:pPr marL="0" lvl="0" indent="0" algn="ctr">
              <a:lnSpc>
                <a:spcPts val="2916"/>
              </a:lnSpc>
            </a:pPr>
            <a:r>
              <a:rPr lang="en-US" sz="2700" b="1">
                <a:solidFill>
                  <a:srgbClr val="19112C"/>
                </a:solidFill>
                <a:latin typeface="Georgia Bold"/>
                <a:ea typeface="Georgia Bold"/>
                <a:cs typeface="Georgia Bold"/>
                <a:sym typeface="Georgia Bold"/>
              </a:rPr>
              <a:t>Γραμμική οικονομία</a:t>
            </a:r>
          </a:p>
        </p:txBody>
      </p:sp>
      <p:sp>
        <p:nvSpPr>
          <p:cNvPr id="58" name="Freeform 58"/>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1"/>
            <a:stretch>
              <a:fillRect/>
            </a:stretch>
          </a:blipFill>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052204" y="452011"/>
            <a:ext cx="2882265" cy="1403886"/>
            <a:chOff x="0" y="0"/>
            <a:chExt cx="3843020" cy="1871848"/>
          </a:xfrm>
        </p:grpSpPr>
        <p:sp>
          <p:nvSpPr>
            <p:cNvPr id="18" name="Freeform 18" descr="Ένα ασπρόμαυρο λογότυπο  Η περιγραφή δημιουργείται αυτόματα"/>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endParaRPr lang="en-US"/>
            </a:p>
          </p:txBody>
        </p:sp>
      </p:grpSp>
      <p:grpSp>
        <p:nvGrpSpPr>
          <p:cNvPr id="19" name="Group 19"/>
          <p:cNvGrpSpPr/>
          <p:nvPr/>
        </p:nvGrpSpPr>
        <p:grpSpPr>
          <a:xfrm>
            <a:off x="1052204" y="3284400"/>
            <a:ext cx="6905389" cy="2667811"/>
            <a:chOff x="0" y="0"/>
            <a:chExt cx="9207185" cy="3557081"/>
          </a:xfrm>
        </p:grpSpPr>
        <p:sp>
          <p:nvSpPr>
            <p:cNvPr id="20" name="Freeform 20"/>
            <p:cNvSpPr/>
            <p:nvPr/>
          </p:nvSpPr>
          <p:spPr>
            <a:xfrm>
              <a:off x="0" y="0"/>
              <a:ext cx="9207185" cy="3557082"/>
            </a:xfrm>
            <a:custGeom>
              <a:avLst/>
              <a:gdLst/>
              <a:ahLst/>
              <a:cxnLst/>
              <a:rect l="l" t="t" r="r" b="b"/>
              <a:pathLst>
                <a:path w="9207185" h="3557082">
                  <a:moveTo>
                    <a:pt x="0" y="0"/>
                  </a:moveTo>
                  <a:lnTo>
                    <a:pt x="9207185" y="0"/>
                  </a:lnTo>
                  <a:lnTo>
                    <a:pt x="9207185" y="3557082"/>
                  </a:lnTo>
                  <a:lnTo>
                    <a:pt x="0" y="3557082"/>
                  </a:lnTo>
                  <a:close/>
                </a:path>
              </a:pathLst>
            </a:custGeom>
            <a:solidFill>
              <a:srgbClr val="000000">
                <a:alpha val="0"/>
              </a:srgbClr>
            </a:solidFill>
          </p:spPr>
          <p:txBody>
            <a:bodyPr/>
            <a:lstStyle/>
            <a:p>
              <a:endParaRPr lang="en-US"/>
            </a:p>
          </p:txBody>
        </p:sp>
        <p:sp>
          <p:nvSpPr>
            <p:cNvPr id="21" name="TextBox 21"/>
            <p:cNvSpPr txBox="1"/>
            <p:nvPr/>
          </p:nvSpPr>
          <p:spPr>
            <a:xfrm>
              <a:off x="0" y="19050"/>
              <a:ext cx="9207185" cy="3538031"/>
            </a:xfrm>
            <a:prstGeom prst="rect">
              <a:avLst/>
            </a:prstGeom>
          </p:spPr>
          <p:txBody>
            <a:bodyPr lIns="0" tIns="0" rIns="0" bIns="0" rtlCol="0" anchor="b"/>
            <a:lstStyle/>
            <a:p>
              <a:pPr marL="0" lvl="0" indent="0" algn="l">
                <a:lnSpc>
                  <a:spcPts val="3240"/>
                </a:lnSpc>
              </a:pPr>
              <a:r>
                <a:rPr lang="en-US" sz="3000" b="1">
                  <a:solidFill>
                    <a:srgbClr val="FFFFFF"/>
                  </a:solidFill>
                  <a:latin typeface="Arial Bold"/>
                  <a:ea typeface="Arial Bold"/>
                  <a:cs typeface="Arial Bold"/>
                  <a:sym typeface="Arial Bold"/>
                </a:rPr>
                <a:t>Τρέχον μοντέλο: Γραμμική οικονομία</a:t>
              </a:r>
            </a:p>
            <a:p>
              <a:pPr marL="0" lvl="0" indent="0" algn="l">
                <a:lnSpc>
                  <a:spcPts val="3240"/>
                </a:lnSpc>
              </a:pPr>
              <a:r>
                <a:rPr lang="en-US" sz="3000">
                  <a:solidFill>
                    <a:srgbClr val="C0FF99"/>
                  </a:solidFill>
                  <a:latin typeface="Arial"/>
                  <a:ea typeface="Arial"/>
                  <a:cs typeface="Arial"/>
                  <a:sym typeface="Arial"/>
                </a:rPr>
                <a:t>Παραγωγή → Χρήση → Απόβλητα</a:t>
              </a:r>
            </a:p>
            <a:p>
              <a:pPr marL="0" lvl="0" indent="0" algn="l">
                <a:lnSpc>
                  <a:spcPts val="3240"/>
                </a:lnSpc>
              </a:pPr>
              <a:r>
                <a:rPr lang="en-US" sz="3000">
                  <a:solidFill>
                    <a:srgbClr val="FFFFFF"/>
                  </a:solidFill>
                  <a:latin typeface="Arial"/>
                  <a:ea typeface="Arial"/>
                  <a:cs typeface="Arial"/>
                  <a:sym typeface="Arial"/>
                </a:rPr>
                <a:t>Αποτελέσματα:</a:t>
              </a:r>
            </a:p>
            <a:p>
              <a:pPr marL="695325" lvl="1" indent="-347662" algn="l">
                <a:lnSpc>
                  <a:spcPts val="3240"/>
                </a:lnSpc>
                <a:buFont typeface="Arial"/>
                <a:buChar char="•"/>
              </a:pPr>
              <a:r>
                <a:rPr lang="en-US" sz="3000">
                  <a:solidFill>
                    <a:srgbClr val="FFFFFF"/>
                  </a:solidFill>
                  <a:latin typeface="Arial"/>
                  <a:ea typeface="Arial"/>
                  <a:cs typeface="Arial"/>
                  <a:sym typeface="Arial"/>
                </a:rPr>
                <a:t>Συνεχής εξόρυξη πόρων</a:t>
              </a:r>
            </a:p>
            <a:p>
              <a:pPr marL="695325" lvl="1" indent="-347662" algn="l">
                <a:lnSpc>
                  <a:spcPts val="3240"/>
                </a:lnSpc>
                <a:buFont typeface="Arial"/>
                <a:buChar char="•"/>
              </a:pPr>
              <a:r>
                <a:rPr lang="en-US" sz="3000">
                  <a:solidFill>
                    <a:srgbClr val="FFFFFF"/>
                  </a:solidFill>
                  <a:latin typeface="Arial"/>
                  <a:ea typeface="Arial"/>
                  <a:cs typeface="Arial"/>
                  <a:sym typeface="Arial"/>
                </a:rPr>
                <a:t>Τεράστιες ποσότητες αποβλήτων</a:t>
              </a:r>
            </a:p>
            <a:p>
              <a:pPr marL="695325" lvl="1" indent="-347662" algn="l">
                <a:lnSpc>
                  <a:spcPts val="3240"/>
                </a:lnSpc>
                <a:buFont typeface="Arial"/>
                <a:buChar char="•"/>
              </a:pPr>
              <a:r>
                <a:rPr lang="en-US" sz="3000">
                  <a:solidFill>
                    <a:srgbClr val="FFFFFF"/>
                  </a:solidFill>
                  <a:latin typeface="Arial"/>
                  <a:ea typeface="Arial"/>
                  <a:cs typeface="Arial"/>
                  <a:sym typeface="Arial"/>
                </a:rPr>
                <a:t>Ρύπανση</a:t>
              </a:r>
            </a:p>
          </p:txBody>
        </p:sp>
      </p:grpSp>
      <p:grpSp>
        <p:nvGrpSpPr>
          <p:cNvPr id="22" name="Group 22"/>
          <p:cNvGrpSpPr/>
          <p:nvPr/>
        </p:nvGrpSpPr>
        <p:grpSpPr>
          <a:xfrm>
            <a:off x="4287654" y="697981"/>
            <a:ext cx="12628146" cy="911947"/>
            <a:chOff x="0" y="0"/>
            <a:chExt cx="16837528" cy="1215930"/>
          </a:xfrm>
        </p:grpSpPr>
        <p:sp>
          <p:nvSpPr>
            <p:cNvPr id="23" name="Freeform 23"/>
            <p:cNvSpPr/>
            <p:nvPr/>
          </p:nvSpPr>
          <p:spPr>
            <a:xfrm>
              <a:off x="0" y="0"/>
              <a:ext cx="16837527" cy="1215930"/>
            </a:xfrm>
            <a:custGeom>
              <a:avLst/>
              <a:gdLst/>
              <a:ahLst/>
              <a:cxnLst/>
              <a:rect l="l" t="t" r="r" b="b"/>
              <a:pathLst>
                <a:path w="16837527" h="1215930">
                  <a:moveTo>
                    <a:pt x="0" y="0"/>
                  </a:moveTo>
                  <a:lnTo>
                    <a:pt x="16837527" y="0"/>
                  </a:lnTo>
                  <a:lnTo>
                    <a:pt x="16837527" y="1215930"/>
                  </a:lnTo>
                  <a:lnTo>
                    <a:pt x="0" y="1215930"/>
                  </a:lnTo>
                  <a:close/>
                </a:path>
              </a:pathLst>
            </a:custGeom>
            <a:solidFill>
              <a:srgbClr val="000000">
                <a:alpha val="0"/>
              </a:srgbClr>
            </a:solidFill>
          </p:spPr>
          <p:txBody>
            <a:bodyPr/>
            <a:lstStyle/>
            <a:p>
              <a:endParaRPr lang="en-US"/>
            </a:p>
          </p:txBody>
        </p:sp>
        <p:sp>
          <p:nvSpPr>
            <p:cNvPr id="24" name="TextBox 24"/>
            <p:cNvSpPr txBox="1"/>
            <p:nvPr/>
          </p:nvSpPr>
          <p:spPr>
            <a:xfrm>
              <a:off x="0" y="57150"/>
              <a:ext cx="16837528" cy="1158780"/>
            </a:xfrm>
            <a:prstGeom prst="rect">
              <a:avLst/>
            </a:prstGeom>
          </p:spPr>
          <p:txBody>
            <a:bodyPr lIns="0" tIns="0" rIns="0" bIns="0" rtlCol="0" anchor="b"/>
            <a:lstStyle/>
            <a:p>
              <a:pPr marL="0" lvl="0" indent="0" algn="l">
                <a:lnSpc>
                  <a:spcPts val="5184"/>
                </a:lnSpc>
              </a:pPr>
              <a:r>
                <a:rPr lang="en-US" sz="4800" b="1">
                  <a:solidFill>
                    <a:srgbClr val="FFFFFF"/>
                  </a:solidFill>
                  <a:latin typeface="Georgia Bold"/>
                  <a:ea typeface="Georgia Bold"/>
                  <a:cs typeface="Georgia Bold"/>
                  <a:sym typeface="Georgia Bold"/>
                </a:rPr>
                <a:t>Η κυκλικότητα στην Ευρώπη του σήμερα</a:t>
              </a:r>
            </a:p>
          </p:txBody>
        </p:sp>
      </p:grpSp>
      <p:sp>
        <p:nvSpPr>
          <p:cNvPr id="25" name="TextBox 25"/>
          <p:cNvSpPr txBox="1"/>
          <p:nvPr/>
        </p:nvSpPr>
        <p:spPr>
          <a:xfrm>
            <a:off x="4287654" y="1853173"/>
            <a:ext cx="10999015" cy="502539"/>
          </a:xfrm>
          <a:prstGeom prst="rect">
            <a:avLst/>
          </a:prstGeom>
        </p:spPr>
        <p:txBody>
          <a:bodyPr lIns="0" tIns="0" rIns="0" bIns="0" rtlCol="0" anchor="t">
            <a:spAutoFit/>
          </a:bodyPr>
          <a:lstStyle/>
          <a:p>
            <a:pPr marL="0" lvl="0" indent="0" algn="l">
              <a:lnSpc>
                <a:spcPts val="3888"/>
              </a:lnSpc>
            </a:pPr>
            <a:r>
              <a:rPr lang="en-US" sz="3600" b="1">
                <a:solidFill>
                  <a:srgbClr val="C0FF99"/>
                </a:solidFill>
                <a:latin typeface="Georgia Bold"/>
                <a:ea typeface="Georgia Bold"/>
                <a:cs typeface="Georgia Bold"/>
                <a:sym typeface="Georgia Bold"/>
              </a:rPr>
              <a:t>Γραμμική έναντι κυκλικής οικονομίας στη μόδα</a:t>
            </a:r>
          </a:p>
        </p:txBody>
      </p:sp>
      <p:grpSp>
        <p:nvGrpSpPr>
          <p:cNvPr id="26" name="Group 26"/>
          <p:cNvGrpSpPr/>
          <p:nvPr/>
        </p:nvGrpSpPr>
        <p:grpSpPr>
          <a:xfrm>
            <a:off x="9787162" y="3284400"/>
            <a:ext cx="7128638" cy="3077386"/>
            <a:chOff x="0" y="0"/>
            <a:chExt cx="9504851" cy="4103181"/>
          </a:xfrm>
        </p:grpSpPr>
        <p:sp>
          <p:nvSpPr>
            <p:cNvPr id="27" name="Freeform 27"/>
            <p:cNvSpPr/>
            <p:nvPr/>
          </p:nvSpPr>
          <p:spPr>
            <a:xfrm>
              <a:off x="0" y="0"/>
              <a:ext cx="9504852" cy="4103181"/>
            </a:xfrm>
            <a:custGeom>
              <a:avLst/>
              <a:gdLst/>
              <a:ahLst/>
              <a:cxnLst/>
              <a:rect l="l" t="t" r="r" b="b"/>
              <a:pathLst>
                <a:path w="9504852" h="4103181">
                  <a:moveTo>
                    <a:pt x="0" y="0"/>
                  </a:moveTo>
                  <a:lnTo>
                    <a:pt x="9504852" y="0"/>
                  </a:lnTo>
                  <a:lnTo>
                    <a:pt x="9504852" y="4103181"/>
                  </a:lnTo>
                  <a:lnTo>
                    <a:pt x="0" y="4103181"/>
                  </a:lnTo>
                  <a:close/>
                </a:path>
              </a:pathLst>
            </a:custGeom>
            <a:solidFill>
              <a:srgbClr val="000000">
                <a:alpha val="0"/>
              </a:srgbClr>
            </a:solidFill>
          </p:spPr>
          <p:txBody>
            <a:bodyPr/>
            <a:lstStyle/>
            <a:p>
              <a:endParaRPr lang="en-US"/>
            </a:p>
          </p:txBody>
        </p:sp>
        <p:sp>
          <p:nvSpPr>
            <p:cNvPr id="28" name="TextBox 28"/>
            <p:cNvSpPr txBox="1"/>
            <p:nvPr/>
          </p:nvSpPr>
          <p:spPr>
            <a:xfrm>
              <a:off x="0" y="19050"/>
              <a:ext cx="9504851" cy="4084131"/>
            </a:xfrm>
            <a:prstGeom prst="rect">
              <a:avLst/>
            </a:prstGeom>
          </p:spPr>
          <p:txBody>
            <a:bodyPr lIns="0" tIns="0" rIns="0" bIns="0" rtlCol="0" anchor="b"/>
            <a:lstStyle/>
            <a:p>
              <a:pPr marL="0" lvl="0" indent="0" algn="l">
                <a:lnSpc>
                  <a:spcPts val="3240"/>
                </a:lnSpc>
              </a:pPr>
              <a:r>
                <a:rPr lang="en-US" sz="3000" b="1">
                  <a:solidFill>
                    <a:srgbClr val="FFFFFF"/>
                  </a:solidFill>
                  <a:latin typeface="Arial Bold"/>
                  <a:ea typeface="Arial Bold"/>
                  <a:cs typeface="Arial Bold"/>
                  <a:sym typeface="Arial Bold"/>
                </a:rPr>
                <a:t>Επιθυμητό μοντέλο: Κυκλική οικονομία</a:t>
              </a:r>
            </a:p>
            <a:p>
              <a:pPr marL="0" lvl="0" indent="0" algn="l">
                <a:lnSpc>
                  <a:spcPts val="3240"/>
                </a:lnSpc>
              </a:pPr>
              <a:r>
                <a:rPr lang="en-US" sz="3000">
                  <a:solidFill>
                    <a:srgbClr val="C0FF99"/>
                  </a:solidFill>
                  <a:latin typeface="Arial"/>
                  <a:ea typeface="Arial"/>
                  <a:cs typeface="Arial"/>
                  <a:sym typeface="Arial"/>
                </a:rPr>
                <a:t>Παραγωγή → Χρήση → Επαναχρησιμοποίηση → Ανακύκλωση</a:t>
              </a:r>
            </a:p>
            <a:p>
              <a:pPr algn="l">
                <a:lnSpc>
                  <a:spcPts val="3240"/>
                </a:lnSpc>
              </a:pPr>
              <a:r>
                <a:rPr lang="en-US" sz="3000">
                  <a:solidFill>
                    <a:srgbClr val="FFFFFF"/>
                  </a:solidFill>
                  <a:latin typeface="Arial"/>
                  <a:ea typeface="Arial"/>
                  <a:cs typeface="Arial"/>
                  <a:sym typeface="Arial"/>
                </a:rPr>
                <a:t>Αποτελέσματα:</a:t>
              </a:r>
            </a:p>
            <a:p>
              <a:pPr marL="695325" lvl="1" indent="-347662" algn="l">
                <a:lnSpc>
                  <a:spcPts val="3240"/>
                </a:lnSpc>
                <a:buFont typeface="Arial"/>
                <a:buChar char="•"/>
              </a:pPr>
              <a:r>
                <a:rPr lang="en-US" sz="3000">
                  <a:solidFill>
                    <a:srgbClr val="FFFFFF"/>
                  </a:solidFill>
                  <a:latin typeface="Arial"/>
                  <a:ea typeface="Arial"/>
                  <a:cs typeface="Arial"/>
                  <a:sym typeface="Arial"/>
                </a:rPr>
                <a:t>Χωρίς απόβλητα</a:t>
              </a:r>
            </a:p>
            <a:p>
              <a:pPr marL="695325" lvl="1" indent="-347662" algn="l">
                <a:lnSpc>
                  <a:spcPts val="3240"/>
                </a:lnSpc>
                <a:buFont typeface="Arial"/>
                <a:buChar char="•"/>
              </a:pPr>
              <a:r>
                <a:rPr lang="en-US" sz="3000">
                  <a:solidFill>
                    <a:srgbClr val="FFFFFF"/>
                  </a:solidFill>
                  <a:latin typeface="Arial"/>
                  <a:ea typeface="Arial"/>
                  <a:cs typeface="Arial"/>
                  <a:sym typeface="Arial"/>
                </a:rPr>
                <a:t>Διατήρηση πόρων</a:t>
              </a:r>
            </a:p>
            <a:p>
              <a:pPr marL="695325" lvl="1" indent="-347662" algn="l">
                <a:lnSpc>
                  <a:spcPts val="3240"/>
                </a:lnSpc>
                <a:buFont typeface="Arial"/>
                <a:buChar char="•"/>
              </a:pPr>
              <a:r>
                <a:rPr lang="en-US" sz="3000">
                  <a:solidFill>
                    <a:srgbClr val="FFFFFF"/>
                  </a:solidFill>
                  <a:latin typeface="Arial"/>
                  <a:ea typeface="Arial"/>
                  <a:cs typeface="Arial"/>
                  <a:sym typeface="Arial"/>
                </a:rPr>
                <a:t>Βιώσιμο μέλλον</a:t>
              </a:r>
            </a:p>
          </p:txBody>
        </p:sp>
      </p:grpSp>
      <p:sp>
        <p:nvSpPr>
          <p:cNvPr id="29" name="TextBox 29"/>
          <p:cNvSpPr txBox="1"/>
          <p:nvPr/>
        </p:nvSpPr>
        <p:spPr>
          <a:xfrm>
            <a:off x="1148138" y="7776759"/>
            <a:ext cx="16293245" cy="426568"/>
          </a:xfrm>
          <a:prstGeom prst="rect">
            <a:avLst/>
          </a:prstGeom>
        </p:spPr>
        <p:txBody>
          <a:bodyPr lIns="0" tIns="0" rIns="0" bIns="0" rtlCol="0" anchor="t">
            <a:spAutoFit/>
          </a:bodyPr>
          <a:lstStyle/>
          <a:p>
            <a:pPr marL="0" lvl="0" indent="0" algn="l">
              <a:lnSpc>
                <a:spcPts val="2851"/>
              </a:lnSpc>
            </a:pPr>
            <a:r>
              <a:rPr lang="en-US" sz="3300" b="1">
                <a:solidFill>
                  <a:srgbClr val="C0FF99"/>
                </a:solidFill>
                <a:latin typeface="Arial Bold"/>
                <a:ea typeface="Arial Bold"/>
                <a:cs typeface="Arial Bold"/>
                <a:sym typeface="Arial Bold"/>
              </a:rPr>
              <a:t>Γιατί έχει σημασία; </a:t>
            </a:r>
            <a:r>
              <a:rPr lang="en-US" sz="3300" b="1" u="sng">
                <a:solidFill>
                  <a:srgbClr val="C0FF99"/>
                </a:solidFill>
                <a:latin typeface="Arial Bold"/>
                <a:ea typeface="Arial Bold"/>
                <a:cs typeface="Arial Bold"/>
                <a:sym typeface="Arial Bold"/>
              </a:rPr>
              <a:t>Μετατρέπουμε ένα γραμμικό σύστημα σε έναν ζωντανό κύκλο</a:t>
            </a:r>
            <a:r>
              <a:rPr lang="en-US" sz="3300" b="1">
                <a:solidFill>
                  <a:srgbClr val="C0FF99"/>
                </a:solidFill>
                <a:latin typeface="Arial Bold"/>
                <a:ea typeface="Arial Bold"/>
                <a:cs typeface="Arial Bold"/>
                <a:sym typeface="Arial Bold"/>
              </a:rPr>
              <a:t>.</a:t>
            </a:r>
          </a:p>
        </p:txBody>
      </p:sp>
      <p:grpSp>
        <p:nvGrpSpPr>
          <p:cNvPr id="30" name="Group 30"/>
          <p:cNvGrpSpPr/>
          <p:nvPr/>
        </p:nvGrpSpPr>
        <p:grpSpPr>
          <a:xfrm>
            <a:off x="8015963" y="4618306"/>
            <a:ext cx="1128038" cy="790088"/>
            <a:chOff x="0" y="0"/>
            <a:chExt cx="1504050" cy="1053450"/>
          </a:xfrm>
        </p:grpSpPr>
        <p:sp>
          <p:nvSpPr>
            <p:cNvPr id="31" name="Freeform 31"/>
            <p:cNvSpPr/>
            <p:nvPr/>
          </p:nvSpPr>
          <p:spPr>
            <a:xfrm>
              <a:off x="9525" y="9525"/>
              <a:ext cx="1485011" cy="1034415"/>
            </a:xfrm>
            <a:custGeom>
              <a:avLst/>
              <a:gdLst/>
              <a:ahLst/>
              <a:cxnLst/>
              <a:rect l="l" t="t" r="r" b="b"/>
              <a:pathLst>
                <a:path w="1485011" h="1034415">
                  <a:moveTo>
                    <a:pt x="0" y="258572"/>
                  </a:moveTo>
                  <a:lnTo>
                    <a:pt x="964946" y="258572"/>
                  </a:lnTo>
                  <a:lnTo>
                    <a:pt x="964946" y="0"/>
                  </a:lnTo>
                  <a:lnTo>
                    <a:pt x="1485011" y="517144"/>
                  </a:lnTo>
                  <a:lnTo>
                    <a:pt x="964946" y="1034415"/>
                  </a:lnTo>
                  <a:lnTo>
                    <a:pt x="964946" y="775843"/>
                  </a:lnTo>
                  <a:lnTo>
                    <a:pt x="0" y="775843"/>
                  </a:lnTo>
                  <a:close/>
                </a:path>
              </a:pathLst>
            </a:custGeom>
            <a:solidFill>
              <a:srgbClr val="C0FF99"/>
            </a:solidFill>
          </p:spPr>
          <p:txBody>
            <a:bodyPr/>
            <a:lstStyle/>
            <a:p>
              <a:endParaRPr lang="en-US"/>
            </a:p>
          </p:txBody>
        </p:sp>
        <p:sp>
          <p:nvSpPr>
            <p:cNvPr id="32" name="Freeform 32"/>
            <p:cNvSpPr/>
            <p:nvPr/>
          </p:nvSpPr>
          <p:spPr>
            <a:xfrm>
              <a:off x="0" y="75"/>
              <a:ext cx="1504061" cy="1053371"/>
            </a:xfrm>
            <a:custGeom>
              <a:avLst/>
              <a:gdLst/>
              <a:ahLst/>
              <a:cxnLst/>
              <a:rect l="l" t="t" r="r" b="b"/>
              <a:pathLst>
                <a:path w="1504061" h="1053371">
                  <a:moveTo>
                    <a:pt x="9525" y="258497"/>
                  </a:moveTo>
                  <a:lnTo>
                    <a:pt x="974471" y="258497"/>
                  </a:lnTo>
                  <a:lnTo>
                    <a:pt x="974471" y="268022"/>
                  </a:lnTo>
                  <a:lnTo>
                    <a:pt x="964946" y="268022"/>
                  </a:lnTo>
                  <a:lnTo>
                    <a:pt x="964946" y="9450"/>
                  </a:lnTo>
                  <a:cubicBezTo>
                    <a:pt x="964946" y="5640"/>
                    <a:pt x="967232" y="2084"/>
                    <a:pt x="970788" y="687"/>
                  </a:cubicBezTo>
                  <a:cubicBezTo>
                    <a:pt x="974344" y="-710"/>
                    <a:pt x="978408" y="52"/>
                    <a:pt x="981202" y="2719"/>
                  </a:cubicBezTo>
                  <a:lnTo>
                    <a:pt x="1501267" y="519863"/>
                  </a:lnTo>
                  <a:cubicBezTo>
                    <a:pt x="1503045" y="521641"/>
                    <a:pt x="1504061" y="524054"/>
                    <a:pt x="1504061" y="526594"/>
                  </a:cubicBezTo>
                  <a:cubicBezTo>
                    <a:pt x="1504061" y="529134"/>
                    <a:pt x="1503045" y="531547"/>
                    <a:pt x="1501267" y="533325"/>
                  </a:cubicBezTo>
                  <a:lnTo>
                    <a:pt x="981202" y="1050596"/>
                  </a:lnTo>
                  <a:cubicBezTo>
                    <a:pt x="978535" y="1053263"/>
                    <a:pt x="974344" y="1054152"/>
                    <a:pt x="970788" y="1052628"/>
                  </a:cubicBezTo>
                  <a:cubicBezTo>
                    <a:pt x="967232" y="1051104"/>
                    <a:pt x="964946" y="1047675"/>
                    <a:pt x="964946" y="1043865"/>
                  </a:cubicBezTo>
                  <a:lnTo>
                    <a:pt x="964946" y="785293"/>
                  </a:lnTo>
                  <a:lnTo>
                    <a:pt x="974471" y="785293"/>
                  </a:lnTo>
                  <a:lnTo>
                    <a:pt x="974471" y="794818"/>
                  </a:lnTo>
                  <a:lnTo>
                    <a:pt x="9525" y="794818"/>
                  </a:lnTo>
                  <a:cubicBezTo>
                    <a:pt x="4318" y="794818"/>
                    <a:pt x="0" y="790500"/>
                    <a:pt x="0" y="785293"/>
                  </a:cubicBezTo>
                  <a:lnTo>
                    <a:pt x="0" y="268022"/>
                  </a:lnTo>
                  <a:cubicBezTo>
                    <a:pt x="0" y="262815"/>
                    <a:pt x="4318" y="258497"/>
                    <a:pt x="9525" y="258497"/>
                  </a:cubicBezTo>
                  <a:moveTo>
                    <a:pt x="9525" y="277547"/>
                  </a:moveTo>
                  <a:lnTo>
                    <a:pt x="9525" y="268022"/>
                  </a:lnTo>
                  <a:lnTo>
                    <a:pt x="19050" y="268022"/>
                  </a:lnTo>
                  <a:lnTo>
                    <a:pt x="19050" y="785293"/>
                  </a:lnTo>
                  <a:lnTo>
                    <a:pt x="9525" y="785293"/>
                  </a:lnTo>
                  <a:lnTo>
                    <a:pt x="9525" y="775768"/>
                  </a:lnTo>
                  <a:lnTo>
                    <a:pt x="974471" y="775768"/>
                  </a:lnTo>
                  <a:cubicBezTo>
                    <a:pt x="979678" y="775768"/>
                    <a:pt x="983996" y="780086"/>
                    <a:pt x="983996" y="785293"/>
                  </a:cubicBezTo>
                  <a:lnTo>
                    <a:pt x="983996" y="1043865"/>
                  </a:lnTo>
                  <a:lnTo>
                    <a:pt x="974471" y="1043865"/>
                  </a:lnTo>
                  <a:lnTo>
                    <a:pt x="967740" y="1037134"/>
                  </a:lnTo>
                  <a:lnTo>
                    <a:pt x="1487805" y="519990"/>
                  </a:lnTo>
                  <a:lnTo>
                    <a:pt x="1494536" y="526721"/>
                  </a:lnTo>
                  <a:lnTo>
                    <a:pt x="1487805" y="533452"/>
                  </a:lnTo>
                  <a:lnTo>
                    <a:pt x="967740" y="16181"/>
                  </a:lnTo>
                  <a:lnTo>
                    <a:pt x="974471" y="9450"/>
                  </a:lnTo>
                  <a:lnTo>
                    <a:pt x="983996" y="9450"/>
                  </a:lnTo>
                  <a:lnTo>
                    <a:pt x="983996" y="268022"/>
                  </a:lnTo>
                  <a:cubicBezTo>
                    <a:pt x="983996" y="273229"/>
                    <a:pt x="979678" y="277547"/>
                    <a:pt x="974471" y="277547"/>
                  </a:cubicBezTo>
                  <a:lnTo>
                    <a:pt x="9525" y="277547"/>
                  </a:lnTo>
                  <a:close/>
                </a:path>
              </a:pathLst>
            </a:custGeom>
            <a:solidFill>
              <a:srgbClr val="C0FF99"/>
            </a:solidFill>
          </p:spPr>
          <p:txBody>
            <a:bodyPr/>
            <a:lstStyle/>
            <a:p>
              <a:endParaRPr lang="en-US"/>
            </a:p>
          </p:txBody>
        </p:sp>
      </p:grpSp>
      <p:sp>
        <p:nvSpPr>
          <p:cNvPr id="33" name="Freeform 33"/>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0"/>
            <a:stretch>
              <a:fillRect/>
            </a:stretch>
          </a:blipFill>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052204" y="452011"/>
            <a:ext cx="2882265" cy="1403886"/>
            <a:chOff x="0" y="0"/>
            <a:chExt cx="3843020" cy="1871848"/>
          </a:xfrm>
        </p:grpSpPr>
        <p:sp>
          <p:nvSpPr>
            <p:cNvPr id="18" name="Freeform 18" descr="Ένα ασπρόμαυρο λογότυπο  Η περιγραφή δημιουργείται αυτόματα"/>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endParaRPr lang="en-US"/>
            </a:p>
          </p:txBody>
        </p:sp>
      </p:grpSp>
      <p:sp>
        <p:nvSpPr>
          <p:cNvPr id="19" name="TextBox 19"/>
          <p:cNvSpPr txBox="1"/>
          <p:nvPr/>
        </p:nvSpPr>
        <p:spPr>
          <a:xfrm>
            <a:off x="1306447" y="3210184"/>
            <a:ext cx="5815649" cy="436245"/>
          </a:xfrm>
          <a:prstGeom prst="rect">
            <a:avLst/>
          </a:prstGeom>
        </p:spPr>
        <p:txBody>
          <a:bodyPr lIns="0" tIns="0" rIns="0" bIns="0" rtlCol="0" anchor="t">
            <a:spAutoFit/>
          </a:bodyPr>
          <a:lstStyle/>
          <a:p>
            <a:pPr marL="0" lvl="0" indent="0" algn="l">
              <a:lnSpc>
                <a:spcPts val="3240"/>
              </a:lnSpc>
            </a:pPr>
            <a:r>
              <a:rPr lang="en-US" sz="3000" b="1">
                <a:solidFill>
                  <a:srgbClr val="FFFFFF"/>
                </a:solidFill>
                <a:latin typeface="Arial Bold"/>
                <a:ea typeface="Arial Bold"/>
                <a:cs typeface="Arial Bold"/>
                <a:sym typeface="Arial Bold"/>
              </a:rPr>
              <a:t>Κυκλική οικονομία παγκοσμίως</a:t>
            </a:r>
          </a:p>
        </p:txBody>
      </p:sp>
      <p:grpSp>
        <p:nvGrpSpPr>
          <p:cNvPr id="20" name="Group 20"/>
          <p:cNvGrpSpPr/>
          <p:nvPr/>
        </p:nvGrpSpPr>
        <p:grpSpPr>
          <a:xfrm>
            <a:off x="4375966" y="681184"/>
            <a:ext cx="10914864" cy="1433645"/>
            <a:chOff x="0" y="0"/>
            <a:chExt cx="14553152" cy="1911527"/>
          </a:xfrm>
        </p:grpSpPr>
        <p:sp>
          <p:nvSpPr>
            <p:cNvPr id="21" name="Freeform 21"/>
            <p:cNvSpPr/>
            <p:nvPr/>
          </p:nvSpPr>
          <p:spPr>
            <a:xfrm>
              <a:off x="0" y="0"/>
              <a:ext cx="14553152" cy="1911527"/>
            </a:xfrm>
            <a:custGeom>
              <a:avLst/>
              <a:gdLst/>
              <a:ahLst/>
              <a:cxnLst/>
              <a:rect l="l" t="t" r="r" b="b"/>
              <a:pathLst>
                <a:path w="14553152" h="1911527">
                  <a:moveTo>
                    <a:pt x="0" y="0"/>
                  </a:moveTo>
                  <a:lnTo>
                    <a:pt x="14553152" y="0"/>
                  </a:lnTo>
                  <a:lnTo>
                    <a:pt x="14553152" y="1911527"/>
                  </a:lnTo>
                  <a:lnTo>
                    <a:pt x="0" y="1911527"/>
                  </a:lnTo>
                  <a:close/>
                </a:path>
              </a:pathLst>
            </a:custGeom>
            <a:solidFill>
              <a:srgbClr val="000000">
                <a:alpha val="0"/>
              </a:srgbClr>
            </a:solidFill>
          </p:spPr>
          <p:txBody>
            <a:bodyPr/>
            <a:lstStyle/>
            <a:p>
              <a:endParaRPr lang="en-US"/>
            </a:p>
          </p:txBody>
        </p:sp>
        <p:sp>
          <p:nvSpPr>
            <p:cNvPr id="22" name="TextBox 22"/>
            <p:cNvSpPr txBox="1"/>
            <p:nvPr/>
          </p:nvSpPr>
          <p:spPr>
            <a:xfrm>
              <a:off x="0" y="38100"/>
              <a:ext cx="14553152" cy="1873427"/>
            </a:xfrm>
            <a:prstGeom prst="rect">
              <a:avLst/>
            </a:prstGeom>
          </p:spPr>
          <p:txBody>
            <a:bodyPr lIns="0" tIns="0" rIns="0" bIns="0" rtlCol="0" anchor="b"/>
            <a:lstStyle/>
            <a:p>
              <a:pPr marL="0" lvl="0" indent="0" algn="l">
                <a:lnSpc>
                  <a:spcPts val="4751"/>
                </a:lnSpc>
              </a:pPr>
              <a:r>
                <a:rPr lang="en-US" sz="4399" b="1">
                  <a:solidFill>
                    <a:srgbClr val="FFFFFF"/>
                  </a:solidFill>
                  <a:latin typeface="Georgia Bold"/>
                  <a:ea typeface="Georgia Bold"/>
                  <a:cs typeface="Georgia Bold"/>
                  <a:sym typeface="Georgia Bold"/>
                </a:rPr>
                <a:t>Πόσο κυκλικός είναι ο τομέας  της κλωστοϋφαντουργίας στην Ευρώπη;</a:t>
              </a:r>
            </a:p>
          </p:txBody>
        </p:sp>
      </p:grpSp>
      <p:sp>
        <p:nvSpPr>
          <p:cNvPr id="23" name="TextBox 23"/>
          <p:cNvSpPr txBox="1"/>
          <p:nvPr/>
        </p:nvSpPr>
        <p:spPr>
          <a:xfrm>
            <a:off x="11078293" y="3210184"/>
            <a:ext cx="5023332" cy="436245"/>
          </a:xfrm>
          <a:prstGeom prst="rect">
            <a:avLst/>
          </a:prstGeom>
        </p:spPr>
        <p:txBody>
          <a:bodyPr lIns="0" tIns="0" rIns="0" bIns="0" rtlCol="0" anchor="t">
            <a:spAutoFit/>
          </a:bodyPr>
          <a:lstStyle/>
          <a:p>
            <a:pPr marL="0" lvl="0" indent="0" algn="l">
              <a:lnSpc>
                <a:spcPts val="3240"/>
              </a:lnSpc>
            </a:pPr>
            <a:r>
              <a:rPr lang="en-US" sz="3000" b="1">
                <a:solidFill>
                  <a:srgbClr val="FFFFFF"/>
                </a:solidFill>
                <a:latin typeface="Arial Bold"/>
                <a:ea typeface="Arial Bold"/>
                <a:cs typeface="Arial Bold"/>
                <a:sym typeface="Arial Bold"/>
              </a:rPr>
              <a:t>Μόνο το 0,3% είναι κυκλικό</a:t>
            </a:r>
          </a:p>
        </p:txBody>
      </p:sp>
      <p:sp>
        <p:nvSpPr>
          <p:cNvPr id="24" name="TextBox 24"/>
          <p:cNvSpPr txBox="1"/>
          <p:nvPr/>
        </p:nvSpPr>
        <p:spPr>
          <a:xfrm>
            <a:off x="1945035" y="7845949"/>
            <a:ext cx="14233777" cy="857555"/>
          </a:xfrm>
          <a:prstGeom prst="rect">
            <a:avLst/>
          </a:prstGeom>
        </p:spPr>
        <p:txBody>
          <a:bodyPr lIns="0" tIns="0" rIns="0" bIns="0" rtlCol="0" anchor="t">
            <a:spAutoFit/>
          </a:bodyPr>
          <a:lstStyle/>
          <a:p>
            <a:pPr marL="0" lvl="0" indent="0" algn="ctr">
              <a:lnSpc>
                <a:spcPts val="3207"/>
              </a:lnSpc>
            </a:pPr>
            <a:r>
              <a:rPr lang="en-US" sz="3300" b="1">
                <a:solidFill>
                  <a:srgbClr val="C0FF99"/>
                </a:solidFill>
                <a:latin typeface="Arial Bold"/>
                <a:ea typeface="Arial Bold"/>
                <a:cs typeface="Arial Bold"/>
                <a:sym typeface="Arial Bold"/>
              </a:rPr>
              <a:t>Παρά την πρόοδο που σημειώνεται , το σύστημα δεν καταφέρνει να κλείσει τον βρόγχο.</a:t>
            </a:r>
          </a:p>
        </p:txBody>
      </p:sp>
      <p:sp>
        <p:nvSpPr>
          <p:cNvPr id="25" name="TextBox 25"/>
          <p:cNvSpPr txBox="1"/>
          <p:nvPr/>
        </p:nvSpPr>
        <p:spPr>
          <a:xfrm>
            <a:off x="1306447" y="5876179"/>
            <a:ext cx="6290203" cy="436245"/>
          </a:xfrm>
          <a:prstGeom prst="rect">
            <a:avLst/>
          </a:prstGeom>
        </p:spPr>
        <p:txBody>
          <a:bodyPr lIns="0" tIns="0" rIns="0" bIns="0" rtlCol="0" anchor="t">
            <a:spAutoFit/>
          </a:bodyPr>
          <a:lstStyle/>
          <a:p>
            <a:pPr marL="0" lvl="0" indent="0" algn="l">
              <a:lnSpc>
                <a:spcPts val="3240"/>
              </a:lnSpc>
            </a:pPr>
            <a:r>
              <a:rPr lang="en-US" sz="3000" b="1">
                <a:solidFill>
                  <a:srgbClr val="FFFFFF"/>
                </a:solidFill>
                <a:latin typeface="Arial Bold"/>
                <a:ea typeface="Arial Bold"/>
                <a:cs typeface="Arial Bold"/>
                <a:sym typeface="Arial Bold"/>
              </a:rPr>
              <a:t>Ανακύκλωση υφασμάτων στην ΕΕ</a:t>
            </a:r>
          </a:p>
        </p:txBody>
      </p:sp>
      <p:sp>
        <p:nvSpPr>
          <p:cNvPr id="26" name="TextBox 26"/>
          <p:cNvSpPr txBox="1"/>
          <p:nvPr/>
        </p:nvSpPr>
        <p:spPr>
          <a:xfrm>
            <a:off x="11078293" y="5466604"/>
            <a:ext cx="6101489" cy="1255395"/>
          </a:xfrm>
          <a:prstGeom prst="rect">
            <a:avLst/>
          </a:prstGeom>
        </p:spPr>
        <p:txBody>
          <a:bodyPr lIns="0" tIns="0" rIns="0" bIns="0" rtlCol="0" anchor="t">
            <a:spAutoFit/>
          </a:bodyPr>
          <a:lstStyle/>
          <a:p>
            <a:pPr marL="0" lvl="0" indent="0" algn="l">
              <a:lnSpc>
                <a:spcPts val="3240"/>
              </a:lnSpc>
            </a:pPr>
            <a:r>
              <a:rPr lang="en-US" sz="3000" b="1">
                <a:solidFill>
                  <a:srgbClr val="FFFFFF"/>
                </a:solidFill>
                <a:latin typeface="Arial Bold"/>
                <a:ea typeface="Arial Bold"/>
                <a:cs typeface="Arial Bold"/>
                <a:sym typeface="Arial Bold"/>
              </a:rPr>
              <a:t>Μόνο το 1% των αποβλήτων υφασμάτων μετατρέπεται σε καινούργια ρούχα</a:t>
            </a:r>
          </a:p>
        </p:txBody>
      </p:sp>
      <p:grpSp>
        <p:nvGrpSpPr>
          <p:cNvPr id="27" name="Group 27"/>
          <p:cNvGrpSpPr>
            <a:grpSpLocks noChangeAspect="1"/>
          </p:cNvGrpSpPr>
          <p:nvPr/>
        </p:nvGrpSpPr>
        <p:grpSpPr>
          <a:xfrm>
            <a:off x="8376182" y="2771310"/>
            <a:ext cx="1371484" cy="1371484"/>
            <a:chOff x="0" y="0"/>
            <a:chExt cx="1930700" cy="1930700"/>
          </a:xfrm>
        </p:grpSpPr>
        <p:sp>
          <p:nvSpPr>
            <p:cNvPr id="28" name="Freeform 28"/>
            <p:cNvSpPr/>
            <p:nvPr/>
          </p:nvSpPr>
          <p:spPr>
            <a:xfrm>
              <a:off x="0" y="0"/>
              <a:ext cx="1930654" cy="1930654"/>
            </a:xfrm>
            <a:custGeom>
              <a:avLst/>
              <a:gdLst/>
              <a:ahLst/>
              <a:cxnLst/>
              <a:rect l="l" t="t" r="r" b="b"/>
              <a:pathLst>
                <a:path w="1930654" h="1930654">
                  <a:moveTo>
                    <a:pt x="0" y="0"/>
                  </a:moveTo>
                  <a:lnTo>
                    <a:pt x="1930654" y="0"/>
                  </a:lnTo>
                  <a:lnTo>
                    <a:pt x="1930654" y="1930654"/>
                  </a:lnTo>
                  <a:lnTo>
                    <a:pt x="0" y="1930654"/>
                  </a:lnTo>
                  <a:lnTo>
                    <a:pt x="0" y="0"/>
                  </a:lnTo>
                  <a:close/>
                </a:path>
              </a:pathLst>
            </a:custGeom>
            <a:blipFill>
              <a:blip r:embed="rId10"/>
              <a:stretch>
                <a:fillRect r="-2" b="-2"/>
              </a:stretch>
            </a:blipFill>
          </p:spPr>
          <p:txBody>
            <a:bodyPr/>
            <a:lstStyle/>
            <a:p>
              <a:endParaRPr lang="en-US"/>
            </a:p>
          </p:txBody>
        </p:sp>
      </p:grpSp>
      <p:grpSp>
        <p:nvGrpSpPr>
          <p:cNvPr id="29" name="Group 29"/>
          <p:cNvGrpSpPr>
            <a:grpSpLocks noChangeAspect="1"/>
          </p:cNvGrpSpPr>
          <p:nvPr/>
        </p:nvGrpSpPr>
        <p:grpSpPr>
          <a:xfrm>
            <a:off x="7298483" y="1855898"/>
            <a:ext cx="3321187" cy="3321188"/>
            <a:chOff x="0" y="0"/>
            <a:chExt cx="4428250" cy="4428250"/>
          </a:xfrm>
        </p:grpSpPr>
        <p:sp>
          <p:nvSpPr>
            <p:cNvPr id="30" name="Freeform 30" descr="Κύκλος με βέλος με συμπαγές γέμισμα"/>
            <p:cNvSpPr/>
            <p:nvPr/>
          </p:nvSpPr>
          <p:spPr>
            <a:xfrm>
              <a:off x="0" y="0"/>
              <a:ext cx="4428236" cy="4428236"/>
            </a:xfrm>
            <a:custGeom>
              <a:avLst/>
              <a:gdLst/>
              <a:ahLst/>
              <a:cxnLst/>
              <a:rect l="l" t="t" r="r" b="b"/>
              <a:pathLst>
                <a:path w="4428236" h="4428236">
                  <a:moveTo>
                    <a:pt x="0" y="0"/>
                  </a:moveTo>
                  <a:lnTo>
                    <a:pt x="4428236" y="0"/>
                  </a:lnTo>
                  <a:lnTo>
                    <a:pt x="4428236" y="4428236"/>
                  </a:lnTo>
                  <a:lnTo>
                    <a:pt x="0" y="4428236"/>
                  </a:lnTo>
                  <a:lnTo>
                    <a:pt x="0" y="0"/>
                  </a:lnTo>
                  <a:close/>
                </a:path>
              </a:pathLst>
            </a:custGeom>
            <a:blipFill>
              <a:blip r:embed="rId11"/>
              <a:stretch>
                <a:fillRect/>
              </a:stretch>
            </a:blipFill>
          </p:spPr>
          <p:txBody>
            <a:bodyPr/>
            <a:lstStyle/>
            <a:p>
              <a:endParaRPr lang="en-US"/>
            </a:p>
          </p:txBody>
        </p:sp>
      </p:grpSp>
      <p:grpSp>
        <p:nvGrpSpPr>
          <p:cNvPr id="31" name="Group 31"/>
          <p:cNvGrpSpPr>
            <a:grpSpLocks noChangeAspect="1"/>
          </p:cNvGrpSpPr>
          <p:nvPr/>
        </p:nvGrpSpPr>
        <p:grpSpPr>
          <a:xfrm>
            <a:off x="7439601" y="4410461"/>
            <a:ext cx="3321188" cy="3321188"/>
            <a:chOff x="0" y="0"/>
            <a:chExt cx="4428250" cy="4428250"/>
          </a:xfrm>
        </p:grpSpPr>
        <p:sp>
          <p:nvSpPr>
            <p:cNvPr id="32" name="Freeform 32" descr="Κύκλος με βέλος με συμπαγές γέμισμα"/>
            <p:cNvSpPr/>
            <p:nvPr/>
          </p:nvSpPr>
          <p:spPr>
            <a:xfrm>
              <a:off x="0" y="0"/>
              <a:ext cx="4428236" cy="4428236"/>
            </a:xfrm>
            <a:custGeom>
              <a:avLst/>
              <a:gdLst/>
              <a:ahLst/>
              <a:cxnLst/>
              <a:rect l="l" t="t" r="r" b="b"/>
              <a:pathLst>
                <a:path w="4428236" h="4428236">
                  <a:moveTo>
                    <a:pt x="0" y="0"/>
                  </a:moveTo>
                  <a:lnTo>
                    <a:pt x="4428236" y="0"/>
                  </a:lnTo>
                  <a:lnTo>
                    <a:pt x="4428236" y="4428236"/>
                  </a:lnTo>
                  <a:lnTo>
                    <a:pt x="0" y="4428236"/>
                  </a:lnTo>
                  <a:lnTo>
                    <a:pt x="0" y="0"/>
                  </a:lnTo>
                  <a:close/>
                </a:path>
              </a:pathLst>
            </a:custGeom>
            <a:blipFill>
              <a:blip r:embed="rId11"/>
              <a:stretch>
                <a:fillRect/>
              </a:stretch>
            </a:blipFill>
          </p:spPr>
          <p:txBody>
            <a:bodyPr/>
            <a:lstStyle/>
            <a:p>
              <a:endParaRPr lang="en-US"/>
            </a:p>
          </p:txBody>
        </p:sp>
      </p:grpSp>
      <p:grpSp>
        <p:nvGrpSpPr>
          <p:cNvPr id="33" name="Group 33"/>
          <p:cNvGrpSpPr>
            <a:grpSpLocks noChangeAspect="1"/>
          </p:cNvGrpSpPr>
          <p:nvPr/>
        </p:nvGrpSpPr>
        <p:grpSpPr>
          <a:xfrm>
            <a:off x="8329032" y="5256087"/>
            <a:ext cx="1629936" cy="1629936"/>
            <a:chOff x="0" y="0"/>
            <a:chExt cx="2173248" cy="2173248"/>
          </a:xfrm>
        </p:grpSpPr>
        <p:sp>
          <p:nvSpPr>
            <p:cNvPr id="34" name="Freeform 34"/>
            <p:cNvSpPr/>
            <p:nvPr/>
          </p:nvSpPr>
          <p:spPr>
            <a:xfrm>
              <a:off x="0" y="0"/>
              <a:ext cx="2173224" cy="2173224"/>
            </a:xfrm>
            <a:custGeom>
              <a:avLst/>
              <a:gdLst/>
              <a:ahLst/>
              <a:cxnLst/>
              <a:rect l="l" t="t" r="r" b="b"/>
              <a:pathLst>
                <a:path w="2173224" h="2173224">
                  <a:moveTo>
                    <a:pt x="0" y="0"/>
                  </a:moveTo>
                  <a:lnTo>
                    <a:pt x="2173224" y="0"/>
                  </a:lnTo>
                  <a:lnTo>
                    <a:pt x="2173224" y="2173224"/>
                  </a:lnTo>
                  <a:lnTo>
                    <a:pt x="0" y="2173224"/>
                  </a:lnTo>
                  <a:lnTo>
                    <a:pt x="0" y="0"/>
                  </a:lnTo>
                  <a:close/>
                </a:path>
              </a:pathLst>
            </a:custGeom>
            <a:blipFill>
              <a:blip r:embed="rId12"/>
              <a:stretch>
                <a:fillRect r="-1" b="-1"/>
              </a:stretch>
            </a:blipFill>
          </p:spPr>
          <p:txBody>
            <a:bodyPr/>
            <a:lstStyle/>
            <a:p>
              <a:endParaRPr lang="en-US"/>
            </a:p>
          </p:txBody>
        </p:sp>
      </p:grpSp>
      <p:sp>
        <p:nvSpPr>
          <p:cNvPr id="35" name="Freeform 35"/>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3"/>
            <a:stretch>
              <a:fillRect/>
            </a:stretch>
          </a:blipFill>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4708498" y="-954"/>
            <a:ext cx="3579499" cy="8747478"/>
            <a:chOff x="0" y="0"/>
            <a:chExt cx="4772666" cy="11663304"/>
          </a:xfrm>
        </p:grpSpPr>
        <p:sp>
          <p:nvSpPr>
            <p:cNvPr id="18" name="Freeform 18" descr="Ένα τετράγωνο και ένα τετράγωνο αντικείμενο με ένα πράσινο και ένα μαύρο τετράγωνο αντικείμενο  Η περιγραφή δημιουργήθηκε αυτόματα"/>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n-US"/>
            </a:p>
          </p:txBody>
        </p:sp>
      </p:grpSp>
      <p:grpSp>
        <p:nvGrpSpPr>
          <p:cNvPr id="19" name="Group 19"/>
          <p:cNvGrpSpPr>
            <a:grpSpLocks noChangeAspect="1"/>
          </p:cNvGrpSpPr>
          <p:nvPr/>
        </p:nvGrpSpPr>
        <p:grpSpPr>
          <a:xfrm>
            <a:off x="14896364" y="2252438"/>
            <a:ext cx="3203764" cy="972000"/>
            <a:chOff x="0" y="0"/>
            <a:chExt cx="4271686" cy="1296000"/>
          </a:xfrm>
        </p:grpSpPr>
        <p:sp>
          <p:nvSpPr>
            <p:cNvPr id="20" name="Freeform 20" descr="Ένα μοβ και μαύρο κείμενο  Η περιγραφή δημιουργείται αυτόματα"/>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n-US"/>
            </a:p>
          </p:txBody>
        </p:sp>
      </p:grpSp>
      <p:grpSp>
        <p:nvGrpSpPr>
          <p:cNvPr id="21" name="Group 21"/>
          <p:cNvGrpSpPr>
            <a:grpSpLocks noChangeAspect="1"/>
          </p:cNvGrpSpPr>
          <p:nvPr/>
        </p:nvGrpSpPr>
        <p:grpSpPr>
          <a:xfrm>
            <a:off x="729505" y="2538274"/>
            <a:ext cx="10486050" cy="5802902"/>
            <a:chOff x="0" y="0"/>
            <a:chExt cx="13981400" cy="7737202"/>
          </a:xfrm>
        </p:grpSpPr>
        <p:sp>
          <p:nvSpPr>
            <p:cNvPr id="22" name="Freeform 22"/>
            <p:cNvSpPr/>
            <p:nvPr/>
          </p:nvSpPr>
          <p:spPr>
            <a:xfrm>
              <a:off x="0" y="0"/>
              <a:ext cx="13981430" cy="7737221"/>
            </a:xfrm>
            <a:custGeom>
              <a:avLst/>
              <a:gdLst/>
              <a:ahLst/>
              <a:cxnLst/>
              <a:rect l="l" t="t" r="r" b="b"/>
              <a:pathLst>
                <a:path w="13981430" h="7737221">
                  <a:moveTo>
                    <a:pt x="0" y="0"/>
                  </a:moveTo>
                  <a:lnTo>
                    <a:pt x="13981430" y="0"/>
                  </a:lnTo>
                  <a:lnTo>
                    <a:pt x="13981430" y="7737221"/>
                  </a:lnTo>
                  <a:lnTo>
                    <a:pt x="0" y="7737221"/>
                  </a:lnTo>
                  <a:lnTo>
                    <a:pt x="0" y="0"/>
                  </a:lnTo>
                  <a:close/>
                </a:path>
              </a:pathLst>
            </a:custGeom>
            <a:blipFill>
              <a:blip r:embed="rId11"/>
              <a:stretch>
                <a:fillRect t="-3422" b="-12589"/>
              </a:stretch>
            </a:blipFill>
          </p:spPr>
          <p:txBody>
            <a:bodyPr/>
            <a:lstStyle/>
            <a:p>
              <a:endParaRPr lang="en-US"/>
            </a:p>
          </p:txBody>
        </p:sp>
      </p:grpSp>
      <p:grpSp>
        <p:nvGrpSpPr>
          <p:cNvPr id="23" name="Group 23"/>
          <p:cNvGrpSpPr/>
          <p:nvPr/>
        </p:nvGrpSpPr>
        <p:grpSpPr>
          <a:xfrm>
            <a:off x="741113" y="620775"/>
            <a:ext cx="14041350" cy="911947"/>
            <a:chOff x="0" y="0"/>
            <a:chExt cx="18721800" cy="1215930"/>
          </a:xfrm>
        </p:grpSpPr>
        <p:sp>
          <p:nvSpPr>
            <p:cNvPr id="24" name="Freeform 24"/>
            <p:cNvSpPr/>
            <p:nvPr/>
          </p:nvSpPr>
          <p:spPr>
            <a:xfrm>
              <a:off x="0" y="0"/>
              <a:ext cx="18721800" cy="1215930"/>
            </a:xfrm>
            <a:custGeom>
              <a:avLst/>
              <a:gdLst/>
              <a:ahLst/>
              <a:cxnLst/>
              <a:rect l="l" t="t" r="r" b="b"/>
              <a:pathLst>
                <a:path w="18721800" h="1215930">
                  <a:moveTo>
                    <a:pt x="0" y="0"/>
                  </a:moveTo>
                  <a:lnTo>
                    <a:pt x="18721800" y="0"/>
                  </a:lnTo>
                  <a:lnTo>
                    <a:pt x="18721800" y="1215930"/>
                  </a:lnTo>
                  <a:lnTo>
                    <a:pt x="0" y="1215930"/>
                  </a:lnTo>
                  <a:close/>
                </a:path>
              </a:pathLst>
            </a:custGeom>
            <a:solidFill>
              <a:srgbClr val="000000">
                <a:alpha val="0"/>
              </a:srgbClr>
            </a:solidFill>
          </p:spPr>
          <p:txBody>
            <a:bodyPr/>
            <a:lstStyle/>
            <a:p>
              <a:endParaRPr lang="en-US"/>
            </a:p>
          </p:txBody>
        </p:sp>
        <p:sp>
          <p:nvSpPr>
            <p:cNvPr id="25" name="TextBox 25"/>
            <p:cNvSpPr txBox="1"/>
            <p:nvPr/>
          </p:nvSpPr>
          <p:spPr>
            <a:xfrm>
              <a:off x="0" y="57150"/>
              <a:ext cx="18721800" cy="1158780"/>
            </a:xfrm>
            <a:prstGeom prst="rect">
              <a:avLst/>
            </a:prstGeom>
          </p:spPr>
          <p:txBody>
            <a:bodyPr lIns="0" tIns="0" rIns="0" bIns="0" rtlCol="0" anchor="ctr"/>
            <a:lstStyle/>
            <a:p>
              <a:pPr marL="0" lvl="0" indent="0" algn="l">
                <a:lnSpc>
                  <a:spcPts val="5184"/>
                </a:lnSpc>
              </a:pPr>
              <a:r>
                <a:rPr lang="en-US" sz="4800" b="1">
                  <a:solidFill>
                    <a:srgbClr val="8D5CFF"/>
                  </a:solidFill>
                  <a:latin typeface="Georgia Bold"/>
                  <a:ea typeface="Georgia Bold"/>
                  <a:cs typeface="Georgia Bold"/>
                  <a:sym typeface="Georgia Bold"/>
                </a:rPr>
                <a:t>Η κυκλική οικονομία της Ευρώπης</a:t>
              </a:r>
            </a:p>
          </p:txBody>
        </p:sp>
      </p:grpSp>
      <p:sp>
        <p:nvSpPr>
          <p:cNvPr id="26" name="TextBox 26"/>
          <p:cNvSpPr txBox="1"/>
          <p:nvPr/>
        </p:nvSpPr>
        <p:spPr>
          <a:xfrm>
            <a:off x="741112" y="8352788"/>
            <a:ext cx="14890350" cy="247650"/>
          </a:xfrm>
          <a:prstGeom prst="rect">
            <a:avLst/>
          </a:prstGeom>
        </p:spPr>
        <p:txBody>
          <a:bodyPr lIns="0" tIns="0" rIns="0" bIns="0" rtlCol="0" anchor="t">
            <a:spAutoFit/>
          </a:bodyPr>
          <a:lstStyle/>
          <a:p>
            <a:pPr marL="0" lvl="0" indent="0" algn="l">
              <a:lnSpc>
                <a:spcPts val="1800"/>
              </a:lnSpc>
            </a:pPr>
            <a:r>
              <a:rPr lang="en-US" sz="1500">
                <a:solidFill>
                  <a:srgbClr val="19112C"/>
                </a:solidFill>
                <a:latin typeface="Arial"/>
                <a:ea typeface="Arial"/>
                <a:cs typeface="Arial"/>
                <a:sym typeface="Arial"/>
              </a:rPr>
              <a:t>https://url-shortener.me/9LNM </a:t>
            </a:r>
          </a:p>
        </p:txBody>
      </p:sp>
      <p:grpSp>
        <p:nvGrpSpPr>
          <p:cNvPr id="27" name="Group 27"/>
          <p:cNvGrpSpPr/>
          <p:nvPr/>
        </p:nvGrpSpPr>
        <p:grpSpPr>
          <a:xfrm>
            <a:off x="741113" y="1532722"/>
            <a:ext cx="10720800" cy="1138050"/>
            <a:chOff x="0" y="0"/>
            <a:chExt cx="14294400" cy="1517400"/>
          </a:xfrm>
        </p:grpSpPr>
        <p:sp>
          <p:nvSpPr>
            <p:cNvPr id="28" name="Freeform 28"/>
            <p:cNvSpPr/>
            <p:nvPr/>
          </p:nvSpPr>
          <p:spPr>
            <a:xfrm>
              <a:off x="0" y="0"/>
              <a:ext cx="14294400" cy="1517400"/>
            </a:xfrm>
            <a:custGeom>
              <a:avLst/>
              <a:gdLst/>
              <a:ahLst/>
              <a:cxnLst/>
              <a:rect l="l" t="t" r="r" b="b"/>
              <a:pathLst>
                <a:path w="14294400" h="1517400">
                  <a:moveTo>
                    <a:pt x="0" y="0"/>
                  </a:moveTo>
                  <a:lnTo>
                    <a:pt x="14294400" y="0"/>
                  </a:lnTo>
                  <a:lnTo>
                    <a:pt x="14294400" y="1517400"/>
                  </a:lnTo>
                  <a:lnTo>
                    <a:pt x="0" y="1517400"/>
                  </a:lnTo>
                  <a:close/>
                </a:path>
              </a:pathLst>
            </a:custGeom>
            <a:solidFill>
              <a:srgbClr val="000000">
                <a:alpha val="0"/>
              </a:srgbClr>
            </a:solidFill>
          </p:spPr>
          <p:txBody>
            <a:bodyPr/>
            <a:lstStyle/>
            <a:p>
              <a:endParaRPr lang="en-US"/>
            </a:p>
          </p:txBody>
        </p:sp>
        <p:sp>
          <p:nvSpPr>
            <p:cNvPr id="29" name="TextBox 29"/>
            <p:cNvSpPr txBox="1"/>
            <p:nvPr/>
          </p:nvSpPr>
          <p:spPr>
            <a:xfrm>
              <a:off x="0" y="-9525"/>
              <a:ext cx="14294400" cy="1526925"/>
            </a:xfrm>
            <a:prstGeom prst="rect">
              <a:avLst/>
            </a:prstGeom>
          </p:spPr>
          <p:txBody>
            <a:bodyPr lIns="0" tIns="0" rIns="0" bIns="0" rtlCol="0" anchor="ctr"/>
            <a:lstStyle/>
            <a:p>
              <a:pPr marL="0" lvl="0" indent="0" algn="l">
                <a:lnSpc>
                  <a:spcPts val="2879"/>
                </a:lnSpc>
              </a:pPr>
              <a:r>
                <a:rPr lang="en-US" sz="2400">
                  <a:solidFill>
                    <a:srgbClr val="19112C"/>
                  </a:solidFill>
                  <a:latin typeface="Arial"/>
                  <a:ea typeface="Arial"/>
                  <a:cs typeface="Arial"/>
                  <a:sym typeface="Arial"/>
                </a:rPr>
                <a:t>Αριθμός εθνικών πολιτικών κυκλικής οικονομίας που υιοθετήθηκαν από το 2015 έως το 2023 από τα κράτη μέλη της ΕΕ</a:t>
              </a:r>
            </a:p>
          </p:txBody>
        </p:sp>
      </p:grpSp>
      <p:sp>
        <p:nvSpPr>
          <p:cNvPr id="30" name="Freeform 30"/>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2"/>
            <a:stretch>
              <a:fillRect/>
            </a:stretch>
          </a:blipFill>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grpSp>
        <p:nvGrpSpPr>
          <p:cNvPr id="16" name="Group 16"/>
          <p:cNvGrpSpPr>
            <a:grpSpLocks noChangeAspect="1"/>
          </p:cNvGrpSpPr>
          <p:nvPr/>
        </p:nvGrpSpPr>
        <p:grpSpPr>
          <a:xfrm>
            <a:off x="14708498" y="-954"/>
            <a:ext cx="3579499" cy="8747478"/>
            <a:chOff x="0" y="0"/>
            <a:chExt cx="4772666" cy="11663304"/>
          </a:xfrm>
        </p:grpSpPr>
        <p:sp>
          <p:nvSpPr>
            <p:cNvPr id="17" name="Freeform 17" descr="Ένα τετράγωνο και ένα τετράγωνο αντικείμενο με ένα πράσινο και ένα μαύρο τετράγωνο αντικείμενο  Η περιγραφή δημιουργήθηκε αυτόματα"/>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n-US"/>
            </a:p>
          </p:txBody>
        </p:sp>
      </p:grpSp>
      <p:grpSp>
        <p:nvGrpSpPr>
          <p:cNvPr id="18" name="Group 18"/>
          <p:cNvGrpSpPr>
            <a:grpSpLocks noChangeAspect="1"/>
          </p:cNvGrpSpPr>
          <p:nvPr/>
        </p:nvGrpSpPr>
        <p:grpSpPr>
          <a:xfrm>
            <a:off x="14896364" y="2252438"/>
            <a:ext cx="3203764" cy="972000"/>
            <a:chOff x="0" y="0"/>
            <a:chExt cx="4271686" cy="1296000"/>
          </a:xfrm>
        </p:grpSpPr>
        <p:sp>
          <p:nvSpPr>
            <p:cNvPr id="19" name="Freeform 19" descr="Ένα μοβ και μαύρο κείμενο  Η περιγραφή δημιουργείται αυτόματα"/>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n-US"/>
            </a:p>
          </p:txBody>
        </p:sp>
      </p:grpSp>
      <p:grpSp>
        <p:nvGrpSpPr>
          <p:cNvPr id="20" name="Group 20"/>
          <p:cNvGrpSpPr/>
          <p:nvPr/>
        </p:nvGrpSpPr>
        <p:grpSpPr>
          <a:xfrm>
            <a:off x="846618" y="263887"/>
            <a:ext cx="13000394" cy="1988550"/>
            <a:chOff x="0" y="0"/>
            <a:chExt cx="17333859" cy="2651400"/>
          </a:xfrm>
        </p:grpSpPr>
        <p:sp>
          <p:nvSpPr>
            <p:cNvPr id="21" name="Freeform 21"/>
            <p:cNvSpPr/>
            <p:nvPr/>
          </p:nvSpPr>
          <p:spPr>
            <a:xfrm>
              <a:off x="0" y="0"/>
              <a:ext cx="17333860" cy="2651400"/>
            </a:xfrm>
            <a:custGeom>
              <a:avLst/>
              <a:gdLst/>
              <a:ahLst/>
              <a:cxnLst/>
              <a:rect l="l" t="t" r="r" b="b"/>
              <a:pathLst>
                <a:path w="17333860" h="2651400">
                  <a:moveTo>
                    <a:pt x="0" y="0"/>
                  </a:moveTo>
                  <a:lnTo>
                    <a:pt x="17333860" y="0"/>
                  </a:lnTo>
                  <a:lnTo>
                    <a:pt x="17333860" y="2651400"/>
                  </a:lnTo>
                  <a:lnTo>
                    <a:pt x="0" y="2651400"/>
                  </a:lnTo>
                  <a:close/>
                </a:path>
              </a:pathLst>
            </a:custGeom>
            <a:solidFill>
              <a:srgbClr val="000000">
                <a:alpha val="0"/>
              </a:srgbClr>
            </a:solidFill>
          </p:spPr>
          <p:txBody>
            <a:bodyPr/>
            <a:lstStyle/>
            <a:p>
              <a:endParaRPr lang="en-US"/>
            </a:p>
          </p:txBody>
        </p:sp>
        <p:sp>
          <p:nvSpPr>
            <p:cNvPr id="22" name="TextBox 22"/>
            <p:cNvSpPr txBox="1"/>
            <p:nvPr/>
          </p:nvSpPr>
          <p:spPr>
            <a:xfrm>
              <a:off x="0" y="57150"/>
              <a:ext cx="17333859" cy="2594250"/>
            </a:xfrm>
            <a:prstGeom prst="rect">
              <a:avLst/>
            </a:prstGeom>
          </p:spPr>
          <p:txBody>
            <a:bodyPr lIns="0" tIns="0" rIns="0" bIns="0" rtlCol="0" anchor="ctr"/>
            <a:lstStyle/>
            <a:p>
              <a:pPr marL="0" lvl="0" indent="0" algn="l">
                <a:lnSpc>
                  <a:spcPts val="5184"/>
                </a:lnSpc>
              </a:pPr>
              <a:r>
                <a:rPr lang="en-US" sz="4800" b="1">
                  <a:solidFill>
                    <a:srgbClr val="8D5CFF"/>
                  </a:solidFill>
                  <a:latin typeface="Georgia Bold"/>
                  <a:ea typeface="Georgia Bold"/>
                  <a:cs typeface="Georgia Bold"/>
                  <a:sym typeface="Georgia Bold"/>
                </a:rPr>
                <a:t>Η κυκλική οικονομία της Ευρώπης:</a:t>
              </a:r>
            </a:p>
            <a:p>
              <a:pPr marL="0" lvl="0" indent="0" algn="l">
                <a:lnSpc>
                  <a:spcPts val="5184"/>
                </a:lnSpc>
              </a:pPr>
              <a:r>
                <a:rPr lang="en-US" sz="4800" b="1">
                  <a:solidFill>
                    <a:srgbClr val="8D5CFF"/>
                  </a:solidFill>
                  <a:latin typeface="Georgia Bold"/>
                  <a:ea typeface="Georgia Bold"/>
                  <a:cs typeface="Georgia Bold"/>
                  <a:sym typeface="Georgia Bold"/>
                </a:rPr>
                <a:t>γεγονότα και αριθμοί</a:t>
              </a:r>
            </a:p>
          </p:txBody>
        </p:sp>
      </p:grpSp>
      <p:sp>
        <p:nvSpPr>
          <p:cNvPr id="23" name="Freeform 23"/>
          <p:cNvSpPr/>
          <p:nvPr/>
        </p:nvSpPr>
        <p:spPr>
          <a:xfrm>
            <a:off x="834390" y="5844800"/>
            <a:ext cx="808718" cy="1827612"/>
          </a:xfrm>
          <a:custGeom>
            <a:avLst/>
            <a:gdLst/>
            <a:ahLst/>
            <a:cxnLst/>
            <a:rect l="l" t="t" r="r" b="b"/>
            <a:pathLst>
              <a:path w="808718" h="1827612">
                <a:moveTo>
                  <a:pt x="0" y="0"/>
                </a:moveTo>
                <a:lnTo>
                  <a:pt x="808718" y="0"/>
                </a:lnTo>
                <a:lnTo>
                  <a:pt x="808718" y="1827611"/>
                </a:lnTo>
                <a:lnTo>
                  <a:pt x="0" y="182761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4" name="Freeform 24"/>
          <p:cNvSpPr/>
          <p:nvPr/>
        </p:nvSpPr>
        <p:spPr>
          <a:xfrm>
            <a:off x="693031" y="2619763"/>
            <a:ext cx="1091437" cy="1091437"/>
          </a:xfrm>
          <a:custGeom>
            <a:avLst/>
            <a:gdLst/>
            <a:ahLst/>
            <a:cxnLst/>
            <a:rect l="l" t="t" r="r" b="b"/>
            <a:pathLst>
              <a:path w="1091437" h="1091437">
                <a:moveTo>
                  <a:pt x="0" y="0"/>
                </a:moveTo>
                <a:lnTo>
                  <a:pt x="1091436" y="0"/>
                </a:lnTo>
                <a:lnTo>
                  <a:pt x="1091436" y="1091437"/>
                </a:lnTo>
                <a:lnTo>
                  <a:pt x="0" y="109143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5" name="Freeform 25"/>
          <p:cNvSpPr/>
          <p:nvPr/>
        </p:nvSpPr>
        <p:spPr>
          <a:xfrm>
            <a:off x="486940" y="4221904"/>
            <a:ext cx="1503618" cy="1503618"/>
          </a:xfrm>
          <a:custGeom>
            <a:avLst/>
            <a:gdLst/>
            <a:ahLst/>
            <a:cxnLst/>
            <a:rect l="l" t="t" r="r" b="b"/>
            <a:pathLst>
              <a:path w="1503618" h="1503618">
                <a:moveTo>
                  <a:pt x="0" y="0"/>
                </a:moveTo>
                <a:lnTo>
                  <a:pt x="1503618" y="0"/>
                </a:lnTo>
                <a:lnTo>
                  <a:pt x="1503618" y="1503618"/>
                </a:lnTo>
                <a:lnTo>
                  <a:pt x="0" y="150361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6" name="TextBox 2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sp>
        <p:nvSpPr>
          <p:cNvPr id="27" name="TextBox 27"/>
          <p:cNvSpPr txBox="1"/>
          <p:nvPr/>
        </p:nvSpPr>
        <p:spPr>
          <a:xfrm>
            <a:off x="2234487" y="2786288"/>
            <a:ext cx="11367118" cy="800100"/>
          </a:xfrm>
          <a:prstGeom prst="rect">
            <a:avLst/>
          </a:prstGeom>
        </p:spPr>
        <p:txBody>
          <a:bodyPr lIns="0" tIns="0" rIns="0" bIns="0" rtlCol="0" anchor="t">
            <a:spAutoFit/>
          </a:bodyPr>
          <a:lstStyle/>
          <a:p>
            <a:pPr marL="0" lvl="0" indent="0" algn="l">
              <a:lnSpc>
                <a:spcPts val="3120"/>
              </a:lnSpc>
            </a:pPr>
            <a:r>
              <a:rPr lang="en-US" sz="2600">
                <a:solidFill>
                  <a:srgbClr val="19112C"/>
                </a:solidFill>
                <a:latin typeface="Arial"/>
                <a:ea typeface="Arial"/>
                <a:cs typeface="Arial"/>
                <a:sym typeface="Arial"/>
              </a:rPr>
              <a:t>Με ποσοστό κυκλικότητας 11,8% το 2023, η Ευρώπη αξιοποιεί υψηλότερο ποσοστό ανακυκλωμένων υλικών από άλλες περιοχές του κόσμου.</a:t>
            </a:r>
          </a:p>
        </p:txBody>
      </p:sp>
      <p:sp>
        <p:nvSpPr>
          <p:cNvPr id="28" name="TextBox 28"/>
          <p:cNvSpPr txBox="1"/>
          <p:nvPr/>
        </p:nvSpPr>
        <p:spPr>
          <a:xfrm>
            <a:off x="2234487" y="4432248"/>
            <a:ext cx="11367098" cy="1581150"/>
          </a:xfrm>
          <a:prstGeom prst="rect">
            <a:avLst/>
          </a:prstGeom>
        </p:spPr>
        <p:txBody>
          <a:bodyPr lIns="0" tIns="0" rIns="0" bIns="0" rtlCol="0" anchor="t">
            <a:spAutoFit/>
          </a:bodyPr>
          <a:lstStyle/>
          <a:p>
            <a:pPr marL="0" lvl="0" indent="0" algn="l">
              <a:lnSpc>
                <a:spcPts val="3120"/>
              </a:lnSpc>
            </a:pPr>
            <a:r>
              <a:rPr lang="en-US" sz="2600">
                <a:solidFill>
                  <a:srgbClr val="19112C"/>
                </a:solidFill>
                <a:latin typeface="Arial"/>
                <a:ea typeface="Arial"/>
                <a:cs typeface="Arial"/>
                <a:sym typeface="Arial"/>
              </a:rPr>
              <a:t>Η Ευρώπη είναι ιδιαίτερα αποτελεσματική στην εξαγωγή αξίας από τους πόρους, με την παραγωγικότητα των πόρων να υπερβαίνει τα 2 ευρώ/κιλό από το 2015, δηλαδή περισσότερο από 2,5 φορές επί του παγκόσμιου μέσου όρου.</a:t>
            </a:r>
          </a:p>
        </p:txBody>
      </p:sp>
      <p:sp>
        <p:nvSpPr>
          <p:cNvPr id="29" name="TextBox 29"/>
          <p:cNvSpPr txBox="1"/>
          <p:nvPr/>
        </p:nvSpPr>
        <p:spPr>
          <a:xfrm>
            <a:off x="2234468" y="6546798"/>
            <a:ext cx="11367118" cy="800100"/>
          </a:xfrm>
          <a:prstGeom prst="rect">
            <a:avLst/>
          </a:prstGeom>
        </p:spPr>
        <p:txBody>
          <a:bodyPr lIns="0" tIns="0" rIns="0" bIns="0" rtlCol="0" anchor="t">
            <a:spAutoFit/>
          </a:bodyPr>
          <a:lstStyle/>
          <a:p>
            <a:pPr marL="0" lvl="0" indent="0" algn="l">
              <a:lnSpc>
                <a:spcPts val="3119"/>
              </a:lnSpc>
            </a:pPr>
            <a:r>
              <a:rPr lang="en-US" sz="2599">
                <a:solidFill>
                  <a:srgbClr val="19112C"/>
                </a:solidFill>
                <a:latin typeface="Arial"/>
                <a:ea typeface="Arial"/>
                <a:cs typeface="Arial"/>
                <a:sym typeface="Arial"/>
              </a:rPr>
              <a:t>Ένα ισχυρό πλαίσιο πολιτικής, γνώσης και χρηματοδότησης έχει αναπτυχθεί σε επίπεδο ΕΕ για την ενίσχυση και την υποστήριξη της κυκλικής οικονομίας.</a:t>
            </a:r>
          </a:p>
        </p:txBody>
      </p:sp>
      <p:sp>
        <p:nvSpPr>
          <p:cNvPr id="30" name="Freeform 30"/>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7"/>
            <a:stretch>
              <a:fillRect/>
            </a:stretch>
          </a:blipFill>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grpSp>
        <p:nvGrpSpPr>
          <p:cNvPr id="16" name="Group 16"/>
          <p:cNvGrpSpPr>
            <a:grpSpLocks noChangeAspect="1"/>
          </p:cNvGrpSpPr>
          <p:nvPr/>
        </p:nvGrpSpPr>
        <p:grpSpPr>
          <a:xfrm>
            <a:off x="14708498" y="-954"/>
            <a:ext cx="3579499" cy="8747478"/>
            <a:chOff x="0" y="0"/>
            <a:chExt cx="4772666" cy="11663304"/>
          </a:xfrm>
        </p:grpSpPr>
        <p:sp>
          <p:nvSpPr>
            <p:cNvPr id="17" name="Freeform 17" descr="Ένα τετράγωνο και ένα τετράγωνο αντικείμενο με ένα πράσινο και ένα μαύρο τετράγωνο αντικείμενο  Η περιγραφή δημιουργήθηκε αυτόματα"/>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n-US"/>
            </a:p>
          </p:txBody>
        </p:sp>
      </p:grpSp>
      <p:grpSp>
        <p:nvGrpSpPr>
          <p:cNvPr id="18" name="Group 18"/>
          <p:cNvGrpSpPr>
            <a:grpSpLocks noChangeAspect="1"/>
          </p:cNvGrpSpPr>
          <p:nvPr/>
        </p:nvGrpSpPr>
        <p:grpSpPr>
          <a:xfrm>
            <a:off x="14825456" y="2258088"/>
            <a:ext cx="3203764" cy="972000"/>
            <a:chOff x="0" y="0"/>
            <a:chExt cx="4271686" cy="1296000"/>
          </a:xfrm>
        </p:grpSpPr>
        <p:sp>
          <p:nvSpPr>
            <p:cNvPr id="19" name="Freeform 19" descr="Ένα μοβ και μαύρο κείμενο  Η περιγραφή δημιουργείται αυτόματα"/>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n-US"/>
            </a:p>
          </p:txBody>
        </p:sp>
      </p:grpSp>
      <p:grpSp>
        <p:nvGrpSpPr>
          <p:cNvPr id="20" name="Group 20"/>
          <p:cNvGrpSpPr/>
          <p:nvPr/>
        </p:nvGrpSpPr>
        <p:grpSpPr>
          <a:xfrm>
            <a:off x="846618" y="268417"/>
            <a:ext cx="13680000" cy="1881393"/>
            <a:chOff x="0" y="0"/>
            <a:chExt cx="18240000" cy="2508524"/>
          </a:xfrm>
        </p:grpSpPr>
        <p:sp>
          <p:nvSpPr>
            <p:cNvPr id="21" name="Freeform 21"/>
            <p:cNvSpPr/>
            <p:nvPr/>
          </p:nvSpPr>
          <p:spPr>
            <a:xfrm>
              <a:off x="0" y="0"/>
              <a:ext cx="18240000" cy="2508524"/>
            </a:xfrm>
            <a:custGeom>
              <a:avLst/>
              <a:gdLst/>
              <a:ahLst/>
              <a:cxnLst/>
              <a:rect l="l" t="t" r="r" b="b"/>
              <a:pathLst>
                <a:path w="18240000" h="2508524">
                  <a:moveTo>
                    <a:pt x="0" y="0"/>
                  </a:moveTo>
                  <a:lnTo>
                    <a:pt x="18240000" y="0"/>
                  </a:lnTo>
                  <a:lnTo>
                    <a:pt x="18240000" y="2508524"/>
                  </a:lnTo>
                  <a:lnTo>
                    <a:pt x="0" y="2508524"/>
                  </a:lnTo>
                  <a:close/>
                </a:path>
              </a:pathLst>
            </a:custGeom>
            <a:solidFill>
              <a:srgbClr val="000000">
                <a:alpha val="0"/>
              </a:srgbClr>
            </a:solidFill>
          </p:spPr>
          <p:txBody>
            <a:bodyPr/>
            <a:lstStyle/>
            <a:p>
              <a:endParaRPr lang="en-US"/>
            </a:p>
          </p:txBody>
        </p:sp>
        <p:sp>
          <p:nvSpPr>
            <p:cNvPr id="22" name="TextBox 22"/>
            <p:cNvSpPr txBox="1"/>
            <p:nvPr/>
          </p:nvSpPr>
          <p:spPr>
            <a:xfrm>
              <a:off x="0" y="57150"/>
              <a:ext cx="18240000" cy="2451374"/>
            </a:xfrm>
            <a:prstGeom prst="rect">
              <a:avLst/>
            </a:prstGeom>
          </p:spPr>
          <p:txBody>
            <a:bodyPr lIns="0" tIns="0" rIns="0" bIns="0" rtlCol="0" anchor="ctr"/>
            <a:lstStyle/>
            <a:p>
              <a:pPr marL="0" lvl="0" indent="0" algn="l">
                <a:lnSpc>
                  <a:spcPts val="5184"/>
                </a:lnSpc>
              </a:pPr>
              <a:r>
                <a:rPr lang="en-US" sz="4800" b="1">
                  <a:solidFill>
                    <a:srgbClr val="8D5CFF"/>
                  </a:solidFill>
                  <a:latin typeface="Georgia Bold"/>
                  <a:ea typeface="Georgia Bold"/>
                  <a:cs typeface="Georgia Bold"/>
                  <a:sym typeface="Georgia Bold"/>
                </a:rPr>
                <a:t>Η κυκλική οικονομία της Ευρώπης:</a:t>
              </a:r>
            </a:p>
            <a:p>
              <a:pPr marL="0" lvl="0" indent="0" algn="l">
                <a:lnSpc>
                  <a:spcPts val="5184"/>
                </a:lnSpc>
              </a:pPr>
              <a:r>
                <a:rPr lang="en-US" sz="4800" b="1">
                  <a:solidFill>
                    <a:srgbClr val="8D5CFF"/>
                  </a:solidFill>
                  <a:latin typeface="Georgia Bold"/>
                  <a:ea typeface="Georgia Bold"/>
                  <a:cs typeface="Georgia Bold"/>
                  <a:sym typeface="Georgia Bold"/>
                </a:rPr>
                <a:t>χώρες με υψηλές και χαμηλές επιδόσεις</a:t>
              </a:r>
            </a:p>
          </p:txBody>
        </p:sp>
      </p:grpSp>
      <p:grpSp>
        <p:nvGrpSpPr>
          <p:cNvPr id="23" name="Group 23"/>
          <p:cNvGrpSpPr/>
          <p:nvPr/>
        </p:nvGrpSpPr>
        <p:grpSpPr>
          <a:xfrm>
            <a:off x="2549393" y="2370638"/>
            <a:ext cx="4591975" cy="4249924"/>
            <a:chOff x="0" y="0"/>
            <a:chExt cx="6122634" cy="5666566"/>
          </a:xfrm>
        </p:grpSpPr>
        <p:sp>
          <p:nvSpPr>
            <p:cNvPr id="24" name="Freeform 24"/>
            <p:cNvSpPr/>
            <p:nvPr/>
          </p:nvSpPr>
          <p:spPr>
            <a:xfrm>
              <a:off x="0" y="0"/>
              <a:ext cx="6096381" cy="5659628"/>
            </a:xfrm>
            <a:custGeom>
              <a:avLst/>
              <a:gdLst/>
              <a:ahLst/>
              <a:cxnLst/>
              <a:rect l="l" t="t" r="r" b="b"/>
              <a:pathLst>
                <a:path w="6096381" h="5659628">
                  <a:moveTo>
                    <a:pt x="27686" y="0"/>
                  </a:moveTo>
                  <a:lnTo>
                    <a:pt x="6068695" y="0"/>
                  </a:lnTo>
                  <a:cubicBezTo>
                    <a:pt x="6083935" y="0"/>
                    <a:pt x="6096381" y="12319"/>
                    <a:pt x="6096381" y="27686"/>
                  </a:cubicBezTo>
                  <a:lnTo>
                    <a:pt x="6096381" y="5631942"/>
                  </a:lnTo>
                  <a:cubicBezTo>
                    <a:pt x="6096381" y="5647182"/>
                    <a:pt x="6084062" y="5659628"/>
                    <a:pt x="6068695" y="5659628"/>
                  </a:cubicBezTo>
                  <a:lnTo>
                    <a:pt x="27686" y="5659628"/>
                  </a:lnTo>
                  <a:cubicBezTo>
                    <a:pt x="12446" y="5659628"/>
                    <a:pt x="0" y="5647309"/>
                    <a:pt x="0" y="5631942"/>
                  </a:cubicBezTo>
                  <a:lnTo>
                    <a:pt x="0" y="27686"/>
                  </a:lnTo>
                  <a:cubicBezTo>
                    <a:pt x="0" y="12319"/>
                    <a:pt x="12319" y="0"/>
                    <a:pt x="27686" y="0"/>
                  </a:cubicBezTo>
                  <a:moveTo>
                    <a:pt x="27686" y="55245"/>
                  </a:moveTo>
                  <a:lnTo>
                    <a:pt x="27686" y="27686"/>
                  </a:lnTo>
                  <a:lnTo>
                    <a:pt x="55245" y="27686"/>
                  </a:lnTo>
                  <a:lnTo>
                    <a:pt x="55245" y="5631942"/>
                  </a:lnTo>
                  <a:lnTo>
                    <a:pt x="27686" y="5631942"/>
                  </a:lnTo>
                  <a:lnTo>
                    <a:pt x="27686" y="5604256"/>
                  </a:lnTo>
                  <a:lnTo>
                    <a:pt x="6068695" y="5604256"/>
                  </a:lnTo>
                  <a:lnTo>
                    <a:pt x="6068695" y="5631942"/>
                  </a:lnTo>
                  <a:lnTo>
                    <a:pt x="6041009" y="5631942"/>
                  </a:lnTo>
                  <a:lnTo>
                    <a:pt x="6041009" y="27686"/>
                  </a:lnTo>
                  <a:lnTo>
                    <a:pt x="6068695" y="27686"/>
                  </a:lnTo>
                  <a:lnTo>
                    <a:pt x="6068695" y="55245"/>
                  </a:lnTo>
                  <a:lnTo>
                    <a:pt x="27686" y="55245"/>
                  </a:lnTo>
                  <a:close/>
                </a:path>
              </a:pathLst>
            </a:custGeom>
            <a:solidFill>
              <a:srgbClr val="000000"/>
            </a:solidFill>
          </p:spPr>
          <p:txBody>
            <a:bodyPr/>
            <a:lstStyle/>
            <a:p>
              <a:endParaRPr lang="en-US"/>
            </a:p>
          </p:txBody>
        </p:sp>
      </p:grpSp>
      <p:grpSp>
        <p:nvGrpSpPr>
          <p:cNvPr id="25" name="Group 25"/>
          <p:cNvGrpSpPr/>
          <p:nvPr/>
        </p:nvGrpSpPr>
        <p:grpSpPr>
          <a:xfrm>
            <a:off x="7767962" y="2368885"/>
            <a:ext cx="4753987" cy="4262743"/>
            <a:chOff x="0" y="0"/>
            <a:chExt cx="6338650" cy="5683657"/>
          </a:xfrm>
        </p:grpSpPr>
        <p:sp>
          <p:nvSpPr>
            <p:cNvPr id="26" name="Freeform 26"/>
            <p:cNvSpPr/>
            <p:nvPr/>
          </p:nvSpPr>
          <p:spPr>
            <a:xfrm>
              <a:off x="23622" y="23622"/>
              <a:ext cx="6266307" cy="5630291"/>
            </a:xfrm>
            <a:custGeom>
              <a:avLst/>
              <a:gdLst/>
              <a:ahLst/>
              <a:cxnLst/>
              <a:rect l="l" t="t" r="r" b="b"/>
              <a:pathLst>
                <a:path w="6266307" h="5630291">
                  <a:moveTo>
                    <a:pt x="0" y="0"/>
                  </a:moveTo>
                  <a:lnTo>
                    <a:pt x="6266307" y="0"/>
                  </a:lnTo>
                  <a:lnTo>
                    <a:pt x="6266307" y="5630291"/>
                  </a:lnTo>
                  <a:lnTo>
                    <a:pt x="0" y="5630291"/>
                  </a:lnTo>
                  <a:close/>
                </a:path>
              </a:pathLst>
            </a:custGeom>
            <a:solidFill>
              <a:srgbClr val="C0FF99"/>
            </a:solidFill>
          </p:spPr>
          <p:txBody>
            <a:bodyPr/>
            <a:lstStyle/>
            <a:p>
              <a:endParaRPr lang="en-US"/>
            </a:p>
          </p:txBody>
        </p:sp>
        <p:sp>
          <p:nvSpPr>
            <p:cNvPr id="27" name="Freeform 27"/>
            <p:cNvSpPr/>
            <p:nvPr/>
          </p:nvSpPr>
          <p:spPr>
            <a:xfrm>
              <a:off x="0" y="0"/>
              <a:ext cx="6313551" cy="5677535"/>
            </a:xfrm>
            <a:custGeom>
              <a:avLst/>
              <a:gdLst/>
              <a:ahLst/>
              <a:cxnLst/>
              <a:rect l="l" t="t" r="r" b="b"/>
              <a:pathLst>
                <a:path w="6313551" h="5677535">
                  <a:moveTo>
                    <a:pt x="23622" y="0"/>
                  </a:moveTo>
                  <a:lnTo>
                    <a:pt x="6289929" y="0"/>
                  </a:lnTo>
                  <a:cubicBezTo>
                    <a:pt x="6303010" y="0"/>
                    <a:pt x="6313551" y="10541"/>
                    <a:pt x="6313551" y="23622"/>
                  </a:cubicBezTo>
                  <a:lnTo>
                    <a:pt x="6313551" y="5653913"/>
                  </a:lnTo>
                  <a:cubicBezTo>
                    <a:pt x="6313551" y="5666994"/>
                    <a:pt x="6303010" y="5677535"/>
                    <a:pt x="6289929" y="5677535"/>
                  </a:cubicBezTo>
                  <a:lnTo>
                    <a:pt x="23622" y="5677535"/>
                  </a:lnTo>
                  <a:cubicBezTo>
                    <a:pt x="10541" y="5677535"/>
                    <a:pt x="0" y="5666994"/>
                    <a:pt x="0" y="5653913"/>
                  </a:cubicBezTo>
                  <a:lnTo>
                    <a:pt x="0" y="23622"/>
                  </a:lnTo>
                  <a:cubicBezTo>
                    <a:pt x="0" y="10541"/>
                    <a:pt x="10541" y="0"/>
                    <a:pt x="23622" y="0"/>
                  </a:cubicBezTo>
                  <a:moveTo>
                    <a:pt x="23622" y="47244"/>
                  </a:moveTo>
                  <a:lnTo>
                    <a:pt x="23622" y="23622"/>
                  </a:lnTo>
                  <a:lnTo>
                    <a:pt x="47244" y="23622"/>
                  </a:lnTo>
                  <a:lnTo>
                    <a:pt x="47244" y="5653913"/>
                  </a:lnTo>
                  <a:lnTo>
                    <a:pt x="23622" y="5653913"/>
                  </a:lnTo>
                  <a:lnTo>
                    <a:pt x="23622" y="5630291"/>
                  </a:lnTo>
                  <a:lnTo>
                    <a:pt x="6289929" y="5630291"/>
                  </a:lnTo>
                  <a:lnTo>
                    <a:pt x="6289929" y="5653913"/>
                  </a:lnTo>
                  <a:lnTo>
                    <a:pt x="6266307" y="5653913"/>
                  </a:lnTo>
                  <a:lnTo>
                    <a:pt x="6266307" y="23622"/>
                  </a:lnTo>
                  <a:lnTo>
                    <a:pt x="6289929" y="23622"/>
                  </a:lnTo>
                  <a:lnTo>
                    <a:pt x="6289929" y="47244"/>
                  </a:lnTo>
                  <a:lnTo>
                    <a:pt x="23622" y="47244"/>
                  </a:lnTo>
                  <a:close/>
                </a:path>
              </a:pathLst>
            </a:custGeom>
            <a:solidFill>
              <a:srgbClr val="19112C"/>
            </a:solidFill>
          </p:spPr>
          <p:txBody>
            <a:bodyPr/>
            <a:lstStyle/>
            <a:p>
              <a:endParaRPr lang="en-US"/>
            </a:p>
          </p:txBody>
        </p:sp>
      </p:grpSp>
      <p:sp>
        <p:nvSpPr>
          <p:cNvPr id="28" name="Freeform 28"/>
          <p:cNvSpPr/>
          <p:nvPr/>
        </p:nvSpPr>
        <p:spPr>
          <a:xfrm>
            <a:off x="3945733" y="4548521"/>
            <a:ext cx="1799294" cy="1797045"/>
          </a:xfrm>
          <a:custGeom>
            <a:avLst/>
            <a:gdLst/>
            <a:ahLst/>
            <a:cxnLst/>
            <a:rect l="l" t="t" r="r" b="b"/>
            <a:pathLst>
              <a:path w="1799294" h="1797045">
                <a:moveTo>
                  <a:pt x="0" y="0"/>
                </a:moveTo>
                <a:lnTo>
                  <a:pt x="1799295" y="0"/>
                </a:lnTo>
                <a:lnTo>
                  <a:pt x="1799295" y="1797045"/>
                </a:lnTo>
                <a:lnTo>
                  <a:pt x="0" y="1797045"/>
                </a:lnTo>
                <a:lnTo>
                  <a:pt x="0" y="0"/>
                </a:lnTo>
                <a:close/>
              </a:path>
            </a:pathLst>
          </a:custGeom>
          <a:blipFill>
            <a:blip r:embed="rId11"/>
            <a:stretch>
              <a:fillRect/>
            </a:stretch>
          </a:blipFill>
        </p:spPr>
        <p:txBody>
          <a:bodyPr/>
          <a:lstStyle/>
          <a:p>
            <a:endParaRPr lang="en-US"/>
          </a:p>
        </p:txBody>
      </p:sp>
      <p:sp>
        <p:nvSpPr>
          <p:cNvPr id="29" name="Freeform 29"/>
          <p:cNvSpPr/>
          <p:nvPr/>
        </p:nvSpPr>
        <p:spPr>
          <a:xfrm>
            <a:off x="9358224" y="4586801"/>
            <a:ext cx="1767178" cy="1766441"/>
          </a:xfrm>
          <a:custGeom>
            <a:avLst/>
            <a:gdLst/>
            <a:ahLst/>
            <a:cxnLst/>
            <a:rect l="l" t="t" r="r" b="b"/>
            <a:pathLst>
              <a:path w="1767178" h="1766441">
                <a:moveTo>
                  <a:pt x="0" y="0"/>
                </a:moveTo>
                <a:lnTo>
                  <a:pt x="1767177" y="0"/>
                </a:lnTo>
                <a:lnTo>
                  <a:pt x="1767177" y="1766442"/>
                </a:lnTo>
                <a:lnTo>
                  <a:pt x="0" y="1766442"/>
                </a:lnTo>
                <a:lnTo>
                  <a:pt x="0" y="0"/>
                </a:lnTo>
                <a:close/>
              </a:path>
            </a:pathLst>
          </a:custGeom>
          <a:blipFill>
            <a:blip r:embed="rId12"/>
            <a:stretch>
              <a:fillRect/>
            </a:stretch>
          </a:blipFill>
        </p:spPr>
        <p:txBody>
          <a:bodyPr/>
          <a:lstStyle/>
          <a:p>
            <a:endParaRPr lang="en-US"/>
          </a:p>
        </p:txBody>
      </p:sp>
      <p:sp>
        <p:nvSpPr>
          <p:cNvPr id="30" name="TextBox 30"/>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sp>
        <p:nvSpPr>
          <p:cNvPr id="31" name="TextBox 31"/>
          <p:cNvSpPr txBox="1"/>
          <p:nvPr/>
        </p:nvSpPr>
        <p:spPr>
          <a:xfrm>
            <a:off x="2739445" y="2633996"/>
            <a:ext cx="4226302" cy="381000"/>
          </a:xfrm>
          <a:prstGeom prst="rect">
            <a:avLst/>
          </a:prstGeom>
        </p:spPr>
        <p:txBody>
          <a:bodyPr lIns="0" tIns="0" rIns="0" bIns="0" rtlCol="0" anchor="t">
            <a:spAutoFit/>
          </a:bodyPr>
          <a:lstStyle/>
          <a:p>
            <a:pPr marL="0" lvl="0" indent="0" algn="ctr">
              <a:lnSpc>
                <a:spcPts val="2999"/>
              </a:lnSpc>
            </a:pPr>
            <a:r>
              <a:rPr lang="en-US" sz="2499">
                <a:solidFill>
                  <a:srgbClr val="19112C"/>
                </a:solidFill>
                <a:latin typeface="Arial"/>
                <a:ea typeface="Arial"/>
                <a:cs typeface="Arial"/>
                <a:sym typeface="Arial"/>
              </a:rPr>
              <a:t>Ρυθμός κυκλικότητας</a:t>
            </a:r>
          </a:p>
        </p:txBody>
      </p:sp>
      <p:sp>
        <p:nvSpPr>
          <p:cNvPr id="32" name="TextBox 32"/>
          <p:cNvSpPr txBox="1"/>
          <p:nvPr/>
        </p:nvSpPr>
        <p:spPr>
          <a:xfrm>
            <a:off x="2732229" y="3110246"/>
            <a:ext cx="4226302" cy="1314450"/>
          </a:xfrm>
          <a:prstGeom prst="rect">
            <a:avLst/>
          </a:prstGeom>
        </p:spPr>
        <p:txBody>
          <a:bodyPr lIns="0" tIns="0" rIns="0" bIns="0" rtlCol="0" anchor="t">
            <a:spAutoFit/>
          </a:bodyPr>
          <a:lstStyle/>
          <a:p>
            <a:pPr marL="0" lvl="0" indent="0" algn="ctr">
              <a:lnSpc>
                <a:spcPts val="10199"/>
              </a:lnSpc>
            </a:pPr>
            <a:r>
              <a:rPr lang="en-US" sz="8499" b="1">
                <a:solidFill>
                  <a:srgbClr val="19112C"/>
                </a:solidFill>
                <a:latin typeface="Arial Bold"/>
                <a:ea typeface="Arial Bold"/>
                <a:cs typeface="Arial Bold"/>
                <a:sym typeface="Arial Bold"/>
              </a:rPr>
              <a:t>30%</a:t>
            </a:r>
          </a:p>
        </p:txBody>
      </p:sp>
      <p:sp>
        <p:nvSpPr>
          <p:cNvPr id="33" name="TextBox 33"/>
          <p:cNvSpPr txBox="1"/>
          <p:nvPr/>
        </p:nvSpPr>
        <p:spPr>
          <a:xfrm>
            <a:off x="7928901" y="2633996"/>
            <a:ext cx="4432109" cy="381000"/>
          </a:xfrm>
          <a:prstGeom prst="rect">
            <a:avLst/>
          </a:prstGeom>
        </p:spPr>
        <p:txBody>
          <a:bodyPr lIns="0" tIns="0" rIns="0" bIns="0" rtlCol="0" anchor="t">
            <a:spAutoFit/>
          </a:bodyPr>
          <a:lstStyle/>
          <a:p>
            <a:pPr marL="0" lvl="0" indent="0" algn="ctr">
              <a:lnSpc>
                <a:spcPts val="2999"/>
              </a:lnSpc>
            </a:pPr>
            <a:r>
              <a:rPr lang="en-US" sz="2499">
                <a:solidFill>
                  <a:srgbClr val="19112C"/>
                </a:solidFill>
                <a:latin typeface="Arial"/>
                <a:ea typeface="Arial"/>
                <a:cs typeface="Arial"/>
                <a:sym typeface="Arial"/>
              </a:rPr>
              <a:t>Ρυθμός κυκλικότητας</a:t>
            </a:r>
          </a:p>
        </p:txBody>
      </p:sp>
      <p:sp>
        <p:nvSpPr>
          <p:cNvPr id="34" name="TextBox 34"/>
          <p:cNvSpPr txBox="1"/>
          <p:nvPr/>
        </p:nvSpPr>
        <p:spPr>
          <a:xfrm>
            <a:off x="8024969" y="3110246"/>
            <a:ext cx="4432109" cy="1314450"/>
          </a:xfrm>
          <a:prstGeom prst="rect">
            <a:avLst/>
          </a:prstGeom>
        </p:spPr>
        <p:txBody>
          <a:bodyPr lIns="0" tIns="0" rIns="0" bIns="0" rtlCol="0" anchor="t">
            <a:spAutoFit/>
          </a:bodyPr>
          <a:lstStyle/>
          <a:p>
            <a:pPr marL="0" lvl="0" indent="0" algn="ctr">
              <a:lnSpc>
                <a:spcPts val="10199"/>
              </a:lnSpc>
            </a:pPr>
            <a:r>
              <a:rPr lang="en-US" sz="8499" b="1">
                <a:solidFill>
                  <a:srgbClr val="19112C"/>
                </a:solidFill>
                <a:latin typeface="Arial Bold"/>
                <a:ea typeface="Arial Bold"/>
                <a:cs typeface="Arial Bold"/>
                <a:sym typeface="Arial Bold"/>
              </a:rPr>
              <a:t>1,3%</a:t>
            </a:r>
          </a:p>
        </p:txBody>
      </p:sp>
      <p:sp>
        <p:nvSpPr>
          <p:cNvPr id="35" name="TextBox 35"/>
          <p:cNvSpPr txBox="1"/>
          <p:nvPr/>
        </p:nvSpPr>
        <p:spPr>
          <a:xfrm>
            <a:off x="1090270" y="7017975"/>
            <a:ext cx="13116450" cy="1581150"/>
          </a:xfrm>
          <a:prstGeom prst="rect">
            <a:avLst/>
          </a:prstGeom>
        </p:spPr>
        <p:txBody>
          <a:bodyPr lIns="0" tIns="0" rIns="0" bIns="0" rtlCol="0" anchor="t">
            <a:spAutoFit/>
          </a:bodyPr>
          <a:lstStyle/>
          <a:p>
            <a:pPr marL="0" lvl="0" indent="0" algn="ctr">
              <a:lnSpc>
                <a:spcPts val="3119"/>
              </a:lnSpc>
            </a:pPr>
            <a:r>
              <a:rPr lang="en-US" sz="2599">
                <a:solidFill>
                  <a:srgbClr val="19112C"/>
                </a:solidFill>
                <a:latin typeface="Arial"/>
                <a:ea typeface="Arial"/>
                <a:cs typeface="Arial"/>
                <a:sym typeface="Arial"/>
              </a:rPr>
              <a:t>Υπάρχει ένα σημαντικό χάσμα μεταξύ των πρωτοπόρων ως προς την κυκλική οικονομία χωρών (π.χ. Ολλανδία, Ιταλία, Γαλλία, Γερμανία) και εκείνων που στρέφονται προς μια κυκλική οικονομία με βραδύτερο ρυθμό (κυρίως στην κεντρική, ανατολική και νότια Ευρώπη).</a:t>
            </a:r>
          </a:p>
        </p:txBody>
      </p:sp>
      <p:sp>
        <p:nvSpPr>
          <p:cNvPr id="36" name="Freeform 36"/>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3"/>
            <a:stretch>
              <a:fillRect/>
            </a:stretch>
          </a:blipFill>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4708498" y="-954"/>
            <a:ext cx="3579499" cy="8747478"/>
            <a:chOff x="0" y="0"/>
            <a:chExt cx="4772666" cy="11663304"/>
          </a:xfrm>
        </p:grpSpPr>
        <p:sp>
          <p:nvSpPr>
            <p:cNvPr id="18" name="Freeform 18" descr="Ένα τετράγωνο και ένα τετράγωνο αντικείμενο με ένα πράσινο και ένα μαύρο τετράγωνο αντικείμενο  Η περιγραφή δημιουργήθηκε αυτόματα"/>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n-US"/>
            </a:p>
          </p:txBody>
        </p:sp>
      </p:grpSp>
      <p:grpSp>
        <p:nvGrpSpPr>
          <p:cNvPr id="19" name="Group 19"/>
          <p:cNvGrpSpPr>
            <a:grpSpLocks noChangeAspect="1"/>
          </p:cNvGrpSpPr>
          <p:nvPr/>
        </p:nvGrpSpPr>
        <p:grpSpPr>
          <a:xfrm>
            <a:off x="14896364" y="2252438"/>
            <a:ext cx="3203764" cy="972000"/>
            <a:chOff x="0" y="0"/>
            <a:chExt cx="4271686" cy="1296000"/>
          </a:xfrm>
        </p:grpSpPr>
        <p:sp>
          <p:nvSpPr>
            <p:cNvPr id="20" name="Freeform 20" descr="Ένα μοβ και μαύρο κείμενο  Η περιγραφή δημιουργείται αυτόματα"/>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n-US"/>
            </a:p>
          </p:txBody>
        </p:sp>
      </p:grpSp>
      <p:grpSp>
        <p:nvGrpSpPr>
          <p:cNvPr id="21" name="Group 21"/>
          <p:cNvGrpSpPr/>
          <p:nvPr/>
        </p:nvGrpSpPr>
        <p:grpSpPr>
          <a:xfrm>
            <a:off x="834390" y="260807"/>
            <a:ext cx="10802722" cy="1988550"/>
            <a:chOff x="0" y="0"/>
            <a:chExt cx="14403629" cy="2651400"/>
          </a:xfrm>
        </p:grpSpPr>
        <p:sp>
          <p:nvSpPr>
            <p:cNvPr id="22" name="Freeform 22"/>
            <p:cNvSpPr/>
            <p:nvPr/>
          </p:nvSpPr>
          <p:spPr>
            <a:xfrm>
              <a:off x="0" y="0"/>
              <a:ext cx="14403629" cy="2651400"/>
            </a:xfrm>
            <a:custGeom>
              <a:avLst/>
              <a:gdLst/>
              <a:ahLst/>
              <a:cxnLst/>
              <a:rect l="l" t="t" r="r" b="b"/>
              <a:pathLst>
                <a:path w="14403629" h="2651400">
                  <a:moveTo>
                    <a:pt x="0" y="0"/>
                  </a:moveTo>
                  <a:lnTo>
                    <a:pt x="14403629" y="0"/>
                  </a:lnTo>
                  <a:lnTo>
                    <a:pt x="14403629" y="2651400"/>
                  </a:lnTo>
                  <a:lnTo>
                    <a:pt x="0" y="2651400"/>
                  </a:lnTo>
                  <a:close/>
                </a:path>
              </a:pathLst>
            </a:custGeom>
            <a:solidFill>
              <a:srgbClr val="000000">
                <a:alpha val="0"/>
              </a:srgbClr>
            </a:solidFill>
          </p:spPr>
          <p:txBody>
            <a:bodyPr/>
            <a:lstStyle/>
            <a:p>
              <a:endParaRPr lang="en-US"/>
            </a:p>
          </p:txBody>
        </p:sp>
        <p:sp>
          <p:nvSpPr>
            <p:cNvPr id="23" name="TextBox 23"/>
            <p:cNvSpPr txBox="1"/>
            <p:nvPr/>
          </p:nvSpPr>
          <p:spPr>
            <a:xfrm>
              <a:off x="0" y="57150"/>
              <a:ext cx="14403629" cy="2594250"/>
            </a:xfrm>
            <a:prstGeom prst="rect">
              <a:avLst/>
            </a:prstGeom>
          </p:spPr>
          <p:txBody>
            <a:bodyPr lIns="0" tIns="0" rIns="0" bIns="0" rtlCol="0" anchor="ctr"/>
            <a:lstStyle/>
            <a:p>
              <a:pPr marL="0" lvl="0" indent="0" algn="l">
                <a:lnSpc>
                  <a:spcPts val="5184"/>
                </a:lnSpc>
              </a:pPr>
              <a:r>
                <a:rPr lang="en-US" sz="4800" b="1">
                  <a:solidFill>
                    <a:srgbClr val="8D5CFF"/>
                  </a:solidFill>
                  <a:latin typeface="Georgia Bold"/>
                  <a:ea typeface="Georgia Bold"/>
                  <a:cs typeface="Georgia Bold"/>
                  <a:sym typeface="Georgia Bold"/>
                </a:rPr>
                <a:t>Η κυκλική οικονομία της Ευρώπης:</a:t>
              </a:r>
            </a:p>
            <a:p>
              <a:pPr marL="0" lvl="0" indent="0" algn="l">
                <a:lnSpc>
                  <a:spcPts val="4536"/>
                </a:lnSpc>
              </a:pPr>
              <a:r>
                <a:rPr lang="en-US" sz="4200">
                  <a:solidFill>
                    <a:srgbClr val="8D5CFF"/>
                  </a:solidFill>
                  <a:latin typeface="Georgia"/>
                  <a:ea typeface="Georgia"/>
                  <a:cs typeface="Georgia"/>
                  <a:sym typeface="Georgia"/>
                </a:rPr>
                <a:t>Το βασικό σχέδιο </a:t>
              </a:r>
            </a:p>
          </p:txBody>
        </p:sp>
      </p:grpSp>
      <p:grpSp>
        <p:nvGrpSpPr>
          <p:cNvPr id="24" name="Group 24"/>
          <p:cNvGrpSpPr/>
          <p:nvPr/>
        </p:nvGrpSpPr>
        <p:grpSpPr>
          <a:xfrm>
            <a:off x="8038792" y="3678236"/>
            <a:ext cx="2988787" cy="1085288"/>
            <a:chOff x="0" y="0"/>
            <a:chExt cx="3985050" cy="1447050"/>
          </a:xfrm>
        </p:grpSpPr>
        <p:sp>
          <p:nvSpPr>
            <p:cNvPr id="25" name="Freeform 25"/>
            <p:cNvSpPr/>
            <p:nvPr/>
          </p:nvSpPr>
          <p:spPr>
            <a:xfrm>
              <a:off x="9525" y="9525"/>
              <a:ext cx="3966083" cy="1427988"/>
            </a:xfrm>
            <a:custGeom>
              <a:avLst/>
              <a:gdLst/>
              <a:ahLst/>
              <a:cxnLst/>
              <a:rect l="l" t="t" r="r" b="b"/>
              <a:pathLst>
                <a:path w="3966083" h="1427988">
                  <a:moveTo>
                    <a:pt x="0" y="713994"/>
                  </a:moveTo>
                  <a:cubicBezTo>
                    <a:pt x="0" y="319659"/>
                    <a:pt x="322326" y="0"/>
                    <a:pt x="720090" y="0"/>
                  </a:cubicBezTo>
                  <a:lnTo>
                    <a:pt x="3245993" y="0"/>
                  </a:lnTo>
                  <a:cubicBezTo>
                    <a:pt x="3643630" y="0"/>
                    <a:pt x="3966083" y="319659"/>
                    <a:pt x="3966083" y="713994"/>
                  </a:cubicBezTo>
                  <a:cubicBezTo>
                    <a:pt x="3966083" y="1108329"/>
                    <a:pt x="3643757" y="1427988"/>
                    <a:pt x="3245993" y="1427988"/>
                  </a:cubicBezTo>
                  <a:lnTo>
                    <a:pt x="720090" y="1427988"/>
                  </a:lnTo>
                  <a:cubicBezTo>
                    <a:pt x="322326" y="1427988"/>
                    <a:pt x="0" y="1108329"/>
                    <a:pt x="0" y="713994"/>
                  </a:cubicBezTo>
                  <a:close/>
                </a:path>
              </a:pathLst>
            </a:custGeom>
            <a:solidFill>
              <a:srgbClr val="FFFFFF"/>
            </a:solidFill>
          </p:spPr>
          <p:txBody>
            <a:bodyPr/>
            <a:lstStyle/>
            <a:p>
              <a:endParaRPr lang="en-US"/>
            </a:p>
          </p:txBody>
        </p:sp>
        <p:sp>
          <p:nvSpPr>
            <p:cNvPr id="26" name="Freeform 26"/>
            <p:cNvSpPr/>
            <p:nvPr/>
          </p:nvSpPr>
          <p:spPr>
            <a:xfrm>
              <a:off x="0" y="0"/>
              <a:ext cx="3985133" cy="1447038"/>
            </a:xfrm>
            <a:custGeom>
              <a:avLst/>
              <a:gdLst/>
              <a:ahLst/>
              <a:cxnLst/>
              <a:rect l="l" t="t" r="r" b="b"/>
              <a:pathLst>
                <a:path w="3985133" h="1447038">
                  <a:moveTo>
                    <a:pt x="0" y="723519"/>
                  </a:moveTo>
                  <a:cubicBezTo>
                    <a:pt x="0" y="323850"/>
                    <a:pt x="326771" y="0"/>
                    <a:pt x="729615" y="0"/>
                  </a:cubicBezTo>
                  <a:lnTo>
                    <a:pt x="3255518" y="0"/>
                  </a:lnTo>
                  <a:lnTo>
                    <a:pt x="3255518" y="9525"/>
                  </a:lnTo>
                  <a:lnTo>
                    <a:pt x="3255518" y="0"/>
                  </a:lnTo>
                  <a:cubicBezTo>
                    <a:pt x="3658362" y="0"/>
                    <a:pt x="3985133" y="323850"/>
                    <a:pt x="3985133" y="723519"/>
                  </a:cubicBezTo>
                  <a:cubicBezTo>
                    <a:pt x="3985133" y="727837"/>
                    <a:pt x="3982212" y="731647"/>
                    <a:pt x="3977894" y="732790"/>
                  </a:cubicBezTo>
                  <a:lnTo>
                    <a:pt x="3975608" y="723519"/>
                  </a:lnTo>
                  <a:lnTo>
                    <a:pt x="3985133" y="723519"/>
                  </a:lnTo>
                  <a:cubicBezTo>
                    <a:pt x="3985133" y="1123188"/>
                    <a:pt x="3658362" y="1447038"/>
                    <a:pt x="3255518" y="1447038"/>
                  </a:cubicBezTo>
                  <a:lnTo>
                    <a:pt x="3255518" y="1437513"/>
                  </a:lnTo>
                  <a:lnTo>
                    <a:pt x="3255518" y="1447038"/>
                  </a:lnTo>
                  <a:lnTo>
                    <a:pt x="729615" y="1447038"/>
                  </a:lnTo>
                  <a:lnTo>
                    <a:pt x="729615" y="1437513"/>
                  </a:lnTo>
                  <a:lnTo>
                    <a:pt x="729615" y="1447038"/>
                  </a:lnTo>
                  <a:cubicBezTo>
                    <a:pt x="326771" y="1447038"/>
                    <a:pt x="0" y="1123188"/>
                    <a:pt x="0" y="723519"/>
                  </a:cubicBezTo>
                  <a:lnTo>
                    <a:pt x="9525" y="723519"/>
                  </a:lnTo>
                  <a:lnTo>
                    <a:pt x="0" y="723519"/>
                  </a:lnTo>
                  <a:moveTo>
                    <a:pt x="19050" y="723519"/>
                  </a:moveTo>
                  <a:lnTo>
                    <a:pt x="9525" y="723519"/>
                  </a:lnTo>
                  <a:lnTo>
                    <a:pt x="19050" y="723519"/>
                  </a:lnTo>
                  <a:cubicBezTo>
                    <a:pt x="19050" y="1112520"/>
                    <a:pt x="337058" y="1427988"/>
                    <a:pt x="729615" y="1427988"/>
                  </a:cubicBezTo>
                  <a:lnTo>
                    <a:pt x="3255518" y="1427988"/>
                  </a:lnTo>
                  <a:cubicBezTo>
                    <a:pt x="3648075" y="1427988"/>
                    <a:pt x="3966083" y="1112520"/>
                    <a:pt x="3966083" y="723519"/>
                  </a:cubicBezTo>
                  <a:cubicBezTo>
                    <a:pt x="3966083" y="719201"/>
                    <a:pt x="3969004" y="715391"/>
                    <a:pt x="3973322" y="714248"/>
                  </a:cubicBezTo>
                  <a:lnTo>
                    <a:pt x="3975608" y="723519"/>
                  </a:lnTo>
                  <a:lnTo>
                    <a:pt x="3966083" y="723519"/>
                  </a:lnTo>
                  <a:cubicBezTo>
                    <a:pt x="3966083" y="334518"/>
                    <a:pt x="3648075" y="19050"/>
                    <a:pt x="3255518" y="19050"/>
                  </a:cubicBezTo>
                  <a:lnTo>
                    <a:pt x="729615" y="19050"/>
                  </a:lnTo>
                  <a:lnTo>
                    <a:pt x="729615" y="9525"/>
                  </a:lnTo>
                  <a:lnTo>
                    <a:pt x="729615" y="19050"/>
                  </a:lnTo>
                  <a:cubicBezTo>
                    <a:pt x="337058" y="19050"/>
                    <a:pt x="19050" y="334518"/>
                    <a:pt x="19050" y="723519"/>
                  </a:cubicBezTo>
                  <a:close/>
                </a:path>
              </a:pathLst>
            </a:custGeom>
            <a:solidFill>
              <a:srgbClr val="000000"/>
            </a:solidFill>
          </p:spPr>
          <p:txBody>
            <a:bodyPr/>
            <a:lstStyle/>
            <a:p>
              <a:endParaRPr lang="en-US"/>
            </a:p>
          </p:txBody>
        </p:sp>
        <p:sp>
          <p:nvSpPr>
            <p:cNvPr id="27" name="TextBox 27"/>
            <p:cNvSpPr txBox="1"/>
            <p:nvPr/>
          </p:nvSpPr>
          <p:spPr>
            <a:xfrm>
              <a:off x="0" y="-19050"/>
              <a:ext cx="3985050" cy="1466100"/>
            </a:xfrm>
            <a:prstGeom prst="rect">
              <a:avLst/>
            </a:prstGeom>
          </p:spPr>
          <p:txBody>
            <a:bodyPr lIns="50800" tIns="50800" rIns="50800" bIns="50800" rtlCol="0" anchor="ctr"/>
            <a:lstStyle/>
            <a:p>
              <a:pPr marL="0" lvl="0" indent="0" algn="ctr">
                <a:lnSpc>
                  <a:spcPts val="2639"/>
                </a:lnSpc>
              </a:pPr>
              <a:r>
                <a:rPr lang="en-US" sz="2199" b="1">
                  <a:solidFill>
                    <a:srgbClr val="19112C"/>
                  </a:solidFill>
                  <a:latin typeface="Arial Bold"/>
                  <a:ea typeface="Arial Bold"/>
                  <a:cs typeface="Arial Bold"/>
                  <a:sym typeface="Arial Bold"/>
                </a:rPr>
                <a:t>Η ΠΡΑΓΜΑΤΙΚΟΤΗΤΑ</a:t>
              </a:r>
            </a:p>
          </p:txBody>
        </p:sp>
      </p:grpSp>
      <p:grpSp>
        <p:nvGrpSpPr>
          <p:cNvPr id="28" name="Group 28"/>
          <p:cNvGrpSpPr/>
          <p:nvPr/>
        </p:nvGrpSpPr>
        <p:grpSpPr>
          <a:xfrm>
            <a:off x="1184231" y="3678236"/>
            <a:ext cx="2988788" cy="1085288"/>
            <a:chOff x="0" y="0"/>
            <a:chExt cx="3985050" cy="1447050"/>
          </a:xfrm>
        </p:grpSpPr>
        <p:sp>
          <p:nvSpPr>
            <p:cNvPr id="29" name="Freeform 29"/>
            <p:cNvSpPr/>
            <p:nvPr/>
          </p:nvSpPr>
          <p:spPr>
            <a:xfrm>
              <a:off x="9525" y="9525"/>
              <a:ext cx="3966083" cy="1427988"/>
            </a:xfrm>
            <a:custGeom>
              <a:avLst/>
              <a:gdLst/>
              <a:ahLst/>
              <a:cxnLst/>
              <a:rect l="l" t="t" r="r" b="b"/>
              <a:pathLst>
                <a:path w="3966083" h="1427988">
                  <a:moveTo>
                    <a:pt x="0" y="713994"/>
                  </a:moveTo>
                  <a:cubicBezTo>
                    <a:pt x="0" y="319659"/>
                    <a:pt x="322326" y="0"/>
                    <a:pt x="720090" y="0"/>
                  </a:cubicBezTo>
                  <a:lnTo>
                    <a:pt x="3245993" y="0"/>
                  </a:lnTo>
                  <a:cubicBezTo>
                    <a:pt x="3643630" y="0"/>
                    <a:pt x="3966083" y="319659"/>
                    <a:pt x="3966083" y="713994"/>
                  </a:cubicBezTo>
                  <a:cubicBezTo>
                    <a:pt x="3966083" y="1108329"/>
                    <a:pt x="3643757" y="1427988"/>
                    <a:pt x="3245993" y="1427988"/>
                  </a:cubicBezTo>
                  <a:lnTo>
                    <a:pt x="720090" y="1427988"/>
                  </a:lnTo>
                  <a:cubicBezTo>
                    <a:pt x="322326" y="1427988"/>
                    <a:pt x="0" y="1108329"/>
                    <a:pt x="0" y="713994"/>
                  </a:cubicBezTo>
                  <a:close/>
                </a:path>
              </a:pathLst>
            </a:custGeom>
            <a:solidFill>
              <a:srgbClr val="FFFFFF"/>
            </a:solidFill>
          </p:spPr>
          <p:txBody>
            <a:bodyPr/>
            <a:lstStyle/>
            <a:p>
              <a:endParaRPr lang="en-US"/>
            </a:p>
          </p:txBody>
        </p:sp>
        <p:sp>
          <p:nvSpPr>
            <p:cNvPr id="30" name="Freeform 30"/>
            <p:cNvSpPr/>
            <p:nvPr/>
          </p:nvSpPr>
          <p:spPr>
            <a:xfrm>
              <a:off x="0" y="0"/>
              <a:ext cx="3985133" cy="1447038"/>
            </a:xfrm>
            <a:custGeom>
              <a:avLst/>
              <a:gdLst/>
              <a:ahLst/>
              <a:cxnLst/>
              <a:rect l="l" t="t" r="r" b="b"/>
              <a:pathLst>
                <a:path w="3985133" h="1447038">
                  <a:moveTo>
                    <a:pt x="0" y="723519"/>
                  </a:moveTo>
                  <a:cubicBezTo>
                    <a:pt x="0" y="323850"/>
                    <a:pt x="326771" y="0"/>
                    <a:pt x="729615" y="0"/>
                  </a:cubicBezTo>
                  <a:lnTo>
                    <a:pt x="3255518" y="0"/>
                  </a:lnTo>
                  <a:lnTo>
                    <a:pt x="3255518" y="9525"/>
                  </a:lnTo>
                  <a:lnTo>
                    <a:pt x="3255518" y="0"/>
                  </a:lnTo>
                  <a:cubicBezTo>
                    <a:pt x="3658362" y="0"/>
                    <a:pt x="3985133" y="323850"/>
                    <a:pt x="3985133" y="723519"/>
                  </a:cubicBezTo>
                  <a:cubicBezTo>
                    <a:pt x="3985133" y="727837"/>
                    <a:pt x="3982212" y="731647"/>
                    <a:pt x="3977894" y="732790"/>
                  </a:cubicBezTo>
                  <a:lnTo>
                    <a:pt x="3975608" y="723519"/>
                  </a:lnTo>
                  <a:lnTo>
                    <a:pt x="3985133" y="723519"/>
                  </a:lnTo>
                  <a:cubicBezTo>
                    <a:pt x="3985133" y="1123188"/>
                    <a:pt x="3658362" y="1447038"/>
                    <a:pt x="3255518" y="1447038"/>
                  </a:cubicBezTo>
                  <a:lnTo>
                    <a:pt x="3255518" y="1437513"/>
                  </a:lnTo>
                  <a:lnTo>
                    <a:pt x="3255518" y="1447038"/>
                  </a:lnTo>
                  <a:lnTo>
                    <a:pt x="729615" y="1447038"/>
                  </a:lnTo>
                  <a:lnTo>
                    <a:pt x="729615" y="1437513"/>
                  </a:lnTo>
                  <a:lnTo>
                    <a:pt x="729615" y="1447038"/>
                  </a:lnTo>
                  <a:cubicBezTo>
                    <a:pt x="326771" y="1447038"/>
                    <a:pt x="0" y="1123188"/>
                    <a:pt x="0" y="723519"/>
                  </a:cubicBezTo>
                  <a:lnTo>
                    <a:pt x="9525" y="723519"/>
                  </a:lnTo>
                  <a:lnTo>
                    <a:pt x="0" y="723519"/>
                  </a:lnTo>
                  <a:moveTo>
                    <a:pt x="19050" y="723519"/>
                  </a:moveTo>
                  <a:lnTo>
                    <a:pt x="9525" y="723519"/>
                  </a:lnTo>
                  <a:lnTo>
                    <a:pt x="19050" y="723519"/>
                  </a:lnTo>
                  <a:cubicBezTo>
                    <a:pt x="19050" y="1112520"/>
                    <a:pt x="337058" y="1427988"/>
                    <a:pt x="729615" y="1427988"/>
                  </a:cubicBezTo>
                  <a:lnTo>
                    <a:pt x="3255518" y="1427988"/>
                  </a:lnTo>
                  <a:cubicBezTo>
                    <a:pt x="3648075" y="1427988"/>
                    <a:pt x="3966083" y="1112520"/>
                    <a:pt x="3966083" y="723519"/>
                  </a:cubicBezTo>
                  <a:cubicBezTo>
                    <a:pt x="3966083" y="719201"/>
                    <a:pt x="3969004" y="715391"/>
                    <a:pt x="3973322" y="714248"/>
                  </a:cubicBezTo>
                  <a:lnTo>
                    <a:pt x="3975608" y="723519"/>
                  </a:lnTo>
                  <a:lnTo>
                    <a:pt x="3966083" y="723519"/>
                  </a:lnTo>
                  <a:cubicBezTo>
                    <a:pt x="3966083" y="334518"/>
                    <a:pt x="3648075" y="19050"/>
                    <a:pt x="3255518" y="19050"/>
                  </a:cubicBezTo>
                  <a:lnTo>
                    <a:pt x="729615" y="19050"/>
                  </a:lnTo>
                  <a:lnTo>
                    <a:pt x="729615" y="9525"/>
                  </a:lnTo>
                  <a:lnTo>
                    <a:pt x="729615" y="19050"/>
                  </a:lnTo>
                  <a:cubicBezTo>
                    <a:pt x="337058" y="19050"/>
                    <a:pt x="19050" y="334518"/>
                    <a:pt x="19050" y="723519"/>
                  </a:cubicBezTo>
                  <a:close/>
                </a:path>
              </a:pathLst>
            </a:custGeom>
            <a:solidFill>
              <a:srgbClr val="000000"/>
            </a:solidFill>
          </p:spPr>
          <p:txBody>
            <a:bodyPr/>
            <a:lstStyle/>
            <a:p>
              <a:endParaRPr lang="en-US"/>
            </a:p>
          </p:txBody>
        </p:sp>
        <p:sp>
          <p:nvSpPr>
            <p:cNvPr id="31" name="TextBox 31"/>
            <p:cNvSpPr txBox="1"/>
            <p:nvPr/>
          </p:nvSpPr>
          <p:spPr>
            <a:xfrm>
              <a:off x="0" y="-19050"/>
              <a:ext cx="3985050" cy="1466100"/>
            </a:xfrm>
            <a:prstGeom prst="rect">
              <a:avLst/>
            </a:prstGeom>
          </p:spPr>
          <p:txBody>
            <a:bodyPr lIns="50800" tIns="50800" rIns="50800" bIns="50800" rtlCol="0" anchor="ctr"/>
            <a:lstStyle/>
            <a:p>
              <a:pPr marL="0" lvl="0" indent="0" algn="ctr">
                <a:lnSpc>
                  <a:spcPts val="2639"/>
                </a:lnSpc>
              </a:pPr>
              <a:r>
                <a:rPr lang="en-US" sz="2199" b="1">
                  <a:solidFill>
                    <a:srgbClr val="19112C"/>
                  </a:solidFill>
                  <a:latin typeface="Arial Bold"/>
                  <a:ea typeface="Arial Bold"/>
                  <a:cs typeface="Arial Bold"/>
                  <a:sym typeface="Arial Bold"/>
                </a:rPr>
                <a:t>Η ΦΙΛΟΔΟΞΙΑ </a:t>
              </a:r>
            </a:p>
          </p:txBody>
        </p:sp>
      </p:grpSp>
      <p:grpSp>
        <p:nvGrpSpPr>
          <p:cNvPr id="32" name="Group 32"/>
          <p:cNvGrpSpPr/>
          <p:nvPr/>
        </p:nvGrpSpPr>
        <p:grpSpPr>
          <a:xfrm>
            <a:off x="602882" y="5767845"/>
            <a:ext cx="3967762" cy="2268563"/>
            <a:chOff x="0" y="0"/>
            <a:chExt cx="5290350" cy="3024750"/>
          </a:xfrm>
        </p:grpSpPr>
        <p:sp>
          <p:nvSpPr>
            <p:cNvPr id="33" name="Freeform 33"/>
            <p:cNvSpPr/>
            <p:nvPr/>
          </p:nvSpPr>
          <p:spPr>
            <a:xfrm>
              <a:off x="10033" y="10033"/>
              <a:ext cx="5270373" cy="3004693"/>
            </a:xfrm>
            <a:custGeom>
              <a:avLst/>
              <a:gdLst/>
              <a:ahLst/>
              <a:cxnLst/>
              <a:rect l="l" t="t" r="r" b="b"/>
              <a:pathLst>
                <a:path w="5270373" h="3004693">
                  <a:moveTo>
                    <a:pt x="0" y="500761"/>
                  </a:moveTo>
                  <a:cubicBezTo>
                    <a:pt x="0" y="224155"/>
                    <a:pt x="224790" y="0"/>
                    <a:pt x="502158" y="0"/>
                  </a:cubicBezTo>
                  <a:lnTo>
                    <a:pt x="4768088" y="0"/>
                  </a:lnTo>
                  <a:cubicBezTo>
                    <a:pt x="5045456" y="0"/>
                    <a:pt x="5270373" y="224282"/>
                    <a:pt x="5270373" y="500761"/>
                  </a:cubicBezTo>
                  <a:lnTo>
                    <a:pt x="5270373" y="2503932"/>
                  </a:lnTo>
                  <a:cubicBezTo>
                    <a:pt x="5270373" y="2780538"/>
                    <a:pt x="5045456" y="3004693"/>
                    <a:pt x="4768088" y="3004693"/>
                  </a:cubicBezTo>
                  <a:lnTo>
                    <a:pt x="502158" y="3004693"/>
                  </a:lnTo>
                  <a:cubicBezTo>
                    <a:pt x="224790" y="3004693"/>
                    <a:pt x="0" y="2780538"/>
                    <a:pt x="0" y="2503932"/>
                  </a:cubicBezTo>
                  <a:close/>
                </a:path>
              </a:pathLst>
            </a:custGeom>
            <a:solidFill>
              <a:srgbClr val="FFFFFF"/>
            </a:solidFill>
          </p:spPr>
          <p:txBody>
            <a:bodyPr/>
            <a:lstStyle/>
            <a:p>
              <a:endParaRPr lang="en-US"/>
            </a:p>
          </p:txBody>
        </p:sp>
        <p:sp>
          <p:nvSpPr>
            <p:cNvPr id="34" name="Freeform 34"/>
            <p:cNvSpPr/>
            <p:nvPr/>
          </p:nvSpPr>
          <p:spPr>
            <a:xfrm>
              <a:off x="0" y="0"/>
              <a:ext cx="5290312" cy="3024759"/>
            </a:xfrm>
            <a:custGeom>
              <a:avLst/>
              <a:gdLst/>
              <a:ahLst/>
              <a:cxnLst/>
              <a:rect l="l" t="t" r="r" b="b"/>
              <a:pathLst>
                <a:path w="5290312" h="3024759">
                  <a:moveTo>
                    <a:pt x="0" y="510794"/>
                  </a:moveTo>
                  <a:cubicBezTo>
                    <a:pt x="0" y="228600"/>
                    <a:pt x="229362" y="0"/>
                    <a:pt x="512191" y="0"/>
                  </a:cubicBezTo>
                  <a:lnTo>
                    <a:pt x="4778121" y="0"/>
                  </a:lnTo>
                  <a:lnTo>
                    <a:pt x="4778121" y="10033"/>
                  </a:lnTo>
                  <a:lnTo>
                    <a:pt x="4778121" y="0"/>
                  </a:lnTo>
                  <a:cubicBezTo>
                    <a:pt x="5060950" y="0"/>
                    <a:pt x="5290312" y="228600"/>
                    <a:pt x="5290312" y="510794"/>
                  </a:cubicBezTo>
                  <a:lnTo>
                    <a:pt x="5280279" y="510794"/>
                  </a:lnTo>
                  <a:lnTo>
                    <a:pt x="5290312" y="510794"/>
                  </a:lnTo>
                  <a:lnTo>
                    <a:pt x="5290312" y="2513965"/>
                  </a:lnTo>
                  <a:lnTo>
                    <a:pt x="5280279" y="2513965"/>
                  </a:lnTo>
                  <a:lnTo>
                    <a:pt x="5290312" y="2513965"/>
                  </a:lnTo>
                  <a:cubicBezTo>
                    <a:pt x="5290312" y="2796032"/>
                    <a:pt x="5060950" y="3024759"/>
                    <a:pt x="4778121" y="3024759"/>
                  </a:cubicBezTo>
                  <a:lnTo>
                    <a:pt x="4778121" y="3014726"/>
                  </a:lnTo>
                  <a:lnTo>
                    <a:pt x="4778121" y="3024759"/>
                  </a:lnTo>
                  <a:lnTo>
                    <a:pt x="512191" y="3024759"/>
                  </a:lnTo>
                  <a:lnTo>
                    <a:pt x="512191" y="3014726"/>
                  </a:lnTo>
                  <a:lnTo>
                    <a:pt x="512191" y="3024759"/>
                  </a:lnTo>
                  <a:cubicBezTo>
                    <a:pt x="229362" y="3024759"/>
                    <a:pt x="0" y="2796159"/>
                    <a:pt x="0" y="2513965"/>
                  </a:cubicBezTo>
                  <a:lnTo>
                    <a:pt x="0" y="510794"/>
                  </a:lnTo>
                  <a:lnTo>
                    <a:pt x="10033" y="510794"/>
                  </a:lnTo>
                  <a:lnTo>
                    <a:pt x="0" y="510794"/>
                  </a:lnTo>
                  <a:moveTo>
                    <a:pt x="19939" y="510794"/>
                  </a:moveTo>
                  <a:lnTo>
                    <a:pt x="19939" y="2513965"/>
                  </a:lnTo>
                  <a:lnTo>
                    <a:pt x="10033" y="2513965"/>
                  </a:lnTo>
                  <a:lnTo>
                    <a:pt x="20066" y="2513965"/>
                  </a:lnTo>
                  <a:cubicBezTo>
                    <a:pt x="20066" y="2784983"/>
                    <a:pt x="240411" y="3004820"/>
                    <a:pt x="512318" y="3004820"/>
                  </a:cubicBezTo>
                  <a:lnTo>
                    <a:pt x="4778248" y="3004820"/>
                  </a:lnTo>
                  <a:cubicBezTo>
                    <a:pt x="5050155" y="3004820"/>
                    <a:pt x="5270500" y="2784983"/>
                    <a:pt x="5270500" y="2513965"/>
                  </a:cubicBezTo>
                  <a:lnTo>
                    <a:pt x="5270500" y="510794"/>
                  </a:lnTo>
                  <a:cubicBezTo>
                    <a:pt x="5270500" y="239776"/>
                    <a:pt x="5050155" y="19939"/>
                    <a:pt x="4778248" y="19939"/>
                  </a:cubicBezTo>
                  <a:lnTo>
                    <a:pt x="512191" y="19939"/>
                  </a:lnTo>
                  <a:lnTo>
                    <a:pt x="512191" y="10033"/>
                  </a:lnTo>
                  <a:lnTo>
                    <a:pt x="512191" y="20066"/>
                  </a:lnTo>
                  <a:cubicBezTo>
                    <a:pt x="240284" y="19939"/>
                    <a:pt x="19939" y="239776"/>
                    <a:pt x="19939" y="510794"/>
                  </a:cubicBezTo>
                  <a:close/>
                </a:path>
              </a:pathLst>
            </a:custGeom>
            <a:solidFill>
              <a:srgbClr val="000000"/>
            </a:solidFill>
          </p:spPr>
          <p:txBody>
            <a:bodyPr/>
            <a:lstStyle/>
            <a:p>
              <a:endParaRPr lang="en-US"/>
            </a:p>
          </p:txBody>
        </p:sp>
        <p:sp>
          <p:nvSpPr>
            <p:cNvPr id="35" name="TextBox 35"/>
            <p:cNvSpPr txBox="1"/>
            <p:nvPr/>
          </p:nvSpPr>
          <p:spPr>
            <a:xfrm>
              <a:off x="0" y="-19050"/>
              <a:ext cx="5290350" cy="3043800"/>
            </a:xfrm>
            <a:prstGeom prst="rect">
              <a:avLst/>
            </a:prstGeom>
          </p:spPr>
          <p:txBody>
            <a:bodyPr lIns="50800" tIns="50800" rIns="50800" bIns="50800" rtlCol="0" anchor="ctr"/>
            <a:lstStyle/>
            <a:p>
              <a:pPr marL="0" lvl="0" indent="0" algn="ctr">
                <a:lnSpc>
                  <a:spcPts val="2638"/>
                </a:lnSpc>
              </a:pPr>
              <a:r>
                <a:rPr lang="en-US" sz="2199" b="1">
                  <a:solidFill>
                    <a:srgbClr val="19112C"/>
                  </a:solidFill>
                  <a:latin typeface="Arial Bold"/>
                  <a:ea typeface="Arial Bold"/>
                  <a:cs typeface="Arial Bold"/>
                  <a:sym typeface="Arial Bold"/>
                </a:rPr>
                <a:t>Να διπλασιαστεί το ποσοστό  των ανακυκλωμένων υλικών που χρησιμοποιούνται στην οικονομία της ΕΕ.</a:t>
              </a:r>
            </a:p>
          </p:txBody>
        </p:sp>
      </p:grpSp>
      <p:grpSp>
        <p:nvGrpSpPr>
          <p:cNvPr id="36" name="Group 36"/>
          <p:cNvGrpSpPr/>
          <p:nvPr/>
        </p:nvGrpSpPr>
        <p:grpSpPr>
          <a:xfrm>
            <a:off x="7523438" y="5767845"/>
            <a:ext cx="4019497" cy="2268563"/>
            <a:chOff x="0" y="0"/>
            <a:chExt cx="5359329" cy="3024750"/>
          </a:xfrm>
        </p:grpSpPr>
        <p:sp>
          <p:nvSpPr>
            <p:cNvPr id="37" name="Freeform 37"/>
            <p:cNvSpPr/>
            <p:nvPr/>
          </p:nvSpPr>
          <p:spPr>
            <a:xfrm>
              <a:off x="10164" y="10033"/>
              <a:ext cx="5339091" cy="3004693"/>
            </a:xfrm>
            <a:custGeom>
              <a:avLst/>
              <a:gdLst/>
              <a:ahLst/>
              <a:cxnLst/>
              <a:rect l="l" t="t" r="r" b="b"/>
              <a:pathLst>
                <a:path w="5339091" h="3004693">
                  <a:moveTo>
                    <a:pt x="0" y="500761"/>
                  </a:moveTo>
                  <a:cubicBezTo>
                    <a:pt x="0" y="224155"/>
                    <a:pt x="227721" y="0"/>
                    <a:pt x="508705" y="0"/>
                  </a:cubicBezTo>
                  <a:lnTo>
                    <a:pt x="4830257" y="0"/>
                  </a:lnTo>
                  <a:cubicBezTo>
                    <a:pt x="5111242" y="0"/>
                    <a:pt x="5339091" y="224282"/>
                    <a:pt x="5339091" y="500761"/>
                  </a:cubicBezTo>
                  <a:lnTo>
                    <a:pt x="5339091" y="2503932"/>
                  </a:lnTo>
                  <a:cubicBezTo>
                    <a:pt x="5339091" y="2780538"/>
                    <a:pt x="5111242" y="3004693"/>
                    <a:pt x="4830257" y="3004693"/>
                  </a:cubicBezTo>
                  <a:lnTo>
                    <a:pt x="508705" y="3004693"/>
                  </a:lnTo>
                  <a:cubicBezTo>
                    <a:pt x="227721" y="3004693"/>
                    <a:pt x="0" y="2780538"/>
                    <a:pt x="0" y="2503932"/>
                  </a:cubicBezTo>
                  <a:close/>
                </a:path>
              </a:pathLst>
            </a:custGeom>
            <a:solidFill>
              <a:srgbClr val="FFFFFF"/>
            </a:solidFill>
          </p:spPr>
          <p:txBody>
            <a:bodyPr/>
            <a:lstStyle/>
            <a:p>
              <a:endParaRPr lang="en-US"/>
            </a:p>
          </p:txBody>
        </p:sp>
        <p:sp>
          <p:nvSpPr>
            <p:cNvPr id="38" name="Freeform 38"/>
            <p:cNvSpPr/>
            <p:nvPr/>
          </p:nvSpPr>
          <p:spPr>
            <a:xfrm>
              <a:off x="0" y="0"/>
              <a:ext cx="5359290" cy="3024759"/>
            </a:xfrm>
            <a:custGeom>
              <a:avLst/>
              <a:gdLst/>
              <a:ahLst/>
              <a:cxnLst/>
              <a:rect l="l" t="t" r="r" b="b"/>
              <a:pathLst>
                <a:path w="5359290" h="3024759">
                  <a:moveTo>
                    <a:pt x="0" y="510794"/>
                  </a:moveTo>
                  <a:cubicBezTo>
                    <a:pt x="0" y="228600"/>
                    <a:pt x="232353" y="0"/>
                    <a:pt x="518869" y="0"/>
                  </a:cubicBezTo>
                  <a:lnTo>
                    <a:pt x="4840421" y="0"/>
                  </a:lnTo>
                  <a:lnTo>
                    <a:pt x="4840421" y="10033"/>
                  </a:lnTo>
                  <a:lnTo>
                    <a:pt x="4840421" y="0"/>
                  </a:lnTo>
                  <a:cubicBezTo>
                    <a:pt x="5126938" y="0"/>
                    <a:pt x="5359290" y="228600"/>
                    <a:pt x="5359290" y="510794"/>
                  </a:cubicBezTo>
                  <a:lnTo>
                    <a:pt x="5349127" y="510794"/>
                  </a:lnTo>
                  <a:lnTo>
                    <a:pt x="5359290" y="510794"/>
                  </a:lnTo>
                  <a:lnTo>
                    <a:pt x="5359290" y="2513965"/>
                  </a:lnTo>
                  <a:lnTo>
                    <a:pt x="5349127" y="2513965"/>
                  </a:lnTo>
                  <a:lnTo>
                    <a:pt x="5359290" y="2513965"/>
                  </a:lnTo>
                  <a:cubicBezTo>
                    <a:pt x="5359290" y="2796032"/>
                    <a:pt x="5126938" y="3024759"/>
                    <a:pt x="4840421" y="3024759"/>
                  </a:cubicBezTo>
                  <a:lnTo>
                    <a:pt x="4840421" y="3014726"/>
                  </a:lnTo>
                  <a:lnTo>
                    <a:pt x="4840421" y="3024759"/>
                  </a:lnTo>
                  <a:lnTo>
                    <a:pt x="518869" y="3024759"/>
                  </a:lnTo>
                  <a:lnTo>
                    <a:pt x="518869" y="3014726"/>
                  </a:lnTo>
                  <a:lnTo>
                    <a:pt x="518869" y="3024759"/>
                  </a:lnTo>
                  <a:cubicBezTo>
                    <a:pt x="232353" y="3024759"/>
                    <a:pt x="0" y="2796159"/>
                    <a:pt x="0" y="2513965"/>
                  </a:cubicBezTo>
                  <a:lnTo>
                    <a:pt x="0" y="510794"/>
                  </a:lnTo>
                  <a:lnTo>
                    <a:pt x="10164" y="510794"/>
                  </a:lnTo>
                  <a:lnTo>
                    <a:pt x="0" y="510794"/>
                  </a:lnTo>
                  <a:moveTo>
                    <a:pt x="20199" y="510794"/>
                  </a:moveTo>
                  <a:lnTo>
                    <a:pt x="20199" y="2513965"/>
                  </a:lnTo>
                  <a:lnTo>
                    <a:pt x="10164" y="2513965"/>
                  </a:lnTo>
                  <a:lnTo>
                    <a:pt x="20328" y="2513965"/>
                  </a:lnTo>
                  <a:cubicBezTo>
                    <a:pt x="20328" y="2784983"/>
                    <a:pt x="243546" y="3004820"/>
                    <a:pt x="518998" y="3004820"/>
                  </a:cubicBezTo>
                  <a:lnTo>
                    <a:pt x="4840549" y="3004820"/>
                  </a:lnTo>
                  <a:cubicBezTo>
                    <a:pt x="5116002" y="3004820"/>
                    <a:pt x="5339220" y="2784983"/>
                    <a:pt x="5339220" y="2513965"/>
                  </a:cubicBezTo>
                  <a:lnTo>
                    <a:pt x="5339220" y="510794"/>
                  </a:lnTo>
                  <a:cubicBezTo>
                    <a:pt x="5339220" y="239776"/>
                    <a:pt x="5116002" y="19939"/>
                    <a:pt x="4840549" y="19939"/>
                  </a:cubicBezTo>
                  <a:lnTo>
                    <a:pt x="518869" y="19939"/>
                  </a:lnTo>
                  <a:lnTo>
                    <a:pt x="518869" y="10033"/>
                  </a:lnTo>
                  <a:lnTo>
                    <a:pt x="518869" y="20066"/>
                  </a:lnTo>
                  <a:cubicBezTo>
                    <a:pt x="243417" y="19939"/>
                    <a:pt x="20199" y="239776"/>
                    <a:pt x="20199" y="510794"/>
                  </a:cubicBezTo>
                  <a:close/>
                </a:path>
              </a:pathLst>
            </a:custGeom>
            <a:solidFill>
              <a:srgbClr val="000000"/>
            </a:solidFill>
          </p:spPr>
          <p:txBody>
            <a:bodyPr/>
            <a:lstStyle/>
            <a:p>
              <a:endParaRPr lang="en-US"/>
            </a:p>
          </p:txBody>
        </p:sp>
        <p:sp>
          <p:nvSpPr>
            <p:cNvPr id="39" name="TextBox 39"/>
            <p:cNvSpPr txBox="1"/>
            <p:nvPr/>
          </p:nvSpPr>
          <p:spPr>
            <a:xfrm>
              <a:off x="0" y="-19050"/>
              <a:ext cx="5359329" cy="3043800"/>
            </a:xfrm>
            <a:prstGeom prst="rect">
              <a:avLst/>
            </a:prstGeom>
          </p:spPr>
          <p:txBody>
            <a:bodyPr lIns="50800" tIns="50800" rIns="50800" bIns="50800" rtlCol="0" anchor="ctr"/>
            <a:lstStyle/>
            <a:p>
              <a:pPr marL="0" lvl="0" indent="0" algn="ctr">
                <a:lnSpc>
                  <a:spcPts val="2638"/>
                </a:lnSpc>
              </a:pPr>
              <a:r>
                <a:rPr lang="en-US" sz="2199" b="1">
                  <a:solidFill>
                    <a:srgbClr val="19112C"/>
                  </a:solidFill>
                  <a:latin typeface="Arial Bold"/>
                  <a:ea typeface="Arial Bold"/>
                  <a:cs typeface="Arial Bold"/>
                  <a:sym typeface="Arial Bold"/>
                </a:rPr>
                <a:t>Δυσκολία στην πρόοδο: Η τρέχουσα πορεία της ΕΕ δείχνει ότι η επίτευξη του στόχου διατρέχει κίνδυνο χωρίς να παρατηρείται αντίστοιχα αυξημένη δράση.</a:t>
              </a:r>
            </a:p>
          </p:txBody>
        </p:sp>
      </p:grpSp>
      <p:grpSp>
        <p:nvGrpSpPr>
          <p:cNvPr id="40" name="Group 40"/>
          <p:cNvGrpSpPr>
            <a:grpSpLocks noChangeAspect="1"/>
          </p:cNvGrpSpPr>
          <p:nvPr/>
        </p:nvGrpSpPr>
        <p:grpSpPr>
          <a:xfrm rot="5400000">
            <a:off x="10898250" y="1381913"/>
            <a:ext cx="8771662" cy="6007837"/>
            <a:chOff x="0" y="0"/>
            <a:chExt cx="11695550" cy="8010450"/>
          </a:xfrm>
        </p:grpSpPr>
        <p:sp>
          <p:nvSpPr>
            <p:cNvPr id="41" name="Freeform 41"/>
            <p:cNvSpPr/>
            <p:nvPr/>
          </p:nvSpPr>
          <p:spPr>
            <a:xfrm>
              <a:off x="0" y="0"/>
              <a:ext cx="11695557" cy="8010398"/>
            </a:xfrm>
            <a:custGeom>
              <a:avLst/>
              <a:gdLst/>
              <a:ahLst/>
              <a:cxnLst/>
              <a:rect l="l" t="t" r="r" b="b"/>
              <a:pathLst>
                <a:path w="11695557" h="8010398">
                  <a:moveTo>
                    <a:pt x="0" y="0"/>
                  </a:moveTo>
                  <a:lnTo>
                    <a:pt x="11695557" y="0"/>
                  </a:lnTo>
                  <a:lnTo>
                    <a:pt x="11695557" y="8010398"/>
                  </a:lnTo>
                  <a:lnTo>
                    <a:pt x="0" y="8010398"/>
                  </a:lnTo>
                  <a:lnTo>
                    <a:pt x="0" y="0"/>
                  </a:lnTo>
                  <a:close/>
                </a:path>
              </a:pathLst>
            </a:custGeom>
            <a:blipFill>
              <a:blip r:embed="rId11"/>
              <a:stretch>
                <a:fillRect l="-1420" r="-1420"/>
              </a:stretch>
            </a:blipFill>
          </p:spPr>
          <p:txBody>
            <a:bodyPr/>
            <a:lstStyle/>
            <a:p>
              <a:endParaRPr lang="en-US"/>
            </a:p>
          </p:txBody>
        </p:sp>
      </p:grpSp>
      <p:grpSp>
        <p:nvGrpSpPr>
          <p:cNvPr id="42" name="Group 42"/>
          <p:cNvGrpSpPr/>
          <p:nvPr/>
        </p:nvGrpSpPr>
        <p:grpSpPr>
          <a:xfrm>
            <a:off x="4570644" y="1953887"/>
            <a:ext cx="2636438" cy="1191630"/>
            <a:chOff x="0" y="0"/>
            <a:chExt cx="3515250" cy="1588839"/>
          </a:xfrm>
        </p:grpSpPr>
        <p:sp>
          <p:nvSpPr>
            <p:cNvPr id="43" name="Freeform 43"/>
            <p:cNvSpPr/>
            <p:nvPr/>
          </p:nvSpPr>
          <p:spPr>
            <a:xfrm>
              <a:off x="9525" y="11282"/>
              <a:ext cx="3496183" cy="1566337"/>
            </a:xfrm>
            <a:custGeom>
              <a:avLst/>
              <a:gdLst/>
              <a:ahLst/>
              <a:cxnLst/>
              <a:rect l="l" t="t" r="r" b="b"/>
              <a:pathLst>
                <a:path w="3496183" h="1566337">
                  <a:moveTo>
                    <a:pt x="0" y="0"/>
                  </a:moveTo>
                  <a:lnTo>
                    <a:pt x="3496183" y="0"/>
                  </a:lnTo>
                  <a:lnTo>
                    <a:pt x="3496183" y="1566336"/>
                  </a:lnTo>
                  <a:lnTo>
                    <a:pt x="0" y="1566336"/>
                  </a:lnTo>
                  <a:close/>
                </a:path>
              </a:pathLst>
            </a:custGeom>
            <a:solidFill>
              <a:srgbClr val="C0FF99"/>
            </a:solidFill>
          </p:spPr>
          <p:txBody>
            <a:bodyPr/>
            <a:lstStyle/>
            <a:p>
              <a:endParaRPr lang="en-US"/>
            </a:p>
          </p:txBody>
        </p:sp>
        <p:sp>
          <p:nvSpPr>
            <p:cNvPr id="44" name="Freeform 44"/>
            <p:cNvSpPr/>
            <p:nvPr/>
          </p:nvSpPr>
          <p:spPr>
            <a:xfrm>
              <a:off x="0" y="0"/>
              <a:ext cx="3515233" cy="1588890"/>
            </a:xfrm>
            <a:custGeom>
              <a:avLst/>
              <a:gdLst/>
              <a:ahLst/>
              <a:cxnLst/>
              <a:rect l="l" t="t" r="r" b="b"/>
              <a:pathLst>
                <a:path w="3515233" h="1588890">
                  <a:moveTo>
                    <a:pt x="9525" y="0"/>
                  </a:moveTo>
                  <a:lnTo>
                    <a:pt x="3505708" y="0"/>
                  </a:lnTo>
                  <a:cubicBezTo>
                    <a:pt x="3510915" y="0"/>
                    <a:pt x="3515233" y="5114"/>
                    <a:pt x="3515233" y="11282"/>
                  </a:cubicBezTo>
                  <a:lnTo>
                    <a:pt x="3515233" y="1577618"/>
                  </a:lnTo>
                  <a:cubicBezTo>
                    <a:pt x="3515233" y="1583786"/>
                    <a:pt x="3510915" y="1588890"/>
                    <a:pt x="3505708" y="1588890"/>
                  </a:cubicBezTo>
                  <a:lnTo>
                    <a:pt x="9525" y="1588890"/>
                  </a:lnTo>
                  <a:cubicBezTo>
                    <a:pt x="4318" y="1588890"/>
                    <a:pt x="0" y="1583786"/>
                    <a:pt x="0" y="1577618"/>
                  </a:cubicBezTo>
                  <a:lnTo>
                    <a:pt x="0" y="11282"/>
                  </a:lnTo>
                  <a:cubicBezTo>
                    <a:pt x="0" y="5114"/>
                    <a:pt x="4318" y="0"/>
                    <a:pt x="9525" y="0"/>
                  </a:cubicBezTo>
                  <a:moveTo>
                    <a:pt x="9525" y="22563"/>
                  </a:moveTo>
                  <a:lnTo>
                    <a:pt x="9525" y="11282"/>
                  </a:lnTo>
                  <a:lnTo>
                    <a:pt x="19050" y="11282"/>
                  </a:lnTo>
                  <a:lnTo>
                    <a:pt x="19050" y="1577618"/>
                  </a:lnTo>
                  <a:lnTo>
                    <a:pt x="9525" y="1577618"/>
                  </a:lnTo>
                  <a:lnTo>
                    <a:pt x="9525" y="1566337"/>
                  </a:lnTo>
                  <a:lnTo>
                    <a:pt x="3505708" y="1566337"/>
                  </a:lnTo>
                  <a:lnTo>
                    <a:pt x="3505708" y="1577618"/>
                  </a:lnTo>
                  <a:lnTo>
                    <a:pt x="3496183" y="1577618"/>
                  </a:lnTo>
                  <a:lnTo>
                    <a:pt x="3496183" y="11282"/>
                  </a:lnTo>
                  <a:lnTo>
                    <a:pt x="3505708" y="11282"/>
                  </a:lnTo>
                  <a:lnTo>
                    <a:pt x="3505708" y="22563"/>
                  </a:lnTo>
                  <a:lnTo>
                    <a:pt x="9525" y="22563"/>
                  </a:lnTo>
                  <a:close/>
                </a:path>
              </a:pathLst>
            </a:custGeom>
            <a:solidFill>
              <a:srgbClr val="C0FF99"/>
            </a:solidFill>
          </p:spPr>
          <p:txBody>
            <a:bodyPr/>
            <a:lstStyle/>
            <a:p>
              <a:endParaRPr lang="en-US"/>
            </a:p>
          </p:txBody>
        </p:sp>
        <p:sp>
          <p:nvSpPr>
            <p:cNvPr id="45" name="TextBox 45"/>
            <p:cNvSpPr txBox="1"/>
            <p:nvPr/>
          </p:nvSpPr>
          <p:spPr>
            <a:xfrm>
              <a:off x="0" y="0"/>
              <a:ext cx="3515250" cy="1588839"/>
            </a:xfrm>
            <a:prstGeom prst="rect">
              <a:avLst/>
            </a:prstGeom>
          </p:spPr>
          <p:txBody>
            <a:bodyPr lIns="50800" tIns="50800" rIns="50800" bIns="50800" rtlCol="0" anchor="ctr"/>
            <a:lstStyle/>
            <a:p>
              <a:pPr marL="0" lvl="0" indent="0" algn="ctr">
                <a:lnSpc>
                  <a:spcPts val="3960"/>
                </a:lnSpc>
              </a:pPr>
              <a:r>
                <a:rPr lang="en-US" sz="3300" b="1">
                  <a:solidFill>
                    <a:srgbClr val="19112C"/>
                  </a:solidFill>
                  <a:latin typeface="Georgia Bold"/>
                  <a:ea typeface="Georgia Bold"/>
                  <a:cs typeface="Georgia Bold"/>
                  <a:sym typeface="Georgia Bold"/>
                </a:rPr>
                <a:t>Μέχρι το 2030</a:t>
              </a:r>
            </a:p>
          </p:txBody>
        </p:sp>
      </p:grpSp>
      <p:sp>
        <p:nvSpPr>
          <p:cNvPr id="46" name="AutoShape 46"/>
          <p:cNvSpPr/>
          <p:nvPr/>
        </p:nvSpPr>
        <p:spPr>
          <a:xfrm>
            <a:off x="7207082" y="2969740"/>
            <a:ext cx="831711" cy="590548"/>
          </a:xfrm>
          <a:prstGeom prst="line">
            <a:avLst/>
          </a:prstGeom>
          <a:ln w="38100" cap="flat">
            <a:solidFill>
              <a:srgbClr val="000000"/>
            </a:solidFill>
            <a:prstDash val="sysDot"/>
            <a:headEnd type="none" w="sm" len="sm"/>
            <a:tailEnd type="arrow" w="med" len="sm"/>
          </a:ln>
        </p:spPr>
        <p:txBody>
          <a:bodyPr/>
          <a:lstStyle/>
          <a:p>
            <a:endParaRPr lang="en-US"/>
          </a:p>
        </p:txBody>
      </p:sp>
      <p:sp>
        <p:nvSpPr>
          <p:cNvPr id="47" name="AutoShape 47"/>
          <p:cNvSpPr/>
          <p:nvPr/>
        </p:nvSpPr>
        <p:spPr>
          <a:xfrm flipH="1">
            <a:off x="3943885" y="3082801"/>
            <a:ext cx="626759" cy="457652"/>
          </a:xfrm>
          <a:prstGeom prst="line">
            <a:avLst/>
          </a:prstGeom>
          <a:ln w="38100" cap="flat">
            <a:solidFill>
              <a:srgbClr val="000000"/>
            </a:solidFill>
            <a:prstDash val="sysDot"/>
            <a:headEnd type="none" w="sm" len="sm"/>
            <a:tailEnd type="arrow" w="med" len="sm"/>
          </a:ln>
        </p:spPr>
        <p:txBody>
          <a:bodyPr/>
          <a:lstStyle/>
          <a:p>
            <a:endParaRPr lang="en-US"/>
          </a:p>
        </p:txBody>
      </p:sp>
      <p:sp>
        <p:nvSpPr>
          <p:cNvPr id="48" name="Freeform 48"/>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2"/>
            <a:stretch>
              <a:fillRect/>
            </a:stretch>
          </a:blipFill>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4708498" y="-954"/>
            <a:ext cx="3579499" cy="8747478"/>
            <a:chOff x="0" y="0"/>
            <a:chExt cx="4772666" cy="11663304"/>
          </a:xfrm>
        </p:grpSpPr>
        <p:sp>
          <p:nvSpPr>
            <p:cNvPr id="18" name="Freeform 18" descr="Ένα τετράγωνο και ένα τετράγωνο αντικείμενο με ένα πράσινο και ένα μαύρο τετράγωνο αντικείμενο  Η περιγραφή δημιουργήθηκε αυτόματα"/>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n-US"/>
            </a:p>
          </p:txBody>
        </p:sp>
      </p:grpSp>
      <p:grpSp>
        <p:nvGrpSpPr>
          <p:cNvPr id="19" name="Group 19"/>
          <p:cNvGrpSpPr>
            <a:grpSpLocks noChangeAspect="1"/>
          </p:cNvGrpSpPr>
          <p:nvPr/>
        </p:nvGrpSpPr>
        <p:grpSpPr>
          <a:xfrm>
            <a:off x="14896364" y="2252438"/>
            <a:ext cx="3203764" cy="972000"/>
            <a:chOff x="0" y="0"/>
            <a:chExt cx="4271686" cy="1296000"/>
          </a:xfrm>
        </p:grpSpPr>
        <p:sp>
          <p:nvSpPr>
            <p:cNvPr id="20" name="Freeform 20" descr="Ένα μοβ και μαύρο κείμενο  Η περιγραφή δημιουργείται αυτόματα"/>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n-US"/>
            </a:p>
          </p:txBody>
        </p:sp>
      </p:grpSp>
      <p:grpSp>
        <p:nvGrpSpPr>
          <p:cNvPr id="21" name="Group 21"/>
          <p:cNvGrpSpPr/>
          <p:nvPr/>
        </p:nvGrpSpPr>
        <p:grpSpPr>
          <a:xfrm>
            <a:off x="867657" y="182588"/>
            <a:ext cx="13680000" cy="1988550"/>
            <a:chOff x="0" y="0"/>
            <a:chExt cx="18240000" cy="2651400"/>
          </a:xfrm>
        </p:grpSpPr>
        <p:sp>
          <p:nvSpPr>
            <p:cNvPr id="22" name="Freeform 22"/>
            <p:cNvSpPr/>
            <p:nvPr/>
          </p:nvSpPr>
          <p:spPr>
            <a:xfrm>
              <a:off x="0" y="0"/>
              <a:ext cx="18240000" cy="2651400"/>
            </a:xfrm>
            <a:custGeom>
              <a:avLst/>
              <a:gdLst/>
              <a:ahLst/>
              <a:cxnLst/>
              <a:rect l="l" t="t" r="r" b="b"/>
              <a:pathLst>
                <a:path w="18240000" h="2651400">
                  <a:moveTo>
                    <a:pt x="0" y="0"/>
                  </a:moveTo>
                  <a:lnTo>
                    <a:pt x="18240000" y="0"/>
                  </a:lnTo>
                  <a:lnTo>
                    <a:pt x="18240000" y="2651400"/>
                  </a:lnTo>
                  <a:lnTo>
                    <a:pt x="0" y="2651400"/>
                  </a:lnTo>
                  <a:close/>
                </a:path>
              </a:pathLst>
            </a:custGeom>
            <a:solidFill>
              <a:srgbClr val="000000">
                <a:alpha val="0"/>
              </a:srgbClr>
            </a:solidFill>
          </p:spPr>
          <p:txBody>
            <a:bodyPr/>
            <a:lstStyle/>
            <a:p>
              <a:endParaRPr lang="en-US"/>
            </a:p>
          </p:txBody>
        </p:sp>
        <p:sp>
          <p:nvSpPr>
            <p:cNvPr id="23" name="TextBox 23"/>
            <p:cNvSpPr txBox="1"/>
            <p:nvPr/>
          </p:nvSpPr>
          <p:spPr>
            <a:xfrm>
              <a:off x="0" y="38100"/>
              <a:ext cx="18240000" cy="2613300"/>
            </a:xfrm>
            <a:prstGeom prst="rect">
              <a:avLst/>
            </a:prstGeom>
          </p:spPr>
          <p:txBody>
            <a:bodyPr lIns="0" tIns="0" rIns="0" bIns="0" rtlCol="0" anchor="ctr"/>
            <a:lstStyle/>
            <a:p>
              <a:pPr algn="l">
                <a:lnSpc>
                  <a:spcPts val="4536"/>
                </a:lnSpc>
              </a:pPr>
              <a:endParaRPr/>
            </a:p>
          </p:txBody>
        </p:sp>
      </p:grpSp>
      <p:grpSp>
        <p:nvGrpSpPr>
          <p:cNvPr id="24" name="Group 24"/>
          <p:cNvGrpSpPr/>
          <p:nvPr/>
        </p:nvGrpSpPr>
        <p:grpSpPr>
          <a:xfrm>
            <a:off x="3001431" y="1176862"/>
            <a:ext cx="9650700" cy="7438050"/>
            <a:chOff x="0" y="0"/>
            <a:chExt cx="12867600" cy="9917400"/>
          </a:xfrm>
        </p:grpSpPr>
        <p:sp>
          <p:nvSpPr>
            <p:cNvPr id="25" name="Freeform 25"/>
            <p:cNvSpPr/>
            <p:nvPr/>
          </p:nvSpPr>
          <p:spPr>
            <a:xfrm>
              <a:off x="0" y="0"/>
              <a:ext cx="12867640" cy="9917430"/>
            </a:xfrm>
            <a:custGeom>
              <a:avLst/>
              <a:gdLst/>
              <a:ahLst/>
              <a:cxnLst/>
              <a:rect l="l" t="t" r="r" b="b"/>
              <a:pathLst>
                <a:path w="12867640" h="9917430">
                  <a:moveTo>
                    <a:pt x="0" y="4958715"/>
                  </a:moveTo>
                  <a:lnTo>
                    <a:pt x="6433820" y="0"/>
                  </a:lnTo>
                  <a:lnTo>
                    <a:pt x="12867640" y="4958715"/>
                  </a:lnTo>
                  <a:lnTo>
                    <a:pt x="6433820" y="9917430"/>
                  </a:lnTo>
                  <a:close/>
                </a:path>
              </a:pathLst>
            </a:custGeom>
            <a:solidFill>
              <a:srgbClr val="D8D8D8">
                <a:alpha val="47059"/>
              </a:srgbClr>
            </a:solidFill>
          </p:spPr>
          <p:txBody>
            <a:bodyPr/>
            <a:lstStyle/>
            <a:p>
              <a:endParaRPr lang="en-US"/>
            </a:p>
          </p:txBody>
        </p:sp>
      </p:grpSp>
      <p:grpSp>
        <p:nvGrpSpPr>
          <p:cNvPr id="26" name="Group 26"/>
          <p:cNvGrpSpPr/>
          <p:nvPr/>
        </p:nvGrpSpPr>
        <p:grpSpPr>
          <a:xfrm>
            <a:off x="1352425" y="3290156"/>
            <a:ext cx="6289988" cy="1734187"/>
            <a:chOff x="0" y="0"/>
            <a:chExt cx="8386650" cy="2312250"/>
          </a:xfrm>
        </p:grpSpPr>
        <p:sp>
          <p:nvSpPr>
            <p:cNvPr id="27" name="Freeform 27"/>
            <p:cNvSpPr/>
            <p:nvPr/>
          </p:nvSpPr>
          <p:spPr>
            <a:xfrm>
              <a:off x="9525" y="9525"/>
              <a:ext cx="8367650" cy="2293239"/>
            </a:xfrm>
            <a:custGeom>
              <a:avLst/>
              <a:gdLst/>
              <a:ahLst/>
              <a:cxnLst/>
              <a:rect l="l" t="t" r="r" b="b"/>
              <a:pathLst>
                <a:path w="8367650" h="2293239">
                  <a:moveTo>
                    <a:pt x="0" y="382270"/>
                  </a:moveTo>
                  <a:cubicBezTo>
                    <a:pt x="0" y="171069"/>
                    <a:pt x="172212" y="0"/>
                    <a:pt x="384556" y="0"/>
                  </a:cubicBezTo>
                  <a:lnTo>
                    <a:pt x="7983093" y="0"/>
                  </a:lnTo>
                  <a:cubicBezTo>
                    <a:pt x="8195437" y="0"/>
                    <a:pt x="8367650" y="171069"/>
                    <a:pt x="8367650" y="382270"/>
                  </a:cubicBezTo>
                  <a:lnTo>
                    <a:pt x="8367650" y="1910969"/>
                  </a:lnTo>
                  <a:cubicBezTo>
                    <a:pt x="8367650" y="2122043"/>
                    <a:pt x="8195437" y="2293239"/>
                    <a:pt x="7983093" y="2293239"/>
                  </a:cubicBezTo>
                  <a:lnTo>
                    <a:pt x="384556" y="2293239"/>
                  </a:lnTo>
                  <a:cubicBezTo>
                    <a:pt x="172212" y="2293239"/>
                    <a:pt x="0" y="2122170"/>
                    <a:pt x="0" y="1910969"/>
                  </a:cubicBezTo>
                  <a:close/>
                </a:path>
              </a:pathLst>
            </a:custGeom>
            <a:solidFill>
              <a:srgbClr val="8D5CFF"/>
            </a:solidFill>
          </p:spPr>
          <p:txBody>
            <a:bodyPr/>
            <a:lstStyle/>
            <a:p>
              <a:endParaRPr lang="en-US"/>
            </a:p>
          </p:txBody>
        </p:sp>
        <p:sp>
          <p:nvSpPr>
            <p:cNvPr id="28" name="Freeform 28"/>
            <p:cNvSpPr/>
            <p:nvPr/>
          </p:nvSpPr>
          <p:spPr>
            <a:xfrm>
              <a:off x="0" y="0"/>
              <a:ext cx="8386700" cy="2312289"/>
            </a:xfrm>
            <a:custGeom>
              <a:avLst/>
              <a:gdLst/>
              <a:ahLst/>
              <a:cxnLst/>
              <a:rect l="l" t="t" r="r" b="b"/>
              <a:pathLst>
                <a:path w="8386700" h="2312289">
                  <a:moveTo>
                    <a:pt x="0" y="391795"/>
                  </a:moveTo>
                  <a:cubicBezTo>
                    <a:pt x="0" y="175387"/>
                    <a:pt x="176530" y="0"/>
                    <a:pt x="394081" y="0"/>
                  </a:cubicBezTo>
                  <a:lnTo>
                    <a:pt x="7992618" y="0"/>
                  </a:lnTo>
                  <a:lnTo>
                    <a:pt x="7992618" y="9525"/>
                  </a:lnTo>
                  <a:lnTo>
                    <a:pt x="7992618" y="0"/>
                  </a:lnTo>
                  <a:cubicBezTo>
                    <a:pt x="8210169" y="0"/>
                    <a:pt x="8386700" y="175387"/>
                    <a:pt x="8386700" y="391795"/>
                  </a:cubicBezTo>
                  <a:lnTo>
                    <a:pt x="8377175" y="391795"/>
                  </a:lnTo>
                  <a:lnTo>
                    <a:pt x="8386700" y="391795"/>
                  </a:lnTo>
                  <a:lnTo>
                    <a:pt x="8386700" y="1920494"/>
                  </a:lnTo>
                  <a:lnTo>
                    <a:pt x="8377175" y="1920494"/>
                  </a:lnTo>
                  <a:lnTo>
                    <a:pt x="8386700" y="1920494"/>
                  </a:lnTo>
                  <a:cubicBezTo>
                    <a:pt x="8386700" y="2136902"/>
                    <a:pt x="8210169" y="2312289"/>
                    <a:pt x="7992618" y="2312289"/>
                  </a:cubicBezTo>
                  <a:lnTo>
                    <a:pt x="7992618" y="2302764"/>
                  </a:lnTo>
                  <a:lnTo>
                    <a:pt x="7992618" y="2312289"/>
                  </a:lnTo>
                  <a:lnTo>
                    <a:pt x="394081" y="2312289"/>
                  </a:lnTo>
                  <a:lnTo>
                    <a:pt x="394081" y="2302764"/>
                  </a:lnTo>
                  <a:lnTo>
                    <a:pt x="394081" y="2312289"/>
                  </a:lnTo>
                  <a:cubicBezTo>
                    <a:pt x="176530" y="2312289"/>
                    <a:pt x="0" y="2136902"/>
                    <a:pt x="0" y="1920494"/>
                  </a:cubicBezTo>
                  <a:lnTo>
                    <a:pt x="0" y="391795"/>
                  </a:lnTo>
                  <a:lnTo>
                    <a:pt x="9525" y="391795"/>
                  </a:lnTo>
                  <a:lnTo>
                    <a:pt x="0" y="391795"/>
                  </a:lnTo>
                  <a:moveTo>
                    <a:pt x="19050" y="391795"/>
                  </a:moveTo>
                  <a:lnTo>
                    <a:pt x="19050" y="1920494"/>
                  </a:lnTo>
                  <a:lnTo>
                    <a:pt x="9525" y="1920494"/>
                  </a:lnTo>
                  <a:lnTo>
                    <a:pt x="19050" y="1920494"/>
                  </a:lnTo>
                  <a:cubicBezTo>
                    <a:pt x="19050" y="2126234"/>
                    <a:pt x="186944" y="2293239"/>
                    <a:pt x="394081" y="2293239"/>
                  </a:cubicBezTo>
                  <a:lnTo>
                    <a:pt x="7992618" y="2293239"/>
                  </a:lnTo>
                  <a:cubicBezTo>
                    <a:pt x="8199755" y="2293239"/>
                    <a:pt x="8367650" y="2126361"/>
                    <a:pt x="8367650" y="1920494"/>
                  </a:cubicBezTo>
                  <a:lnTo>
                    <a:pt x="8367650" y="391795"/>
                  </a:lnTo>
                  <a:cubicBezTo>
                    <a:pt x="8367650" y="186055"/>
                    <a:pt x="8199755" y="19050"/>
                    <a:pt x="7992618" y="19050"/>
                  </a:cubicBezTo>
                  <a:lnTo>
                    <a:pt x="394081" y="19050"/>
                  </a:lnTo>
                  <a:lnTo>
                    <a:pt x="394081" y="9525"/>
                  </a:lnTo>
                  <a:lnTo>
                    <a:pt x="394081" y="19050"/>
                  </a:lnTo>
                  <a:cubicBezTo>
                    <a:pt x="186944" y="19050"/>
                    <a:pt x="19050" y="185928"/>
                    <a:pt x="19050" y="391795"/>
                  </a:cubicBezTo>
                  <a:close/>
                </a:path>
              </a:pathLst>
            </a:custGeom>
            <a:solidFill>
              <a:srgbClr val="000000"/>
            </a:solidFill>
          </p:spPr>
          <p:txBody>
            <a:bodyPr/>
            <a:lstStyle/>
            <a:p>
              <a:endParaRPr lang="en-US"/>
            </a:p>
          </p:txBody>
        </p:sp>
      </p:grpSp>
      <p:grpSp>
        <p:nvGrpSpPr>
          <p:cNvPr id="29" name="Group 29"/>
          <p:cNvGrpSpPr/>
          <p:nvPr/>
        </p:nvGrpSpPr>
        <p:grpSpPr>
          <a:xfrm>
            <a:off x="7847836" y="3290119"/>
            <a:ext cx="6289988" cy="1734187"/>
            <a:chOff x="0" y="0"/>
            <a:chExt cx="8386650" cy="2312250"/>
          </a:xfrm>
        </p:grpSpPr>
        <p:sp>
          <p:nvSpPr>
            <p:cNvPr id="30" name="Freeform 30"/>
            <p:cNvSpPr/>
            <p:nvPr/>
          </p:nvSpPr>
          <p:spPr>
            <a:xfrm>
              <a:off x="9525" y="9525"/>
              <a:ext cx="8367650" cy="2293239"/>
            </a:xfrm>
            <a:custGeom>
              <a:avLst/>
              <a:gdLst/>
              <a:ahLst/>
              <a:cxnLst/>
              <a:rect l="l" t="t" r="r" b="b"/>
              <a:pathLst>
                <a:path w="8367650" h="2293239">
                  <a:moveTo>
                    <a:pt x="0" y="382270"/>
                  </a:moveTo>
                  <a:cubicBezTo>
                    <a:pt x="0" y="171069"/>
                    <a:pt x="172212" y="0"/>
                    <a:pt x="384556" y="0"/>
                  </a:cubicBezTo>
                  <a:lnTo>
                    <a:pt x="7983093" y="0"/>
                  </a:lnTo>
                  <a:cubicBezTo>
                    <a:pt x="8195437" y="0"/>
                    <a:pt x="8367650" y="171069"/>
                    <a:pt x="8367650" y="382270"/>
                  </a:cubicBezTo>
                  <a:lnTo>
                    <a:pt x="8367650" y="1910969"/>
                  </a:lnTo>
                  <a:cubicBezTo>
                    <a:pt x="8367650" y="2122043"/>
                    <a:pt x="8195437" y="2293239"/>
                    <a:pt x="7983093" y="2293239"/>
                  </a:cubicBezTo>
                  <a:lnTo>
                    <a:pt x="384556" y="2293239"/>
                  </a:lnTo>
                  <a:cubicBezTo>
                    <a:pt x="172212" y="2293239"/>
                    <a:pt x="0" y="2122170"/>
                    <a:pt x="0" y="1910969"/>
                  </a:cubicBezTo>
                  <a:close/>
                </a:path>
              </a:pathLst>
            </a:custGeom>
            <a:solidFill>
              <a:srgbClr val="75C73E"/>
            </a:solidFill>
          </p:spPr>
          <p:txBody>
            <a:bodyPr/>
            <a:lstStyle/>
            <a:p>
              <a:endParaRPr lang="en-US"/>
            </a:p>
          </p:txBody>
        </p:sp>
        <p:sp>
          <p:nvSpPr>
            <p:cNvPr id="31" name="Freeform 31"/>
            <p:cNvSpPr/>
            <p:nvPr/>
          </p:nvSpPr>
          <p:spPr>
            <a:xfrm>
              <a:off x="0" y="0"/>
              <a:ext cx="8386700" cy="2312289"/>
            </a:xfrm>
            <a:custGeom>
              <a:avLst/>
              <a:gdLst/>
              <a:ahLst/>
              <a:cxnLst/>
              <a:rect l="l" t="t" r="r" b="b"/>
              <a:pathLst>
                <a:path w="8386700" h="2312289">
                  <a:moveTo>
                    <a:pt x="0" y="391795"/>
                  </a:moveTo>
                  <a:cubicBezTo>
                    <a:pt x="0" y="175387"/>
                    <a:pt x="176530" y="0"/>
                    <a:pt x="394081" y="0"/>
                  </a:cubicBezTo>
                  <a:lnTo>
                    <a:pt x="7992618" y="0"/>
                  </a:lnTo>
                  <a:lnTo>
                    <a:pt x="7992618" y="9525"/>
                  </a:lnTo>
                  <a:lnTo>
                    <a:pt x="7992618" y="0"/>
                  </a:lnTo>
                  <a:cubicBezTo>
                    <a:pt x="8210169" y="0"/>
                    <a:pt x="8386700" y="175387"/>
                    <a:pt x="8386700" y="391795"/>
                  </a:cubicBezTo>
                  <a:lnTo>
                    <a:pt x="8377175" y="391795"/>
                  </a:lnTo>
                  <a:lnTo>
                    <a:pt x="8386700" y="391795"/>
                  </a:lnTo>
                  <a:lnTo>
                    <a:pt x="8386700" y="1920494"/>
                  </a:lnTo>
                  <a:lnTo>
                    <a:pt x="8377175" y="1920494"/>
                  </a:lnTo>
                  <a:lnTo>
                    <a:pt x="8386700" y="1920494"/>
                  </a:lnTo>
                  <a:cubicBezTo>
                    <a:pt x="8386700" y="2136902"/>
                    <a:pt x="8210169" y="2312289"/>
                    <a:pt x="7992618" y="2312289"/>
                  </a:cubicBezTo>
                  <a:lnTo>
                    <a:pt x="7992618" y="2302764"/>
                  </a:lnTo>
                  <a:lnTo>
                    <a:pt x="7992618" y="2312289"/>
                  </a:lnTo>
                  <a:lnTo>
                    <a:pt x="394081" y="2312289"/>
                  </a:lnTo>
                  <a:lnTo>
                    <a:pt x="394081" y="2302764"/>
                  </a:lnTo>
                  <a:lnTo>
                    <a:pt x="394081" y="2312289"/>
                  </a:lnTo>
                  <a:cubicBezTo>
                    <a:pt x="176530" y="2312289"/>
                    <a:pt x="0" y="2136902"/>
                    <a:pt x="0" y="1920494"/>
                  </a:cubicBezTo>
                  <a:lnTo>
                    <a:pt x="0" y="391795"/>
                  </a:lnTo>
                  <a:lnTo>
                    <a:pt x="9525" y="391795"/>
                  </a:lnTo>
                  <a:lnTo>
                    <a:pt x="0" y="391795"/>
                  </a:lnTo>
                  <a:moveTo>
                    <a:pt x="19050" y="391795"/>
                  </a:moveTo>
                  <a:lnTo>
                    <a:pt x="19050" y="1920494"/>
                  </a:lnTo>
                  <a:lnTo>
                    <a:pt x="9525" y="1920494"/>
                  </a:lnTo>
                  <a:lnTo>
                    <a:pt x="19050" y="1920494"/>
                  </a:lnTo>
                  <a:cubicBezTo>
                    <a:pt x="19050" y="2126234"/>
                    <a:pt x="186944" y="2293239"/>
                    <a:pt x="394081" y="2293239"/>
                  </a:cubicBezTo>
                  <a:lnTo>
                    <a:pt x="7992618" y="2293239"/>
                  </a:lnTo>
                  <a:cubicBezTo>
                    <a:pt x="8199755" y="2293239"/>
                    <a:pt x="8367650" y="2126361"/>
                    <a:pt x="8367650" y="1920494"/>
                  </a:cubicBezTo>
                  <a:lnTo>
                    <a:pt x="8367650" y="391795"/>
                  </a:lnTo>
                  <a:cubicBezTo>
                    <a:pt x="8367650" y="186055"/>
                    <a:pt x="8199755" y="19050"/>
                    <a:pt x="7992618" y="19050"/>
                  </a:cubicBezTo>
                  <a:lnTo>
                    <a:pt x="394081" y="19050"/>
                  </a:lnTo>
                  <a:lnTo>
                    <a:pt x="394081" y="9525"/>
                  </a:lnTo>
                  <a:lnTo>
                    <a:pt x="394081" y="19050"/>
                  </a:lnTo>
                  <a:cubicBezTo>
                    <a:pt x="186944" y="19050"/>
                    <a:pt x="19050" y="185928"/>
                    <a:pt x="19050" y="391795"/>
                  </a:cubicBezTo>
                  <a:close/>
                </a:path>
              </a:pathLst>
            </a:custGeom>
            <a:solidFill>
              <a:srgbClr val="000000"/>
            </a:solidFill>
          </p:spPr>
          <p:txBody>
            <a:bodyPr/>
            <a:lstStyle/>
            <a:p>
              <a:endParaRPr lang="en-US"/>
            </a:p>
          </p:txBody>
        </p:sp>
      </p:grpSp>
      <p:grpSp>
        <p:nvGrpSpPr>
          <p:cNvPr id="32" name="Group 32"/>
          <p:cNvGrpSpPr/>
          <p:nvPr/>
        </p:nvGrpSpPr>
        <p:grpSpPr>
          <a:xfrm>
            <a:off x="1352425" y="5200669"/>
            <a:ext cx="6289988" cy="1734187"/>
            <a:chOff x="0" y="0"/>
            <a:chExt cx="8386650" cy="2312250"/>
          </a:xfrm>
        </p:grpSpPr>
        <p:sp>
          <p:nvSpPr>
            <p:cNvPr id="33" name="Freeform 33"/>
            <p:cNvSpPr/>
            <p:nvPr/>
          </p:nvSpPr>
          <p:spPr>
            <a:xfrm>
              <a:off x="9525" y="9525"/>
              <a:ext cx="8367650" cy="2293239"/>
            </a:xfrm>
            <a:custGeom>
              <a:avLst/>
              <a:gdLst/>
              <a:ahLst/>
              <a:cxnLst/>
              <a:rect l="l" t="t" r="r" b="b"/>
              <a:pathLst>
                <a:path w="8367650" h="2293239">
                  <a:moveTo>
                    <a:pt x="0" y="382270"/>
                  </a:moveTo>
                  <a:cubicBezTo>
                    <a:pt x="0" y="171069"/>
                    <a:pt x="172212" y="0"/>
                    <a:pt x="384556" y="0"/>
                  </a:cubicBezTo>
                  <a:lnTo>
                    <a:pt x="7983093" y="0"/>
                  </a:lnTo>
                  <a:cubicBezTo>
                    <a:pt x="8195437" y="0"/>
                    <a:pt x="8367650" y="171069"/>
                    <a:pt x="8367650" y="382270"/>
                  </a:cubicBezTo>
                  <a:lnTo>
                    <a:pt x="8367650" y="1910969"/>
                  </a:lnTo>
                  <a:cubicBezTo>
                    <a:pt x="8367650" y="2122043"/>
                    <a:pt x="8195437" y="2293239"/>
                    <a:pt x="7983093" y="2293239"/>
                  </a:cubicBezTo>
                  <a:lnTo>
                    <a:pt x="384556" y="2293239"/>
                  </a:lnTo>
                  <a:cubicBezTo>
                    <a:pt x="172212" y="2293239"/>
                    <a:pt x="0" y="2122170"/>
                    <a:pt x="0" y="1910969"/>
                  </a:cubicBezTo>
                  <a:close/>
                </a:path>
              </a:pathLst>
            </a:custGeom>
            <a:solidFill>
              <a:srgbClr val="75C73E"/>
            </a:solidFill>
          </p:spPr>
          <p:txBody>
            <a:bodyPr/>
            <a:lstStyle/>
            <a:p>
              <a:endParaRPr lang="en-US"/>
            </a:p>
          </p:txBody>
        </p:sp>
        <p:sp>
          <p:nvSpPr>
            <p:cNvPr id="34" name="Freeform 34"/>
            <p:cNvSpPr/>
            <p:nvPr/>
          </p:nvSpPr>
          <p:spPr>
            <a:xfrm>
              <a:off x="0" y="0"/>
              <a:ext cx="8386700" cy="2312289"/>
            </a:xfrm>
            <a:custGeom>
              <a:avLst/>
              <a:gdLst/>
              <a:ahLst/>
              <a:cxnLst/>
              <a:rect l="l" t="t" r="r" b="b"/>
              <a:pathLst>
                <a:path w="8386700" h="2312289">
                  <a:moveTo>
                    <a:pt x="0" y="391795"/>
                  </a:moveTo>
                  <a:cubicBezTo>
                    <a:pt x="0" y="175387"/>
                    <a:pt x="176530" y="0"/>
                    <a:pt x="394081" y="0"/>
                  </a:cubicBezTo>
                  <a:lnTo>
                    <a:pt x="7992618" y="0"/>
                  </a:lnTo>
                  <a:lnTo>
                    <a:pt x="7992618" y="9525"/>
                  </a:lnTo>
                  <a:lnTo>
                    <a:pt x="7992618" y="0"/>
                  </a:lnTo>
                  <a:cubicBezTo>
                    <a:pt x="8210169" y="0"/>
                    <a:pt x="8386700" y="175387"/>
                    <a:pt x="8386700" y="391795"/>
                  </a:cubicBezTo>
                  <a:lnTo>
                    <a:pt x="8377175" y="391795"/>
                  </a:lnTo>
                  <a:lnTo>
                    <a:pt x="8386700" y="391795"/>
                  </a:lnTo>
                  <a:lnTo>
                    <a:pt x="8386700" y="1920494"/>
                  </a:lnTo>
                  <a:lnTo>
                    <a:pt x="8377175" y="1920494"/>
                  </a:lnTo>
                  <a:lnTo>
                    <a:pt x="8386700" y="1920494"/>
                  </a:lnTo>
                  <a:cubicBezTo>
                    <a:pt x="8386700" y="2136902"/>
                    <a:pt x="8210169" y="2312289"/>
                    <a:pt x="7992618" y="2312289"/>
                  </a:cubicBezTo>
                  <a:lnTo>
                    <a:pt x="7992618" y="2302764"/>
                  </a:lnTo>
                  <a:lnTo>
                    <a:pt x="7992618" y="2312289"/>
                  </a:lnTo>
                  <a:lnTo>
                    <a:pt x="394081" y="2312289"/>
                  </a:lnTo>
                  <a:lnTo>
                    <a:pt x="394081" y="2302764"/>
                  </a:lnTo>
                  <a:lnTo>
                    <a:pt x="394081" y="2312289"/>
                  </a:lnTo>
                  <a:cubicBezTo>
                    <a:pt x="176530" y="2312289"/>
                    <a:pt x="0" y="2136902"/>
                    <a:pt x="0" y="1920494"/>
                  </a:cubicBezTo>
                  <a:lnTo>
                    <a:pt x="0" y="391795"/>
                  </a:lnTo>
                  <a:lnTo>
                    <a:pt x="9525" y="391795"/>
                  </a:lnTo>
                  <a:lnTo>
                    <a:pt x="0" y="391795"/>
                  </a:lnTo>
                  <a:moveTo>
                    <a:pt x="19050" y="391795"/>
                  </a:moveTo>
                  <a:lnTo>
                    <a:pt x="19050" y="1920494"/>
                  </a:lnTo>
                  <a:lnTo>
                    <a:pt x="9525" y="1920494"/>
                  </a:lnTo>
                  <a:lnTo>
                    <a:pt x="19050" y="1920494"/>
                  </a:lnTo>
                  <a:cubicBezTo>
                    <a:pt x="19050" y="2126234"/>
                    <a:pt x="186944" y="2293239"/>
                    <a:pt x="394081" y="2293239"/>
                  </a:cubicBezTo>
                  <a:lnTo>
                    <a:pt x="7992618" y="2293239"/>
                  </a:lnTo>
                  <a:cubicBezTo>
                    <a:pt x="8199755" y="2293239"/>
                    <a:pt x="8367650" y="2126361"/>
                    <a:pt x="8367650" y="1920494"/>
                  </a:cubicBezTo>
                  <a:lnTo>
                    <a:pt x="8367650" y="391795"/>
                  </a:lnTo>
                  <a:cubicBezTo>
                    <a:pt x="8367650" y="186055"/>
                    <a:pt x="8199755" y="19050"/>
                    <a:pt x="7992618" y="19050"/>
                  </a:cubicBezTo>
                  <a:lnTo>
                    <a:pt x="394081" y="19050"/>
                  </a:lnTo>
                  <a:lnTo>
                    <a:pt x="394081" y="9525"/>
                  </a:lnTo>
                  <a:lnTo>
                    <a:pt x="394081" y="19050"/>
                  </a:lnTo>
                  <a:cubicBezTo>
                    <a:pt x="186944" y="19050"/>
                    <a:pt x="19050" y="185928"/>
                    <a:pt x="19050" y="391795"/>
                  </a:cubicBezTo>
                  <a:close/>
                </a:path>
              </a:pathLst>
            </a:custGeom>
            <a:solidFill>
              <a:srgbClr val="000000"/>
            </a:solidFill>
          </p:spPr>
          <p:txBody>
            <a:bodyPr/>
            <a:lstStyle/>
            <a:p>
              <a:endParaRPr lang="en-US"/>
            </a:p>
          </p:txBody>
        </p:sp>
      </p:grpSp>
      <p:grpSp>
        <p:nvGrpSpPr>
          <p:cNvPr id="35" name="Group 35"/>
          <p:cNvGrpSpPr/>
          <p:nvPr/>
        </p:nvGrpSpPr>
        <p:grpSpPr>
          <a:xfrm>
            <a:off x="7847836" y="5200669"/>
            <a:ext cx="6289988" cy="1734187"/>
            <a:chOff x="0" y="0"/>
            <a:chExt cx="8386650" cy="2312250"/>
          </a:xfrm>
        </p:grpSpPr>
        <p:sp>
          <p:nvSpPr>
            <p:cNvPr id="36" name="Freeform 36"/>
            <p:cNvSpPr/>
            <p:nvPr/>
          </p:nvSpPr>
          <p:spPr>
            <a:xfrm>
              <a:off x="9525" y="9525"/>
              <a:ext cx="8367650" cy="2293239"/>
            </a:xfrm>
            <a:custGeom>
              <a:avLst/>
              <a:gdLst/>
              <a:ahLst/>
              <a:cxnLst/>
              <a:rect l="l" t="t" r="r" b="b"/>
              <a:pathLst>
                <a:path w="8367650" h="2293239">
                  <a:moveTo>
                    <a:pt x="0" y="382270"/>
                  </a:moveTo>
                  <a:cubicBezTo>
                    <a:pt x="0" y="171069"/>
                    <a:pt x="172212" y="0"/>
                    <a:pt x="384556" y="0"/>
                  </a:cubicBezTo>
                  <a:lnTo>
                    <a:pt x="7983093" y="0"/>
                  </a:lnTo>
                  <a:cubicBezTo>
                    <a:pt x="8195437" y="0"/>
                    <a:pt x="8367650" y="171069"/>
                    <a:pt x="8367650" y="382270"/>
                  </a:cubicBezTo>
                  <a:lnTo>
                    <a:pt x="8367650" y="1910969"/>
                  </a:lnTo>
                  <a:cubicBezTo>
                    <a:pt x="8367650" y="2122043"/>
                    <a:pt x="8195437" y="2293239"/>
                    <a:pt x="7983093" y="2293239"/>
                  </a:cubicBezTo>
                  <a:lnTo>
                    <a:pt x="384556" y="2293239"/>
                  </a:lnTo>
                  <a:cubicBezTo>
                    <a:pt x="172212" y="2293239"/>
                    <a:pt x="0" y="2122170"/>
                    <a:pt x="0" y="1910969"/>
                  </a:cubicBezTo>
                  <a:close/>
                </a:path>
              </a:pathLst>
            </a:custGeom>
            <a:solidFill>
              <a:srgbClr val="8D5CFF"/>
            </a:solidFill>
          </p:spPr>
          <p:txBody>
            <a:bodyPr/>
            <a:lstStyle/>
            <a:p>
              <a:endParaRPr lang="en-US"/>
            </a:p>
          </p:txBody>
        </p:sp>
        <p:sp>
          <p:nvSpPr>
            <p:cNvPr id="37" name="Freeform 37"/>
            <p:cNvSpPr/>
            <p:nvPr/>
          </p:nvSpPr>
          <p:spPr>
            <a:xfrm>
              <a:off x="0" y="0"/>
              <a:ext cx="8386700" cy="2312289"/>
            </a:xfrm>
            <a:custGeom>
              <a:avLst/>
              <a:gdLst/>
              <a:ahLst/>
              <a:cxnLst/>
              <a:rect l="l" t="t" r="r" b="b"/>
              <a:pathLst>
                <a:path w="8386700" h="2312289">
                  <a:moveTo>
                    <a:pt x="0" y="391795"/>
                  </a:moveTo>
                  <a:cubicBezTo>
                    <a:pt x="0" y="175387"/>
                    <a:pt x="176530" y="0"/>
                    <a:pt x="394081" y="0"/>
                  </a:cubicBezTo>
                  <a:lnTo>
                    <a:pt x="7992618" y="0"/>
                  </a:lnTo>
                  <a:lnTo>
                    <a:pt x="7992618" y="9525"/>
                  </a:lnTo>
                  <a:lnTo>
                    <a:pt x="7992618" y="0"/>
                  </a:lnTo>
                  <a:cubicBezTo>
                    <a:pt x="8210169" y="0"/>
                    <a:pt x="8386700" y="175387"/>
                    <a:pt x="8386700" y="391795"/>
                  </a:cubicBezTo>
                  <a:lnTo>
                    <a:pt x="8377175" y="391795"/>
                  </a:lnTo>
                  <a:lnTo>
                    <a:pt x="8386700" y="391795"/>
                  </a:lnTo>
                  <a:lnTo>
                    <a:pt x="8386700" y="1920494"/>
                  </a:lnTo>
                  <a:lnTo>
                    <a:pt x="8377175" y="1920494"/>
                  </a:lnTo>
                  <a:lnTo>
                    <a:pt x="8386700" y="1920494"/>
                  </a:lnTo>
                  <a:cubicBezTo>
                    <a:pt x="8386700" y="2136902"/>
                    <a:pt x="8210169" y="2312289"/>
                    <a:pt x="7992618" y="2312289"/>
                  </a:cubicBezTo>
                  <a:lnTo>
                    <a:pt x="7992618" y="2302764"/>
                  </a:lnTo>
                  <a:lnTo>
                    <a:pt x="7992618" y="2312289"/>
                  </a:lnTo>
                  <a:lnTo>
                    <a:pt x="394081" y="2312289"/>
                  </a:lnTo>
                  <a:lnTo>
                    <a:pt x="394081" y="2302764"/>
                  </a:lnTo>
                  <a:lnTo>
                    <a:pt x="394081" y="2312289"/>
                  </a:lnTo>
                  <a:cubicBezTo>
                    <a:pt x="176530" y="2312289"/>
                    <a:pt x="0" y="2136902"/>
                    <a:pt x="0" y="1920494"/>
                  </a:cubicBezTo>
                  <a:lnTo>
                    <a:pt x="0" y="391795"/>
                  </a:lnTo>
                  <a:lnTo>
                    <a:pt x="9525" y="391795"/>
                  </a:lnTo>
                  <a:lnTo>
                    <a:pt x="0" y="391795"/>
                  </a:lnTo>
                  <a:moveTo>
                    <a:pt x="19050" y="391795"/>
                  </a:moveTo>
                  <a:lnTo>
                    <a:pt x="19050" y="1920494"/>
                  </a:lnTo>
                  <a:lnTo>
                    <a:pt x="9525" y="1920494"/>
                  </a:lnTo>
                  <a:lnTo>
                    <a:pt x="19050" y="1920494"/>
                  </a:lnTo>
                  <a:cubicBezTo>
                    <a:pt x="19050" y="2126234"/>
                    <a:pt x="186944" y="2293239"/>
                    <a:pt x="394081" y="2293239"/>
                  </a:cubicBezTo>
                  <a:lnTo>
                    <a:pt x="7992618" y="2293239"/>
                  </a:lnTo>
                  <a:cubicBezTo>
                    <a:pt x="8199755" y="2293239"/>
                    <a:pt x="8367650" y="2126361"/>
                    <a:pt x="8367650" y="1920494"/>
                  </a:cubicBezTo>
                  <a:lnTo>
                    <a:pt x="8367650" y="391795"/>
                  </a:lnTo>
                  <a:cubicBezTo>
                    <a:pt x="8367650" y="186055"/>
                    <a:pt x="8199755" y="19050"/>
                    <a:pt x="7992618" y="19050"/>
                  </a:cubicBezTo>
                  <a:lnTo>
                    <a:pt x="394081" y="19050"/>
                  </a:lnTo>
                  <a:lnTo>
                    <a:pt x="394081" y="9525"/>
                  </a:lnTo>
                  <a:lnTo>
                    <a:pt x="394081" y="19050"/>
                  </a:lnTo>
                  <a:cubicBezTo>
                    <a:pt x="186944" y="19050"/>
                    <a:pt x="19050" y="185928"/>
                    <a:pt x="19050" y="391795"/>
                  </a:cubicBezTo>
                  <a:close/>
                </a:path>
              </a:pathLst>
            </a:custGeom>
            <a:solidFill>
              <a:srgbClr val="000000"/>
            </a:solidFill>
          </p:spPr>
          <p:txBody>
            <a:bodyPr/>
            <a:lstStyle/>
            <a:p>
              <a:endParaRPr lang="en-US"/>
            </a:p>
          </p:txBody>
        </p:sp>
      </p:grpSp>
      <p:sp>
        <p:nvSpPr>
          <p:cNvPr id="38" name="TextBox 38"/>
          <p:cNvSpPr txBox="1"/>
          <p:nvPr/>
        </p:nvSpPr>
        <p:spPr>
          <a:xfrm>
            <a:off x="1768404" y="3480975"/>
            <a:ext cx="5727735" cy="1304925"/>
          </a:xfrm>
          <a:prstGeom prst="rect">
            <a:avLst/>
          </a:prstGeom>
        </p:spPr>
        <p:txBody>
          <a:bodyPr lIns="0" tIns="0" rIns="0" bIns="0" rtlCol="0" anchor="t">
            <a:spAutoFit/>
          </a:bodyPr>
          <a:lstStyle/>
          <a:p>
            <a:pPr marL="0" lvl="0" indent="0" algn="l">
              <a:lnSpc>
                <a:spcPts val="2580"/>
              </a:lnSpc>
            </a:pPr>
            <a:r>
              <a:rPr lang="en-US" sz="2150">
                <a:solidFill>
                  <a:srgbClr val="FFFFFF"/>
                </a:solidFill>
                <a:latin typeface="Arial"/>
                <a:ea typeface="Arial"/>
                <a:cs typeface="Arial"/>
                <a:sym typeface="Arial"/>
              </a:rPr>
              <a:t>Οι επιχειρήσεις πρέπει να υιοθετήσουν κυκλικά μοντέλα σε μεγαλύτερο βαθμό, για την παροχή αγαθών και υπηρεσιών, συμβάλλοντας στη μείωση της κατανάλωσης πόρων.</a:t>
            </a:r>
          </a:p>
        </p:txBody>
      </p:sp>
      <p:sp>
        <p:nvSpPr>
          <p:cNvPr id="39" name="TextBox 39"/>
          <p:cNvSpPr txBox="1"/>
          <p:nvPr/>
        </p:nvSpPr>
        <p:spPr>
          <a:xfrm>
            <a:off x="1768404" y="5386313"/>
            <a:ext cx="5727735" cy="1304925"/>
          </a:xfrm>
          <a:prstGeom prst="rect">
            <a:avLst/>
          </a:prstGeom>
        </p:spPr>
        <p:txBody>
          <a:bodyPr lIns="0" tIns="0" rIns="0" bIns="0" rtlCol="0" anchor="t">
            <a:spAutoFit/>
          </a:bodyPr>
          <a:lstStyle/>
          <a:p>
            <a:pPr marL="0" lvl="0" indent="0" algn="l">
              <a:lnSpc>
                <a:spcPts val="2580"/>
              </a:lnSpc>
            </a:pPr>
            <a:r>
              <a:rPr lang="en-US" sz="2150">
                <a:solidFill>
                  <a:srgbClr val="FFFFFF"/>
                </a:solidFill>
                <a:latin typeface="Arial"/>
                <a:ea typeface="Arial"/>
                <a:cs typeface="Arial"/>
                <a:sym typeface="Arial"/>
              </a:rPr>
              <a:t>Οι καταναλωτές θα πρέπει να ενθαρρύνονται να αγοράζουν βιώσιμα προϊόντα και να τα χρησιμοποιούν για μεγάλο χρονικό διάστημα, ώστε να διατηρούν την αξία τους.</a:t>
            </a:r>
          </a:p>
        </p:txBody>
      </p:sp>
      <p:sp>
        <p:nvSpPr>
          <p:cNvPr id="40" name="TextBox 40"/>
          <p:cNvSpPr txBox="1"/>
          <p:nvPr/>
        </p:nvSpPr>
        <p:spPr>
          <a:xfrm>
            <a:off x="8278642" y="3500025"/>
            <a:ext cx="5604600" cy="1304925"/>
          </a:xfrm>
          <a:prstGeom prst="rect">
            <a:avLst/>
          </a:prstGeom>
        </p:spPr>
        <p:txBody>
          <a:bodyPr lIns="0" tIns="0" rIns="0" bIns="0" rtlCol="0" anchor="t">
            <a:spAutoFit/>
          </a:bodyPr>
          <a:lstStyle/>
          <a:p>
            <a:pPr marL="0" lvl="0" indent="0" algn="l">
              <a:lnSpc>
                <a:spcPts val="2580"/>
              </a:lnSpc>
            </a:pPr>
            <a:r>
              <a:rPr lang="en-US" sz="2150">
                <a:solidFill>
                  <a:srgbClr val="FFFFFF"/>
                </a:solidFill>
                <a:latin typeface="Arial"/>
                <a:ea typeface="Arial"/>
                <a:cs typeface="Arial"/>
                <a:sym typeface="Arial"/>
              </a:rPr>
              <a:t>Οι ροές υλικών πρέπει να περιοριστούν, με στόχο τη μείωση της χρήσης παρθένων υλικών και την ανακύκλωση των παραγόμενων αποβλήτων.</a:t>
            </a:r>
          </a:p>
        </p:txBody>
      </p:sp>
      <p:sp>
        <p:nvSpPr>
          <p:cNvPr id="41" name="TextBox 41"/>
          <p:cNvSpPr txBox="1"/>
          <p:nvPr/>
        </p:nvSpPr>
        <p:spPr>
          <a:xfrm>
            <a:off x="8278642" y="5410537"/>
            <a:ext cx="5793626" cy="1304925"/>
          </a:xfrm>
          <a:prstGeom prst="rect">
            <a:avLst/>
          </a:prstGeom>
        </p:spPr>
        <p:txBody>
          <a:bodyPr lIns="0" tIns="0" rIns="0" bIns="0" rtlCol="0" anchor="t">
            <a:spAutoFit/>
          </a:bodyPr>
          <a:lstStyle/>
          <a:p>
            <a:pPr marL="0" lvl="0" indent="0" algn="l">
              <a:lnSpc>
                <a:spcPts val="2580"/>
              </a:lnSpc>
            </a:pPr>
            <a:r>
              <a:rPr lang="en-US" sz="2150">
                <a:solidFill>
                  <a:srgbClr val="FFFFFF"/>
                </a:solidFill>
                <a:latin typeface="Arial"/>
                <a:ea typeface="Arial"/>
                <a:cs typeface="Arial"/>
                <a:sym typeface="Arial"/>
              </a:rPr>
              <a:t>Θα πρέπει να διαμορφωθεί ένα ευνοϊκό πλαίσιο για την προώθηση της κυκλικής προσέγγισης, γεγονός που απαιτεί ισχυρές πολιτικές και επαρκή χρηματοδότηση για τη μετάβαση.</a:t>
            </a:r>
          </a:p>
        </p:txBody>
      </p:sp>
      <p:grpSp>
        <p:nvGrpSpPr>
          <p:cNvPr id="42" name="Group 42"/>
          <p:cNvGrpSpPr/>
          <p:nvPr/>
        </p:nvGrpSpPr>
        <p:grpSpPr>
          <a:xfrm>
            <a:off x="587818" y="156609"/>
            <a:ext cx="12424072" cy="1744181"/>
            <a:chOff x="0" y="0"/>
            <a:chExt cx="23830969" cy="3345564"/>
          </a:xfrm>
        </p:grpSpPr>
        <p:sp>
          <p:nvSpPr>
            <p:cNvPr id="43" name="Freeform 43"/>
            <p:cNvSpPr/>
            <p:nvPr/>
          </p:nvSpPr>
          <p:spPr>
            <a:xfrm>
              <a:off x="0" y="0"/>
              <a:ext cx="23830969" cy="3345564"/>
            </a:xfrm>
            <a:custGeom>
              <a:avLst/>
              <a:gdLst/>
              <a:ahLst/>
              <a:cxnLst/>
              <a:rect l="l" t="t" r="r" b="b"/>
              <a:pathLst>
                <a:path w="23830969" h="3345564">
                  <a:moveTo>
                    <a:pt x="0" y="0"/>
                  </a:moveTo>
                  <a:lnTo>
                    <a:pt x="23830969" y="0"/>
                  </a:lnTo>
                  <a:lnTo>
                    <a:pt x="23830969" y="3345564"/>
                  </a:lnTo>
                  <a:lnTo>
                    <a:pt x="0" y="3345564"/>
                  </a:lnTo>
                  <a:close/>
                </a:path>
              </a:pathLst>
            </a:custGeom>
            <a:solidFill>
              <a:srgbClr val="000000">
                <a:alpha val="0"/>
              </a:srgbClr>
            </a:solidFill>
          </p:spPr>
          <p:txBody>
            <a:bodyPr/>
            <a:lstStyle/>
            <a:p>
              <a:endParaRPr lang="en-US"/>
            </a:p>
          </p:txBody>
        </p:sp>
        <p:sp>
          <p:nvSpPr>
            <p:cNvPr id="44" name="TextBox 44"/>
            <p:cNvSpPr txBox="1"/>
            <p:nvPr/>
          </p:nvSpPr>
          <p:spPr>
            <a:xfrm>
              <a:off x="0" y="57150"/>
              <a:ext cx="23830969" cy="3288414"/>
            </a:xfrm>
            <a:prstGeom prst="rect">
              <a:avLst/>
            </a:prstGeom>
          </p:spPr>
          <p:txBody>
            <a:bodyPr lIns="0" tIns="0" rIns="0" bIns="0" rtlCol="0" anchor="ctr"/>
            <a:lstStyle/>
            <a:p>
              <a:pPr marL="0" lvl="0" indent="0" algn="l">
                <a:lnSpc>
                  <a:spcPts val="5184"/>
                </a:lnSpc>
              </a:pPr>
              <a:r>
                <a:rPr lang="en-US" sz="4800" b="1">
                  <a:solidFill>
                    <a:srgbClr val="8D5CFF"/>
                  </a:solidFill>
                  <a:latin typeface="Georgia Bold"/>
                  <a:ea typeface="Georgia Bold"/>
                  <a:cs typeface="Georgia Bold"/>
                  <a:sym typeface="Georgia Bold"/>
                </a:rPr>
                <a:t>Η κυκλική οικονομία της Ευρώπης:</a:t>
              </a:r>
            </a:p>
            <a:p>
              <a:pPr marL="0" lvl="0" indent="0" algn="l">
                <a:lnSpc>
                  <a:spcPts val="4536"/>
                </a:lnSpc>
              </a:pPr>
              <a:r>
                <a:rPr lang="en-US" sz="4200">
                  <a:solidFill>
                    <a:srgbClr val="8D5CFF"/>
                  </a:solidFill>
                  <a:latin typeface="Georgia"/>
                  <a:ea typeface="Georgia"/>
                  <a:cs typeface="Georgia"/>
                  <a:sym typeface="Georgia"/>
                </a:rPr>
                <a:t>Τι χρειάζεται να γίνει; </a:t>
              </a:r>
            </a:p>
          </p:txBody>
        </p:sp>
      </p:grpSp>
      <p:sp>
        <p:nvSpPr>
          <p:cNvPr id="45" name="Freeform 45"/>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1"/>
            <a:stretch>
              <a:fillRect/>
            </a:stretch>
          </a:blipFill>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0358810" y="0"/>
            <a:ext cx="9668996" cy="8239990"/>
            <a:chOff x="0" y="0"/>
            <a:chExt cx="12891994" cy="10986654"/>
          </a:xfrm>
        </p:grpSpPr>
        <p:sp>
          <p:nvSpPr>
            <p:cNvPr id="18" name="Freeform 18"/>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8"/>
              <a:stretch>
                <a:fillRect b="-2"/>
              </a:stretch>
            </a:blipFill>
          </p:spPr>
          <p:txBody>
            <a:bodyPr/>
            <a:lstStyle/>
            <a:p>
              <a:endParaRPr lang="en-US"/>
            </a:p>
          </p:txBody>
        </p:sp>
      </p:grpSp>
      <p:grpSp>
        <p:nvGrpSpPr>
          <p:cNvPr id="19" name="Group 19"/>
          <p:cNvGrpSpPr/>
          <p:nvPr/>
        </p:nvGrpSpPr>
        <p:grpSpPr>
          <a:xfrm>
            <a:off x="1028700" y="578304"/>
            <a:ext cx="9091683" cy="1988345"/>
            <a:chOff x="0" y="0"/>
            <a:chExt cx="12122244" cy="2651126"/>
          </a:xfrm>
        </p:grpSpPr>
        <p:sp>
          <p:nvSpPr>
            <p:cNvPr id="20" name="Freeform 20"/>
            <p:cNvSpPr/>
            <p:nvPr/>
          </p:nvSpPr>
          <p:spPr>
            <a:xfrm>
              <a:off x="0"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endParaRPr lang="en-US"/>
            </a:p>
          </p:txBody>
        </p:sp>
        <p:sp>
          <p:nvSpPr>
            <p:cNvPr id="21" name="TextBox 21"/>
            <p:cNvSpPr txBox="1"/>
            <p:nvPr/>
          </p:nvSpPr>
          <p:spPr>
            <a:xfrm>
              <a:off x="0" y="66675"/>
              <a:ext cx="12122244" cy="2584451"/>
            </a:xfrm>
            <a:prstGeom prst="rect">
              <a:avLst/>
            </a:prstGeom>
          </p:spPr>
          <p:txBody>
            <a:bodyPr lIns="0" tIns="0" rIns="0" bIns="0" rtlCol="0" anchor="ctr"/>
            <a:lstStyle/>
            <a:p>
              <a:pPr marL="0" lvl="0" indent="0" algn="l">
                <a:lnSpc>
                  <a:spcPts val="6480"/>
                </a:lnSpc>
              </a:pPr>
              <a:r>
                <a:rPr lang="en-US" sz="6000" b="1">
                  <a:solidFill>
                    <a:srgbClr val="19112C"/>
                  </a:solidFill>
                  <a:latin typeface="Georgia Bold"/>
                  <a:ea typeface="Georgia Bold"/>
                  <a:cs typeface="Georgia Bold"/>
                  <a:sym typeface="Georgia Bold"/>
                </a:rPr>
                <a:t>Κυκλικότητα στα υφάσματα</a:t>
              </a:r>
            </a:p>
          </p:txBody>
        </p:sp>
      </p:grpSp>
      <p:sp>
        <p:nvSpPr>
          <p:cNvPr id="22" name="TextBox 22"/>
          <p:cNvSpPr txBox="1"/>
          <p:nvPr/>
        </p:nvSpPr>
        <p:spPr>
          <a:xfrm>
            <a:off x="1028700" y="3398386"/>
            <a:ext cx="9620786" cy="3943350"/>
          </a:xfrm>
          <a:prstGeom prst="rect">
            <a:avLst/>
          </a:prstGeom>
        </p:spPr>
        <p:txBody>
          <a:bodyPr lIns="0" tIns="0" rIns="0" bIns="0" rtlCol="0" anchor="t">
            <a:spAutoFit/>
          </a:bodyPr>
          <a:lstStyle/>
          <a:p>
            <a:pPr marL="0" lvl="0" indent="0" algn="l">
              <a:lnSpc>
                <a:spcPts val="4320"/>
              </a:lnSpc>
            </a:pPr>
            <a:r>
              <a:rPr lang="en-US" sz="3600" b="1">
                <a:solidFill>
                  <a:srgbClr val="19112C"/>
                </a:solidFill>
                <a:latin typeface="Arial Bold"/>
                <a:ea typeface="Arial Bold"/>
                <a:cs typeface="Arial Bold"/>
                <a:sym typeface="Arial Bold"/>
              </a:rPr>
              <a:t>Τι σημαίνει </a:t>
            </a:r>
            <a:r>
              <a:rPr lang="en-US" sz="3600" b="1" i="1">
                <a:solidFill>
                  <a:srgbClr val="19112C"/>
                </a:solidFill>
                <a:latin typeface="Arial Bold Italics"/>
                <a:ea typeface="Arial Bold Italics"/>
                <a:cs typeface="Arial Bold Italics"/>
                <a:sym typeface="Arial Bold Italics"/>
              </a:rPr>
              <a:t>κυκλικό επιχειρηματικό μοντέλο κλωστοϋφαντουργίας</a:t>
            </a:r>
            <a:r>
              <a:rPr lang="en-US" sz="3600" b="1">
                <a:solidFill>
                  <a:srgbClr val="19112C"/>
                </a:solidFill>
                <a:latin typeface="Arial Bold"/>
                <a:ea typeface="Arial Bold"/>
                <a:cs typeface="Arial Bold"/>
                <a:sym typeface="Arial Bold"/>
              </a:rPr>
              <a:t>;</a:t>
            </a:r>
          </a:p>
          <a:p>
            <a:pPr marL="0" lvl="0" indent="0" algn="l">
              <a:lnSpc>
                <a:spcPts val="4320"/>
              </a:lnSpc>
            </a:pPr>
            <a:endParaRPr lang="en-US" sz="3600" b="1">
              <a:solidFill>
                <a:srgbClr val="19112C"/>
              </a:solidFill>
              <a:latin typeface="Arial Bold"/>
              <a:ea typeface="Arial Bold"/>
              <a:cs typeface="Arial Bold"/>
              <a:sym typeface="Arial Bold"/>
            </a:endParaRPr>
          </a:p>
          <a:p>
            <a:pPr marL="542930" lvl="1" indent="-271465" algn="l">
              <a:lnSpc>
                <a:spcPts val="3600"/>
              </a:lnSpc>
              <a:buFont typeface="Arial"/>
              <a:buChar char="•"/>
            </a:pPr>
            <a:r>
              <a:rPr lang="en-US" sz="3000">
                <a:solidFill>
                  <a:srgbClr val="19112C"/>
                </a:solidFill>
                <a:latin typeface="Arial"/>
                <a:ea typeface="Arial"/>
                <a:cs typeface="Arial"/>
                <a:sym typeface="Arial"/>
              </a:rPr>
              <a:t>Ποιες είναι οι αρχές της κυκλικής οικονομίας;</a:t>
            </a:r>
          </a:p>
          <a:p>
            <a:pPr marL="542930" lvl="1" indent="-271465" algn="l">
              <a:lnSpc>
                <a:spcPts val="3600"/>
              </a:lnSpc>
              <a:buFont typeface="Arial"/>
              <a:buChar char="•"/>
            </a:pPr>
            <a:r>
              <a:rPr lang="en-US" sz="3000">
                <a:solidFill>
                  <a:srgbClr val="19112C"/>
                </a:solidFill>
                <a:latin typeface="Arial"/>
                <a:ea typeface="Arial"/>
                <a:cs typeface="Arial"/>
                <a:sym typeface="Arial"/>
              </a:rPr>
              <a:t>Πώς εφαρμόζονται στον τομέα της κλωστοϋφαντουργίας;</a:t>
            </a:r>
          </a:p>
          <a:p>
            <a:pPr marL="542930" lvl="1" indent="-271465" algn="l">
              <a:lnSpc>
                <a:spcPts val="3600"/>
              </a:lnSpc>
              <a:buFont typeface="Arial"/>
              <a:buChar char="•"/>
            </a:pPr>
            <a:r>
              <a:rPr lang="en-US" sz="3000">
                <a:solidFill>
                  <a:srgbClr val="19112C"/>
                </a:solidFill>
                <a:latin typeface="Arial"/>
                <a:ea typeface="Arial"/>
                <a:cs typeface="Arial"/>
                <a:sym typeface="Arial"/>
              </a:rPr>
              <a:t>Ποιες είναι οι μεγαλύτερες προκλήσεις στην εφαρμογή του κυκλικού μοντέλου;</a:t>
            </a:r>
          </a:p>
        </p:txBody>
      </p:sp>
      <p:sp>
        <p:nvSpPr>
          <p:cNvPr id="23" name="Freeform 23"/>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052204" y="452011"/>
            <a:ext cx="2882265" cy="1403886"/>
            <a:chOff x="0" y="0"/>
            <a:chExt cx="3843020" cy="1871848"/>
          </a:xfrm>
        </p:grpSpPr>
        <p:sp>
          <p:nvSpPr>
            <p:cNvPr id="18" name="Freeform 18" descr="Ένα ασπρόμαυρο λογότυπο  Η περιγραφή δημιουργείται αυτόματα"/>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8"/>
              <a:stretch>
                <a:fillRect l="-33" r="-33"/>
              </a:stretch>
            </a:blipFill>
          </p:spPr>
          <p:txBody>
            <a:bodyPr/>
            <a:lstStyle/>
            <a:p>
              <a:endParaRPr lang="en-US"/>
            </a:p>
          </p:txBody>
        </p:sp>
      </p:grpSp>
      <p:sp>
        <p:nvSpPr>
          <p:cNvPr id="19" name="TextBox 19"/>
          <p:cNvSpPr txBox="1"/>
          <p:nvPr/>
        </p:nvSpPr>
        <p:spPr>
          <a:xfrm>
            <a:off x="736392" y="3430577"/>
            <a:ext cx="9272426" cy="795147"/>
          </a:xfrm>
          <a:prstGeom prst="rect">
            <a:avLst/>
          </a:prstGeom>
        </p:spPr>
        <p:txBody>
          <a:bodyPr lIns="0" tIns="0" rIns="0" bIns="0" rtlCol="0" anchor="t">
            <a:spAutoFit/>
          </a:bodyPr>
          <a:lstStyle/>
          <a:p>
            <a:pPr marL="0" lvl="0" indent="0" algn="l">
              <a:lnSpc>
                <a:spcPts val="3023"/>
              </a:lnSpc>
            </a:pPr>
            <a:r>
              <a:rPr lang="en-US" sz="2799">
                <a:solidFill>
                  <a:srgbClr val="FFFFFF"/>
                </a:solidFill>
                <a:latin typeface="Arial"/>
                <a:ea typeface="Arial"/>
                <a:cs typeface="Arial"/>
                <a:sym typeface="Arial"/>
              </a:rPr>
              <a:t>Ο κλωστοϋφαντουργικός τομέας είναι ένας από τους </a:t>
            </a:r>
          </a:p>
          <a:p>
            <a:pPr marL="0" lvl="0" indent="0" algn="l">
              <a:lnSpc>
                <a:spcPts val="3023"/>
              </a:lnSpc>
            </a:pPr>
            <a:r>
              <a:rPr lang="en-US" sz="2799">
                <a:solidFill>
                  <a:srgbClr val="FFFFFF"/>
                </a:solidFill>
                <a:latin typeface="Arial"/>
                <a:ea typeface="Arial"/>
                <a:cs typeface="Arial"/>
                <a:sym typeface="Arial"/>
              </a:rPr>
              <a:t>πιο ρυπογόνους κλάδους </a:t>
            </a:r>
          </a:p>
        </p:txBody>
      </p:sp>
      <p:grpSp>
        <p:nvGrpSpPr>
          <p:cNvPr id="20" name="Group 20"/>
          <p:cNvGrpSpPr/>
          <p:nvPr/>
        </p:nvGrpSpPr>
        <p:grpSpPr>
          <a:xfrm>
            <a:off x="736392" y="2535954"/>
            <a:ext cx="2770594" cy="838197"/>
            <a:chOff x="0" y="0"/>
            <a:chExt cx="3694126" cy="1117596"/>
          </a:xfrm>
        </p:grpSpPr>
        <p:sp>
          <p:nvSpPr>
            <p:cNvPr id="21" name="Freeform 21"/>
            <p:cNvSpPr/>
            <p:nvPr/>
          </p:nvSpPr>
          <p:spPr>
            <a:xfrm>
              <a:off x="0" y="0"/>
              <a:ext cx="3694126" cy="1117596"/>
            </a:xfrm>
            <a:custGeom>
              <a:avLst/>
              <a:gdLst/>
              <a:ahLst/>
              <a:cxnLst/>
              <a:rect l="l" t="t" r="r" b="b"/>
              <a:pathLst>
                <a:path w="3694126" h="1117596">
                  <a:moveTo>
                    <a:pt x="0" y="0"/>
                  </a:moveTo>
                  <a:lnTo>
                    <a:pt x="3694126" y="0"/>
                  </a:lnTo>
                  <a:lnTo>
                    <a:pt x="3694126" y="1117596"/>
                  </a:lnTo>
                  <a:lnTo>
                    <a:pt x="0" y="1117596"/>
                  </a:lnTo>
                  <a:close/>
                </a:path>
              </a:pathLst>
            </a:custGeom>
            <a:solidFill>
              <a:srgbClr val="000000">
                <a:alpha val="0"/>
              </a:srgbClr>
            </a:solidFill>
          </p:spPr>
          <p:txBody>
            <a:bodyPr/>
            <a:lstStyle/>
            <a:p>
              <a:endParaRPr lang="en-US"/>
            </a:p>
          </p:txBody>
        </p:sp>
        <p:sp>
          <p:nvSpPr>
            <p:cNvPr id="22" name="TextBox 22"/>
            <p:cNvSpPr txBox="1"/>
            <p:nvPr/>
          </p:nvSpPr>
          <p:spPr>
            <a:xfrm>
              <a:off x="0" y="38100"/>
              <a:ext cx="3694126" cy="1079496"/>
            </a:xfrm>
            <a:prstGeom prst="rect">
              <a:avLst/>
            </a:prstGeom>
          </p:spPr>
          <p:txBody>
            <a:bodyPr lIns="0" tIns="0" rIns="0" bIns="0" rtlCol="0" anchor="b"/>
            <a:lstStyle/>
            <a:p>
              <a:pPr marL="0" lvl="0" indent="0" algn="l">
                <a:lnSpc>
                  <a:spcPts val="4536"/>
                </a:lnSpc>
              </a:pPr>
              <a:r>
                <a:rPr lang="en-US" sz="4200" b="1">
                  <a:solidFill>
                    <a:srgbClr val="FFFFFF"/>
                  </a:solidFill>
                  <a:latin typeface="Georgia Bold"/>
                  <a:ea typeface="Georgia Bold"/>
                  <a:cs typeface="Georgia Bold"/>
                  <a:sym typeface="Georgia Bold"/>
                </a:rPr>
                <a:t>Σήμερα</a:t>
              </a:r>
            </a:p>
          </p:txBody>
        </p:sp>
      </p:grpSp>
      <p:grpSp>
        <p:nvGrpSpPr>
          <p:cNvPr id="23" name="Group 23"/>
          <p:cNvGrpSpPr/>
          <p:nvPr/>
        </p:nvGrpSpPr>
        <p:grpSpPr>
          <a:xfrm rot="-5400000">
            <a:off x="9689701" y="2975995"/>
            <a:ext cx="682606" cy="1341018"/>
            <a:chOff x="0" y="0"/>
            <a:chExt cx="910142" cy="1788024"/>
          </a:xfrm>
        </p:grpSpPr>
        <p:sp>
          <p:nvSpPr>
            <p:cNvPr id="24" name="Freeform 24"/>
            <p:cNvSpPr/>
            <p:nvPr/>
          </p:nvSpPr>
          <p:spPr>
            <a:xfrm>
              <a:off x="12700" y="12700"/>
              <a:ext cx="884682" cy="1762633"/>
            </a:xfrm>
            <a:custGeom>
              <a:avLst/>
              <a:gdLst/>
              <a:ahLst/>
              <a:cxnLst/>
              <a:rect l="l" t="t" r="r" b="b"/>
              <a:pathLst>
                <a:path w="884682" h="1762633">
                  <a:moveTo>
                    <a:pt x="0" y="1314069"/>
                  </a:moveTo>
                  <a:lnTo>
                    <a:pt x="221234" y="1314069"/>
                  </a:lnTo>
                  <a:lnTo>
                    <a:pt x="221234" y="0"/>
                  </a:lnTo>
                  <a:lnTo>
                    <a:pt x="663575" y="0"/>
                  </a:lnTo>
                  <a:lnTo>
                    <a:pt x="663575" y="1314069"/>
                  </a:lnTo>
                  <a:lnTo>
                    <a:pt x="884682" y="1314069"/>
                  </a:lnTo>
                  <a:lnTo>
                    <a:pt x="442341" y="1762633"/>
                  </a:lnTo>
                  <a:close/>
                </a:path>
              </a:pathLst>
            </a:custGeom>
            <a:solidFill>
              <a:srgbClr val="FFFFFF"/>
            </a:solidFill>
          </p:spPr>
          <p:txBody>
            <a:bodyPr/>
            <a:lstStyle/>
            <a:p>
              <a:endParaRPr lang="en-US"/>
            </a:p>
          </p:txBody>
        </p:sp>
        <p:sp>
          <p:nvSpPr>
            <p:cNvPr id="25" name="Freeform 25"/>
            <p:cNvSpPr/>
            <p:nvPr/>
          </p:nvSpPr>
          <p:spPr>
            <a:xfrm>
              <a:off x="14" y="0"/>
              <a:ext cx="909997" cy="1788033"/>
            </a:xfrm>
            <a:custGeom>
              <a:avLst/>
              <a:gdLst/>
              <a:ahLst/>
              <a:cxnLst/>
              <a:rect l="l" t="t" r="r" b="b"/>
              <a:pathLst>
                <a:path w="909997" h="1788033">
                  <a:moveTo>
                    <a:pt x="12686" y="1314069"/>
                  </a:moveTo>
                  <a:lnTo>
                    <a:pt x="233920" y="1314069"/>
                  </a:lnTo>
                  <a:lnTo>
                    <a:pt x="233920" y="1326769"/>
                  </a:lnTo>
                  <a:lnTo>
                    <a:pt x="221220" y="1326769"/>
                  </a:lnTo>
                  <a:lnTo>
                    <a:pt x="221220" y="12700"/>
                  </a:lnTo>
                  <a:cubicBezTo>
                    <a:pt x="221220" y="5715"/>
                    <a:pt x="226935" y="0"/>
                    <a:pt x="233920" y="0"/>
                  </a:cubicBezTo>
                  <a:lnTo>
                    <a:pt x="676261" y="0"/>
                  </a:lnTo>
                  <a:cubicBezTo>
                    <a:pt x="683246" y="0"/>
                    <a:pt x="688961" y="5715"/>
                    <a:pt x="688961" y="12700"/>
                  </a:cubicBezTo>
                  <a:lnTo>
                    <a:pt x="688961" y="1326769"/>
                  </a:lnTo>
                  <a:lnTo>
                    <a:pt x="676261" y="1326769"/>
                  </a:lnTo>
                  <a:lnTo>
                    <a:pt x="676261" y="1314069"/>
                  </a:lnTo>
                  <a:lnTo>
                    <a:pt x="897368" y="1314069"/>
                  </a:lnTo>
                  <a:cubicBezTo>
                    <a:pt x="902448" y="1314069"/>
                    <a:pt x="907147" y="1317117"/>
                    <a:pt x="909052" y="1321816"/>
                  </a:cubicBezTo>
                  <a:cubicBezTo>
                    <a:pt x="910957" y="1326515"/>
                    <a:pt x="909941" y="1331976"/>
                    <a:pt x="906385" y="1335659"/>
                  </a:cubicBezTo>
                  <a:lnTo>
                    <a:pt x="464044" y="1784223"/>
                  </a:lnTo>
                  <a:cubicBezTo>
                    <a:pt x="461631" y="1786636"/>
                    <a:pt x="458456" y="1788033"/>
                    <a:pt x="455027" y="1788033"/>
                  </a:cubicBezTo>
                  <a:cubicBezTo>
                    <a:pt x="451598" y="1788033"/>
                    <a:pt x="448423" y="1786636"/>
                    <a:pt x="446010" y="1784223"/>
                  </a:cubicBezTo>
                  <a:lnTo>
                    <a:pt x="3669" y="1335659"/>
                  </a:lnTo>
                  <a:cubicBezTo>
                    <a:pt x="113" y="1331976"/>
                    <a:pt x="-1030" y="1326515"/>
                    <a:pt x="1002" y="1321816"/>
                  </a:cubicBezTo>
                  <a:cubicBezTo>
                    <a:pt x="3034" y="1317117"/>
                    <a:pt x="7606" y="1314069"/>
                    <a:pt x="12686" y="1314069"/>
                  </a:cubicBezTo>
                  <a:moveTo>
                    <a:pt x="12686" y="1339469"/>
                  </a:moveTo>
                  <a:lnTo>
                    <a:pt x="12686" y="1326769"/>
                  </a:lnTo>
                  <a:lnTo>
                    <a:pt x="21703" y="1317879"/>
                  </a:lnTo>
                  <a:lnTo>
                    <a:pt x="464044" y="1766443"/>
                  </a:lnTo>
                  <a:lnTo>
                    <a:pt x="455027" y="1775333"/>
                  </a:lnTo>
                  <a:lnTo>
                    <a:pt x="446010" y="1766443"/>
                  </a:lnTo>
                  <a:lnTo>
                    <a:pt x="888351" y="1317879"/>
                  </a:lnTo>
                  <a:lnTo>
                    <a:pt x="897368" y="1326769"/>
                  </a:lnTo>
                  <a:lnTo>
                    <a:pt x="897368" y="1339469"/>
                  </a:lnTo>
                  <a:lnTo>
                    <a:pt x="676261" y="1339469"/>
                  </a:lnTo>
                  <a:cubicBezTo>
                    <a:pt x="669276" y="1339469"/>
                    <a:pt x="663561" y="1333754"/>
                    <a:pt x="663561" y="1326769"/>
                  </a:cubicBezTo>
                  <a:lnTo>
                    <a:pt x="663561" y="12700"/>
                  </a:lnTo>
                  <a:lnTo>
                    <a:pt x="676261" y="12700"/>
                  </a:lnTo>
                  <a:lnTo>
                    <a:pt x="676261" y="25400"/>
                  </a:lnTo>
                  <a:lnTo>
                    <a:pt x="233920" y="25400"/>
                  </a:lnTo>
                  <a:lnTo>
                    <a:pt x="233920" y="12700"/>
                  </a:lnTo>
                  <a:lnTo>
                    <a:pt x="246620" y="12700"/>
                  </a:lnTo>
                  <a:lnTo>
                    <a:pt x="246620" y="1326769"/>
                  </a:lnTo>
                  <a:cubicBezTo>
                    <a:pt x="246620" y="1333754"/>
                    <a:pt x="240905" y="1339469"/>
                    <a:pt x="233920" y="1339469"/>
                  </a:cubicBezTo>
                  <a:lnTo>
                    <a:pt x="12686" y="1339469"/>
                  </a:lnTo>
                  <a:close/>
                </a:path>
              </a:pathLst>
            </a:custGeom>
            <a:solidFill>
              <a:srgbClr val="FFFFFF"/>
            </a:solidFill>
          </p:spPr>
          <p:txBody>
            <a:bodyPr/>
            <a:lstStyle/>
            <a:p>
              <a:endParaRPr lang="en-US"/>
            </a:p>
          </p:txBody>
        </p:sp>
      </p:grpSp>
      <p:grpSp>
        <p:nvGrpSpPr>
          <p:cNvPr id="26" name="Group 26"/>
          <p:cNvGrpSpPr/>
          <p:nvPr/>
        </p:nvGrpSpPr>
        <p:grpSpPr>
          <a:xfrm>
            <a:off x="3204315" y="4712343"/>
            <a:ext cx="11266890" cy="2697552"/>
            <a:chOff x="0" y="0"/>
            <a:chExt cx="15022520" cy="3596736"/>
          </a:xfrm>
        </p:grpSpPr>
        <p:sp>
          <p:nvSpPr>
            <p:cNvPr id="27" name="Freeform 27"/>
            <p:cNvSpPr/>
            <p:nvPr/>
          </p:nvSpPr>
          <p:spPr>
            <a:xfrm>
              <a:off x="12700" y="12700"/>
              <a:ext cx="14997049" cy="3571367"/>
            </a:xfrm>
            <a:custGeom>
              <a:avLst/>
              <a:gdLst/>
              <a:ahLst/>
              <a:cxnLst/>
              <a:rect l="l" t="t" r="r" b="b"/>
              <a:pathLst>
                <a:path w="14997049" h="3571367">
                  <a:moveTo>
                    <a:pt x="0" y="595249"/>
                  </a:moveTo>
                  <a:cubicBezTo>
                    <a:pt x="0" y="266446"/>
                    <a:pt x="267970" y="0"/>
                    <a:pt x="598424" y="0"/>
                  </a:cubicBezTo>
                  <a:lnTo>
                    <a:pt x="14398625" y="0"/>
                  </a:lnTo>
                  <a:cubicBezTo>
                    <a:pt x="14729079" y="0"/>
                    <a:pt x="14997049" y="266446"/>
                    <a:pt x="14997049" y="595249"/>
                  </a:cubicBezTo>
                  <a:lnTo>
                    <a:pt x="14997049" y="2976118"/>
                  </a:lnTo>
                  <a:cubicBezTo>
                    <a:pt x="14997049" y="3304794"/>
                    <a:pt x="14729079" y="3571367"/>
                    <a:pt x="14398625" y="3571367"/>
                  </a:cubicBezTo>
                  <a:lnTo>
                    <a:pt x="598424" y="3571367"/>
                  </a:lnTo>
                  <a:cubicBezTo>
                    <a:pt x="267970" y="3571367"/>
                    <a:pt x="0" y="3304794"/>
                    <a:pt x="0" y="2976118"/>
                  </a:cubicBezTo>
                  <a:close/>
                </a:path>
              </a:pathLst>
            </a:custGeom>
            <a:solidFill>
              <a:srgbClr val="75C73E"/>
            </a:solidFill>
          </p:spPr>
          <p:txBody>
            <a:bodyPr/>
            <a:lstStyle/>
            <a:p>
              <a:endParaRPr lang="en-US"/>
            </a:p>
          </p:txBody>
        </p:sp>
        <p:sp>
          <p:nvSpPr>
            <p:cNvPr id="28" name="Freeform 28"/>
            <p:cNvSpPr/>
            <p:nvPr/>
          </p:nvSpPr>
          <p:spPr>
            <a:xfrm>
              <a:off x="0" y="0"/>
              <a:ext cx="15022449" cy="3596767"/>
            </a:xfrm>
            <a:custGeom>
              <a:avLst/>
              <a:gdLst/>
              <a:ahLst/>
              <a:cxnLst/>
              <a:rect l="l" t="t" r="r" b="b"/>
              <a:pathLst>
                <a:path w="15022449" h="3596767">
                  <a:moveTo>
                    <a:pt x="0" y="607949"/>
                  </a:moveTo>
                  <a:cubicBezTo>
                    <a:pt x="0" y="272161"/>
                    <a:pt x="273685" y="0"/>
                    <a:pt x="611124" y="0"/>
                  </a:cubicBezTo>
                  <a:lnTo>
                    <a:pt x="14411325" y="0"/>
                  </a:lnTo>
                  <a:lnTo>
                    <a:pt x="14411325" y="12700"/>
                  </a:lnTo>
                  <a:lnTo>
                    <a:pt x="14411325" y="0"/>
                  </a:lnTo>
                  <a:cubicBezTo>
                    <a:pt x="14748763" y="0"/>
                    <a:pt x="15022449" y="272161"/>
                    <a:pt x="15022449" y="607949"/>
                  </a:cubicBezTo>
                  <a:lnTo>
                    <a:pt x="15009749" y="607949"/>
                  </a:lnTo>
                  <a:lnTo>
                    <a:pt x="15022449" y="607949"/>
                  </a:lnTo>
                  <a:lnTo>
                    <a:pt x="15022449" y="2988818"/>
                  </a:lnTo>
                  <a:lnTo>
                    <a:pt x="15009749" y="2988818"/>
                  </a:lnTo>
                  <a:lnTo>
                    <a:pt x="15022449" y="2988818"/>
                  </a:lnTo>
                  <a:cubicBezTo>
                    <a:pt x="15022449" y="3324606"/>
                    <a:pt x="14748763" y="3596767"/>
                    <a:pt x="14411325" y="3596767"/>
                  </a:cubicBezTo>
                  <a:lnTo>
                    <a:pt x="14411325" y="3584067"/>
                  </a:lnTo>
                  <a:lnTo>
                    <a:pt x="14411325" y="3596767"/>
                  </a:lnTo>
                  <a:lnTo>
                    <a:pt x="611124" y="3596767"/>
                  </a:lnTo>
                  <a:lnTo>
                    <a:pt x="611124" y="3584067"/>
                  </a:lnTo>
                  <a:lnTo>
                    <a:pt x="611124" y="3596767"/>
                  </a:lnTo>
                  <a:cubicBezTo>
                    <a:pt x="273685" y="3596767"/>
                    <a:pt x="0" y="3324606"/>
                    <a:pt x="0" y="2988818"/>
                  </a:cubicBezTo>
                  <a:lnTo>
                    <a:pt x="0" y="607949"/>
                  </a:lnTo>
                  <a:lnTo>
                    <a:pt x="12700" y="607949"/>
                  </a:lnTo>
                  <a:lnTo>
                    <a:pt x="0" y="607949"/>
                  </a:lnTo>
                  <a:moveTo>
                    <a:pt x="25400" y="607949"/>
                  </a:moveTo>
                  <a:lnTo>
                    <a:pt x="25400" y="2988818"/>
                  </a:lnTo>
                  <a:lnTo>
                    <a:pt x="12700" y="2988818"/>
                  </a:lnTo>
                  <a:lnTo>
                    <a:pt x="25400" y="2988818"/>
                  </a:lnTo>
                  <a:cubicBezTo>
                    <a:pt x="25400" y="3310509"/>
                    <a:pt x="287528" y="3571367"/>
                    <a:pt x="611124" y="3571367"/>
                  </a:cubicBezTo>
                  <a:lnTo>
                    <a:pt x="14411325" y="3571367"/>
                  </a:lnTo>
                  <a:cubicBezTo>
                    <a:pt x="14734921" y="3571367"/>
                    <a:pt x="14997049" y="3310509"/>
                    <a:pt x="14997049" y="2988818"/>
                  </a:cubicBezTo>
                  <a:lnTo>
                    <a:pt x="14997049" y="607949"/>
                  </a:lnTo>
                  <a:cubicBezTo>
                    <a:pt x="14997049" y="286258"/>
                    <a:pt x="14734921" y="25400"/>
                    <a:pt x="14411325" y="25400"/>
                  </a:cubicBezTo>
                  <a:lnTo>
                    <a:pt x="611124" y="25400"/>
                  </a:lnTo>
                  <a:lnTo>
                    <a:pt x="611124" y="12700"/>
                  </a:lnTo>
                  <a:lnTo>
                    <a:pt x="611124" y="25400"/>
                  </a:lnTo>
                  <a:cubicBezTo>
                    <a:pt x="287528" y="25400"/>
                    <a:pt x="25400" y="286258"/>
                    <a:pt x="25400" y="607949"/>
                  </a:cubicBezTo>
                  <a:close/>
                </a:path>
              </a:pathLst>
            </a:custGeom>
            <a:solidFill>
              <a:srgbClr val="C0FF99"/>
            </a:solidFill>
          </p:spPr>
          <p:txBody>
            <a:bodyPr/>
            <a:lstStyle/>
            <a:p>
              <a:endParaRPr lang="en-US"/>
            </a:p>
          </p:txBody>
        </p:sp>
      </p:grpSp>
      <p:sp>
        <p:nvSpPr>
          <p:cNvPr id="29" name="TextBox 29"/>
          <p:cNvSpPr txBox="1"/>
          <p:nvPr/>
        </p:nvSpPr>
        <p:spPr>
          <a:xfrm>
            <a:off x="3506987" y="5198745"/>
            <a:ext cx="10661546" cy="1791843"/>
          </a:xfrm>
          <a:prstGeom prst="rect">
            <a:avLst/>
          </a:prstGeom>
        </p:spPr>
        <p:txBody>
          <a:bodyPr lIns="0" tIns="0" rIns="0" bIns="0" rtlCol="0" anchor="t">
            <a:spAutoFit/>
          </a:bodyPr>
          <a:lstStyle/>
          <a:p>
            <a:pPr marL="0" lvl="0" indent="0" algn="ctr">
              <a:lnSpc>
                <a:spcPts val="3456"/>
              </a:lnSpc>
            </a:pPr>
            <a:r>
              <a:rPr lang="en-US" sz="3200">
                <a:solidFill>
                  <a:srgbClr val="FFFFFF"/>
                </a:solidFill>
                <a:latin typeface="Arial"/>
                <a:ea typeface="Arial"/>
                <a:cs typeface="Arial"/>
                <a:sym typeface="Arial"/>
              </a:rPr>
              <a:t>Οι γυναίκες αντιπροσωπεύουν το 70% των εργαζομένων στον κλωστοϋφαντουργικό τομέα στην Ευρώπη, αλλά κατέχουν λιγότερο από το 25% των διευθυντικών/ηγετικών θέσεων.</a:t>
            </a:r>
          </a:p>
        </p:txBody>
      </p:sp>
      <p:grpSp>
        <p:nvGrpSpPr>
          <p:cNvPr id="30" name="Group 30"/>
          <p:cNvGrpSpPr/>
          <p:nvPr/>
        </p:nvGrpSpPr>
        <p:grpSpPr>
          <a:xfrm>
            <a:off x="6672988" y="966235"/>
            <a:ext cx="3874814" cy="1137553"/>
            <a:chOff x="0" y="0"/>
            <a:chExt cx="5166419" cy="1516737"/>
          </a:xfrm>
        </p:grpSpPr>
        <p:sp>
          <p:nvSpPr>
            <p:cNvPr id="31" name="Freeform 31"/>
            <p:cNvSpPr/>
            <p:nvPr/>
          </p:nvSpPr>
          <p:spPr>
            <a:xfrm>
              <a:off x="0" y="0"/>
              <a:ext cx="5166418" cy="1516737"/>
            </a:xfrm>
            <a:custGeom>
              <a:avLst/>
              <a:gdLst/>
              <a:ahLst/>
              <a:cxnLst/>
              <a:rect l="l" t="t" r="r" b="b"/>
              <a:pathLst>
                <a:path w="5166418" h="1516737">
                  <a:moveTo>
                    <a:pt x="0" y="0"/>
                  </a:moveTo>
                  <a:lnTo>
                    <a:pt x="5166418" y="0"/>
                  </a:lnTo>
                  <a:lnTo>
                    <a:pt x="5166418" y="1516737"/>
                  </a:lnTo>
                  <a:lnTo>
                    <a:pt x="0" y="1516737"/>
                  </a:lnTo>
                  <a:close/>
                </a:path>
              </a:pathLst>
            </a:custGeom>
            <a:solidFill>
              <a:srgbClr val="000000">
                <a:alpha val="0"/>
              </a:srgbClr>
            </a:solidFill>
          </p:spPr>
          <p:txBody>
            <a:bodyPr/>
            <a:lstStyle/>
            <a:p>
              <a:endParaRPr lang="en-US"/>
            </a:p>
          </p:txBody>
        </p:sp>
        <p:sp>
          <p:nvSpPr>
            <p:cNvPr id="32" name="TextBox 32"/>
            <p:cNvSpPr txBox="1"/>
            <p:nvPr/>
          </p:nvSpPr>
          <p:spPr>
            <a:xfrm>
              <a:off x="0" y="66675"/>
              <a:ext cx="5166419" cy="1450062"/>
            </a:xfrm>
            <a:prstGeom prst="rect">
              <a:avLst/>
            </a:prstGeom>
          </p:spPr>
          <p:txBody>
            <a:bodyPr lIns="0" tIns="0" rIns="0" bIns="0" rtlCol="0" anchor="b"/>
            <a:lstStyle/>
            <a:p>
              <a:pPr marL="0" lvl="0" indent="0" algn="l">
                <a:lnSpc>
                  <a:spcPts val="6480"/>
                </a:lnSpc>
              </a:pPr>
              <a:r>
                <a:rPr lang="en-US" sz="6000" b="1">
                  <a:solidFill>
                    <a:srgbClr val="FFFFFF"/>
                  </a:solidFill>
                  <a:latin typeface="Georgia Bold"/>
                  <a:ea typeface="Georgia Bold"/>
                  <a:cs typeface="Georgia Bold"/>
                  <a:sym typeface="Georgia Bold"/>
                </a:rPr>
                <a:t>Εισαγωγή</a:t>
              </a:r>
            </a:p>
          </p:txBody>
        </p:sp>
      </p:grpSp>
      <p:sp>
        <p:nvSpPr>
          <p:cNvPr id="33" name="TextBox 33"/>
          <p:cNvSpPr txBox="1"/>
          <p:nvPr/>
        </p:nvSpPr>
        <p:spPr>
          <a:xfrm>
            <a:off x="11213986" y="3430577"/>
            <a:ext cx="6227396" cy="414147"/>
          </a:xfrm>
          <a:prstGeom prst="rect">
            <a:avLst/>
          </a:prstGeom>
        </p:spPr>
        <p:txBody>
          <a:bodyPr lIns="0" tIns="0" rIns="0" bIns="0" rtlCol="0" anchor="t">
            <a:spAutoFit/>
          </a:bodyPr>
          <a:lstStyle/>
          <a:p>
            <a:pPr marL="0" lvl="0" indent="0" algn="l">
              <a:lnSpc>
                <a:spcPts val="3023"/>
              </a:lnSpc>
            </a:pPr>
            <a:r>
              <a:rPr lang="en-US" sz="2799">
                <a:solidFill>
                  <a:srgbClr val="FFFFFF"/>
                </a:solidFill>
                <a:latin typeface="Arial"/>
                <a:ea typeface="Arial"/>
                <a:cs typeface="Arial"/>
                <a:sym typeface="Arial"/>
              </a:rPr>
              <a:t>Αρνητικές περιβαλλοντικές επιπτώσεις</a:t>
            </a:r>
          </a:p>
        </p:txBody>
      </p:sp>
      <p:sp>
        <p:nvSpPr>
          <p:cNvPr id="34" name="Freeform 34"/>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911388"/>
            <a:ext cx="18288000" cy="1375611"/>
            <a:chOff x="0" y="0"/>
            <a:chExt cx="24384000" cy="1834148"/>
          </a:xfrm>
        </p:grpSpPr>
        <p:sp>
          <p:nvSpPr>
            <p:cNvPr id="3" name="Freeform 3"/>
            <p:cNvSpPr/>
            <p:nvPr/>
          </p:nvSpPr>
          <p:spPr>
            <a:xfrm>
              <a:off x="0" y="0"/>
              <a:ext cx="24384000" cy="1834097"/>
            </a:xfrm>
            <a:custGeom>
              <a:avLst/>
              <a:gdLst/>
              <a:ahLst/>
              <a:cxnLst/>
              <a:rect l="l" t="t" r="r" b="b"/>
              <a:pathLst>
                <a:path w="24384000" h="1834097">
                  <a:moveTo>
                    <a:pt x="0" y="0"/>
                  </a:moveTo>
                  <a:lnTo>
                    <a:pt x="24384000" y="0"/>
                  </a:lnTo>
                  <a:lnTo>
                    <a:pt x="24384000" y="1834097"/>
                  </a:lnTo>
                  <a:lnTo>
                    <a:pt x="0" y="1834097"/>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4708498" y="-954"/>
            <a:ext cx="3579499" cy="8747478"/>
            <a:chOff x="0" y="0"/>
            <a:chExt cx="4772666" cy="11663304"/>
          </a:xfrm>
        </p:grpSpPr>
        <p:sp>
          <p:nvSpPr>
            <p:cNvPr id="18" name="Freeform 18" descr="Ένα τετράγωνο και ένα τετράγωνο αντικείμενο με ένα πράσινο και ένα μαύρο τετράγωνο αντικείμενο  Η περιγραφή δημιουργήθηκε αυτόματα"/>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n-US"/>
            </a:p>
          </p:txBody>
        </p:sp>
      </p:grpSp>
      <p:grpSp>
        <p:nvGrpSpPr>
          <p:cNvPr id="19" name="Group 19"/>
          <p:cNvGrpSpPr>
            <a:grpSpLocks noChangeAspect="1"/>
          </p:cNvGrpSpPr>
          <p:nvPr/>
        </p:nvGrpSpPr>
        <p:grpSpPr>
          <a:xfrm>
            <a:off x="14896364" y="2252438"/>
            <a:ext cx="3203764" cy="972000"/>
            <a:chOff x="0" y="0"/>
            <a:chExt cx="4271686" cy="1296000"/>
          </a:xfrm>
        </p:grpSpPr>
        <p:sp>
          <p:nvSpPr>
            <p:cNvPr id="20" name="Freeform 20" descr="Ένα μοβ και μαύρο κείμενο  Η περιγραφή δημιουργείται αυτόματα"/>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n-US"/>
            </a:p>
          </p:txBody>
        </p:sp>
      </p:grpSp>
      <p:grpSp>
        <p:nvGrpSpPr>
          <p:cNvPr id="21" name="Group 21"/>
          <p:cNvGrpSpPr/>
          <p:nvPr/>
        </p:nvGrpSpPr>
        <p:grpSpPr>
          <a:xfrm>
            <a:off x="-194582" y="-118381"/>
            <a:ext cx="18492106" cy="9131692"/>
            <a:chOff x="0" y="0"/>
            <a:chExt cx="24656142" cy="12175590"/>
          </a:xfrm>
        </p:grpSpPr>
        <p:sp>
          <p:nvSpPr>
            <p:cNvPr id="22" name="Freeform 22"/>
            <p:cNvSpPr/>
            <p:nvPr/>
          </p:nvSpPr>
          <p:spPr>
            <a:xfrm>
              <a:off x="12700" y="13064"/>
              <a:ext cx="24630762" cy="12149498"/>
            </a:xfrm>
            <a:custGeom>
              <a:avLst/>
              <a:gdLst/>
              <a:ahLst/>
              <a:cxnLst/>
              <a:rect l="l" t="t" r="r" b="b"/>
              <a:pathLst>
                <a:path w="24630762" h="12149498">
                  <a:moveTo>
                    <a:pt x="0" y="0"/>
                  </a:moveTo>
                  <a:lnTo>
                    <a:pt x="24630762" y="0"/>
                  </a:lnTo>
                  <a:lnTo>
                    <a:pt x="24630762" y="12149498"/>
                  </a:lnTo>
                  <a:lnTo>
                    <a:pt x="0" y="12149498"/>
                  </a:lnTo>
                  <a:close/>
                </a:path>
              </a:pathLst>
            </a:custGeom>
            <a:solidFill>
              <a:srgbClr val="FFFFFF"/>
            </a:solidFill>
          </p:spPr>
          <p:txBody>
            <a:bodyPr/>
            <a:lstStyle/>
            <a:p>
              <a:endParaRPr lang="en-US"/>
            </a:p>
          </p:txBody>
        </p:sp>
        <p:sp>
          <p:nvSpPr>
            <p:cNvPr id="23" name="Freeform 23"/>
            <p:cNvSpPr/>
            <p:nvPr/>
          </p:nvSpPr>
          <p:spPr>
            <a:xfrm>
              <a:off x="0" y="0"/>
              <a:ext cx="24656162" cy="12175625"/>
            </a:xfrm>
            <a:custGeom>
              <a:avLst/>
              <a:gdLst/>
              <a:ahLst/>
              <a:cxnLst/>
              <a:rect l="l" t="t" r="r" b="b"/>
              <a:pathLst>
                <a:path w="24656162" h="12175625">
                  <a:moveTo>
                    <a:pt x="12700" y="0"/>
                  </a:moveTo>
                  <a:lnTo>
                    <a:pt x="24643462" y="0"/>
                  </a:lnTo>
                  <a:cubicBezTo>
                    <a:pt x="24650447" y="0"/>
                    <a:pt x="24656162" y="5879"/>
                    <a:pt x="24656162" y="13064"/>
                  </a:cubicBezTo>
                  <a:lnTo>
                    <a:pt x="24656162" y="12162562"/>
                  </a:lnTo>
                  <a:cubicBezTo>
                    <a:pt x="24656162" y="12169747"/>
                    <a:pt x="24650447" y="12175625"/>
                    <a:pt x="24643462" y="12175625"/>
                  </a:cubicBezTo>
                  <a:lnTo>
                    <a:pt x="12700" y="12175625"/>
                  </a:lnTo>
                  <a:cubicBezTo>
                    <a:pt x="5715" y="12175625"/>
                    <a:pt x="0" y="12169747"/>
                    <a:pt x="0" y="12162562"/>
                  </a:cubicBezTo>
                  <a:lnTo>
                    <a:pt x="0" y="13064"/>
                  </a:lnTo>
                  <a:cubicBezTo>
                    <a:pt x="0" y="5879"/>
                    <a:pt x="5715" y="0"/>
                    <a:pt x="12700" y="0"/>
                  </a:cubicBezTo>
                  <a:moveTo>
                    <a:pt x="12700" y="26128"/>
                  </a:moveTo>
                  <a:lnTo>
                    <a:pt x="12700" y="13064"/>
                  </a:lnTo>
                  <a:lnTo>
                    <a:pt x="25400" y="13064"/>
                  </a:lnTo>
                  <a:lnTo>
                    <a:pt x="25400" y="12162562"/>
                  </a:lnTo>
                  <a:lnTo>
                    <a:pt x="12700" y="12162562"/>
                  </a:lnTo>
                  <a:lnTo>
                    <a:pt x="12700" y="12149499"/>
                  </a:lnTo>
                  <a:lnTo>
                    <a:pt x="24643462" y="12149499"/>
                  </a:lnTo>
                  <a:lnTo>
                    <a:pt x="24643462" y="12162562"/>
                  </a:lnTo>
                  <a:lnTo>
                    <a:pt x="24630762" y="12162562"/>
                  </a:lnTo>
                  <a:lnTo>
                    <a:pt x="24630762" y="13064"/>
                  </a:lnTo>
                  <a:lnTo>
                    <a:pt x="24643462" y="13064"/>
                  </a:lnTo>
                  <a:lnTo>
                    <a:pt x="24643462" y="26128"/>
                  </a:lnTo>
                  <a:lnTo>
                    <a:pt x="12700" y="26128"/>
                  </a:lnTo>
                  <a:close/>
                </a:path>
              </a:pathLst>
            </a:custGeom>
            <a:solidFill>
              <a:srgbClr val="FFFFFF"/>
            </a:solidFill>
          </p:spPr>
          <p:txBody>
            <a:bodyPr/>
            <a:lstStyle/>
            <a:p>
              <a:endParaRPr lang="en-US"/>
            </a:p>
          </p:txBody>
        </p:sp>
      </p:grpSp>
      <p:grpSp>
        <p:nvGrpSpPr>
          <p:cNvPr id="24" name="Group 24"/>
          <p:cNvGrpSpPr/>
          <p:nvPr/>
        </p:nvGrpSpPr>
        <p:grpSpPr>
          <a:xfrm>
            <a:off x="1028700" y="182036"/>
            <a:ext cx="16573725" cy="1592164"/>
            <a:chOff x="0" y="0"/>
            <a:chExt cx="22098300" cy="2122885"/>
          </a:xfrm>
        </p:grpSpPr>
        <p:sp>
          <p:nvSpPr>
            <p:cNvPr id="25" name="Freeform 25"/>
            <p:cNvSpPr/>
            <p:nvPr/>
          </p:nvSpPr>
          <p:spPr>
            <a:xfrm>
              <a:off x="0" y="0"/>
              <a:ext cx="22098299" cy="2122885"/>
            </a:xfrm>
            <a:custGeom>
              <a:avLst/>
              <a:gdLst/>
              <a:ahLst/>
              <a:cxnLst/>
              <a:rect l="l" t="t" r="r" b="b"/>
              <a:pathLst>
                <a:path w="22098299" h="2122885">
                  <a:moveTo>
                    <a:pt x="0" y="0"/>
                  </a:moveTo>
                  <a:lnTo>
                    <a:pt x="22098299" y="0"/>
                  </a:lnTo>
                  <a:lnTo>
                    <a:pt x="22098299" y="2122885"/>
                  </a:lnTo>
                  <a:lnTo>
                    <a:pt x="0" y="2122885"/>
                  </a:lnTo>
                  <a:close/>
                </a:path>
              </a:pathLst>
            </a:custGeom>
            <a:solidFill>
              <a:srgbClr val="000000">
                <a:alpha val="0"/>
              </a:srgbClr>
            </a:solidFill>
          </p:spPr>
          <p:txBody>
            <a:bodyPr/>
            <a:lstStyle/>
            <a:p>
              <a:endParaRPr lang="en-US"/>
            </a:p>
          </p:txBody>
        </p:sp>
        <p:sp>
          <p:nvSpPr>
            <p:cNvPr id="26" name="TextBox 26"/>
            <p:cNvSpPr txBox="1"/>
            <p:nvPr/>
          </p:nvSpPr>
          <p:spPr>
            <a:xfrm>
              <a:off x="0" y="57150"/>
              <a:ext cx="22098300" cy="2065735"/>
            </a:xfrm>
            <a:prstGeom prst="rect">
              <a:avLst/>
            </a:prstGeom>
          </p:spPr>
          <p:txBody>
            <a:bodyPr lIns="0" tIns="0" rIns="0" bIns="0" rtlCol="0" anchor="ctr"/>
            <a:lstStyle/>
            <a:p>
              <a:pPr marL="0" lvl="0" indent="0" algn="l">
                <a:lnSpc>
                  <a:spcPts val="5184"/>
                </a:lnSpc>
              </a:pPr>
              <a:r>
                <a:rPr lang="en-US" sz="4800" b="1">
                  <a:solidFill>
                    <a:srgbClr val="8D5CFF"/>
                  </a:solidFill>
                  <a:latin typeface="Georgia Bold"/>
                  <a:ea typeface="Georgia Bold"/>
                  <a:cs typeface="Georgia Bold"/>
                  <a:sym typeface="Georgia Bold"/>
                </a:rPr>
                <a:t>Βασικές τάσεις που διαμορφώνουν την κυκλικότητα στα ευρωπαϊκά κλωστοϋφαντουργικά προϊόντα</a:t>
              </a:r>
            </a:p>
          </p:txBody>
        </p:sp>
      </p:grpSp>
      <p:grpSp>
        <p:nvGrpSpPr>
          <p:cNvPr id="27" name="Group 27"/>
          <p:cNvGrpSpPr/>
          <p:nvPr/>
        </p:nvGrpSpPr>
        <p:grpSpPr>
          <a:xfrm>
            <a:off x="4416993" y="1646730"/>
            <a:ext cx="9541852" cy="7354158"/>
            <a:chOff x="0" y="0"/>
            <a:chExt cx="12867600" cy="9917400"/>
          </a:xfrm>
        </p:grpSpPr>
        <p:sp>
          <p:nvSpPr>
            <p:cNvPr id="28" name="Freeform 28"/>
            <p:cNvSpPr/>
            <p:nvPr/>
          </p:nvSpPr>
          <p:spPr>
            <a:xfrm>
              <a:off x="0" y="0"/>
              <a:ext cx="12867640" cy="9917430"/>
            </a:xfrm>
            <a:custGeom>
              <a:avLst/>
              <a:gdLst/>
              <a:ahLst/>
              <a:cxnLst/>
              <a:rect l="l" t="t" r="r" b="b"/>
              <a:pathLst>
                <a:path w="12867640" h="9917430">
                  <a:moveTo>
                    <a:pt x="0" y="4958715"/>
                  </a:moveTo>
                  <a:lnTo>
                    <a:pt x="6433820" y="0"/>
                  </a:lnTo>
                  <a:lnTo>
                    <a:pt x="12867640" y="4958715"/>
                  </a:lnTo>
                  <a:lnTo>
                    <a:pt x="6433820" y="9917430"/>
                  </a:lnTo>
                  <a:close/>
                </a:path>
              </a:pathLst>
            </a:custGeom>
            <a:solidFill>
              <a:srgbClr val="D8D8D8">
                <a:alpha val="47059"/>
              </a:srgbClr>
            </a:solidFill>
          </p:spPr>
          <p:txBody>
            <a:bodyPr/>
            <a:lstStyle/>
            <a:p>
              <a:endParaRPr lang="en-US"/>
            </a:p>
          </p:txBody>
        </p:sp>
      </p:grpSp>
      <p:grpSp>
        <p:nvGrpSpPr>
          <p:cNvPr id="29" name="Group 29"/>
          <p:cNvGrpSpPr/>
          <p:nvPr/>
        </p:nvGrpSpPr>
        <p:grpSpPr>
          <a:xfrm>
            <a:off x="5479950" y="1793250"/>
            <a:ext cx="3415950" cy="3350250"/>
            <a:chOff x="0" y="0"/>
            <a:chExt cx="4554600" cy="4467000"/>
          </a:xfrm>
        </p:grpSpPr>
        <p:sp>
          <p:nvSpPr>
            <p:cNvPr id="30" name="Freeform 30"/>
            <p:cNvSpPr/>
            <p:nvPr/>
          </p:nvSpPr>
          <p:spPr>
            <a:xfrm>
              <a:off x="0" y="0"/>
              <a:ext cx="4554601" cy="4466971"/>
            </a:xfrm>
            <a:custGeom>
              <a:avLst/>
              <a:gdLst/>
              <a:ahLst/>
              <a:cxnLst/>
              <a:rect l="l" t="t" r="r" b="b"/>
              <a:pathLst>
                <a:path w="4554601" h="4466971">
                  <a:moveTo>
                    <a:pt x="0" y="744474"/>
                  </a:moveTo>
                  <a:cubicBezTo>
                    <a:pt x="0" y="333375"/>
                    <a:pt x="333375" y="0"/>
                    <a:pt x="744474" y="0"/>
                  </a:cubicBezTo>
                  <a:lnTo>
                    <a:pt x="3810127" y="0"/>
                  </a:lnTo>
                  <a:cubicBezTo>
                    <a:pt x="4221353" y="0"/>
                    <a:pt x="4554601" y="333375"/>
                    <a:pt x="4554601" y="744474"/>
                  </a:cubicBezTo>
                  <a:lnTo>
                    <a:pt x="4554601" y="3722497"/>
                  </a:lnTo>
                  <a:cubicBezTo>
                    <a:pt x="4554601" y="4133723"/>
                    <a:pt x="4221226" y="4466971"/>
                    <a:pt x="3810127" y="4466971"/>
                  </a:cubicBezTo>
                  <a:lnTo>
                    <a:pt x="744474" y="4466971"/>
                  </a:lnTo>
                  <a:cubicBezTo>
                    <a:pt x="333375" y="4466971"/>
                    <a:pt x="0" y="4133723"/>
                    <a:pt x="0" y="3722497"/>
                  </a:cubicBezTo>
                  <a:close/>
                </a:path>
              </a:pathLst>
            </a:custGeom>
            <a:solidFill>
              <a:srgbClr val="8D5CFF"/>
            </a:solidFill>
          </p:spPr>
          <p:txBody>
            <a:bodyPr/>
            <a:lstStyle/>
            <a:p>
              <a:endParaRPr lang="en-US"/>
            </a:p>
          </p:txBody>
        </p:sp>
        <p:sp>
          <p:nvSpPr>
            <p:cNvPr id="31" name="TextBox 31"/>
            <p:cNvSpPr txBox="1"/>
            <p:nvPr/>
          </p:nvSpPr>
          <p:spPr>
            <a:xfrm>
              <a:off x="0" y="-19050"/>
              <a:ext cx="4554600" cy="4486050"/>
            </a:xfrm>
            <a:prstGeom prst="rect">
              <a:avLst/>
            </a:prstGeom>
          </p:spPr>
          <p:txBody>
            <a:bodyPr lIns="50800" tIns="50800" rIns="50800" bIns="50800" rtlCol="0" anchor="t"/>
            <a:lstStyle/>
            <a:p>
              <a:pPr marL="0" lvl="0" indent="0" algn="ctr">
                <a:lnSpc>
                  <a:spcPts val="2644"/>
                </a:lnSpc>
              </a:pPr>
              <a:r>
                <a:rPr lang="en-US" sz="2203" b="1">
                  <a:solidFill>
                    <a:srgbClr val="FFFFFF"/>
                  </a:solidFill>
                  <a:latin typeface="Arial Bold"/>
                  <a:ea typeface="Arial Bold"/>
                  <a:cs typeface="Arial Bold"/>
                  <a:sym typeface="Arial Bold"/>
                </a:rPr>
                <a:t>ΟΙ ΚΑΝΟΝΙΣΜΟΙ</a:t>
              </a:r>
            </a:p>
          </p:txBody>
        </p:sp>
      </p:grpSp>
      <p:grpSp>
        <p:nvGrpSpPr>
          <p:cNvPr id="32" name="Group 32"/>
          <p:cNvGrpSpPr/>
          <p:nvPr/>
        </p:nvGrpSpPr>
        <p:grpSpPr>
          <a:xfrm>
            <a:off x="9481650" y="1830150"/>
            <a:ext cx="3308850" cy="3276450"/>
            <a:chOff x="0" y="0"/>
            <a:chExt cx="4411800" cy="4368600"/>
          </a:xfrm>
        </p:grpSpPr>
        <p:sp>
          <p:nvSpPr>
            <p:cNvPr id="33" name="Freeform 33"/>
            <p:cNvSpPr/>
            <p:nvPr/>
          </p:nvSpPr>
          <p:spPr>
            <a:xfrm>
              <a:off x="0" y="0"/>
              <a:ext cx="4411726" cy="4368546"/>
            </a:xfrm>
            <a:custGeom>
              <a:avLst/>
              <a:gdLst/>
              <a:ahLst/>
              <a:cxnLst/>
              <a:rect l="l" t="t" r="r" b="b"/>
              <a:pathLst>
                <a:path w="4411726" h="4368546">
                  <a:moveTo>
                    <a:pt x="0" y="728091"/>
                  </a:moveTo>
                  <a:cubicBezTo>
                    <a:pt x="0" y="326009"/>
                    <a:pt x="326009" y="0"/>
                    <a:pt x="728091" y="0"/>
                  </a:cubicBezTo>
                  <a:lnTo>
                    <a:pt x="3683635" y="0"/>
                  </a:lnTo>
                  <a:cubicBezTo>
                    <a:pt x="4085717" y="0"/>
                    <a:pt x="4411726" y="326009"/>
                    <a:pt x="4411726" y="728091"/>
                  </a:cubicBezTo>
                  <a:lnTo>
                    <a:pt x="4411726" y="3640455"/>
                  </a:lnTo>
                  <a:cubicBezTo>
                    <a:pt x="4411726" y="4042537"/>
                    <a:pt x="4085717" y="4368546"/>
                    <a:pt x="3683635" y="4368546"/>
                  </a:cubicBezTo>
                  <a:lnTo>
                    <a:pt x="728091" y="4368546"/>
                  </a:lnTo>
                  <a:cubicBezTo>
                    <a:pt x="326009" y="4368546"/>
                    <a:pt x="0" y="4042664"/>
                    <a:pt x="0" y="3640455"/>
                  </a:cubicBezTo>
                  <a:close/>
                </a:path>
              </a:pathLst>
            </a:custGeom>
            <a:solidFill>
              <a:srgbClr val="75C73E"/>
            </a:solidFill>
          </p:spPr>
          <p:txBody>
            <a:bodyPr/>
            <a:lstStyle/>
            <a:p>
              <a:endParaRPr lang="en-US"/>
            </a:p>
          </p:txBody>
        </p:sp>
        <p:sp>
          <p:nvSpPr>
            <p:cNvPr id="34" name="TextBox 34"/>
            <p:cNvSpPr txBox="1"/>
            <p:nvPr/>
          </p:nvSpPr>
          <p:spPr>
            <a:xfrm>
              <a:off x="0" y="-19050"/>
              <a:ext cx="4411800" cy="4387650"/>
            </a:xfrm>
            <a:prstGeom prst="rect">
              <a:avLst/>
            </a:prstGeom>
          </p:spPr>
          <p:txBody>
            <a:bodyPr lIns="50800" tIns="50800" rIns="50800" bIns="50800" rtlCol="0" anchor="t"/>
            <a:lstStyle/>
            <a:p>
              <a:pPr marL="0" lvl="0" indent="0" algn="ctr">
                <a:lnSpc>
                  <a:spcPts val="2644"/>
                </a:lnSpc>
              </a:pPr>
              <a:r>
                <a:rPr lang="en-US" sz="2203" b="1">
                  <a:solidFill>
                    <a:srgbClr val="FFFFFF"/>
                  </a:solidFill>
                  <a:latin typeface="Arial Bold"/>
                  <a:ea typeface="Arial Bold"/>
                  <a:cs typeface="Arial Bold"/>
                  <a:sym typeface="Arial Bold"/>
                </a:rPr>
                <a:t>Η ΑΠΑΙΤΗΣΗ ΓΙΑ ΔΙΑΦΑΝΕΙΑ</a:t>
              </a:r>
            </a:p>
          </p:txBody>
        </p:sp>
      </p:grpSp>
      <p:grpSp>
        <p:nvGrpSpPr>
          <p:cNvPr id="35" name="Group 35"/>
          <p:cNvGrpSpPr/>
          <p:nvPr/>
        </p:nvGrpSpPr>
        <p:grpSpPr>
          <a:xfrm>
            <a:off x="5479950" y="5300025"/>
            <a:ext cx="3415950" cy="3276450"/>
            <a:chOff x="0" y="0"/>
            <a:chExt cx="4554600" cy="4368600"/>
          </a:xfrm>
        </p:grpSpPr>
        <p:sp>
          <p:nvSpPr>
            <p:cNvPr id="36" name="Freeform 36"/>
            <p:cNvSpPr/>
            <p:nvPr/>
          </p:nvSpPr>
          <p:spPr>
            <a:xfrm>
              <a:off x="0" y="0"/>
              <a:ext cx="4554601" cy="4368546"/>
            </a:xfrm>
            <a:custGeom>
              <a:avLst/>
              <a:gdLst/>
              <a:ahLst/>
              <a:cxnLst/>
              <a:rect l="l" t="t" r="r" b="b"/>
              <a:pathLst>
                <a:path w="4554601" h="4368546">
                  <a:moveTo>
                    <a:pt x="0" y="728091"/>
                  </a:moveTo>
                  <a:cubicBezTo>
                    <a:pt x="0" y="326009"/>
                    <a:pt x="326009" y="0"/>
                    <a:pt x="728091" y="0"/>
                  </a:cubicBezTo>
                  <a:lnTo>
                    <a:pt x="3826510" y="0"/>
                  </a:lnTo>
                  <a:cubicBezTo>
                    <a:pt x="4228592" y="0"/>
                    <a:pt x="4554601" y="326009"/>
                    <a:pt x="4554601" y="728091"/>
                  </a:cubicBezTo>
                  <a:lnTo>
                    <a:pt x="4554601" y="3640455"/>
                  </a:lnTo>
                  <a:cubicBezTo>
                    <a:pt x="4554601" y="4042537"/>
                    <a:pt x="4228592" y="4368546"/>
                    <a:pt x="3826510" y="4368546"/>
                  </a:cubicBezTo>
                  <a:lnTo>
                    <a:pt x="728091" y="4368546"/>
                  </a:lnTo>
                  <a:cubicBezTo>
                    <a:pt x="326009" y="4368546"/>
                    <a:pt x="0" y="4042664"/>
                    <a:pt x="0" y="3640455"/>
                  </a:cubicBezTo>
                  <a:close/>
                </a:path>
              </a:pathLst>
            </a:custGeom>
            <a:solidFill>
              <a:srgbClr val="75C73E"/>
            </a:solidFill>
          </p:spPr>
          <p:txBody>
            <a:bodyPr/>
            <a:lstStyle/>
            <a:p>
              <a:endParaRPr lang="en-US"/>
            </a:p>
          </p:txBody>
        </p:sp>
        <p:sp>
          <p:nvSpPr>
            <p:cNvPr id="37" name="TextBox 37"/>
            <p:cNvSpPr txBox="1"/>
            <p:nvPr/>
          </p:nvSpPr>
          <p:spPr>
            <a:xfrm>
              <a:off x="0" y="-19050"/>
              <a:ext cx="4554600" cy="4387650"/>
            </a:xfrm>
            <a:prstGeom prst="rect">
              <a:avLst/>
            </a:prstGeom>
          </p:spPr>
          <p:txBody>
            <a:bodyPr lIns="50800" tIns="50800" rIns="50800" bIns="50800" rtlCol="0" anchor="t"/>
            <a:lstStyle/>
            <a:p>
              <a:pPr marL="0" lvl="0" indent="0" algn="ctr">
                <a:lnSpc>
                  <a:spcPts val="2644"/>
                </a:lnSpc>
              </a:pPr>
              <a:r>
                <a:rPr lang="en-US" sz="2203" b="1">
                  <a:solidFill>
                    <a:srgbClr val="FFFFFF"/>
                  </a:solidFill>
                  <a:latin typeface="Arial Bold"/>
                  <a:ea typeface="Arial Bold"/>
                  <a:cs typeface="Arial Bold"/>
                  <a:sym typeface="Arial Bold"/>
                </a:rPr>
                <a:t>Η ΑΜΕΣΗ ΑΝΑΓΚΗ ΓΙΑ ΥΠΟΔΟΜΕΣ</a:t>
              </a:r>
            </a:p>
          </p:txBody>
        </p:sp>
      </p:grpSp>
      <p:sp>
        <p:nvSpPr>
          <p:cNvPr id="38" name="TextBox 38"/>
          <p:cNvSpPr txBox="1"/>
          <p:nvPr/>
        </p:nvSpPr>
        <p:spPr>
          <a:xfrm>
            <a:off x="5794721" y="2909250"/>
            <a:ext cx="2786408" cy="1352550"/>
          </a:xfrm>
          <a:prstGeom prst="rect">
            <a:avLst/>
          </a:prstGeom>
        </p:spPr>
        <p:txBody>
          <a:bodyPr lIns="0" tIns="0" rIns="0" bIns="0" rtlCol="0" anchor="t">
            <a:spAutoFit/>
          </a:bodyPr>
          <a:lstStyle/>
          <a:p>
            <a:pPr marL="0" lvl="0" indent="0" algn="ctr">
              <a:lnSpc>
                <a:spcPts val="2639"/>
              </a:lnSpc>
            </a:pPr>
            <a:r>
              <a:rPr lang="en-US" sz="2199">
                <a:solidFill>
                  <a:srgbClr val="FFFFFF"/>
                </a:solidFill>
                <a:latin typeface="Arial"/>
                <a:ea typeface="Arial"/>
                <a:cs typeface="Arial"/>
                <a:sym typeface="Arial"/>
              </a:rPr>
              <a:t>Οι νόμοι της ΕΕ επιβάλλουν την κυκλικότητα (ESPR, DPPs, EPR)</a:t>
            </a:r>
          </a:p>
        </p:txBody>
      </p:sp>
      <p:grpSp>
        <p:nvGrpSpPr>
          <p:cNvPr id="39" name="Group 39"/>
          <p:cNvGrpSpPr/>
          <p:nvPr/>
        </p:nvGrpSpPr>
        <p:grpSpPr>
          <a:xfrm>
            <a:off x="9535050" y="5300062"/>
            <a:ext cx="3415950" cy="3276450"/>
            <a:chOff x="0" y="0"/>
            <a:chExt cx="4554600" cy="4368600"/>
          </a:xfrm>
        </p:grpSpPr>
        <p:sp>
          <p:nvSpPr>
            <p:cNvPr id="40" name="Freeform 40"/>
            <p:cNvSpPr/>
            <p:nvPr/>
          </p:nvSpPr>
          <p:spPr>
            <a:xfrm>
              <a:off x="0" y="0"/>
              <a:ext cx="4554601" cy="4368546"/>
            </a:xfrm>
            <a:custGeom>
              <a:avLst/>
              <a:gdLst/>
              <a:ahLst/>
              <a:cxnLst/>
              <a:rect l="l" t="t" r="r" b="b"/>
              <a:pathLst>
                <a:path w="4554601" h="4368546">
                  <a:moveTo>
                    <a:pt x="0" y="728091"/>
                  </a:moveTo>
                  <a:cubicBezTo>
                    <a:pt x="0" y="326009"/>
                    <a:pt x="326009" y="0"/>
                    <a:pt x="728091" y="0"/>
                  </a:cubicBezTo>
                  <a:lnTo>
                    <a:pt x="3826510" y="0"/>
                  </a:lnTo>
                  <a:cubicBezTo>
                    <a:pt x="4228592" y="0"/>
                    <a:pt x="4554601" y="326009"/>
                    <a:pt x="4554601" y="728091"/>
                  </a:cubicBezTo>
                  <a:lnTo>
                    <a:pt x="4554601" y="3640455"/>
                  </a:lnTo>
                  <a:cubicBezTo>
                    <a:pt x="4554601" y="4042537"/>
                    <a:pt x="4228592" y="4368546"/>
                    <a:pt x="3826510" y="4368546"/>
                  </a:cubicBezTo>
                  <a:lnTo>
                    <a:pt x="728091" y="4368546"/>
                  </a:lnTo>
                  <a:cubicBezTo>
                    <a:pt x="326009" y="4368546"/>
                    <a:pt x="0" y="4042664"/>
                    <a:pt x="0" y="3640455"/>
                  </a:cubicBezTo>
                  <a:close/>
                </a:path>
              </a:pathLst>
            </a:custGeom>
            <a:solidFill>
              <a:srgbClr val="8D5CFF"/>
            </a:solidFill>
          </p:spPr>
          <p:txBody>
            <a:bodyPr/>
            <a:lstStyle/>
            <a:p>
              <a:endParaRPr lang="en-US"/>
            </a:p>
          </p:txBody>
        </p:sp>
        <p:sp>
          <p:nvSpPr>
            <p:cNvPr id="41" name="TextBox 41"/>
            <p:cNvSpPr txBox="1"/>
            <p:nvPr/>
          </p:nvSpPr>
          <p:spPr>
            <a:xfrm>
              <a:off x="0" y="-19050"/>
              <a:ext cx="4554600" cy="4387650"/>
            </a:xfrm>
            <a:prstGeom prst="rect">
              <a:avLst/>
            </a:prstGeom>
          </p:spPr>
          <p:txBody>
            <a:bodyPr lIns="50800" tIns="50800" rIns="50800" bIns="50800" rtlCol="0" anchor="t"/>
            <a:lstStyle/>
            <a:p>
              <a:pPr marL="0" lvl="0" indent="0" algn="ctr">
                <a:lnSpc>
                  <a:spcPts val="2644"/>
                </a:lnSpc>
              </a:pPr>
              <a:r>
                <a:rPr lang="en-US" sz="2203" b="1">
                  <a:solidFill>
                    <a:srgbClr val="FFFFFF"/>
                  </a:solidFill>
                  <a:latin typeface="Arial Bold"/>
                  <a:ea typeface="Arial Bold"/>
                  <a:cs typeface="Arial Bold"/>
                  <a:sym typeface="Arial Bold"/>
                </a:rPr>
                <a:t>ΟΙ ΠΡΟΤΙΜΗΣΕΙΣ ΤΟΥ ΚΑΤΑΝΑΛΩΤΗ</a:t>
              </a:r>
            </a:p>
          </p:txBody>
        </p:sp>
      </p:grpSp>
      <p:sp>
        <p:nvSpPr>
          <p:cNvPr id="42" name="TextBox 42"/>
          <p:cNvSpPr txBox="1"/>
          <p:nvPr/>
        </p:nvSpPr>
        <p:spPr>
          <a:xfrm>
            <a:off x="5694240" y="6465326"/>
            <a:ext cx="2987370" cy="1685925"/>
          </a:xfrm>
          <a:prstGeom prst="rect">
            <a:avLst/>
          </a:prstGeom>
        </p:spPr>
        <p:txBody>
          <a:bodyPr lIns="0" tIns="0" rIns="0" bIns="0" rtlCol="0" anchor="t">
            <a:spAutoFit/>
          </a:bodyPr>
          <a:lstStyle/>
          <a:p>
            <a:pPr marL="0" lvl="0" indent="0" algn="ctr">
              <a:lnSpc>
                <a:spcPts val="2639"/>
              </a:lnSpc>
            </a:pPr>
            <a:r>
              <a:rPr lang="en-US" sz="2199">
                <a:solidFill>
                  <a:srgbClr val="FFFFFF"/>
                </a:solidFill>
                <a:latin typeface="Arial"/>
                <a:ea typeface="Arial"/>
                <a:cs typeface="Arial"/>
                <a:sym typeface="Arial"/>
              </a:rPr>
              <a:t>Η μεγάλη χρηματοδότηση δημιουργεί πραγματικά συστήματα ανακύκλωσης</a:t>
            </a:r>
          </a:p>
        </p:txBody>
      </p:sp>
      <p:sp>
        <p:nvSpPr>
          <p:cNvPr id="43" name="TextBox 43"/>
          <p:cNvSpPr txBox="1"/>
          <p:nvPr/>
        </p:nvSpPr>
        <p:spPr>
          <a:xfrm>
            <a:off x="9649616" y="2909250"/>
            <a:ext cx="2972918" cy="1685925"/>
          </a:xfrm>
          <a:prstGeom prst="rect">
            <a:avLst/>
          </a:prstGeom>
        </p:spPr>
        <p:txBody>
          <a:bodyPr lIns="0" tIns="0" rIns="0" bIns="0" rtlCol="0" anchor="t">
            <a:spAutoFit/>
          </a:bodyPr>
          <a:lstStyle/>
          <a:p>
            <a:pPr marL="0" lvl="0" indent="0" algn="ctr">
              <a:lnSpc>
                <a:spcPts val="2639"/>
              </a:lnSpc>
            </a:pPr>
            <a:r>
              <a:rPr lang="en-US" sz="2199">
                <a:solidFill>
                  <a:srgbClr val="FFFFFF"/>
                </a:solidFill>
                <a:latin typeface="Arial"/>
                <a:ea typeface="Arial"/>
                <a:cs typeface="Arial"/>
                <a:sym typeface="Arial"/>
              </a:rPr>
              <a:t>Ψηφιακά εργαλεία + πίεση από τους καταναλωτές → πλήρης διαφάνεια στην εφοδιαστική αλυσίδα</a:t>
            </a:r>
          </a:p>
        </p:txBody>
      </p:sp>
      <p:sp>
        <p:nvSpPr>
          <p:cNvPr id="44" name="TextBox 44"/>
          <p:cNvSpPr txBox="1"/>
          <p:nvPr/>
        </p:nvSpPr>
        <p:spPr>
          <a:xfrm>
            <a:off x="9601163" y="6131951"/>
            <a:ext cx="3283725" cy="2352675"/>
          </a:xfrm>
          <a:prstGeom prst="rect">
            <a:avLst/>
          </a:prstGeom>
        </p:spPr>
        <p:txBody>
          <a:bodyPr lIns="0" tIns="0" rIns="0" bIns="0" rtlCol="0" anchor="t">
            <a:spAutoFit/>
          </a:bodyPr>
          <a:lstStyle/>
          <a:p>
            <a:pPr marL="0" lvl="0" indent="0" algn="ctr">
              <a:lnSpc>
                <a:spcPts val="2639"/>
              </a:lnSpc>
            </a:pPr>
            <a:r>
              <a:rPr lang="en-US" sz="2199">
                <a:solidFill>
                  <a:srgbClr val="FFFFFF"/>
                </a:solidFill>
                <a:latin typeface="Arial"/>
                <a:ea typeface="Arial"/>
                <a:cs typeface="Arial"/>
                <a:sym typeface="Arial"/>
              </a:rPr>
              <a:t>Οι αγοραστές δίνουν μεγαλύτερη προτεραιότητα στις περιβαλλοντικές και κοινωνικές επιπτώσεις στις αγοραστικές τους αποφάσεις</a:t>
            </a:r>
          </a:p>
        </p:txBody>
      </p:sp>
      <p:sp>
        <p:nvSpPr>
          <p:cNvPr id="45" name="Freeform 45"/>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1"/>
            <a:stretch>
              <a:fillRect/>
            </a:stretch>
          </a:blipFill>
        </p:spPr>
        <p:txBody>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4708498" y="-954"/>
            <a:ext cx="3579499" cy="8747478"/>
            <a:chOff x="0" y="0"/>
            <a:chExt cx="4772666" cy="11663304"/>
          </a:xfrm>
        </p:grpSpPr>
        <p:sp>
          <p:nvSpPr>
            <p:cNvPr id="18" name="Freeform 18" descr="Ένα τετράγωνο και ένα τετράγωνο αντικείμενο με ένα πράσινο και ένα μαύρο τετράγωνο αντικείμενο  Η περιγραφή δημιουργήθηκε αυτόματα"/>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n-US"/>
            </a:p>
          </p:txBody>
        </p:sp>
      </p:grpSp>
      <p:grpSp>
        <p:nvGrpSpPr>
          <p:cNvPr id="19" name="Group 19"/>
          <p:cNvGrpSpPr>
            <a:grpSpLocks noChangeAspect="1"/>
          </p:cNvGrpSpPr>
          <p:nvPr/>
        </p:nvGrpSpPr>
        <p:grpSpPr>
          <a:xfrm>
            <a:off x="14896364" y="2252438"/>
            <a:ext cx="3203764" cy="972000"/>
            <a:chOff x="0" y="0"/>
            <a:chExt cx="4271686" cy="1296000"/>
          </a:xfrm>
        </p:grpSpPr>
        <p:sp>
          <p:nvSpPr>
            <p:cNvPr id="20" name="Freeform 20" descr="Ένα μοβ και μαύρο κείμενο  Η περιγραφή δημιουργείται αυτόματα"/>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n-US"/>
            </a:p>
          </p:txBody>
        </p:sp>
      </p:grpSp>
      <p:grpSp>
        <p:nvGrpSpPr>
          <p:cNvPr id="21" name="Group 21"/>
          <p:cNvGrpSpPr/>
          <p:nvPr/>
        </p:nvGrpSpPr>
        <p:grpSpPr>
          <a:xfrm>
            <a:off x="1028700" y="484067"/>
            <a:ext cx="13680000" cy="2254370"/>
            <a:chOff x="0" y="0"/>
            <a:chExt cx="18240000" cy="3005827"/>
          </a:xfrm>
        </p:grpSpPr>
        <p:sp>
          <p:nvSpPr>
            <p:cNvPr id="22" name="Freeform 22"/>
            <p:cNvSpPr/>
            <p:nvPr/>
          </p:nvSpPr>
          <p:spPr>
            <a:xfrm>
              <a:off x="0" y="0"/>
              <a:ext cx="18240000" cy="3005827"/>
            </a:xfrm>
            <a:custGeom>
              <a:avLst/>
              <a:gdLst/>
              <a:ahLst/>
              <a:cxnLst/>
              <a:rect l="l" t="t" r="r" b="b"/>
              <a:pathLst>
                <a:path w="18240000" h="3005827">
                  <a:moveTo>
                    <a:pt x="0" y="0"/>
                  </a:moveTo>
                  <a:lnTo>
                    <a:pt x="18240000" y="0"/>
                  </a:lnTo>
                  <a:lnTo>
                    <a:pt x="18240000" y="3005827"/>
                  </a:lnTo>
                  <a:lnTo>
                    <a:pt x="0" y="3005827"/>
                  </a:lnTo>
                  <a:close/>
                </a:path>
              </a:pathLst>
            </a:custGeom>
            <a:solidFill>
              <a:srgbClr val="000000">
                <a:alpha val="0"/>
              </a:srgbClr>
            </a:solidFill>
          </p:spPr>
          <p:txBody>
            <a:bodyPr/>
            <a:lstStyle/>
            <a:p>
              <a:endParaRPr lang="en-US"/>
            </a:p>
          </p:txBody>
        </p:sp>
        <p:sp>
          <p:nvSpPr>
            <p:cNvPr id="23" name="TextBox 23"/>
            <p:cNvSpPr txBox="1"/>
            <p:nvPr/>
          </p:nvSpPr>
          <p:spPr>
            <a:xfrm>
              <a:off x="0" y="57150"/>
              <a:ext cx="18240000" cy="2948677"/>
            </a:xfrm>
            <a:prstGeom prst="rect">
              <a:avLst/>
            </a:prstGeom>
          </p:spPr>
          <p:txBody>
            <a:bodyPr lIns="0" tIns="0" rIns="0" bIns="0" rtlCol="0" anchor="ctr"/>
            <a:lstStyle/>
            <a:p>
              <a:pPr marL="0" lvl="0" indent="0" algn="l">
                <a:lnSpc>
                  <a:spcPts val="5184"/>
                </a:lnSpc>
              </a:pPr>
              <a:r>
                <a:rPr lang="en-US" sz="4800" b="1">
                  <a:solidFill>
                    <a:srgbClr val="8D5CFF"/>
                  </a:solidFill>
                  <a:latin typeface="Georgia Bold"/>
                  <a:ea typeface="Georgia Bold"/>
                  <a:cs typeface="Georgia Bold"/>
                  <a:sym typeface="Georgia Bold"/>
                </a:rPr>
                <a:t>Το αναπόφευκτο αποτέλεσμα:</a:t>
              </a:r>
            </a:p>
            <a:p>
              <a:pPr marL="0" lvl="0" indent="0" algn="l">
                <a:lnSpc>
                  <a:spcPts val="5184"/>
                </a:lnSpc>
              </a:pPr>
              <a:r>
                <a:rPr lang="en-US" sz="4800" b="1">
                  <a:solidFill>
                    <a:srgbClr val="8D5CFF"/>
                  </a:solidFill>
                  <a:latin typeface="Georgia Bold"/>
                  <a:ea typeface="Georgia Bold"/>
                  <a:cs typeface="Georgia Bold"/>
                  <a:sym typeface="Georgia Bold"/>
                </a:rPr>
                <a:t>Μετασχηματισμός σε ολόκληρο το σύστημα</a:t>
              </a:r>
            </a:p>
          </p:txBody>
        </p:sp>
      </p:grpSp>
      <p:grpSp>
        <p:nvGrpSpPr>
          <p:cNvPr id="24" name="Group 24"/>
          <p:cNvGrpSpPr/>
          <p:nvPr/>
        </p:nvGrpSpPr>
        <p:grpSpPr>
          <a:xfrm>
            <a:off x="955913" y="5402177"/>
            <a:ext cx="13503488" cy="1569038"/>
            <a:chOff x="0" y="0"/>
            <a:chExt cx="18004650" cy="2092050"/>
          </a:xfrm>
        </p:grpSpPr>
        <p:sp>
          <p:nvSpPr>
            <p:cNvPr id="25" name="Freeform 25"/>
            <p:cNvSpPr/>
            <p:nvPr/>
          </p:nvSpPr>
          <p:spPr>
            <a:xfrm>
              <a:off x="9525" y="9525"/>
              <a:ext cx="17985614" cy="2073021"/>
            </a:xfrm>
            <a:custGeom>
              <a:avLst/>
              <a:gdLst/>
              <a:ahLst/>
              <a:cxnLst/>
              <a:rect l="l" t="t" r="r" b="b"/>
              <a:pathLst>
                <a:path w="17985614" h="2073021">
                  <a:moveTo>
                    <a:pt x="0" y="345567"/>
                  </a:moveTo>
                  <a:cubicBezTo>
                    <a:pt x="0" y="154686"/>
                    <a:pt x="155956" y="0"/>
                    <a:pt x="348361" y="0"/>
                  </a:cubicBezTo>
                  <a:lnTo>
                    <a:pt x="17637252" y="0"/>
                  </a:lnTo>
                  <a:cubicBezTo>
                    <a:pt x="17829657" y="0"/>
                    <a:pt x="17985614" y="154686"/>
                    <a:pt x="17985614" y="345567"/>
                  </a:cubicBezTo>
                  <a:lnTo>
                    <a:pt x="17985614" y="1727454"/>
                  </a:lnTo>
                  <a:cubicBezTo>
                    <a:pt x="17985614" y="1918335"/>
                    <a:pt x="17829657" y="2073021"/>
                    <a:pt x="17637252" y="2073021"/>
                  </a:cubicBezTo>
                  <a:lnTo>
                    <a:pt x="348361" y="2073021"/>
                  </a:lnTo>
                  <a:cubicBezTo>
                    <a:pt x="155956" y="2073021"/>
                    <a:pt x="0" y="1918335"/>
                    <a:pt x="0" y="1727454"/>
                  </a:cubicBezTo>
                  <a:close/>
                </a:path>
              </a:pathLst>
            </a:custGeom>
            <a:solidFill>
              <a:srgbClr val="C0FF99"/>
            </a:solidFill>
          </p:spPr>
          <p:txBody>
            <a:bodyPr/>
            <a:lstStyle/>
            <a:p>
              <a:endParaRPr lang="en-US"/>
            </a:p>
          </p:txBody>
        </p:sp>
        <p:sp>
          <p:nvSpPr>
            <p:cNvPr id="26" name="Freeform 26"/>
            <p:cNvSpPr/>
            <p:nvPr/>
          </p:nvSpPr>
          <p:spPr>
            <a:xfrm>
              <a:off x="0" y="0"/>
              <a:ext cx="18004664" cy="2092071"/>
            </a:xfrm>
            <a:custGeom>
              <a:avLst/>
              <a:gdLst/>
              <a:ahLst/>
              <a:cxnLst/>
              <a:rect l="l" t="t" r="r" b="b"/>
              <a:pathLst>
                <a:path w="18004664" h="2092071">
                  <a:moveTo>
                    <a:pt x="0" y="355092"/>
                  </a:moveTo>
                  <a:cubicBezTo>
                    <a:pt x="0" y="158877"/>
                    <a:pt x="160274" y="0"/>
                    <a:pt x="357886" y="0"/>
                  </a:cubicBezTo>
                  <a:lnTo>
                    <a:pt x="17646777" y="0"/>
                  </a:lnTo>
                  <a:lnTo>
                    <a:pt x="17646777" y="9525"/>
                  </a:lnTo>
                  <a:lnTo>
                    <a:pt x="17646777" y="0"/>
                  </a:lnTo>
                  <a:cubicBezTo>
                    <a:pt x="17844390" y="0"/>
                    <a:pt x="18004664" y="158877"/>
                    <a:pt x="18004664" y="355092"/>
                  </a:cubicBezTo>
                  <a:lnTo>
                    <a:pt x="17995139" y="355092"/>
                  </a:lnTo>
                  <a:lnTo>
                    <a:pt x="18004664" y="355092"/>
                  </a:lnTo>
                  <a:lnTo>
                    <a:pt x="18004664" y="1736979"/>
                  </a:lnTo>
                  <a:lnTo>
                    <a:pt x="17995139" y="1736979"/>
                  </a:lnTo>
                  <a:lnTo>
                    <a:pt x="18004664" y="1736979"/>
                  </a:lnTo>
                  <a:cubicBezTo>
                    <a:pt x="18004664" y="1933067"/>
                    <a:pt x="17844390" y="2092071"/>
                    <a:pt x="17646777" y="2092071"/>
                  </a:cubicBezTo>
                  <a:lnTo>
                    <a:pt x="17646777" y="2082546"/>
                  </a:lnTo>
                  <a:lnTo>
                    <a:pt x="17646777" y="2092071"/>
                  </a:lnTo>
                  <a:lnTo>
                    <a:pt x="357886" y="2092071"/>
                  </a:lnTo>
                  <a:lnTo>
                    <a:pt x="357886" y="2082546"/>
                  </a:lnTo>
                  <a:lnTo>
                    <a:pt x="357886" y="2092071"/>
                  </a:lnTo>
                  <a:cubicBezTo>
                    <a:pt x="160274" y="2092071"/>
                    <a:pt x="0" y="1933194"/>
                    <a:pt x="0" y="1736979"/>
                  </a:cubicBezTo>
                  <a:lnTo>
                    <a:pt x="0" y="355092"/>
                  </a:lnTo>
                  <a:lnTo>
                    <a:pt x="9525" y="355092"/>
                  </a:lnTo>
                  <a:lnTo>
                    <a:pt x="0" y="355092"/>
                  </a:lnTo>
                  <a:moveTo>
                    <a:pt x="19050" y="355092"/>
                  </a:moveTo>
                  <a:lnTo>
                    <a:pt x="19050" y="1736979"/>
                  </a:lnTo>
                  <a:lnTo>
                    <a:pt x="9525" y="1736979"/>
                  </a:lnTo>
                  <a:lnTo>
                    <a:pt x="19050" y="1736979"/>
                  </a:lnTo>
                  <a:cubicBezTo>
                    <a:pt x="19050" y="1922526"/>
                    <a:pt x="170688" y="2073021"/>
                    <a:pt x="357886" y="2073021"/>
                  </a:cubicBezTo>
                  <a:lnTo>
                    <a:pt x="17646777" y="2073021"/>
                  </a:lnTo>
                  <a:cubicBezTo>
                    <a:pt x="17833975" y="2073021"/>
                    <a:pt x="17985614" y="1922526"/>
                    <a:pt x="17985614" y="1736979"/>
                  </a:cubicBezTo>
                  <a:lnTo>
                    <a:pt x="17985614" y="355092"/>
                  </a:lnTo>
                  <a:cubicBezTo>
                    <a:pt x="17985614" y="169545"/>
                    <a:pt x="17833975" y="19050"/>
                    <a:pt x="17646777" y="19050"/>
                  </a:cubicBezTo>
                  <a:lnTo>
                    <a:pt x="357886" y="19050"/>
                  </a:lnTo>
                  <a:lnTo>
                    <a:pt x="357886" y="9525"/>
                  </a:lnTo>
                  <a:lnTo>
                    <a:pt x="357886" y="19050"/>
                  </a:lnTo>
                  <a:cubicBezTo>
                    <a:pt x="170688" y="19050"/>
                    <a:pt x="19050" y="169545"/>
                    <a:pt x="19050" y="355092"/>
                  </a:cubicBezTo>
                  <a:close/>
                </a:path>
              </a:pathLst>
            </a:custGeom>
            <a:solidFill>
              <a:srgbClr val="C0FF99"/>
            </a:solidFill>
          </p:spPr>
          <p:txBody>
            <a:bodyPr/>
            <a:lstStyle/>
            <a:p>
              <a:endParaRPr lang="en-US"/>
            </a:p>
          </p:txBody>
        </p:sp>
        <p:sp>
          <p:nvSpPr>
            <p:cNvPr id="27" name="TextBox 27"/>
            <p:cNvSpPr txBox="1"/>
            <p:nvPr/>
          </p:nvSpPr>
          <p:spPr>
            <a:xfrm>
              <a:off x="0" y="9525"/>
              <a:ext cx="18004650" cy="2082525"/>
            </a:xfrm>
            <a:prstGeom prst="rect">
              <a:avLst/>
            </a:prstGeom>
          </p:spPr>
          <p:txBody>
            <a:bodyPr lIns="50800" tIns="50800" rIns="50800" bIns="50800" rtlCol="0" anchor="ctr"/>
            <a:lstStyle/>
            <a:p>
              <a:pPr marL="0" lvl="0" indent="0" algn="ctr">
                <a:lnSpc>
                  <a:spcPts val="3024"/>
                </a:lnSpc>
              </a:pPr>
              <a:r>
                <a:rPr lang="en-US" sz="2800">
                  <a:solidFill>
                    <a:srgbClr val="19112C"/>
                  </a:solidFill>
                  <a:latin typeface="Arial"/>
                  <a:ea typeface="Arial"/>
                  <a:cs typeface="Arial"/>
                  <a:sym typeface="Arial"/>
                </a:rPr>
                <a:t>Έτσι, για να είναι κανείς ανταγωνιστικός, χρειάζεται να μάθει πώς να διαχειριστεί ορθά τη στροφή προς τη βιωσιμότητα.</a:t>
              </a:r>
            </a:p>
          </p:txBody>
        </p:sp>
      </p:grpSp>
      <p:grpSp>
        <p:nvGrpSpPr>
          <p:cNvPr id="28" name="Group 28"/>
          <p:cNvGrpSpPr/>
          <p:nvPr/>
        </p:nvGrpSpPr>
        <p:grpSpPr>
          <a:xfrm>
            <a:off x="867657" y="3518815"/>
            <a:ext cx="13503488" cy="1569038"/>
            <a:chOff x="0" y="0"/>
            <a:chExt cx="18004650" cy="2092050"/>
          </a:xfrm>
        </p:grpSpPr>
        <p:sp>
          <p:nvSpPr>
            <p:cNvPr id="29" name="Freeform 29"/>
            <p:cNvSpPr/>
            <p:nvPr/>
          </p:nvSpPr>
          <p:spPr>
            <a:xfrm>
              <a:off x="9525" y="9525"/>
              <a:ext cx="17985614" cy="2073021"/>
            </a:xfrm>
            <a:custGeom>
              <a:avLst/>
              <a:gdLst/>
              <a:ahLst/>
              <a:cxnLst/>
              <a:rect l="l" t="t" r="r" b="b"/>
              <a:pathLst>
                <a:path w="17985614" h="2073021">
                  <a:moveTo>
                    <a:pt x="0" y="345567"/>
                  </a:moveTo>
                  <a:cubicBezTo>
                    <a:pt x="0" y="154686"/>
                    <a:pt x="155956" y="0"/>
                    <a:pt x="348361" y="0"/>
                  </a:cubicBezTo>
                  <a:lnTo>
                    <a:pt x="17637252" y="0"/>
                  </a:lnTo>
                  <a:cubicBezTo>
                    <a:pt x="17829657" y="0"/>
                    <a:pt x="17985614" y="154686"/>
                    <a:pt x="17985614" y="345567"/>
                  </a:cubicBezTo>
                  <a:lnTo>
                    <a:pt x="17985614" y="1727454"/>
                  </a:lnTo>
                  <a:cubicBezTo>
                    <a:pt x="17985614" y="1918335"/>
                    <a:pt x="17829657" y="2073021"/>
                    <a:pt x="17637252" y="2073021"/>
                  </a:cubicBezTo>
                  <a:lnTo>
                    <a:pt x="348361" y="2073021"/>
                  </a:lnTo>
                  <a:cubicBezTo>
                    <a:pt x="155956" y="2073021"/>
                    <a:pt x="0" y="1918335"/>
                    <a:pt x="0" y="1727454"/>
                  </a:cubicBezTo>
                  <a:close/>
                </a:path>
              </a:pathLst>
            </a:custGeom>
            <a:solidFill>
              <a:srgbClr val="8D5CFF"/>
            </a:solidFill>
          </p:spPr>
          <p:txBody>
            <a:bodyPr/>
            <a:lstStyle/>
            <a:p>
              <a:endParaRPr lang="en-US"/>
            </a:p>
          </p:txBody>
        </p:sp>
        <p:sp>
          <p:nvSpPr>
            <p:cNvPr id="30" name="Freeform 30"/>
            <p:cNvSpPr/>
            <p:nvPr/>
          </p:nvSpPr>
          <p:spPr>
            <a:xfrm>
              <a:off x="0" y="0"/>
              <a:ext cx="18004664" cy="2092071"/>
            </a:xfrm>
            <a:custGeom>
              <a:avLst/>
              <a:gdLst/>
              <a:ahLst/>
              <a:cxnLst/>
              <a:rect l="l" t="t" r="r" b="b"/>
              <a:pathLst>
                <a:path w="18004664" h="2092071">
                  <a:moveTo>
                    <a:pt x="0" y="355092"/>
                  </a:moveTo>
                  <a:cubicBezTo>
                    <a:pt x="0" y="158877"/>
                    <a:pt x="160274" y="0"/>
                    <a:pt x="357886" y="0"/>
                  </a:cubicBezTo>
                  <a:lnTo>
                    <a:pt x="17646777" y="0"/>
                  </a:lnTo>
                  <a:lnTo>
                    <a:pt x="17646777" y="9525"/>
                  </a:lnTo>
                  <a:lnTo>
                    <a:pt x="17646777" y="0"/>
                  </a:lnTo>
                  <a:cubicBezTo>
                    <a:pt x="17844390" y="0"/>
                    <a:pt x="18004664" y="158877"/>
                    <a:pt x="18004664" y="355092"/>
                  </a:cubicBezTo>
                  <a:lnTo>
                    <a:pt x="17995139" y="355092"/>
                  </a:lnTo>
                  <a:lnTo>
                    <a:pt x="18004664" y="355092"/>
                  </a:lnTo>
                  <a:lnTo>
                    <a:pt x="18004664" y="1736979"/>
                  </a:lnTo>
                  <a:lnTo>
                    <a:pt x="17995139" y="1736979"/>
                  </a:lnTo>
                  <a:lnTo>
                    <a:pt x="18004664" y="1736979"/>
                  </a:lnTo>
                  <a:cubicBezTo>
                    <a:pt x="18004664" y="1933067"/>
                    <a:pt x="17844390" y="2092071"/>
                    <a:pt x="17646777" y="2092071"/>
                  </a:cubicBezTo>
                  <a:lnTo>
                    <a:pt x="17646777" y="2082546"/>
                  </a:lnTo>
                  <a:lnTo>
                    <a:pt x="17646777" y="2092071"/>
                  </a:lnTo>
                  <a:lnTo>
                    <a:pt x="357886" y="2092071"/>
                  </a:lnTo>
                  <a:lnTo>
                    <a:pt x="357886" y="2082546"/>
                  </a:lnTo>
                  <a:lnTo>
                    <a:pt x="357886" y="2092071"/>
                  </a:lnTo>
                  <a:cubicBezTo>
                    <a:pt x="160274" y="2092071"/>
                    <a:pt x="0" y="1933194"/>
                    <a:pt x="0" y="1736979"/>
                  </a:cubicBezTo>
                  <a:lnTo>
                    <a:pt x="0" y="355092"/>
                  </a:lnTo>
                  <a:lnTo>
                    <a:pt x="9525" y="355092"/>
                  </a:lnTo>
                  <a:lnTo>
                    <a:pt x="0" y="355092"/>
                  </a:lnTo>
                  <a:moveTo>
                    <a:pt x="19050" y="355092"/>
                  </a:moveTo>
                  <a:lnTo>
                    <a:pt x="19050" y="1736979"/>
                  </a:lnTo>
                  <a:lnTo>
                    <a:pt x="9525" y="1736979"/>
                  </a:lnTo>
                  <a:lnTo>
                    <a:pt x="19050" y="1736979"/>
                  </a:lnTo>
                  <a:cubicBezTo>
                    <a:pt x="19050" y="1922526"/>
                    <a:pt x="170688" y="2073021"/>
                    <a:pt x="357886" y="2073021"/>
                  </a:cubicBezTo>
                  <a:lnTo>
                    <a:pt x="17646777" y="2073021"/>
                  </a:lnTo>
                  <a:cubicBezTo>
                    <a:pt x="17833975" y="2073021"/>
                    <a:pt x="17985614" y="1922526"/>
                    <a:pt x="17985614" y="1736979"/>
                  </a:cubicBezTo>
                  <a:lnTo>
                    <a:pt x="17985614" y="355092"/>
                  </a:lnTo>
                  <a:cubicBezTo>
                    <a:pt x="17985614" y="169545"/>
                    <a:pt x="17833975" y="19050"/>
                    <a:pt x="17646777" y="19050"/>
                  </a:cubicBezTo>
                  <a:lnTo>
                    <a:pt x="357886" y="19050"/>
                  </a:lnTo>
                  <a:lnTo>
                    <a:pt x="357886" y="9525"/>
                  </a:lnTo>
                  <a:lnTo>
                    <a:pt x="357886" y="19050"/>
                  </a:lnTo>
                  <a:cubicBezTo>
                    <a:pt x="170688" y="19050"/>
                    <a:pt x="19050" y="169545"/>
                    <a:pt x="19050" y="355092"/>
                  </a:cubicBezTo>
                  <a:close/>
                </a:path>
              </a:pathLst>
            </a:custGeom>
            <a:solidFill>
              <a:srgbClr val="8D5CFF"/>
            </a:solidFill>
          </p:spPr>
          <p:txBody>
            <a:bodyPr/>
            <a:lstStyle/>
            <a:p>
              <a:endParaRPr lang="en-US"/>
            </a:p>
          </p:txBody>
        </p:sp>
        <p:sp>
          <p:nvSpPr>
            <p:cNvPr id="31" name="TextBox 31"/>
            <p:cNvSpPr txBox="1"/>
            <p:nvPr/>
          </p:nvSpPr>
          <p:spPr>
            <a:xfrm>
              <a:off x="0" y="9525"/>
              <a:ext cx="18004650" cy="2082525"/>
            </a:xfrm>
            <a:prstGeom prst="rect">
              <a:avLst/>
            </a:prstGeom>
          </p:spPr>
          <p:txBody>
            <a:bodyPr lIns="50800" tIns="50800" rIns="50800" bIns="50800" rtlCol="0" anchor="ctr"/>
            <a:lstStyle/>
            <a:p>
              <a:pPr marL="0" lvl="0" indent="0" algn="ctr">
                <a:lnSpc>
                  <a:spcPts val="3024"/>
                </a:lnSpc>
              </a:pPr>
              <a:r>
                <a:rPr lang="en-US" sz="2800">
                  <a:solidFill>
                    <a:srgbClr val="FFFFFF"/>
                  </a:solidFill>
                  <a:latin typeface="Arial"/>
                  <a:ea typeface="Arial"/>
                  <a:cs typeface="Arial"/>
                  <a:sym typeface="Arial"/>
                </a:rPr>
                <a:t>Δεδομένων αυτών των τάσεων, μπορούμε να αναμένουμε με βεβαιότητα ότι στο μέλλον το γραμμικό μοντέλο θα καταργηθεί σταδιακά. </a:t>
              </a:r>
            </a:p>
          </p:txBody>
        </p:sp>
      </p:grpSp>
      <p:sp>
        <p:nvSpPr>
          <p:cNvPr id="32" name="Freeform 32"/>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1"/>
            <a:stretch>
              <a:fillRect/>
            </a:stretch>
          </a:blipFill>
        </p:spPr>
        <p:txBody>
          <a:bodyP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1637112" y="122465"/>
            <a:ext cx="8824600" cy="7520390"/>
            <a:chOff x="0" y="0"/>
            <a:chExt cx="12891994" cy="10986654"/>
          </a:xfrm>
        </p:grpSpPr>
        <p:sp>
          <p:nvSpPr>
            <p:cNvPr id="18" name="Freeform 18"/>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9"/>
              <a:stretch>
                <a:fillRect b="-2"/>
              </a:stretch>
            </a:blipFill>
          </p:spPr>
          <p:txBody>
            <a:bodyPr/>
            <a:lstStyle/>
            <a:p>
              <a:endParaRPr lang="en-US"/>
            </a:p>
          </p:txBody>
        </p:sp>
      </p:grpSp>
      <p:sp>
        <p:nvSpPr>
          <p:cNvPr id="19" name="TextBox 19"/>
          <p:cNvSpPr txBox="1"/>
          <p:nvPr/>
        </p:nvSpPr>
        <p:spPr>
          <a:xfrm>
            <a:off x="1028700" y="3381591"/>
            <a:ext cx="11677242" cy="4591050"/>
          </a:xfrm>
          <a:prstGeom prst="rect">
            <a:avLst/>
          </a:prstGeom>
        </p:spPr>
        <p:txBody>
          <a:bodyPr lIns="0" tIns="0" rIns="0" bIns="0" rtlCol="0" anchor="t">
            <a:spAutoFit/>
          </a:bodyPr>
          <a:lstStyle/>
          <a:p>
            <a:pPr marL="0" lvl="0" indent="0" algn="l">
              <a:lnSpc>
                <a:spcPts val="3600"/>
              </a:lnSpc>
            </a:pPr>
            <a:r>
              <a:rPr lang="en-US" sz="3000">
                <a:solidFill>
                  <a:srgbClr val="19112C"/>
                </a:solidFill>
                <a:latin typeface="Arial"/>
                <a:ea typeface="Arial"/>
                <a:cs typeface="Arial"/>
                <a:sym typeface="Arial"/>
              </a:rPr>
              <a:t>Για μια μικρή μάρκα μόδας, η εφαρμογή ενός κυκλικού συστήματος είναι </a:t>
            </a:r>
            <a:r>
              <a:rPr lang="en-US" sz="3000" b="1">
                <a:solidFill>
                  <a:srgbClr val="19112C"/>
                </a:solidFill>
                <a:latin typeface="Arial Bold"/>
                <a:ea typeface="Arial Bold"/>
                <a:cs typeface="Arial Bold"/>
                <a:sym typeface="Arial Bold"/>
              </a:rPr>
              <a:t>δύσκολη στην αρχή</a:t>
            </a:r>
            <a:r>
              <a:rPr lang="en-US" sz="3000">
                <a:solidFill>
                  <a:srgbClr val="19112C"/>
                </a:solidFill>
                <a:latin typeface="Arial"/>
                <a:ea typeface="Arial"/>
                <a:cs typeface="Arial"/>
                <a:sym typeface="Arial"/>
              </a:rPr>
              <a:t>: τα οικολογικά υφάσματα κοστίζουν περισσότερο, το να πείσεις τους πελάτες να επιστρέφουν τα παλιά ρούχα είναι περίπλοκο και το να καταλάβεις πώς να τα ανακυκλώσεις είναι δύσκολο.</a:t>
            </a:r>
          </a:p>
          <a:p>
            <a:pPr marL="0" lvl="0" indent="0" algn="l">
              <a:lnSpc>
                <a:spcPts val="3600"/>
              </a:lnSpc>
            </a:pPr>
            <a:endParaRPr lang="en-US" sz="3000">
              <a:solidFill>
                <a:srgbClr val="19112C"/>
              </a:solidFill>
              <a:latin typeface="Arial"/>
              <a:ea typeface="Arial"/>
              <a:cs typeface="Arial"/>
              <a:sym typeface="Arial"/>
            </a:endParaRPr>
          </a:p>
          <a:p>
            <a:pPr marL="0" lvl="0" indent="0" algn="l">
              <a:lnSpc>
                <a:spcPts val="3600"/>
              </a:lnSpc>
            </a:pPr>
            <a:r>
              <a:rPr lang="en-US" sz="3000">
                <a:solidFill>
                  <a:srgbClr val="19112C"/>
                </a:solidFill>
                <a:latin typeface="Arial"/>
                <a:ea typeface="Arial"/>
                <a:cs typeface="Arial"/>
                <a:sym typeface="Arial"/>
              </a:rPr>
              <a:t>Ωστόσο, μόλις οι μάρκες </a:t>
            </a:r>
            <a:r>
              <a:rPr lang="en-US" sz="3000" b="1">
                <a:solidFill>
                  <a:srgbClr val="19112C"/>
                </a:solidFill>
                <a:latin typeface="Arial Bold"/>
                <a:ea typeface="Arial Bold"/>
                <a:cs typeface="Arial Bold"/>
                <a:sym typeface="Arial Bold"/>
              </a:rPr>
              <a:t>ξεπεράσουν αυτά τα εμπόδια</a:t>
            </a:r>
            <a:r>
              <a:rPr lang="en-US" sz="3000">
                <a:solidFill>
                  <a:srgbClr val="19112C"/>
                </a:solidFill>
                <a:latin typeface="Arial"/>
                <a:ea typeface="Arial"/>
                <a:cs typeface="Arial"/>
                <a:sym typeface="Arial"/>
              </a:rPr>
              <a:t>, προετοιμάζονται για </a:t>
            </a:r>
            <a:r>
              <a:rPr lang="en-US" sz="3000" b="1">
                <a:solidFill>
                  <a:srgbClr val="19112C"/>
                </a:solidFill>
                <a:latin typeface="Arial Bold"/>
                <a:ea typeface="Arial Bold"/>
                <a:cs typeface="Arial Bold"/>
                <a:sym typeface="Arial Bold"/>
              </a:rPr>
              <a:t>μακροπρόθεσμη ανάπτυξη και μεγάλα πλεονεκτήματα</a:t>
            </a:r>
            <a:r>
              <a:rPr lang="en-US" sz="3000">
                <a:solidFill>
                  <a:srgbClr val="19112C"/>
                </a:solidFill>
                <a:latin typeface="Arial"/>
                <a:ea typeface="Arial"/>
                <a:cs typeface="Arial"/>
                <a:sym typeface="Arial"/>
              </a:rPr>
              <a:t> σε μια αγορά που γίνεται όλο και πιο φιλική προς το περιβάλλον. </a:t>
            </a:r>
          </a:p>
        </p:txBody>
      </p:sp>
      <p:grpSp>
        <p:nvGrpSpPr>
          <p:cNvPr id="20" name="Group 20"/>
          <p:cNvGrpSpPr/>
          <p:nvPr/>
        </p:nvGrpSpPr>
        <p:grpSpPr>
          <a:xfrm>
            <a:off x="846618" y="535997"/>
            <a:ext cx="10668424" cy="1988345"/>
            <a:chOff x="0" y="0"/>
            <a:chExt cx="14224566" cy="2651126"/>
          </a:xfrm>
        </p:grpSpPr>
        <p:sp>
          <p:nvSpPr>
            <p:cNvPr id="21" name="Freeform 21"/>
            <p:cNvSpPr/>
            <p:nvPr/>
          </p:nvSpPr>
          <p:spPr>
            <a:xfrm>
              <a:off x="0" y="0"/>
              <a:ext cx="14224566" cy="2651126"/>
            </a:xfrm>
            <a:custGeom>
              <a:avLst/>
              <a:gdLst/>
              <a:ahLst/>
              <a:cxnLst/>
              <a:rect l="l" t="t" r="r" b="b"/>
              <a:pathLst>
                <a:path w="14224566" h="2651126">
                  <a:moveTo>
                    <a:pt x="0" y="0"/>
                  </a:moveTo>
                  <a:lnTo>
                    <a:pt x="14224566" y="0"/>
                  </a:lnTo>
                  <a:lnTo>
                    <a:pt x="14224566" y="2651126"/>
                  </a:lnTo>
                  <a:lnTo>
                    <a:pt x="0" y="2651126"/>
                  </a:lnTo>
                  <a:close/>
                </a:path>
              </a:pathLst>
            </a:custGeom>
            <a:solidFill>
              <a:srgbClr val="000000">
                <a:alpha val="0"/>
              </a:srgbClr>
            </a:solidFill>
          </p:spPr>
          <p:txBody>
            <a:bodyPr/>
            <a:lstStyle/>
            <a:p>
              <a:endParaRPr lang="en-US"/>
            </a:p>
          </p:txBody>
        </p:sp>
        <p:sp>
          <p:nvSpPr>
            <p:cNvPr id="22" name="TextBox 22"/>
            <p:cNvSpPr txBox="1"/>
            <p:nvPr/>
          </p:nvSpPr>
          <p:spPr>
            <a:xfrm>
              <a:off x="0" y="57150"/>
              <a:ext cx="14224566" cy="2593976"/>
            </a:xfrm>
            <a:prstGeom prst="rect">
              <a:avLst/>
            </a:prstGeom>
          </p:spPr>
          <p:txBody>
            <a:bodyPr lIns="0" tIns="0" rIns="0" bIns="0" rtlCol="0" anchor="ctr"/>
            <a:lstStyle/>
            <a:p>
              <a:pPr algn="l">
                <a:lnSpc>
                  <a:spcPts val="6696"/>
                </a:lnSpc>
              </a:pPr>
              <a:r>
                <a:rPr lang="en-US" sz="6200" b="1">
                  <a:solidFill>
                    <a:srgbClr val="19112C"/>
                  </a:solidFill>
                  <a:latin typeface="Georgia Bold"/>
                  <a:ea typeface="Georgia Bold"/>
                  <a:cs typeface="Georgia Bold"/>
                  <a:sym typeface="Georgia Bold"/>
                </a:rPr>
                <a:t>Η κυκλικότητα λειτουργεί </a:t>
              </a:r>
            </a:p>
            <a:p>
              <a:pPr marL="0" lvl="0" indent="0" algn="l">
                <a:lnSpc>
                  <a:spcPts val="4536"/>
                </a:lnSpc>
              </a:pPr>
              <a:r>
                <a:rPr lang="en-US" sz="4200">
                  <a:solidFill>
                    <a:srgbClr val="19112C"/>
                  </a:solidFill>
                  <a:latin typeface="Georgia"/>
                  <a:ea typeface="Georgia"/>
                  <a:cs typeface="Georgia"/>
                  <a:sym typeface="Georgia"/>
                </a:rPr>
                <a:t>Όταν η κυκλικότητα γίνεται πραγματικότητα</a:t>
              </a:r>
            </a:p>
          </p:txBody>
        </p:sp>
      </p:grpSp>
      <p:sp>
        <p:nvSpPr>
          <p:cNvPr id="23" name="Freeform 23"/>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0"/>
            <a:stretch>
              <a:fillRect/>
            </a:stretch>
          </a:blipFill>
        </p:spPr>
        <p:txBody>
          <a:bodyP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sp>
        <p:nvSpPr>
          <p:cNvPr id="17" name="TextBox 17"/>
          <p:cNvSpPr txBox="1"/>
          <p:nvPr/>
        </p:nvSpPr>
        <p:spPr>
          <a:xfrm>
            <a:off x="846618" y="3768085"/>
            <a:ext cx="11677242" cy="4133850"/>
          </a:xfrm>
          <a:prstGeom prst="rect">
            <a:avLst/>
          </a:prstGeom>
        </p:spPr>
        <p:txBody>
          <a:bodyPr lIns="0" tIns="0" rIns="0" bIns="0" rtlCol="0" anchor="t">
            <a:spAutoFit/>
          </a:bodyPr>
          <a:lstStyle/>
          <a:p>
            <a:pPr marL="0" lvl="0" indent="0" algn="l">
              <a:lnSpc>
                <a:spcPts val="3600"/>
              </a:lnSpc>
            </a:pPr>
            <a:r>
              <a:rPr lang="en-US" sz="3000">
                <a:solidFill>
                  <a:srgbClr val="19112C"/>
                </a:solidFill>
                <a:latin typeface="Arial"/>
                <a:ea typeface="Arial"/>
                <a:cs typeface="Arial"/>
                <a:sym typeface="Arial"/>
              </a:rPr>
              <a:t>Μια βιώσιμη μάρκα μόδας που ειδικεύεται σε ρούχα από οργανικό βαμβάκι και κάνναβη προσπαθεί να πείσει τους πελάτες να υιοθετήσουν μοντέλα κυκλικής οικονομίας. Ενώ τα ενδύματά της έχουν σχεδιαστεί για να είναι ανθεκτικά, πολλοί καταναλωτές εξακολουθούν να τα απορρίπτουν μετά από μερικές σεζόν. Η μάρκα θέλει να εισαγάγει ένα πρόγραμμα επιστροφής και μεταπώλησης ρούχων, αλλά αντιμετωπίζει υλικοτεχνικές προκλήσεις και έλλειψη δημιουργικότητας στον σχεδιασμό ενός νέου ελκυστικού προγράμματος.</a:t>
            </a:r>
          </a:p>
        </p:txBody>
      </p:sp>
      <p:sp>
        <p:nvSpPr>
          <p:cNvPr id="18" name="Freeform 18"/>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9"/>
            <a:stretch>
              <a:fillRect/>
            </a:stretch>
          </a:blipFill>
        </p:spPr>
        <p:txBody>
          <a:bodyPr/>
          <a:lstStyle/>
          <a:p>
            <a:endParaRPr lang="en-US"/>
          </a:p>
        </p:txBody>
      </p:sp>
      <p:grpSp>
        <p:nvGrpSpPr>
          <p:cNvPr id="19" name="Group 19"/>
          <p:cNvGrpSpPr/>
          <p:nvPr/>
        </p:nvGrpSpPr>
        <p:grpSpPr>
          <a:xfrm>
            <a:off x="846618" y="535997"/>
            <a:ext cx="10668424" cy="1988345"/>
            <a:chOff x="0" y="0"/>
            <a:chExt cx="14224566" cy="2651126"/>
          </a:xfrm>
        </p:grpSpPr>
        <p:sp>
          <p:nvSpPr>
            <p:cNvPr id="20" name="Freeform 20"/>
            <p:cNvSpPr/>
            <p:nvPr/>
          </p:nvSpPr>
          <p:spPr>
            <a:xfrm>
              <a:off x="0" y="0"/>
              <a:ext cx="14224566" cy="2651126"/>
            </a:xfrm>
            <a:custGeom>
              <a:avLst/>
              <a:gdLst/>
              <a:ahLst/>
              <a:cxnLst/>
              <a:rect l="l" t="t" r="r" b="b"/>
              <a:pathLst>
                <a:path w="14224566" h="2651126">
                  <a:moveTo>
                    <a:pt x="0" y="0"/>
                  </a:moveTo>
                  <a:lnTo>
                    <a:pt x="14224566" y="0"/>
                  </a:lnTo>
                  <a:lnTo>
                    <a:pt x="14224566" y="2651126"/>
                  </a:lnTo>
                  <a:lnTo>
                    <a:pt x="0" y="2651126"/>
                  </a:lnTo>
                  <a:close/>
                </a:path>
              </a:pathLst>
            </a:custGeom>
            <a:solidFill>
              <a:srgbClr val="000000">
                <a:alpha val="0"/>
              </a:srgbClr>
            </a:solidFill>
          </p:spPr>
          <p:txBody>
            <a:bodyPr/>
            <a:lstStyle/>
            <a:p>
              <a:endParaRPr lang="en-US"/>
            </a:p>
          </p:txBody>
        </p:sp>
        <p:sp>
          <p:nvSpPr>
            <p:cNvPr id="21" name="TextBox 21"/>
            <p:cNvSpPr txBox="1"/>
            <p:nvPr/>
          </p:nvSpPr>
          <p:spPr>
            <a:xfrm>
              <a:off x="0" y="57150"/>
              <a:ext cx="14224566" cy="2593976"/>
            </a:xfrm>
            <a:prstGeom prst="rect">
              <a:avLst/>
            </a:prstGeom>
          </p:spPr>
          <p:txBody>
            <a:bodyPr lIns="0" tIns="0" rIns="0" bIns="0" rtlCol="0" anchor="ctr"/>
            <a:lstStyle/>
            <a:p>
              <a:pPr algn="l">
                <a:lnSpc>
                  <a:spcPts val="6696"/>
                </a:lnSpc>
              </a:pPr>
              <a:r>
                <a:rPr lang="en-US" sz="6200" b="1">
                  <a:solidFill>
                    <a:srgbClr val="19112C"/>
                  </a:solidFill>
                  <a:latin typeface="Georgia Bold"/>
                  <a:ea typeface="Georgia Bold"/>
                  <a:cs typeface="Georgia Bold"/>
                  <a:sym typeface="Georgia Bold"/>
                </a:rPr>
                <a:t>Η κυκλικότητα λειτουργεί </a:t>
              </a:r>
            </a:p>
            <a:p>
              <a:pPr marL="0" lvl="0" indent="0" algn="l">
                <a:lnSpc>
                  <a:spcPts val="4536"/>
                </a:lnSpc>
              </a:pPr>
              <a:r>
                <a:rPr lang="en-US" sz="4200">
                  <a:solidFill>
                    <a:srgbClr val="19112C"/>
                  </a:solidFill>
                  <a:latin typeface="Georgia"/>
                  <a:ea typeface="Georgia"/>
                  <a:cs typeface="Georgia"/>
                  <a:sym typeface="Georgia"/>
                </a:rPr>
                <a:t>Όταν η κυκλικότητα γίνεται πραγματικότητα</a:t>
              </a:r>
            </a:p>
          </p:txBody>
        </p:sp>
      </p:grpSp>
      <p:grpSp>
        <p:nvGrpSpPr>
          <p:cNvPr id="22" name="Group 22"/>
          <p:cNvGrpSpPr>
            <a:grpSpLocks noChangeAspect="1"/>
          </p:cNvGrpSpPr>
          <p:nvPr/>
        </p:nvGrpSpPr>
        <p:grpSpPr>
          <a:xfrm>
            <a:off x="11637112" y="122465"/>
            <a:ext cx="8824600" cy="7520390"/>
            <a:chOff x="0" y="0"/>
            <a:chExt cx="12891994" cy="10986654"/>
          </a:xfrm>
        </p:grpSpPr>
        <p:sp>
          <p:nvSpPr>
            <p:cNvPr id="23" name="Freeform 23"/>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10"/>
              <a:stretch>
                <a:fillRect b="-2"/>
              </a:stretch>
            </a:blipFill>
          </p:spPr>
          <p:txBody>
            <a:bodyPr/>
            <a:lstStyle/>
            <a:p>
              <a:endParaRPr lang="en-US"/>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sp>
        <p:nvSpPr>
          <p:cNvPr id="17" name="TextBox 17"/>
          <p:cNvSpPr txBox="1"/>
          <p:nvPr/>
        </p:nvSpPr>
        <p:spPr>
          <a:xfrm>
            <a:off x="846620" y="3280729"/>
            <a:ext cx="11677350" cy="4680585"/>
          </a:xfrm>
          <a:prstGeom prst="rect">
            <a:avLst/>
          </a:prstGeom>
        </p:spPr>
        <p:txBody>
          <a:bodyPr lIns="0" tIns="0" rIns="0" bIns="0" rtlCol="0" anchor="t">
            <a:spAutoFit/>
          </a:bodyPr>
          <a:lstStyle/>
          <a:p>
            <a:pPr marL="0" lvl="0" indent="0" algn="l">
              <a:lnSpc>
                <a:spcPts val="3300"/>
              </a:lnSpc>
            </a:pPr>
            <a:r>
              <a:rPr lang="en-US" sz="3300" b="1">
                <a:solidFill>
                  <a:srgbClr val="19112C"/>
                </a:solidFill>
                <a:latin typeface="Arial Bold"/>
                <a:ea typeface="Arial Bold"/>
                <a:cs typeface="Arial Bold"/>
                <a:sym typeface="Arial Bold"/>
              </a:rPr>
              <a:t>Γιατί έχει σημασία: </a:t>
            </a:r>
          </a:p>
          <a:p>
            <a:pPr marL="0" lvl="0" indent="0" algn="l">
              <a:lnSpc>
                <a:spcPts val="3189"/>
              </a:lnSpc>
            </a:pPr>
            <a:endParaRPr lang="en-US" sz="3300" b="1">
              <a:solidFill>
                <a:srgbClr val="19112C"/>
              </a:solidFill>
              <a:latin typeface="Arial Bold"/>
              <a:ea typeface="Arial Bold"/>
              <a:cs typeface="Arial Bold"/>
              <a:sym typeface="Arial Bold"/>
            </a:endParaRPr>
          </a:p>
          <a:p>
            <a:pPr marL="638175" lvl="1" indent="-319088" algn="l">
              <a:lnSpc>
                <a:spcPts val="3000"/>
              </a:lnSpc>
              <a:buFont typeface="Arial"/>
              <a:buChar char="•"/>
            </a:pPr>
            <a:r>
              <a:rPr lang="en-US" sz="3000">
                <a:solidFill>
                  <a:srgbClr val="19112C"/>
                </a:solidFill>
                <a:latin typeface="Arial"/>
                <a:ea typeface="Arial"/>
                <a:cs typeface="Arial"/>
                <a:sym typeface="Arial"/>
              </a:rPr>
              <a:t>Μετατοπίζει την εστίαση από την απλή κατασκευή βιώσιμων προϊόντων στη δημιουργία συστημάτων που τα διατηρούν σε χρήση.</a:t>
            </a:r>
          </a:p>
          <a:p>
            <a:pPr marL="638175" lvl="1" indent="-319088" algn="l">
              <a:lnSpc>
                <a:spcPts val="3000"/>
              </a:lnSpc>
              <a:buFont typeface="Arial"/>
              <a:buChar char="•"/>
            </a:pPr>
            <a:r>
              <a:rPr lang="en-US" sz="3000">
                <a:solidFill>
                  <a:srgbClr val="19112C"/>
                </a:solidFill>
                <a:latin typeface="Arial"/>
                <a:ea typeface="Arial"/>
                <a:cs typeface="Arial"/>
                <a:sym typeface="Arial"/>
              </a:rPr>
              <a:t>Έχει επιχειρηματικές προεκτάσεις: Η επιτυχία απαιτεί να καταστεί η κυκλικότητα οικονομικά βιώσιμη και ελκυστική για τους καταναλωτές.</a:t>
            </a:r>
          </a:p>
          <a:p>
            <a:pPr marL="638175" lvl="1" indent="-319088" algn="l">
              <a:lnSpc>
                <a:spcPts val="3000"/>
              </a:lnSpc>
              <a:buFont typeface="Arial"/>
              <a:buChar char="•"/>
            </a:pPr>
            <a:r>
              <a:rPr lang="en-US" sz="3000">
                <a:solidFill>
                  <a:srgbClr val="19112C"/>
                </a:solidFill>
                <a:latin typeface="Arial"/>
                <a:ea typeface="Arial"/>
                <a:cs typeface="Arial"/>
                <a:sym typeface="Arial"/>
              </a:rPr>
              <a:t>Γεφυρώνει ένα κρίσιμο κενό: Ο κλάδος δεν διαθέτει δημιουργικά μοντέλα για να υιοθετήσουν οι πελάτες συμπεριφορές που προάγουν την κυκλικότητα – ένα πρόβλημα που τελικά θα το αντιμετωπίσει κάθε μάρκα.</a:t>
            </a:r>
          </a:p>
        </p:txBody>
      </p:sp>
      <p:sp>
        <p:nvSpPr>
          <p:cNvPr id="18" name="Freeform 18"/>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9"/>
            <a:stretch>
              <a:fillRect/>
            </a:stretch>
          </a:blipFill>
        </p:spPr>
        <p:txBody>
          <a:bodyPr/>
          <a:lstStyle/>
          <a:p>
            <a:endParaRPr lang="en-US"/>
          </a:p>
        </p:txBody>
      </p:sp>
      <p:grpSp>
        <p:nvGrpSpPr>
          <p:cNvPr id="19" name="Group 19"/>
          <p:cNvGrpSpPr/>
          <p:nvPr/>
        </p:nvGrpSpPr>
        <p:grpSpPr>
          <a:xfrm>
            <a:off x="846618" y="535997"/>
            <a:ext cx="10668424" cy="1988345"/>
            <a:chOff x="0" y="0"/>
            <a:chExt cx="14224566" cy="2651126"/>
          </a:xfrm>
        </p:grpSpPr>
        <p:sp>
          <p:nvSpPr>
            <p:cNvPr id="20" name="Freeform 20"/>
            <p:cNvSpPr/>
            <p:nvPr/>
          </p:nvSpPr>
          <p:spPr>
            <a:xfrm>
              <a:off x="0" y="0"/>
              <a:ext cx="14224566" cy="2651126"/>
            </a:xfrm>
            <a:custGeom>
              <a:avLst/>
              <a:gdLst/>
              <a:ahLst/>
              <a:cxnLst/>
              <a:rect l="l" t="t" r="r" b="b"/>
              <a:pathLst>
                <a:path w="14224566" h="2651126">
                  <a:moveTo>
                    <a:pt x="0" y="0"/>
                  </a:moveTo>
                  <a:lnTo>
                    <a:pt x="14224566" y="0"/>
                  </a:lnTo>
                  <a:lnTo>
                    <a:pt x="14224566" y="2651126"/>
                  </a:lnTo>
                  <a:lnTo>
                    <a:pt x="0" y="2651126"/>
                  </a:lnTo>
                  <a:close/>
                </a:path>
              </a:pathLst>
            </a:custGeom>
            <a:solidFill>
              <a:srgbClr val="000000">
                <a:alpha val="0"/>
              </a:srgbClr>
            </a:solidFill>
          </p:spPr>
          <p:txBody>
            <a:bodyPr/>
            <a:lstStyle/>
            <a:p>
              <a:endParaRPr lang="en-US"/>
            </a:p>
          </p:txBody>
        </p:sp>
        <p:sp>
          <p:nvSpPr>
            <p:cNvPr id="21" name="TextBox 21"/>
            <p:cNvSpPr txBox="1"/>
            <p:nvPr/>
          </p:nvSpPr>
          <p:spPr>
            <a:xfrm>
              <a:off x="0" y="57150"/>
              <a:ext cx="14224566" cy="2593976"/>
            </a:xfrm>
            <a:prstGeom prst="rect">
              <a:avLst/>
            </a:prstGeom>
          </p:spPr>
          <p:txBody>
            <a:bodyPr lIns="0" tIns="0" rIns="0" bIns="0" rtlCol="0" anchor="ctr"/>
            <a:lstStyle/>
            <a:p>
              <a:pPr algn="l">
                <a:lnSpc>
                  <a:spcPts val="6696"/>
                </a:lnSpc>
              </a:pPr>
              <a:r>
                <a:rPr lang="en-US" sz="6200" b="1">
                  <a:solidFill>
                    <a:srgbClr val="19112C"/>
                  </a:solidFill>
                  <a:latin typeface="Georgia Bold"/>
                  <a:ea typeface="Georgia Bold"/>
                  <a:cs typeface="Georgia Bold"/>
                  <a:sym typeface="Georgia Bold"/>
                </a:rPr>
                <a:t>Η κυκλικότητα λειτουργεί </a:t>
              </a:r>
            </a:p>
            <a:p>
              <a:pPr marL="0" lvl="0" indent="0" algn="l">
                <a:lnSpc>
                  <a:spcPts val="4536"/>
                </a:lnSpc>
              </a:pPr>
              <a:r>
                <a:rPr lang="en-US" sz="4200">
                  <a:solidFill>
                    <a:srgbClr val="19112C"/>
                  </a:solidFill>
                  <a:latin typeface="Georgia"/>
                  <a:ea typeface="Georgia"/>
                  <a:cs typeface="Georgia"/>
                  <a:sym typeface="Georgia"/>
                </a:rPr>
                <a:t>Όταν η κυκλικότητα γίνεται πραγματικότητα</a:t>
              </a:r>
            </a:p>
          </p:txBody>
        </p:sp>
      </p:grpSp>
      <p:grpSp>
        <p:nvGrpSpPr>
          <p:cNvPr id="22" name="Group 22"/>
          <p:cNvGrpSpPr>
            <a:grpSpLocks noChangeAspect="1"/>
          </p:cNvGrpSpPr>
          <p:nvPr/>
        </p:nvGrpSpPr>
        <p:grpSpPr>
          <a:xfrm>
            <a:off x="11637112" y="122465"/>
            <a:ext cx="8824600" cy="7520390"/>
            <a:chOff x="0" y="0"/>
            <a:chExt cx="12891994" cy="10986654"/>
          </a:xfrm>
        </p:grpSpPr>
        <p:sp>
          <p:nvSpPr>
            <p:cNvPr id="23" name="Freeform 23"/>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10"/>
              <a:stretch>
                <a:fillRect b="-2"/>
              </a:stretch>
            </a:blipFill>
          </p:spPr>
          <p:txBody>
            <a:bodyPr/>
            <a:lstStyle/>
            <a:p>
              <a:endParaRPr lang="en-US"/>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0358810" y="0"/>
            <a:ext cx="9668996" cy="8239990"/>
            <a:chOff x="0" y="0"/>
            <a:chExt cx="12891994" cy="10986654"/>
          </a:xfrm>
        </p:grpSpPr>
        <p:sp>
          <p:nvSpPr>
            <p:cNvPr id="18" name="Freeform 18"/>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9"/>
              <a:stretch>
                <a:fillRect b="-2"/>
              </a:stretch>
            </a:blipFill>
          </p:spPr>
          <p:txBody>
            <a:bodyPr/>
            <a:lstStyle/>
            <a:p>
              <a:endParaRPr lang="en-US"/>
            </a:p>
          </p:txBody>
        </p:sp>
      </p:grpSp>
      <p:grpSp>
        <p:nvGrpSpPr>
          <p:cNvPr id="19" name="Group 19"/>
          <p:cNvGrpSpPr/>
          <p:nvPr/>
        </p:nvGrpSpPr>
        <p:grpSpPr>
          <a:xfrm>
            <a:off x="938062" y="479515"/>
            <a:ext cx="9018000" cy="1617885"/>
            <a:chOff x="0" y="0"/>
            <a:chExt cx="12024000" cy="2157180"/>
          </a:xfrm>
        </p:grpSpPr>
        <p:sp>
          <p:nvSpPr>
            <p:cNvPr id="20" name="Freeform 20"/>
            <p:cNvSpPr/>
            <p:nvPr/>
          </p:nvSpPr>
          <p:spPr>
            <a:xfrm>
              <a:off x="0" y="0"/>
              <a:ext cx="12024000" cy="2157180"/>
            </a:xfrm>
            <a:custGeom>
              <a:avLst/>
              <a:gdLst/>
              <a:ahLst/>
              <a:cxnLst/>
              <a:rect l="l" t="t" r="r" b="b"/>
              <a:pathLst>
                <a:path w="12024000" h="2157180">
                  <a:moveTo>
                    <a:pt x="0" y="0"/>
                  </a:moveTo>
                  <a:lnTo>
                    <a:pt x="12024000" y="0"/>
                  </a:lnTo>
                  <a:lnTo>
                    <a:pt x="12024000" y="2157180"/>
                  </a:lnTo>
                  <a:lnTo>
                    <a:pt x="0" y="2157180"/>
                  </a:lnTo>
                  <a:close/>
                </a:path>
              </a:pathLst>
            </a:custGeom>
            <a:solidFill>
              <a:srgbClr val="000000">
                <a:alpha val="0"/>
              </a:srgbClr>
            </a:solidFill>
          </p:spPr>
          <p:txBody>
            <a:bodyPr/>
            <a:lstStyle/>
            <a:p>
              <a:endParaRPr lang="en-US"/>
            </a:p>
          </p:txBody>
        </p:sp>
        <p:sp>
          <p:nvSpPr>
            <p:cNvPr id="21" name="TextBox 21"/>
            <p:cNvSpPr txBox="1"/>
            <p:nvPr/>
          </p:nvSpPr>
          <p:spPr>
            <a:xfrm>
              <a:off x="0" y="47625"/>
              <a:ext cx="12024000" cy="2109555"/>
            </a:xfrm>
            <a:prstGeom prst="rect">
              <a:avLst/>
            </a:prstGeom>
          </p:spPr>
          <p:txBody>
            <a:bodyPr lIns="0" tIns="0" rIns="0" bIns="0" rtlCol="0" anchor="ctr"/>
            <a:lstStyle/>
            <a:p>
              <a:pPr marL="0" lvl="0" indent="0" algn="l">
                <a:lnSpc>
                  <a:spcPts val="5399"/>
                </a:lnSpc>
              </a:pPr>
              <a:r>
                <a:rPr lang="en-US" sz="4999" b="1">
                  <a:solidFill>
                    <a:srgbClr val="8D5CFF"/>
                  </a:solidFill>
                  <a:latin typeface="Georgia Bold"/>
                  <a:ea typeface="Georgia Bold"/>
                  <a:cs typeface="Georgia Bold"/>
                  <a:sym typeface="Georgia Bold"/>
                </a:rPr>
                <a:t>Το τέλειο παράδειγμα κυκλικής μάρκας</a:t>
              </a:r>
            </a:p>
          </p:txBody>
        </p:sp>
      </p:grpSp>
      <p:sp>
        <p:nvSpPr>
          <p:cNvPr id="22" name="TextBox 22"/>
          <p:cNvSpPr txBox="1"/>
          <p:nvPr/>
        </p:nvSpPr>
        <p:spPr>
          <a:xfrm>
            <a:off x="920301" y="2322572"/>
            <a:ext cx="9018000" cy="5048250"/>
          </a:xfrm>
          <a:prstGeom prst="rect">
            <a:avLst/>
          </a:prstGeom>
        </p:spPr>
        <p:txBody>
          <a:bodyPr lIns="0" tIns="0" rIns="0" bIns="0" rtlCol="0" anchor="t">
            <a:spAutoFit/>
          </a:bodyPr>
          <a:lstStyle/>
          <a:p>
            <a:pPr marL="0" lvl="0" indent="0" algn="l">
              <a:lnSpc>
                <a:spcPts val="3359"/>
              </a:lnSpc>
            </a:pPr>
            <a:r>
              <a:rPr lang="en-US" sz="2799">
                <a:solidFill>
                  <a:srgbClr val="19112C"/>
                </a:solidFill>
                <a:latin typeface="Arial"/>
                <a:ea typeface="Arial"/>
                <a:cs typeface="Arial"/>
                <a:sym typeface="Arial"/>
              </a:rPr>
              <a:t>Η Deleitewear, που ιδρύθηκε στη Βαλένθια της Ισπανίας το 2020 από τις Núria Cava και Laura Fernández Cava, είναι μια βιώσιμη μάρκα μόδας που διαχειρίζεται τα υφασμάτινα απόβλητα ανακυκλώνοντας τα απορριπτόμενα υλικά, ιδίως από τον κλάδο της φιλοξενίας, σε κομψές οικολογικές στολές και ρούχα. </a:t>
            </a:r>
          </a:p>
          <a:p>
            <a:pPr marL="0" lvl="0" indent="0" algn="l">
              <a:lnSpc>
                <a:spcPts val="3359"/>
              </a:lnSpc>
            </a:pPr>
            <a:endParaRPr lang="en-US" sz="2799">
              <a:solidFill>
                <a:srgbClr val="19112C"/>
              </a:solidFill>
              <a:latin typeface="Arial"/>
              <a:ea typeface="Arial"/>
              <a:cs typeface="Arial"/>
              <a:sym typeface="Arial"/>
            </a:endParaRPr>
          </a:p>
          <a:p>
            <a:pPr marL="0" lvl="0" indent="0" algn="l">
              <a:lnSpc>
                <a:spcPts val="3359"/>
              </a:lnSpc>
            </a:pPr>
            <a:r>
              <a:rPr lang="en-US" sz="2799">
                <a:solidFill>
                  <a:srgbClr val="19112C"/>
                </a:solidFill>
                <a:latin typeface="Arial"/>
                <a:ea typeface="Arial"/>
                <a:cs typeface="Arial"/>
                <a:sym typeface="Arial"/>
              </a:rPr>
              <a:t>Η μάρκα συνεργάζεται με κοινωνικά εργαστήρια που απασχολούν άτομα που ανήκουν σε ευάλωτες ομάδες, προωθώντας την κοινωνική ένταξη, και διασφαλίζει την τοπική παραγωγή στην Ισπανία για τη διατήρηση της διαφάνειας και τη μείωση του αποτυπώματος άνθρακα.</a:t>
            </a:r>
          </a:p>
        </p:txBody>
      </p:sp>
      <p:grpSp>
        <p:nvGrpSpPr>
          <p:cNvPr id="23" name="Group 23"/>
          <p:cNvGrpSpPr>
            <a:grpSpLocks noChangeAspect="1"/>
          </p:cNvGrpSpPr>
          <p:nvPr/>
        </p:nvGrpSpPr>
        <p:grpSpPr>
          <a:xfrm>
            <a:off x="10236936" y="-45231"/>
            <a:ext cx="8051064" cy="8330453"/>
            <a:chOff x="0" y="0"/>
            <a:chExt cx="10734752" cy="11107270"/>
          </a:xfrm>
        </p:grpSpPr>
        <p:sp>
          <p:nvSpPr>
            <p:cNvPr id="24" name="Freeform 24"/>
            <p:cNvSpPr/>
            <p:nvPr/>
          </p:nvSpPr>
          <p:spPr>
            <a:xfrm>
              <a:off x="0" y="0"/>
              <a:ext cx="10734802" cy="11107293"/>
            </a:xfrm>
            <a:custGeom>
              <a:avLst/>
              <a:gdLst/>
              <a:ahLst/>
              <a:cxnLst/>
              <a:rect l="l" t="t" r="r" b="b"/>
              <a:pathLst>
                <a:path w="10734802" h="11107293">
                  <a:moveTo>
                    <a:pt x="0" y="0"/>
                  </a:moveTo>
                  <a:lnTo>
                    <a:pt x="10734802" y="0"/>
                  </a:lnTo>
                  <a:lnTo>
                    <a:pt x="10734802" y="11107293"/>
                  </a:lnTo>
                  <a:lnTo>
                    <a:pt x="0" y="11107293"/>
                  </a:lnTo>
                  <a:lnTo>
                    <a:pt x="0" y="0"/>
                  </a:lnTo>
                  <a:close/>
                </a:path>
              </a:pathLst>
            </a:custGeom>
            <a:blipFill>
              <a:blip r:embed="rId10"/>
              <a:stretch>
                <a:fillRect l="-1735" r="-1734"/>
              </a:stretch>
            </a:blipFill>
          </p:spPr>
          <p:txBody>
            <a:bodyPr/>
            <a:lstStyle/>
            <a:p>
              <a:endParaRPr lang="en-US"/>
            </a:p>
          </p:txBody>
        </p:sp>
      </p:grpSp>
      <p:sp>
        <p:nvSpPr>
          <p:cNvPr id="25" name="Freeform 25"/>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1"/>
            <a:stretch>
              <a:fillRect/>
            </a:stretch>
          </a:blipFill>
        </p:spPr>
        <p:txBody>
          <a:bodyP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sp>
        <p:nvSpPr>
          <p:cNvPr id="16" name="Freeform 16"/>
          <p:cNvSpPr/>
          <p:nvPr/>
        </p:nvSpPr>
        <p:spPr>
          <a:xfrm>
            <a:off x="13297788" y="1704782"/>
            <a:ext cx="4990212" cy="6356958"/>
          </a:xfrm>
          <a:custGeom>
            <a:avLst/>
            <a:gdLst/>
            <a:ahLst/>
            <a:cxnLst/>
            <a:rect l="l" t="t" r="r" b="b"/>
            <a:pathLst>
              <a:path w="4990212" h="6356958">
                <a:moveTo>
                  <a:pt x="0" y="0"/>
                </a:moveTo>
                <a:lnTo>
                  <a:pt x="4990212" y="0"/>
                </a:lnTo>
                <a:lnTo>
                  <a:pt x="4990212" y="6356958"/>
                </a:lnTo>
                <a:lnTo>
                  <a:pt x="0" y="6356958"/>
                </a:lnTo>
                <a:lnTo>
                  <a:pt x="0" y="0"/>
                </a:lnTo>
                <a:close/>
              </a:path>
            </a:pathLst>
          </a:custGeom>
          <a:blipFill>
            <a:blip r:embed="rId9"/>
            <a:stretch>
              <a:fillRect/>
            </a:stretch>
          </a:blipFill>
        </p:spPr>
        <p:txBody>
          <a:bodyPr/>
          <a:lstStyle/>
          <a:p>
            <a:endParaRPr lang="en-US"/>
          </a:p>
        </p:txBody>
      </p:sp>
      <p:sp>
        <p:nvSpPr>
          <p:cNvPr id="17" name="TextBox 17"/>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sp>
        <p:nvSpPr>
          <p:cNvPr id="18" name="TextBox 18"/>
          <p:cNvSpPr txBox="1"/>
          <p:nvPr/>
        </p:nvSpPr>
        <p:spPr>
          <a:xfrm>
            <a:off x="938062" y="2855278"/>
            <a:ext cx="10034347" cy="4614545"/>
          </a:xfrm>
          <a:prstGeom prst="rect">
            <a:avLst/>
          </a:prstGeom>
        </p:spPr>
        <p:txBody>
          <a:bodyPr lIns="0" tIns="0" rIns="0" bIns="0" rtlCol="0" anchor="t">
            <a:spAutoFit/>
          </a:bodyPr>
          <a:lstStyle/>
          <a:p>
            <a:pPr marL="0" lvl="0" indent="0" algn="l">
              <a:lnSpc>
                <a:spcPts val="2799"/>
              </a:lnSpc>
            </a:pPr>
            <a:r>
              <a:rPr lang="en-US" sz="2799">
                <a:solidFill>
                  <a:srgbClr val="19112C"/>
                </a:solidFill>
                <a:latin typeface="Arial"/>
                <a:ea typeface="Arial"/>
                <a:cs typeface="Arial"/>
                <a:sym typeface="Arial"/>
              </a:rPr>
              <a:t>Η </a:t>
            </a:r>
            <a:r>
              <a:rPr lang="en-US" sz="2799" b="1">
                <a:solidFill>
                  <a:srgbClr val="19112C"/>
                </a:solidFill>
                <a:latin typeface="Arial Bold"/>
                <a:ea typeface="Arial Bold"/>
                <a:cs typeface="Arial Bold"/>
                <a:sym typeface="Arial Bold"/>
              </a:rPr>
              <a:t>MUD Jeans </a:t>
            </a:r>
            <a:r>
              <a:rPr lang="en-US" sz="2799">
                <a:solidFill>
                  <a:srgbClr val="19112C"/>
                </a:solidFill>
                <a:latin typeface="Arial"/>
                <a:ea typeface="Arial"/>
                <a:cs typeface="Arial"/>
                <a:sym typeface="Arial"/>
              </a:rPr>
              <a:t>αποτελεί ένα τέλειο παράδειγμα κυκλικής μάρκας, επειδή έχει επανεξετάσει πλήρως τον τρόπο με τον οποίο χρησιμοποιούμε τα ρούχα. Αντί να πουλάει απλώς τζιν, επιτρέπει στους πελάτες να τα νοικιάζουν, διασφαλίζοντας ότι τα ρούχα επιστρέφονται και διατηρούνται σε χρήση. </a:t>
            </a:r>
          </a:p>
          <a:p>
            <a:pPr marL="0" lvl="0" indent="0" algn="l">
              <a:lnSpc>
                <a:spcPts val="2799"/>
              </a:lnSpc>
            </a:pPr>
            <a:endParaRPr lang="en-US" sz="2799">
              <a:solidFill>
                <a:srgbClr val="19112C"/>
              </a:solidFill>
              <a:latin typeface="Arial"/>
              <a:ea typeface="Arial"/>
              <a:cs typeface="Arial"/>
              <a:sym typeface="Arial"/>
            </a:endParaRPr>
          </a:p>
          <a:p>
            <a:pPr marL="595629" lvl="1" indent="-297815" algn="l">
              <a:lnSpc>
                <a:spcPts val="2799"/>
              </a:lnSpc>
              <a:buFont typeface="Arial"/>
              <a:buChar char="•"/>
            </a:pPr>
            <a:r>
              <a:rPr lang="en-US" sz="2799">
                <a:solidFill>
                  <a:srgbClr val="19112C"/>
                </a:solidFill>
                <a:latin typeface="Arial"/>
                <a:ea typeface="Arial"/>
                <a:cs typeface="Arial"/>
                <a:sym typeface="Arial"/>
              </a:rPr>
              <a:t>Όταν τα τζιν φθαρούν, η MUD Jeans τα ανακυκλώνει για να δημιουργήσει καινούργια, δημιουργώντας έναν κλειστό βρόχο που μειώνει δραστικά τα απόβλητα. </a:t>
            </a:r>
          </a:p>
          <a:p>
            <a:pPr marL="0" lvl="0" indent="0" algn="l">
              <a:lnSpc>
                <a:spcPts val="2799"/>
              </a:lnSpc>
            </a:pPr>
            <a:endParaRPr lang="en-US" sz="2799">
              <a:solidFill>
                <a:srgbClr val="19112C"/>
              </a:solidFill>
              <a:latin typeface="Arial"/>
              <a:ea typeface="Arial"/>
              <a:cs typeface="Arial"/>
              <a:sym typeface="Arial"/>
            </a:endParaRPr>
          </a:p>
          <a:p>
            <a:pPr marL="595629" lvl="1" indent="-297815" algn="l">
              <a:lnSpc>
                <a:spcPts val="2799"/>
              </a:lnSpc>
              <a:buFont typeface="Arial"/>
              <a:buChar char="•"/>
            </a:pPr>
            <a:r>
              <a:rPr lang="en-US" sz="2799">
                <a:solidFill>
                  <a:srgbClr val="19112C"/>
                </a:solidFill>
                <a:latin typeface="Arial"/>
                <a:ea typeface="Arial"/>
                <a:cs typeface="Arial"/>
                <a:sym typeface="Arial"/>
              </a:rPr>
              <a:t>Αυτό το σύστημα «δανεισμού και επιστροφής» καθιστά την κυκλική μόδα πρακτική και προσβάσιμη στους καταναλωτές.</a:t>
            </a:r>
          </a:p>
        </p:txBody>
      </p:sp>
      <p:grpSp>
        <p:nvGrpSpPr>
          <p:cNvPr id="19" name="Group 19"/>
          <p:cNvGrpSpPr/>
          <p:nvPr/>
        </p:nvGrpSpPr>
        <p:grpSpPr>
          <a:xfrm>
            <a:off x="938062" y="479515"/>
            <a:ext cx="8787673" cy="1569172"/>
            <a:chOff x="0" y="0"/>
            <a:chExt cx="11716897" cy="2092230"/>
          </a:xfrm>
        </p:grpSpPr>
        <p:sp>
          <p:nvSpPr>
            <p:cNvPr id="20" name="Freeform 20"/>
            <p:cNvSpPr/>
            <p:nvPr/>
          </p:nvSpPr>
          <p:spPr>
            <a:xfrm>
              <a:off x="0" y="0"/>
              <a:ext cx="11716897" cy="2092230"/>
            </a:xfrm>
            <a:custGeom>
              <a:avLst/>
              <a:gdLst/>
              <a:ahLst/>
              <a:cxnLst/>
              <a:rect l="l" t="t" r="r" b="b"/>
              <a:pathLst>
                <a:path w="11716897" h="2092230">
                  <a:moveTo>
                    <a:pt x="0" y="0"/>
                  </a:moveTo>
                  <a:lnTo>
                    <a:pt x="11716897" y="0"/>
                  </a:lnTo>
                  <a:lnTo>
                    <a:pt x="11716897" y="2092230"/>
                  </a:lnTo>
                  <a:lnTo>
                    <a:pt x="0" y="2092230"/>
                  </a:lnTo>
                  <a:close/>
                </a:path>
              </a:pathLst>
            </a:custGeom>
            <a:solidFill>
              <a:srgbClr val="000000">
                <a:alpha val="0"/>
              </a:srgbClr>
            </a:solidFill>
          </p:spPr>
          <p:txBody>
            <a:bodyPr/>
            <a:lstStyle/>
            <a:p>
              <a:endParaRPr lang="en-US"/>
            </a:p>
          </p:txBody>
        </p:sp>
        <p:sp>
          <p:nvSpPr>
            <p:cNvPr id="21" name="TextBox 21"/>
            <p:cNvSpPr txBox="1"/>
            <p:nvPr/>
          </p:nvSpPr>
          <p:spPr>
            <a:xfrm>
              <a:off x="0" y="57150"/>
              <a:ext cx="11716897" cy="2035080"/>
            </a:xfrm>
            <a:prstGeom prst="rect">
              <a:avLst/>
            </a:prstGeom>
          </p:spPr>
          <p:txBody>
            <a:bodyPr lIns="0" tIns="0" rIns="0" bIns="0" rtlCol="0" anchor="ctr"/>
            <a:lstStyle/>
            <a:p>
              <a:pPr marL="0" lvl="0" indent="0" algn="l">
                <a:lnSpc>
                  <a:spcPts val="5184"/>
                </a:lnSpc>
              </a:pPr>
              <a:r>
                <a:rPr lang="en-US" sz="4800" b="1">
                  <a:solidFill>
                    <a:srgbClr val="8D5CFF"/>
                  </a:solidFill>
                  <a:latin typeface="Georgia Bold"/>
                  <a:ea typeface="Georgia Bold"/>
                  <a:cs typeface="Georgia Bold"/>
                  <a:sym typeface="Georgia Bold"/>
                </a:rPr>
                <a:t>Ένα ακόμη παράδειγμα κυκλικής μάρκας</a:t>
              </a:r>
            </a:p>
          </p:txBody>
        </p:sp>
      </p:grpSp>
      <p:sp>
        <p:nvSpPr>
          <p:cNvPr id="22" name="Freeform 22"/>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0"/>
            <a:stretch>
              <a:fillRect/>
            </a:stretch>
          </a:blipFill>
        </p:spPr>
        <p:txBody>
          <a:bodyP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grpSp>
        <p:nvGrpSpPr>
          <p:cNvPr id="16" name="Group 16"/>
          <p:cNvGrpSpPr>
            <a:grpSpLocks noChangeAspect="1"/>
          </p:cNvGrpSpPr>
          <p:nvPr/>
        </p:nvGrpSpPr>
        <p:grpSpPr>
          <a:xfrm>
            <a:off x="1052204" y="452011"/>
            <a:ext cx="2882265" cy="1403886"/>
            <a:chOff x="0" y="0"/>
            <a:chExt cx="3843020" cy="1871848"/>
          </a:xfrm>
        </p:grpSpPr>
        <p:sp>
          <p:nvSpPr>
            <p:cNvPr id="17" name="Freeform 17" descr="Ένα ασπρόμαυρο λογότυπο  Η περιγραφή δημιουργείται αυτόματα"/>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8"/>
              <a:stretch>
                <a:fillRect l="-33" r="-33"/>
              </a:stretch>
            </a:blipFill>
          </p:spPr>
          <p:txBody>
            <a:bodyPr/>
            <a:lstStyle/>
            <a:p>
              <a:endParaRPr lang="en-US"/>
            </a:p>
          </p:txBody>
        </p:sp>
      </p:grpSp>
      <p:grpSp>
        <p:nvGrpSpPr>
          <p:cNvPr id="18" name="Group 18"/>
          <p:cNvGrpSpPr/>
          <p:nvPr/>
        </p:nvGrpSpPr>
        <p:grpSpPr>
          <a:xfrm>
            <a:off x="-458769" y="2284526"/>
            <a:ext cx="12783270" cy="996063"/>
            <a:chOff x="0" y="0"/>
            <a:chExt cx="3366787" cy="262338"/>
          </a:xfrm>
        </p:grpSpPr>
        <p:sp>
          <p:nvSpPr>
            <p:cNvPr id="19" name="Freeform 19"/>
            <p:cNvSpPr/>
            <p:nvPr/>
          </p:nvSpPr>
          <p:spPr>
            <a:xfrm>
              <a:off x="0" y="0"/>
              <a:ext cx="3366787" cy="262338"/>
            </a:xfrm>
            <a:custGeom>
              <a:avLst/>
              <a:gdLst/>
              <a:ahLst/>
              <a:cxnLst/>
              <a:rect l="l" t="t" r="r" b="b"/>
              <a:pathLst>
                <a:path w="3366787" h="262338">
                  <a:moveTo>
                    <a:pt x="30887" y="0"/>
                  </a:moveTo>
                  <a:lnTo>
                    <a:pt x="3335900" y="0"/>
                  </a:lnTo>
                  <a:cubicBezTo>
                    <a:pt x="3344092" y="0"/>
                    <a:pt x="3351948" y="3254"/>
                    <a:pt x="3357740" y="9047"/>
                  </a:cubicBezTo>
                  <a:cubicBezTo>
                    <a:pt x="3363533" y="14839"/>
                    <a:pt x="3366787" y="22695"/>
                    <a:pt x="3366787" y="30887"/>
                  </a:cubicBezTo>
                  <a:lnTo>
                    <a:pt x="3366787" y="231450"/>
                  </a:lnTo>
                  <a:cubicBezTo>
                    <a:pt x="3366787" y="248509"/>
                    <a:pt x="3352959" y="262338"/>
                    <a:pt x="3335900" y="262338"/>
                  </a:cubicBezTo>
                  <a:lnTo>
                    <a:pt x="30887" y="262338"/>
                  </a:lnTo>
                  <a:cubicBezTo>
                    <a:pt x="13829" y="262338"/>
                    <a:pt x="0" y="248509"/>
                    <a:pt x="0" y="231450"/>
                  </a:cubicBezTo>
                  <a:lnTo>
                    <a:pt x="0" y="30887"/>
                  </a:lnTo>
                  <a:cubicBezTo>
                    <a:pt x="0" y="13829"/>
                    <a:pt x="13829" y="0"/>
                    <a:pt x="30887" y="0"/>
                  </a:cubicBezTo>
                  <a:close/>
                </a:path>
              </a:pathLst>
            </a:custGeom>
            <a:solidFill>
              <a:srgbClr val="75C73E"/>
            </a:solidFill>
          </p:spPr>
          <p:txBody>
            <a:bodyPr/>
            <a:lstStyle/>
            <a:p>
              <a:endParaRPr lang="en-US"/>
            </a:p>
          </p:txBody>
        </p:sp>
        <p:sp>
          <p:nvSpPr>
            <p:cNvPr id="20" name="TextBox 20"/>
            <p:cNvSpPr txBox="1"/>
            <p:nvPr/>
          </p:nvSpPr>
          <p:spPr>
            <a:xfrm>
              <a:off x="0" y="19050"/>
              <a:ext cx="3366787" cy="243288"/>
            </a:xfrm>
            <a:prstGeom prst="rect">
              <a:avLst/>
            </a:prstGeom>
          </p:spPr>
          <p:txBody>
            <a:bodyPr lIns="50800" tIns="50800" rIns="50800" bIns="50800" rtlCol="0" anchor="ctr"/>
            <a:lstStyle/>
            <a:p>
              <a:pPr algn="ctr">
                <a:lnSpc>
                  <a:spcPts val="2592"/>
                </a:lnSpc>
              </a:pPr>
              <a:endParaRPr/>
            </a:p>
          </p:txBody>
        </p:sp>
      </p:grpSp>
      <p:grpSp>
        <p:nvGrpSpPr>
          <p:cNvPr id="21" name="Group 21"/>
          <p:cNvGrpSpPr/>
          <p:nvPr/>
        </p:nvGrpSpPr>
        <p:grpSpPr>
          <a:xfrm>
            <a:off x="4397324" y="697981"/>
            <a:ext cx="12577343" cy="911947"/>
            <a:chOff x="0" y="0"/>
            <a:chExt cx="16769790" cy="1215930"/>
          </a:xfrm>
        </p:grpSpPr>
        <p:sp>
          <p:nvSpPr>
            <p:cNvPr id="22" name="Freeform 22"/>
            <p:cNvSpPr/>
            <p:nvPr/>
          </p:nvSpPr>
          <p:spPr>
            <a:xfrm>
              <a:off x="0" y="0"/>
              <a:ext cx="16769790" cy="1215930"/>
            </a:xfrm>
            <a:custGeom>
              <a:avLst/>
              <a:gdLst/>
              <a:ahLst/>
              <a:cxnLst/>
              <a:rect l="l" t="t" r="r" b="b"/>
              <a:pathLst>
                <a:path w="16769790" h="1215930">
                  <a:moveTo>
                    <a:pt x="0" y="0"/>
                  </a:moveTo>
                  <a:lnTo>
                    <a:pt x="16769790" y="0"/>
                  </a:lnTo>
                  <a:lnTo>
                    <a:pt x="16769790" y="1215930"/>
                  </a:lnTo>
                  <a:lnTo>
                    <a:pt x="0" y="1215930"/>
                  </a:lnTo>
                  <a:close/>
                </a:path>
              </a:pathLst>
            </a:custGeom>
            <a:solidFill>
              <a:srgbClr val="000000">
                <a:alpha val="0"/>
              </a:srgbClr>
            </a:solidFill>
          </p:spPr>
          <p:txBody>
            <a:bodyPr/>
            <a:lstStyle/>
            <a:p>
              <a:endParaRPr lang="en-US"/>
            </a:p>
          </p:txBody>
        </p:sp>
        <p:sp>
          <p:nvSpPr>
            <p:cNvPr id="23" name="TextBox 23"/>
            <p:cNvSpPr txBox="1"/>
            <p:nvPr/>
          </p:nvSpPr>
          <p:spPr>
            <a:xfrm>
              <a:off x="0" y="57150"/>
              <a:ext cx="16769790" cy="1158780"/>
            </a:xfrm>
            <a:prstGeom prst="rect">
              <a:avLst/>
            </a:prstGeom>
          </p:spPr>
          <p:txBody>
            <a:bodyPr lIns="0" tIns="0" rIns="0" bIns="0" rtlCol="0" anchor="b"/>
            <a:lstStyle/>
            <a:p>
              <a:pPr marL="0" lvl="0" indent="0" algn="l">
                <a:lnSpc>
                  <a:spcPts val="5184"/>
                </a:lnSpc>
              </a:pPr>
              <a:r>
                <a:rPr lang="en-US" sz="4800" b="1">
                  <a:solidFill>
                    <a:srgbClr val="FFFFFF"/>
                  </a:solidFill>
                  <a:latin typeface="Georgia Bold"/>
                  <a:ea typeface="Georgia Bold"/>
                  <a:cs typeface="Georgia Bold"/>
                  <a:sym typeface="Georgia Bold"/>
                </a:rPr>
                <a:t>Ο κλωστοϋφαντουργικός τομέας σήμερα</a:t>
              </a:r>
            </a:p>
          </p:txBody>
        </p:sp>
      </p:grpSp>
      <p:sp>
        <p:nvSpPr>
          <p:cNvPr id="24" name="TextBox 24"/>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sp>
        <p:nvSpPr>
          <p:cNvPr id="25" name="TextBox 25"/>
          <p:cNvSpPr txBox="1"/>
          <p:nvPr/>
        </p:nvSpPr>
        <p:spPr>
          <a:xfrm>
            <a:off x="702072" y="2582533"/>
            <a:ext cx="11331470" cy="390525"/>
          </a:xfrm>
          <a:prstGeom prst="rect">
            <a:avLst/>
          </a:prstGeom>
        </p:spPr>
        <p:txBody>
          <a:bodyPr lIns="0" tIns="0" rIns="0" bIns="0" rtlCol="0" anchor="t">
            <a:spAutoFit/>
          </a:bodyPr>
          <a:lstStyle/>
          <a:p>
            <a:pPr marL="0" lvl="0" indent="0" algn="l">
              <a:lnSpc>
                <a:spcPts val="3068"/>
              </a:lnSpc>
            </a:pPr>
            <a:r>
              <a:rPr lang="en-US" sz="2556" b="1">
                <a:solidFill>
                  <a:srgbClr val="FFFFFF"/>
                </a:solidFill>
                <a:latin typeface="Arial Bold"/>
                <a:ea typeface="Arial Bold"/>
                <a:cs typeface="Arial Bold"/>
                <a:sym typeface="Arial Bold"/>
              </a:rPr>
              <a:t>ΣΕΝΑΡΙΟ 2 - ΚΥΚΛΙΚΟΤΗΤΑ ΣΤΟΝ ΤΟΜΕΑ ΤΗΣ ΚΛΩΣΤΟΫΦΑΝΤΟΥΡΓΙΑΣ</a:t>
            </a:r>
          </a:p>
        </p:txBody>
      </p:sp>
      <p:sp>
        <p:nvSpPr>
          <p:cNvPr id="26" name="Freeform 26"/>
          <p:cNvSpPr/>
          <p:nvPr/>
        </p:nvSpPr>
        <p:spPr>
          <a:xfrm>
            <a:off x="1668347" y="3956864"/>
            <a:ext cx="901293" cy="852848"/>
          </a:xfrm>
          <a:custGeom>
            <a:avLst/>
            <a:gdLst/>
            <a:ahLst/>
            <a:cxnLst/>
            <a:rect l="l" t="t" r="r" b="b"/>
            <a:pathLst>
              <a:path w="901293" h="852848">
                <a:moveTo>
                  <a:pt x="0" y="0"/>
                </a:moveTo>
                <a:lnTo>
                  <a:pt x="901292" y="0"/>
                </a:lnTo>
                <a:lnTo>
                  <a:pt x="901292" y="852848"/>
                </a:lnTo>
                <a:lnTo>
                  <a:pt x="0" y="852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7" name="Group 27"/>
          <p:cNvGrpSpPr/>
          <p:nvPr/>
        </p:nvGrpSpPr>
        <p:grpSpPr>
          <a:xfrm>
            <a:off x="10358809" y="3642994"/>
            <a:ext cx="4925151" cy="1500506"/>
            <a:chOff x="0" y="0"/>
            <a:chExt cx="1297159" cy="395195"/>
          </a:xfrm>
        </p:grpSpPr>
        <p:sp>
          <p:nvSpPr>
            <p:cNvPr id="28" name="Freeform 28"/>
            <p:cNvSpPr/>
            <p:nvPr/>
          </p:nvSpPr>
          <p:spPr>
            <a:xfrm>
              <a:off x="0" y="0"/>
              <a:ext cx="1297159" cy="395195"/>
            </a:xfrm>
            <a:custGeom>
              <a:avLst/>
              <a:gdLst/>
              <a:ahLst/>
              <a:cxnLst/>
              <a:rect l="l" t="t" r="r" b="b"/>
              <a:pathLst>
                <a:path w="1297159" h="395195">
                  <a:moveTo>
                    <a:pt x="0" y="0"/>
                  </a:moveTo>
                  <a:lnTo>
                    <a:pt x="1297159" y="0"/>
                  </a:lnTo>
                  <a:lnTo>
                    <a:pt x="1297159" y="395195"/>
                  </a:lnTo>
                  <a:lnTo>
                    <a:pt x="0" y="395195"/>
                  </a:lnTo>
                  <a:close/>
                </a:path>
              </a:pathLst>
            </a:custGeom>
            <a:solidFill>
              <a:srgbClr val="FFFFFF"/>
            </a:solidFill>
          </p:spPr>
          <p:txBody>
            <a:bodyPr/>
            <a:lstStyle/>
            <a:p>
              <a:endParaRPr lang="en-US"/>
            </a:p>
          </p:txBody>
        </p:sp>
        <p:sp>
          <p:nvSpPr>
            <p:cNvPr id="29" name="TextBox 29"/>
            <p:cNvSpPr txBox="1"/>
            <p:nvPr/>
          </p:nvSpPr>
          <p:spPr>
            <a:xfrm>
              <a:off x="0" y="-19050"/>
              <a:ext cx="1297159" cy="414245"/>
            </a:xfrm>
            <a:prstGeom prst="rect">
              <a:avLst/>
            </a:prstGeom>
          </p:spPr>
          <p:txBody>
            <a:bodyPr lIns="50800" tIns="50800" rIns="50800" bIns="50800" rtlCol="0" anchor="ctr"/>
            <a:lstStyle/>
            <a:p>
              <a:pPr algn="ctr">
                <a:lnSpc>
                  <a:spcPts val="2644"/>
                </a:lnSpc>
              </a:pPr>
              <a:endParaRPr/>
            </a:p>
          </p:txBody>
        </p:sp>
      </p:grpSp>
      <p:sp>
        <p:nvSpPr>
          <p:cNvPr id="30" name="TextBox 30"/>
          <p:cNvSpPr txBox="1"/>
          <p:nvPr/>
        </p:nvSpPr>
        <p:spPr>
          <a:xfrm>
            <a:off x="2862348" y="3937814"/>
            <a:ext cx="7010920" cy="857250"/>
          </a:xfrm>
          <a:prstGeom prst="rect">
            <a:avLst/>
          </a:prstGeom>
        </p:spPr>
        <p:txBody>
          <a:bodyPr lIns="0" tIns="0" rIns="0" bIns="0" rtlCol="0" anchor="t">
            <a:spAutoFit/>
          </a:bodyPr>
          <a:lstStyle/>
          <a:p>
            <a:pPr marL="0" lvl="0" indent="0" algn="l">
              <a:lnSpc>
                <a:spcPts val="3364"/>
              </a:lnSpc>
              <a:spcBef>
                <a:spcPct val="0"/>
              </a:spcBef>
            </a:pPr>
            <a:r>
              <a:rPr lang="en-US" sz="2803">
                <a:solidFill>
                  <a:srgbClr val="FFFFFF"/>
                </a:solidFill>
                <a:latin typeface="Arial"/>
                <a:ea typeface="Arial"/>
                <a:cs typeface="Arial"/>
                <a:sym typeface="Arial"/>
              </a:rPr>
              <a:t>Βιώσιμα συστήματα παραγωγής ⟶ Μικρότερος περιβαλλοντικός αντίκτυπος ⟶ </a:t>
            </a:r>
          </a:p>
        </p:txBody>
      </p:sp>
      <p:sp>
        <p:nvSpPr>
          <p:cNvPr id="31" name="TextBox 31"/>
          <p:cNvSpPr txBox="1"/>
          <p:nvPr/>
        </p:nvSpPr>
        <p:spPr>
          <a:xfrm>
            <a:off x="10358809" y="3735588"/>
            <a:ext cx="4802310" cy="1276350"/>
          </a:xfrm>
          <a:prstGeom prst="rect">
            <a:avLst/>
          </a:prstGeom>
        </p:spPr>
        <p:txBody>
          <a:bodyPr lIns="0" tIns="0" rIns="0" bIns="0" rtlCol="0" anchor="t">
            <a:spAutoFit/>
          </a:bodyPr>
          <a:lstStyle/>
          <a:p>
            <a:pPr marL="604519" lvl="1" indent="-302260" algn="l">
              <a:lnSpc>
                <a:spcPts val="3359"/>
              </a:lnSpc>
              <a:buFont typeface="Arial"/>
              <a:buChar char="•"/>
            </a:pPr>
            <a:r>
              <a:rPr lang="en-US" sz="2799">
                <a:solidFill>
                  <a:srgbClr val="8D5CFF"/>
                </a:solidFill>
                <a:latin typeface="Arial"/>
                <a:ea typeface="Arial"/>
                <a:cs typeface="Arial"/>
                <a:sym typeface="Arial"/>
              </a:rPr>
              <a:t>υπεύθυνη παραγωγή</a:t>
            </a:r>
          </a:p>
          <a:p>
            <a:pPr marL="604519" lvl="1" indent="-302260" algn="l">
              <a:lnSpc>
                <a:spcPts val="3359"/>
              </a:lnSpc>
              <a:buFont typeface="Arial"/>
              <a:buChar char="•"/>
            </a:pPr>
            <a:r>
              <a:rPr lang="en-US" sz="2799">
                <a:solidFill>
                  <a:srgbClr val="8D5CFF"/>
                </a:solidFill>
                <a:latin typeface="Arial"/>
                <a:ea typeface="Arial"/>
                <a:cs typeface="Arial"/>
                <a:sym typeface="Arial"/>
              </a:rPr>
              <a:t>επαναχρησιμοποίηση</a:t>
            </a:r>
          </a:p>
          <a:p>
            <a:pPr marL="604519" lvl="1" indent="-302260" algn="l">
              <a:lnSpc>
                <a:spcPts val="3359"/>
              </a:lnSpc>
              <a:buFont typeface="Arial"/>
              <a:buChar char="•"/>
            </a:pPr>
            <a:r>
              <a:rPr lang="en-US" sz="2799">
                <a:solidFill>
                  <a:srgbClr val="8D5CFF"/>
                </a:solidFill>
                <a:latin typeface="Arial"/>
                <a:ea typeface="Arial"/>
                <a:cs typeface="Arial"/>
                <a:sym typeface="Arial"/>
              </a:rPr>
              <a:t>σύστημα κλειστού βρόχου</a:t>
            </a:r>
          </a:p>
        </p:txBody>
      </p:sp>
      <p:sp>
        <p:nvSpPr>
          <p:cNvPr id="32" name="Freeform 32"/>
          <p:cNvSpPr/>
          <p:nvPr/>
        </p:nvSpPr>
        <p:spPr>
          <a:xfrm>
            <a:off x="1527062" y="6058762"/>
            <a:ext cx="966274" cy="966274"/>
          </a:xfrm>
          <a:custGeom>
            <a:avLst/>
            <a:gdLst/>
            <a:ahLst/>
            <a:cxnLst/>
            <a:rect l="l" t="t" r="r" b="b"/>
            <a:pathLst>
              <a:path w="966274" h="966274">
                <a:moveTo>
                  <a:pt x="0" y="0"/>
                </a:moveTo>
                <a:lnTo>
                  <a:pt x="966274" y="0"/>
                </a:lnTo>
                <a:lnTo>
                  <a:pt x="966274" y="966275"/>
                </a:lnTo>
                <a:lnTo>
                  <a:pt x="0" y="9662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3" name="TextBox 33"/>
          <p:cNvSpPr txBox="1"/>
          <p:nvPr/>
        </p:nvSpPr>
        <p:spPr>
          <a:xfrm>
            <a:off x="2862348" y="6313299"/>
            <a:ext cx="11117075" cy="438150"/>
          </a:xfrm>
          <a:prstGeom prst="rect">
            <a:avLst/>
          </a:prstGeom>
        </p:spPr>
        <p:txBody>
          <a:bodyPr lIns="0" tIns="0" rIns="0" bIns="0" rtlCol="0" anchor="t">
            <a:spAutoFit/>
          </a:bodyPr>
          <a:lstStyle/>
          <a:p>
            <a:pPr marL="0" lvl="0" indent="0" algn="l">
              <a:lnSpc>
                <a:spcPts val="3359"/>
              </a:lnSpc>
              <a:spcBef>
                <a:spcPct val="0"/>
              </a:spcBef>
            </a:pPr>
            <a:r>
              <a:rPr lang="en-US" sz="2799">
                <a:solidFill>
                  <a:srgbClr val="FFFFFF"/>
                </a:solidFill>
                <a:latin typeface="Arial"/>
                <a:ea typeface="Arial"/>
                <a:cs typeface="Arial"/>
                <a:sym typeface="Arial"/>
              </a:rPr>
              <a:t>Γραμμική παραγωγή ⟶ παραγωγή - κατανάλωση - απόρριψη</a:t>
            </a:r>
          </a:p>
        </p:txBody>
      </p:sp>
      <p:sp>
        <p:nvSpPr>
          <p:cNvPr id="34" name="Freeform 34"/>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3"/>
            <a:stretch>
              <a:fillRect/>
            </a:stretch>
          </a:blipFill>
        </p:spPr>
        <p:txBody>
          <a:bodyP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grpSp>
        <p:nvGrpSpPr>
          <p:cNvPr id="16" name="Group 16"/>
          <p:cNvGrpSpPr>
            <a:grpSpLocks noChangeAspect="1"/>
          </p:cNvGrpSpPr>
          <p:nvPr/>
        </p:nvGrpSpPr>
        <p:grpSpPr>
          <a:xfrm>
            <a:off x="1052204" y="452011"/>
            <a:ext cx="2882265" cy="1403886"/>
            <a:chOff x="0" y="0"/>
            <a:chExt cx="3843020" cy="1871848"/>
          </a:xfrm>
        </p:grpSpPr>
        <p:sp>
          <p:nvSpPr>
            <p:cNvPr id="17" name="Freeform 17" descr="Ένα ασπρόμαυρο λογότυπο  Η περιγραφή δημιουργείται αυτόματα"/>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8"/>
              <a:stretch>
                <a:fillRect l="-33" r="-33"/>
              </a:stretch>
            </a:blipFill>
          </p:spPr>
          <p:txBody>
            <a:bodyPr/>
            <a:lstStyle/>
            <a:p>
              <a:endParaRPr lang="en-US"/>
            </a:p>
          </p:txBody>
        </p:sp>
      </p:grpSp>
      <p:grpSp>
        <p:nvGrpSpPr>
          <p:cNvPr id="18" name="Group 18"/>
          <p:cNvGrpSpPr/>
          <p:nvPr/>
        </p:nvGrpSpPr>
        <p:grpSpPr>
          <a:xfrm>
            <a:off x="4375669" y="771658"/>
            <a:ext cx="12577343" cy="912793"/>
            <a:chOff x="0" y="0"/>
            <a:chExt cx="16769790" cy="1217057"/>
          </a:xfrm>
        </p:grpSpPr>
        <p:sp>
          <p:nvSpPr>
            <p:cNvPr id="19" name="Freeform 19"/>
            <p:cNvSpPr/>
            <p:nvPr/>
          </p:nvSpPr>
          <p:spPr>
            <a:xfrm>
              <a:off x="0" y="0"/>
              <a:ext cx="16769790" cy="1217057"/>
            </a:xfrm>
            <a:custGeom>
              <a:avLst/>
              <a:gdLst/>
              <a:ahLst/>
              <a:cxnLst/>
              <a:rect l="l" t="t" r="r" b="b"/>
              <a:pathLst>
                <a:path w="16769790" h="1217057">
                  <a:moveTo>
                    <a:pt x="0" y="0"/>
                  </a:moveTo>
                  <a:lnTo>
                    <a:pt x="16769790" y="0"/>
                  </a:lnTo>
                  <a:lnTo>
                    <a:pt x="16769790" y="1217057"/>
                  </a:lnTo>
                  <a:lnTo>
                    <a:pt x="0" y="1217057"/>
                  </a:lnTo>
                  <a:close/>
                </a:path>
              </a:pathLst>
            </a:custGeom>
            <a:solidFill>
              <a:srgbClr val="000000">
                <a:alpha val="0"/>
              </a:srgbClr>
            </a:solidFill>
          </p:spPr>
          <p:txBody>
            <a:bodyPr/>
            <a:lstStyle/>
            <a:p>
              <a:endParaRPr lang="en-US"/>
            </a:p>
          </p:txBody>
        </p:sp>
        <p:sp>
          <p:nvSpPr>
            <p:cNvPr id="20" name="TextBox 20"/>
            <p:cNvSpPr txBox="1"/>
            <p:nvPr/>
          </p:nvSpPr>
          <p:spPr>
            <a:xfrm>
              <a:off x="0" y="47625"/>
              <a:ext cx="16769790" cy="1169432"/>
            </a:xfrm>
            <a:prstGeom prst="rect">
              <a:avLst/>
            </a:prstGeom>
          </p:spPr>
          <p:txBody>
            <a:bodyPr lIns="0" tIns="0" rIns="0" bIns="0" rtlCol="0" anchor="b"/>
            <a:lstStyle/>
            <a:p>
              <a:pPr marL="0" lvl="0" indent="0" algn="l">
                <a:lnSpc>
                  <a:spcPts val="5201"/>
                </a:lnSpc>
              </a:pPr>
              <a:r>
                <a:rPr lang="en-US" sz="4815" b="1">
                  <a:solidFill>
                    <a:srgbClr val="FFFFFF"/>
                  </a:solidFill>
                  <a:latin typeface="Georgia Bold"/>
                  <a:ea typeface="Georgia Bold"/>
                  <a:cs typeface="Georgia Bold"/>
                  <a:sym typeface="Georgia Bold"/>
                </a:rPr>
                <a:t>Ο κλωστοϋφαντουργικός τομέας σήμερα</a:t>
              </a:r>
            </a:p>
          </p:txBody>
        </p:sp>
      </p:grpSp>
      <p:sp>
        <p:nvSpPr>
          <p:cNvPr id="21" name="TextBox 21"/>
          <p:cNvSpPr txBox="1"/>
          <p:nvPr/>
        </p:nvSpPr>
        <p:spPr>
          <a:xfrm>
            <a:off x="13472980" y="6317191"/>
            <a:ext cx="3786320" cy="1276350"/>
          </a:xfrm>
          <a:prstGeom prst="rect">
            <a:avLst/>
          </a:prstGeom>
        </p:spPr>
        <p:txBody>
          <a:bodyPr lIns="0" tIns="0" rIns="0" bIns="0" rtlCol="0" anchor="t">
            <a:spAutoFit/>
          </a:bodyPr>
          <a:lstStyle/>
          <a:p>
            <a:pPr marL="0" lvl="0" indent="0" algn="ctr">
              <a:lnSpc>
                <a:spcPts val="3360"/>
              </a:lnSpc>
            </a:pPr>
            <a:r>
              <a:rPr lang="en-US" sz="2800" i="1">
                <a:solidFill>
                  <a:srgbClr val="FFFFFF"/>
                </a:solidFill>
                <a:latin typeface="Arial Italics"/>
                <a:ea typeface="Arial Italics"/>
                <a:cs typeface="Arial Italics"/>
                <a:sym typeface="Arial Italics"/>
              </a:rPr>
              <a:t>Αναβάθμιση ατομικών αξιών – κοινωνικές αλλαγές</a:t>
            </a:r>
          </a:p>
        </p:txBody>
      </p:sp>
      <p:sp>
        <p:nvSpPr>
          <p:cNvPr id="22" name="TextBox 22"/>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sp>
        <p:nvSpPr>
          <p:cNvPr id="23" name="TextBox 23"/>
          <p:cNvSpPr txBox="1"/>
          <p:nvPr/>
        </p:nvSpPr>
        <p:spPr>
          <a:xfrm>
            <a:off x="2716857" y="4063832"/>
            <a:ext cx="12822520" cy="857250"/>
          </a:xfrm>
          <a:prstGeom prst="rect">
            <a:avLst/>
          </a:prstGeom>
        </p:spPr>
        <p:txBody>
          <a:bodyPr lIns="0" tIns="0" rIns="0" bIns="0" rtlCol="0" anchor="t">
            <a:spAutoFit/>
          </a:bodyPr>
          <a:lstStyle/>
          <a:p>
            <a:pPr marL="0" lvl="0" indent="0" algn="ctr">
              <a:lnSpc>
                <a:spcPts val="3364"/>
              </a:lnSpc>
              <a:spcBef>
                <a:spcPct val="0"/>
              </a:spcBef>
            </a:pPr>
            <a:r>
              <a:rPr lang="en-US" sz="2803" b="1">
                <a:solidFill>
                  <a:srgbClr val="C0FF99"/>
                </a:solidFill>
                <a:latin typeface="Arial Bold"/>
                <a:ea typeface="Arial Bold"/>
                <a:cs typeface="Arial Bold"/>
                <a:sym typeface="Arial Bold"/>
              </a:rPr>
              <a:t>Η κυκλική μετάβαση είναι περίπλοκη. Υπάρχουν λύσεις, αλλά η αδυναμία των εταιρειών να αναπτυχθούν αποτελεί σημαντική πρόκληση. </a:t>
            </a:r>
          </a:p>
        </p:txBody>
      </p:sp>
      <p:grpSp>
        <p:nvGrpSpPr>
          <p:cNvPr id="24" name="Group 24"/>
          <p:cNvGrpSpPr/>
          <p:nvPr/>
        </p:nvGrpSpPr>
        <p:grpSpPr>
          <a:xfrm>
            <a:off x="-458769" y="2284526"/>
            <a:ext cx="12783270" cy="996063"/>
            <a:chOff x="0" y="0"/>
            <a:chExt cx="3366787" cy="262338"/>
          </a:xfrm>
        </p:grpSpPr>
        <p:sp>
          <p:nvSpPr>
            <p:cNvPr id="25" name="Freeform 25"/>
            <p:cNvSpPr/>
            <p:nvPr/>
          </p:nvSpPr>
          <p:spPr>
            <a:xfrm>
              <a:off x="0" y="0"/>
              <a:ext cx="3366787" cy="262338"/>
            </a:xfrm>
            <a:custGeom>
              <a:avLst/>
              <a:gdLst/>
              <a:ahLst/>
              <a:cxnLst/>
              <a:rect l="l" t="t" r="r" b="b"/>
              <a:pathLst>
                <a:path w="3366787" h="262338">
                  <a:moveTo>
                    <a:pt x="30887" y="0"/>
                  </a:moveTo>
                  <a:lnTo>
                    <a:pt x="3335900" y="0"/>
                  </a:lnTo>
                  <a:cubicBezTo>
                    <a:pt x="3344092" y="0"/>
                    <a:pt x="3351948" y="3254"/>
                    <a:pt x="3357740" y="9047"/>
                  </a:cubicBezTo>
                  <a:cubicBezTo>
                    <a:pt x="3363533" y="14839"/>
                    <a:pt x="3366787" y="22695"/>
                    <a:pt x="3366787" y="30887"/>
                  </a:cubicBezTo>
                  <a:lnTo>
                    <a:pt x="3366787" y="231450"/>
                  </a:lnTo>
                  <a:cubicBezTo>
                    <a:pt x="3366787" y="248509"/>
                    <a:pt x="3352959" y="262338"/>
                    <a:pt x="3335900" y="262338"/>
                  </a:cubicBezTo>
                  <a:lnTo>
                    <a:pt x="30887" y="262338"/>
                  </a:lnTo>
                  <a:cubicBezTo>
                    <a:pt x="13829" y="262338"/>
                    <a:pt x="0" y="248509"/>
                    <a:pt x="0" y="231450"/>
                  </a:cubicBezTo>
                  <a:lnTo>
                    <a:pt x="0" y="30887"/>
                  </a:lnTo>
                  <a:cubicBezTo>
                    <a:pt x="0" y="13829"/>
                    <a:pt x="13829" y="0"/>
                    <a:pt x="30887" y="0"/>
                  </a:cubicBezTo>
                  <a:close/>
                </a:path>
              </a:pathLst>
            </a:custGeom>
            <a:solidFill>
              <a:srgbClr val="75C73E"/>
            </a:solidFill>
          </p:spPr>
          <p:txBody>
            <a:bodyPr/>
            <a:lstStyle/>
            <a:p>
              <a:endParaRPr lang="en-US"/>
            </a:p>
          </p:txBody>
        </p:sp>
        <p:sp>
          <p:nvSpPr>
            <p:cNvPr id="26" name="TextBox 26"/>
            <p:cNvSpPr txBox="1"/>
            <p:nvPr/>
          </p:nvSpPr>
          <p:spPr>
            <a:xfrm>
              <a:off x="0" y="19050"/>
              <a:ext cx="3366787" cy="243288"/>
            </a:xfrm>
            <a:prstGeom prst="rect">
              <a:avLst/>
            </a:prstGeom>
          </p:spPr>
          <p:txBody>
            <a:bodyPr lIns="50800" tIns="50800" rIns="50800" bIns="50800" rtlCol="0" anchor="ctr"/>
            <a:lstStyle/>
            <a:p>
              <a:pPr algn="ctr">
                <a:lnSpc>
                  <a:spcPts val="2592"/>
                </a:lnSpc>
              </a:pPr>
              <a:endParaRPr/>
            </a:p>
          </p:txBody>
        </p:sp>
      </p:grpSp>
      <p:sp>
        <p:nvSpPr>
          <p:cNvPr id="27" name="TextBox 27"/>
          <p:cNvSpPr txBox="1"/>
          <p:nvPr/>
        </p:nvSpPr>
        <p:spPr>
          <a:xfrm>
            <a:off x="711549" y="2568407"/>
            <a:ext cx="11397646" cy="409575"/>
          </a:xfrm>
          <a:prstGeom prst="rect">
            <a:avLst/>
          </a:prstGeom>
        </p:spPr>
        <p:txBody>
          <a:bodyPr lIns="0" tIns="0" rIns="0" bIns="0" rtlCol="0" anchor="t">
            <a:spAutoFit/>
          </a:bodyPr>
          <a:lstStyle/>
          <a:p>
            <a:pPr marL="0" lvl="0" indent="0" algn="l">
              <a:lnSpc>
                <a:spcPts val="3123"/>
              </a:lnSpc>
            </a:pPr>
            <a:r>
              <a:rPr lang="en-US" sz="2602" b="1">
                <a:solidFill>
                  <a:srgbClr val="FFFFFF"/>
                </a:solidFill>
                <a:latin typeface="Arial Bold"/>
                <a:ea typeface="Arial Bold"/>
                <a:cs typeface="Arial Bold"/>
                <a:sym typeface="Arial Bold"/>
              </a:rPr>
              <a:t>ΣΕΝΑΡΙΟ 2 - ΚΥΚΛΙΚΟΤΗΤΑ ΣΤΟΝ ΤΟΜΕΑ ΤΗΣ ΚΛΩΣΤΟΫΦΑΝΤΟΥΡΓΙΑΣ</a:t>
            </a:r>
          </a:p>
        </p:txBody>
      </p:sp>
      <p:sp>
        <p:nvSpPr>
          <p:cNvPr id="28" name="TextBox 28"/>
          <p:cNvSpPr txBox="1"/>
          <p:nvPr/>
        </p:nvSpPr>
        <p:spPr>
          <a:xfrm>
            <a:off x="7040679" y="6317191"/>
            <a:ext cx="4174876" cy="1276350"/>
          </a:xfrm>
          <a:prstGeom prst="rect">
            <a:avLst/>
          </a:prstGeom>
        </p:spPr>
        <p:txBody>
          <a:bodyPr lIns="0" tIns="0" rIns="0" bIns="0" rtlCol="0" anchor="t">
            <a:spAutoFit/>
          </a:bodyPr>
          <a:lstStyle/>
          <a:p>
            <a:pPr marL="0" lvl="0" indent="0" algn="ctr">
              <a:lnSpc>
                <a:spcPts val="3360"/>
              </a:lnSpc>
            </a:pPr>
            <a:r>
              <a:rPr lang="en-US" sz="2800" i="1">
                <a:solidFill>
                  <a:srgbClr val="FFFFFF"/>
                </a:solidFill>
                <a:latin typeface="Arial Italics"/>
                <a:ea typeface="Arial Italics"/>
                <a:cs typeface="Arial Italics"/>
                <a:sym typeface="Arial Italics"/>
              </a:rPr>
              <a:t>Αύξηση όγκων/αναπαραγωγή επιτυχημένων μοντέλων</a:t>
            </a:r>
          </a:p>
        </p:txBody>
      </p:sp>
      <p:sp>
        <p:nvSpPr>
          <p:cNvPr id="29" name="TextBox 29"/>
          <p:cNvSpPr txBox="1"/>
          <p:nvPr/>
        </p:nvSpPr>
        <p:spPr>
          <a:xfrm>
            <a:off x="1389979" y="6317191"/>
            <a:ext cx="4174876" cy="1657350"/>
          </a:xfrm>
          <a:prstGeom prst="rect">
            <a:avLst/>
          </a:prstGeom>
        </p:spPr>
        <p:txBody>
          <a:bodyPr lIns="0" tIns="0" rIns="0" bIns="0" rtlCol="0" anchor="t">
            <a:spAutoFit/>
          </a:bodyPr>
          <a:lstStyle/>
          <a:p>
            <a:pPr marL="0" lvl="0" indent="0" algn="ctr">
              <a:lnSpc>
                <a:spcPts val="3243"/>
              </a:lnSpc>
            </a:pPr>
            <a:r>
              <a:rPr lang="en-US" sz="2703" i="1">
                <a:solidFill>
                  <a:srgbClr val="FFFFFF"/>
                </a:solidFill>
                <a:latin typeface="Arial Italics"/>
                <a:ea typeface="Arial Italics"/>
                <a:cs typeface="Arial Italics"/>
                <a:sym typeface="Arial Italics"/>
              </a:rPr>
              <a:t>Επιπτώσεις των πολιτικών για την πραγματοποίηση αλλαγών σε επίπεδο συστήματος</a:t>
            </a:r>
          </a:p>
        </p:txBody>
      </p:sp>
      <p:sp>
        <p:nvSpPr>
          <p:cNvPr id="30" name="Freeform 30"/>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4708498" y="-954"/>
            <a:ext cx="3579499" cy="8747478"/>
            <a:chOff x="0" y="0"/>
            <a:chExt cx="4772666" cy="11663304"/>
          </a:xfrm>
        </p:grpSpPr>
        <p:sp>
          <p:nvSpPr>
            <p:cNvPr id="18" name="Freeform 18" descr="Ένα τετράγωνο και ένα τετράγωνο αντικείμενο με ένα πράσινο και ένα μαύρο τετράγωνο αντικείμενο  Η περιγραφή δημιουργήθηκε αυτόματα"/>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n-US"/>
            </a:p>
          </p:txBody>
        </p:sp>
      </p:grpSp>
      <p:grpSp>
        <p:nvGrpSpPr>
          <p:cNvPr id="19" name="Group 19"/>
          <p:cNvGrpSpPr>
            <a:grpSpLocks noChangeAspect="1"/>
          </p:cNvGrpSpPr>
          <p:nvPr/>
        </p:nvGrpSpPr>
        <p:grpSpPr>
          <a:xfrm>
            <a:off x="14896364" y="2252438"/>
            <a:ext cx="3203764" cy="972000"/>
            <a:chOff x="0" y="0"/>
            <a:chExt cx="4271686" cy="1296000"/>
          </a:xfrm>
        </p:grpSpPr>
        <p:sp>
          <p:nvSpPr>
            <p:cNvPr id="20" name="Freeform 20" descr="Ένα μοβ και μαύρο κείμενο  Η περιγραφή δημιουργείται αυτόματα"/>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n-US"/>
            </a:p>
          </p:txBody>
        </p:sp>
      </p:grpSp>
      <p:grpSp>
        <p:nvGrpSpPr>
          <p:cNvPr id="21" name="Group 21"/>
          <p:cNvGrpSpPr/>
          <p:nvPr/>
        </p:nvGrpSpPr>
        <p:grpSpPr>
          <a:xfrm>
            <a:off x="846750" y="547275"/>
            <a:ext cx="13532400" cy="1137553"/>
            <a:chOff x="0" y="0"/>
            <a:chExt cx="18043200" cy="1516737"/>
          </a:xfrm>
        </p:grpSpPr>
        <p:sp>
          <p:nvSpPr>
            <p:cNvPr id="22" name="Freeform 22"/>
            <p:cNvSpPr/>
            <p:nvPr/>
          </p:nvSpPr>
          <p:spPr>
            <a:xfrm>
              <a:off x="0" y="0"/>
              <a:ext cx="18043199" cy="1516737"/>
            </a:xfrm>
            <a:custGeom>
              <a:avLst/>
              <a:gdLst/>
              <a:ahLst/>
              <a:cxnLst/>
              <a:rect l="l" t="t" r="r" b="b"/>
              <a:pathLst>
                <a:path w="18043199" h="1516737">
                  <a:moveTo>
                    <a:pt x="0" y="0"/>
                  </a:moveTo>
                  <a:lnTo>
                    <a:pt x="18043199" y="0"/>
                  </a:lnTo>
                  <a:lnTo>
                    <a:pt x="18043199" y="1516737"/>
                  </a:lnTo>
                  <a:lnTo>
                    <a:pt x="0" y="1516737"/>
                  </a:lnTo>
                  <a:close/>
                </a:path>
              </a:pathLst>
            </a:custGeom>
            <a:solidFill>
              <a:srgbClr val="000000">
                <a:alpha val="0"/>
              </a:srgbClr>
            </a:solidFill>
          </p:spPr>
          <p:txBody>
            <a:bodyPr/>
            <a:lstStyle/>
            <a:p>
              <a:endParaRPr lang="en-US"/>
            </a:p>
          </p:txBody>
        </p:sp>
        <p:sp>
          <p:nvSpPr>
            <p:cNvPr id="23" name="TextBox 23"/>
            <p:cNvSpPr txBox="1"/>
            <p:nvPr/>
          </p:nvSpPr>
          <p:spPr>
            <a:xfrm>
              <a:off x="0" y="66675"/>
              <a:ext cx="18043200" cy="1450062"/>
            </a:xfrm>
            <a:prstGeom prst="rect">
              <a:avLst/>
            </a:prstGeom>
          </p:spPr>
          <p:txBody>
            <a:bodyPr lIns="0" tIns="0" rIns="0" bIns="0" rtlCol="0" anchor="ctr"/>
            <a:lstStyle/>
            <a:p>
              <a:pPr marL="0" lvl="0" indent="0" algn="l">
                <a:lnSpc>
                  <a:spcPts val="6480"/>
                </a:lnSpc>
              </a:pPr>
              <a:r>
                <a:rPr lang="en-US" sz="6000" b="1">
                  <a:solidFill>
                    <a:srgbClr val="8D5CFF"/>
                  </a:solidFill>
                  <a:latin typeface="Georgia Bold"/>
                  <a:ea typeface="Georgia Bold"/>
                  <a:cs typeface="Georgia Bold"/>
                  <a:sym typeface="Georgia Bold"/>
                </a:rPr>
                <a:t>Προτεινόμενες προκλήσεις</a:t>
              </a:r>
            </a:p>
          </p:txBody>
        </p:sp>
      </p:grpSp>
      <p:sp>
        <p:nvSpPr>
          <p:cNvPr id="24" name="TextBox 24"/>
          <p:cNvSpPr txBox="1"/>
          <p:nvPr/>
        </p:nvSpPr>
        <p:spPr>
          <a:xfrm>
            <a:off x="822796" y="2080367"/>
            <a:ext cx="13349550" cy="5886450"/>
          </a:xfrm>
          <a:prstGeom prst="rect">
            <a:avLst/>
          </a:prstGeom>
        </p:spPr>
        <p:txBody>
          <a:bodyPr lIns="0" tIns="0" rIns="0" bIns="0" rtlCol="0" anchor="t">
            <a:spAutoFit/>
          </a:bodyPr>
          <a:lstStyle/>
          <a:p>
            <a:pPr marL="0" lvl="0" indent="0" algn="l">
              <a:lnSpc>
                <a:spcPts val="3359"/>
              </a:lnSpc>
            </a:pPr>
            <a:endParaRPr/>
          </a:p>
          <a:p>
            <a:pPr marL="0" lvl="0" indent="0" algn="l">
              <a:lnSpc>
                <a:spcPts val="3359"/>
              </a:lnSpc>
            </a:pPr>
            <a:r>
              <a:rPr lang="en-US" sz="2799" b="1" u="sng">
                <a:solidFill>
                  <a:srgbClr val="19112C"/>
                </a:solidFill>
                <a:latin typeface="Arial Bold"/>
                <a:ea typeface="Arial Bold"/>
                <a:cs typeface="Arial Bold"/>
                <a:sym typeface="Arial Bold"/>
              </a:rPr>
              <a:t>Το πραγματικό πρόβλημα:</a:t>
            </a:r>
            <a:r>
              <a:rPr lang="en-US" sz="2799">
                <a:solidFill>
                  <a:srgbClr val="19112C"/>
                </a:solidFill>
                <a:latin typeface="Arial"/>
                <a:ea typeface="Arial"/>
                <a:cs typeface="Arial"/>
                <a:sym typeface="Arial"/>
              </a:rPr>
              <a:t> Έχετε δημιουργήσει ένα πρόγραμμα επιστροφής, αλλά λιγότερο από το 10% των πελατών το χρησιμοποιούν. Η διαδικασία είναι άβολη για αυτούς (εύρεση σημείου παράδοσης, μεταφορά ρούχων, συσκευασία) και η εφοδιαστική αλυσίδα σάς κοστίζει περισσότερο σε χρόνο και χρήμα από την αξία των επιστρεφόμενων ρούχων.</a:t>
            </a:r>
          </a:p>
          <a:p>
            <a:pPr marL="0" lvl="0" indent="0" algn="l">
              <a:lnSpc>
                <a:spcPts val="3359"/>
              </a:lnSpc>
            </a:pPr>
            <a:endParaRPr lang="en-US" sz="2799">
              <a:solidFill>
                <a:srgbClr val="19112C"/>
              </a:solidFill>
              <a:latin typeface="Arial"/>
              <a:ea typeface="Arial"/>
              <a:cs typeface="Arial"/>
              <a:sym typeface="Arial"/>
            </a:endParaRPr>
          </a:p>
          <a:p>
            <a:pPr marL="0" lvl="0" indent="0" algn="l">
              <a:lnSpc>
                <a:spcPts val="3359"/>
              </a:lnSpc>
            </a:pPr>
            <a:r>
              <a:rPr lang="en-US" sz="2799" b="1" u="sng">
                <a:solidFill>
                  <a:srgbClr val="19112C"/>
                </a:solidFill>
                <a:latin typeface="Arial Bold"/>
                <a:ea typeface="Arial Bold"/>
                <a:cs typeface="Arial Bold"/>
                <a:sym typeface="Arial Bold"/>
              </a:rPr>
              <a:t>Η αποστολή σας: </a:t>
            </a:r>
            <a:r>
              <a:rPr lang="en-US" sz="2799">
                <a:solidFill>
                  <a:srgbClr val="19112C"/>
                </a:solidFill>
                <a:latin typeface="Arial"/>
                <a:ea typeface="Arial"/>
                <a:cs typeface="Arial"/>
                <a:sym typeface="Arial"/>
              </a:rPr>
              <a:t>Να προτείνετε ένα απλό, οικονομικό σύστημα που ενσωματώνεται άψογα στη ζωή του πελάτη, αυξάνοντας σημαντικά τα ποσοστά επιστροφών. Πώς μπορείτε να κάνετε την επιστροφή ενός παλιού αντικειμένου τόσο εύκολη όσο η παραγγελία ενός καινούργιου;</a:t>
            </a:r>
          </a:p>
          <a:p>
            <a:pPr marL="0" lvl="0" indent="0" algn="l">
              <a:lnSpc>
                <a:spcPts val="3359"/>
              </a:lnSpc>
            </a:pPr>
            <a:endParaRPr lang="en-US" sz="2799">
              <a:solidFill>
                <a:srgbClr val="19112C"/>
              </a:solidFill>
              <a:latin typeface="Arial"/>
              <a:ea typeface="Arial"/>
              <a:cs typeface="Arial"/>
              <a:sym typeface="Arial"/>
            </a:endParaRPr>
          </a:p>
          <a:p>
            <a:pPr marL="0" lvl="0" indent="0" algn="l">
              <a:lnSpc>
                <a:spcPts val="3359"/>
              </a:lnSpc>
            </a:pPr>
            <a:r>
              <a:rPr lang="en-US" sz="2799">
                <a:solidFill>
                  <a:srgbClr val="19112C"/>
                </a:solidFill>
                <a:latin typeface="Arial"/>
                <a:ea typeface="Arial"/>
                <a:cs typeface="Arial"/>
                <a:sym typeface="Arial"/>
              </a:rPr>
              <a:t>Σκεφτείτε επίσης τα οφέλη για τους πελάτες που κάνουν την επιστροφή να τους ανταμείβει, όχι απλώς να νιώθουν ότι είναι υπεύθυνοι καταναλωτές.</a:t>
            </a:r>
          </a:p>
        </p:txBody>
      </p:sp>
      <p:sp>
        <p:nvSpPr>
          <p:cNvPr id="25" name="Freeform 25"/>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1"/>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052204" y="452011"/>
            <a:ext cx="2882265" cy="1403886"/>
            <a:chOff x="0" y="0"/>
            <a:chExt cx="3843020" cy="1871848"/>
          </a:xfrm>
        </p:grpSpPr>
        <p:sp>
          <p:nvSpPr>
            <p:cNvPr id="18" name="Freeform 18" descr="Ένα ασπρόμαυρο λογότυπο  Η περιγραφή δημιουργείται αυτόματα"/>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8"/>
              <a:stretch>
                <a:fillRect l="-33" r="-33"/>
              </a:stretch>
            </a:blipFill>
          </p:spPr>
          <p:txBody>
            <a:bodyPr/>
            <a:lstStyle/>
            <a:p>
              <a:endParaRPr lang="en-US"/>
            </a:p>
          </p:txBody>
        </p:sp>
      </p:grpSp>
      <p:sp>
        <p:nvSpPr>
          <p:cNvPr id="19" name="TextBox 19"/>
          <p:cNvSpPr txBox="1"/>
          <p:nvPr/>
        </p:nvSpPr>
        <p:spPr>
          <a:xfrm>
            <a:off x="1055669" y="2345165"/>
            <a:ext cx="12229700" cy="521589"/>
          </a:xfrm>
          <a:prstGeom prst="rect">
            <a:avLst/>
          </a:prstGeom>
        </p:spPr>
        <p:txBody>
          <a:bodyPr lIns="0" tIns="0" rIns="0" bIns="0" rtlCol="0" anchor="t">
            <a:spAutoFit/>
          </a:bodyPr>
          <a:lstStyle/>
          <a:p>
            <a:pPr marL="0" lvl="0" indent="0" algn="l">
              <a:lnSpc>
                <a:spcPts val="3888"/>
              </a:lnSpc>
            </a:pPr>
            <a:r>
              <a:rPr lang="en-US" sz="3600" b="1">
                <a:solidFill>
                  <a:srgbClr val="FFFFFF"/>
                </a:solidFill>
                <a:latin typeface="Arial Bold"/>
                <a:ea typeface="Arial Bold"/>
                <a:cs typeface="Arial Bold"/>
                <a:sym typeface="Arial Bold"/>
              </a:rPr>
              <a:t>Το W4TEX είναι ένα ευρωπαϊκό έργο που στοχεύει:</a:t>
            </a:r>
          </a:p>
        </p:txBody>
      </p:sp>
      <p:grpSp>
        <p:nvGrpSpPr>
          <p:cNvPr id="20" name="Group 20"/>
          <p:cNvGrpSpPr/>
          <p:nvPr/>
        </p:nvGrpSpPr>
        <p:grpSpPr>
          <a:xfrm>
            <a:off x="6396772" y="705952"/>
            <a:ext cx="3859506" cy="1137553"/>
            <a:chOff x="0" y="0"/>
            <a:chExt cx="5146008" cy="1516737"/>
          </a:xfrm>
        </p:grpSpPr>
        <p:sp>
          <p:nvSpPr>
            <p:cNvPr id="21" name="Freeform 21"/>
            <p:cNvSpPr/>
            <p:nvPr/>
          </p:nvSpPr>
          <p:spPr>
            <a:xfrm>
              <a:off x="0" y="0"/>
              <a:ext cx="5146008" cy="1516737"/>
            </a:xfrm>
            <a:custGeom>
              <a:avLst/>
              <a:gdLst/>
              <a:ahLst/>
              <a:cxnLst/>
              <a:rect l="l" t="t" r="r" b="b"/>
              <a:pathLst>
                <a:path w="5146008" h="1516737">
                  <a:moveTo>
                    <a:pt x="0" y="0"/>
                  </a:moveTo>
                  <a:lnTo>
                    <a:pt x="5146008" y="0"/>
                  </a:lnTo>
                  <a:lnTo>
                    <a:pt x="5146008" y="1516737"/>
                  </a:lnTo>
                  <a:lnTo>
                    <a:pt x="0" y="1516737"/>
                  </a:lnTo>
                  <a:close/>
                </a:path>
              </a:pathLst>
            </a:custGeom>
            <a:solidFill>
              <a:srgbClr val="000000">
                <a:alpha val="0"/>
              </a:srgbClr>
            </a:solidFill>
          </p:spPr>
          <p:txBody>
            <a:bodyPr/>
            <a:lstStyle/>
            <a:p>
              <a:endParaRPr lang="en-US"/>
            </a:p>
          </p:txBody>
        </p:sp>
        <p:sp>
          <p:nvSpPr>
            <p:cNvPr id="22" name="TextBox 22"/>
            <p:cNvSpPr txBox="1"/>
            <p:nvPr/>
          </p:nvSpPr>
          <p:spPr>
            <a:xfrm>
              <a:off x="0" y="66675"/>
              <a:ext cx="5146008" cy="1450062"/>
            </a:xfrm>
            <a:prstGeom prst="rect">
              <a:avLst/>
            </a:prstGeom>
          </p:spPr>
          <p:txBody>
            <a:bodyPr lIns="0" tIns="0" rIns="0" bIns="0" rtlCol="0" anchor="b"/>
            <a:lstStyle/>
            <a:p>
              <a:pPr marL="0" lvl="0" indent="0" algn="l">
                <a:lnSpc>
                  <a:spcPts val="6480"/>
                </a:lnSpc>
              </a:pPr>
              <a:r>
                <a:rPr lang="en-US" sz="6000" b="1">
                  <a:solidFill>
                    <a:srgbClr val="FFFFFF"/>
                  </a:solidFill>
                  <a:latin typeface="Georgia Bold"/>
                  <a:ea typeface="Georgia Bold"/>
                  <a:cs typeface="Georgia Bold"/>
                  <a:sym typeface="Georgia Bold"/>
                </a:rPr>
                <a:t>Εισαγωγή</a:t>
              </a:r>
            </a:p>
          </p:txBody>
        </p:sp>
      </p:grpSp>
      <p:sp>
        <p:nvSpPr>
          <p:cNvPr id="23" name="Freeform 23" descr="Στόχος γεμάτος με στερεά"/>
          <p:cNvSpPr/>
          <p:nvPr/>
        </p:nvSpPr>
        <p:spPr>
          <a:xfrm>
            <a:off x="13879626" y="0"/>
            <a:ext cx="4451685" cy="4451685"/>
          </a:xfrm>
          <a:custGeom>
            <a:avLst/>
            <a:gdLst/>
            <a:ahLst/>
            <a:cxnLst/>
            <a:rect l="l" t="t" r="r" b="b"/>
            <a:pathLst>
              <a:path w="4451685" h="4451685">
                <a:moveTo>
                  <a:pt x="0" y="0"/>
                </a:moveTo>
                <a:lnTo>
                  <a:pt x="4451685" y="0"/>
                </a:lnTo>
                <a:lnTo>
                  <a:pt x="4451685" y="4451685"/>
                </a:lnTo>
                <a:lnTo>
                  <a:pt x="0" y="445168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4" name="Group 24"/>
          <p:cNvGrpSpPr/>
          <p:nvPr/>
        </p:nvGrpSpPr>
        <p:grpSpPr>
          <a:xfrm>
            <a:off x="1028700" y="4315747"/>
            <a:ext cx="4658086" cy="3485834"/>
            <a:chOff x="0" y="0"/>
            <a:chExt cx="4217838" cy="3156378"/>
          </a:xfrm>
        </p:grpSpPr>
        <p:sp>
          <p:nvSpPr>
            <p:cNvPr id="25" name="Freeform 25"/>
            <p:cNvSpPr/>
            <p:nvPr/>
          </p:nvSpPr>
          <p:spPr>
            <a:xfrm>
              <a:off x="12700" y="12700"/>
              <a:ext cx="4192397" cy="3131058"/>
            </a:xfrm>
            <a:custGeom>
              <a:avLst/>
              <a:gdLst/>
              <a:ahLst/>
              <a:cxnLst/>
              <a:rect l="l" t="t" r="r" b="b"/>
              <a:pathLst>
                <a:path w="4192397" h="3131058">
                  <a:moveTo>
                    <a:pt x="0" y="1565529"/>
                  </a:moveTo>
                  <a:cubicBezTo>
                    <a:pt x="0" y="700913"/>
                    <a:pt x="938530" y="0"/>
                    <a:pt x="2096262" y="0"/>
                  </a:cubicBezTo>
                  <a:cubicBezTo>
                    <a:pt x="3253994" y="0"/>
                    <a:pt x="4192397" y="700913"/>
                    <a:pt x="4192397" y="1565529"/>
                  </a:cubicBezTo>
                  <a:cubicBezTo>
                    <a:pt x="4192397" y="2430145"/>
                    <a:pt x="3253867" y="3131058"/>
                    <a:pt x="2096135" y="3131058"/>
                  </a:cubicBezTo>
                  <a:cubicBezTo>
                    <a:pt x="938403" y="3131058"/>
                    <a:pt x="0" y="2430145"/>
                    <a:pt x="0" y="1565529"/>
                  </a:cubicBezTo>
                  <a:close/>
                </a:path>
              </a:pathLst>
            </a:custGeom>
            <a:solidFill>
              <a:srgbClr val="75C73E"/>
            </a:solidFill>
          </p:spPr>
          <p:txBody>
            <a:bodyPr/>
            <a:lstStyle/>
            <a:p>
              <a:endParaRPr lang="en-US"/>
            </a:p>
          </p:txBody>
        </p:sp>
        <p:sp>
          <p:nvSpPr>
            <p:cNvPr id="26" name="Freeform 26"/>
            <p:cNvSpPr/>
            <p:nvPr/>
          </p:nvSpPr>
          <p:spPr>
            <a:xfrm>
              <a:off x="0" y="0"/>
              <a:ext cx="4217797" cy="3156458"/>
            </a:xfrm>
            <a:custGeom>
              <a:avLst/>
              <a:gdLst/>
              <a:ahLst/>
              <a:cxnLst/>
              <a:rect l="l" t="t" r="r" b="b"/>
              <a:pathLst>
                <a:path w="4217797" h="3156458">
                  <a:moveTo>
                    <a:pt x="0" y="1578229"/>
                  </a:moveTo>
                  <a:cubicBezTo>
                    <a:pt x="0" y="703453"/>
                    <a:pt x="947928" y="0"/>
                    <a:pt x="2108962" y="0"/>
                  </a:cubicBezTo>
                  <a:cubicBezTo>
                    <a:pt x="3269996" y="0"/>
                    <a:pt x="4217797" y="703453"/>
                    <a:pt x="4217797" y="1578229"/>
                  </a:cubicBezTo>
                  <a:lnTo>
                    <a:pt x="4205097" y="1578229"/>
                  </a:lnTo>
                  <a:lnTo>
                    <a:pt x="4217797" y="1578229"/>
                  </a:lnTo>
                  <a:cubicBezTo>
                    <a:pt x="4217797" y="2453005"/>
                    <a:pt x="3269869" y="3156458"/>
                    <a:pt x="2108835" y="3156458"/>
                  </a:cubicBezTo>
                  <a:lnTo>
                    <a:pt x="2108835" y="3143758"/>
                  </a:lnTo>
                  <a:lnTo>
                    <a:pt x="2108835" y="3156458"/>
                  </a:lnTo>
                  <a:cubicBezTo>
                    <a:pt x="947928" y="3156331"/>
                    <a:pt x="0" y="2453005"/>
                    <a:pt x="0" y="1578229"/>
                  </a:cubicBezTo>
                  <a:lnTo>
                    <a:pt x="12700" y="1578229"/>
                  </a:lnTo>
                  <a:lnTo>
                    <a:pt x="25400" y="1578229"/>
                  </a:lnTo>
                  <a:lnTo>
                    <a:pt x="12700" y="1578229"/>
                  </a:lnTo>
                  <a:lnTo>
                    <a:pt x="0" y="1578229"/>
                  </a:lnTo>
                  <a:moveTo>
                    <a:pt x="25400" y="1578229"/>
                  </a:moveTo>
                  <a:cubicBezTo>
                    <a:pt x="25400" y="1585214"/>
                    <a:pt x="19685" y="1590929"/>
                    <a:pt x="12700" y="1590929"/>
                  </a:cubicBezTo>
                  <a:cubicBezTo>
                    <a:pt x="5715" y="1590929"/>
                    <a:pt x="0" y="1585214"/>
                    <a:pt x="0" y="1578229"/>
                  </a:cubicBezTo>
                  <a:cubicBezTo>
                    <a:pt x="0" y="1571244"/>
                    <a:pt x="5715" y="1565529"/>
                    <a:pt x="12700" y="1565529"/>
                  </a:cubicBezTo>
                  <a:cubicBezTo>
                    <a:pt x="19685" y="1565529"/>
                    <a:pt x="25400" y="1571244"/>
                    <a:pt x="25400" y="1578229"/>
                  </a:cubicBezTo>
                  <a:cubicBezTo>
                    <a:pt x="25400" y="2432685"/>
                    <a:pt x="954532" y="3131058"/>
                    <a:pt x="2108962" y="3131058"/>
                  </a:cubicBezTo>
                  <a:cubicBezTo>
                    <a:pt x="3263392" y="3131058"/>
                    <a:pt x="4192524" y="2432685"/>
                    <a:pt x="4192524" y="1578229"/>
                  </a:cubicBezTo>
                  <a:cubicBezTo>
                    <a:pt x="4192524" y="723773"/>
                    <a:pt x="3263265" y="25400"/>
                    <a:pt x="2108962" y="25400"/>
                  </a:cubicBezTo>
                  <a:lnTo>
                    <a:pt x="2108962" y="12700"/>
                  </a:lnTo>
                  <a:lnTo>
                    <a:pt x="2108962" y="25400"/>
                  </a:lnTo>
                  <a:cubicBezTo>
                    <a:pt x="954532" y="25400"/>
                    <a:pt x="25400" y="723773"/>
                    <a:pt x="25400" y="1578229"/>
                  </a:cubicBezTo>
                  <a:close/>
                </a:path>
              </a:pathLst>
            </a:custGeom>
            <a:solidFill>
              <a:srgbClr val="C0FF99"/>
            </a:solidFill>
          </p:spPr>
          <p:txBody>
            <a:bodyPr/>
            <a:lstStyle/>
            <a:p>
              <a:endParaRPr lang="en-US"/>
            </a:p>
          </p:txBody>
        </p:sp>
      </p:grpSp>
      <p:grpSp>
        <p:nvGrpSpPr>
          <p:cNvPr id="27" name="Group 27"/>
          <p:cNvGrpSpPr/>
          <p:nvPr/>
        </p:nvGrpSpPr>
        <p:grpSpPr>
          <a:xfrm>
            <a:off x="12601214" y="4184755"/>
            <a:ext cx="4658086" cy="3485834"/>
            <a:chOff x="0" y="0"/>
            <a:chExt cx="4217838" cy="3156378"/>
          </a:xfrm>
        </p:grpSpPr>
        <p:sp>
          <p:nvSpPr>
            <p:cNvPr id="28" name="Freeform 28"/>
            <p:cNvSpPr/>
            <p:nvPr/>
          </p:nvSpPr>
          <p:spPr>
            <a:xfrm>
              <a:off x="12700" y="12700"/>
              <a:ext cx="4192397" cy="3131058"/>
            </a:xfrm>
            <a:custGeom>
              <a:avLst/>
              <a:gdLst/>
              <a:ahLst/>
              <a:cxnLst/>
              <a:rect l="l" t="t" r="r" b="b"/>
              <a:pathLst>
                <a:path w="4192397" h="3131058">
                  <a:moveTo>
                    <a:pt x="0" y="1565529"/>
                  </a:moveTo>
                  <a:cubicBezTo>
                    <a:pt x="0" y="700913"/>
                    <a:pt x="938530" y="0"/>
                    <a:pt x="2096262" y="0"/>
                  </a:cubicBezTo>
                  <a:cubicBezTo>
                    <a:pt x="3253994" y="0"/>
                    <a:pt x="4192397" y="700913"/>
                    <a:pt x="4192397" y="1565529"/>
                  </a:cubicBezTo>
                  <a:cubicBezTo>
                    <a:pt x="4192397" y="2430145"/>
                    <a:pt x="3253867" y="3131058"/>
                    <a:pt x="2096135" y="3131058"/>
                  </a:cubicBezTo>
                  <a:cubicBezTo>
                    <a:pt x="938403" y="3131058"/>
                    <a:pt x="0" y="2430145"/>
                    <a:pt x="0" y="1565529"/>
                  </a:cubicBezTo>
                  <a:close/>
                </a:path>
              </a:pathLst>
            </a:custGeom>
            <a:solidFill>
              <a:srgbClr val="75C73E"/>
            </a:solidFill>
          </p:spPr>
          <p:txBody>
            <a:bodyPr/>
            <a:lstStyle/>
            <a:p>
              <a:endParaRPr lang="en-US"/>
            </a:p>
          </p:txBody>
        </p:sp>
        <p:sp>
          <p:nvSpPr>
            <p:cNvPr id="29" name="Freeform 29"/>
            <p:cNvSpPr/>
            <p:nvPr/>
          </p:nvSpPr>
          <p:spPr>
            <a:xfrm>
              <a:off x="0" y="0"/>
              <a:ext cx="4217797" cy="3156458"/>
            </a:xfrm>
            <a:custGeom>
              <a:avLst/>
              <a:gdLst/>
              <a:ahLst/>
              <a:cxnLst/>
              <a:rect l="l" t="t" r="r" b="b"/>
              <a:pathLst>
                <a:path w="4217797" h="3156458">
                  <a:moveTo>
                    <a:pt x="0" y="1578229"/>
                  </a:moveTo>
                  <a:cubicBezTo>
                    <a:pt x="0" y="703453"/>
                    <a:pt x="947928" y="0"/>
                    <a:pt x="2108962" y="0"/>
                  </a:cubicBezTo>
                  <a:cubicBezTo>
                    <a:pt x="3269996" y="0"/>
                    <a:pt x="4217797" y="703453"/>
                    <a:pt x="4217797" y="1578229"/>
                  </a:cubicBezTo>
                  <a:lnTo>
                    <a:pt x="4205097" y="1578229"/>
                  </a:lnTo>
                  <a:lnTo>
                    <a:pt x="4217797" y="1578229"/>
                  </a:lnTo>
                  <a:cubicBezTo>
                    <a:pt x="4217797" y="2453005"/>
                    <a:pt x="3269869" y="3156458"/>
                    <a:pt x="2108835" y="3156458"/>
                  </a:cubicBezTo>
                  <a:lnTo>
                    <a:pt x="2108835" y="3143758"/>
                  </a:lnTo>
                  <a:lnTo>
                    <a:pt x="2108835" y="3156458"/>
                  </a:lnTo>
                  <a:cubicBezTo>
                    <a:pt x="947928" y="3156331"/>
                    <a:pt x="0" y="2453005"/>
                    <a:pt x="0" y="1578229"/>
                  </a:cubicBezTo>
                  <a:lnTo>
                    <a:pt x="12700" y="1578229"/>
                  </a:lnTo>
                  <a:lnTo>
                    <a:pt x="25400" y="1578229"/>
                  </a:lnTo>
                  <a:lnTo>
                    <a:pt x="12700" y="1578229"/>
                  </a:lnTo>
                  <a:lnTo>
                    <a:pt x="0" y="1578229"/>
                  </a:lnTo>
                  <a:moveTo>
                    <a:pt x="25400" y="1578229"/>
                  </a:moveTo>
                  <a:cubicBezTo>
                    <a:pt x="25400" y="1585214"/>
                    <a:pt x="19685" y="1590929"/>
                    <a:pt x="12700" y="1590929"/>
                  </a:cubicBezTo>
                  <a:cubicBezTo>
                    <a:pt x="5715" y="1590929"/>
                    <a:pt x="0" y="1585214"/>
                    <a:pt x="0" y="1578229"/>
                  </a:cubicBezTo>
                  <a:cubicBezTo>
                    <a:pt x="0" y="1571244"/>
                    <a:pt x="5715" y="1565529"/>
                    <a:pt x="12700" y="1565529"/>
                  </a:cubicBezTo>
                  <a:cubicBezTo>
                    <a:pt x="19685" y="1565529"/>
                    <a:pt x="25400" y="1571244"/>
                    <a:pt x="25400" y="1578229"/>
                  </a:cubicBezTo>
                  <a:cubicBezTo>
                    <a:pt x="25400" y="2432685"/>
                    <a:pt x="954532" y="3131058"/>
                    <a:pt x="2108962" y="3131058"/>
                  </a:cubicBezTo>
                  <a:cubicBezTo>
                    <a:pt x="3263392" y="3131058"/>
                    <a:pt x="4192524" y="2432685"/>
                    <a:pt x="4192524" y="1578229"/>
                  </a:cubicBezTo>
                  <a:cubicBezTo>
                    <a:pt x="4192524" y="723773"/>
                    <a:pt x="3263265" y="25400"/>
                    <a:pt x="2108962" y="25400"/>
                  </a:cubicBezTo>
                  <a:lnTo>
                    <a:pt x="2108962" y="12700"/>
                  </a:lnTo>
                  <a:lnTo>
                    <a:pt x="2108962" y="25400"/>
                  </a:lnTo>
                  <a:cubicBezTo>
                    <a:pt x="954532" y="25400"/>
                    <a:pt x="25400" y="723773"/>
                    <a:pt x="25400" y="1578229"/>
                  </a:cubicBezTo>
                  <a:close/>
                </a:path>
              </a:pathLst>
            </a:custGeom>
            <a:solidFill>
              <a:srgbClr val="C0FF99"/>
            </a:solidFill>
          </p:spPr>
          <p:txBody>
            <a:bodyPr/>
            <a:lstStyle/>
            <a:p>
              <a:endParaRPr lang="en-US"/>
            </a:p>
          </p:txBody>
        </p:sp>
      </p:grpSp>
      <p:sp>
        <p:nvSpPr>
          <p:cNvPr id="30" name="TextBox 30"/>
          <p:cNvSpPr txBox="1"/>
          <p:nvPr/>
        </p:nvSpPr>
        <p:spPr>
          <a:xfrm>
            <a:off x="13336166" y="4860872"/>
            <a:ext cx="3188182" cy="2114550"/>
          </a:xfrm>
          <a:prstGeom prst="rect">
            <a:avLst/>
          </a:prstGeom>
        </p:spPr>
        <p:txBody>
          <a:bodyPr lIns="0" tIns="0" rIns="0" bIns="0" rtlCol="0" anchor="t">
            <a:spAutoFit/>
          </a:bodyPr>
          <a:lstStyle/>
          <a:p>
            <a:pPr marL="0" lvl="0" indent="0" algn="ctr">
              <a:lnSpc>
                <a:spcPts val="3359"/>
              </a:lnSpc>
            </a:pPr>
            <a:r>
              <a:rPr lang="en-US" sz="2799">
                <a:solidFill>
                  <a:srgbClr val="FFFFFF"/>
                </a:solidFill>
                <a:latin typeface="Arial"/>
                <a:ea typeface="Arial"/>
                <a:cs typeface="Arial"/>
                <a:sym typeface="Arial"/>
              </a:rPr>
              <a:t>Στην ανάπτυξη δεξιοτήτων για την αύξηση της απασχολησιμότητας των γυναικών</a:t>
            </a:r>
          </a:p>
        </p:txBody>
      </p:sp>
      <p:sp>
        <p:nvSpPr>
          <p:cNvPr id="31" name="TextBox 31"/>
          <p:cNvSpPr txBox="1"/>
          <p:nvPr/>
        </p:nvSpPr>
        <p:spPr>
          <a:xfrm>
            <a:off x="1658360" y="4991864"/>
            <a:ext cx="3398765" cy="2114550"/>
          </a:xfrm>
          <a:prstGeom prst="rect">
            <a:avLst/>
          </a:prstGeom>
        </p:spPr>
        <p:txBody>
          <a:bodyPr lIns="0" tIns="0" rIns="0" bIns="0" rtlCol="0" anchor="t">
            <a:spAutoFit/>
          </a:bodyPr>
          <a:lstStyle/>
          <a:p>
            <a:pPr marL="0" lvl="0" indent="0" algn="ctr">
              <a:lnSpc>
                <a:spcPts val="3359"/>
              </a:lnSpc>
            </a:pPr>
            <a:r>
              <a:rPr lang="en-US" sz="2799">
                <a:solidFill>
                  <a:srgbClr val="FFFFFF"/>
                </a:solidFill>
                <a:latin typeface="Arial"/>
                <a:ea typeface="Arial"/>
                <a:cs typeface="Arial"/>
                <a:sym typeface="Arial"/>
              </a:rPr>
              <a:t>Στην αντιμετώπιση του προβλήματος της πράσινης μετάβασης στον τομέα της κλωστοϋφαντουργίας</a:t>
            </a:r>
          </a:p>
        </p:txBody>
      </p:sp>
      <p:grpSp>
        <p:nvGrpSpPr>
          <p:cNvPr id="32" name="Group 32"/>
          <p:cNvGrpSpPr/>
          <p:nvPr/>
        </p:nvGrpSpPr>
        <p:grpSpPr>
          <a:xfrm>
            <a:off x="6899230" y="3768415"/>
            <a:ext cx="4658086" cy="3485834"/>
            <a:chOff x="0" y="0"/>
            <a:chExt cx="4217838" cy="3156378"/>
          </a:xfrm>
        </p:grpSpPr>
        <p:sp>
          <p:nvSpPr>
            <p:cNvPr id="33" name="Freeform 33"/>
            <p:cNvSpPr/>
            <p:nvPr/>
          </p:nvSpPr>
          <p:spPr>
            <a:xfrm>
              <a:off x="12700" y="12700"/>
              <a:ext cx="4192397" cy="3131058"/>
            </a:xfrm>
            <a:custGeom>
              <a:avLst/>
              <a:gdLst/>
              <a:ahLst/>
              <a:cxnLst/>
              <a:rect l="l" t="t" r="r" b="b"/>
              <a:pathLst>
                <a:path w="4192397" h="3131058">
                  <a:moveTo>
                    <a:pt x="0" y="1565529"/>
                  </a:moveTo>
                  <a:cubicBezTo>
                    <a:pt x="0" y="700913"/>
                    <a:pt x="938530" y="0"/>
                    <a:pt x="2096262" y="0"/>
                  </a:cubicBezTo>
                  <a:cubicBezTo>
                    <a:pt x="3253994" y="0"/>
                    <a:pt x="4192397" y="700913"/>
                    <a:pt x="4192397" y="1565529"/>
                  </a:cubicBezTo>
                  <a:cubicBezTo>
                    <a:pt x="4192397" y="2430145"/>
                    <a:pt x="3253867" y="3131058"/>
                    <a:pt x="2096135" y="3131058"/>
                  </a:cubicBezTo>
                  <a:cubicBezTo>
                    <a:pt x="938403" y="3131058"/>
                    <a:pt x="0" y="2430145"/>
                    <a:pt x="0" y="1565529"/>
                  </a:cubicBezTo>
                  <a:close/>
                </a:path>
              </a:pathLst>
            </a:custGeom>
            <a:solidFill>
              <a:srgbClr val="75C73E"/>
            </a:solidFill>
          </p:spPr>
          <p:txBody>
            <a:bodyPr/>
            <a:lstStyle/>
            <a:p>
              <a:endParaRPr lang="en-US"/>
            </a:p>
          </p:txBody>
        </p:sp>
        <p:sp>
          <p:nvSpPr>
            <p:cNvPr id="34" name="Freeform 34"/>
            <p:cNvSpPr/>
            <p:nvPr/>
          </p:nvSpPr>
          <p:spPr>
            <a:xfrm>
              <a:off x="0" y="0"/>
              <a:ext cx="4217797" cy="3156458"/>
            </a:xfrm>
            <a:custGeom>
              <a:avLst/>
              <a:gdLst/>
              <a:ahLst/>
              <a:cxnLst/>
              <a:rect l="l" t="t" r="r" b="b"/>
              <a:pathLst>
                <a:path w="4217797" h="3156458">
                  <a:moveTo>
                    <a:pt x="0" y="1578229"/>
                  </a:moveTo>
                  <a:cubicBezTo>
                    <a:pt x="0" y="703453"/>
                    <a:pt x="947928" y="0"/>
                    <a:pt x="2108962" y="0"/>
                  </a:cubicBezTo>
                  <a:cubicBezTo>
                    <a:pt x="3269996" y="0"/>
                    <a:pt x="4217797" y="703453"/>
                    <a:pt x="4217797" y="1578229"/>
                  </a:cubicBezTo>
                  <a:lnTo>
                    <a:pt x="4205097" y="1578229"/>
                  </a:lnTo>
                  <a:lnTo>
                    <a:pt x="4217797" y="1578229"/>
                  </a:lnTo>
                  <a:cubicBezTo>
                    <a:pt x="4217797" y="2453005"/>
                    <a:pt x="3269869" y="3156458"/>
                    <a:pt x="2108835" y="3156458"/>
                  </a:cubicBezTo>
                  <a:lnTo>
                    <a:pt x="2108835" y="3143758"/>
                  </a:lnTo>
                  <a:lnTo>
                    <a:pt x="2108835" y="3156458"/>
                  </a:lnTo>
                  <a:cubicBezTo>
                    <a:pt x="947928" y="3156331"/>
                    <a:pt x="0" y="2453005"/>
                    <a:pt x="0" y="1578229"/>
                  </a:cubicBezTo>
                  <a:lnTo>
                    <a:pt x="12700" y="1578229"/>
                  </a:lnTo>
                  <a:lnTo>
                    <a:pt x="25400" y="1578229"/>
                  </a:lnTo>
                  <a:lnTo>
                    <a:pt x="12700" y="1578229"/>
                  </a:lnTo>
                  <a:lnTo>
                    <a:pt x="0" y="1578229"/>
                  </a:lnTo>
                  <a:moveTo>
                    <a:pt x="25400" y="1578229"/>
                  </a:moveTo>
                  <a:cubicBezTo>
                    <a:pt x="25400" y="1585214"/>
                    <a:pt x="19685" y="1590929"/>
                    <a:pt x="12700" y="1590929"/>
                  </a:cubicBezTo>
                  <a:cubicBezTo>
                    <a:pt x="5715" y="1590929"/>
                    <a:pt x="0" y="1585214"/>
                    <a:pt x="0" y="1578229"/>
                  </a:cubicBezTo>
                  <a:cubicBezTo>
                    <a:pt x="0" y="1571244"/>
                    <a:pt x="5715" y="1565529"/>
                    <a:pt x="12700" y="1565529"/>
                  </a:cubicBezTo>
                  <a:cubicBezTo>
                    <a:pt x="19685" y="1565529"/>
                    <a:pt x="25400" y="1571244"/>
                    <a:pt x="25400" y="1578229"/>
                  </a:cubicBezTo>
                  <a:cubicBezTo>
                    <a:pt x="25400" y="2432685"/>
                    <a:pt x="954532" y="3131058"/>
                    <a:pt x="2108962" y="3131058"/>
                  </a:cubicBezTo>
                  <a:cubicBezTo>
                    <a:pt x="3263392" y="3131058"/>
                    <a:pt x="4192524" y="2432685"/>
                    <a:pt x="4192524" y="1578229"/>
                  </a:cubicBezTo>
                  <a:cubicBezTo>
                    <a:pt x="4192524" y="723773"/>
                    <a:pt x="3263265" y="25400"/>
                    <a:pt x="2108962" y="25400"/>
                  </a:cubicBezTo>
                  <a:lnTo>
                    <a:pt x="2108962" y="12700"/>
                  </a:lnTo>
                  <a:lnTo>
                    <a:pt x="2108962" y="25400"/>
                  </a:lnTo>
                  <a:cubicBezTo>
                    <a:pt x="954532" y="25400"/>
                    <a:pt x="25400" y="723773"/>
                    <a:pt x="25400" y="1578229"/>
                  </a:cubicBezTo>
                  <a:close/>
                </a:path>
              </a:pathLst>
            </a:custGeom>
            <a:solidFill>
              <a:srgbClr val="C0FF99"/>
            </a:solidFill>
          </p:spPr>
          <p:txBody>
            <a:bodyPr/>
            <a:lstStyle/>
            <a:p>
              <a:endParaRPr lang="en-US"/>
            </a:p>
          </p:txBody>
        </p:sp>
      </p:grpSp>
      <p:sp>
        <p:nvSpPr>
          <p:cNvPr id="35" name="TextBox 35"/>
          <p:cNvSpPr txBox="1"/>
          <p:nvPr/>
        </p:nvSpPr>
        <p:spPr>
          <a:xfrm>
            <a:off x="7316138" y="3815882"/>
            <a:ext cx="3824270" cy="3371850"/>
          </a:xfrm>
          <a:prstGeom prst="rect">
            <a:avLst/>
          </a:prstGeom>
        </p:spPr>
        <p:txBody>
          <a:bodyPr lIns="0" tIns="0" rIns="0" bIns="0" rtlCol="0" anchor="t">
            <a:spAutoFit/>
          </a:bodyPr>
          <a:lstStyle/>
          <a:p>
            <a:pPr marL="0" lvl="0" indent="0" algn="ctr">
              <a:lnSpc>
                <a:spcPts val="3359"/>
              </a:lnSpc>
            </a:pPr>
            <a:r>
              <a:rPr lang="en-US" sz="2799">
                <a:solidFill>
                  <a:srgbClr val="FFFFFF"/>
                </a:solidFill>
                <a:latin typeface="Arial"/>
                <a:ea typeface="Arial"/>
                <a:cs typeface="Arial"/>
                <a:sym typeface="Arial"/>
              </a:rPr>
              <a:t>Στον επαναπροσδιορισμό της εκπροσώπησης των γυναικών σε θέσεις λήψης αποφάσεων στον κλωστοϋφαντουργικό τομέα</a:t>
            </a:r>
          </a:p>
        </p:txBody>
      </p:sp>
      <p:sp>
        <p:nvSpPr>
          <p:cNvPr id="36" name="Freeform 36"/>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1"/>
            <a:stretch>
              <a:fillRect/>
            </a:stretch>
          </a:blipFill>
        </p:spPr>
        <p:txBody>
          <a:bodyPr/>
          <a:lstStyle/>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4708498" y="-954"/>
            <a:ext cx="3579499" cy="8747478"/>
            <a:chOff x="0" y="0"/>
            <a:chExt cx="4772666" cy="11663304"/>
          </a:xfrm>
        </p:grpSpPr>
        <p:sp>
          <p:nvSpPr>
            <p:cNvPr id="18" name="Freeform 18" descr="Ένα τετράγωνο και ένα τετράγωνο αντικείμενο με ένα πράσινο και ένα μαύρο τετράγωνο αντικείμενο  Η περιγραφή δημιουργήθηκε αυτόματα"/>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n-US"/>
            </a:p>
          </p:txBody>
        </p:sp>
      </p:grpSp>
      <p:grpSp>
        <p:nvGrpSpPr>
          <p:cNvPr id="19" name="Group 19"/>
          <p:cNvGrpSpPr>
            <a:grpSpLocks noChangeAspect="1"/>
          </p:cNvGrpSpPr>
          <p:nvPr/>
        </p:nvGrpSpPr>
        <p:grpSpPr>
          <a:xfrm>
            <a:off x="14896364" y="2252438"/>
            <a:ext cx="3203764" cy="972000"/>
            <a:chOff x="0" y="0"/>
            <a:chExt cx="4271686" cy="1296000"/>
          </a:xfrm>
        </p:grpSpPr>
        <p:sp>
          <p:nvSpPr>
            <p:cNvPr id="20" name="Freeform 20" descr="Ένα μοβ και μαύρο κείμενο  Η περιγραφή δημιουργείται αυτόματα"/>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n-US"/>
            </a:p>
          </p:txBody>
        </p:sp>
      </p:grpSp>
      <p:grpSp>
        <p:nvGrpSpPr>
          <p:cNvPr id="21" name="Group 21"/>
          <p:cNvGrpSpPr/>
          <p:nvPr/>
        </p:nvGrpSpPr>
        <p:grpSpPr>
          <a:xfrm>
            <a:off x="846750" y="547275"/>
            <a:ext cx="13532400" cy="1137553"/>
            <a:chOff x="0" y="0"/>
            <a:chExt cx="18043200" cy="1516737"/>
          </a:xfrm>
        </p:grpSpPr>
        <p:sp>
          <p:nvSpPr>
            <p:cNvPr id="22" name="Freeform 22"/>
            <p:cNvSpPr/>
            <p:nvPr/>
          </p:nvSpPr>
          <p:spPr>
            <a:xfrm>
              <a:off x="0" y="0"/>
              <a:ext cx="18043199" cy="1516737"/>
            </a:xfrm>
            <a:custGeom>
              <a:avLst/>
              <a:gdLst/>
              <a:ahLst/>
              <a:cxnLst/>
              <a:rect l="l" t="t" r="r" b="b"/>
              <a:pathLst>
                <a:path w="18043199" h="1516737">
                  <a:moveTo>
                    <a:pt x="0" y="0"/>
                  </a:moveTo>
                  <a:lnTo>
                    <a:pt x="18043199" y="0"/>
                  </a:lnTo>
                  <a:lnTo>
                    <a:pt x="18043199" y="1516737"/>
                  </a:lnTo>
                  <a:lnTo>
                    <a:pt x="0" y="1516737"/>
                  </a:lnTo>
                  <a:close/>
                </a:path>
              </a:pathLst>
            </a:custGeom>
            <a:solidFill>
              <a:srgbClr val="000000">
                <a:alpha val="0"/>
              </a:srgbClr>
            </a:solidFill>
          </p:spPr>
          <p:txBody>
            <a:bodyPr/>
            <a:lstStyle/>
            <a:p>
              <a:endParaRPr lang="en-US"/>
            </a:p>
          </p:txBody>
        </p:sp>
        <p:sp>
          <p:nvSpPr>
            <p:cNvPr id="23" name="TextBox 23"/>
            <p:cNvSpPr txBox="1"/>
            <p:nvPr/>
          </p:nvSpPr>
          <p:spPr>
            <a:xfrm>
              <a:off x="0" y="66675"/>
              <a:ext cx="18043200" cy="1450062"/>
            </a:xfrm>
            <a:prstGeom prst="rect">
              <a:avLst/>
            </a:prstGeom>
          </p:spPr>
          <p:txBody>
            <a:bodyPr lIns="0" tIns="0" rIns="0" bIns="0" rtlCol="0" anchor="ctr"/>
            <a:lstStyle/>
            <a:p>
              <a:pPr marL="0" lvl="0" indent="0" algn="l">
                <a:lnSpc>
                  <a:spcPts val="6480"/>
                </a:lnSpc>
              </a:pPr>
              <a:r>
                <a:rPr lang="en-US" sz="6000" b="1">
                  <a:solidFill>
                    <a:srgbClr val="8D5CFF"/>
                  </a:solidFill>
                  <a:latin typeface="Georgia Bold"/>
                  <a:ea typeface="Georgia Bold"/>
                  <a:cs typeface="Georgia Bold"/>
                  <a:sym typeface="Georgia Bold"/>
                </a:rPr>
                <a:t>Προτεινόμενες προκλήσεις</a:t>
              </a:r>
            </a:p>
          </p:txBody>
        </p:sp>
      </p:grpSp>
      <p:sp>
        <p:nvSpPr>
          <p:cNvPr id="24" name="TextBox 24"/>
          <p:cNvSpPr txBox="1"/>
          <p:nvPr/>
        </p:nvSpPr>
        <p:spPr>
          <a:xfrm>
            <a:off x="846750" y="2152650"/>
            <a:ext cx="13349550" cy="5886450"/>
          </a:xfrm>
          <a:prstGeom prst="rect">
            <a:avLst/>
          </a:prstGeom>
        </p:spPr>
        <p:txBody>
          <a:bodyPr lIns="0" tIns="0" rIns="0" bIns="0" rtlCol="0" anchor="t">
            <a:spAutoFit/>
          </a:bodyPr>
          <a:lstStyle/>
          <a:p>
            <a:pPr marL="0" lvl="0" indent="0" algn="l">
              <a:lnSpc>
                <a:spcPts val="3359"/>
              </a:lnSpc>
            </a:pPr>
            <a:r>
              <a:rPr lang="en-US" sz="2799" b="1">
                <a:solidFill>
                  <a:srgbClr val="19112C"/>
                </a:solidFill>
                <a:latin typeface="Arial Bold"/>
                <a:ea typeface="Arial Bold"/>
                <a:cs typeface="Arial Bold"/>
                <a:sym typeface="Arial Bold"/>
              </a:rPr>
              <a:t>Το πραγματικό πρόβλημα:</a:t>
            </a:r>
            <a:r>
              <a:rPr lang="en-US" sz="2799">
                <a:solidFill>
                  <a:srgbClr val="19112C"/>
                </a:solidFill>
                <a:latin typeface="Arial"/>
                <a:ea typeface="Arial"/>
                <a:cs typeface="Arial"/>
                <a:sym typeface="Arial"/>
              </a:rPr>
              <a:t> Έχετε συλλέξει εκατοντάδες παλιά ρούχα μέσω του προγράμματος επιστροφής σας, αλλά τώρα στοιβάζονται σε μια αποθήκη. Τα περισσότερα είναι μικτά υφάσματα (μείγματα βαμβακιού-πολυεστέρα, ελαστάνη, βαφές) και οι εταιρείες ανακύκλωσης υφασμάτων τα απορρίπτουν. Η μετατροπή τους σε κουρέλια μοιάζει με εγκατάλειψη, και τα προηγμένα μηχανήματα ανακύκλωσης κοστίζουν εκατομμύρια – πολύ περισσότερο ​​από τον προϋπολογισμό σας. Το κυκλικό σας σύστημα δεν λειτουργεί σωστά: υλικά εισέρχονται, αλλά τίποτα χρήσιμο δεν προκύπτει.</a:t>
            </a:r>
          </a:p>
          <a:p>
            <a:pPr marL="0" lvl="0" indent="0" algn="l">
              <a:lnSpc>
                <a:spcPts val="3359"/>
              </a:lnSpc>
            </a:pPr>
            <a:endParaRPr lang="en-US" sz="2799">
              <a:solidFill>
                <a:srgbClr val="19112C"/>
              </a:solidFill>
              <a:latin typeface="Arial"/>
              <a:ea typeface="Arial"/>
              <a:cs typeface="Arial"/>
              <a:sym typeface="Arial"/>
            </a:endParaRPr>
          </a:p>
          <a:p>
            <a:pPr marL="0" lvl="0" indent="0" algn="l">
              <a:lnSpc>
                <a:spcPts val="3359"/>
              </a:lnSpc>
            </a:pPr>
            <a:r>
              <a:rPr lang="en-US" sz="2799" b="1">
                <a:solidFill>
                  <a:srgbClr val="19112C"/>
                </a:solidFill>
                <a:latin typeface="Arial Bold"/>
                <a:ea typeface="Arial Bold"/>
                <a:cs typeface="Arial Bold"/>
                <a:sym typeface="Arial Bold"/>
              </a:rPr>
              <a:t>Η αποστολή σας: </a:t>
            </a:r>
            <a:r>
              <a:rPr lang="en-US" sz="2799">
                <a:solidFill>
                  <a:srgbClr val="19112C"/>
                </a:solidFill>
                <a:latin typeface="Arial"/>
                <a:ea typeface="Arial"/>
                <a:cs typeface="Arial"/>
                <a:sym typeface="Arial"/>
              </a:rPr>
              <a:t>Δημιουργήστε ένα λειτουργικό, χαμηλού κόστους πρωτότυπο  που μετατρέπει τουλάχιστον 20 ενδύματα από μικτά υφάσματα σε ένα εμπορεύσιμο, ανακυκλωμένο προϊόν. Προτείνετε μια συγκεκριμένη συνεργασία, ένα νέο προϊόν ή ένα καινοτόμο υλικό που μπορεί να επεξεργαστεί όλα αυτά τα απόβλητα και να τα διατηρήσει σε χρήση.</a:t>
            </a:r>
          </a:p>
        </p:txBody>
      </p:sp>
      <p:sp>
        <p:nvSpPr>
          <p:cNvPr id="25" name="Freeform 25"/>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1"/>
            <a:stretch>
              <a:fillRect/>
            </a:stretch>
          </a:blipFill>
        </p:spPr>
        <p:txBody>
          <a:bodyPr/>
          <a:lstStyle/>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4708498" y="-954"/>
            <a:ext cx="3579499" cy="8747478"/>
            <a:chOff x="0" y="0"/>
            <a:chExt cx="4772666" cy="11663304"/>
          </a:xfrm>
        </p:grpSpPr>
        <p:sp>
          <p:nvSpPr>
            <p:cNvPr id="18" name="Freeform 18" descr="Ένα τετράγωνο και ένα τετράγωνο αντικείμενο με ένα πράσινο και ένα μαύρο τετράγωνο αντικείμενο  Η περιγραφή δημιουργήθηκε αυτόματα"/>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n-US"/>
            </a:p>
          </p:txBody>
        </p:sp>
      </p:grpSp>
      <p:grpSp>
        <p:nvGrpSpPr>
          <p:cNvPr id="19" name="Group 19"/>
          <p:cNvGrpSpPr>
            <a:grpSpLocks noChangeAspect="1"/>
          </p:cNvGrpSpPr>
          <p:nvPr/>
        </p:nvGrpSpPr>
        <p:grpSpPr>
          <a:xfrm>
            <a:off x="14896364" y="2252438"/>
            <a:ext cx="3203764" cy="972000"/>
            <a:chOff x="0" y="0"/>
            <a:chExt cx="4271686" cy="1296000"/>
          </a:xfrm>
        </p:grpSpPr>
        <p:sp>
          <p:nvSpPr>
            <p:cNvPr id="20" name="Freeform 20" descr="Ένα μοβ και μαύρο κείμενο  Η περιγραφή δημιουργείται αυτόματα"/>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n-US"/>
            </a:p>
          </p:txBody>
        </p:sp>
      </p:grpSp>
      <p:grpSp>
        <p:nvGrpSpPr>
          <p:cNvPr id="21" name="Group 21"/>
          <p:cNvGrpSpPr/>
          <p:nvPr/>
        </p:nvGrpSpPr>
        <p:grpSpPr>
          <a:xfrm>
            <a:off x="846750" y="547275"/>
            <a:ext cx="13532400" cy="1137553"/>
            <a:chOff x="0" y="0"/>
            <a:chExt cx="18043200" cy="1516737"/>
          </a:xfrm>
        </p:grpSpPr>
        <p:sp>
          <p:nvSpPr>
            <p:cNvPr id="22" name="Freeform 22"/>
            <p:cNvSpPr/>
            <p:nvPr/>
          </p:nvSpPr>
          <p:spPr>
            <a:xfrm>
              <a:off x="0" y="0"/>
              <a:ext cx="18043199" cy="1516737"/>
            </a:xfrm>
            <a:custGeom>
              <a:avLst/>
              <a:gdLst/>
              <a:ahLst/>
              <a:cxnLst/>
              <a:rect l="l" t="t" r="r" b="b"/>
              <a:pathLst>
                <a:path w="18043199" h="1516737">
                  <a:moveTo>
                    <a:pt x="0" y="0"/>
                  </a:moveTo>
                  <a:lnTo>
                    <a:pt x="18043199" y="0"/>
                  </a:lnTo>
                  <a:lnTo>
                    <a:pt x="18043199" y="1516737"/>
                  </a:lnTo>
                  <a:lnTo>
                    <a:pt x="0" y="1516737"/>
                  </a:lnTo>
                  <a:close/>
                </a:path>
              </a:pathLst>
            </a:custGeom>
            <a:solidFill>
              <a:srgbClr val="000000">
                <a:alpha val="0"/>
              </a:srgbClr>
            </a:solidFill>
          </p:spPr>
          <p:txBody>
            <a:bodyPr/>
            <a:lstStyle/>
            <a:p>
              <a:endParaRPr lang="en-US"/>
            </a:p>
          </p:txBody>
        </p:sp>
        <p:sp>
          <p:nvSpPr>
            <p:cNvPr id="23" name="TextBox 23"/>
            <p:cNvSpPr txBox="1"/>
            <p:nvPr/>
          </p:nvSpPr>
          <p:spPr>
            <a:xfrm>
              <a:off x="0" y="66675"/>
              <a:ext cx="18043200" cy="1450062"/>
            </a:xfrm>
            <a:prstGeom prst="rect">
              <a:avLst/>
            </a:prstGeom>
          </p:spPr>
          <p:txBody>
            <a:bodyPr lIns="0" tIns="0" rIns="0" bIns="0" rtlCol="0" anchor="ctr"/>
            <a:lstStyle/>
            <a:p>
              <a:pPr marL="0" lvl="0" indent="0" algn="l">
                <a:lnSpc>
                  <a:spcPts val="6480"/>
                </a:lnSpc>
              </a:pPr>
              <a:r>
                <a:rPr lang="en-US" sz="6000" b="1">
                  <a:solidFill>
                    <a:srgbClr val="8D5CFF"/>
                  </a:solidFill>
                  <a:latin typeface="Georgia Bold"/>
                  <a:ea typeface="Georgia Bold"/>
                  <a:cs typeface="Georgia Bold"/>
                  <a:sym typeface="Georgia Bold"/>
                </a:rPr>
                <a:t>Προτεινόμενες προκλήσεις</a:t>
              </a:r>
            </a:p>
          </p:txBody>
        </p:sp>
      </p:grpSp>
      <p:sp>
        <p:nvSpPr>
          <p:cNvPr id="24" name="TextBox 24"/>
          <p:cNvSpPr txBox="1"/>
          <p:nvPr/>
        </p:nvSpPr>
        <p:spPr>
          <a:xfrm>
            <a:off x="938175" y="1855000"/>
            <a:ext cx="13155359" cy="6724650"/>
          </a:xfrm>
          <a:prstGeom prst="rect">
            <a:avLst/>
          </a:prstGeom>
        </p:spPr>
        <p:txBody>
          <a:bodyPr lIns="0" tIns="0" rIns="0" bIns="0" rtlCol="0" anchor="t">
            <a:spAutoFit/>
          </a:bodyPr>
          <a:lstStyle/>
          <a:p>
            <a:pPr marL="0" lvl="0" indent="0" algn="l">
              <a:lnSpc>
                <a:spcPts val="3359"/>
              </a:lnSpc>
            </a:pPr>
            <a:r>
              <a:rPr lang="en-US" sz="2799" b="1">
                <a:solidFill>
                  <a:srgbClr val="19112C"/>
                </a:solidFill>
                <a:latin typeface="Arial Bold"/>
                <a:ea typeface="Arial Bold"/>
                <a:cs typeface="Arial Bold"/>
                <a:sym typeface="Arial Bold"/>
              </a:rPr>
              <a:t>Το πραγματικό πρόβλημα:</a:t>
            </a:r>
            <a:r>
              <a:rPr lang="en-US" sz="2799">
                <a:solidFill>
                  <a:srgbClr val="19112C"/>
                </a:solidFill>
                <a:latin typeface="Arial"/>
                <a:ea typeface="Arial"/>
                <a:cs typeface="Arial"/>
                <a:sym typeface="Arial"/>
              </a:rPr>
              <a:t> Θέλετε να μεταβείτε από το συμβατικό βαμβάκι στο ανακυκλωμένο οργανικό βαμβάκι, αλλά το κόστος είναι 40% υψηλότερο. Οι πελάτες σας υποστηρίζουν τη βιωσιμότητα, αλλά οι σημαντικές αυξήσεις τιμών αποτελούν εμπόδιο και για αυτούς. Επιπλέον, ο προμηθευτής σας δεν θα πουλήσει μικρές ποσότητες για δοκιμή. Αντιθέτως, απαιτεί μεγάλες ελάχιστες παραγγελίες (MOQ). Μία λάθος κίνηση και θα μείνετε με ένα ακριβό ύφασμα που δεν μπορείτε να πουλήσετε.</a:t>
            </a:r>
          </a:p>
          <a:p>
            <a:pPr marL="0" lvl="0" indent="0" algn="l">
              <a:lnSpc>
                <a:spcPts val="3359"/>
              </a:lnSpc>
            </a:pPr>
            <a:endParaRPr lang="en-US" sz="2799">
              <a:solidFill>
                <a:srgbClr val="19112C"/>
              </a:solidFill>
              <a:latin typeface="Arial"/>
              <a:ea typeface="Arial"/>
              <a:cs typeface="Arial"/>
              <a:sym typeface="Arial"/>
            </a:endParaRPr>
          </a:p>
          <a:p>
            <a:pPr marL="0" lvl="0" indent="0" algn="l">
              <a:lnSpc>
                <a:spcPts val="3359"/>
              </a:lnSpc>
            </a:pPr>
            <a:r>
              <a:rPr lang="en-US" sz="2799" b="1">
                <a:solidFill>
                  <a:srgbClr val="19112C"/>
                </a:solidFill>
                <a:latin typeface="Arial Bold"/>
                <a:ea typeface="Arial Bold"/>
                <a:cs typeface="Arial Bold"/>
                <a:sym typeface="Arial Bold"/>
              </a:rPr>
              <a:t>Η αποστολή σας: </a:t>
            </a:r>
            <a:r>
              <a:rPr lang="en-US" sz="2799">
                <a:solidFill>
                  <a:srgbClr val="19112C"/>
                </a:solidFill>
                <a:latin typeface="Arial"/>
                <a:ea typeface="Arial"/>
                <a:cs typeface="Arial"/>
                <a:sym typeface="Arial"/>
              </a:rPr>
              <a:t>Σχεδιάστε και ξεκινήστε μια πραγματική, λειτουργική και δημιουργική καμπάνια προπαραγγελιών που σας επιτρέπει να δοκιμάσετε τη ζήτηση για 50 μπλουζάκια από ανακυκλωμένο οργανικό βαμβάκι χωρίς να αυξήσετε την αναγραφόμενη τιμή. Δημιουργήστε έναν τρόπο για να πληρώνουν πελάτες περισσότερα με τη θέλησή τους (π.χ., "Προσθέστε μια πτυχή της συμβολής τους στη βιωσιμότητα" - επιλέξτε +20%, +40% ή προσαρμοσμένο ποσό). Μετατρέψτε την υποστήριξη πελατών σε δεδομένα αρκετά ισχυρά για να διαπραγματευτείτε μια χαμηλότερη MOQ με τον προμηθευτή.</a:t>
            </a:r>
          </a:p>
        </p:txBody>
      </p:sp>
      <p:sp>
        <p:nvSpPr>
          <p:cNvPr id="25" name="Freeform 25"/>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1"/>
            <a:stretch>
              <a:fillRect/>
            </a:stretch>
          </a:blipFill>
        </p:spPr>
        <p:txBody>
          <a:bodyPr/>
          <a:lstStyle/>
          <a:p>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4708498" y="-954"/>
            <a:ext cx="3579499" cy="8747478"/>
            <a:chOff x="0" y="0"/>
            <a:chExt cx="4772666" cy="11663304"/>
          </a:xfrm>
        </p:grpSpPr>
        <p:sp>
          <p:nvSpPr>
            <p:cNvPr id="18" name="Freeform 18" descr="Ένα τετράγωνο και ένα τετράγωνο αντικείμενο με ένα πράσινο και ένα μαύρο τετράγωνο αντικείμενο  Η περιγραφή δημιουργήθηκε αυτόματα"/>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8"/>
              <a:stretch>
                <a:fillRect t="-1211" b="-1211"/>
              </a:stretch>
            </a:blipFill>
          </p:spPr>
          <p:txBody>
            <a:bodyPr/>
            <a:lstStyle/>
            <a:p>
              <a:endParaRPr lang="en-US"/>
            </a:p>
          </p:txBody>
        </p:sp>
      </p:grpSp>
      <p:grpSp>
        <p:nvGrpSpPr>
          <p:cNvPr id="19" name="Group 19"/>
          <p:cNvGrpSpPr>
            <a:grpSpLocks noChangeAspect="1"/>
          </p:cNvGrpSpPr>
          <p:nvPr/>
        </p:nvGrpSpPr>
        <p:grpSpPr>
          <a:xfrm>
            <a:off x="14896364" y="2252438"/>
            <a:ext cx="3203764" cy="972000"/>
            <a:chOff x="0" y="0"/>
            <a:chExt cx="4271686" cy="1296000"/>
          </a:xfrm>
        </p:grpSpPr>
        <p:sp>
          <p:nvSpPr>
            <p:cNvPr id="20" name="Freeform 20" descr="Ένα μοβ και μαύρο κείμενο  Η περιγραφή δημιουργείται αυτόματα"/>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9"/>
              <a:stretch>
                <a:fillRect t="-185" b="-183"/>
              </a:stretch>
            </a:blipFill>
          </p:spPr>
          <p:txBody>
            <a:bodyPr/>
            <a:lstStyle/>
            <a:p>
              <a:endParaRPr lang="en-US"/>
            </a:p>
          </p:txBody>
        </p:sp>
      </p:grpSp>
      <p:sp>
        <p:nvSpPr>
          <p:cNvPr id="21" name="TextBox 21"/>
          <p:cNvSpPr txBox="1"/>
          <p:nvPr/>
        </p:nvSpPr>
        <p:spPr>
          <a:xfrm>
            <a:off x="882157" y="2054584"/>
            <a:ext cx="13496993" cy="5846826"/>
          </a:xfrm>
          <a:prstGeom prst="rect">
            <a:avLst/>
          </a:prstGeom>
        </p:spPr>
        <p:txBody>
          <a:bodyPr lIns="0" tIns="0" rIns="0" bIns="0" rtlCol="0" anchor="t">
            <a:spAutoFit/>
          </a:bodyPr>
          <a:lstStyle/>
          <a:p>
            <a:pPr marL="0" lvl="0" indent="0" algn="l">
              <a:lnSpc>
                <a:spcPts val="2592"/>
              </a:lnSpc>
            </a:pPr>
            <a:r>
              <a:rPr lang="en-US" sz="2400" b="1" u="sng">
                <a:solidFill>
                  <a:srgbClr val="19112C"/>
                </a:solidFill>
                <a:latin typeface="Arial Bold"/>
                <a:ea typeface="Arial Bold"/>
                <a:cs typeface="Arial Bold"/>
                <a:sym typeface="Arial Bold"/>
              </a:rPr>
              <a:t>Μεγαλύτερη κυκλικότητα</a:t>
            </a:r>
          </a:p>
          <a:p>
            <a:pPr marL="0" lvl="0" indent="0" algn="l">
              <a:lnSpc>
                <a:spcPts val="2592"/>
              </a:lnSpc>
            </a:pPr>
            <a:r>
              <a:rPr lang="en-US" sz="2400">
                <a:solidFill>
                  <a:srgbClr val="19112C"/>
                </a:solidFill>
                <a:latin typeface="Arial"/>
                <a:ea typeface="Arial"/>
                <a:cs typeface="Arial"/>
                <a:sym typeface="Arial"/>
              </a:rPr>
              <a:t>Επιλέξτε ένα κλωστοϋφαντουργικό προϊόν ή μια υπηρεσία και επανασχεδιάστε τα ώστε να κάνετε την κυκλικότητα πρακτική και επιθυμητή, διασφαλίζοντας ότι τα υλικά παραμένουν σε χρήση για μεγαλύτερο χρονικό διάστημα, ανακτώνται εύκολα και δημιουργούν οικονομικά και κοινωνικά οφέλη.</a:t>
            </a:r>
          </a:p>
          <a:p>
            <a:pPr marL="0" lvl="0" indent="0" algn="l">
              <a:lnSpc>
                <a:spcPts val="2592"/>
              </a:lnSpc>
            </a:pPr>
            <a:endParaRPr lang="en-US" sz="2400">
              <a:solidFill>
                <a:srgbClr val="19112C"/>
              </a:solidFill>
              <a:latin typeface="Arial"/>
              <a:ea typeface="Arial"/>
              <a:cs typeface="Arial"/>
              <a:sym typeface="Arial"/>
            </a:endParaRPr>
          </a:p>
          <a:p>
            <a:pPr marL="0" lvl="0" indent="0" algn="l">
              <a:lnSpc>
                <a:spcPts val="2592"/>
              </a:lnSpc>
            </a:pPr>
            <a:r>
              <a:rPr lang="en-US" sz="2400" b="1" u="sng">
                <a:solidFill>
                  <a:srgbClr val="19112C"/>
                </a:solidFill>
                <a:latin typeface="Arial Bold"/>
                <a:ea typeface="Arial Bold"/>
                <a:cs typeface="Arial Bold"/>
                <a:sym typeface="Arial Bold"/>
              </a:rPr>
              <a:t>Κλείνοντας τον βρόχο</a:t>
            </a:r>
          </a:p>
          <a:p>
            <a:pPr marL="0" lvl="0" indent="0" algn="l">
              <a:lnSpc>
                <a:spcPts val="2592"/>
              </a:lnSpc>
            </a:pPr>
            <a:r>
              <a:rPr lang="en-US" sz="2400">
                <a:solidFill>
                  <a:srgbClr val="19112C"/>
                </a:solidFill>
                <a:latin typeface="Arial"/>
                <a:ea typeface="Arial"/>
                <a:cs typeface="Arial"/>
                <a:sym typeface="Arial"/>
              </a:rPr>
              <a:t>Δημιουργία ενός οικονομικά βιώσιμου κυκλικού συστήματος για την επανεισαγωγή μεταχειρισμένων υφασμάτων στο λιανικό εμπόριο (μεταπώληση) ή την παραγωγή.</a:t>
            </a:r>
          </a:p>
          <a:p>
            <a:pPr marL="0" lvl="0" indent="0" algn="l">
              <a:lnSpc>
                <a:spcPts val="2592"/>
              </a:lnSpc>
            </a:pPr>
            <a:endParaRPr lang="en-US" sz="2400">
              <a:solidFill>
                <a:srgbClr val="19112C"/>
              </a:solidFill>
              <a:latin typeface="Arial"/>
              <a:ea typeface="Arial"/>
              <a:cs typeface="Arial"/>
              <a:sym typeface="Arial"/>
            </a:endParaRPr>
          </a:p>
          <a:p>
            <a:pPr marL="0" lvl="0" indent="0" algn="l">
              <a:lnSpc>
                <a:spcPts val="2592"/>
              </a:lnSpc>
            </a:pPr>
            <a:r>
              <a:rPr lang="en-US" sz="2400" b="1" u="sng">
                <a:solidFill>
                  <a:srgbClr val="19112C"/>
                </a:solidFill>
                <a:latin typeface="Arial Bold"/>
                <a:ea typeface="Arial Bold"/>
                <a:cs typeface="Arial Bold"/>
                <a:sym typeface="Arial Bold"/>
              </a:rPr>
              <a:t>Συνεργασία για κυκλικότητα</a:t>
            </a:r>
          </a:p>
          <a:p>
            <a:pPr marL="0" lvl="0" indent="0" algn="l">
              <a:lnSpc>
                <a:spcPts val="2592"/>
              </a:lnSpc>
            </a:pPr>
            <a:r>
              <a:rPr lang="en-US" sz="2400">
                <a:solidFill>
                  <a:srgbClr val="19112C"/>
                </a:solidFill>
                <a:latin typeface="Arial"/>
                <a:ea typeface="Arial"/>
                <a:cs typeface="Arial"/>
                <a:sym typeface="Arial"/>
              </a:rPr>
              <a:t>Δημιουργήστε μια πρόταση συνεργασίας μεταξύ εταιρειών για την κλιμάκωση της κυκλικότητας χωρίς οικονομικές απώλειες ή απώλεια του ανταγωνιστικού τους πλεονεκτήματος, συνδεθείτε και σε διακρατικό επίπεδο για την επίτευξη ενός κυκλικού συστήματος. </a:t>
            </a:r>
          </a:p>
          <a:p>
            <a:pPr marL="0" lvl="0" indent="0" algn="l">
              <a:lnSpc>
                <a:spcPts val="2592"/>
              </a:lnSpc>
            </a:pPr>
            <a:endParaRPr lang="en-US" sz="2400">
              <a:solidFill>
                <a:srgbClr val="19112C"/>
              </a:solidFill>
              <a:latin typeface="Arial"/>
              <a:ea typeface="Arial"/>
              <a:cs typeface="Arial"/>
              <a:sym typeface="Arial"/>
            </a:endParaRPr>
          </a:p>
          <a:p>
            <a:pPr marL="0" lvl="0" indent="0" algn="l">
              <a:lnSpc>
                <a:spcPts val="2592"/>
              </a:lnSpc>
            </a:pPr>
            <a:r>
              <a:rPr lang="en-US" sz="2400" b="1" u="sng">
                <a:solidFill>
                  <a:srgbClr val="19112C"/>
                </a:solidFill>
                <a:latin typeface="Arial Bold"/>
                <a:ea typeface="Arial Bold"/>
                <a:cs typeface="Arial Bold"/>
                <a:sym typeface="Arial Bold"/>
              </a:rPr>
              <a:t>Ηθική κατανάλωση</a:t>
            </a:r>
          </a:p>
          <a:p>
            <a:pPr marL="0" lvl="0" indent="0" algn="l">
              <a:lnSpc>
                <a:spcPts val="2592"/>
              </a:lnSpc>
            </a:pPr>
            <a:r>
              <a:rPr lang="en-US" sz="2400">
                <a:solidFill>
                  <a:srgbClr val="19112C"/>
                </a:solidFill>
                <a:latin typeface="Arial"/>
                <a:ea typeface="Arial"/>
                <a:cs typeface="Arial"/>
                <a:sym typeface="Arial"/>
              </a:rPr>
              <a:t>Δημιουργήστε ένα κυκλικό μοντέλο μόδας ή μια καμπάνια που αλλάζει τη συμπεριφορά των καταναλωτών με γνώμονα την ενοικίαση, την επισκευή, την επαναχρησιμοποίηση ή την κοινή χρήση ρούχων, καθιστώντας τη βιώσιμη μόδα εξίσου ελκυστική με τη γρήγορη μόδα.</a:t>
            </a:r>
          </a:p>
        </p:txBody>
      </p:sp>
      <p:grpSp>
        <p:nvGrpSpPr>
          <p:cNvPr id="22" name="Group 22"/>
          <p:cNvGrpSpPr/>
          <p:nvPr/>
        </p:nvGrpSpPr>
        <p:grpSpPr>
          <a:xfrm>
            <a:off x="846750" y="547275"/>
            <a:ext cx="13532400" cy="1137553"/>
            <a:chOff x="0" y="0"/>
            <a:chExt cx="18043200" cy="1516737"/>
          </a:xfrm>
        </p:grpSpPr>
        <p:sp>
          <p:nvSpPr>
            <p:cNvPr id="23" name="Freeform 23"/>
            <p:cNvSpPr/>
            <p:nvPr/>
          </p:nvSpPr>
          <p:spPr>
            <a:xfrm>
              <a:off x="0" y="0"/>
              <a:ext cx="18043199" cy="1516737"/>
            </a:xfrm>
            <a:custGeom>
              <a:avLst/>
              <a:gdLst/>
              <a:ahLst/>
              <a:cxnLst/>
              <a:rect l="l" t="t" r="r" b="b"/>
              <a:pathLst>
                <a:path w="18043199" h="1516737">
                  <a:moveTo>
                    <a:pt x="0" y="0"/>
                  </a:moveTo>
                  <a:lnTo>
                    <a:pt x="18043199" y="0"/>
                  </a:lnTo>
                  <a:lnTo>
                    <a:pt x="18043199" y="1516737"/>
                  </a:lnTo>
                  <a:lnTo>
                    <a:pt x="0" y="1516737"/>
                  </a:lnTo>
                  <a:close/>
                </a:path>
              </a:pathLst>
            </a:custGeom>
            <a:solidFill>
              <a:srgbClr val="000000">
                <a:alpha val="0"/>
              </a:srgbClr>
            </a:solidFill>
          </p:spPr>
          <p:txBody>
            <a:bodyPr/>
            <a:lstStyle/>
            <a:p>
              <a:endParaRPr lang="en-US"/>
            </a:p>
          </p:txBody>
        </p:sp>
        <p:sp>
          <p:nvSpPr>
            <p:cNvPr id="24" name="TextBox 24"/>
            <p:cNvSpPr txBox="1"/>
            <p:nvPr/>
          </p:nvSpPr>
          <p:spPr>
            <a:xfrm>
              <a:off x="0" y="66675"/>
              <a:ext cx="18043200" cy="1450062"/>
            </a:xfrm>
            <a:prstGeom prst="rect">
              <a:avLst/>
            </a:prstGeom>
          </p:spPr>
          <p:txBody>
            <a:bodyPr lIns="0" tIns="0" rIns="0" bIns="0" rtlCol="0" anchor="ctr"/>
            <a:lstStyle/>
            <a:p>
              <a:pPr marL="0" lvl="0" indent="0" algn="l">
                <a:lnSpc>
                  <a:spcPts val="6480"/>
                </a:lnSpc>
              </a:pPr>
              <a:r>
                <a:rPr lang="en-US" sz="6000" b="1">
                  <a:solidFill>
                    <a:srgbClr val="8D5CFF"/>
                  </a:solidFill>
                  <a:latin typeface="Georgia Bold"/>
                  <a:ea typeface="Georgia Bold"/>
                  <a:cs typeface="Georgia Bold"/>
                  <a:sym typeface="Georgia Bold"/>
                </a:rPr>
                <a:t>Προτεινόμενες προκλήσεις</a:t>
              </a:r>
            </a:p>
          </p:txBody>
        </p:sp>
      </p:grpSp>
      <p:sp>
        <p:nvSpPr>
          <p:cNvPr id="25" name="Freeform 25"/>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0"/>
            <a:stretch>
              <a:fillRect/>
            </a:stretch>
          </a:blipFill>
        </p:spPr>
        <p:txBody>
          <a:bodyPr/>
          <a:lstStyle/>
          <a:p>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4708498" y="-954"/>
            <a:ext cx="3579499" cy="8747478"/>
            <a:chOff x="0" y="0"/>
            <a:chExt cx="4772666" cy="11663304"/>
          </a:xfrm>
        </p:grpSpPr>
        <p:sp>
          <p:nvSpPr>
            <p:cNvPr id="18" name="Freeform 18" descr="Ένα τετράγωνο και ένα τετράγωνο αντικείμενο με ένα πράσινο και ένα μαύρο τετράγωνο αντικείμενο  Η περιγραφή δημιουργήθηκε αυτόματα"/>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n-US"/>
            </a:p>
          </p:txBody>
        </p:sp>
      </p:grpSp>
      <p:grpSp>
        <p:nvGrpSpPr>
          <p:cNvPr id="19" name="Group 19"/>
          <p:cNvGrpSpPr>
            <a:grpSpLocks noChangeAspect="1"/>
          </p:cNvGrpSpPr>
          <p:nvPr/>
        </p:nvGrpSpPr>
        <p:grpSpPr>
          <a:xfrm>
            <a:off x="14896364" y="2252438"/>
            <a:ext cx="3203764" cy="972000"/>
            <a:chOff x="0" y="0"/>
            <a:chExt cx="4271686" cy="1296000"/>
          </a:xfrm>
        </p:grpSpPr>
        <p:sp>
          <p:nvSpPr>
            <p:cNvPr id="20" name="Freeform 20" descr="Ένα μοβ και μαύρο κείμενο  Η περιγραφή δημιουργείται αυτόματα"/>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n-US"/>
            </a:p>
          </p:txBody>
        </p:sp>
      </p:grpSp>
      <p:sp>
        <p:nvSpPr>
          <p:cNvPr id="21" name="TextBox 21"/>
          <p:cNvSpPr txBox="1"/>
          <p:nvPr/>
        </p:nvSpPr>
        <p:spPr>
          <a:xfrm>
            <a:off x="626108" y="2845689"/>
            <a:ext cx="12920913" cy="4605147"/>
          </a:xfrm>
          <a:prstGeom prst="rect">
            <a:avLst/>
          </a:prstGeom>
        </p:spPr>
        <p:txBody>
          <a:bodyPr lIns="0" tIns="0" rIns="0" bIns="0" rtlCol="0" anchor="t">
            <a:spAutoFit/>
          </a:bodyPr>
          <a:lstStyle/>
          <a:p>
            <a:pPr marL="595629" lvl="1" indent="-297815" algn="l">
              <a:lnSpc>
                <a:spcPts val="3023"/>
              </a:lnSpc>
              <a:buFont typeface="Arial"/>
              <a:buChar char="•"/>
            </a:pPr>
            <a:r>
              <a:rPr lang="en-US" sz="2799">
                <a:solidFill>
                  <a:srgbClr val="19112C"/>
                </a:solidFill>
                <a:latin typeface="Arial"/>
                <a:ea typeface="Arial"/>
                <a:cs typeface="Arial"/>
                <a:sym typeface="Arial"/>
              </a:rPr>
              <a:t>Η εταιρεία πρέπει να αναπτύξει μια στρατηγική για να ενθαρρύνει τους πελάτες να επιστρέφουν μεταχειρισμένα ρούχα και να καταστήσει τη διαδικασία μεταπώλησης αποτελεσματική και κερδοφόρα. Σχεδιάστε ένα πρακτικό και ελκυστικό επιχειρηματικό μοντέλο για ένα σύστημα επιστροφής και μεταπώλησης.</a:t>
            </a:r>
          </a:p>
          <a:p>
            <a:pPr marL="0" lvl="0" indent="0" algn="l">
              <a:lnSpc>
                <a:spcPts val="3023"/>
              </a:lnSpc>
            </a:pPr>
            <a:endParaRPr lang="en-US" sz="2799">
              <a:solidFill>
                <a:srgbClr val="19112C"/>
              </a:solidFill>
              <a:latin typeface="Arial"/>
              <a:ea typeface="Arial"/>
              <a:cs typeface="Arial"/>
              <a:sym typeface="Arial"/>
            </a:endParaRPr>
          </a:p>
          <a:p>
            <a:pPr marL="595629" lvl="1" indent="-297815" algn="l">
              <a:lnSpc>
                <a:spcPts val="3023"/>
              </a:lnSpc>
              <a:buFont typeface="Arial"/>
              <a:buChar char="•"/>
            </a:pPr>
            <a:r>
              <a:rPr lang="en-US" sz="2799">
                <a:solidFill>
                  <a:srgbClr val="19112C"/>
                </a:solidFill>
                <a:latin typeface="Arial"/>
                <a:ea typeface="Arial"/>
                <a:cs typeface="Arial"/>
                <a:sym typeface="Arial"/>
              </a:rPr>
              <a:t>Επαναπροσδιορίστε την ίδια την πλατφόρμα μεταπώλησης. Πώς μπορούμε να χρησιμοποιήσουμε την αφήγηση ιστοριών, τα εργαλεία μάρκετινγκ ή κάποια άλλη πρακτική για να δημιουργήσουμε μια μοναδική, αξιόλογη πρόταση που προσελκύει τόσο τους πωλητές όσο και τους αγοραστές;</a:t>
            </a:r>
          </a:p>
          <a:p>
            <a:pPr marL="0" lvl="0" indent="0" algn="l">
              <a:lnSpc>
                <a:spcPts val="3023"/>
              </a:lnSpc>
            </a:pPr>
            <a:endParaRPr lang="en-US" sz="2799">
              <a:solidFill>
                <a:srgbClr val="19112C"/>
              </a:solidFill>
              <a:latin typeface="Arial"/>
              <a:ea typeface="Arial"/>
              <a:cs typeface="Arial"/>
              <a:sym typeface="Arial"/>
            </a:endParaRPr>
          </a:p>
          <a:p>
            <a:pPr marL="565997" lvl="1" indent="-282999" algn="l">
              <a:lnSpc>
                <a:spcPts val="3023"/>
              </a:lnSpc>
              <a:buFont typeface="Arial"/>
              <a:buChar char="•"/>
            </a:pPr>
            <a:r>
              <a:rPr lang="en-US" sz="2799">
                <a:solidFill>
                  <a:srgbClr val="19112C"/>
                </a:solidFill>
                <a:latin typeface="Arial"/>
                <a:ea typeface="Arial"/>
                <a:cs typeface="Arial"/>
                <a:sym typeface="Arial"/>
              </a:rPr>
              <a:t>Η δική σας πρόκληση;</a:t>
            </a:r>
          </a:p>
        </p:txBody>
      </p:sp>
      <p:grpSp>
        <p:nvGrpSpPr>
          <p:cNvPr id="22" name="Group 22"/>
          <p:cNvGrpSpPr/>
          <p:nvPr/>
        </p:nvGrpSpPr>
        <p:grpSpPr>
          <a:xfrm>
            <a:off x="846750" y="547275"/>
            <a:ext cx="13532400" cy="1137553"/>
            <a:chOff x="0" y="0"/>
            <a:chExt cx="18043200" cy="1516737"/>
          </a:xfrm>
        </p:grpSpPr>
        <p:sp>
          <p:nvSpPr>
            <p:cNvPr id="23" name="Freeform 23"/>
            <p:cNvSpPr/>
            <p:nvPr/>
          </p:nvSpPr>
          <p:spPr>
            <a:xfrm>
              <a:off x="0" y="0"/>
              <a:ext cx="18043199" cy="1516737"/>
            </a:xfrm>
            <a:custGeom>
              <a:avLst/>
              <a:gdLst/>
              <a:ahLst/>
              <a:cxnLst/>
              <a:rect l="l" t="t" r="r" b="b"/>
              <a:pathLst>
                <a:path w="18043199" h="1516737">
                  <a:moveTo>
                    <a:pt x="0" y="0"/>
                  </a:moveTo>
                  <a:lnTo>
                    <a:pt x="18043199" y="0"/>
                  </a:lnTo>
                  <a:lnTo>
                    <a:pt x="18043199" y="1516737"/>
                  </a:lnTo>
                  <a:lnTo>
                    <a:pt x="0" y="1516737"/>
                  </a:lnTo>
                  <a:close/>
                </a:path>
              </a:pathLst>
            </a:custGeom>
            <a:solidFill>
              <a:srgbClr val="000000">
                <a:alpha val="0"/>
              </a:srgbClr>
            </a:solidFill>
          </p:spPr>
          <p:txBody>
            <a:bodyPr/>
            <a:lstStyle/>
            <a:p>
              <a:endParaRPr lang="en-US"/>
            </a:p>
          </p:txBody>
        </p:sp>
        <p:sp>
          <p:nvSpPr>
            <p:cNvPr id="24" name="TextBox 24"/>
            <p:cNvSpPr txBox="1"/>
            <p:nvPr/>
          </p:nvSpPr>
          <p:spPr>
            <a:xfrm>
              <a:off x="0" y="66675"/>
              <a:ext cx="18043200" cy="1450062"/>
            </a:xfrm>
            <a:prstGeom prst="rect">
              <a:avLst/>
            </a:prstGeom>
          </p:spPr>
          <p:txBody>
            <a:bodyPr lIns="0" tIns="0" rIns="0" bIns="0" rtlCol="0" anchor="ctr"/>
            <a:lstStyle/>
            <a:p>
              <a:pPr marL="0" lvl="0" indent="0" algn="l">
                <a:lnSpc>
                  <a:spcPts val="6480"/>
                </a:lnSpc>
              </a:pPr>
              <a:r>
                <a:rPr lang="en-US" sz="6000" b="1">
                  <a:solidFill>
                    <a:srgbClr val="8D5CFF"/>
                  </a:solidFill>
                  <a:latin typeface="Georgia Bold"/>
                  <a:ea typeface="Georgia Bold"/>
                  <a:cs typeface="Georgia Bold"/>
                  <a:sym typeface="Georgia Bold"/>
                </a:rPr>
                <a:t>Προτεινόμενες προκλήσεις</a:t>
              </a:r>
            </a:p>
          </p:txBody>
        </p:sp>
      </p:grpSp>
      <p:sp>
        <p:nvSpPr>
          <p:cNvPr id="25" name="Freeform 25"/>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1"/>
            <a:stretch>
              <a:fillRect/>
            </a:stretch>
          </a:blipFill>
        </p:spPr>
        <p:txBody>
          <a:bodyPr/>
          <a:lstStyle/>
          <a:p>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052204" y="452011"/>
            <a:ext cx="2882265" cy="1403886"/>
            <a:chOff x="0" y="0"/>
            <a:chExt cx="3843020" cy="1871848"/>
          </a:xfrm>
        </p:grpSpPr>
        <p:sp>
          <p:nvSpPr>
            <p:cNvPr id="18" name="Freeform 18" descr="Ένα ασπρόμαυρο λογότυπο  Η περιγραφή δημιουργείται αυτόματα"/>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endParaRPr lang="en-US"/>
            </a:p>
          </p:txBody>
        </p:sp>
      </p:grpSp>
      <p:grpSp>
        <p:nvGrpSpPr>
          <p:cNvPr id="19" name="Group 19"/>
          <p:cNvGrpSpPr/>
          <p:nvPr/>
        </p:nvGrpSpPr>
        <p:grpSpPr>
          <a:xfrm>
            <a:off x="974247" y="6402254"/>
            <a:ext cx="12577343" cy="2043825"/>
            <a:chOff x="0" y="0"/>
            <a:chExt cx="16769790" cy="2725100"/>
          </a:xfrm>
        </p:grpSpPr>
        <p:sp>
          <p:nvSpPr>
            <p:cNvPr id="20" name="Freeform 20"/>
            <p:cNvSpPr/>
            <p:nvPr/>
          </p:nvSpPr>
          <p:spPr>
            <a:xfrm>
              <a:off x="0" y="0"/>
              <a:ext cx="16769790" cy="2725100"/>
            </a:xfrm>
            <a:custGeom>
              <a:avLst/>
              <a:gdLst/>
              <a:ahLst/>
              <a:cxnLst/>
              <a:rect l="l" t="t" r="r" b="b"/>
              <a:pathLst>
                <a:path w="16769790" h="2725100">
                  <a:moveTo>
                    <a:pt x="0" y="0"/>
                  </a:moveTo>
                  <a:lnTo>
                    <a:pt x="16769790" y="0"/>
                  </a:lnTo>
                  <a:lnTo>
                    <a:pt x="16769790" y="2725100"/>
                  </a:lnTo>
                  <a:lnTo>
                    <a:pt x="0" y="2725100"/>
                  </a:lnTo>
                  <a:close/>
                </a:path>
              </a:pathLst>
            </a:custGeom>
            <a:solidFill>
              <a:srgbClr val="000000">
                <a:alpha val="0"/>
              </a:srgbClr>
            </a:solidFill>
          </p:spPr>
          <p:txBody>
            <a:bodyPr/>
            <a:lstStyle/>
            <a:p>
              <a:endParaRPr lang="en-US"/>
            </a:p>
          </p:txBody>
        </p:sp>
        <p:sp>
          <p:nvSpPr>
            <p:cNvPr id="21" name="TextBox 21"/>
            <p:cNvSpPr txBox="1"/>
            <p:nvPr/>
          </p:nvSpPr>
          <p:spPr>
            <a:xfrm>
              <a:off x="0" y="47625"/>
              <a:ext cx="16769790" cy="2677475"/>
            </a:xfrm>
            <a:prstGeom prst="rect">
              <a:avLst/>
            </a:prstGeom>
          </p:spPr>
          <p:txBody>
            <a:bodyPr lIns="0" tIns="0" rIns="0" bIns="0" rtlCol="0" anchor="b"/>
            <a:lstStyle/>
            <a:p>
              <a:pPr marL="0" lvl="0" indent="0" algn="l">
                <a:lnSpc>
                  <a:spcPts val="5336"/>
                </a:lnSpc>
              </a:pPr>
              <a:r>
                <a:rPr lang="en-US" sz="4941" b="1">
                  <a:solidFill>
                    <a:srgbClr val="C0FF99"/>
                  </a:solidFill>
                  <a:latin typeface="Georgia Bold"/>
                  <a:ea typeface="Georgia Bold"/>
                  <a:cs typeface="Georgia Bold"/>
                  <a:sym typeface="Georgia Bold"/>
                </a:rPr>
                <a:t>Θέμα:</a:t>
              </a:r>
            </a:p>
            <a:p>
              <a:pPr marL="0" lvl="0" indent="0" algn="l">
                <a:lnSpc>
                  <a:spcPts val="5336"/>
                </a:lnSpc>
              </a:pPr>
              <a:r>
                <a:rPr lang="en-US" sz="4941" b="1">
                  <a:solidFill>
                    <a:srgbClr val="FFFFFF"/>
                  </a:solidFill>
                  <a:latin typeface="Georgia Bold"/>
                  <a:ea typeface="Georgia Bold"/>
                  <a:cs typeface="Georgia Bold"/>
                  <a:sym typeface="Georgia Bold"/>
                </a:rPr>
                <a:t>Ανακύκλωση και απόβλητα υφασμάτων</a:t>
              </a:r>
            </a:p>
          </p:txBody>
        </p:sp>
      </p:grpSp>
      <p:grpSp>
        <p:nvGrpSpPr>
          <p:cNvPr id="22" name="Group 22"/>
          <p:cNvGrpSpPr>
            <a:grpSpLocks noChangeAspect="1"/>
          </p:cNvGrpSpPr>
          <p:nvPr/>
        </p:nvGrpSpPr>
        <p:grpSpPr>
          <a:xfrm>
            <a:off x="6265068" y="800100"/>
            <a:ext cx="11115675" cy="6629400"/>
            <a:chOff x="0" y="0"/>
            <a:chExt cx="14820900" cy="8839200"/>
          </a:xfrm>
        </p:grpSpPr>
        <p:sp>
          <p:nvSpPr>
            <p:cNvPr id="23" name="Freeform 23" descr="Εικόνα που περιέχει καρτούν, τέχνη, ζωγραφιά, εικονογράφηση  Το περιεχόμενο που δημιουργείται από ΑΙ μπορεί να μην είναι σωστό."/>
            <p:cNvSpPr/>
            <p:nvPr/>
          </p:nvSpPr>
          <p:spPr>
            <a:xfrm>
              <a:off x="0" y="0"/>
              <a:ext cx="14820900" cy="8839200"/>
            </a:xfrm>
            <a:custGeom>
              <a:avLst/>
              <a:gdLst/>
              <a:ahLst/>
              <a:cxnLst/>
              <a:rect l="l" t="t" r="r" b="b"/>
              <a:pathLst>
                <a:path w="14820900" h="8839200">
                  <a:moveTo>
                    <a:pt x="0" y="0"/>
                  </a:moveTo>
                  <a:lnTo>
                    <a:pt x="14820900" y="0"/>
                  </a:lnTo>
                  <a:lnTo>
                    <a:pt x="14820900" y="8839200"/>
                  </a:lnTo>
                  <a:lnTo>
                    <a:pt x="0" y="8839200"/>
                  </a:lnTo>
                  <a:lnTo>
                    <a:pt x="0" y="0"/>
                  </a:lnTo>
                  <a:close/>
                </a:path>
              </a:pathLst>
            </a:custGeom>
            <a:blipFill>
              <a:blip r:embed="rId10"/>
              <a:stretch>
                <a:fillRect t="-681" b="-681"/>
              </a:stretch>
            </a:blipFill>
          </p:spPr>
          <p:txBody>
            <a:bodyPr/>
            <a:lstStyle/>
            <a:p>
              <a:endParaRPr lang="en-US"/>
            </a:p>
          </p:txBody>
        </p:sp>
      </p:grpSp>
      <p:sp>
        <p:nvSpPr>
          <p:cNvPr id="24" name="Freeform 24"/>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1"/>
            <a:stretch>
              <a:fillRect/>
            </a:stretch>
          </a:blipFill>
        </p:spPr>
        <p:txBody>
          <a:bodyPr/>
          <a:lstStyle/>
          <a:p>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0358810" y="0"/>
            <a:ext cx="9668996" cy="8239990"/>
            <a:chOff x="0" y="0"/>
            <a:chExt cx="12891994" cy="10986654"/>
          </a:xfrm>
        </p:grpSpPr>
        <p:sp>
          <p:nvSpPr>
            <p:cNvPr id="18" name="Freeform 18"/>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8"/>
              <a:stretch>
                <a:fillRect b="-2"/>
              </a:stretch>
            </a:blipFill>
          </p:spPr>
          <p:txBody>
            <a:bodyPr/>
            <a:lstStyle/>
            <a:p>
              <a:endParaRPr lang="en-US"/>
            </a:p>
          </p:txBody>
        </p:sp>
      </p:grpSp>
      <p:grpSp>
        <p:nvGrpSpPr>
          <p:cNvPr id="19" name="Group 19"/>
          <p:cNvGrpSpPr/>
          <p:nvPr/>
        </p:nvGrpSpPr>
        <p:grpSpPr>
          <a:xfrm>
            <a:off x="1028700" y="746694"/>
            <a:ext cx="9091683" cy="1988345"/>
            <a:chOff x="0" y="0"/>
            <a:chExt cx="12122244" cy="2651126"/>
          </a:xfrm>
        </p:grpSpPr>
        <p:sp>
          <p:nvSpPr>
            <p:cNvPr id="20" name="Freeform 20"/>
            <p:cNvSpPr/>
            <p:nvPr/>
          </p:nvSpPr>
          <p:spPr>
            <a:xfrm>
              <a:off x="0"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endParaRPr lang="en-US"/>
            </a:p>
          </p:txBody>
        </p:sp>
        <p:sp>
          <p:nvSpPr>
            <p:cNvPr id="21" name="TextBox 21"/>
            <p:cNvSpPr txBox="1"/>
            <p:nvPr/>
          </p:nvSpPr>
          <p:spPr>
            <a:xfrm>
              <a:off x="0" y="66675"/>
              <a:ext cx="12122244" cy="2584451"/>
            </a:xfrm>
            <a:prstGeom prst="rect">
              <a:avLst/>
            </a:prstGeom>
          </p:spPr>
          <p:txBody>
            <a:bodyPr lIns="0" tIns="0" rIns="0" bIns="0" rtlCol="0" anchor="ctr"/>
            <a:lstStyle/>
            <a:p>
              <a:pPr marL="0" lvl="0" indent="0" algn="l">
                <a:lnSpc>
                  <a:spcPts val="6480"/>
                </a:lnSpc>
              </a:pPr>
              <a:r>
                <a:rPr lang="en-US" sz="6000" b="1">
                  <a:solidFill>
                    <a:srgbClr val="19112C"/>
                  </a:solidFill>
                  <a:latin typeface="Georgia Bold"/>
                  <a:ea typeface="Georgia Bold"/>
                  <a:cs typeface="Georgia Bold"/>
                  <a:sym typeface="Georgia Bold"/>
                </a:rPr>
                <a:t>Απόβλητα υφασμάτων και ανακύκλωση</a:t>
              </a:r>
            </a:p>
          </p:txBody>
        </p:sp>
      </p:grpSp>
      <p:sp>
        <p:nvSpPr>
          <p:cNvPr id="22" name="TextBox 22"/>
          <p:cNvSpPr txBox="1"/>
          <p:nvPr/>
        </p:nvSpPr>
        <p:spPr>
          <a:xfrm>
            <a:off x="1028700" y="3972141"/>
            <a:ext cx="11677212" cy="2943225"/>
          </a:xfrm>
          <a:prstGeom prst="rect">
            <a:avLst/>
          </a:prstGeom>
        </p:spPr>
        <p:txBody>
          <a:bodyPr lIns="0" tIns="0" rIns="0" bIns="0" rtlCol="0" anchor="t">
            <a:spAutoFit/>
          </a:bodyPr>
          <a:lstStyle/>
          <a:p>
            <a:pPr marL="0" lvl="0" indent="0" algn="l">
              <a:lnSpc>
                <a:spcPts val="4320"/>
              </a:lnSpc>
            </a:pPr>
            <a:r>
              <a:rPr lang="en-US" sz="3600" b="1">
                <a:solidFill>
                  <a:srgbClr val="19112C"/>
                </a:solidFill>
                <a:latin typeface="Arial Bold"/>
                <a:ea typeface="Arial Bold"/>
                <a:cs typeface="Arial Bold"/>
                <a:sym typeface="Arial Bold"/>
              </a:rPr>
              <a:t>Τι είναι τα απόβλητα υφασμάτων;</a:t>
            </a:r>
          </a:p>
          <a:p>
            <a:pPr marL="0" lvl="0" indent="0" algn="l">
              <a:lnSpc>
                <a:spcPts val="4320"/>
              </a:lnSpc>
            </a:pPr>
            <a:endParaRPr lang="en-US" sz="3600" b="1">
              <a:solidFill>
                <a:srgbClr val="19112C"/>
              </a:solidFill>
              <a:latin typeface="Arial Bold"/>
              <a:ea typeface="Arial Bold"/>
              <a:cs typeface="Arial Bold"/>
              <a:sym typeface="Arial Bold"/>
            </a:endParaRPr>
          </a:p>
          <a:p>
            <a:pPr marL="542930" lvl="1" indent="-271465" algn="l">
              <a:lnSpc>
                <a:spcPts val="3600"/>
              </a:lnSpc>
              <a:buFont typeface="Arial"/>
              <a:buChar char="•"/>
            </a:pPr>
            <a:r>
              <a:rPr lang="en-US" sz="3000">
                <a:solidFill>
                  <a:srgbClr val="19112C"/>
                </a:solidFill>
                <a:latin typeface="Arial"/>
                <a:ea typeface="Arial"/>
                <a:cs typeface="Arial"/>
                <a:sym typeface="Arial"/>
              </a:rPr>
              <a:t>Γνωρίζετε την ποσότητα των αποβλήτων που παράγει η βιομηχανία της μόδας κάθε χρόνο;</a:t>
            </a:r>
          </a:p>
          <a:p>
            <a:pPr marL="542930" lvl="1" indent="-271465" algn="l">
              <a:lnSpc>
                <a:spcPts val="3600"/>
              </a:lnSpc>
              <a:buFont typeface="Arial"/>
              <a:buChar char="•"/>
            </a:pPr>
            <a:r>
              <a:rPr lang="en-US" sz="3000">
                <a:solidFill>
                  <a:srgbClr val="19112C"/>
                </a:solidFill>
                <a:latin typeface="Arial"/>
                <a:ea typeface="Arial"/>
                <a:cs typeface="Arial"/>
                <a:sym typeface="Arial"/>
              </a:rPr>
              <a:t>Τι μπορεί να γίνει με αυτά τα απόβλητα;</a:t>
            </a:r>
          </a:p>
          <a:p>
            <a:pPr marL="542930" lvl="1" indent="-271465" algn="l">
              <a:lnSpc>
                <a:spcPts val="3600"/>
              </a:lnSpc>
              <a:buFont typeface="Arial"/>
              <a:buChar char="•"/>
            </a:pPr>
            <a:r>
              <a:rPr lang="en-US" sz="3000">
                <a:solidFill>
                  <a:srgbClr val="19112C"/>
                </a:solidFill>
                <a:latin typeface="Arial"/>
                <a:ea typeface="Arial"/>
                <a:cs typeface="Arial"/>
                <a:sym typeface="Arial"/>
              </a:rPr>
              <a:t>Τι γίνεται στην πραγματικότητα με αυτά τα απόβλητα;</a:t>
            </a:r>
          </a:p>
        </p:txBody>
      </p:sp>
      <p:sp>
        <p:nvSpPr>
          <p:cNvPr id="23" name="Freeform 23"/>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052204" y="452011"/>
            <a:ext cx="2882265" cy="1403886"/>
            <a:chOff x="0" y="0"/>
            <a:chExt cx="3843020" cy="1871848"/>
          </a:xfrm>
        </p:grpSpPr>
        <p:sp>
          <p:nvSpPr>
            <p:cNvPr id="18" name="Freeform 18" descr="Ένα ασπρόμαυρο λογότυπο  Η περιγραφή δημιουργείται αυτόματα"/>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endParaRPr lang="en-US"/>
            </a:p>
          </p:txBody>
        </p:sp>
      </p:grpSp>
      <p:sp>
        <p:nvSpPr>
          <p:cNvPr id="19" name="TextBox 19"/>
          <p:cNvSpPr txBox="1"/>
          <p:nvPr/>
        </p:nvSpPr>
        <p:spPr>
          <a:xfrm>
            <a:off x="12625179" y="6180273"/>
            <a:ext cx="4634121" cy="1255395"/>
          </a:xfrm>
          <a:prstGeom prst="rect">
            <a:avLst/>
          </a:prstGeom>
        </p:spPr>
        <p:txBody>
          <a:bodyPr lIns="0" tIns="0" rIns="0" bIns="0" rtlCol="0" anchor="t">
            <a:spAutoFit/>
          </a:bodyPr>
          <a:lstStyle/>
          <a:p>
            <a:pPr marL="0" lvl="0" indent="0" algn="ctr">
              <a:lnSpc>
                <a:spcPts val="3240"/>
              </a:lnSpc>
            </a:pPr>
            <a:r>
              <a:rPr lang="en-US" sz="3000">
                <a:solidFill>
                  <a:srgbClr val="FFFFFF"/>
                </a:solidFill>
                <a:latin typeface="Arial"/>
                <a:ea typeface="Arial"/>
                <a:cs typeface="Arial"/>
                <a:sym typeface="Arial"/>
              </a:rPr>
              <a:t>μεταχειρισμένα υφάσματα που ανακυκλώνονται σε νέα ρούχα</a:t>
            </a:r>
          </a:p>
        </p:txBody>
      </p:sp>
      <p:sp>
        <p:nvSpPr>
          <p:cNvPr id="20" name="TextBox 20"/>
          <p:cNvSpPr txBox="1"/>
          <p:nvPr/>
        </p:nvSpPr>
        <p:spPr>
          <a:xfrm>
            <a:off x="2353536" y="5313498"/>
            <a:ext cx="1541467" cy="447675"/>
          </a:xfrm>
          <a:prstGeom prst="rect">
            <a:avLst/>
          </a:prstGeom>
        </p:spPr>
        <p:txBody>
          <a:bodyPr lIns="0" tIns="0" rIns="0" bIns="0" rtlCol="0" anchor="t">
            <a:spAutoFit/>
          </a:bodyPr>
          <a:lstStyle/>
          <a:p>
            <a:pPr marL="0" lvl="0" indent="0" algn="ctr">
              <a:lnSpc>
                <a:spcPts val="3398"/>
              </a:lnSpc>
            </a:pPr>
            <a:r>
              <a:rPr lang="en-US" sz="2832" b="1">
                <a:solidFill>
                  <a:srgbClr val="C0FF99"/>
                </a:solidFill>
                <a:latin typeface="Arial Bold"/>
                <a:ea typeface="Arial Bold"/>
                <a:cs typeface="Arial Bold"/>
                <a:sym typeface="Arial Bold"/>
              </a:rPr>
              <a:t>~ 16 κιλά</a:t>
            </a:r>
          </a:p>
        </p:txBody>
      </p:sp>
      <p:sp>
        <p:nvSpPr>
          <p:cNvPr id="21" name="TextBox 21"/>
          <p:cNvSpPr txBox="1"/>
          <p:nvPr/>
        </p:nvSpPr>
        <p:spPr>
          <a:xfrm>
            <a:off x="8399716" y="5313498"/>
            <a:ext cx="1320243" cy="447675"/>
          </a:xfrm>
          <a:prstGeom prst="rect">
            <a:avLst/>
          </a:prstGeom>
        </p:spPr>
        <p:txBody>
          <a:bodyPr lIns="0" tIns="0" rIns="0" bIns="0" rtlCol="0" anchor="t">
            <a:spAutoFit/>
          </a:bodyPr>
          <a:lstStyle/>
          <a:p>
            <a:pPr marL="0" lvl="0" indent="0" algn="ctr">
              <a:lnSpc>
                <a:spcPts val="3398"/>
              </a:lnSpc>
            </a:pPr>
            <a:r>
              <a:rPr lang="en-US" sz="2832" b="1">
                <a:solidFill>
                  <a:srgbClr val="C0FF99"/>
                </a:solidFill>
                <a:latin typeface="Arial Bold"/>
                <a:ea typeface="Arial Bold"/>
                <a:cs typeface="Arial Bold"/>
                <a:sym typeface="Arial Bold"/>
              </a:rPr>
              <a:t>4,4 κιλά</a:t>
            </a:r>
          </a:p>
        </p:txBody>
      </p:sp>
      <p:sp>
        <p:nvSpPr>
          <p:cNvPr id="22" name="Freeform 22" descr="Βιωσιμότητα με συμπαγές γέμισμα"/>
          <p:cNvSpPr/>
          <p:nvPr/>
        </p:nvSpPr>
        <p:spPr>
          <a:xfrm>
            <a:off x="7890223" y="3057294"/>
            <a:ext cx="2159368" cy="2073644"/>
          </a:xfrm>
          <a:custGeom>
            <a:avLst/>
            <a:gdLst/>
            <a:ahLst/>
            <a:cxnLst/>
            <a:rect l="l" t="t" r="r" b="b"/>
            <a:pathLst>
              <a:path w="2159368" h="2073644">
                <a:moveTo>
                  <a:pt x="0" y="0"/>
                </a:moveTo>
                <a:lnTo>
                  <a:pt x="2159369" y="0"/>
                </a:lnTo>
                <a:lnTo>
                  <a:pt x="2159369" y="2073644"/>
                </a:lnTo>
                <a:lnTo>
                  <a:pt x="0" y="2073644"/>
                </a:lnTo>
                <a:lnTo>
                  <a:pt x="0" y="0"/>
                </a:lnTo>
                <a:close/>
              </a:path>
            </a:pathLst>
          </a:custGeom>
          <a:blipFill>
            <a:blip r:embed="rId10">
              <a:extLst>
                <a:ext uri="{96DAC541-7B7A-43D3-8B79-37D633B846F1}">
                  <asvg:svgBlip xmlns:asvg="http://schemas.microsoft.com/office/drawing/2016/SVG/main" r:embed="rId11"/>
                </a:ext>
              </a:extLst>
            </a:blip>
            <a:stretch>
              <a:fillRect t="-2067" b="-2067"/>
            </a:stretch>
          </a:blipFill>
        </p:spPr>
        <p:txBody>
          <a:bodyPr/>
          <a:lstStyle/>
          <a:p>
            <a:endParaRPr lang="en-US"/>
          </a:p>
        </p:txBody>
      </p:sp>
      <p:sp>
        <p:nvSpPr>
          <p:cNvPr id="23" name="Freeform 23" descr="Σκουπίδια με συμπαγές γέμισμα"/>
          <p:cNvSpPr/>
          <p:nvPr/>
        </p:nvSpPr>
        <p:spPr>
          <a:xfrm>
            <a:off x="2264472" y="3150164"/>
            <a:ext cx="1888297" cy="1888298"/>
          </a:xfrm>
          <a:custGeom>
            <a:avLst/>
            <a:gdLst/>
            <a:ahLst/>
            <a:cxnLst/>
            <a:rect l="l" t="t" r="r" b="b"/>
            <a:pathLst>
              <a:path w="1888297" h="1888298">
                <a:moveTo>
                  <a:pt x="0" y="0"/>
                </a:moveTo>
                <a:lnTo>
                  <a:pt x="1888297" y="0"/>
                </a:lnTo>
                <a:lnTo>
                  <a:pt x="1888297" y="1888297"/>
                </a:lnTo>
                <a:lnTo>
                  <a:pt x="0" y="188829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4" name="Freeform 24" descr="Κύκλος με βέλος με συμπαγές γέμισμα"/>
          <p:cNvSpPr/>
          <p:nvPr/>
        </p:nvSpPr>
        <p:spPr>
          <a:xfrm>
            <a:off x="13787438" y="2807264"/>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5" name="TextBox 25"/>
          <p:cNvSpPr txBox="1"/>
          <p:nvPr/>
        </p:nvSpPr>
        <p:spPr>
          <a:xfrm>
            <a:off x="14472100" y="5303975"/>
            <a:ext cx="1320243" cy="523875"/>
          </a:xfrm>
          <a:prstGeom prst="rect">
            <a:avLst/>
          </a:prstGeom>
        </p:spPr>
        <p:txBody>
          <a:bodyPr lIns="0" tIns="0" rIns="0" bIns="0" rtlCol="0" anchor="t">
            <a:spAutoFit/>
          </a:bodyPr>
          <a:lstStyle/>
          <a:p>
            <a:pPr marL="0" lvl="0" indent="0" algn="ctr">
              <a:lnSpc>
                <a:spcPts val="3960"/>
              </a:lnSpc>
            </a:pPr>
            <a:r>
              <a:rPr lang="en-US" sz="3300" b="1">
                <a:solidFill>
                  <a:srgbClr val="C0FF99"/>
                </a:solidFill>
                <a:latin typeface="Arial Bold"/>
                <a:ea typeface="Arial Bold"/>
                <a:cs typeface="Arial Bold"/>
                <a:sym typeface="Arial Bold"/>
              </a:rPr>
              <a:t>&lt; 1%</a:t>
            </a:r>
          </a:p>
        </p:txBody>
      </p:sp>
      <p:sp>
        <p:nvSpPr>
          <p:cNvPr id="26" name="TextBox 26"/>
          <p:cNvSpPr txBox="1"/>
          <p:nvPr/>
        </p:nvSpPr>
        <p:spPr>
          <a:xfrm>
            <a:off x="1244503" y="6180273"/>
            <a:ext cx="3928234" cy="1251238"/>
          </a:xfrm>
          <a:prstGeom prst="rect">
            <a:avLst/>
          </a:prstGeom>
        </p:spPr>
        <p:txBody>
          <a:bodyPr lIns="0" tIns="0" rIns="0" bIns="0" rtlCol="0" anchor="t">
            <a:spAutoFit/>
          </a:bodyPr>
          <a:lstStyle/>
          <a:p>
            <a:pPr marL="0" lvl="0" indent="0" algn="ctr">
              <a:lnSpc>
                <a:spcPts val="3272"/>
              </a:lnSpc>
            </a:pPr>
            <a:r>
              <a:rPr lang="en-US" sz="3000">
                <a:solidFill>
                  <a:srgbClr val="FFFFFF"/>
                </a:solidFill>
                <a:latin typeface="Arial"/>
                <a:ea typeface="Arial"/>
                <a:cs typeface="Arial"/>
                <a:sym typeface="Arial"/>
              </a:rPr>
              <a:t>απόβλητα υφασμάτων ανά πολίτη της ΕΕ ανά έτος</a:t>
            </a:r>
          </a:p>
        </p:txBody>
      </p:sp>
      <p:sp>
        <p:nvSpPr>
          <p:cNvPr id="27" name="TextBox 27"/>
          <p:cNvSpPr txBox="1"/>
          <p:nvPr/>
        </p:nvSpPr>
        <p:spPr>
          <a:xfrm>
            <a:off x="6914117" y="6180273"/>
            <a:ext cx="4407008" cy="1660813"/>
          </a:xfrm>
          <a:prstGeom prst="rect">
            <a:avLst/>
          </a:prstGeom>
        </p:spPr>
        <p:txBody>
          <a:bodyPr lIns="0" tIns="0" rIns="0" bIns="0" rtlCol="0" anchor="t">
            <a:spAutoFit/>
          </a:bodyPr>
          <a:lstStyle/>
          <a:p>
            <a:pPr marL="0" lvl="0" indent="0" algn="ctr">
              <a:lnSpc>
                <a:spcPts val="3272"/>
              </a:lnSpc>
            </a:pPr>
            <a:r>
              <a:rPr lang="en-US" sz="3000">
                <a:solidFill>
                  <a:srgbClr val="FFFFFF"/>
                </a:solidFill>
                <a:latin typeface="Arial"/>
                <a:ea typeface="Arial"/>
                <a:cs typeface="Arial"/>
                <a:sym typeface="Arial"/>
              </a:rPr>
              <a:t>υφάσματα που συλλέχθηκαν για επαναχρησιμοποίηση ή ανακύκλωση</a:t>
            </a:r>
          </a:p>
        </p:txBody>
      </p:sp>
      <p:grpSp>
        <p:nvGrpSpPr>
          <p:cNvPr id="28" name="Group 28"/>
          <p:cNvGrpSpPr/>
          <p:nvPr/>
        </p:nvGrpSpPr>
        <p:grpSpPr>
          <a:xfrm>
            <a:off x="1789327" y="2095272"/>
            <a:ext cx="14906033" cy="838197"/>
            <a:chOff x="0" y="0"/>
            <a:chExt cx="19874711" cy="1117596"/>
          </a:xfrm>
        </p:grpSpPr>
        <p:sp>
          <p:nvSpPr>
            <p:cNvPr id="29" name="Freeform 29"/>
            <p:cNvSpPr/>
            <p:nvPr/>
          </p:nvSpPr>
          <p:spPr>
            <a:xfrm>
              <a:off x="0" y="0"/>
              <a:ext cx="19874711" cy="1117596"/>
            </a:xfrm>
            <a:custGeom>
              <a:avLst/>
              <a:gdLst/>
              <a:ahLst/>
              <a:cxnLst/>
              <a:rect l="l" t="t" r="r" b="b"/>
              <a:pathLst>
                <a:path w="19874711" h="1117596">
                  <a:moveTo>
                    <a:pt x="0" y="0"/>
                  </a:moveTo>
                  <a:lnTo>
                    <a:pt x="19874711" y="0"/>
                  </a:lnTo>
                  <a:lnTo>
                    <a:pt x="19874711" y="1117596"/>
                  </a:lnTo>
                  <a:lnTo>
                    <a:pt x="0" y="1117596"/>
                  </a:lnTo>
                  <a:close/>
                </a:path>
              </a:pathLst>
            </a:custGeom>
            <a:solidFill>
              <a:srgbClr val="000000">
                <a:alpha val="0"/>
              </a:srgbClr>
            </a:solidFill>
          </p:spPr>
          <p:txBody>
            <a:bodyPr/>
            <a:lstStyle/>
            <a:p>
              <a:endParaRPr lang="en-US"/>
            </a:p>
          </p:txBody>
        </p:sp>
        <p:sp>
          <p:nvSpPr>
            <p:cNvPr id="30" name="TextBox 30"/>
            <p:cNvSpPr txBox="1"/>
            <p:nvPr/>
          </p:nvSpPr>
          <p:spPr>
            <a:xfrm>
              <a:off x="0" y="19050"/>
              <a:ext cx="19874711" cy="1098546"/>
            </a:xfrm>
            <a:prstGeom prst="rect">
              <a:avLst/>
            </a:prstGeom>
          </p:spPr>
          <p:txBody>
            <a:bodyPr lIns="0" tIns="0" rIns="0" bIns="0" rtlCol="0" anchor="b"/>
            <a:lstStyle/>
            <a:p>
              <a:pPr marL="0" lvl="0" indent="0" algn="l">
                <a:lnSpc>
                  <a:spcPts val="3023"/>
                </a:lnSpc>
              </a:pPr>
              <a:r>
                <a:rPr lang="en-US" sz="2799" b="1">
                  <a:solidFill>
                    <a:srgbClr val="C0FF99"/>
                  </a:solidFill>
                  <a:latin typeface="Georgia Bold"/>
                  <a:ea typeface="Georgia Bold"/>
                  <a:cs typeface="Georgia Bold"/>
                  <a:sym typeface="Georgia Bold"/>
                </a:rPr>
                <a:t>Ένας τομέας σε μετασχηματισμό: Απόβλητα κλωστοϋφαντουργικών προϊόντων</a:t>
              </a:r>
            </a:p>
          </p:txBody>
        </p:sp>
      </p:grpSp>
      <p:grpSp>
        <p:nvGrpSpPr>
          <p:cNvPr id="31" name="Group 31"/>
          <p:cNvGrpSpPr/>
          <p:nvPr/>
        </p:nvGrpSpPr>
        <p:grpSpPr>
          <a:xfrm>
            <a:off x="4498511" y="605564"/>
            <a:ext cx="12577343" cy="1365883"/>
            <a:chOff x="0" y="0"/>
            <a:chExt cx="16769790" cy="1821177"/>
          </a:xfrm>
        </p:grpSpPr>
        <p:sp>
          <p:nvSpPr>
            <p:cNvPr id="32" name="Freeform 32"/>
            <p:cNvSpPr/>
            <p:nvPr/>
          </p:nvSpPr>
          <p:spPr>
            <a:xfrm>
              <a:off x="0" y="0"/>
              <a:ext cx="16769790" cy="1821177"/>
            </a:xfrm>
            <a:custGeom>
              <a:avLst/>
              <a:gdLst/>
              <a:ahLst/>
              <a:cxnLst/>
              <a:rect l="l" t="t" r="r" b="b"/>
              <a:pathLst>
                <a:path w="16769790" h="1821177">
                  <a:moveTo>
                    <a:pt x="0" y="0"/>
                  </a:moveTo>
                  <a:lnTo>
                    <a:pt x="16769790" y="0"/>
                  </a:lnTo>
                  <a:lnTo>
                    <a:pt x="16769790" y="1821177"/>
                  </a:lnTo>
                  <a:lnTo>
                    <a:pt x="0" y="1821177"/>
                  </a:lnTo>
                  <a:close/>
                </a:path>
              </a:pathLst>
            </a:custGeom>
            <a:solidFill>
              <a:srgbClr val="000000">
                <a:alpha val="0"/>
              </a:srgbClr>
            </a:solidFill>
          </p:spPr>
          <p:txBody>
            <a:bodyPr/>
            <a:lstStyle/>
            <a:p>
              <a:endParaRPr lang="en-US"/>
            </a:p>
          </p:txBody>
        </p:sp>
        <p:sp>
          <p:nvSpPr>
            <p:cNvPr id="33" name="TextBox 33"/>
            <p:cNvSpPr txBox="1"/>
            <p:nvPr/>
          </p:nvSpPr>
          <p:spPr>
            <a:xfrm>
              <a:off x="0" y="38100"/>
              <a:ext cx="16769790" cy="1783077"/>
            </a:xfrm>
            <a:prstGeom prst="rect">
              <a:avLst/>
            </a:prstGeom>
          </p:spPr>
          <p:txBody>
            <a:bodyPr lIns="0" tIns="0" rIns="0" bIns="0" rtlCol="0" anchor="b"/>
            <a:lstStyle/>
            <a:p>
              <a:pPr marL="0" lvl="0" indent="0" algn="l">
                <a:lnSpc>
                  <a:spcPts val="4536"/>
                </a:lnSpc>
              </a:pPr>
              <a:r>
                <a:rPr lang="en-US" sz="4200" b="1">
                  <a:solidFill>
                    <a:srgbClr val="FFFFFF"/>
                  </a:solidFill>
                  <a:latin typeface="Georgia Bold"/>
                  <a:ea typeface="Georgia Bold"/>
                  <a:cs typeface="Georgia Bold"/>
                  <a:sym typeface="Georgia Bold"/>
                </a:rPr>
                <a:t>Ανακύκλωση και απόβλητα υφασμάτων στην Ευρώπη του σήμερα</a:t>
              </a:r>
            </a:p>
          </p:txBody>
        </p:sp>
      </p:grpSp>
      <p:sp>
        <p:nvSpPr>
          <p:cNvPr id="34" name="Freeform 34"/>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6"/>
            <a:stretch>
              <a:fillRect/>
            </a:stretch>
          </a:blipFill>
        </p:spPr>
        <p:txBody>
          <a:bodyPr/>
          <a:lstStyle/>
          <a:p>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grpSp>
        <p:nvGrpSpPr>
          <p:cNvPr id="16" name="Group 16"/>
          <p:cNvGrpSpPr>
            <a:grpSpLocks noChangeAspect="1"/>
          </p:cNvGrpSpPr>
          <p:nvPr/>
        </p:nvGrpSpPr>
        <p:grpSpPr>
          <a:xfrm>
            <a:off x="1052204" y="452011"/>
            <a:ext cx="2882265" cy="1403886"/>
            <a:chOff x="0" y="0"/>
            <a:chExt cx="3843020" cy="1871848"/>
          </a:xfrm>
        </p:grpSpPr>
        <p:sp>
          <p:nvSpPr>
            <p:cNvPr id="17" name="Freeform 17" descr="Ένα ασπρόμαυρο λογότυπο  Η περιγραφή δημιουργείται αυτόματα"/>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endParaRPr lang="en-US"/>
            </a:p>
          </p:txBody>
        </p:sp>
      </p:grpSp>
      <p:grpSp>
        <p:nvGrpSpPr>
          <p:cNvPr id="18" name="Group 18"/>
          <p:cNvGrpSpPr/>
          <p:nvPr/>
        </p:nvGrpSpPr>
        <p:grpSpPr>
          <a:xfrm>
            <a:off x="4902332" y="571974"/>
            <a:ext cx="12577343" cy="1365882"/>
            <a:chOff x="0" y="0"/>
            <a:chExt cx="16769790" cy="1821176"/>
          </a:xfrm>
        </p:grpSpPr>
        <p:sp>
          <p:nvSpPr>
            <p:cNvPr id="19" name="Freeform 19"/>
            <p:cNvSpPr/>
            <p:nvPr/>
          </p:nvSpPr>
          <p:spPr>
            <a:xfrm>
              <a:off x="0" y="0"/>
              <a:ext cx="16769790" cy="1821176"/>
            </a:xfrm>
            <a:custGeom>
              <a:avLst/>
              <a:gdLst/>
              <a:ahLst/>
              <a:cxnLst/>
              <a:rect l="l" t="t" r="r" b="b"/>
              <a:pathLst>
                <a:path w="16769790" h="1821176">
                  <a:moveTo>
                    <a:pt x="0" y="0"/>
                  </a:moveTo>
                  <a:lnTo>
                    <a:pt x="16769790" y="0"/>
                  </a:lnTo>
                  <a:lnTo>
                    <a:pt x="16769790" y="1821176"/>
                  </a:lnTo>
                  <a:lnTo>
                    <a:pt x="0" y="1821176"/>
                  </a:lnTo>
                  <a:close/>
                </a:path>
              </a:pathLst>
            </a:custGeom>
            <a:solidFill>
              <a:srgbClr val="000000">
                <a:alpha val="0"/>
              </a:srgbClr>
            </a:solidFill>
          </p:spPr>
          <p:txBody>
            <a:bodyPr/>
            <a:lstStyle/>
            <a:p>
              <a:endParaRPr lang="en-US"/>
            </a:p>
          </p:txBody>
        </p:sp>
        <p:sp>
          <p:nvSpPr>
            <p:cNvPr id="20" name="TextBox 20"/>
            <p:cNvSpPr txBox="1"/>
            <p:nvPr/>
          </p:nvSpPr>
          <p:spPr>
            <a:xfrm>
              <a:off x="0" y="38100"/>
              <a:ext cx="16769790" cy="1783076"/>
            </a:xfrm>
            <a:prstGeom prst="rect">
              <a:avLst/>
            </a:prstGeom>
          </p:spPr>
          <p:txBody>
            <a:bodyPr lIns="0" tIns="0" rIns="0" bIns="0" rtlCol="0" anchor="b"/>
            <a:lstStyle/>
            <a:p>
              <a:pPr marL="0" lvl="0" indent="0" algn="l">
                <a:lnSpc>
                  <a:spcPts val="4536"/>
                </a:lnSpc>
              </a:pPr>
              <a:r>
                <a:rPr lang="en-US" sz="4200" b="1">
                  <a:solidFill>
                    <a:srgbClr val="FFFFFF"/>
                  </a:solidFill>
                  <a:latin typeface="Georgia Bold"/>
                  <a:ea typeface="Georgia Bold"/>
                  <a:cs typeface="Georgia Bold"/>
                  <a:sym typeface="Georgia Bold"/>
                </a:rPr>
                <a:t>Ανακύκλωση και απόβλητα υφασμάτων στην Ευρώπη του σήμερα</a:t>
              </a:r>
            </a:p>
          </p:txBody>
        </p:sp>
      </p:grpSp>
      <p:grpSp>
        <p:nvGrpSpPr>
          <p:cNvPr id="21" name="Group 21"/>
          <p:cNvGrpSpPr/>
          <p:nvPr/>
        </p:nvGrpSpPr>
        <p:grpSpPr>
          <a:xfrm>
            <a:off x="1028700" y="1855898"/>
            <a:ext cx="16427471" cy="838197"/>
            <a:chOff x="0" y="0"/>
            <a:chExt cx="21903294" cy="1117596"/>
          </a:xfrm>
        </p:grpSpPr>
        <p:sp>
          <p:nvSpPr>
            <p:cNvPr id="22" name="Freeform 22"/>
            <p:cNvSpPr/>
            <p:nvPr/>
          </p:nvSpPr>
          <p:spPr>
            <a:xfrm>
              <a:off x="0" y="0"/>
              <a:ext cx="21903294" cy="1117596"/>
            </a:xfrm>
            <a:custGeom>
              <a:avLst/>
              <a:gdLst/>
              <a:ahLst/>
              <a:cxnLst/>
              <a:rect l="l" t="t" r="r" b="b"/>
              <a:pathLst>
                <a:path w="21903294" h="1117596">
                  <a:moveTo>
                    <a:pt x="0" y="0"/>
                  </a:moveTo>
                  <a:lnTo>
                    <a:pt x="21903294" y="0"/>
                  </a:lnTo>
                  <a:lnTo>
                    <a:pt x="21903294" y="1117596"/>
                  </a:lnTo>
                  <a:lnTo>
                    <a:pt x="0" y="1117596"/>
                  </a:lnTo>
                  <a:close/>
                </a:path>
              </a:pathLst>
            </a:custGeom>
            <a:solidFill>
              <a:srgbClr val="000000">
                <a:alpha val="0"/>
              </a:srgbClr>
            </a:solidFill>
          </p:spPr>
          <p:txBody>
            <a:bodyPr/>
            <a:lstStyle/>
            <a:p>
              <a:endParaRPr lang="en-US"/>
            </a:p>
          </p:txBody>
        </p:sp>
        <p:sp>
          <p:nvSpPr>
            <p:cNvPr id="23" name="TextBox 23"/>
            <p:cNvSpPr txBox="1"/>
            <p:nvPr/>
          </p:nvSpPr>
          <p:spPr>
            <a:xfrm>
              <a:off x="0" y="19050"/>
              <a:ext cx="21903294" cy="1098546"/>
            </a:xfrm>
            <a:prstGeom prst="rect">
              <a:avLst/>
            </a:prstGeom>
          </p:spPr>
          <p:txBody>
            <a:bodyPr lIns="0" tIns="0" rIns="0" bIns="0" rtlCol="0" anchor="b"/>
            <a:lstStyle/>
            <a:p>
              <a:pPr marL="0" lvl="0" indent="0" algn="l">
                <a:lnSpc>
                  <a:spcPts val="3023"/>
                </a:lnSpc>
              </a:pPr>
              <a:r>
                <a:rPr lang="en-US" sz="2799" b="1">
                  <a:solidFill>
                    <a:srgbClr val="C0FF99"/>
                  </a:solidFill>
                  <a:latin typeface="Georgia Bold"/>
                  <a:ea typeface="Georgia Bold"/>
                  <a:cs typeface="Georgia Bold"/>
                  <a:sym typeface="Georgia Bold"/>
                </a:rPr>
                <a:t>Ένας τομέας σε μετασχηματισμό: Εμπόδια σε μια κυκλική οικονομία κλωστοϋφαντουργίας</a:t>
              </a:r>
            </a:p>
          </p:txBody>
        </p:sp>
      </p:grpSp>
      <p:sp>
        <p:nvSpPr>
          <p:cNvPr id="24" name="Freeform 24"/>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0"/>
            <a:stretch>
              <a:fillRect/>
            </a:stretch>
          </a:blipFill>
        </p:spPr>
        <p:txBody>
          <a:bodyPr/>
          <a:lstStyle/>
          <a:p>
            <a:endParaRPr lang="en-US"/>
          </a:p>
        </p:txBody>
      </p:sp>
      <p:sp>
        <p:nvSpPr>
          <p:cNvPr id="25" name="TextBox 25"/>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sp>
        <p:nvSpPr>
          <p:cNvPr id="26" name="TextBox 26"/>
          <p:cNvSpPr txBox="1"/>
          <p:nvPr/>
        </p:nvSpPr>
        <p:spPr>
          <a:xfrm>
            <a:off x="1350105" y="6856892"/>
            <a:ext cx="3127425" cy="438150"/>
          </a:xfrm>
          <a:prstGeom prst="rect">
            <a:avLst/>
          </a:prstGeom>
        </p:spPr>
        <p:txBody>
          <a:bodyPr lIns="0" tIns="0" rIns="0" bIns="0" rtlCol="0" anchor="t">
            <a:spAutoFit/>
          </a:bodyPr>
          <a:lstStyle/>
          <a:p>
            <a:pPr marL="0" lvl="0" indent="0" algn="ctr">
              <a:lnSpc>
                <a:spcPts val="3360"/>
              </a:lnSpc>
            </a:pPr>
            <a:r>
              <a:rPr lang="en-US" sz="2800" b="1">
                <a:solidFill>
                  <a:srgbClr val="FFFFFF"/>
                </a:solidFill>
                <a:latin typeface="Arial Bold"/>
                <a:ea typeface="Arial Bold"/>
                <a:cs typeface="Arial Bold"/>
                <a:sym typeface="Arial Bold"/>
              </a:rPr>
              <a:t>Σύνθετα υλικά</a:t>
            </a:r>
          </a:p>
        </p:txBody>
      </p:sp>
      <p:sp>
        <p:nvSpPr>
          <p:cNvPr id="27" name="TextBox 27"/>
          <p:cNvSpPr txBox="1"/>
          <p:nvPr/>
        </p:nvSpPr>
        <p:spPr>
          <a:xfrm>
            <a:off x="5000331" y="6856888"/>
            <a:ext cx="4381038" cy="1276350"/>
          </a:xfrm>
          <a:prstGeom prst="rect">
            <a:avLst/>
          </a:prstGeom>
        </p:spPr>
        <p:txBody>
          <a:bodyPr lIns="0" tIns="0" rIns="0" bIns="0" rtlCol="0" anchor="t">
            <a:spAutoFit/>
          </a:bodyPr>
          <a:lstStyle/>
          <a:p>
            <a:pPr marL="0" lvl="0" indent="0" algn="ctr">
              <a:lnSpc>
                <a:spcPts val="3360"/>
              </a:lnSpc>
            </a:pPr>
            <a:r>
              <a:rPr lang="en-US" sz="2800" b="1">
                <a:solidFill>
                  <a:srgbClr val="FFFFFF"/>
                </a:solidFill>
                <a:latin typeface="Arial Bold"/>
                <a:ea typeface="Arial Bold"/>
                <a:cs typeface="Arial Bold"/>
                <a:sym typeface="Arial Bold"/>
              </a:rPr>
              <a:t>Περιορισμένη υποδομή διαλογής και ανακύκλωσης</a:t>
            </a:r>
          </a:p>
        </p:txBody>
      </p:sp>
      <p:sp>
        <p:nvSpPr>
          <p:cNvPr id="28" name="TextBox 28"/>
          <p:cNvSpPr txBox="1"/>
          <p:nvPr/>
        </p:nvSpPr>
        <p:spPr>
          <a:xfrm>
            <a:off x="9572328" y="6856887"/>
            <a:ext cx="3920151" cy="857250"/>
          </a:xfrm>
          <a:prstGeom prst="rect">
            <a:avLst/>
          </a:prstGeom>
        </p:spPr>
        <p:txBody>
          <a:bodyPr lIns="0" tIns="0" rIns="0" bIns="0" rtlCol="0" anchor="t">
            <a:spAutoFit/>
          </a:bodyPr>
          <a:lstStyle/>
          <a:p>
            <a:pPr marL="0" lvl="0" indent="0" algn="ctr">
              <a:lnSpc>
                <a:spcPts val="3360"/>
              </a:lnSpc>
            </a:pPr>
            <a:r>
              <a:rPr lang="en-US" sz="2800" b="1">
                <a:solidFill>
                  <a:srgbClr val="FFFFFF"/>
                </a:solidFill>
                <a:latin typeface="Arial Bold"/>
                <a:ea typeface="Arial Bold"/>
                <a:cs typeface="Arial Bold"/>
                <a:sym typeface="Arial Bold"/>
              </a:rPr>
              <a:t>Χαμηλό οικονομικό κίνητρο</a:t>
            </a:r>
          </a:p>
        </p:txBody>
      </p:sp>
      <p:sp>
        <p:nvSpPr>
          <p:cNvPr id="29" name="TextBox 29"/>
          <p:cNvSpPr txBox="1"/>
          <p:nvPr/>
        </p:nvSpPr>
        <p:spPr>
          <a:xfrm>
            <a:off x="13849358" y="6856887"/>
            <a:ext cx="3256473" cy="857250"/>
          </a:xfrm>
          <a:prstGeom prst="rect">
            <a:avLst/>
          </a:prstGeom>
        </p:spPr>
        <p:txBody>
          <a:bodyPr lIns="0" tIns="0" rIns="0" bIns="0" rtlCol="0" anchor="t">
            <a:spAutoFit/>
          </a:bodyPr>
          <a:lstStyle/>
          <a:p>
            <a:pPr marL="0" lvl="0" indent="0" algn="ctr">
              <a:lnSpc>
                <a:spcPts val="3360"/>
              </a:lnSpc>
            </a:pPr>
            <a:r>
              <a:rPr lang="en-US" sz="2800" b="1">
                <a:solidFill>
                  <a:srgbClr val="FFFFFF"/>
                </a:solidFill>
                <a:latin typeface="Arial Bold"/>
                <a:ea typeface="Arial Bold"/>
                <a:cs typeface="Arial Bold"/>
                <a:sym typeface="Arial Bold"/>
              </a:rPr>
              <a:t>Απροσδιόριστο τέλος ζωής</a:t>
            </a:r>
          </a:p>
        </p:txBody>
      </p:sp>
      <p:sp>
        <p:nvSpPr>
          <p:cNvPr id="30" name="Freeform 30"/>
          <p:cNvSpPr/>
          <p:nvPr/>
        </p:nvSpPr>
        <p:spPr>
          <a:xfrm>
            <a:off x="677021" y="2199617"/>
            <a:ext cx="8466979" cy="4233489"/>
          </a:xfrm>
          <a:custGeom>
            <a:avLst/>
            <a:gdLst/>
            <a:ahLst/>
            <a:cxnLst/>
            <a:rect l="l" t="t" r="r" b="b"/>
            <a:pathLst>
              <a:path w="8466979" h="4233489">
                <a:moveTo>
                  <a:pt x="0" y="0"/>
                </a:moveTo>
                <a:lnTo>
                  <a:pt x="8466979" y="0"/>
                </a:lnTo>
                <a:lnTo>
                  <a:pt x="8466979" y="4233489"/>
                </a:lnTo>
                <a:lnTo>
                  <a:pt x="0" y="4233489"/>
                </a:lnTo>
                <a:lnTo>
                  <a:pt x="0" y="0"/>
                </a:lnTo>
                <a:close/>
              </a:path>
            </a:pathLst>
          </a:custGeom>
          <a:blipFill>
            <a:blip r:embed="rId11"/>
            <a:stretch>
              <a:fillRect t="-6000" b="-6000"/>
            </a:stretch>
          </a:blipFill>
        </p:spPr>
        <p:txBody>
          <a:bodyPr/>
          <a:lstStyle/>
          <a:p>
            <a:endParaRPr lang="en-US"/>
          </a:p>
        </p:txBody>
      </p:sp>
      <p:sp>
        <p:nvSpPr>
          <p:cNvPr id="31" name="Freeform 31"/>
          <p:cNvSpPr/>
          <p:nvPr/>
        </p:nvSpPr>
        <p:spPr>
          <a:xfrm>
            <a:off x="9144000" y="2199617"/>
            <a:ext cx="8466979" cy="4233489"/>
          </a:xfrm>
          <a:custGeom>
            <a:avLst/>
            <a:gdLst/>
            <a:ahLst/>
            <a:cxnLst/>
            <a:rect l="l" t="t" r="r" b="b"/>
            <a:pathLst>
              <a:path w="8466979" h="4233489">
                <a:moveTo>
                  <a:pt x="0" y="0"/>
                </a:moveTo>
                <a:lnTo>
                  <a:pt x="8466979" y="0"/>
                </a:lnTo>
                <a:lnTo>
                  <a:pt x="8466979" y="4233489"/>
                </a:lnTo>
                <a:lnTo>
                  <a:pt x="0" y="4233489"/>
                </a:lnTo>
                <a:lnTo>
                  <a:pt x="0" y="0"/>
                </a:lnTo>
                <a:close/>
              </a:path>
            </a:pathLst>
          </a:custGeom>
          <a:blipFill>
            <a:blip r:embed="rId11"/>
            <a:stretch>
              <a:fillRect t="-6000" b="-6000"/>
            </a:stretch>
          </a:blipFill>
        </p:spPr>
        <p:txBody>
          <a:bodyPr/>
          <a:lstStyle/>
          <a:p>
            <a:endParaRPr lang="en-US"/>
          </a:p>
        </p:txBody>
      </p:sp>
      <p:sp>
        <p:nvSpPr>
          <p:cNvPr id="32" name="Freeform 32"/>
          <p:cNvSpPr/>
          <p:nvPr/>
        </p:nvSpPr>
        <p:spPr>
          <a:xfrm>
            <a:off x="4429112" y="4228691"/>
            <a:ext cx="962797" cy="287088"/>
          </a:xfrm>
          <a:custGeom>
            <a:avLst/>
            <a:gdLst/>
            <a:ahLst/>
            <a:cxnLst/>
            <a:rect l="l" t="t" r="r" b="b"/>
            <a:pathLst>
              <a:path w="962797" h="287088">
                <a:moveTo>
                  <a:pt x="0" y="0"/>
                </a:moveTo>
                <a:lnTo>
                  <a:pt x="962797" y="0"/>
                </a:lnTo>
                <a:lnTo>
                  <a:pt x="962797" y="287088"/>
                </a:lnTo>
                <a:lnTo>
                  <a:pt x="0" y="2870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3" name="TextBox 33"/>
          <p:cNvSpPr txBox="1"/>
          <p:nvPr/>
        </p:nvSpPr>
        <p:spPr>
          <a:xfrm>
            <a:off x="2265275" y="4133357"/>
            <a:ext cx="1489323" cy="430130"/>
          </a:xfrm>
          <a:prstGeom prst="rect">
            <a:avLst/>
          </a:prstGeom>
        </p:spPr>
        <p:txBody>
          <a:bodyPr lIns="0" tIns="0" rIns="0" bIns="0" rtlCol="0" anchor="t">
            <a:spAutoFit/>
          </a:bodyPr>
          <a:lstStyle/>
          <a:p>
            <a:pPr algn="ctr">
              <a:lnSpc>
                <a:spcPts val="3592"/>
              </a:lnSpc>
            </a:pPr>
            <a:r>
              <a:rPr lang="en-US" sz="2565">
                <a:solidFill>
                  <a:srgbClr val="000000"/>
                </a:solidFill>
                <a:latin typeface="Children One"/>
                <a:ea typeface="Children One"/>
                <a:cs typeface="Children One"/>
                <a:sym typeface="Children One"/>
              </a:rPr>
              <a:t>ΣΥΛΛΟΓΗ</a:t>
            </a:r>
          </a:p>
        </p:txBody>
      </p:sp>
      <p:sp>
        <p:nvSpPr>
          <p:cNvPr id="34" name="TextBox 34"/>
          <p:cNvSpPr txBox="1"/>
          <p:nvPr/>
        </p:nvSpPr>
        <p:spPr>
          <a:xfrm>
            <a:off x="6443780" y="4133357"/>
            <a:ext cx="1134368" cy="430130"/>
          </a:xfrm>
          <a:prstGeom prst="rect">
            <a:avLst/>
          </a:prstGeom>
        </p:spPr>
        <p:txBody>
          <a:bodyPr lIns="0" tIns="0" rIns="0" bIns="0" rtlCol="0" anchor="t">
            <a:spAutoFit/>
          </a:bodyPr>
          <a:lstStyle/>
          <a:p>
            <a:pPr algn="ctr">
              <a:lnSpc>
                <a:spcPts val="3592"/>
              </a:lnSpc>
            </a:pPr>
            <a:r>
              <a:rPr lang="en-US" sz="2565">
                <a:solidFill>
                  <a:srgbClr val="000000"/>
                </a:solidFill>
                <a:latin typeface="Children One"/>
                <a:ea typeface="Children One"/>
                <a:cs typeface="Children One"/>
                <a:sym typeface="Children One"/>
              </a:rPr>
              <a:t>ΔΙΑΛΟΓΗ</a:t>
            </a:r>
          </a:p>
        </p:txBody>
      </p:sp>
      <p:sp>
        <p:nvSpPr>
          <p:cNvPr id="35" name="TextBox 35"/>
          <p:cNvSpPr txBox="1"/>
          <p:nvPr/>
        </p:nvSpPr>
        <p:spPr>
          <a:xfrm>
            <a:off x="10896328" y="4133357"/>
            <a:ext cx="1186458" cy="430130"/>
          </a:xfrm>
          <a:prstGeom prst="rect">
            <a:avLst/>
          </a:prstGeom>
        </p:spPr>
        <p:txBody>
          <a:bodyPr lIns="0" tIns="0" rIns="0" bIns="0" rtlCol="0" anchor="t">
            <a:spAutoFit/>
          </a:bodyPr>
          <a:lstStyle/>
          <a:p>
            <a:pPr algn="ctr">
              <a:lnSpc>
                <a:spcPts val="3592"/>
              </a:lnSpc>
            </a:pPr>
            <a:r>
              <a:rPr lang="en-US" sz="2565">
                <a:solidFill>
                  <a:srgbClr val="000000"/>
                </a:solidFill>
                <a:latin typeface="Children One"/>
                <a:ea typeface="Children One"/>
                <a:cs typeface="Children One"/>
                <a:sym typeface="Children One"/>
              </a:rPr>
              <a:t>ΕΞΑΓΩΓΗ</a:t>
            </a:r>
          </a:p>
        </p:txBody>
      </p:sp>
      <p:sp>
        <p:nvSpPr>
          <p:cNvPr id="36" name="TextBox 36"/>
          <p:cNvSpPr txBox="1"/>
          <p:nvPr/>
        </p:nvSpPr>
        <p:spPr>
          <a:xfrm>
            <a:off x="14535163" y="3605389"/>
            <a:ext cx="1804775" cy="1773155"/>
          </a:xfrm>
          <a:prstGeom prst="rect">
            <a:avLst/>
          </a:prstGeom>
        </p:spPr>
        <p:txBody>
          <a:bodyPr lIns="0" tIns="0" rIns="0" bIns="0" rtlCol="0" anchor="t">
            <a:spAutoFit/>
          </a:bodyPr>
          <a:lstStyle/>
          <a:p>
            <a:pPr algn="ctr">
              <a:lnSpc>
                <a:spcPts val="3592"/>
              </a:lnSpc>
            </a:pPr>
            <a:r>
              <a:rPr lang="en-US" sz="2565">
                <a:solidFill>
                  <a:srgbClr val="000000"/>
                </a:solidFill>
                <a:latin typeface="Children One"/>
                <a:ea typeface="Children One"/>
                <a:cs typeface="Children One"/>
                <a:sym typeface="Children One"/>
              </a:rPr>
              <a:t>ΚΑΘΕΤΗ ΑΝΑΚΥΚΛΩΣΗ </a:t>
            </a:r>
          </a:p>
          <a:p>
            <a:pPr algn="ctr">
              <a:lnSpc>
                <a:spcPts val="3592"/>
              </a:lnSpc>
            </a:pPr>
            <a:r>
              <a:rPr lang="en-US" sz="2565">
                <a:solidFill>
                  <a:srgbClr val="000000"/>
                </a:solidFill>
                <a:latin typeface="Children One"/>
                <a:ea typeface="Children One"/>
                <a:cs typeface="Children One"/>
                <a:sym typeface="Children One"/>
              </a:rPr>
              <a:t>ή ΑΠΟΡΡΙΨΗ</a:t>
            </a:r>
          </a:p>
          <a:p>
            <a:pPr algn="ctr">
              <a:lnSpc>
                <a:spcPts val="3592"/>
              </a:lnSpc>
            </a:pPr>
            <a:endParaRPr lang="en-US" sz="2565">
              <a:solidFill>
                <a:srgbClr val="000000"/>
              </a:solidFill>
              <a:latin typeface="Children One"/>
              <a:ea typeface="Children One"/>
              <a:cs typeface="Children One"/>
              <a:sym typeface="Children One"/>
            </a:endParaRPr>
          </a:p>
        </p:txBody>
      </p:sp>
      <p:sp>
        <p:nvSpPr>
          <p:cNvPr id="37" name="Freeform 37"/>
          <p:cNvSpPr/>
          <p:nvPr/>
        </p:nvSpPr>
        <p:spPr>
          <a:xfrm>
            <a:off x="8662602" y="4276399"/>
            <a:ext cx="962797" cy="287088"/>
          </a:xfrm>
          <a:custGeom>
            <a:avLst/>
            <a:gdLst/>
            <a:ahLst/>
            <a:cxnLst/>
            <a:rect l="l" t="t" r="r" b="b"/>
            <a:pathLst>
              <a:path w="962797" h="287088">
                <a:moveTo>
                  <a:pt x="0" y="0"/>
                </a:moveTo>
                <a:lnTo>
                  <a:pt x="962796" y="0"/>
                </a:lnTo>
                <a:lnTo>
                  <a:pt x="962796" y="287088"/>
                </a:lnTo>
                <a:lnTo>
                  <a:pt x="0" y="2870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8" name="Freeform 38"/>
          <p:cNvSpPr/>
          <p:nvPr/>
        </p:nvSpPr>
        <p:spPr>
          <a:xfrm>
            <a:off x="12896091" y="4284912"/>
            <a:ext cx="962797" cy="287088"/>
          </a:xfrm>
          <a:custGeom>
            <a:avLst/>
            <a:gdLst/>
            <a:ahLst/>
            <a:cxnLst/>
            <a:rect l="l" t="t" r="r" b="b"/>
            <a:pathLst>
              <a:path w="962797" h="287088">
                <a:moveTo>
                  <a:pt x="0" y="0"/>
                </a:moveTo>
                <a:lnTo>
                  <a:pt x="962797" y="0"/>
                </a:lnTo>
                <a:lnTo>
                  <a:pt x="962797" y="287088"/>
                </a:lnTo>
                <a:lnTo>
                  <a:pt x="0" y="2870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052204" y="452011"/>
            <a:ext cx="2882265" cy="1403886"/>
            <a:chOff x="0" y="0"/>
            <a:chExt cx="3843020" cy="1871848"/>
          </a:xfrm>
        </p:grpSpPr>
        <p:sp>
          <p:nvSpPr>
            <p:cNvPr id="18" name="Freeform 18" descr="Ένα ασπρόμαυρο λογότυπο  Η περιγραφή δημιουργείται αυτόματα"/>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endParaRPr lang="en-US"/>
            </a:p>
          </p:txBody>
        </p:sp>
      </p:grpSp>
      <p:grpSp>
        <p:nvGrpSpPr>
          <p:cNvPr id="19" name="Group 19"/>
          <p:cNvGrpSpPr/>
          <p:nvPr/>
        </p:nvGrpSpPr>
        <p:grpSpPr>
          <a:xfrm>
            <a:off x="4902332" y="571974"/>
            <a:ext cx="12577343" cy="1365882"/>
            <a:chOff x="0" y="0"/>
            <a:chExt cx="16769790" cy="1821176"/>
          </a:xfrm>
        </p:grpSpPr>
        <p:sp>
          <p:nvSpPr>
            <p:cNvPr id="20" name="Freeform 20"/>
            <p:cNvSpPr/>
            <p:nvPr/>
          </p:nvSpPr>
          <p:spPr>
            <a:xfrm>
              <a:off x="0" y="0"/>
              <a:ext cx="16769790" cy="1821176"/>
            </a:xfrm>
            <a:custGeom>
              <a:avLst/>
              <a:gdLst/>
              <a:ahLst/>
              <a:cxnLst/>
              <a:rect l="l" t="t" r="r" b="b"/>
              <a:pathLst>
                <a:path w="16769790" h="1821176">
                  <a:moveTo>
                    <a:pt x="0" y="0"/>
                  </a:moveTo>
                  <a:lnTo>
                    <a:pt x="16769790" y="0"/>
                  </a:lnTo>
                  <a:lnTo>
                    <a:pt x="16769790" y="1821176"/>
                  </a:lnTo>
                  <a:lnTo>
                    <a:pt x="0" y="1821176"/>
                  </a:lnTo>
                  <a:close/>
                </a:path>
              </a:pathLst>
            </a:custGeom>
            <a:solidFill>
              <a:srgbClr val="000000">
                <a:alpha val="0"/>
              </a:srgbClr>
            </a:solidFill>
          </p:spPr>
          <p:txBody>
            <a:bodyPr/>
            <a:lstStyle/>
            <a:p>
              <a:endParaRPr lang="en-US"/>
            </a:p>
          </p:txBody>
        </p:sp>
        <p:sp>
          <p:nvSpPr>
            <p:cNvPr id="21" name="TextBox 21"/>
            <p:cNvSpPr txBox="1"/>
            <p:nvPr/>
          </p:nvSpPr>
          <p:spPr>
            <a:xfrm>
              <a:off x="0" y="38100"/>
              <a:ext cx="16769790" cy="1783076"/>
            </a:xfrm>
            <a:prstGeom prst="rect">
              <a:avLst/>
            </a:prstGeom>
          </p:spPr>
          <p:txBody>
            <a:bodyPr lIns="0" tIns="0" rIns="0" bIns="0" rtlCol="0" anchor="b"/>
            <a:lstStyle/>
            <a:p>
              <a:pPr marL="0" lvl="0" indent="0" algn="l">
                <a:lnSpc>
                  <a:spcPts val="4536"/>
                </a:lnSpc>
              </a:pPr>
              <a:r>
                <a:rPr lang="en-US" sz="4200" b="1">
                  <a:solidFill>
                    <a:srgbClr val="FFFFFF"/>
                  </a:solidFill>
                  <a:latin typeface="Georgia Bold"/>
                  <a:ea typeface="Georgia Bold"/>
                  <a:cs typeface="Georgia Bold"/>
                  <a:sym typeface="Georgia Bold"/>
                </a:rPr>
                <a:t>Ανακύκλωση και απόβλητα υφασμάτων στην Ευρώπη του σήμερα</a:t>
              </a:r>
            </a:p>
          </p:txBody>
        </p:sp>
      </p:grpSp>
      <p:grpSp>
        <p:nvGrpSpPr>
          <p:cNvPr id="22" name="Group 22"/>
          <p:cNvGrpSpPr/>
          <p:nvPr/>
        </p:nvGrpSpPr>
        <p:grpSpPr>
          <a:xfrm>
            <a:off x="4902332" y="1791989"/>
            <a:ext cx="12356968" cy="910588"/>
            <a:chOff x="0" y="0"/>
            <a:chExt cx="16475958" cy="1214117"/>
          </a:xfrm>
        </p:grpSpPr>
        <p:sp>
          <p:nvSpPr>
            <p:cNvPr id="23" name="Freeform 23"/>
            <p:cNvSpPr/>
            <p:nvPr/>
          </p:nvSpPr>
          <p:spPr>
            <a:xfrm>
              <a:off x="0" y="0"/>
              <a:ext cx="16475959" cy="1214117"/>
            </a:xfrm>
            <a:custGeom>
              <a:avLst/>
              <a:gdLst/>
              <a:ahLst/>
              <a:cxnLst/>
              <a:rect l="l" t="t" r="r" b="b"/>
              <a:pathLst>
                <a:path w="16475959" h="1214117">
                  <a:moveTo>
                    <a:pt x="0" y="0"/>
                  </a:moveTo>
                  <a:lnTo>
                    <a:pt x="16475959" y="0"/>
                  </a:lnTo>
                  <a:lnTo>
                    <a:pt x="16475959" y="1214117"/>
                  </a:lnTo>
                  <a:lnTo>
                    <a:pt x="0" y="1214117"/>
                  </a:lnTo>
                  <a:close/>
                </a:path>
              </a:pathLst>
            </a:custGeom>
            <a:solidFill>
              <a:srgbClr val="000000">
                <a:alpha val="0"/>
              </a:srgbClr>
            </a:solidFill>
          </p:spPr>
          <p:txBody>
            <a:bodyPr/>
            <a:lstStyle/>
            <a:p>
              <a:endParaRPr lang="en-US"/>
            </a:p>
          </p:txBody>
        </p:sp>
        <p:sp>
          <p:nvSpPr>
            <p:cNvPr id="24" name="TextBox 24"/>
            <p:cNvSpPr txBox="1"/>
            <p:nvPr/>
          </p:nvSpPr>
          <p:spPr>
            <a:xfrm>
              <a:off x="0" y="19050"/>
              <a:ext cx="16475958" cy="1195067"/>
            </a:xfrm>
            <a:prstGeom prst="rect">
              <a:avLst/>
            </a:prstGeom>
          </p:spPr>
          <p:txBody>
            <a:bodyPr lIns="0" tIns="0" rIns="0" bIns="0" rtlCol="0" anchor="b"/>
            <a:lstStyle/>
            <a:p>
              <a:pPr marL="0" lvl="0" indent="0" algn="l">
                <a:lnSpc>
                  <a:spcPts val="3023"/>
                </a:lnSpc>
              </a:pPr>
              <a:r>
                <a:rPr lang="en-US" sz="2799" b="1">
                  <a:solidFill>
                    <a:srgbClr val="C0FF99"/>
                  </a:solidFill>
                  <a:latin typeface="Georgia Bold"/>
                  <a:ea typeface="Georgia Bold"/>
                  <a:cs typeface="Georgia Bold"/>
                  <a:sym typeface="Georgia Bold"/>
                </a:rPr>
                <a:t>Ένας τομέας σε μετασχηματισμό: Από τα απόβλητα σε πόρους – Το κυκλικό όραμα της ΕΕ για την κλωστοϋφαντουργία</a:t>
              </a:r>
            </a:p>
          </p:txBody>
        </p:sp>
      </p:grpSp>
      <p:grpSp>
        <p:nvGrpSpPr>
          <p:cNvPr id="25" name="Group 25"/>
          <p:cNvGrpSpPr>
            <a:grpSpLocks noChangeAspect="1"/>
          </p:cNvGrpSpPr>
          <p:nvPr/>
        </p:nvGrpSpPr>
        <p:grpSpPr>
          <a:xfrm>
            <a:off x="6065274" y="2580968"/>
            <a:ext cx="6157468" cy="5936226"/>
            <a:chOff x="0" y="0"/>
            <a:chExt cx="8209958" cy="7914968"/>
          </a:xfrm>
        </p:grpSpPr>
        <p:sp>
          <p:nvSpPr>
            <p:cNvPr id="26" name="Freeform 26" descr="Εικόνα που περιέχει κύκλος, τέχνη, σύμβολο  Το περιεχόμενο που δημιουργείται από ΑΙ μπορεί να μην είναι σωστό."/>
            <p:cNvSpPr/>
            <p:nvPr/>
          </p:nvSpPr>
          <p:spPr>
            <a:xfrm>
              <a:off x="0" y="0"/>
              <a:ext cx="8209915" cy="7915021"/>
            </a:xfrm>
            <a:custGeom>
              <a:avLst/>
              <a:gdLst/>
              <a:ahLst/>
              <a:cxnLst/>
              <a:rect l="l" t="t" r="r" b="b"/>
              <a:pathLst>
                <a:path w="8209915" h="7915021">
                  <a:moveTo>
                    <a:pt x="0" y="0"/>
                  </a:moveTo>
                  <a:lnTo>
                    <a:pt x="8209915" y="0"/>
                  </a:lnTo>
                  <a:lnTo>
                    <a:pt x="8209915" y="7915021"/>
                  </a:lnTo>
                  <a:lnTo>
                    <a:pt x="0" y="7915021"/>
                  </a:lnTo>
                  <a:lnTo>
                    <a:pt x="0" y="0"/>
                  </a:lnTo>
                  <a:close/>
                </a:path>
              </a:pathLst>
            </a:custGeom>
            <a:blipFill>
              <a:blip r:embed="rId10"/>
              <a:stretch>
                <a:fillRect l="-46065" r="-46749"/>
              </a:stretch>
            </a:blipFill>
          </p:spPr>
          <p:txBody>
            <a:bodyPr/>
            <a:lstStyle/>
            <a:p>
              <a:endParaRPr lang="en-US"/>
            </a:p>
          </p:txBody>
        </p:sp>
      </p:grpSp>
      <p:sp>
        <p:nvSpPr>
          <p:cNvPr id="27" name="TextBox 27"/>
          <p:cNvSpPr txBox="1"/>
          <p:nvPr/>
        </p:nvSpPr>
        <p:spPr>
          <a:xfrm>
            <a:off x="976342" y="3414393"/>
            <a:ext cx="5605863" cy="1276350"/>
          </a:xfrm>
          <a:prstGeom prst="rect">
            <a:avLst/>
          </a:prstGeom>
        </p:spPr>
        <p:txBody>
          <a:bodyPr lIns="0" tIns="0" rIns="0" bIns="0" rtlCol="0" anchor="t">
            <a:spAutoFit/>
          </a:bodyPr>
          <a:lstStyle/>
          <a:p>
            <a:pPr marL="0" lvl="0" indent="0" algn="ctr">
              <a:lnSpc>
                <a:spcPts val="3359"/>
              </a:lnSpc>
            </a:pPr>
            <a:r>
              <a:rPr lang="en-US" sz="2799">
                <a:solidFill>
                  <a:srgbClr val="C0FF99"/>
                </a:solidFill>
                <a:latin typeface="Arial"/>
                <a:ea typeface="Arial"/>
                <a:cs typeface="Arial"/>
                <a:sym typeface="Arial"/>
              </a:rPr>
              <a:t>Στρατηγική της ΕΕ για βιώσιμα και κυκλικά κλωστοϋφαντουργικά προϊόντα (2022)</a:t>
            </a:r>
          </a:p>
        </p:txBody>
      </p:sp>
      <p:sp>
        <p:nvSpPr>
          <p:cNvPr id="28" name="TextBox 28"/>
          <p:cNvSpPr txBox="1"/>
          <p:nvPr/>
        </p:nvSpPr>
        <p:spPr>
          <a:xfrm>
            <a:off x="976342" y="6755464"/>
            <a:ext cx="5605863" cy="857250"/>
          </a:xfrm>
          <a:prstGeom prst="rect">
            <a:avLst/>
          </a:prstGeom>
        </p:spPr>
        <p:txBody>
          <a:bodyPr lIns="0" tIns="0" rIns="0" bIns="0" rtlCol="0" anchor="t">
            <a:spAutoFit/>
          </a:bodyPr>
          <a:lstStyle/>
          <a:p>
            <a:pPr marL="0" lvl="0" indent="0" algn="ctr">
              <a:lnSpc>
                <a:spcPts val="3359"/>
              </a:lnSpc>
            </a:pPr>
            <a:r>
              <a:rPr lang="en-US" sz="2799">
                <a:solidFill>
                  <a:srgbClr val="C0FF99"/>
                </a:solidFill>
                <a:latin typeface="Arial"/>
                <a:ea typeface="Arial"/>
                <a:cs typeface="Arial"/>
                <a:sym typeface="Arial"/>
              </a:rPr>
              <a:t>Διευρυμένη Ευθύνη Παραγωγού (EPR)</a:t>
            </a:r>
          </a:p>
        </p:txBody>
      </p:sp>
      <p:sp>
        <p:nvSpPr>
          <p:cNvPr id="29" name="TextBox 29"/>
          <p:cNvSpPr txBox="1"/>
          <p:nvPr/>
        </p:nvSpPr>
        <p:spPr>
          <a:xfrm>
            <a:off x="12111373" y="3414393"/>
            <a:ext cx="5605863" cy="857250"/>
          </a:xfrm>
          <a:prstGeom prst="rect">
            <a:avLst/>
          </a:prstGeom>
        </p:spPr>
        <p:txBody>
          <a:bodyPr lIns="0" tIns="0" rIns="0" bIns="0" rtlCol="0" anchor="t">
            <a:spAutoFit/>
          </a:bodyPr>
          <a:lstStyle/>
          <a:p>
            <a:pPr marL="0" lvl="0" indent="0" algn="ctr">
              <a:lnSpc>
                <a:spcPts val="3359"/>
              </a:lnSpc>
            </a:pPr>
            <a:r>
              <a:rPr lang="en-US" sz="2799">
                <a:solidFill>
                  <a:srgbClr val="C0FF99"/>
                </a:solidFill>
                <a:latin typeface="Arial"/>
                <a:ea typeface="Arial"/>
                <a:cs typeface="Arial"/>
                <a:sym typeface="Arial"/>
              </a:rPr>
              <a:t>Υποχρεωτική ξεχωριστή συλλογή υφασμάτων έως το 2025</a:t>
            </a:r>
          </a:p>
        </p:txBody>
      </p:sp>
      <p:sp>
        <p:nvSpPr>
          <p:cNvPr id="30" name="TextBox 30"/>
          <p:cNvSpPr txBox="1"/>
          <p:nvPr/>
        </p:nvSpPr>
        <p:spPr>
          <a:xfrm>
            <a:off x="12044433" y="6808826"/>
            <a:ext cx="5605863" cy="438150"/>
          </a:xfrm>
          <a:prstGeom prst="rect">
            <a:avLst/>
          </a:prstGeom>
        </p:spPr>
        <p:txBody>
          <a:bodyPr lIns="0" tIns="0" rIns="0" bIns="0" rtlCol="0" anchor="t">
            <a:spAutoFit/>
          </a:bodyPr>
          <a:lstStyle/>
          <a:p>
            <a:pPr marL="0" lvl="0" indent="0" algn="ctr">
              <a:lnSpc>
                <a:spcPts val="3359"/>
              </a:lnSpc>
            </a:pPr>
            <a:r>
              <a:rPr lang="en-US" sz="2799">
                <a:solidFill>
                  <a:srgbClr val="C0FF99"/>
                </a:solidFill>
                <a:latin typeface="Arial"/>
                <a:ea typeface="Arial"/>
                <a:cs typeface="Arial"/>
                <a:sym typeface="Arial"/>
              </a:rPr>
              <a:t>Εστίαση στην καινοτομία</a:t>
            </a:r>
          </a:p>
        </p:txBody>
      </p:sp>
      <p:sp>
        <p:nvSpPr>
          <p:cNvPr id="31" name="Freeform 31"/>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1"/>
            <a:stretch>
              <a:fillRect/>
            </a:stretch>
          </a:blipFill>
        </p:spPr>
        <p:txBody>
          <a:bodyPr/>
          <a:lstStyle/>
          <a:p>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grpSp>
        <p:nvGrpSpPr>
          <p:cNvPr id="16" name="Group 16"/>
          <p:cNvGrpSpPr>
            <a:grpSpLocks noChangeAspect="1"/>
          </p:cNvGrpSpPr>
          <p:nvPr/>
        </p:nvGrpSpPr>
        <p:grpSpPr>
          <a:xfrm>
            <a:off x="1052204" y="452011"/>
            <a:ext cx="2882265" cy="1403886"/>
            <a:chOff x="0" y="0"/>
            <a:chExt cx="3843020" cy="1871848"/>
          </a:xfrm>
        </p:grpSpPr>
        <p:sp>
          <p:nvSpPr>
            <p:cNvPr id="17" name="Freeform 17" descr="Ένα ασπρόμαυρο λογότυπο  Η περιγραφή δημιουργείται αυτόματα"/>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8"/>
              <a:stretch>
                <a:fillRect l="-33" r="-33"/>
              </a:stretch>
            </a:blipFill>
          </p:spPr>
          <p:txBody>
            <a:bodyPr/>
            <a:lstStyle/>
            <a:p>
              <a:endParaRPr lang="en-US"/>
            </a:p>
          </p:txBody>
        </p:sp>
      </p:grpSp>
      <p:grpSp>
        <p:nvGrpSpPr>
          <p:cNvPr id="18" name="Group 18"/>
          <p:cNvGrpSpPr/>
          <p:nvPr/>
        </p:nvGrpSpPr>
        <p:grpSpPr>
          <a:xfrm>
            <a:off x="-458769" y="2070212"/>
            <a:ext cx="12783270" cy="996063"/>
            <a:chOff x="0" y="0"/>
            <a:chExt cx="3366787" cy="262338"/>
          </a:xfrm>
        </p:grpSpPr>
        <p:sp>
          <p:nvSpPr>
            <p:cNvPr id="19" name="Freeform 19"/>
            <p:cNvSpPr/>
            <p:nvPr/>
          </p:nvSpPr>
          <p:spPr>
            <a:xfrm>
              <a:off x="0" y="0"/>
              <a:ext cx="3366787" cy="262338"/>
            </a:xfrm>
            <a:custGeom>
              <a:avLst/>
              <a:gdLst/>
              <a:ahLst/>
              <a:cxnLst/>
              <a:rect l="l" t="t" r="r" b="b"/>
              <a:pathLst>
                <a:path w="3366787" h="262338">
                  <a:moveTo>
                    <a:pt x="30887" y="0"/>
                  </a:moveTo>
                  <a:lnTo>
                    <a:pt x="3335900" y="0"/>
                  </a:lnTo>
                  <a:cubicBezTo>
                    <a:pt x="3344092" y="0"/>
                    <a:pt x="3351948" y="3254"/>
                    <a:pt x="3357740" y="9047"/>
                  </a:cubicBezTo>
                  <a:cubicBezTo>
                    <a:pt x="3363533" y="14839"/>
                    <a:pt x="3366787" y="22695"/>
                    <a:pt x="3366787" y="30887"/>
                  </a:cubicBezTo>
                  <a:lnTo>
                    <a:pt x="3366787" y="231450"/>
                  </a:lnTo>
                  <a:cubicBezTo>
                    <a:pt x="3366787" y="248509"/>
                    <a:pt x="3352959" y="262338"/>
                    <a:pt x="3335900" y="262338"/>
                  </a:cubicBezTo>
                  <a:lnTo>
                    <a:pt x="30887" y="262338"/>
                  </a:lnTo>
                  <a:cubicBezTo>
                    <a:pt x="13829" y="262338"/>
                    <a:pt x="0" y="248509"/>
                    <a:pt x="0" y="231450"/>
                  </a:cubicBezTo>
                  <a:lnTo>
                    <a:pt x="0" y="30887"/>
                  </a:lnTo>
                  <a:cubicBezTo>
                    <a:pt x="0" y="13829"/>
                    <a:pt x="13829" y="0"/>
                    <a:pt x="30887" y="0"/>
                  </a:cubicBezTo>
                  <a:close/>
                </a:path>
              </a:pathLst>
            </a:custGeom>
            <a:solidFill>
              <a:srgbClr val="75C73E"/>
            </a:solidFill>
          </p:spPr>
          <p:txBody>
            <a:bodyPr/>
            <a:lstStyle/>
            <a:p>
              <a:endParaRPr lang="en-US"/>
            </a:p>
          </p:txBody>
        </p:sp>
        <p:sp>
          <p:nvSpPr>
            <p:cNvPr id="20" name="TextBox 20"/>
            <p:cNvSpPr txBox="1"/>
            <p:nvPr/>
          </p:nvSpPr>
          <p:spPr>
            <a:xfrm>
              <a:off x="0" y="19050"/>
              <a:ext cx="3366787" cy="243288"/>
            </a:xfrm>
            <a:prstGeom prst="rect">
              <a:avLst/>
            </a:prstGeom>
          </p:spPr>
          <p:txBody>
            <a:bodyPr lIns="50800" tIns="50800" rIns="50800" bIns="50800" rtlCol="0" anchor="ctr"/>
            <a:lstStyle/>
            <a:p>
              <a:pPr algn="ctr">
                <a:lnSpc>
                  <a:spcPts val="2592"/>
                </a:lnSpc>
              </a:pPr>
              <a:endParaRPr/>
            </a:p>
          </p:txBody>
        </p:sp>
      </p:grpSp>
      <p:grpSp>
        <p:nvGrpSpPr>
          <p:cNvPr id="21" name="Group 21"/>
          <p:cNvGrpSpPr/>
          <p:nvPr/>
        </p:nvGrpSpPr>
        <p:grpSpPr>
          <a:xfrm>
            <a:off x="4498511" y="843094"/>
            <a:ext cx="12577343" cy="912793"/>
            <a:chOff x="0" y="0"/>
            <a:chExt cx="16769790" cy="1217057"/>
          </a:xfrm>
        </p:grpSpPr>
        <p:sp>
          <p:nvSpPr>
            <p:cNvPr id="22" name="Freeform 22"/>
            <p:cNvSpPr/>
            <p:nvPr/>
          </p:nvSpPr>
          <p:spPr>
            <a:xfrm>
              <a:off x="0" y="0"/>
              <a:ext cx="16769790" cy="1217057"/>
            </a:xfrm>
            <a:custGeom>
              <a:avLst/>
              <a:gdLst/>
              <a:ahLst/>
              <a:cxnLst/>
              <a:rect l="l" t="t" r="r" b="b"/>
              <a:pathLst>
                <a:path w="16769790" h="1217057">
                  <a:moveTo>
                    <a:pt x="0" y="0"/>
                  </a:moveTo>
                  <a:lnTo>
                    <a:pt x="16769790" y="0"/>
                  </a:lnTo>
                  <a:lnTo>
                    <a:pt x="16769790" y="1217057"/>
                  </a:lnTo>
                  <a:lnTo>
                    <a:pt x="0" y="1217057"/>
                  </a:lnTo>
                  <a:close/>
                </a:path>
              </a:pathLst>
            </a:custGeom>
            <a:solidFill>
              <a:srgbClr val="000000">
                <a:alpha val="0"/>
              </a:srgbClr>
            </a:solidFill>
          </p:spPr>
          <p:txBody>
            <a:bodyPr/>
            <a:lstStyle/>
            <a:p>
              <a:endParaRPr lang="en-US"/>
            </a:p>
          </p:txBody>
        </p:sp>
        <p:sp>
          <p:nvSpPr>
            <p:cNvPr id="23" name="TextBox 23"/>
            <p:cNvSpPr txBox="1"/>
            <p:nvPr/>
          </p:nvSpPr>
          <p:spPr>
            <a:xfrm>
              <a:off x="0" y="47625"/>
              <a:ext cx="16769790" cy="1169432"/>
            </a:xfrm>
            <a:prstGeom prst="rect">
              <a:avLst/>
            </a:prstGeom>
          </p:spPr>
          <p:txBody>
            <a:bodyPr lIns="0" tIns="0" rIns="0" bIns="0" rtlCol="0" anchor="b"/>
            <a:lstStyle/>
            <a:p>
              <a:pPr marL="0" lvl="0" indent="0" algn="l">
                <a:lnSpc>
                  <a:spcPts val="5201"/>
                </a:lnSpc>
              </a:pPr>
              <a:r>
                <a:rPr lang="en-US" sz="4815" b="1">
                  <a:solidFill>
                    <a:srgbClr val="FFFFFF"/>
                  </a:solidFill>
                  <a:latin typeface="Georgia Bold"/>
                  <a:ea typeface="Georgia Bold"/>
                  <a:cs typeface="Georgia Bold"/>
                  <a:sym typeface="Georgia Bold"/>
                </a:rPr>
                <a:t>Ο κλωστοϋφαντουργικός τομέας σήμερα</a:t>
              </a:r>
            </a:p>
          </p:txBody>
        </p:sp>
      </p:grpSp>
      <p:sp>
        <p:nvSpPr>
          <p:cNvPr id="24" name="TextBox 24"/>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sp>
        <p:nvSpPr>
          <p:cNvPr id="25" name="TextBox 25"/>
          <p:cNvSpPr txBox="1"/>
          <p:nvPr/>
        </p:nvSpPr>
        <p:spPr>
          <a:xfrm>
            <a:off x="974932" y="2402563"/>
            <a:ext cx="10933247" cy="331361"/>
          </a:xfrm>
          <a:prstGeom prst="rect">
            <a:avLst/>
          </a:prstGeom>
        </p:spPr>
        <p:txBody>
          <a:bodyPr lIns="0" tIns="0" rIns="0" bIns="0" rtlCol="0" anchor="t">
            <a:spAutoFit/>
          </a:bodyPr>
          <a:lstStyle/>
          <a:p>
            <a:pPr marL="0" lvl="0" indent="0" algn="l">
              <a:lnSpc>
                <a:spcPts val="2548"/>
              </a:lnSpc>
            </a:pPr>
            <a:r>
              <a:rPr lang="en-US" sz="2235" b="1">
                <a:solidFill>
                  <a:srgbClr val="FFFFFF"/>
                </a:solidFill>
                <a:latin typeface="Arial Bold"/>
                <a:ea typeface="Arial Bold"/>
                <a:cs typeface="Arial Bold"/>
                <a:sym typeface="Arial Bold"/>
              </a:rPr>
              <a:t>ΣΕΝΑΡΙΟ 3 – ΑΠΟΒΛΗΤΑ ΚΛΩΣΤΟΫΦΑΝΤΟΥΡΓΙΚΩΝ ΥΛΙΚΩΝ ΚΑΙ ΑΝΑΚΥΚΛΩΣΗ</a:t>
            </a:r>
          </a:p>
        </p:txBody>
      </p:sp>
      <p:grpSp>
        <p:nvGrpSpPr>
          <p:cNvPr id="26" name="Group 26"/>
          <p:cNvGrpSpPr/>
          <p:nvPr/>
        </p:nvGrpSpPr>
        <p:grpSpPr>
          <a:xfrm>
            <a:off x="11973699" y="4856042"/>
            <a:ext cx="4739949" cy="930560"/>
            <a:chOff x="0" y="0"/>
            <a:chExt cx="1248382" cy="245086"/>
          </a:xfrm>
        </p:grpSpPr>
        <p:sp>
          <p:nvSpPr>
            <p:cNvPr id="27" name="Freeform 27"/>
            <p:cNvSpPr/>
            <p:nvPr/>
          </p:nvSpPr>
          <p:spPr>
            <a:xfrm>
              <a:off x="0" y="0"/>
              <a:ext cx="1248382" cy="245086"/>
            </a:xfrm>
            <a:custGeom>
              <a:avLst/>
              <a:gdLst/>
              <a:ahLst/>
              <a:cxnLst/>
              <a:rect l="l" t="t" r="r" b="b"/>
              <a:pathLst>
                <a:path w="1248382" h="245086">
                  <a:moveTo>
                    <a:pt x="0" y="0"/>
                  </a:moveTo>
                  <a:lnTo>
                    <a:pt x="1248382" y="0"/>
                  </a:lnTo>
                  <a:lnTo>
                    <a:pt x="1248382" y="245086"/>
                  </a:lnTo>
                  <a:lnTo>
                    <a:pt x="0" y="245086"/>
                  </a:lnTo>
                  <a:close/>
                </a:path>
              </a:pathLst>
            </a:custGeom>
            <a:solidFill>
              <a:srgbClr val="EDE9FF"/>
            </a:solidFill>
          </p:spPr>
          <p:txBody>
            <a:bodyPr/>
            <a:lstStyle/>
            <a:p>
              <a:endParaRPr lang="en-US"/>
            </a:p>
          </p:txBody>
        </p:sp>
        <p:sp>
          <p:nvSpPr>
            <p:cNvPr id="28" name="TextBox 28"/>
            <p:cNvSpPr txBox="1"/>
            <p:nvPr/>
          </p:nvSpPr>
          <p:spPr>
            <a:xfrm>
              <a:off x="0" y="-19050"/>
              <a:ext cx="1248382" cy="264136"/>
            </a:xfrm>
            <a:prstGeom prst="rect">
              <a:avLst/>
            </a:prstGeom>
          </p:spPr>
          <p:txBody>
            <a:bodyPr lIns="50800" tIns="50800" rIns="50800" bIns="50800" rtlCol="0" anchor="ctr"/>
            <a:lstStyle/>
            <a:p>
              <a:pPr algn="ctr">
                <a:lnSpc>
                  <a:spcPts val="2644"/>
                </a:lnSpc>
              </a:pPr>
              <a:endParaRPr/>
            </a:p>
          </p:txBody>
        </p:sp>
      </p:grpSp>
      <p:sp>
        <p:nvSpPr>
          <p:cNvPr id="29" name="TextBox 29"/>
          <p:cNvSpPr txBox="1"/>
          <p:nvPr/>
        </p:nvSpPr>
        <p:spPr>
          <a:xfrm>
            <a:off x="1052204" y="3234506"/>
            <a:ext cx="15661445" cy="1621536"/>
          </a:xfrm>
          <a:prstGeom prst="rect">
            <a:avLst/>
          </a:prstGeom>
        </p:spPr>
        <p:txBody>
          <a:bodyPr lIns="0" tIns="0" rIns="0" bIns="0" rtlCol="0" anchor="t">
            <a:spAutoFit/>
          </a:bodyPr>
          <a:lstStyle/>
          <a:p>
            <a:pPr algn="l">
              <a:lnSpc>
                <a:spcPts val="3191"/>
              </a:lnSpc>
            </a:pPr>
            <a:r>
              <a:rPr lang="en-US" sz="2799">
                <a:solidFill>
                  <a:srgbClr val="C0FF99"/>
                </a:solidFill>
                <a:latin typeface="Arial"/>
                <a:ea typeface="Arial"/>
                <a:cs typeface="Arial"/>
                <a:sym typeface="Arial"/>
              </a:rPr>
              <a:t>Τα κλωστοϋφαντουργικά απόβλητα βλάπτουν το περιβάλλον μολύνοντας τη γη, το νερό και τον αέρα. Τα απορριπτόμενα ρούχα χρειάζονται χρόνια για να αποσυντεθούν, απελευθερώνοντας τοξίνες στο έδαφος. Τα μικροπλαστικά και οι τοξικές χημικές ουσίες μολύνουν περαιτέρω τα οικοσυστήματα. </a:t>
            </a:r>
          </a:p>
        </p:txBody>
      </p:sp>
      <p:sp>
        <p:nvSpPr>
          <p:cNvPr id="30" name="TextBox 30"/>
          <p:cNvSpPr txBox="1"/>
          <p:nvPr/>
        </p:nvSpPr>
        <p:spPr>
          <a:xfrm>
            <a:off x="1028700" y="7536191"/>
            <a:ext cx="10547179" cy="685800"/>
          </a:xfrm>
          <a:prstGeom prst="rect">
            <a:avLst/>
          </a:prstGeom>
        </p:spPr>
        <p:txBody>
          <a:bodyPr lIns="0" tIns="0" rIns="0" bIns="0" rtlCol="0" anchor="t">
            <a:spAutoFit/>
          </a:bodyPr>
          <a:lstStyle/>
          <a:p>
            <a:pPr marL="0" lvl="0" indent="0" algn="l">
              <a:lnSpc>
                <a:spcPts val="2639"/>
              </a:lnSpc>
              <a:spcBef>
                <a:spcPct val="0"/>
              </a:spcBef>
            </a:pPr>
            <a:r>
              <a:rPr lang="en-US" sz="2199">
                <a:solidFill>
                  <a:srgbClr val="FFFFFF"/>
                </a:solidFill>
                <a:latin typeface="Arial"/>
                <a:ea typeface="Arial"/>
                <a:cs typeface="Arial"/>
                <a:sym typeface="Arial"/>
              </a:rPr>
              <a:t>Τεχνικές ανακύκλωσης υφασμάτων σε υφάσματα: μηχανική ανακύκλωση και χημική ανακύκλωση, θερμομηχανική και θερμοχημική ανακύκλωση </a:t>
            </a:r>
          </a:p>
        </p:txBody>
      </p:sp>
      <p:sp>
        <p:nvSpPr>
          <p:cNvPr id="31" name="TextBox 31"/>
          <p:cNvSpPr txBox="1"/>
          <p:nvPr/>
        </p:nvSpPr>
        <p:spPr>
          <a:xfrm>
            <a:off x="1028700" y="4958333"/>
            <a:ext cx="10740975" cy="685800"/>
          </a:xfrm>
          <a:prstGeom prst="rect">
            <a:avLst/>
          </a:prstGeom>
        </p:spPr>
        <p:txBody>
          <a:bodyPr lIns="0" tIns="0" rIns="0" bIns="0" rtlCol="0" anchor="t">
            <a:spAutoFit/>
          </a:bodyPr>
          <a:lstStyle/>
          <a:p>
            <a:pPr marL="0" lvl="0" indent="0" algn="l">
              <a:lnSpc>
                <a:spcPts val="2640"/>
              </a:lnSpc>
              <a:spcBef>
                <a:spcPct val="0"/>
              </a:spcBef>
            </a:pPr>
            <a:r>
              <a:rPr lang="en-US" sz="2200">
                <a:solidFill>
                  <a:srgbClr val="FFFFFF"/>
                </a:solidFill>
                <a:latin typeface="Arial"/>
                <a:ea typeface="Arial"/>
                <a:cs typeface="Arial"/>
                <a:sym typeface="Arial"/>
              </a:rPr>
              <a:t>Ευρώπη: κατά μέσο όρο 16 κιλά υφασμάτινων αποβλήτων ετησίως ανά άτομο, εκ των οποίων τα 4,4 κιλά, συλλέγονται ξεχωριστά για επαναχρησιμοποίηση και ανακύκλωση.</a:t>
            </a:r>
          </a:p>
        </p:txBody>
      </p:sp>
      <p:sp>
        <p:nvSpPr>
          <p:cNvPr id="32" name="TextBox 32"/>
          <p:cNvSpPr txBox="1"/>
          <p:nvPr/>
        </p:nvSpPr>
        <p:spPr>
          <a:xfrm>
            <a:off x="12050128" y="5081752"/>
            <a:ext cx="4587091" cy="438150"/>
          </a:xfrm>
          <a:prstGeom prst="rect">
            <a:avLst/>
          </a:prstGeom>
        </p:spPr>
        <p:txBody>
          <a:bodyPr lIns="0" tIns="0" rIns="0" bIns="0" rtlCol="0" anchor="t">
            <a:spAutoFit/>
          </a:bodyPr>
          <a:lstStyle/>
          <a:p>
            <a:pPr marL="0" lvl="0" indent="0" algn="ctr">
              <a:lnSpc>
                <a:spcPts val="3360"/>
              </a:lnSpc>
              <a:spcBef>
                <a:spcPct val="0"/>
              </a:spcBef>
            </a:pPr>
            <a:r>
              <a:rPr lang="en-US" sz="2800">
                <a:solidFill>
                  <a:srgbClr val="8D5CFF"/>
                </a:solidFill>
                <a:latin typeface="Arial"/>
                <a:ea typeface="Arial"/>
                <a:cs typeface="Arial"/>
                <a:sym typeface="Arial"/>
              </a:rPr>
              <a:t> Η πρόκληση της συλλογής</a:t>
            </a:r>
          </a:p>
        </p:txBody>
      </p:sp>
      <p:sp>
        <p:nvSpPr>
          <p:cNvPr id="33" name="TextBox 33"/>
          <p:cNvSpPr txBox="1"/>
          <p:nvPr/>
        </p:nvSpPr>
        <p:spPr>
          <a:xfrm>
            <a:off x="1040452" y="6261407"/>
            <a:ext cx="10802208" cy="685800"/>
          </a:xfrm>
          <a:prstGeom prst="rect">
            <a:avLst/>
          </a:prstGeom>
        </p:spPr>
        <p:txBody>
          <a:bodyPr lIns="0" tIns="0" rIns="0" bIns="0" rtlCol="0" anchor="t">
            <a:spAutoFit/>
          </a:bodyPr>
          <a:lstStyle/>
          <a:p>
            <a:pPr marL="0" lvl="0" indent="0" algn="l">
              <a:lnSpc>
                <a:spcPts val="2639"/>
              </a:lnSpc>
              <a:spcBef>
                <a:spcPct val="0"/>
              </a:spcBef>
            </a:pPr>
            <a:r>
              <a:rPr lang="en-US" sz="2199">
                <a:solidFill>
                  <a:srgbClr val="FFFFFF"/>
                </a:solidFill>
                <a:latin typeface="Arial"/>
                <a:ea typeface="Arial"/>
                <a:cs typeface="Arial"/>
                <a:sym typeface="Arial"/>
              </a:rPr>
              <a:t>Το τρέχον ποσοστό ανακυκλωμένων υφασμάτων που χρησιμοποιούνται για την παραγωγή νέων ενδυμάτων εξακολουθεί να είναι περίπου μόνο 1%. </a:t>
            </a:r>
          </a:p>
        </p:txBody>
      </p:sp>
      <p:grpSp>
        <p:nvGrpSpPr>
          <p:cNvPr id="34" name="Group 34"/>
          <p:cNvGrpSpPr/>
          <p:nvPr/>
        </p:nvGrpSpPr>
        <p:grpSpPr>
          <a:xfrm>
            <a:off x="11973699" y="6148552"/>
            <a:ext cx="4739949" cy="930560"/>
            <a:chOff x="0" y="0"/>
            <a:chExt cx="1248382" cy="245086"/>
          </a:xfrm>
        </p:grpSpPr>
        <p:sp>
          <p:nvSpPr>
            <p:cNvPr id="35" name="Freeform 35"/>
            <p:cNvSpPr/>
            <p:nvPr/>
          </p:nvSpPr>
          <p:spPr>
            <a:xfrm>
              <a:off x="0" y="0"/>
              <a:ext cx="1248382" cy="245086"/>
            </a:xfrm>
            <a:custGeom>
              <a:avLst/>
              <a:gdLst/>
              <a:ahLst/>
              <a:cxnLst/>
              <a:rect l="l" t="t" r="r" b="b"/>
              <a:pathLst>
                <a:path w="1248382" h="245086">
                  <a:moveTo>
                    <a:pt x="0" y="0"/>
                  </a:moveTo>
                  <a:lnTo>
                    <a:pt x="1248382" y="0"/>
                  </a:lnTo>
                  <a:lnTo>
                    <a:pt x="1248382" y="245086"/>
                  </a:lnTo>
                  <a:lnTo>
                    <a:pt x="0" y="245086"/>
                  </a:lnTo>
                  <a:close/>
                </a:path>
              </a:pathLst>
            </a:custGeom>
            <a:solidFill>
              <a:srgbClr val="EDE9FF"/>
            </a:solidFill>
          </p:spPr>
          <p:txBody>
            <a:bodyPr/>
            <a:lstStyle/>
            <a:p>
              <a:endParaRPr lang="en-US"/>
            </a:p>
          </p:txBody>
        </p:sp>
        <p:sp>
          <p:nvSpPr>
            <p:cNvPr id="36" name="TextBox 36"/>
            <p:cNvSpPr txBox="1"/>
            <p:nvPr/>
          </p:nvSpPr>
          <p:spPr>
            <a:xfrm>
              <a:off x="0" y="-19050"/>
              <a:ext cx="1248382" cy="264136"/>
            </a:xfrm>
            <a:prstGeom prst="rect">
              <a:avLst/>
            </a:prstGeom>
          </p:spPr>
          <p:txBody>
            <a:bodyPr lIns="50800" tIns="50800" rIns="50800" bIns="50800" rtlCol="0" anchor="ctr"/>
            <a:lstStyle/>
            <a:p>
              <a:pPr algn="ctr">
                <a:lnSpc>
                  <a:spcPts val="2644"/>
                </a:lnSpc>
              </a:pPr>
              <a:endParaRPr/>
            </a:p>
          </p:txBody>
        </p:sp>
      </p:grpSp>
      <p:sp>
        <p:nvSpPr>
          <p:cNvPr id="37" name="TextBox 37"/>
          <p:cNvSpPr txBox="1"/>
          <p:nvPr/>
        </p:nvSpPr>
        <p:spPr>
          <a:xfrm>
            <a:off x="12050128" y="6372451"/>
            <a:ext cx="4587091" cy="438150"/>
          </a:xfrm>
          <a:prstGeom prst="rect">
            <a:avLst/>
          </a:prstGeom>
        </p:spPr>
        <p:txBody>
          <a:bodyPr lIns="0" tIns="0" rIns="0" bIns="0" rtlCol="0" anchor="t">
            <a:spAutoFit/>
          </a:bodyPr>
          <a:lstStyle/>
          <a:p>
            <a:pPr marL="0" lvl="0" indent="0" algn="ctr">
              <a:lnSpc>
                <a:spcPts val="3360"/>
              </a:lnSpc>
              <a:spcBef>
                <a:spcPct val="0"/>
              </a:spcBef>
            </a:pPr>
            <a:r>
              <a:rPr lang="en-US" sz="2800">
                <a:solidFill>
                  <a:srgbClr val="8D5CFF"/>
                </a:solidFill>
                <a:latin typeface="Arial"/>
                <a:ea typeface="Arial"/>
                <a:cs typeface="Arial"/>
                <a:sym typeface="Arial"/>
              </a:rPr>
              <a:t>Η πρόκληση της ζήτησης</a:t>
            </a:r>
          </a:p>
        </p:txBody>
      </p:sp>
      <p:grpSp>
        <p:nvGrpSpPr>
          <p:cNvPr id="38" name="Group 38"/>
          <p:cNvGrpSpPr/>
          <p:nvPr/>
        </p:nvGrpSpPr>
        <p:grpSpPr>
          <a:xfrm>
            <a:off x="11973699" y="7415501"/>
            <a:ext cx="4739949" cy="930560"/>
            <a:chOff x="0" y="0"/>
            <a:chExt cx="1248382" cy="245086"/>
          </a:xfrm>
        </p:grpSpPr>
        <p:sp>
          <p:nvSpPr>
            <p:cNvPr id="39" name="Freeform 39"/>
            <p:cNvSpPr/>
            <p:nvPr/>
          </p:nvSpPr>
          <p:spPr>
            <a:xfrm>
              <a:off x="0" y="0"/>
              <a:ext cx="1248382" cy="245086"/>
            </a:xfrm>
            <a:custGeom>
              <a:avLst/>
              <a:gdLst/>
              <a:ahLst/>
              <a:cxnLst/>
              <a:rect l="l" t="t" r="r" b="b"/>
              <a:pathLst>
                <a:path w="1248382" h="245086">
                  <a:moveTo>
                    <a:pt x="0" y="0"/>
                  </a:moveTo>
                  <a:lnTo>
                    <a:pt x="1248382" y="0"/>
                  </a:lnTo>
                  <a:lnTo>
                    <a:pt x="1248382" y="245086"/>
                  </a:lnTo>
                  <a:lnTo>
                    <a:pt x="0" y="245086"/>
                  </a:lnTo>
                  <a:close/>
                </a:path>
              </a:pathLst>
            </a:custGeom>
            <a:solidFill>
              <a:srgbClr val="EDE9FF"/>
            </a:solidFill>
          </p:spPr>
          <p:txBody>
            <a:bodyPr/>
            <a:lstStyle/>
            <a:p>
              <a:endParaRPr lang="en-US"/>
            </a:p>
          </p:txBody>
        </p:sp>
        <p:sp>
          <p:nvSpPr>
            <p:cNvPr id="40" name="TextBox 40"/>
            <p:cNvSpPr txBox="1"/>
            <p:nvPr/>
          </p:nvSpPr>
          <p:spPr>
            <a:xfrm>
              <a:off x="0" y="-19050"/>
              <a:ext cx="1248382" cy="264136"/>
            </a:xfrm>
            <a:prstGeom prst="rect">
              <a:avLst/>
            </a:prstGeom>
          </p:spPr>
          <p:txBody>
            <a:bodyPr lIns="50800" tIns="50800" rIns="50800" bIns="50800" rtlCol="0" anchor="ctr"/>
            <a:lstStyle/>
            <a:p>
              <a:pPr algn="ctr">
                <a:lnSpc>
                  <a:spcPts val="2644"/>
                </a:lnSpc>
              </a:pPr>
              <a:endParaRPr/>
            </a:p>
          </p:txBody>
        </p:sp>
      </p:grpSp>
      <p:sp>
        <p:nvSpPr>
          <p:cNvPr id="41" name="TextBox 41"/>
          <p:cNvSpPr txBox="1"/>
          <p:nvPr/>
        </p:nvSpPr>
        <p:spPr>
          <a:xfrm>
            <a:off x="12050128" y="7652181"/>
            <a:ext cx="4587091" cy="438150"/>
          </a:xfrm>
          <a:prstGeom prst="rect">
            <a:avLst/>
          </a:prstGeom>
        </p:spPr>
        <p:txBody>
          <a:bodyPr lIns="0" tIns="0" rIns="0" bIns="0" rtlCol="0" anchor="t">
            <a:spAutoFit/>
          </a:bodyPr>
          <a:lstStyle/>
          <a:p>
            <a:pPr marL="0" lvl="0" indent="0" algn="ctr">
              <a:lnSpc>
                <a:spcPts val="3360"/>
              </a:lnSpc>
              <a:spcBef>
                <a:spcPct val="0"/>
              </a:spcBef>
            </a:pPr>
            <a:r>
              <a:rPr lang="en-US" sz="2800">
                <a:solidFill>
                  <a:srgbClr val="8D5CFF"/>
                </a:solidFill>
                <a:latin typeface="Arial"/>
                <a:ea typeface="Arial"/>
                <a:cs typeface="Arial"/>
                <a:sym typeface="Arial"/>
              </a:rPr>
              <a:t>Τεχνολογικές προκλήσεις</a:t>
            </a:r>
          </a:p>
        </p:txBody>
      </p:sp>
      <p:sp>
        <p:nvSpPr>
          <p:cNvPr id="42" name="Freeform 42"/>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p:nvPr/>
        </p:nvGrpSpPr>
        <p:grpSpPr>
          <a:xfrm>
            <a:off x="643949" y="587916"/>
            <a:ext cx="17000100" cy="2568482"/>
            <a:chOff x="0" y="0"/>
            <a:chExt cx="22666800" cy="3424642"/>
          </a:xfrm>
        </p:grpSpPr>
        <p:sp>
          <p:nvSpPr>
            <p:cNvPr id="18" name="Freeform 18"/>
            <p:cNvSpPr/>
            <p:nvPr/>
          </p:nvSpPr>
          <p:spPr>
            <a:xfrm>
              <a:off x="0" y="0"/>
              <a:ext cx="22666799" cy="3424642"/>
            </a:xfrm>
            <a:custGeom>
              <a:avLst/>
              <a:gdLst/>
              <a:ahLst/>
              <a:cxnLst/>
              <a:rect l="l" t="t" r="r" b="b"/>
              <a:pathLst>
                <a:path w="22666799" h="3424642">
                  <a:moveTo>
                    <a:pt x="0" y="0"/>
                  </a:moveTo>
                  <a:lnTo>
                    <a:pt x="22666799" y="0"/>
                  </a:lnTo>
                  <a:lnTo>
                    <a:pt x="22666799" y="3424642"/>
                  </a:lnTo>
                  <a:lnTo>
                    <a:pt x="0" y="3424642"/>
                  </a:lnTo>
                  <a:close/>
                </a:path>
              </a:pathLst>
            </a:custGeom>
            <a:solidFill>
              <a:srgbClr val="000000">
                <a:alpha val="0"/>
              </a:srgbClr>
            </a:solidFill>
          </p:spPr>
          <p:txBody>
            <a:bodyPr/>
            <a:lstStyle/>
            <a:p>
              <a:endParaRPr lang="en-US"/>
            </a:p>
          </p:txBody>
        </p:sp>
        <p:sp>
          <p:nvSpPr>
            <p:cNvPr id="19" name="TextBox 19"/>
            <p:cNvSpPr txBox="1"/>
            <p:nvPr/>
          </p:nvSpPr>
          <p:spPr>
            <a:xfrm>
              <a:off x="0" y="-66675"/>
              <a:ext cx="22666800" cy="3491317"/>
            </a:xfrm>
            <a:prstGeom prst="rect">
              <a:avLst/>
            </a:prstGeom>
          </p:spPr>
          <p:txBody>
            <a:bodyPr lIns="0" tIns="0" rIns="0" bIns="0" rtlCol="0" anchor="ctr"/>
            <a:lstStyle/>
            <a:p>
              <a:pPr marL="0" lvl="0" indent="0" algn="ctr">
                <a:lnSpc>
                  <a:spcPts val="4967"/>
                </a:lnSpc>
              </a:pPr>
              <a:r>
                <a:rPr lang="en-US" sz="3600" b="1">
                  <a:solidFill>
                    <a:srgbClr val="75C73E"/>
                  </a:solidFill>
                  <a:latin typeface="Georgia Bold"/>
                  <a:ea typeface="Georgia Bold"/>
                  <a:cs typeface="Georgia Bold"/>
                  <a:sym typeface="Georgia Bold"/>
                </a:rPr>
                <a:t>Στόχος μας είναι να εξοπλίσουμε τις γυναίκες με τις απαραίτητες γνώσεις και δεξιότητες στη βιώσιμη ανάπτυξη και την ανθεκτικότητα, ώστε να μπορούν να αναλάβουν αποτελεσματικά διευθυντικές και ηγετικές θέσεις στον κλάδο της κλωστοϋφαντουργίας.</a:t>
              </a:r>
            </a:p>
          </p:txBody>
        </p:sp>
      </p:grpSp>
      <p:grpSp>
        <p:nvGrpSpPr>
          <p:cNvPr id="20" name="Group 20"/>
          <p:cNvGrpSpPr>
            <a:grpSpLocks noChangeAspect="1"/>
          </p:cNvGrpSpPr>
          <p:nvPr/>
        </p:nvGrpSpPr>
        <p:grpSpPr>
          <a:xfrm>
            <a:off x="12977366" y="5982057"/>
            <a:ext cx="3709575" cy="1241588"/>
            <a:chOff x="0" y="0"/>
            <a:chExt cx="4946100" cy="1655450"/>
          </a:xfrm>
        </p:grpSpPr>
        <p:sp>
          <p:nvSpPr>
            <p:cNvPr id="21" name="Freeform 21"/>
            <p:cNvSpPr/>
            <p:nvPr/>
          </p:nvSpPr>
          <p:spPr>
            <a:xfrm>
              <a:off x="0" y="0"/>
              <a:ext cx="4946142" cy="1655445"/>
            </a:xfrm>
            <a:custGeom>
              <a:avLst/>
              <a:gdLst/>
              <a:ahLst/>
              <a:cxnLst/>
              <a:rect l="l" t="t" r="r" b="b"/>
              <a:pathLst>
                <a:path w="4946142" h="1655445">
                  <a:moveTo>
                    <a:pt x="0" y="0"/>
                  </a:moveTo>
                  <a:lnTo>
                    <a:pt x="4946142" y="0"/>
                  </a:lnTo>
                  <a:lnTo>
                    <a:pt x="4946142" y="1655445"/>
                  </a:lnTo>
                  <a:lnTo>
                    <a:pt x="0" y="1655445"/>
                  </a:lnTo>
                  <a:lnTo>
                    <a:pt x="0" y="0"/>
                  </a:lnTo>
                  <a:close/>
                </a:path>
              </a:pathLst>
            </a:custGeom>
            <a:blipFill>
              <a:blip r:embed="rId9"/>
              <a:stretch>
                <a:fillRect/>
              </a:stretch>
            </a:blipFill>
          </p:spPr>
          <p:txBody>
            <a:bodyPr/>
            <a:lstStyle/>
            <a:p>
              <a:endParaRPr lang="en-US"/>
            </a:p>
          </p:txBody>
        </p:sp>
      </p:grpSp>
      <p:grpSp>
        <p:nvGrpSpPr>
          <p:cNvPr id="22" name="Group 22"/>
          <p:cNvGrpSpPr>
            <a:grpSpLocks noChangeAspect="1"/>
          </p:cNvGrpSpPr>
          <p:nvPr/>
        </p:nvGrpSpPr>
        <p:grpSpPr>
          <a:xfrm>
            <a:off x="14919488" y="4240038"/>
            <a:ext cx="810825" cy="702105"/>
            <a:chOff x="0" y="0"/>
            <a:chExt cx="1081100" cy="936140"/>
          </a:xfrm>
        </p:grpSpPr>
        <p:sp>
          <p:nvSpPr>
            <p:cNvPr id="23" name="Freeform 23"/>
            <p:cNvSpPr/>
            <p:nvPr/>
          </p:nvSpPr>
          <p:spPr>
            <a:xfrm>
              <a:off x="0" y="0"/>
              <a:ext cx="1081151" cy="936117"/>
            </a:xfrm>
            <a:custGeom>
              <a:avLst/>
              <a:gdLst/>
              <a:ahLst/>
              <a:cxnLst/>
              <a:rect l="l" t="t" r="r" b="b"/>
              <a:pathLst>
                <a:path w="1081151" h="936117">
                  <a:moveTo>
                    <a:pt x="0" y="0"/>
                  </a:moveTo>
                  <a:lnTo>
                    <a:pt x="1081151" y="0"/>
                  </a:lnTo>
                  <a:lnTo>
                    <a:pt x="1081151" y="936117"/>
                  </a:lnTo>
                  <a:lnTo>
                    <a:pt x="0" y="936117"/>
                  </a:lnTo>
                  <a:lnTo>
                    <a:pt x="0" y="0"/>
                  </a:lnTo>
                  <a:close/>
                </a:path>
              </a:pathLst>
            </a:custGeom>
            <a:blipFill>
              <a:blip r:embed="rId10"/>
              <a:stretch>
                <a:fillRect r="4" b="-15487"/>
              </a:stretch>
            </a:blipFill>
          </p:spPr>
          <p:txBody>
            <a:bodyPr/>
            <a:lstStyle/>
            <a:p>
              <a:endParaRPr lang="en-US"/>
            </a:p>
          </p:txBody>
        </p:sp>
      </p:grpSp>
      <p:grpSp>
        <p:nvGrpSpPr>
          <p:cNvPr id="24" name="Group 24"/>
          <p:cNvGrpSpPr>
            <a:grpSpLocks noChangeAspect="1"/>
          </p:cNvGrpSpPr>
          <p:nvPr/>
        </p:nvGrpSpPr>
        <p:grpSpPr>
          <a:xfrm>
            <a:off x="8941237" y="4240042"/>
            <a:ext cx="810825" cy="687515"/>
            <a:chOff x="0" y="0"/>
            <a:chExt cx="1081100" cy="916686"/>
          </a:xfrm>
        </p:grpSpPr>
        <p:sp>
          <p:nvSpPr>
            <p:cNvPr id="25" name="Freeform 25"/>
            <p:cNvSpPr/>
            <p:nvPr/>
          </p:nvSpPr>
          <p:spPr>
            <a:xfrm>
              <a:off x="0" y="0"/>
              <a:ext cx="1081151" cy="916686"/>
            </a:xfrm>
            <a:custGeom>
              <a:avLst/>
              <a:gdLst/>
              <a:ahLst/>
              <a:cxnLst/>
              <a:rect l="l" t="t" r="r" b="b"/>
              <a:pathLst>
                <a:path w="1081151" h="916686">
                  <a:moveTo>
                    <a:pt x="0" y="0"/>
                  </a:moveTo>
                  <a:lnTo>
                    <a:pt x="1081151" y="0"/>
                  </a:lnTo>
                  <a:lnTo>
                    <a:pt x="1081151" y="916686"/>
                  </a:lnTo>
                  <a:lnTo>
                    <a:pt x="0" y="916686"/>
                  </a:lnTo>
                  <a:lnTo>
                    <a:pt x="0" y="0"/>
                  </a:lnTo>
                  <a:close/>
                </a:path>
              </a:pathLst>
            </a:custGeom>
            <a:blipFill>
              <a:blip r:embed="rId11"/>
              <a:stretch>
                <a:fillRect r="4" b="-17935"/>
              </a:stretch>
            </a:blipFill>
          </p:spPr>
          <p:txBody>
            <a:bodyPr/>
            <a:lstStyle/>
            <a:p>
              <a:endParaRPr lang="en-US"/>
            </a:p>
          </p:txBody>
        </p:sp>
      </p:grpSp>
      <p:grpSp>
        <p:nvGrpSpPr>
          <p:cNvPr id="26" name="Group 26"/>
          <p:cNvGrpSpPr>
            <a:grpSpLocks noChangeAspect="1"/>
          </p:cNvGrpSpPr>
          <p:nvPr/>
        </p:nvGrpSpPr>
        <p:grpSpPr>
          <a:xfrm>
            <a:off x="3108000" y="4240050"/>
            <a:ext cx="810825" cy="702075"/>
            <a:chOff x="0" y="0"/>
            <a:chExt cx="1081100" cy="936100"/>
          </a:xfrm>
        </p:grpSpPr>
        <p:sp>
          <p:nvSpPr>
            <p:cNvPr id="27" name="Freeform 27"/>
            <p:cNvSpPr/>
            <p:nvPr/>
          </p:nvSpPr>
          <p:spPr>
            <a:xfrm>
              <a:off x="0" y="0"/>
              <a:ext cx="1081151" cy="936117"/>
            </a:xfrm>
            <a:custGeom>
              <a:avLst/>
              <a:gdLst/>
              <a:ahLst/>
              <a:cxnLst/>
              <a:rect l="l" t="t" r="r" b="b"/>
              <a:pathLst>
                <a:path w="1081151" h="936117">
                  <a:moveTo>
                    <a:pt x="0" y="0"/>
                  </a:moveTo>
                  <a:lnTo>
                    <a:pt x="1081151" y="0"/>
                  </a:lnTo>
                  <a:lnTo>
                    <a:pt x="1081151" y="936117"/>
                  </a:lnTo>
                  <a:lnTo>
                    <a:pt x="0" y="936117"/>
                  </a:lnTo>
                  <a:lnTo>
                    <a:pt x="0" y="0"/>
                  </a:lnTo>
                  <a:close/>
                </a:path>
              </a:pathLst>
            </a:custGeom>
            <a:blipFill>
              <a:blip r:embed="rId12"/>
              <a:stretch>
                <a:fillRect r="4" b="-15487"/>
              </a:stretch>
            </a:blipFill>
          </p:spPr>
          <p:txBody>
            <a:bodyPr/>
            <a:lstStyle/>
            <a:p>
              <a:endParaRPr lang="en-US"/>
            </a:p>
          </p:txBody>
        </p:sp>
      </p:grpSp>
      <p:grpSp>
        <p:nvGrpSpPr>
          <p:cNvPr id="28" name="Group 28"/>
          <p:cNvGrpSpPr>
            <a:grpSpLocks noChangeAspect="1"/>
          </p:cNvGrpSpPr>
          <p:nvPr/>
        </p:nvGrpSpPr>
        <p:grpSpPr>
          <a:xfrm>
            <a:off x="6713063" y="5982092"/>
            <a:ext cx="4861878" cy="1241588"/>
            <a:chOff x="0" y="0"/>
            <a:chExt cx="6482504" cy="1655450"/>
          </a:xfrm>
        </p:grpSpPr>
        <p:sp>
          <p:nvSpPr>
            <p:cNvPr id="29" name="Freeform 29"/>
            <p:cNvSpPr/>
            <p:nvPr/>
          </p:nvSpPr>
          <p:spPr>
            <a:xfrm>
              <a:off x="0" y="0"/>
              <a:ext cx="6482461" cy="1655445"/>
            </a:xfrm>
            <a:custGeom>
              <a:avLst/>
              <a:gdLst/>
              <a:ahLst/>
              <a:cxnLst/>
              <a:rect l="l" t="t" r="r" b="b"/>
              <a:pathLst>
                <a:path w="6482461" h="1655445">
                  <a:moveTo>
                    <a:pt x="0" y="0"/>
                  </a:moveTo>
                  <a:lnTo>
                    <a:pt x="6482461" y="0"/>
                  </a:lnTo>
                  <a:lnTo>
                    <a:pt x="6482461" y="1655445"/>
                  </a:lnTo>
                  <a:lnTo>
                    <a:pt x="0" y="1655445"/>
                  </a:lnTo>
                  <a:lnTo>
                    <a:pt x="0" y="0"/>
                  </a:lnTo>
                  <a:close/>
                </a:path>
              </a:pathLst>
            </a:custGeom>
            <a:blipFill>
              <a:blip r:embed="rId13"/>
              <a:stretch>
                <a:fillRect r="-1"/>
              </a:stretch>
            </a:blipFill>
          </p:spPr>
          <p:txBody>
            <a:bodyPr/>
            <a:lstStyle/>
            <a:p>
              <a:endParaRPr lang="en-US"/>
            </a:p>
          </p:txBody>
        </p:sp>
      </p:grpSp>
      <p:grpSp>
        <p:nvGrpSpPr>
          <p:cNvPr id="30" name="Group 30"/>
          <p:cNvGrpSpPr>
            <a:grpSpLocks noChangeAspect="1"/>
          </p:cNvGrpSpPr>
          <p:nvPr/>
        </p:nvGrpSpPr>
        <p:grpSpPr>
          <a:xfrm>
            <a:off x="0" y="3071812"/>
            <a:ext cx="18287998" cy="5175562"/>
            <a:chOff x="0" y="0"/>
            <a:chExt cx="24383998" cy="6900750"/>
          </a:xfrm>
        </p:grpSpPr>
        <p:sp>
          <p:nvSpPr>
            <p:cNvPr id="31" name="Freeform 31"/>
            <p:cNvSpPr/>
            <p:nvPr/>
          </p:nvSpPr>
          <p:spPr>
            <a:xfrm>
              <a:off x="0" y="0"/>
              <a:ext cx="24384000" cy="6900799"/>
            </a:xfrm>
            <a:custGeom>
              <a:avLst/>
              <a:gdLst/>
              <a:ahLst/>
              <a:cxnLst/>
              <a:rect l="l" t="t" r="r" b="b"/>
              <a:pathLst>
                <a:path w="24384000" h="6900799">
                  <a:moveTo>
                    <a:pt x="0" y="0"/>
                  </a:moveTo>
                  <a:lnTo>
                    <a:pt x="24384000" y="0"/>
                  </a:lnTo>
                  <a:lnTo>
                    <a:pt x="24384000" y="6900799"/>
                  </a:lnTo>
                  <a:lnTo>
                    <a:pt x="0" y="6900799"/>
                  </a:lnTo>
                  <a:lnTo>
                    <a:pt x="0" y="0"/>
                  </a:lnTo>
                  <a:close/>
                </a:path>
              </a:pathLst>
            </a:custGeom>
            <a:blipFill>
              <a:blip r:embed="rId14"/>
              <a:stretch>
                <a:fillRect r="-514"/>
              </a:stretch>
            </a:blipFill>
          </p:spPr>
          <p:txBody>
            <a:bodyPr/>
            <a:lstStyle/>
            <a:p>
              <a:endParaRPr lang="en-US"/>
            </a:p>
          </p:txBody>
        </p:sp>
      </p:grpSp>
      <p:sp>
        <p:nvSpPr>
          <p:cNvPr id="32" name="Freeform 32"/>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5"/>
            <a:stretch>
              <a:fillRect/>
            </a:stretch>
          </a:blipFill>
        </p:spPr>
        <p:txBody>
          <a:bodyPr/>
          <a:lstStyle/>
          <a:p>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0358810" y="0"/>
            <a:ext cx="9668996" cy="8239990"/>
            <a:chOff x="0" y="0"/>
            <a:chExt cx="12891994" cy="10986654"/>
          </a:xfrm>
        </p:grpSpPr>
        <p:sp>
          <p:nvSpPr>
            <p:cNvPr id="18" name="Freeform 18"/>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9"/>
              <a:stretch>
                <a:fillRect b="-2"/>
              </a:stretch>
            </a:blipFill>
          </p:spPr>
          <p:txBody>
            <a:bodyPr/>
            <a:lstStyle/>
            <a:p>
              <a:endParaRPr lang="en-US"/>
            </a:p>
          </p:txBody>
        </p:sp>
      </p:grpSp>
      <p:grpSp>
        <p:nvGrpSpPr>
          <p:cNvPr id="19" name="Group 19"/>
          <p:cNvGrpSpPr/>
          <p:nvPr/>
        </p:nvGrpSpPr>
        <p:grpSpPr>
          <a:xfrm>
            <a:off x="846620" y="218880"/>
            <a:ext cx="9843245" cy="2542899"/>
            <a:chOff x="0" y="0"/>
            <a:chExt cx="13124326" cy="3390532"/>
          </a:xfrm>
        </p:grpSpPr>
        <p:sp>
          <p:nvSpPr>
            <p:cNvPr id="20" name="Freeform 20"/>
            <p:cNvSpPr/>
            <p:nvPr/>
          </p:nvSpPr>
          <p:spPr>
            <a:xfrm>
              <a:off x="0" y="0"/>
              <a:ext cx="13124326" cy="3390532"/>
            </a:xfrm>
            <a:custGeom>
              <a:avLst/>
              <a:gdLst/>
              <a:ahLst/>
              <a:cxnLst/>
              <a:rect l="l" t="t" r="r" b="b"/>
              <a:pathLst>
                <a:path w="13124326" h="3390532">
                  <a:moveTo>
                    <a:pt x="0" y="0"/>
                  </a:moveTo>
                  <a:lnTo>
                    <a:pt x="13124326" y="0"/>
                  </a:lnTo>
                  <a:lnTo>
                    <a:pt x="13124326" y="3390532"/>
                  </a:lnTo>
                  <a:lnTo>
                    <a:pt x="0" y="3390532"/>
                  </a:lnTo>
                  <a:close/>
                </a:path>
              </a:pathLst>
            </a:custGeom>
            <a:solidFill>
              <a:srgbClr val="000000">
                <a:alpha val="0"/>
              </a:srgbClr>
            </a:solidFill>
          </p:spPr>
          <p:txBody>
            <a:bodyPr/>
            <a:lstStyle/>
            <a:p>
              <a:endParaRPr lang="en-US"/>
            </a:p>
          </p:txBody>
        </p:sp>
        <p:sp>
          <p:nvSpPr>
            <p:cNvPr id="21" name="TextBox 21"/>
            <p:cNvSpPr txBox="1"/>
            <p:nvPr/>
          </p:nvSpPr>
          <p:spPr>
            <a:xfrm>
              <a:off x="0" y="57150"/>
              <a:ext cx="13124326" cy="3333382"/>
            </a:xfrm>
            <a:prstGeom prst="rect">
              <a:avLst/>
            </a:prstGeom>
          </p:spPr>
          <p:txBody>
            <a:bodyPr lIns="0" tIns="0" rIns="0" bIns="0" rtlCol="0" anchor="ctr"/>
            <a:lstStyle/>
            <a:p>
              <a:pPr marL="0" lvl="0" indent="0" algn="l">
                <a:lnSpc>
                  <a:spcPts val="6696"/>
                </a:lnSpc>
              </a:pPr>
              <a:r>
                <a:rPr lang="en-US" sz="6200" b="1">
                  <a:solidFill>
                    <a:srgbClr val="19112C"/>
                  </a:solidFill>
                  <a:latin typeface="Georgia Bold"/>
                  <a:ea typeface="Georgia Bold"/>
                  <a:cs typeface="Georgia Bold"/>
                  <a:sym typeface="Georgia Bold"/>
                </a:rPr>
                <a:t>Ανακύκλωση και απόβλητα υφασμάτων</a:t>
              </a:r>
            </a:p>
            <a:p>
              <a:pPr marL="0" lvl="0" indent="0" algn="l">
                <a:lnSpc>
                  <a:spcPts val="4535"/>
                </a:lnSpc>
              </a:pPr>
              <a:r>
                <a:rPr lang="en-US" sz="4199">
                  <a:solidFill>
                    <a:srgbClr val="19112C"/>
                  </a:solidFill>
                  <a:latin typeface="Georgia"/>
                  <a:ea typeface="Georgia"/>
                  <a:cs typeface="Georgia"/>
                  <a:sym typeface="Georgia"/>
                </a:rPr>
                <a:t>Δίνοντας αξία στα απόβλητα</a:t>
              </a:r>
            </a:p>
          </p:txBody>
        </p:sp>
      </p:grpSp>
      <p:sp>
        <p:nvSpPr>
          <p:cNvPr id="22" name="TextBox 22"/>
          <p:cNvSpPr txBox="1"/>
          <p:nvPr/>
        </p:nvSpPr>
        <p:spPr>
          <a:xfrm>
            <a:off x="846620" y="4029940"/>
            <a:ext cx="11144856" cy="3790950"/>
          </a:xfrm>
          <a:prstGeom prst="rect">
            <a:avLst/>
          </a:prstGeom>
        </p:spPr>
        <p:txBody>
          <a:bodyPr lIns="0" tIns="0" rIns="0" bIns="0" rtlCol="0" anchor="t">
            <a:spAutoFit/>
          </a:bodyPr>
          <a:lstStyle/>
          <a:p>
            <a:pPr marL="0" lvl="0" indent="0" algn="l">
              <a:lnSpc>
                <a:spcPts val="3359"/>
              </a:lnSpc>
            </a:pPr>
            <a:r>
              <a:rPr lang="en-US" sz="2799">
                <a:solidFill>
                  <a:srgbClr val="19112C"/>
                </a:solidFill>
                <a:latin typeface="Arial"/>
                <a:ea typeface="Arial"/>
                <a:cs typeface="Arial"/>
                <a:sym typeface="Arial"/>
              </a:rPr>
              <a:t>Κάθε χρόνο, </a:t>
            </a:r>
            <a:r>
              <a:rPr lang="en-US" sz="2799" b="1">
                <a:solidFill>
                  <a:srgbClr val="19112C"/>
                </a:solidFill>
                <a:latin typeface="Arial Bold"/>
                <a:ea typeface="Arial Bold"/>
                <a:cs typeface="Arial Bold"/>
                <a:sym typeface="Arial Bold"/>
              </a:rPr>
              <a:t>εκατομμύρια τόνοι υφασμάτων</a:t>
            </a:r>
            <a:r>
              <a:rPr lang="en-US" sz="2799">
                <a:solidFill>
                  <a:srgbClr val="19112C"/>
                </a:solidFill>
                <a:latin typeface="Arial"/>
                <a:ea typeface="Arial"/>
                <a:cs typeface="Arial"/>
                <a:sym typeface="Arial"/>
              </a:rPr>
              <a:t> απορρίπτονται σε όλη την Ευρώπη, με τα περισσότερα να καταλήγουν σε χώρους υγειονομικής ταφής ή να αποτεφρώνονται.</a:t>
            </a:r>
          </a:p>
          <a:p>
            <a:pPr marL="0" lvl="0" indent="0" algn="l">
              <a:lnSpc>
                <a:spcPts val="3359"/>
              </a:lnSpc>
            </a:pPr>
            <a:r>
              <a:rPr lang="en-US" sz="2799">
                <a:solidFill>
                  <a:srgbClr val="19112C"/>
                </a:solidFill>
                <a:latin typeface="Arial"/>
                <a:ea typeface="Arial"/>
                <a:cs typeface="Arial"/>
                <a:sym typeface="Arial"/>
              </a:rPr>
              <a:t>Οι </a:t>
            </a:r>
            <a:r>
              <a:rPr lang="en-US" sz="2799" b="1">
                <a:solidFill>
                  <a:srgbClr val="19112C"/>
                </a:solidFill>
                <a:latin typeface="Arial Bold"/>
                <a:ea typeface="Arial Bold"/>
                <a:cs typeface="Arial Bold"/>
                <a:sym typeface="Arial Bold"/>
              </a:rPr>
              <a:t>ΜμΕ δυσκολεύονται</a:t>
            </a:r>
            <a:r>
              <a:rPr lang="en-US" sz="2799">
                <a:solidFill>
                  <a:srgbClr val="19112C"/>
                </a:solidFill>
                <a:latin typeface="Arial"/>
                <a:ea typeface="Arial"/>
                <a:cs typeface="Arial"/>
                <a:sym typeface="Arial"/>
              </a:rPr>
              <a:t> με τη διαχείριση των αποβλήτων μετά την κατανάλωση, την περιορισμένη πρόσβαση στην ανακύκλωση και την απουσία επαρκών κινήτρων για επαναχρησιμοποίηση.</a:t>
            </a:r>
          </a:p>
          <a:p>
            <a:pPr marL="0" lvl="0" indent="0" algn="l">
              <a:lnSpc>
                <a:spcPts val="3359"/>
              </a:lnSpc>
            </a:pPr>
            <a:r>
              <a:rPr lang="en-US" sz="2799">
                <a:solidFill>
                  <a:srgbClr val="19112C"/>
                </a:solidFill>
                <a:latin typeface="Arial"/>
                <a:ea typeface="Arial"/>
                <a:cs typeface="Arial"/>
                <a:sym typeface="Arial"/>
              </a:rPr>
              <a:t>Νέες ευκαιρίες αναδύονται μέσω της ανακύκλωσης υφασμάτων σε νέα υφάσματα, της μεταποίησης και της βιομηχανικής συμβίωσης μεταξύ των τομέων της μόδας, της μεταποίησης και των αποβλήτων.</a:t>
            </a:r>
          </a:p>
        </p:txBody>
      </p:sp>
      <p:sp>
        <p:nvSpPr>
          <p:cNvPr id="23" name="Freeform 23"/>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0"/>
            <a:stretch>
              <a:fillRect/>
            </a:stretch>
          </a:blipFill>
        </p:spPr>
        <p:txBody>
          <a:bodyPr/>
          <a:lstStyle/>
          <a:p>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0358810" y="0"/>
            <a:ext cx="9668996" cy="8239990"/>
            <a:chOff x="0" y="0"/>
            <a:chExt cx="12891994" cy="10986654"/>
          </a:xfrm>
        </p:grpSpPr>
        <p:sp>
          <p:nvSpPr>
            <p:cNvPr id="18" name="Freeform 18"/>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9"/>
              <a:stretch>
                <a:fillRect b="-2"/>
              </a:stretch>
            </a:blipFill>
          </p:spPr>
          <p:txBody>
            <a:bodyPr/>
            <a:lstStyle/>
            <a:p>
              <a:endParaRPr lang="en-US"/>
            </a:p>
          </p:txBody>
        </p:sp>
      </p:grpSp>
      <p:sp>
        <p:nvSpPr>
          <p:cNvPr id="19" name="TextBox 19"/>
          <p:cNvSpPr txBox="1"/>
          <p:nvPr/>
        </p:nvSpPr>
        <p:spPr>
          <a:xfrm>
            <a:off x="1028700" y="3481637"/>
            <a:ext cx="11677212" cy="4343400"/>
          </a:xfrm>
          <a:prstGeom prst="rect">
            <a:avLst/>
          </a:prstGeom>
        </p:spPr>
        <p:txBody>
          <a:bodyPr lIns="0" tIns="0" rIns="0" bIns="0" rtlCol="0" anchor="t">
            <a:spAutoFit/>
          </a:bodyPr>
          <a:lstStyle/>
          <a:p>
            <a:pPr marL="0" lvl="0" indent="0" algn="l">
              <a:lnSpc>
                <a:spcPts val="3960"/>
              </a:lnSpc>
            </a:pPr>
            <a:r>
              <a:rPr lang="en-US" sz="3300" b="1">
                <a:solidFill>
                  <a:srgbClr val="19112C"/>
                </a:solidFill>
                <a:latin typeface="Arial Bold"/>
                <a:ea typeface="Arial Bold"/>
                <a:cs typeface="Arial Bold"/>
                <a:sym typeface="Arial Bold"/>
              </a:rPr>
              <a:t>Γιατί έχει σημασία</a:t>
            </a:r>
          </a:p>
          <a:p>
            <a:pPr marL="0" lvl="0" indent="0" algn="l">
              <a:lnSpc>
                <a:spcPts val="3687"/>
              </a:lnSpc>
            </a:pPr>
            <a:endParaRPr lang="en-US" sz="3300" b="1">
              <a:solidFill>
                <a:srgbClr val="19112C"/>
              </a:solidFill>
              <a:latin typeface="Arial Bold"/>
              <a:ea typeface="Arial Bold"/>
              <a:cs typeface="Arial Bold"/>
              <a:sym typeface="Arial Bold"/>
            </a:endParaRPr>
          </a:p>
          <a:p>
            <a:pPr marL="506730" lvl="1" indent="-253365" algn="l">
              <a:lnSpc>
                <a:spcPts val="3359"/>
              </a:lnSpc>
              <a:buFont typeface="Arial"/>
              <a:buChar char="•"/>
            </a:pPr>
            <a:r>
              <a:rPr lang="en-US" sz="2799">
                <a:solidFill>
                  <a:srgbClr val="19112C"/>
                </a:solidFill>
                <a:latin typeface="Arial"/>
                <a:ea typeface="Arial"/>
                <a:cs typeface="Arial"/>
                <a:sym typeface="Arial"/>
              </a:rPr>
              <a:t>Τα κλωστοϋφαντουργικά απόβλητα είναι μία από τις ταχύτερα αυξανόμενες ροές αποβλήτων στην ΕΕ.</a:t>
            </a:r>
          </a:p>
          <a:p>
            <a:pPr marL="506730" lvl="1" indent="-253365" algn="l">
              <a:lnSpc>
                <a:spcPts val="3359"/>
              </a:lnSpc>
              <a:buFont typeface="Arial"/>
              <a:buChar char="•"/>
            </a:pPr>
            <a:r>
              <a:rPr lang="en-US" sz="2799">
                <a:solidFill>
                  <a:srgbClr val="19112C"/>
                </a:solidFill>
                <a:latin typeface="Arial"/>
                <a:ea typeface="Arial"/>
                <a:cs typeface="Arial"/>
                <a:sym typeface="Arial"/>
              </a:rPr>
              <a:t>Η καινοτομία στην ανακύκλωση μπορεί να δημιουργήσει τοπικές βιώσιμες θέσεις εργασίας, νέα επιχειρηματικά μοντέλα και ηθικές αλυσίδες αξίας.</a:t>
            </a:r>
          </a:p>
          <a:p>
            <a:pPr marL="506730" lvl="1" indent="-253365" algn="l">
              <a:lnSpc>
                <a:spcPts val="3359"/>
              </a:lnSpc>
              <a:buFont typeface="Arial"/>
              <a:buChar char="•"/>
            </a:pPr>
            <a:r>
              <a:rPr lang="en-US" sz="2799">
                <a:solidFill>
                  <a:srgbClr val="19112C"/>
                </a:solidFill>
                <a:latin typeface="Arial"/>
                <a:ea typeface="Arial"/>
                <a:cs typeface="Arial"/>
                <a:sym typeface="Arial"/>
              </a:rPr>
              <a:t>Η επικείμενη υποχρεωτική συλλογή (2025) και η Διευρυμένη Ευθύνη του Παραγωγού (EPR) της ΕΕ καθιστούν τη μείωση των αποβλήτων επείγουσα προτεραιότητα.</a:t>
            </a:r>
          </a:p>
        </p:txBody>
      </p:sp>
      <p:sp>
        <p:nvSpPr>
          <p:cNvPr id="20" name="Freeform 20"/>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0"/>
            <a:stretch>
              <a:fillRect/>
            </a:stretch>
          </a:blipFill>
        </p:spPr>
        <p:txBody>
          <a:bodyPr/>
          <a:lstStyle/>
          <a:p>
            <a:endParaRPr lang="en-US"/>
          </a:p>
        </p:txBody>
      </p:sp>
      <p:grpSp>
        <p:nvGrpSpPr>
          <p:cNvPr id="21" name="Group 21"/>
          <p:cNvGrpSpPr/>
          <p:nvPr/>
        </p:nvGrpSpPr>
        <p:grpSpPr>
          <a:xfrm>
            <a:off x="846620" y="218880"/>
            <a:ext cx="9843245" cy="2542899"/>
            <a:chOff x="0" y="0"/>
            <a:chExt cx="13124326" cy="3390532"/>
          </a:xfrm>
        </p:grpSpPr>
        <p:sp>
          <p:nvSpPr>
            <p:cNvPr id="22" name="Freeform 22"/>
            <p:cNvSpPr/>
            <p:nvPr/>
          </p:nvSpPr>
          <p:spPr>
            <a:xfrm>
              <a:off x="0" y="0"/>
              <a:ext cx="13124326" cy="3390532"/>
            </a:xfrm>
            <a:custGeom>
              <a:avLst/>
              <a:gdLst/>
              <a:ahLst/>
              <a:cxnLst/>
              <a:rect l="l" t="t" r="r" b="b"/>
              <a:pathLst>
                <a:path w="13124326" h="3390532">
                  <a:moveTo>
                    <a:pt x="0" y="0"/>
                  </a:moveTo>
                  <a:lnTo>
                    <a:pt x="13124326" y="0"/>
                  </a:lnTo>
                  <a:lnTo>
                    <a:pt x="13124326" y="3390532"/>
                  </a:lnTo>
                  <a:lnTo>
                    <a:pt x="0" y="3390532"/>
                  </a:lnTo>
                  <a:close/>
                </a:path>
              </a:pathLst>
            </a:custGeom>
            <a:solidFill>
              <a:srgbClr val="000000">
                <a:alpha val="0"/>
              </a:srgbClr>
            </a:solidFill>
          </p:spPr>
          <p:txBody>
            <a:bodyPr/>
            <a:lstStyle/>
            <a:p>
              <a:endParaRPr lang="en-US"/>
            </a:p>
          </p:txBody>
        </p:sp>
        <p:sp>
          <p:nvSpPr>
            <p:cNvPr id="23" name="TextBox 23"/>
            <p:cNvSpPr txBox="1"/>
            <p:nvPr/>
          </p:nvSpPr>
          <p:spPr>
            <a:xfrm>
              <a:off x="0" y="57150"/>
              <a:ext cx="13124326" cy="3333382"/>
            </a:xfrm>
            <a:prstGeom prst="rect">
              <a:avLst/>
            </a:prstGeom>
          </p:spPr>
          <p:txBody>
            <a:bodyPr lIns="0" tIns="0" rIns="0" bIns="0" rtlCol="0" anchor="ctr"/>
            <a:lstStyle/>
            <a:p>
              <a:pPr marL="0" lvl="0" indent="0" algn="l">
                <a:lnSpc>
                  <a:spcPts val="6696"/>
                </a:lnSpc>
              </a:pPr>
              <a:r>
                <a:rPr lang="en-US" sz="6200" b="1">
                  <a:solidFill>
                    <a:srgbClr val="19112C"/>
                  </a:solidFill>
                  <a:latin typeface="Georgia Bold"/>
                  <a:ea typeface="Georgia Bold"/>
                  <a:cs typeface="Georgia Bold"/>
                  <a:sym typeface="Georgia Bold"/>
                </a:rPr>
                <a:t>Ανακύκλωση και απόβλητα υφασμάτων</a:t>
              </a:r>
            </a:p>
            <a:p>
              <a:pPr marL="0" lvl="0" indent="0" algn="l">
                <a:lnSpc>
                  <a:spcPts val="4535"/>
                </a:lnSpc>
              </a:pPr>
              <a:r>
                <a:rPr lang="en-US" sz="4199">
                  <a:solidFill>
                    <a:srgbClr val="19112C"/>
                  </a:solidFill>
                  <a:latin typeface="Georgia"/>
                  <a:ea typeface="Georgia"/>
                  <a:cs typeface="Georgia"/>
                  <a:sym typeface="Georgia"/>
                </a:rPr>
                <a:t>Δίνοντας αξία στα απόβλητα</a:t>
              </a: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4708498" y="-954"/>
            <a:ext cx="3579499" cy="8747478"/>
            <a:chOff x="0" y="0"/>
            <a:chExt cx="4772666" cy="11663304"/>
          </a:xfrm>
        </p:grpSpPr>
        <p:sp>
          <p:nvSpPr>
            <p:cNvPr id="18" name="Freeform 18" descr="Ένα τετράγωνο και ένα τετράγωνο αντικείμενο με ένα πράσινο και ένα μαύρο τετράγωνο αντικείμενο  Η περιγραφή δημιουργήθηκε αυτόματα"/>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n-US"/>
            </a:p>
          </p:txBody>
        </p:sp>
      </p:grpSp>
      <p:grpSp>
        <p:nvGrpSpPr>
          <p:cNvPr id="19" name="Group 19"/>
          <p:cNvGrpSpPr>
            <a:grpSpLocks noChangeAspect="1"/>
          </p:cNvGrpSpPr>
          <p:nvPr/>
        </p:nvGrpSpPr>
        <p:grpSpPr>
          <a:xfrm>
            <a:off x="14896364" y="2252438"/>
            <a:ext cx="3203764" cy="972000"/>
            <a:chOff x="0" y="0"/>
            <a:chExt cx="4271686" cy="1296000"/>
          </a:xfrm>
        </p:grpSpPr>
        <p:sp>
          <p:nvSpPr>
            <p:cNvPr id="20" name="Freeform 20" descr="Ένα μοβ και μαύρο κείμενο  Η περιγραφή δημιουργείται αυτόματα"/>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n-US"/>
            </a:p>
          </p:txBody>
        </p:sp>
      </p:grpSp>
      <p:sp>
        <p:nvSpPr>
          <p:cNvPr id="21" name="TextBox 21"/>
          <p:cNvSpPr txBox="1"/>
          <p:nvPr/>
        </p:nvSpPr>
        <p:spPr>
          <a:xfrm>
            <a:off x="846618" y="2390775"/>
            <a:ext cx="13349508" cy="5476875"/>
          </a:xfrm>
          <a:prstGeom prst="rect">
            <a:avLst/>
          </a:prstGeom>
        </p:spPr>
        <p:txBody>
          <a:bodyPr lIns="0" tIns="0" rIns="0" bIns="0" rtlCol="0" anchor="t">
            <a:spAutoFit/>
          </a:bodyPr>
          <a:lstStyle/>
          <a:p>
            <a:pPr marL="0" lvl="0" indent="0" algn="ctr">
              <a:lnSpc>
                <a:spcPts val="3959"/>
              </a:lnSpc>
            </a:pPr>
            <a:r>
              <a:rPr lang="en-US" sz="3299" b="1" u="sng">
                <a:solidFill>
                  <a:srgbClr val="19112C"/>
                </a:solidFill>
                <a:latin typeface="Arial Bold"/>
                <a:ea typeface="Arial Bold"/>
                <a:cs typeface="Arial Bold"/>
                <a:sym typeface="Arial Bold"/>
              </a:rPr>
              <a:t>Βασικά στοιχεία και αριθμοί</a:t>
            </a:r>
          </a:p>
          <a:p>
            <a:pPr marL="0" lvl="0" indent="0" algn="ctr">
              <a:lnSpc>
                <a:spcPts val="3959"/>
              </a:lnSpc>
            </a:pPr>
            <a:endParaRPr lang="en-US" sz="3299" b="1" u="sng">
              <a:solidFill>
                <a:srgbClr val="19112C"/>
              </a:solidFill>
              <a:latin typeface="Arial Bold"/>
              <a:ea typeface="Arial Bold"/>
              <a:cs typeface="Arial Bold"/>
              <a:sym typeface="Arial Bold"/>
            </a:endParaRPr>
          </a:p>
          <a:p>
            <a:pPr marL="0" lvl="0" indent="0" algn="l">
              <a:lnSpc>
                <a:spcPts val="3959"/>
              </a:lnSpc>
            </a:pPr>
            <a:r>
              <a:rPr lang="en-US" sz="3299">
                <a:solidFill>
                  <a:srgbClr val="19112C"/>
                </a:solidFill>
                <a:latin typeface="Arial"/>
                <a:ea typeface="Arial"/>
                <a:cs typeface="Arial"/>
                <a:sym typeface="Arial"/>
              </a:rPr>
              <a:t>♻️ Κάθε Ευρωπαίος πολίτης παράγει ≈16 κιλά υφασμάτινων αποβλήτων/έτος, ΕΝΩ μόνο 4,4 κιλά συλλέγονται για επαναχρησιμοποίηση ή ανακύκλωση</a:t>
            </a:r>
          </a:p>
          <a:p>
            <a:pPr marL="0" lvl="0" indent="0" algn="l">
              <a:lnSpc>
                <a:spcPts val="3959"/>
              </a:lnSpc>
            </a:pPr>
            <a:endParaRPr lang="en-US" sz="3299">
              <a:solidFill>
                <a:srgbClr val="19112C"/>
              </a:solidFill>
              <a:latin typeface="Arial"/>
              <a:ea typeface="Arial"/>
              <a:cs typeface="Arial"/>
              <a:sym typeface="Arial"/>
            </a:endParaRPr>
          </a:p>
          <a:p>
            <a:pPr marL="0" lvl="0" indent="0" algn="l">
              <a:lnSpc>
                <a:spcPts val="3959"/>
              </a:lnSpc>
            </a:pPr>
            <a:r>
              <a:rPr lang="en-US" sz="3299">
                <a:solidFill>
                  <a:srgbClr val="19112C"/>
                </a:solidFill>
                <a:latin typeface="Arial"/>
                <a:ea typeface="Arial"/>
                <a:cs typeface="Arial"/>
                <a:sym typeface="Arial"/>
              </a:rPr>
              <a:t>🔁 Λιγότερο από το 1% των μεταχειρισμένων υφασμάτων γίνονται καινούργια ρούχα</a:t>
            </a:r>
          </a:p>
          <a:p>
            <a:pPr marL="0" lvl="0" indent="0" algn="l">
              <a:lnSpc>
                <a:spcPts val="3959"/>
              </a:lnSpc>
            </a:pPr>
            <a:endParaRPr lang="en-US" sz="3299">
              <a:solidFill>
                <a:srgbClr val="19112C"/>
              </a:solidFill>
              <a:latin typeface="Arial"/>
              <a:ea typeface="Arial"/>
              <a:cs typeface="Arial"/>
              <a:sym typeface="Arial"/>
            </a:endParaRPr>
          </a:p>
          <a:p>
            <a:pPr marL="0" lvl="0" indent="0" algn="l">
              <a:lnSpc>
                <a:spcPts val="3959"/>
              </a:lnSpc>
            </a:pPr>
            <a:r>
              <a:rPr lang="en-US" sz="3299">
                <a:solidFill>
                  <a:srgbClr val="19112C"/>
                </a:solidFill>
                <a:latin typeface="Arial"/>
                <a:ea typeface="Arial"/>
                <a:cs typeface="Arial"/>
                <a:sym typeface="Arial"/>
              </a:rPr>
              <a:t>🚛 Πάνω από 1,3 εκατομμύρια τόνοι μεταχειρισμένων υφασμάτων εξάγονται ετησίως ΚΑΙ πολλά καταλήγουν ως απόβλητα στο εξωτερικό.</a:t>
            </a:r>
          </a:p>
        </p:txBody>
      </p:sp>
      <p:grpSp>
        <p:nvGrpSpPr>
          <p:cNvPr id="22" name="Group 22"/>
          <p:cNvGrpSpPr/>
          <p:nvPr/>
        </p:nvGrpSpPr>
        <p:grpSpPr>
          <a:xfrm>
            <a:off x="834390" y="578375"/>
            <a:ext cx="13679872" cy="1137553"/>
            <a:chOff x="0" y="0"/>
            <a:chExt cx="18239830" cy="1516737"/>
          </a:xfrm>
        </p:grpSpPr>
        <p:sp>
          <p:nvSpPr>
            <p:cNvPr id="23" name="Freeform 23"/>
            <p:cNvSpPr/>
            <p:nvPr/>
          </p:nvSpPr>
          <p:spPr>
            <a:xfrm>
              <a:off x="0" y="0"/>
              <a:ext cx="18239829" cy="1516737"/>
            </a:xfrm>
            <a:custGeom>
              <a:avLst/>
              <a:gdLst/>
              <a:ahLst/>
              <a:cxnLst/>
              <a:rect l="l" t="t" r="r" b="b"/>
              <a:pathLst>
                <a:path w="18239829" h="1516737">
                  <a:moveTo>
                    <a:pt x="0" y="0"/>
                  </a:moveTo>
                  <a:lnTo>
                    <a:pt x="18239829" y="0"/>
                  </a:lnTo>
                  <a:lnTo>
                    <a:pt x="18239829" y="1516737"/>
                  </a:lnTo>
                  <a:lnTo>
                    <a:pt x="0" y="1516737"/>
                  </a:lnTo>
                  <a:close/>
                </a:path>
              </a:pathLst>
            </a:custGeom>
            <a:solidFill>
              <a:srgbClr val="000000">
                <a:alpha val="0"/>
              </a:srgbClr>
            </a:solidFill>
          </p:spPr>
          <p:txBody>
            <a:bodyPr/>
            <a:lstStyle/>
            <a:p>
              <a:endParaRPr lang="en-US"/>
            </a:p>
          </p:txBody>
        </p:sp>
        <p:sp>
          <p:nvSpPr>
            <p:cNvPr id="24" name="TextBox 24"/>
            <p:cNvSpPr txBox="1"/>
            <p:nvPr/>
          </p:nvSpPr>
          <p:spPr>
            <a:xfrm>
              <a:off x="0" y="66675"/>
              <a:ext cx="18239830" cy="1450062"/>
            </a:xfrm>
            <a:prstGeom prst="rect">
              <a:avLst/>
            </a:prstGeom>
          </p:spPr>
          <p:txBody>
            <a:bodyPr lIns="0" tIns="0" rIns="0" bIns="0" rtlCol="0" anchor="ctr"/>
            <a:lstStyle/>
            <a:p>
              <a:pPr marL="0" lvl="0" indent="0" algn="l">
                <a:lnSpc>
                  <a:spcPts val="6480"/>
                </a:lnSpc>
              </a:pPr>
              <a:r>
                <a:rPr lang="en-US" sz="6000" b="1">
                  <a:solidFill>
                    <a:srgbClr val="8D5CFF"/>
                  </a:solidFill>
                  <a:latin typeface="Georgia Bold"/>
                  <a:ea typeface="Georgia Bold"/>
                  <a:cs typeface="Georgia Bold"/>
                  <a:sym typeface="Georgia Bold"/>
                </a:rPr>
                <a:t>Προτεινόμενες προκλήσεις</a:t>
              </a:r>
            </a:p>
          </p:txBody>
        </p:sp>
      </p:grpSp>
      <p:sp>
        <p:nvSpPr>
          <p:cNvPr id="25" name="Freeform 25"/>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1"/>
            <a:stretch>
              <a:fillRect/>
            </a:stretch>
          </a:blipFill>
        </p:spPr>
        <p:txBody>
          <a:bodyPr/>
          <a:lstStyle/>
          <a:p>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grpSp>
        <p:nvGrpSpPr>
          <p:cNvPr id="16" name="Group 16"/>
          <p:cNvGrpSpPr>
            <a:grpSpLocks noChangeAspect="1"/>
          </p:cNvGrpSpPr>
          <p:nvPr/>
        </p:nvGrpSpPr>
        <p:grpSpPr>
          <a:xfrm>
            <a:off x="14708498" y="-954"/>
            <a:ext cx="3579499" cy="8747478"/>
            <a:chOff x="0" y="0"/>
            <a:chExt cx="4772666" cy="11663304"/>
          </a:xfrm>
        </p:grpSpPr>
        <p:sp>
          <p:nvSpPr>
            <p:cNvPr id="17" name="Freeform 17" descr="Ένα τετράγωνο και ένα τετράγωνο αντικείμενο με ένα πράσινο και ένα μαύρο τετράγωνο αντικείμενο  Η περιγραφή δημιουργήθηκε αυτόματα"/>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n-US"/>
            </a:p>
          </p:txBody>
        </p:sp>
      </p:grpSp>
      <p:grpSp>
        <p:nvGrpSpPr>
          <p:cNvPr id="18" name="Group 18"/>
          <p:cNvGrpSpPr>
            <a:grpSpLocks noChangeAspect="1"/>
          </p:cNvGrpSpPr>
          <p:nvPr/>
        </p:nvGrpSpPr>
        <p:grpSpPr>
          <a:xfrm>
            <a:off x="14896364" y="2252438"/>
            <a:ext cx="3203764" cy="972000"/>
            <a:chOff x="0" y="0"/>
            <a:chExt cx="4271686" cy="1296000"/>
          </a:xfrm>
        </p:grpSpPr>
        <p:sp>
          <p:nvSpPr>
            <p:cNvPr id="19" name="Freeform 19" descr="Ένα μοβ και μαύρο κείμενο  Η περιγραφή δημιουργείται αυτόματα"/>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n-US"/>
            </a:p>
          </p:txBody>
        </p:sp>
      </p:grpSp>
      <p:sp>
        <p:nvSpPr>
          <p:cNvPr id="20" name="TextBox 20"/>
          <p:cNvSpPr txBox="1"/>
          <p:nvPr/>
        </p:nvSpPr>
        <p:spPr>
          <a:xfrm>
            <a:off x="2029053" y="2543201"/>
            <a:ext cx="11971773" cy="4965192"/>
          </a:xfrm>
          <a:prstGeom prst="rect">
            <a:avLst/>
          </a:prstGeom>
        </p:spPr>
        <p:txBody>
          <a:bodyPr lIns="0" tIns="0" rIns="0" bIns="0" rtlCol="0" anchor="t">
            <a:spAutoFit/>
          </a:bodyPr>
          <a:lstStyle/>
          <a:p>
            <a:pPr marL="0" lvl="0" indent="0" algn="ctr">
              <a:lnSpc>
                <a:spcPts val="3564"/>
              </a:lnSpc>
            </a:pPr>
            <a:r>
              <a:rPr lang="en-US" sz="3300" b="1" u="sng">
                <a:solidFill>
                  <a:srgbClr val="19112C"/>
                </a:solidFill>
                <a:latin typeface="Arial Bold"/>
                <a:ea typeface="Arial Bold"/>
                <a:cs typeface="Arial Bold"/>
                <a:sym typeface="Arial Bold"/>
              </a:rPr>
              <a:t>Συζήτηση</a:t>
            </a:r>
          </a:p>
          <a:p>
            <a:pPr marL="0" lvl="0" indent="0" algn="just">
              <a:lnSpc>
                <a:spcPts val="3564"/>
              </a:lnSpc>
            </a:pPr>
            <a:endParaRPr lang="en-US" sz="3300" b="1" u="sng">
              <a:solidFill>
                <a:srgbClr val="19112C"/>
              </a:solidFill>
              <a:latin typeface="Arial Bold"/>
              <a:ea typeface="Arial Bold"/>
              <a:cs typeface="Arial Bold"/>
              <a:sym typeface="Arial Bold"/>
            </a:endParaRPr>
          </a:p>
          <a:p>
            <a:pPr marL="0" lvl="0" indent="0" algn="just">
              <a:lnSpc>
                <a:spcPts val="3564"/>
              </a:lnSpc>
            </a:pPr>
            <a:r>
              <a:rPr lang="en-US" sz="3300">
                <a:solidFill>
                  <a:srgbClr val="19112C"/>
                </a:solidFill>
                <a:latin typeface="Arial"/>
                <a:ea typeface="Arial"/>
                <a:cs typeface="Arial"/>
                <a:sym typeface="Arial"/>
              </a:rPr>
              <a:t>Ποιες ιδέες θα μπορούσαν να ενδυναμώσουν τις γυναίκες ώστε να ηγηθούν της στροφής προς την ανακύκλωση και την επαναχρησιμοποίηση υφασμάτων;</a:t>
            </a:r>
          </a:p>
          <a:p>
            <a:pPr marL="0" lvl="0" indent="0" algn="just">
              <a:lnSpc>
                <a:spcPts val="3564"/>
              </a:lnSpc>
            </a:pPr>
            <a:endParaRPr lang="en-US" sz="3300">
              <a:solidFill>
                <a:srgbClr val="19112C"/>
              </a:solidFill>
              <a:latin typeface="Arial"/>
              <a:ea typeface="Arial"/>
              <a:cs typeface="Arial"/>
              <a:sym typeface="Arial"/>
            </a:endParaRPr>
          </a:p>
          <a:p>
            <a:pPr marL="0" lvl="0" indent="0" algn="just">
              <a:lnSpc>
                <a:spcPts val="3564"/>
              </a:lnSpc>
            </a:pPr>
            <a:r>
              <a:rPr lang="en-US" sz="3300">
                <a:solidFill>
                  <a:srgbClr val="19112C"/>
                </a:solidFill>
                <a:latin typeface="Arial"/>
                <a:ea typeface="Arial"/>
                <a:cs typeface="Arial"/>
                <a:sym typeface="Arial"/>
              </a:rPr>
              <a:t>Πώς μπορούν η ομαδική εργασία και η δημιουργικότητα να βοηθήσουν στον επανασχεδιασμό της ζωής ενός ενδύματος;</a:t>
            </a:r>
          </a:p>
          <a:p>
            <a:pPr marL="0" lvl="0" indent="0" algn="just">
              <a:lnSpc>
                <a:spcPts val="3564"/>
              </a:lnSpc>
            </a:pPr>
            <a:endParaRPr lang="en-US" sz="3300">
              <a:solidFill>
                <a:srgbClr val="19112C"/>
              </a:solidFill>
              <a:latin typeface="Arial"/>
              <a:ea typeface="Arial"/>
              <a:cs typeface="Arial"/>
              <a:sym typeface="Arial"/>
            </a:endParaRPr>
          </a:p>
          <a:p>
            <a:pPr marL="0" lvl="0" indent="0" algn="just">
              <a:lnSpc>
                <a:spcPts val="3564"/>
              </a:lnSpc>
            </a:pPr>
            <a:r>
              <a:rPr lang="en-US" sz="3300">
                <a:solidFill>
                  <a:srgbClr val="19112C"/>
                </a:solidFill>
                <a:latin typeface="Arial"/>
                <a:ea typeface="Arial"/>
                <a:cs typeface="Arial"/>
                <a:sym typeface="Arial"/>
              </a:rPr>
              <a:t>Ποιες τοπικές συνεργασίες (εταιρείες, δήμοι, ΜΚΟ) θα μπορούσαν να μετατρέψουν τα απόβλητα σε ευκαιρίες;</a:t>
            </a:r>
          </a:p>
        </p:txBody>
      </p:sp>
      <p:sp>
        <p:nvSpPr>
          <p:cNvPr id="21" name="Freeform 21"/>
          <p:cNvSpPr/>
          <p:nvPr/>
        </p:nvSpPr>
        <p:spPr>
          <a:xfrm>
            <a:off x="936149" y="3683585"/>
            <a:ext cx="705253" cy="858162"/>
          </a:xfrm>
          <a:custGeom>
            <a:avLst/>
            <a:gdLst/>
            <a:ahLst/>
            <a:cxnLst/>
            <a:rect l="l" t="t" r="r" b="b"/>
            <a:pathLst>
              <a:path w="705253" h="858162">
                <a:moveTo>
                  <a:pt x="0" y="0"/>
                </a:moveTo>
                <a:lnTo>
                  <a:pt x="705253" y="0"/>
                </a:lnTo>
                <a:lnTo>
                  <a:pt x="705253" y="858162"/>
                </a:lnTo>
                <a:lnTo>
                  <a:pt x="0" y="8581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2" name="Freeform 22"/>
          <p:cNvSpPr/>
          <p:nvPr/>
        </p:nvSpPr>
        <p:spPr>
          <a:xfrm>
            <a:off x="809521" y="5218022"/>
            <a:ext cx="831881" cy="831881"/>
          </a:xfrm>
          <a:custGeom>
            <a:avLst/>
            <a:gdLst/>
            <a:ahLst/>
            <a:cxnLst/>
            <a:rect l="l" t="t" r="r" b="b"/>
            <a:pathLst>
              <a:path w="831881" h="831881">
                <a:moveTo>
                  <a:pt x="0" y="0"/>
                </a:moveTo>
                <a:lnTo>
                  <a:pt x="831881" y="0"/>
                </a:lnTo>
                <a:lnTo>
                  <a:pt x="831881" y="831882"/>
                </a:lnTo>
                <a:lnTo>
                  <a:pt x="0" y="8318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 name="Freeform 23"/>
          <p:cNvSpPr/>
          <p:nvPr/>
        </p:nvSpPr>
        <p:spPr>
          <a:xfrm>
            <a:off x="834390" y="6726251"/>
            <a:ext cx="782143" cy="782143"/>
          </a:xfrm>
          <a:custGeom>
            <a:avLst/>
            <a:gdLst/>
            <a:ahLst/>
            <a:cxnLst/>
            <a:rect l="l" t="t" r="r" b="b"/>
            <a:pathLst>
              <a:path w="782143" h="782143">
                <a:moveTo>
                  <a:pt x="0" y="0"/>
                </a:moveTo>
                <a:lnTo>
                  <a:pt x="782143" y="0"/>
                </a:lnTo>
                <a:lnTo>
                  <a:pt x="782143" y="782142"/>
                </a:lnTo>
                <a:lnTo>
                  <a:pt x="0" y="78214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4" name="TextBox 24"/>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25" name="Group 25"/>
          <p:cNvGrpSpPr/>
          <p:nvPr/>
        </p:nvGrpSpPr>
        <p:grpSpPr>
          <a:xfrm>
            <a:off x="834390" y="578375"/>
            <a:ext cx="13679872" cy="1137553"/>
            <a:chOff x="0" y="0"/>
            <a:chExt cx="18239830" cy="1516737"/>
          </a:xfrm>
        </p:grpSpPr>
        <p:sp>
          <p:nvSpPr>
            <p:cNvPr id="26" name="Freeform 26"/>
            <p:cNvSpPr/>
            <p:nvPr/>
          </p:nvSpPr>
          <p:spPr>
            <a:xfrm>
              <a:off x="0" y="0"/>
              <a:ext cx="18239829" cy="1516737"/>
            </a:xfrm>
            <a:custGeom>
              <a:avLst/>
              <a:gdLst/>
              <a:ahLst/>
              <a:cxnLst/>
              <a:rect l="l" t="t" r="r" b="b"/>
              <a:pathLst>
                <a:path w="18239829" h="1516737">
                  <a:moveTo>
                    <a:pt x="0" y="0"/>
                  </a:moveTo>
                  <a:lnTo>
                    <a:pt x="18239829" y="0"/>
                  </a:lnTo>
                  <a:lnTo>
                    <a:pt x="18239829" y="1516737"/>
                  </a:lnTo>
                  <a:lnTo>
                    <a:pt x="0" y="1516737"/>
                  </a:lnTo>
                  <a:close/>
                </a:path>
              </a:pathLst>
            </a:custGeom>
            <a:solidFill>
              <a:srgbClr val="000000">
                <a:alpha val="0"/>
              </a:srgbClr>
            </a:solidFill>
          </p:spPr>
          <p:txBody>
            <a:bodyPr/>
            <a:lstStyle/>
            <a:p>
              <a:endParaRPr lang="en-US"/>
            </a:p>
          </p:txBody>
        </p:sp>
        <p:sp>
          <p:nvSpPr>
            <p:cNvPr id="27" name="TextBox 27"/>
            <p:cNvSpPr txBox="1"/>
            <p:nvPr/>
          </p:nvSpPr>
          <p:spPr>
            <a:xfrm>
              <a:off x="0" y="66675"/>
              <a:ext cx="18239830" cy="1450062"/>
            </a:xfrm>
            <a:prstGeom prst="rect">
              <a:avLst/>
            </a:prstGeom>
          </p:spPr>
          <p:txBody>
            <a:bodyPr lIns="0" tIns="0" rIns="0" bIns="0" rtlCol="0" anchor="ctr"/>
            <a:lstStyle/>
            <a:p>
              <a:pPr marL="0" lvl="0" indent="0" algn="l">
                <a:lnSpc>
                  <a:spcPts val="6480"/>
                </a:lnSpc>
              </a:pPr>
              <a:r>
                <a:rPr lang="en-US" sz="6000" b="1">
                  <a:solidFill>
                    <a:srgbClr val="8D5CFF"/>
                  </a:solidFill>
                  <a:latin typeface="Georgia Bold"/>
                  <a:ea typeface="Georgia Bold"/>
                  <a:cs typeface="Georgia Bold"/>
                  <a:sym typeface="Georgia Bold"/>
                </a:rPr>
                <a:t>Προτεινόμενες προκλήσεις</a:t>
              </a:r>
            </a:p>
          </p:txBody>
        </p:sp>
      </p:grpSp>
      <p:sp>
        <p:nvSpPr>
          <p:cNvPr id="28" name="Freeform 28"/>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7"/>
            <a:stretch>
              <a:fillRect/>
            </a:stretch>
          </a:blipFill>
        </p:spPr>
        <p:txBody>
          <a:bodyPr/>
          <a:lstStyle/>
          <a:p>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grpSp>
        <p:nvGrpSpPr>
          <p:cNvPr id="16" name="Group 16"/>
          <p:cNvGrpSpPr>
            <a:grpSpLocks noChangeAspect="1"/>
          </p:cNvGrpSpPr>
          <p:nvPr/>
        </p:nvGrpSpPr>
        <p:grpSpPr>
          <a:xfrm>
            <a:off x="14708498" y="-954"/>
            <a:ext cx="3579499" cy="8747478"/>
            <a:chOff x="0" y="0"/>
            <a:chExt cx="4772666" cy="11663304"/>
          </a:xfrm>
        </p:grpSpPr>
        <p:sp>
          <p:nvSpPr>
            <p:cNvPr id="17" name="Freeform 17" descr="Ένα τετράγωνο και ένα τετράγωνο αντικείμενο με ένα πράσινο και ένα μαύρο τετράγωνο αντικείμενο  Η περιγραφή δημιουργήθηκε αυτόματα"/>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n-US"/>
            </a:p>
          </p:txBody>
        </p:sp>
      </p:grpSp>
      <p:grpSp>
        <p:nvGrpSpPr>
          <p:cNvPr id="18" name="Group 18"/>
          <p:cNvGrpSpPr>
            <a:grpSpLocks noChangeAspect="1"/>
          </p:cNvGrpSpPr>
          <p:nvPr/>
        </p:nvGrpSpPr>
        <p:grpSpPr>
          <a:xfrm>
            <a:off x="14896364" y="2252438"/>
            <a:ext cx="3203764" cy="972000"/>
            <a:chOff x="0" y="0"/>
            <a:chExt cx="4271686" cy="1296000"/>
          </a:xfrm>
        </p:grpSpPr>
        <p:sp>
          <p:nvSpPr>
            <p:cNvPr id="19" name="Freeform 19" descr="Ένα μοβ και μαύρο κείμενο  Η περιγραφή δημιουργείται αυτόματα"/>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n-US"/>
            </a:p>
          </p:txBody>
        </p:sp>
      </p:grpSp>
      <p:sp>
        <p:nvSpPr>
          <p:cNvPr id="20" name="Freeform 20"/>
          <p:cNvSpPr/>
          <p:nvPr/>
        </p:nvSpPr>
        <p:spPr>
          <a:xfrm>
            <a:off x="2066614" y="3126661"/>
            <a:ext cx="1609001" cy="1609001"/>
          </a:xfrm>
          <a:custGeom>
            <a:avLst/>
            <a:gdLst/>
            <a:ahLst/>
            <a:cxnLst/>
            <a:rect l="l" t="t" r="r" b="b"/>
            <a:pathLst>
              <a:path w="1609001" h="1609001">
                <a:moveTo>
                  <a:pt x="0" y="0"/>
                </a:moveTo>
                <a:lnTo>
                  <a:pt x="1609001" y="0"/>
                </a:lnTo>
                <a:lnTo>
                  <a:pt x="1609001" y="1609001"/>
                </a:lnTo>
                <a:lnTo>
                  <a:pt x="0" y="1609001"/>
                </a:lnTo>
                <a:lnTo>
                  <a:pt x="0" y="0"/>
                </a:lnTo>
                <a:close/>
              </a:path>
            </a:pathLst>
          </a:custGeom>
          <a:blipFill>
            <a:blip r:embed="rId11"/>
            <a:stretch>
              <a:fillRect/>
            </a:stretch>
          </a:blipFill>
        </p:spPr>
        <p:txBody>
          <a:bodyPr/>
          <a:lstStyle/>
          <a:p>
            <a:endParaRPr lang="en-US"/>
          </a:p>
        </p:txBody>
      </p:sp>
      <p:sp>
        <p:nvSpPr>
          <p:cNvPr id="21" name="Freeform 21"/>
          <p:cNvSpPr/>
          <p:nvPr/>
        </p:nvSpPr>
        <p:spPr>
          <a:xfrm>
            <a:off x="7138962" y="3224438"/>
            <a:ext cx="1511394" cy="1511394"/>
          </a:xfrm>
          <a:custGeom>
            <a:avLst/>
            <a:gdLst/>
            <a:ahLst/>
            <a:cxnLst/>
            <a:rect l="l" t="t" r="r" b="b"/>
            <a:pathLst>
              <a:path w="1511394" h="1511394">
                <a:moveTo>
                  <a:pt x="0" y="0"/>
                </a:moveTo>
                <a:lnTo>
                  <a:pt x="1511394" y="0"/>
                </a:lnTo>
                <a:lnTo>
                  <a:pt x="1511394" y="1511393"/>
                </a:lnTo>
                <a:lnTo>
                  <a:pt x="0" y="1511393"/>
                </a:lnTo>
                <a:lnTo>
                  <a:pt x="0" y="0"/>
                </a:lnTo>
                <a:close/>
              </a:path>
            </a:pathLst>
          </a:custGeom>
          <a:blipFill>
            <a:blip r:embed="rId12"/>
            <a:stretch>
              <a:fillRect/>
            </a:stretch>
          </a:blipFill>
        </p:spPr>
        <p:txBody>
          <a:bodyPr/>
          <a:lstStyle/>
          <a:p>
            <a:endParaRPr lang="en-US"/>
          </a:p>
        </p:txBody>
      </p:sp>
      <p:sp>
        <p:nvSpPr>
          <p:cNvPr id="22" name="Freeform 22"/>
          <p:cNvSpPr/>
          <p:nvPr/>
        </p:nvSpPr>
        <p:spPr>
          <a:xfrm>
            <a:off x="11681271" y="3252044"/>
            <a:ext cx="1483787" cy="1483787"/>
          </a:xfrm>
          <a:custGeom>
            <a:avLst/>
            <a:gdLst/>
            <a:ahLst/>
            <a:cxnLst/>
            <a:rect l="l" t="t" r="r" b="b"/>
            <a:pathLst>
              <a:path w="1483787" h="1483787">
                <a:moveTo>
                  <a:pt x="0" y="0"/>
                </a:moveTo>
                <a:lnTo>
                  <a:pt x="1483787" y="0"/>
                </a:lnTo>
                <a:lnTo>
                  <a:pt x="1483787" y="1483787"/>
                </a:lnTo>
                <a:lnTo>
                  <a:pt x="0" y="1483787"/>
                </a:lnTo>
                <a:lnTo>
                  <a:pt x="0" y="0"/>
                </a:lnTo>
                <a:close/>
              </a:path>
            </a:pathLst>
          </a:custGeom>
          <a:blipFill>
            <a:blip r:embed="rId13"/>
            <a:stretch>
              <a:fillRect/>
            </a:stretch>
          </a:blipFill>
        </p:spPr>
        <p:txBody>
          <a:bodyPr/>
          <a:lstStyle/>
          <a:p>
            <a:endParaRPr lang="en-US"/>
          </a:p>
        </p:txBody>
      </p:sp>
      <p:sp>
        <p:nvSpPr>
          <p:cNvPr id="23" name="TextBox 23"/>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sp>
        <p:nvSpPr>
          <p:cNvPr id="24" name="TextBox 24"/>
          <p:cNvSpPr txBox="1"/>
          <p:nvPr/>
        </p:nvSpPr>
        <p:spPr>
          <a:xfrm>
            <a:off x="994166" y="1966897"/>
            <a:ext cx="13349508" cy="521589"/>
          </a:xfrm>
          <a:prstGeom prst="rect">
            <a:avLst/>
          </a:prstGeom>
        </p:spPr>
        <p:txBody>
          <a:bodyPr lIns="0" tIns="0" rIns="0" bIns="0" rtlCol="0" anchor="t">
            <a:spAutoFit/>
          </a:bodyPr>
          <a:lstStyle/>
          <a:p>
            <a:pPr marL="0" lvl="0" indent="0" algn="ctr">
              <a:lnSpc>
                <a:spcPts val="3888"/>
              </a:lnSpc>
            </a:pPr>
            <a:r>
              <a:rPr lang="en-US" sz="3600" b="1" u="sng">
                <a:solidFill>
                  <a:srgbClr val="19112C"/>
                </a:solidFill>
                <a:latin typeface="Arial Bold"/>
                <a:ea typeface="Arial Bold"/>
                <a:cs typeface="Arial Bold"/>
                <a:sym typeface="Arial Bold"/>
              </a:rPr>
              <a:t>Προκλήσεις που πρέπει να αντιμετωπιστούν</a:t>
            </a:r>
          </a:p>
        </p:txBody>
      </p:sp>
      <p:sp>
        <p:nvSpPr>
          <p:cNvPr id="25" name="TextBox 25"/>
          <p:cNvSpPr txBox="1"/>
          <p:nvPr/>
        </p:nvSpPr>
        <p:spPr>
          <a:xfrm>
            <a:off x="1283267" y="5153025"/>
            <a:ext cx="3175695" cy="488442"/>
          </a:xfrm>
          <a:prstGeom prst="rect">
            <a:avLst/>
          </a:prstGeom>
        </p:spPr>
        <p:txBody>
          <a:bodyPr lIns="0" tIns="0" rIns="0" bIns="0" rtlCol="0" anchor="t">
            <a:spAutoFit/>
          </a:bodyPr>
          <a:lstStyle/>
          <a:p>
            <a:pPr marL="0" lvl="0" indent="0" algn="ctr">
              <a:lnSpc>
                <a:spcPts val="3564"/>
              </a:lnSpc>
              <a:spcBef>
                <a:spcPct val="0"/>
              </a:spcBef>
            </a:pPr>
            <a:r>
              <a:rPr lang="en-US" sz="3300" b="1" i="1">
                <a:solidFill>
                  <a:srgbClr val="19112C"/>
                </a:solidFill>
                <a:latin typeface="Arial Bold Italics"/>
                <a:ea typeface="Arial Bold Italics"/>
                <a:cs typeface="Arial Bold Italics"/>
                <a:sym typeface="Arial Bold Italics"/>
              </a:rPr>
              <a:t>Περιβαλλοντική</a:t>
            </a:r>
          </a:p>
        </p:txBody>
      </p:sp>
      <p:sp>
        <p:nvSpPr>
          <p:cNvPr id="26" name="TextBox 26"/>
          <p:cNvSpPr txBox="1"/>
          <p:nvPr/>
        </p:nvSpPr>
        <p:spPr>
          <a:xfrm>
            <a:off x="6565846" y="5121322"/>
            <a:ext cx="2311309" cy="488442"/>
          </a:xfrm>
          <a:prstGeom prst="rect">
            <a:avLst/>
          </a:prstGeom>
        </p:spPr>
        <p:txBody>
          <a:bodyPr lIns="0" tIns="0" rIns="0" bIns="0" rtlCol="0" anchor="t">
            <a:spAutoFit/>
          </a:bodyPr>
          <a:lstStyle/>
          <a:p>
            <a:pPr marL="0" lvl="0" indent="0" algn="l">
              <a:lnSpc>
                <a:spcPts val="3564"/>
              </a:lnSpc>
              <a:spcBef>
                <a:spcPct val="0"/>
              </a:spcBef>
            </a:pPr>
            <a:r>
              <a:rPr lang="en-US" sz="3300" b="1" i="1">
                <a:solidFill>
                  <a:srgbClr val="19112C"/>
                </a:solidFill>
                <a:latin typeface="Arial Bold Italics"/>
                <a:ea typeface="Arial Bold Italics"/>
                <a:cs typeface="Arial Bold Italics"/>
                <a:sym typeface="Arial Bold Italics"/>
              </a:rPr>
              <a:t>Κοινωνική</a:t>
            </a:r>
          </a:p>
        </p:txBody>
      </p:sp>
      <p:sp>
        <p:nvSpPr>
          <p:cNvPr id="27" name="TextBox 27"/>
          <p:cNvSpPr txBox="1"/>
          <p:nvPr/>
        </p:nvSpPr>
        <p:spPr>
          <a:xfrm>
            <a:off x="11330691" y="5162550"/>
            <a:ext cx="2184946" cy="415512"/>
          </a:xfrm>
          <a:prstGeom prst="rect">
            <a:avLst/>
          </a:prstGeom>
        </p:spPr>
        <p:txBody>
          <a:bodyPr lIns="0" tIns="0" rIns="0" bIns="0" rtlCol="0" anchor="t">
            <a:spAutoFit/>
          </a:bodyPr>
          <a:lstStyle/>
          <a:p>
            <a:pPr marL="0" lvl="0" indent="0" algn="ctr">
              <a:lnSpc>
                <a:spcPts val="3120"/>
              </a:lnSpc>
              <a:spcBef>
                <a:spcPct val="0"/>
              </a:spcBef>
            </a:pPr>
            <a:r>
              <a:rPr lang="en-US" sz="2889" b="1" i="1">
                <a:solidFill>
                  <a:srgbClr val="19112C"/>
                </a:solidFill>
                <a:latin typeface="Arial Bold Italics"/>
                <a:ea typeface="Arial Bold Italics"/>
                <a:cs typeface="Arial Bold Italics"/>
                <a:sym typeface="Arial Bold Italics"/>
              </a:rPr>
              <a:t>Οικονομική</a:t>
            </a:r>
          </a:p>
        </p:txBody>
      </p:sp>
      <p:sp>
        <p:nvSpPr>
          <p:cNvPr id="28" name="TextBox 28"/>
          <p:cNvSpPr txBox="1"/>
          <p:nvPr/>
        </p:nvSpPr>
        <p:spPr>
          <a:xfrm>
            <a:off x="834390" y="5804379"/>
            <a:ext cx="4044073" cy="2074545"/>
          </a:xfrm>
          <a:prstGeom prst="rect">
            <a:avLst/>
          </a:prstGeom>
        </p:spPr>
        <p:txBody>
          <a:bodyPr lIns="0" tIns="0" rIns="0" bIns="0" rtlCol="0" anchor="t">
            <a:spAutoFit/>
          </a:bodyPr>
          <a:lstStyle/>
          <a:p>
            <a:pPr marL="0" lvl="0" indent="0" algn="ctr">
              <a:lnSpc>
                <a:spcPts val="3240"/>
              </a:lnSpc>
              <a:spcBef>
                <a:spcPct val="0"/>
              </a:spcBef>
            </a:pPr>
            <a:r>
              <a:rPr lang="en-US" sz="3000">
                <a:solidFill>
                  <a:srgbClr val="19112C"/>
                </a:solidFill>
                <a:latin typeface="Arial"/>
                <a:ea typeface="Arial"/>
                <a:cs typeface="Arial"/>
                <a:sym typeface="Arial"/>
              </a:rPr>
              <a:t>Υψηλό αποτύπωμα άνθρακα και νερού· απώλεια υλικών και  ρύπανση από μικροπλαστικά</a:t>
            </a:r>
          </a:p>
        </p:txBody>
      </p:sp>
      <p:sp>
        <p:nvSpPr>
          <p:cNvPr id="29" name="TextBox 29"/>
          <p:cNvSpPr txBox="1"/>
          <p:nvPr/>
        </p:nvSpPr>
        <p:spPr>
          <a:xfrm>
            <a:off x="5505692" y="5825712"/>
            <a:ext cx="4232150" cy="2074545"/>
          </a:xfrm>
          <a:prstGeom prst="rect">
            <a:avLst/>
          </a:prstGeom>
        </p:spPr>
        <p:txBody>
          <a:bodyPr lIns="0" tIns="0" rIns="0" bIns="0" rtlCol="0" anchor="t">
            <a:spAutoFit/>
          </a:bodyPr>
          <a:lstStyle/>
          <a:p>
            <a:pPr marL="0" lvl="0" indent="0" algn="ctr">
              <a:lnSpc>
                <a:spcPts val="3240"/>
              </a:lnSpc>
              <a:spcBef>
                <a:spcPct val="0"/>
              </a:spcBef>
            </a:pPr>
            <a:r>
              <a:rPr lang="en-US" sz="3000">
                <a:solidFill>
                  <a:srgbClr val="19112C"/>
                </a:solidFill>
                <a:latin typeface="Arial"/>
                <a:ea typeface="Arial"/>
                <a:cs typeface="Arial"/>
                <a:sym typeface="Arial"/>
              </a:rPr>
              <a:t>Τα εξαγόμενα απόβλητα δημιουργούν άνισες περιβαλλοντικές επιβαρύνσεις στις χώρες χαμηλού εισοδήματος</a:t>
            </a:r>
          </a:p>
        </p:txBody>
      </p:sp>
      <p:sp>
        <p:nvSpPr>
          <p:cNvPr id="30" name="TextBox 30"/>
          <p:cNvSpPr txBox="1"/>
          <p:nvPr/>
        </p:nvSpPr>
        <p:spPr>
          <a:xfrm>
            <a:off x="10365071" y="5840612"/>
            <a:ext cx="3978602" cy="2074545"/>
          </a:xfrm>
          <a:prstGeom prst="rect">
            <a:avLst/>
          </a:prstGeom>
        </p:spPr>
        <p:txBody>
          <a:bodyPr lIns="0" tIns="0" rIns="0" bIns="0" rtlCol="0" anchor="t">
            <a:spAutoFit/>
          </a:bodyPr>
          <a:lstStyle/>
          <a:p>
            <a:pPr marL="0" lvl="0" indent="0" algn="ctr">
              <a:lnSpc>
                <a:spcPts val="3240"/>
              </a:lnSpc>
              <a:spcBef>
                <a:spcPct val="0"/>
              </a:spcBef>
            </a:pPr>
            <a:r>
              <a:rPr lang="en-US" sz="3000">
                <a:solidFill>
                  <a:srgbClr val="19112C"/>
                </a:solidFill>
                <a:latin typeface="Arial"/>
                <a:ea typeface="Arial"/>
                <a:cs typeface="Arial"/>
                <a:sym typeface="Arial"/>
              </a:rPr>
              <a:t>Οι ΜμΕ δεν διαθέτουν υποδομές, κίνητρα και οικονομικά αποδοτικές τεχνολογίες ανακύκλωσης</a:t>
            </a:r>
          </a:p>
        </p:txBody>
      </p:sp>
      <p:grpSp>
        <p:nvGrpSpPr>
          <p:cNvPr id="31" name="Group 31"/>
          <p:cNvGrpSpPr/>
          <p:nvPr/>
        </p:nvGrpSpPr>
        <p:grpSpPr>
          <a:xfrm>
            <a:off x="834390" y="578375"/>
            <a:ext cx="13679872" cy="1137553"/>
            <a:chOff x="0" y="0"/>
            <a:chExt cx="18239830" cy="1516737"/>
          </a:xfrm>
        </p:grpSpPr>
        <p:sp>
          <p:nvSpPr>
            <p:cNvPr id="32" name="Freeform 32"/>
            <p:cNvSpPr/>
            <p:nvPr/>
          </p:nvSpPr>
          <p:spPr>
            <a:xfrm>
              <a:off x="0" y="0"/>
              <a:ext cx="18239829" cy="1516737"/>
            </a:xfrm>
            <a:custGeom>
              <a:avLst/>
              <a:gdLst/>
              <a:ahLst/>
              <a:cxnLst/>
              <a:rect l="l" t="t" r="r" b="b"/>
              <a:pathLst>
                <a:path w="18239829" h="1516737">
                  <a:moveTo>
                    <a:pt x="0" y="0"/>
                  </a:moveTo>
                  <a:lnTo>
                    <a:pt x="18239829" y="0"/>
                  </a:lnTo>
                  <a:lnTo>
                    <a:pt x="18239829" y="1516737"/>
                  </a:lnTo>
                  <a:lnTo>
                    <a:pt x="0" y="1516737"/>
                  </a:lnTo>
                  <a:close/>
                </a:path>
              </a:pathLst>
            </a:custGeom>
            <a:solidFill>
              <a:srgbClr val="000000">
                <a:alpha val="0"/>
              </a:srgbClr>
            </a:solidFill>
          </p:spPr>
          <p:txBody>
            <a:bodyPr/>
            <a:lstStyle/>
            <a:p>
              <a:endParaRPr lang="en-US"/>
            </a:p>
          </p:txBody>
        </p:sp>
        <p:sp>
          <p:nvSpPr>
            <p:cNvPr id="33" name="TextBox 33"/>
            <p:cNvSpPr txBox="1"/>
            <p:nvPr/>
          </p:nvSpPr>
          <p:spPr>
            <a:xfrm>
              <a:off x="0" y="66675"/>
              <a:ext cx="18239830" cy="1450062"/>
            </a:xfrm>
            <a:prstGeom prst="rect">
              <a:avLst/>
            </a:prstGeom>
          </p:spPr>
          <p:txBody>
            <a:bodyPr lIns="0" tIns="0" rIns="0" bIns="0" rtlCol="0" anchor="ctr"/>
            <a:lstStyle/>
            <a:p>
              <a:pPr marL="0" lvl="0" indent="0" algn="l">
                <a:lnSpc>
                  <a:spcPts val="6480"/>
                </a:lnSpc>
              </a:pPr>
              <a:r>
                <a:rPr lang="en-US" sz="6000" b="1">
                  <a:solidFill>
                    <a:srgbClr val="8D5CFF"/>
                  </a:solidFill>
                  <a:latin typeface="Georgia Bold"/>
                  <a:ea typeface="Georgia Bold"/>
                  <a:cs typeface="Georgia Bold"/>
                  <a:sym typeface="Georgia Bold"/>
                </a:rPr>
                <a:t>Προτεινόμενες προκλήσεις</a:t>
              </a:r>
            </a:p>
          </p:txBody>
        </p:sp>
      </p:grpSp>
      <p:sp>
        <p:nvSpPr>
          <p:cNvPr id="34" name="Freeform 34"/>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4"/>
            <a:stretch>
              <a:fillRect/>
            </a:stretch>
          </a:blipFill>
        </p:spPr>
        <p:txBody>
          <a:bodyPr/>
          <a:lstStyle/>
          <a:p>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4708498" y="-954"/>
            <a:ext cx="3579499" cy="8747478"/>
            <a:chOff x="0" y="0"/>
            <a:chExt cx="4772666" cy="11663304"/>
          </a:xfrm>
        </p:grpSpPr>
        <p:sp>
          <p:nvSpPr>
            <p:cNvPr id="18" name="Freeform 18" descr="Ένα τετράγωνο και ένα τετράγωνο αντικείμενο με ένα πράσινο και ένα μαύρο τετράγωνο αντικείμενο  Η περιγραφή δημιουργήθηκε αυτόματα"/>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8"/>
              <a:stretch>
                <a:fillRect t="-1211" b="-1211"/>
              </a:stretch>
            </a:blipFill>
          </p:spPr>
          <p:txBody>
            <a:bodyPr/>
            <a:lstStyle/>
            <a:p>
              <a:endParaRPr lang="en-US"/>
            </a:p>
          </p:txBody>
        </p:sp>
      </p:grpSp>
      <p:grpSp>
        <p:nvGrpSpPr>
          <p:cNvPr id="19" name="Group 19"/>
          <p:cNvGrpSpPr>
            <a:grpSpLocks noChangeAspect="1"/>
          </p:cNvGrpSpPr>
          <p:nvPr/>
        </p:nvGrpSpPr>
        <p:grpSpPr>
          <a:xfrm>
            <a:off x="14896364" y="2252438"/>
            <a:ext cx="3203764" cy="972000"/>
            <a:chOff x="0" y="0"/>
            <a:chExt cx="4271686" cy="1296000"/>
          </a:xfrm>
        </p:grpSpPr>
        <p:sp>
          <p:nvSpPr>
            <p:cNvPr id="20" name="Freeform 20" descr="Ένα μοβ και μαύρο κείμενο  Η περιγραφή δημιουργείται αυτόματα"/>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9"/>
              <a:stretch>
                <a:fillRect t="-185" b="-183"/>
              </a:stretch>
            </a:blipFill>
          </p:spPr>
          <p:txBody>
            <a:bodyPr/>
            <a:lstStyle/>
            <a:p>
              <a:endParaRPr lang="en-US"/>
            </a:p>
          </p:txBody>
        </p:sp>
      </p:grpSp>
      <p:sp>
        <p:nvSpPr>
          <p:cNvPr id="21" name="TextBox 21"/>
          <p:cNvSpPr txBox="1"/>
          <p:nvPr/>
        </p:nvSpPr>
        <p:spPr>
          <a:xfrm>
            <a:off x="894502" y="2143362"/>
            <a:ext cx="13206137" cy="5846826"/>
          </a:xfrm>
          <a:prstGeom prst="rect">
            <a:avLst/>
          </a:prstGeom>
        </p:spPr>
        <p:txBody>
          <a:bodyPr lIns="0" tIns="0" rIns="0" bIns="0" rtlCol="0" anchor="t">
            <a:spAutoFit/>
          </a:bodyPr>
          <a:lstStyle/>
          <a:p>
            <a:pPr marL="0" lvl="0" indent="0" algn="l">
              <a:lnSpc>
                <a:spcPts val="2592"/>
              </a:lnSpc>
            </a:pPr>
            <a:r>
              <a:rPr lang="en-US" sz="2400" b="1" u="sng">
                <a:solidFill>
                  <a:srgbClr val="19112C"/>
                </a:solidFill>
                <a:latin typeface="Arial Bold"/>
                <a:ea typeface="Arial Bold"/>
                <a:cs typeface="Arial Bold"/>
                <a:sym typeface="Arial Bold"/>
              </a:rPr>
              <a:t>Χρήση αντί σπατάλης πόρων στην αλυσίδα αξίας</a:t>
            </a:r>
          </a:p>
          <a:p>
            <a:pPr marL="0" lvl="0" indent="0" algn="l">
              <a:lnSpc>
                <a:spcPts val="2592"/>
              </a:lnSpc>
            </a:pPr>
            <a:r>
              <a:rPr lang="en-US" sz="2400">
                <a:solidFill>
                  <a:srgbClr val="19112C"/>
                </a:solidFill>
                <a:latin typeface="Arial"/>
                <a:ea typeface="Arial"/>
                <a:cs typeface="Arial"/>
                <a:sym typeface="Arial"/>
              </a:rPr>
              <a:t>Αναπτύξτε μια στρατηγική για την ελαχιστοποίηση των αχρησιμοποίητων πόρων σε όλη την αλυσίδα αξίας ενός προϊόντος και μετατρέψτε τα πλεονάζοντα υλικά και τους λιγότερο αξιοποιημένους πόρους σε νέες επιχειρηματικές ευκαιρίες για τη δημιουργία βιώσιμης αξίας.</a:t>
            </a:r>
          </a:p>
          <a:p>
            <a:pPr marL="0" lvl="0" indent="0" algn="l">
              <a:lnSpc>
                <a:spcPts val="2592"/>
              </a:lnSpc>
            </a:pPr>
            <a:endParaRPr lang="en-US" sz="2400">
              <a:solidFill>
                <a:srgbClr val="19112C"/>
              </a:solidFill>
              <a:latin typeface="Arial"/>
              <a:ea typeface="Arial"/>
              <a:cs typeface="Arial"/>
              <a:sym typeface="Arial"/>
            </a:endParaRPr>
          </a:p>
          <a:p>
            <a:pPr marL="0" lvl="0" indent="0" algn="l">
              <a:lnSpc>
                <a:spcPts val="2592"/>
              </a:lnSpc>
            </a:pPr>
            <a:r>
              <a:rPr lang="en-US" sz="2400" b="1" u="sng">
                <a:solidFill>
                  <a:srgbClr val="19112C"/>
                </a:solidFill>
                <a:latin typeface="Arial Bold"/>
                <a:ea typeface="Arial Bold"/>
                <a:cs typeface="Arial Bold"/>
                <a:sym typeface="Arial Bold"/>
              </a:rPr>
              <a:t>Επανασχεδιασμός με απόβλητα</a:t>
            </a:r>
          </a:p>
          <a:p>
            <a:pPr marL="0" lvl="0" indent="0" algn="l">
              <a:lnSpc>
                <a:spcPts val="2592"/>
              </a:lnSpc>
            </a:pPr>
            <a:r>
              <a:rPr lang="en-US" sz="2400">
                <a:solidFill>
                  <a:srgbClr val="19112C"/>
                </a:solidFill>
                <a:latin typeface="Arial"/>
                <a:ea typeface="Arial"/>
                <a:cs typeface="Arial"/>
                <a:sym typeface="Arial"/>
              </a:rPr>
              <a:t>Προτείνετε ιδέες για τον σχεδιασμό καινοτόμων λύσεων για τη συλλογή, τη διαλογή και την ανακύκλωση κλωστοϋφαντουργικών αποβλήτων που δημιουργούν αξία τόσο για τις εταιρείες όσο και για τις κοινότητες, μειώνοντας παράλληλα το περιβαλλοντικό αποτύπωμα.</a:t>
            </a:r>
          </a:p>
          <a:p>
            <a:pPr marL="0" lvl="0" indent="0" algn="l">
              <a:lnSpc>
                <a:spcPts val="2592"/>
              </a:lnSpc>
            </a:pPr>
            <a:endParaRPr lang="en-US" sz="2400">
              <a:solidFill>
                <a:srgbClr val="19112C"/>
              </a:solidFill>
              <a:latin typeface="Arial"/>
              <a:ea typeface="Arial"/>
              <a:cs typeface="Arial"/>
              <a:sym typeface="Arial"/>
            </a:endParaRPr>
          </a:p>
          <a:p>
            <a:pPr marL="0" lvl="0" indent="0" algn="l">
              <a:lnSpc>
                <a:spcPts val="2592"/>
              </a:lnSpc>
            </a:pPr>
            <a:r>
              <a:rPr lang="en-US" sz="2400" b="1" u="sng">
                <a:solidFill>
                  <a:srgbClr val="19112C"/>
                </a:solidFill>
                <a:latin typeface="Arial Bold"/>
                <a:ea typeface="Arial Bold"/>
                <a:cs typeface="Arial Bold"/>
                <a:sym typeface="Arial Bold"/>
              </a:rPr>
              <a:t>Συλλογή υφασμάτινων αποβλήτων</a:t>
            </a:r>
          </a:p>
          <a:p>
            <a:pPr marL="0" lvl="0" indent="0" algn="l">
              <a:lnSpc>
                <a:spcPts val="2592"/>
              </a:lnSpc>
            </a:pPr>
            <a:r>
              <a:rPr lang="en-US" sz="2400">
                <a:solidFill>
                  <a:srgbClr val="19112C"/>
                </a:solidFill>
                <a:latin typeface="Arial"/>
                <a:ea typeface="Arial"/>
                <a:cs typeface="Arial"/>
                <a:sym typeface="Arial"/>
              </a:rPr>
              <a:t>Δημιουργήστε μια πρόταση για συνεργασία μεταξύ καταναλωτών, μονάδων ανακύκλωσης και εταιρειών κλωστοϋφαντουργίας που να διευκολύνει τη συλλογή μεταχειρισμένων ενδυμάτων, την ανακύκλωσή τους και την επακόλουθη επαναχρησιμοποίησή τους σε νέα ενδύματα. </a:t>
            </a:r>
          </a:p>
          <a:p>
            <a:pPr marL="0" lvl="0" indent="0" algn="l">
              <a:lnSpc>
                <a:spcPts val="2592"/>
              </a:lnSpc>
            </a:pPr>
            <a:endParaRPr lang="en-US" sz="2400">
              <a:solidFill>
                <a:srgbClr val="19112C"/>
              </a:solidFill>
              <a:latin typeface="Arial"/>
              <a:ea typeface="Arial"/>
              <a:cs typeface="Arial"/>
              <a:sym typeface="Arial"/>
            </a:endParaRPr>
          </a:p>
          <a:p>
            <a:pPr marL="0" lvl="0" indent="0" algn="l">
              <a:lnSpc>
                <a:spcPts val="2592"/>
              </a:lnSpc>
            </a:pPr>
            <a:r>
              <a:rPr lang="en-US" sz="2400" b="1" u="sng">
                <a:solidFill>
                  <a:srgbClr val="19112C"/>
                </a:solidFill>
                <a:latin typeface="Arial Bold"/>
                <a:ea typeface="Arial Bold"/>
                <a:cs typeface="Arial Bold"/>
                <a:sym typeface="Arial Bold"/>
              </a:rPr>
              <a:t>Λύματα</a:t>
            </a:r>
          </a:p>
          <a:p>
            <a:pPr marL="0" lvl="0" indent="0" algn="l">
              <a:lnSpc>
                <a:spcPts val="2592"/>
              </a:lnSpc>
            </a:pPr>
            <a:r>
              <a:rPr lang="en-US" sz="2400">
                <a:solidFill>
                  <a:srgbClr val="19112C"/>
                </a:solidFill>
                <a:latin typeface="Arial"/>
                <a:ea typeface="Arial"/>
                <a:cs typeface="Arial"/>
                <a:sym typeface="Arial"/>
              </a:rPr>
              <a:t>Αναπτύξτε ιδέες για το πώς θα μπορούσε να μειωθεί το νερό στις διαδικασίες βαφής και τι να κάνετε με αυτά τα λύματα από αυτές τις διαδικασίες.</a:t>
            </a:r>
          </a:p>
        </p:txBody>
      </p:sp>
      <p:grpSp>
        <p:nvGrpSpPr>
          <p:cNvPr id="22" name="Group 22"/>
          <p:cNvGrpSpPr/>
          <p:nvPr/>
        </p:nvGrpSpPr>
        <p:grpSpPr>
          <a:xfrm>
            <a:off x="834390" y="578375"/>
            <a:ext cx="13679872" cy="1137553"/>
            <a:chOff x="0" y="0"/>
            <a:chExt cx="18239830" cy="1516737"/>
          </a:xfrm>
        </p:grpSpPr>
        <p:sp>
          <p:nvSpPr>
            <p:cNvPr id="23" name="Freeform 23"/>
            <p:cNvSpPr/>
            <p:nvPr/>
          </p:nvSpPr>
          <p:spPr>
            <a:xfrm>
              <a:off x="0" y="0"/>
              <a:ext cx="18239829" cy="1516737"/>
            </a:xfrm>
            <a:custGeom>
              <a:avLst/>
              <a:gdLst/>
              <a:ahLst/>
              <a:cxnLst/>
              <a:rect l="l" t="t" r="r" b="b"/>
              <a:pathLst>
                <a:path w="18239829" h="1516737">
                  <a:moveTo>
                    <a:pt x="0" y="0"/>
                  </a:moveTo>
                  <a:lnTo>
                    <a:pt x="18239829" y="0"/>
                  </a:lnTo>
                  <a:lnTo>
                    <a:pt x="18239829" y="1516737"/>
                  </a:lnTo>
                  <a:lnTo>
                    <a:pt x="0" y="1516737"/>
                  </a:lnTo>
                  <a:close/>
                </a:path>
              </a:pathLst>
            </a:custGeom>
            <a:solidFill>
              <a:srgbClr val="000000">
                <a:alpha val="0"/>
              </a:srgbClr>
            </a:solidFill>
          </p:spPr>
          <p:txBody>
            <a:bodyPr/>
            <a:lstStyle/>
            <a:p>
              <a:endParaRPr lang="en-US"/>
            </a:p>
          </p:txBody>
        </p:sp>
        <p:sp>
          <p:nvSpPr>
            <p:cNvPr id="24" name="TextBox 24"/>
            <p:cNvSpPr txBox="1"/>
            <p:nvPr/>
          </p:nvSpPr>
          <p:spPr>
            <a:xfrm>
              <a:off x="0" y="66675"/>
              <a:ext cx="18239830" cy="1450062"/>
            </a:xfrm>
            <a:prstGeom prst="rect">
              <a:avLst/>
            </a:prstGeom>
          </p:spPr>
          <p:txBody>
            <a:bodyPr lIns="0" tIns="0" rIns="0" bIns="0" rtlCol="0" anchor="ctr"/>
            <a:lstStyle/>
            <a:p>
              <a:pPr marL="0" lvl="0" indent="0" algn="l">
                <a:lnSpc>
                  <a:spcPts val="6480"/>
                </a:lnSpc>
              </a:pPr>
              <a:r>
                <a:rPr lang="en-US" sz="6000" b="1">
                  <a:solidFill>
                    <a:srgbClr val="8D5CFF"/>
                  </a:solidFill>
                  <a:latin typeface="Georgia Bold"/>
                  <a:ea typeface="Georgia Bold"/>
                  <a:cs typeface="Georgia Bold"/>
                  <a:sym typeface="Georgia Bold"/>
                </a:rPr>
                <a:t>Προτεινόμενες προκλήσεις</a:t>
              </a:r>
            </a:p>
          </p:txBody>
        </p:sp>
      </p:grpSp>
      <p:sp>
        <p:nvSpPr>
          <p:cNvPr id="25" name="Freeform 25"/>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0"/>
            <a:stretch>
              <a:fillRect/>
            </a:stretch>
          </a:blipFill>
        </p:spPr>
        <p:txBody>
          <a:bodyPr/>
          <a:lstStyle/>
          <a:p>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052204" y="452011"/>
            <a:ext cx="2882265" cy="1403886"/>
            <a:chOff x="0" y="0"/>
            <a:chExt cx="3843020" cy="1871848"/>
          </a:xfrm>
        </p:grpSpPr>
        <p:sp>
          <p:nvSpPr>
            <p:cNvPr id="18" name="Freeform 18" descr="Ένα ασπρόμαυρο λογότυπο  Η περιγραφή δημιουργείται αυτόματα"/>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8"/>
              <a:stretch>
                <a:fillRect l="-33" r="-33"/>
              </a:stretch>
            </a:blipFill>
          </p:spPr>
          <p:txBody>
            <a:bodyPr/>
            <a:lstStyle/>
            <a:p>
              <a:endParaRPr lang="en-US"/>
            </a:p>
          </p:txBody>
        </p:sp>
      </p:grpSp>
      <p:sp>
        <p:nvSpPr>
          <p:cNvPr id="19" name="TextBox 19"/>
          <p:cNvSpPr txBox="1"/>
          <p:nvPr/>
        </p:nvSpPr>
        <p:spPr>
          <a:xfrm>
            <a:off x="1148161" y="3734864"/>
            <a:ext cx="15991677" cy="3286125"/>
          </a:xfrm>
          <a:prstGeom prst="rect">
            <a:avLst/>
          </a:prstGeom>
        </p:spPr>
        <p:txBody>
          <a:bodyPr lIns="0" tIns="0" rIns="0" bIns="0" rtlCol="0" anchor="t">
            <a:spAutoFit/>
          </a:bodyPr>
          <a:lstStyle/>
          <a:p>
            <a:pPr marL="0" lvl="0" indent="0" algn="l">
              <a:lnSpc>
                <a:spcPts val="4320"/>
              </a:lnSpc>
            </a:pPr>
            <a:r>
              <a:rPr lang="en-US" sz="3600">
                <a:solidFill>
                  <a:srgbClr val="FFFFFF"/>
                </a:solidFill>
                <a:latin typeface="Arial"/>
                <a:ea typeface="Arial"/>
                <a:cs typeface="Arial"/>
                <a:sym typeface="Arial"/>
              </a:rPr>
              <a:t>Έχετε μια ΜμΕ στον τομέα της κλωστοϋφαντουργίας και της μόδας, με ένα μικρό τμήμα σχεδιασμού και διανομής σε εθνικό επίπεδο. Θέλετε να κάνετε ένα ακόμη βήμα στην πράσινη μετάβαση της επιχείρησής σας, είτε δουλεύοντας σε ένα από τα προϊόντα σας είτε σε συνεργασία με την αλυσίδα αξίας σας.  </a:t>
            </a:r>
          </a:p>
          <a:p>
            <a:pPr marL="0" lvl="0" indent="0" algn="l">
              <a:lnSpc>
                <a:spcPts val="4320"/>
              </a:lnSpc>
            </a:pPr>
            <a:r>
              <a:rPr lang="en-US" sz="3600">
                <a:solidFill>
                  <a:srgbClr val="FFFFFF"/>
                </a:solidFill>
                <a:latin typeface="Arial"/>
                <a:ea typeface="Arial"/>
                <a:cs typeface="Arial"/>
                <a:sym typeface="Arial"/>
              </a:rPr>
              <a:t>Μπορείτε να επιλέξετε μία από τις προτεινόμενες προκλήσεις... ή κάποια άλλη της επιλογής σας που σχετίζεται με τα τρία θέματα που εξετάζονται.</a:t>
            </a:r>
          </a:p>
        </p:txBody>
      </p:sp>
      <p:grpSp>
        <p:nvGrpSpPr>
          <p:cNvPr id="20" name="Group 20"/>
          <p:cNvGrpSpPr/>
          <p:nvPr/>
        </p:nvGrpSpPr>
        <p:grpSpPr>
          <a:xfrm>
            <a:off x="1933347" y="1855898"/>
            <a:ext cx="14128131" cy="1137484"/>
            <a:chOff x="0" y="0"/>
            <a:chExt cx="18837508" cy="1516646"/>
          </a:xfrm>
        </p:grpSpPr>
        <p:sp>
          <p:nvSpPr>
            <p:cNvPr id="21" name="Freeform 21"/>
            <p:cNvSpPr/>
            <p:nvPr/>
          </p:nvSpPr>
          <p:spPr>
            <a:xfrm>
              <a:off x="0" y="0"/>
              <a:ext cx="18837508" cy="1516646"/>
            </a:xfrm>
            <a:custGeom>
              <a:avLst/>
              <a:gdLst/>
              <a:ahLst/>
              <a:cxnLst/>
              <a:rect l="l" t="t" r="r" b="b"/>
              <a:pathLst>
                <a:path w="18837508" h="1516646">
                  <a:moveTo>
                    <a:pt x="0" y="0"/>
                  </a:moveTo>
                  <a:lnTo>
                    <a:pt x="18837508" y="0"/>
                  </a:lnTo>
                  <a:lnTo>
                    <a:pt x="18837508" y="1516646"/>
                  </a:lnTo>
                  <a:lnTo>
                    <a:pt x="0" y="1516646"/>
                  </a:lnTo>
                  <a:close/>
                </a:path>
              </a:pathLst>
            </a:custGeom>
            <a:solidFill>
              <a:srgbClr val="000000">
                <a:alpha val="0"/>
              </a:srgbClr>
            </a:solidFill>
          </p:spPr>
          <p:txBody>
            <a:bodyPr/>
            <a:lstStyle/>
            <a:p>
              <a:endParaRPr lang="en-US"/>
            </a:p>
          </p:txBody>
        </p:sp>
        <p:sp>
          <p:nvSpPr>
            <p:cNvPr id="22" name="TextBox 22"/>
            <p:cNvSpPr txBox="1"/>
            <p:nvPr/>
          </p:nvSpPr>
          <p:spPr>
            <a:xfrm>
              <a:off x="0" y="66675"/>
              <a:ext cx="18837508" cy="1449971"/>
            </a:xfrm>
            <a:prstGeom prst="rect">
              <a:avLst/>
            </a:prstGeom>
          </p:spPr>
          <p:txBody>
            <a:bodyPr lIns="0" tIns="0" rIns="0" bIns="0" rtlCol="0" anchor="b"/>
            <a:lstStyle/>
            <a:p>
              <a:pPr marL="0" lvl="0" indent="0" algn="l">
                <a:lnSpc>
                  <a:spcPts val="6478"/>
                </a:lnSpc>
              </a:pPr>
              <a:r>
                <a:rPr lang="en-US" sz="5998" b="1">
                  <a:solidFill>
                    <a:srgbClr val="FFFFFF"/>
                  </a:solidFill>
                  <a:latin typeface="Georgia Bold"/>
                  <a:ea typeface="Georgia Bold"/>
                  <a:cs typeface="Georgia Bold"/>
                  <a:sym typeface="Georgia Bold"/>
                </a:rPr>
                <a:t>Ώρα να διαλέξεις την πρόκλησή σου!</a:t>
              </a:r>
            </a:p>
          </p:txBody>
        </p:sp>
      </p:grpSp>
      <p:sp>
        <p:nvSpPr>
          <p:cNvPr id="23" name="Freeform 23"/>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1052204" y="452011"/>
            <a:ext cx="2882265" cy="1403886"/>
            <a:chOff x="0" y="0"/>
            <a:chExt cx="3843020" cy="1871848"/>
          </a:xfrm>
        </p:grpSpPr>
        <p:sp>
          <p:nvSpPr>
            <p:cNvPr id="5" name="Freeform 5" descr="Ένα ασπρόμαυρο λογότυπο  Η περιγραφή δημιουργείται αυτόματα"/>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3"/>
              <a:stretch>
                <a:fillRect l="-33" r="-33"/>
              </a:stretch>
            </a:blipFill>
          </p:spPr>
          <p:txBody>
            <a:bodyPr/>
            <a:lstStyle/>
            <a:p>
              <a:endParaRPr lang="en-US"/>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n-US"/>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n-US"/>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n-US"/>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n-US"/>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n-US"/>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n-US"/>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9" name="Group 19"/>
          <p:cNvGrpSpPr/>
          <p:nvPr/>
        </p:nvGrpSpPr>
        <p:grpSpPr>
          <a:xfrm>
            <a:off x="7365629" y="2098440"/>
            <a:ext cx="4958872" cy="866006"/>
            <a:chOff x="0" y="0"/>
            <a:chExt cx="6611829" cy="1154674"/>
          </a:xfrm>
        </p:grpSpPr>
        <p:sp>
          <p:nvSpPr>
            <p:cNvPr id="20" name="Freeform 20"/>
            <p:cNvSpPr/>
            <p:nvPr/>
          </p:nvSpPr>
          <p:spPr>
            <a:xfrm>
              <a:off x="0" y="0"/>
              <a:ext cx="6611830" cy="1154674"/>
            </a:xfrm>
            <a:custGeom>
              <a:avLst/>
              <a:gdLst/>
              <a:ahLst/>
              <a:cxnLst/>
              <a:rect l="l" t="t" r="r" b="b"/>
              <a:pathLst>
                <a:path w="6611830" h="1154674">
                  <a:moveTo>
                    <a:pt x="0" y="0"/>
                  </a:moveTo>
                  <a:lnTo>
                    <a:pt x="6611830" y="0"/>
                  </a:lnTo>
                  <a:lnTo>
                    <a:pt x="6611830" y="1154674"/>
                  </a:lnTo>
                  <a:lnTo>
                    <a:pt x="0" y="1154674"/>
                  </a:lnTo>
                  <a:close/>
                </a:path>
              </a:pathLst>
            </a:custGeom>
            <a:solidFill>
              <a:srgbClr val="000000">
                <a:alpha val="0"/>
              </a:srgbClr>
            </a:solidFill>
          </p:spPr>
          <p:txBody>
            <a:bodyPr/>
            <a:lstStyle/>
            <a:p>
              <a:endParaRPr lang="en-US"/>
            </a:p>
          </p:txBody>
        </p:sp>
        <p:sp>
          <p:nvSpPr>
            <p:cNvPr id="21" name="TextBox 21"/>
            <p:cNvSpPr txBox="1"/>
            <p:nvPr/>
          </p:nvSpPr>
          <p:spPr>
            <a:xfrm>
              <a:off x="0" y="19050"/>
              <a:ext cx="6611829" cy="1135624"/>
            </a:xfrm>
            <a:prstGeom prst="rect">
              <a:avLst/>
            </a:prstGeom>
          </p:spPr>
          <p:txBody>
            <a:bodyPr lIns="0" tIns="0" rIns="0" bIns="0" rtlCol="0" anchor="b"/>
            <a:lstStyle/>
            <a:p>
              <a:pPr marL="0" lvl="0" indent="0" algn="l">
                <a:lnSpc>
                  <a:spcPts val="3888"/>
                </a:lnSpc>
              </a:pPr>
              <a:r>
                <a:rPr lang="en-US" sz="3600" b="1">
                  <a:solidFill>
                    <a:srgbClr val="C0FF99"/>
                  </a:solidFill>
                  <a:latin typeface="Arial Bold"/>
                  <a:ea typeface="Arial Bold"/>
                  <a:cs typeface="Arial Bold"/>
                  <a:sym typeface="Arial Bold"/>
                </a:rPr>
                <a:t>Σχηματισμός ομάδας</a:t>
              </a:r>
            </a:p>
          </p:txBody>
        </p:sp>
      </p:grpSp>
      <p:sp>
        <p:nvSpPr>
          <p:cNvPr id="22" name="TextBox 22"/>
          <p:cNvSpPr txBox="1"/>
          <p:nvPr/>
        </p:nvSpPr>
        <p:spPr>
          <a:xfrm>
            <a:off x="4616755" y="926782"/>
            <a:ext cx="10796541" cy="843915"/>
          </a:xfrm>
          <a:prstGeom prst="rect">
            <a:avLst/>
          </a:prstGeom>
        </p:spPr>
        <p:txBody>
          <a:bodyPr lIns="0" tIns="0" rIns="0" bIns="0" rtlCol="0" anchor="t">
            <a:spAutoFit/>
          </a:bodyPr>
          <a:lstStyle/>
          <a:p>
            <a:pPr marL="0" lvl="0" indent="0" algn="l">
              <a:lnSpc>
                <a:spcPts val="6480"/>
              </a:lnSpc>
            </a:pPr>
            <a:r>
              <a:rPr lang="en-US" sz="6000" b="1">
                <a:solidFill>
                  <a:srgbClr val="FFFFFF"/>
                </a:solidFill>
                <a:latin typeface="Georgia Bold"/>
                <a:ea typeface="Georgia Bold"/>
                <a:cs typeface="Georgia Bold"/>
                <a:sym typeface="Georgia Bold"/>
              </a:rPr>
              <a:t>Οδηγίες ομαδικής εργασίας</a:t>
            </a:r>
          </a:p>
        </p:txBody>
      </p:sp>
      <p:sp>
        <p:nvSpPr>
          <p:cNvPr id="23" name="TextBox 23"/>
          <p:cNvSpPr txBox="1"/>
          <p:nvPr/>
        </p:nvSpPr>
        <p:spPr>
          <a:xfrm>
            <a:off x="900757" y="6313167"/>
            <a:ext cx="4997490" cy="438150"/>
          </a:xfrm>
          <a:prstGeom prst="rect">
            <a:avLst/>
          </a:prstGeom>
        </p:spPr>
        <p:txBody>
          <a:bodyPr lIns="0" tIns="0" rIns="0" bIns="0" rtlCol="0" anchor="t">
            <a:spAutoFit/>
          </a:bodyPr>
          <a:lstStyle/>
          <a:p>
            <a:pPr marL="0" lvl="0" indent="0" algn="ctr">
              <a:lnSpc>
                <a:spcPts val="3359"/>
              </a:lnSpc>
            </a:pPr>
            <a:r>
              <a:rPr lang="en-US" sz="2799" b="1">
                <a:solidFill>
                  <a:srgbClr val="FFFFFF"/>
                </a:solidFill>
                <a:latin typeface="Arial Bold"/>
                <a:ea typeface="Arial Bold"/>
                <a:cs typeface="Arial Bold"/>
                <a:sym typeface="Arial Bold"/>
              </a:rPr>
              <a:t>Ομάδες 3–5 συμμετεχόντων</a:t>
            </a:r>
          </a:p>
        </p:txBody>
      </p:sp>
      <p:sp>
        <p:nvSpPr>
          <p:cNvPr id="24" name="Freeform 24" descr="Καταιγισμός ιδεών ομάδας με συμπαγές γέμισμα"/>
          <p:cNvSpPr/>
          <p:nvPr/>
        </p:nvSpPr>
        <p:spPr>
          <a:xfrm>
            <a:off x="2024216" y="3185364"/>
            <a:ext cx="2592539" cy="2561261"/>
          </a:xfrm>
          <a:custGeom>
            <a:avLst/>
            <a:gdLst/>
            <a:ahLst/>
            <a:cxnLst/>
            <a:rect l="l" t="t" r="r" b="b"/>
            <a:pathLst>
              <a:path w="2592539" h="2561261">
                <a:moveTo>
                  <a:pt x="0" y="0"/>
                </a:moveTo>
                <a:lnTo>
                  <a:pt x="2592539" y="0"/>
                </a:lnTo>
                <a:lnTo>
                  <a:pt x="2592539" y="2561261"/>
                </a:lnTo>
                <a:lnTo>
                  <a:pt x="0" y="2561261"/>
                </a:lnTo>
                <a:lnTo>
                  <a:pt x="0" y="0"/>
                </a:lnTo>
                <a:close/>
              </a:path>
            </a:pathLst>
          </a:custGeom>
          <a:blipFill>
            <a:blip r:embed="rId10">
              <a:extLst>
                <a:ext uri="{96DAC541-7B7A-43D3-8B79-37D633B846F1}">
                  <asvg:svgBlip xmlns:asvg="http://schemas.microsoft.com/office/drawing/2016/SVG/main" r:embed="rId11"/>
                </a:ext>
              </a:extLst>
            </a:blip>
            <a:stretch>
              <a:fillRect t="-610" b="-610"/>
            </a:stretch>
          </a:blipFill>
        </p:spPr>
        <p:txBody>
          <a:bodyPr/>
          <a:lstStyle/>
          <a:p>
            <a:endParaRPr lang="en-US"/>
          </a:p>
        </p:txBody>
      </p:sp>
      <p:sp>
        <p:nvSpPr>
          <p:cNvPr id="25" name="Freeform 25" descr="Λάμπα με συμπαγές γέμισμα"/>
          <p:cNvSpPr/>
          <p:nvPr/>
        </p:nvSpPr>
        <p:spPr>
          <a:xfrm>
            <a:off x="8255409" y="3183521"/>
            <a:ext cx="2531773" cy="2535166"/>
          </a:xfrm>
          <a:custGeom>
            <a:avLst/>
            <a:gdLst/>
            <a:ahLst/>
            <a:cxnLst/>
            <a:rect l="l" t="t" r="r" b="b"/>
            <a:pathLst>
              <a:path w="2531773" h="2535166">
                <a:moveTo>
                  <a:pt x="0" y="0"/>
                </a:moveTo>
                <a:lnTo>
                  <a:pt x="2531773" y="0"/>
                </a:lnTo>
                <a:lnTo>
                  <a:pt x="2531773" y="2535166"/>
                </a:lnTo>
                <a:lnTo>
                  <a:pt x="0" y="2535166"/>
                </a:lnTo>
                <a:lnTo>
                  <a:pt x="0" y="0"/>
                </a:lnTo>
                <a:close/>
              </a:path>
            </a:pathLst>
          </a:custGeom>
          <a:blipFill>
            <a:blip r:embed="rId12">
              <a:extLst>
                <a:ext uri="{96DAC541-7B7A-43D3-8B79-37D633B846F1}">
                  <asvg:svgBlip xmlns:asvg="http://schemas.microsoft.com/office/drawing/2016/SVG/main" r:embed="rId13"/>
                </a:ext>
              </a:extLst>
            </a:blip>
            <a:stretch>
              <a:fillRect l="-67" r="-67"/>
            </a:stretch>
          </a:blipFill>
        </p:spPr>
        <p:txBody>
          <a:bodyPr/>
          <a:lstStyle/>
          <a:p>
            <a:endParaRPr lang="en-US"/>
          </a:p>
        </p:txBody>
      </p:sp>
      <p:sp>
        <p:nvSpPr>
          <p:cNvPr id="26" name="TextBox 26"/>
          <p:cNvSpPr txBox="1"/>
          <p:nvPr/>
        </p:nvSpPr>
        <p:spPr>
          <a:xfrm>
            <a:off x="7022550" y="6313167"/>
            <a:ext cx="4997490" cy="438150"/>
          </a:xfrm>
          <a:prstGeom prst="rect">
            <a:avLst/>
          </a:prstGeom>
        </p:spPr>
        <p:txBody>
          <a:bodyPr lIns="0" tIns="0" rIns="0" bIns="0" rtlCol="0" anchor="t">
            <a:spAutoFit/>
          </a:bodyPr>
          <a:lstStyle/>
          <a:p>
            <a:pPr marL="0" lvl="0" indent="0" algn="ctr">
              <a:lnSpc>
                <a:spcPts val="3359"/>
              </a:lnSpc>
            </a:pPr>
            <a:r>
              <a:rPr lang="en-US" sz="2799" b="1">
                <a:solidFill>
                  <a:srgbClr val="FFFFFF"/>
                </a:solidFill>
                <a:latin typeface="Arial Bold"/>
                <a:ea typeface="Arial Bold"/>
                <a:cs typeface="Arial Bold"/>
                <a:sym typeface="Arial Bold"/>
              </a:rPr>
              <a:t>Επιλογή ονόματος ομάδας</a:t>
            </a:r>
          </a:p>
        </p:txBody>
      </p:sp>
      <p:sp>
        <p:nvSpPr>
          <p:cNvPr id="27" name="Freeform 27" descr="Συνδέσεις με συμπαγές γέμισμα"/>
          <p:cNvSpPr/>
          <p:nvPr/>
        </p:nvSpPr>
        <p:spPr>
          <a:xfrm>
            <a:off x="13693878" y="3185364"/>
            <a:ext cx="2533323" cy="2533323"/>
          </a:xfrm>
          <a:custGeom>
            <a:avLst/>
            <a:gdLst/>
            <a:ahLst/>
            <a:cxnLst/>
            <a:rect l="l" t="t" r="r" b="b"/>
            <a:pathLst>
              <a:path w="2533323" h="2533323">
                <a:moveTo>
                  <a:pt x="0" y="0"/>
                </a:moveTo>
                <a:lnTo>
                  <a:pt x="2533323" y="0"/>
                </a:lnTo>
                <a:lnTo>
                  <a:pt x="2533323" y="2533323"/>
                </a:lnTo>
                <a:lnTo>
                  <a:pt x="0" y="253332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8" name="TextBox 28"/>
          <p:cNvSpPr txBox="1"/>
          <p:nvPr/>
        </p:nvSpPr>
        <p:spPr>
          <a:xfrm>
            <a:off x="12461794" y="6313167"/>
            <a:ext cx="4997490" cy="2190750"/>
          </a:xfrm>
          <a:prstGeom prst="rect">
            <a:avLst/>
          </a:prstGeom>
        </p:spPr>
        <p:txBody>
          <a:bodyPr lIns="0" tIns="0" rIns="0" bIns="0" rtlCol="0" anchor="t">
            <a:spAutoFit/>
          </a:bodyPr>
          <a:lstStyle/>
          <a:p>
            <a:pPr marL="0" lvl="0" indent="0" algn="ctr">
              <a:lnSpc>
                <a:spcPts val="3359"/>
              </a:lnSpc>
            </a:pPr>
            <a:r>
              <a:rPr lang="en-US" sz="2799" b="1">
                <a:solidFill>
                  <a:srgbClr val="FFFFFF"/>
                </a:solidFill>
                <a:latin typeface="Arial Bold"/>
                <a:ea typeface="Arial Bold"/>
                <a:cs typeface="Arial Bold"/>
                <a:sym typeface="Arial Bold"/>
              </a:rPr>
              <a:t>Ρόλοι</a:t>
            </a:r>
          </a:p>
          <a:p>
            <a:pPr marL="0" lvl="0" indent="0" algn="ctr">
              <a:lnSpc>
                <a:spcPts val="2400"/>
              </a:lnSpc>
            </a:pPr>
            <a:endParaRPr lang="en-US" sz="2799" b="1">
              <a:solidFill>
                <a:srgbClr val="FFFFFF"/>
              </a:solidFill>
              <a:latin typeface="Arial Bold"/>
              <a:ea typeface="Arial Bold"/>
              <a:cs typeface="Arial Bold"/>
              <a:sym typeface="Arial Bold"/>
            </a:endParaRPr>
          </a:p>
          <a:p>
            <a:pPr marL="0" lvl="0" indent="0" algn="ctr">
              <a:lnSpc>
                <a:spcPts val="2880"/>
              </a:lnSpc>
            </a:pPr>
            <a:r>
              <a:rPr lang="en-US" sz="2400" b="1" i="1">
                <a:solidFill>
                  <a:srgbClr val="FFFFFF"/>
                </a:solidFill>
                <a:latin typeface="Arial Bold Italics"/>
                <a:ea typeface="Arial Bold Italics"/>
                <a:cs typeface="Arial Bold Italics"/>
                <a:sym typeface="Arial Bold Italics"/>
              </a:rPr>
              <a:t>π.χ., Συντονιστής, Ερευνητής, Σχεδιαστής/Δημιουργικός, Παρουσιαστής Παρουσίασης, Χρονομέτρης</a:t>
            </a:r>
          </a:p>
        </p:txBody>
      </p:sp>
      <p:sp>
        <p:nvSpPr>
          <p:cNvPr id="29" name="Freeform 29"/>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6"/>
            <a:stretch>
              <a:fillRect/>
            </a:stretch>
          </a:blipFill>
        </p:spPr>
        <p:txBody>
          <a:bodyPr/>
          <a:lstStyle/>
          <a:p>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052204" y="452011"/>
            <a:ext cx="2882265" cy="1403886"/>
            <a:chOff x="0" y="0"/>
            <a:chExt cx="3843020" cy="1871848"/>
          </a:xfrm>
        </p:grpSpPr>
        <p:sp>
          <p:nvSpPr>
            <p:cNvPr id="18" name="Freeform 18" descr="Ένα ασπρόμαυρο λογότυπο  Η περιγραφή δημιουργείται αυτόματα"/>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8"/>
              <a:stretch>
                <a:fillRect l="-33" r="-33"/>
              </a:stretch>
            </a:blipFill>
          </p:spPr>
          <p:txBody>
            <a:bodyPr/>
            <a:lstStyle/>
            <a:p>
              <a:endParaRPr lang="en-US"/>
            </a:p>
          </p:txBody>
        </p:sp>
      </p:grpSp>
      <p:sp>
        <p:nvSpPr>
          <p:cNvPr id="19" name="TextBox 19"/>
          <p:cNvSpPr txBox="1"/>
          <p:nvPr/>
        </p:nvSpPr>
        <p:spPr>
          <a:xfrm>
            <a:off x="1052204" y="6165598"/>
            <a:ext cx="9424472" cy="521589"/>
          </a:xfrm>
          <a:prstGeom prst="rect">
            <a:avLst/>
          </a:prstGeom>
        </p:spPr>
        <p:txBody>
          <a:bodyPr lIns="0" tIns="0" rIns="0" bIns="0" rtlCol="0" anchor="t">
            <a:spAutoFit/>
          </a:bodyPr>
          <a:lstStyle/>
          <a:p>
            <a:pPr marL="0" lvl="0" indent="0" algn="l">
              <a:lnSpc>
                <a:spcPts val="3888"/>
              </a:lnSpc>
            </a:pPr>
            <a:r>
              <a:rPr lang="en-US" sz="3600">
                <a:solidFill>
                  <a:srgbClr val="C0FF99"/>
                </a:solidFill>
                <a:latin typeface="Arial"/>
                <a:ea typeface="Arial"/>
                <a:cs typeface="Arial"/>
                <a:sym typeface="Arial"/>
              </a:rPr>
              <a:t>Τι θα χρειαστεί να εφαρμόσουμε στην πράξη;</a:t>
            </a:r>
          </a:p>
        </p:txBody>
      </p:sp>
      <p:grpSp>
        <p:nvGrpSpPr>
          <p:cNvPr id="20" name="Group 20"/>
          <p:cNvGrpSpPr/>
          <p:nvPr/>
        </p:nvGrpSpPr>
        <p:grpSpPr>
          <a:xfrm>
            <a:off x="1028700" y="1548497"/>
            <a:ext cx="16230600" cy="3595003"/>
            <a:chOff x="0" y="0"/>
            <a:chExt cx="21640800" cy="4793337"/>
          </a:xfrm>
        </p:grpSpPr>
        <p:sp>
          <p:nvSpPr>
            <p:cNvPr id="21" name="Freeform 21"/>
            <p:cNvSpPr/>
            <p:nvPr/>
          </p:nvSpPr>
          <p:spPr>
            <a:xfrm>
              <a:off x="0" y="0"/>
              <a:ext cx="21640800" cy="4793337"/>
            </a:xfrm>
            <a:custGeom>
              <a:avLst/>
              <a:gdLst/>
              <a:ahLst/>
              <a:cxnLst/>
              <a:rect l="l" t="t" r="r" b="b"/>
              <a:pathLst>
                <a:path w="21640800" h="4793337">
                  <a:moveTo>
                    <a:pt x="0" y="0"/>
                  </a:moveTo>
                  <a:lnTo>
                    <a:pt x="21640800" y="0"/>
                  </a:lnTo>
                  <a:lnTo>
                    <a:pt x="21640800" y="4793337"/>
                  </a:lnTo>
                  <a:lnTo>
                    <a:pt x="0" y="4793337"/>
                  </a:lnTo>
                  <a:close/>
                </a:path>
              </a:pathLst>
            </a:custGeom>
            <a:solidFill>
              <a:srgbClr val="000000">
                <a:alpha val="0"/>
              </a:srgbClr>
            </a:solidFill>
          </p:spPr>
          <p:txBody>
            <a:bodyPr/>
            <a:lstStyle/>
            <a:p>
              <a:endParaRPr lang="en-US"/>
            </a:p>
          </p:txBody>
        </p:sp>
        <p:sp>
          <p:nvSpPr>
            <p:cNvPr id="22" name="TextBox 22"/>
            <p:cNvSpPr txBox="1"/>
            <p:nvPr/>
          </p:nvSpPr>
          <p:spPr>
            <a:xfrm>
              <a:off x="0" y="66675"/>
              <a:ext cx="21640800" cy="4726662"/>
            </a:xfrm>
            <a:prstGeom prst="rect">
              <a:avLst/>
            </a:prstGeom>
          </p:spPr>
          <p:txBody>
            <a:bodyPr lIns="0" tIns="0" rIns="0" bIns="0" rtlCol="0" anchor="b"/>
            <a:lstStyle/>
            <a:p>
              <a:pPr marL="0" lvl="0" indent="0" algn="l">
                <a:lnSpc>
                  <a:spcPts val="6480"/>
                </a:lnSpc>
              </a:pPr>
              <a:r>
                <a:rPr lang="en-US" sz="6000" b="1">
                  <a:solidFill>
                    <a:srgbClr val="FFFFFF"/>
                  </a:solidFill>
                  <a:latin typeface="Georgia Bold"/>
                  <a:ea typeface="Georgia Bold"/>
                  <a:cs typeface="Georgia Bold"/>
                  <a:sym typeface="Georgia Bold"/>
                </a:rPr>
                <a:t>Δεξιότητες που απαιτούνται για να γίνει κάποιος διευθυντής στον τομέα της κλωστοϋφαντουργίας</a:t>
              </a:r>
            </a:p>
          </p:txBody>
        </p:sp>
      </p:grpSp>
      <p:sp>
        <p:nvSpPr>
          <p:cNvPr id="23" name="Freeform 23"/>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grpSp>
        <p:nvGrpSpPr>
          <p:cNvPr id="16" name="Group 16"/>
          <p:cNvGrpSpPr>
            <a:grpSpLocks noChangeAspect="1"/>
          </p:cNvGrpSpPr>
          <p:nvPr/>
        </p:nvGrpSpPr>
        <p:grpSpPr>
          <a:xfrm>
            <a:off x="14413361" y="768080"/>
            <a:ext cx="2878200" cy="873228"/>
            <a:chOff x="0" y="0"/>
            <a:chExt cx="3837600" cy="1164304"/>
          </a:xfrm>
        </p:grpSpPr>
        <p:sp>
          <p:nvSpPr>
            <p:cNvPr id="17" name="Freeform 17" descr="Ένα μοβ και μαύρο κείμενο  Η περιγραφή δημιουργείται αυτόματα"/>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n-US"/>
            </a:p>
          </p:txBody>
        </p:sp>
      </p:grpSp>
      <p:grpSp>
        <p:nvGrpSpPr>
          <p:cNvPr id="18" name="Group 18"/>
          <p:cNvGrpSpPr/>
          <p:nvPr/>
        </p:nvGrpSpPr>
        <p:grpSpPr>
          <a:xfrm>
            <a:off x="1028700" y="503755"/>
            <a:ext cx="13082101" cy="1137553"/>
            <a:chOff x="0" y="0"/>
            <a:chExt cx="17442802" cy="1516737"/>
          </a:xfrm>
        </p:grpSpPr>
        <p:sp>
          <p:nvSpPr>
            <p:cNvPr id="19" name="Freeform 19"/>
            <p:cNvSpPr/>
            <p:nvPr/>
          </p:nvSpPr>
          <p:spPr>
            <a:xfrm>
              <a:off x="0" y="0"/>
              <a:ext cx="17442802" cy="1516737"/>
            </a:xfrm>
            <a:custGeom>
              <a:avLst/>
              <a:gdLst/>
              <a:ahLst/>
              <a:cxnLst/>
              <a:rect l="l" t="t" r="r" b="b"/>
              <a:pathLst>
                <a:path w="17442802" h="1516737">
                  <a:moveTo>
                    <a:pt x="0" y="0"/>
                  </a:moveTo>
                  <a:lnTo>
                    <a:pt x="17442802" y="0"/>
                  </a:lnTo>
                  <a:lnTo>
                    <a:pt x="17442802" y="1516737"/>
                  </a:lnTo>
                  <a:lnTo>
                    <a:pt x="0" y="1516737"/>
                  </a:lnTo>
                  <a:close/>
                </a:path>
              </a:pathLst>
            </a:custGeom>
            <a:solidFill>
              <a:srgbClr val="000000">
                <a:alpha val="0"/>
              </a:srgbClr>
            </a:solidFill>
          </p:spPr>
          <p:txBody>
            <a:bodyPr/>
            <a:lstStyle/>
            <a:p>
              <a:endParaRPr lang="en-US"/>
            </a:p>
          </p:txBody>
        </p:sp>
        <p:sp>
          <p:nvSpPr>
            <p:cNvPr id="20" name="TextBox 20"/>
            <p:cNvSpPr txBox="1"/>
            <p:nvPr/>
          </p:nvSpPr>
          <p:spPr>
            <a:xfrm>
              <a:off x="0" y="66675"/>
              <a:ext cx="17442802" cy="1450062"/>
            </a:xfrm>
            <a:prstGeom prst="rect">
              <a:avLst/>
            </a:prstGeom>
          </p:spPr>
          <p:txBody>
            <a:bodyPr lIns="0" tIns="0" rIns="0" bIns="0" rtlCol="0" anchor="ctr"/>
            <a:lstStyle/>
            <a:p>
              <a:pPr marL="0" lvl="0" indent="0" algn="l">
                <a:lnSpc>
                  <a:spcPts val="6480"/>
                </a:lnSpc>
              </a:pPr>
              <a:r>
                <a:rPr lang="en-US" sz="6000" b="1">
                  <a:solidFill>
                    <a:srgbClr val="8D5CFF"/>
                  </a:solidFill>
                  <a:latin typeface="Georgia Bold"/>
                  <a:ea typeface="Georgia Bold"/>
                  <a:cs typeface="Georgia Bold"/>
                  <a:sym typeface="Georgia Bold"/>
                </a:rPr>
                <a:t>Γενικές τεχνικές διαχείρισης</a:t>
              </a:r>
            </a:p>
          </p:txBody>
        </p:sp>
      </p:grpSp>
      <p:sp>
        <p:nvSpPr>
          <p:cNvPr id="21" name="Freeform 21"/>
          <p:cNvSpPr/>
          <p:nvPr/>
        </p:nvSpPr>
        <p:spPr>
          <a:xfrm>
            <a:off x="1126871" y="4088356"/>
            <a:ext cx="1366984" cy="1366984"/>
          </a:xfrm>
          <a:custGeom>
            <a:avLst/>
            <a:gdLst/>
            <a:ahLst/>
            <a:cxnLst/>
            <a:rect l="l" t="t" r="r" b="b"/>
            <a:pathLst>
              <a:path w="1366984" h="1366984">
                <a:moveTo>
                  <a:pt x="0" y="0"/>
                </a:moveTo>
                <a:lnTo>
                  <a:pt x="1366983" y="0"/>
                </a:lnTo>
                <a:lnTo>
                  <a:pt x="1366983" y="1366984"/>
                </a:lnTo>
                <a:lnTo>
                  <a:pt x="0" y="13669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TextBox 22"/>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sp>
        <p:nvSpPr>
          <p:cNvPr id="23" name="TextBox 23"/>
          <p:cNvSpPr txBox="1"/>
          <p:nvPr/>
        </p:nvSpPr>
        <p:spPr>
          <a:xfrm>
            <a:off x="2868530" y="3791916"/>
            <a:ext cx="12983931" cy="1978914"/>
          </a:xfrm>
          <a:prstGeom prst="rect">
            <a:avLst/>
          </a:prstGeom>
        </p:spPr>
        <p:txBody>
          <a:bodyPr lIns="0" tIns="0" rIns="0" bIns="0" rtlCol="0" anchor="t">
            <a:spAutoFit/>
          </a:bodyPr>
          <a:lstStyle/>
          <a:p>
            <a:pPr marL="0" lvl="0" indent="0" algn="l">
              <a:lnSpc>
                <a:spcPts val="3888"/>
              </a:lnSpc>
            </a:pPr>
            <a:r>
              <a:rPr lang="en-US" sz="3600">
                <a:solidFill>
                  <a:srgbClr val="19112C"/>
                </a:solidFill>
                <a:latin typeface="Arial"/>
                <a:ea typeface="Arial"/>
                <a:cs typeface="Arial"/>
                <a:sym typeface="Arial"/>
              </a:rPr>
              <a:t>Μεγιστοποίηση της αποτελεσματικότητας και της παραγωγικότητας, λαμβάνοντας υπόψη τον ανθρώπινο παράγοντα εντός του οργανισμού (στην προκειμένη περίπτωση, την ομάδα σας) και το είδος της άσκησης.</a:t>
            </a:r>
          </a:p>
        </p:txBody>
      </p:sp>
      <p:sp>
        <p:nvSpPr>
          <p:cNvPr id="24" name="TextBox 24"/>
          <p:cNvSpPr txBox="1"/>
          <p:nvPr/>
        </p:nvSpPr>
        <p:spPr>
          <a:xfrm>
            <a:off x="1077785" y="1698458"/>
            <a:ext cx="12983931" cy="673227"/>
          </a:xfrm>
          <a:prstGeom prst="rect">
            <a:avLst/>
          </a:prstGeom>
        </p:spPr>
        <p:txBody>
          <a:bodyPr lIns="0" tIns="0" rIns="0" bIns="0" rtlCol="0" anchor="t">
            <a:spAutoFit/>
          </a:bodyPr>
          <a:lstStyle/>
          <a:p>
            <a:pPr marL="0" lvl="0" indent="0" algn="l">
              <a:lnSpc>
                <a:spcPts val="5184"/>
              </a:lnSpc>
            </a:pPr>
            <a:r>
              <a:rPr lang="en-US" sz="4800" b="1">
                <a:solidFill>
                  <a:srgbClr val="8D5CFF"/>
                </a:solidFill>
                <a:latin typeface="Georgia Bold"/>
                <a:ea typeface="Georgia Bold"/>
                <a:cs typeface="Georgia Bold"/>
                <a:sym typeface="Georgia Bold"/>
              </a:rPr>
              <a:t>Δόμηση της εργασίας σας</a:t>
            </a:r>
          </a:p>
        </p:txBody>
      </p:sp>
      <p:sp>
        <p:nvSpPr>
          <p:cNvPr id="25" name="Freeform 25"/>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1"/>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p:nvPr/>
        </p:nvGrpSpPr>
        <p:grpSpPr>
          <a:xfrm>
            <a:off x="846620" y="547688"/>
            <a:ext cx="9091800" cy="1988550"/>
            <a:chOff x="0" y="0"/>
            <a:chExt cx="12122400" cy="2651400"/>
          </a:xfrm>
        </p:grpSpPr>
        <p:sp>
          <p:nvSpPr>
            <p:cNvPr id="18" name="Freeform 18"/>
            <p:cNvSpPr/>
            <p:nvPr/>
          </p:nvSpPr>
          <p:spPr>
            <a:xfrm>
              <a:off x="0" y="0"/>
              <a:ext cx="12122400" cy="2651400"/>
            </a:xfrm>
            <a:custGeom>
              <a:avLst/>
              <a:gdLst/>
              <a:ahLst/>
              <a:cxnLst/>
              <a:rect l="l" t="t" r="r" b="b"/>
              <a:pathLst>
                <a:path w="12122400" h="2651400">
                  <a:moveTo>
                    <a:pt x="0" y="0"/>
                  </a:moveTo>
                  <a:lnTo>
                    <a:pt x="12122400" y="0"/>
                  </a:lnTo>
                  <a:lnTo>
                    <a:pt x="12122400" y="2651400"/>
                  </a:lnTo>
                  <a:lnTo>
                    <a:pt x="0" y="2651400"/>
                  </a:lnTo>
                  <a:close/>
                </a:path>
              </a:pathLst>
            </a:custGeom>
            <a:solidFill>
              <a:srgbClr val="000000">
                <a:alpha val="0"/>
              </a:srgbClr>
            </a:solidFill>
          </p:spPr>
          <p:txBody>
            <a:bodyPr/>
            <a:lstStyle/>
            <a:p>
              <a:endParaRPr lang="en-US"/>
            </a:p>
          </p:txBody>
        </p:sp>
        <p:sp>
          <p:nvSpPr>
            <p:cNvPr id="19" name="TextBox 19"/>
            <p:cNvSpPr txBox="1"/>
            <p:nvPr/>
          </p:nvSpPr>
          <p:spPr>
            <a:xfrm>
              <a:off x="0" y="66675"/>
              <a:ext cx="12122400" cy="2584725"/>
            </a:xfrm>
            <a:prstGeom prst="rect">
              <a:avLst/>
            </a:prstGeom>
          </p:spPr>
          <p:txBody>
            <a:bodyPr lIns="0" tIns="0" rIns="0" bIns="0" rtlCol="0" anchor="ctr"/>
            <a:lstStyle/>
            <a:p>
              <a:pPr marL="0" lvl="0" indent="0" algn="l">
                <a:lnSpc>
                  <a:spcPts val="6480"/>
                </a:lnSpc>
              </a:pPr>
              <a:r>
                <a:rPr lang="en-US" sz="6000" b="1">
                  <a:solidFill>
                    <a:srgbClr val="75C73E"/>
                  </a:solidFill>
                  <a:latin typeface="Georgia Bold"/>
                  <a:ea typeface="Georgia Bold"/>
                  <a:cs typeface="Georgia Bold"/>
                  <a:sym typeface="Georgia Bold"/>
                </a:rPr>
                <a:t>Δραστηριότητες έργου</a:t>
              </a:r>
            </a:p>
          </p:txBody>
        </p:sp>
      </p:grpSp>
      <p:grpSp>
        <p:nvGrpSpPr>
          <p:cNvPr id="20" name="Group 20"/>
          <p:cNvGrpSpPr/>
          <p:nvPr/>
        </p:nvGrpSpPr>
        <p:grpSpPr>
          <a:xfrm>
            <a:off x="959119" y="3104156"/>
            <a:ext cx="4670888" cy="3210637"/>
            <a:chOff x="0" y="0"/>
            <a:chExt cx="6227850" cy="4280850"/>
          </a:xfrm>
        </p:grpSpPr>
        <p:sp>
          <p:nvSpPr>
            <p:cNvPr id="21" name="Freeform 21"/>
            <p:cNvSpPr/>
            <p:nvPr/>
          </p:nvSpPr>
          <p:spPr>
            <a:xfrm>
              <a:off x="9525" y="9525"/>
              <a:ext cx="6208776" cy="4261739"/>
            </a:xfrm>
            <a:custGeom>
              <a:avLst/>
              <a:gdLst/>
              <a:ahLst/>
              <a:cxnLst/>
              <a:rect l="l" t="t" r="r" b="b"/>
              <a:pathLst>
                <a:path w="6208776" h="4261739">
                  <a:moveTo>
                    <a:pt x="0" y="0"/>
                  </a:moveTo>
                  <a:lnTo>
                    <a:pt x="6208776" y="0"/>
                  </a:lnTo>
                  <a:lnTo>
                    <a:pt x="6208776" y="4261739"/>
                  </a:lnTo>
                  <a:lnTo>
                    <a:pt x="0" y="4261739"/>
                  </a:lnTo>
                  <a:close/>
                </a:path>
              </a:pathLst>
            </a:custGeom>
            <a:solidFill>
              <a:srgbClr val="75C73E"/>
            </a:solidFill>
          </p:spPr>
          <p:txBody>
            <a:bodyPr/>
            <a:lstStyle/>
            <a:p>
              <a:endParaRPr lang="en-US"/>
            </a:p>
          </p:txBody>
        </p:sp>
        <p:sp>
          <p:nvSpPr>
            <p:cNvPr id="22" name="Freeform 22"/>
            <p:cNvSpPr/>
            <p:nvPr/>
          </p:nvSpPr>
          <p:spPr>
            <a:xfrm>
              <a:off x="0" y="0"/>
              <a:ext cx="6227826" cy="4280789"/>
            </a:xfrm>
            <a:custGeom>
              <a:avLst/>
              <a:gdLst/>
              <a:ahLst/>
              <a:cxnLst/>
              <a:rect l="l" t="t" r="r" b="b"/>
              <a:pathLst>
                <a:path w="6227826" h="4280789">
                  <a:moveTo>
                    <a:pt x="9525" y="0"/>
                  </a:moveTo>
                  <a:lnTo>
                    <a:pt x="6218301" y="0"/>
                  </a:lnTo>
                  <a:cubicBezTo>
                    <a:pt x="6223508" y="0"/>
                    <a:pt x="6227826" y="4318"/>
                    <a:pt x="6227826" y="9525"/>
                  </a:cubicBezTo>
                  <a:lnTo>
                    <a:pt x="6227826" y="4271264"/>
                  </a:lnTo>
                  <a:cubicBezTo>
                    <a:pt x="6227826" y="4276471"/>
                    <a:pt x="6223508" y="4280789"/>
                    <a:pt x="6218301" y="4280789"/>
                  </a:cubicBezTo>
                  <a:lnTo>
                    <a:pt x="9525" y="4280789"/>
                  </a:lnTo>
                  <a:cubicBezTo>
                    <a:pt x="4318" y="4280789"/>
                    <a:pt x="0" y="4276471"/>
                    <a:pt x="0" y="4271264"/>
                  </a:cubicBezTo>
                  <a:lnTo>
                    <a:pt x="0" y="9525"/>
                  </a:lnTo>
                  <a:cubicBezTo>
                    <a:pt x="0" y="4318"/>
                    <a:pt x="4318" y="0"/>
                    <a:pt x="9525" y="0"/>
                  </a:cubicBezTo>
                  <a:moveTo>
                    <a:pt x="9525" y="19050"/>
                  </a:moveTo>
                  <a:lnTo>
                    <a:pt x="9525" y="9525"/>
                  </a:lnTo>
                  <a:lnTo>
                    <a:pt x="19050" y="9525"/>
                  </a:lnTo>
                  <a:lnTo>
                    <a:pt x="19050" y="4271264"/>
                  </a:lnTo>
                  <a:lnTo>
                    <a:pt x="9525" y="4271264"/>
                  </a:lnTo>
                  <a:lnTo>
                    <a:pt x="9525" y="4261739"/>
                  </a:lnTo>
                  <a:lnTo>
                    <a:pt x="6218301" y="4261739"/>
                  </a:lnTo>
                  <a:lnTo>
                    <a:pt x="6218301" y="4271264"/>
                  </a:lnTo>
                  <a:lnTo>
                    <a:pt x="6208776" y="4271264"/>
                  </a:lnTo>
                  <a:lnTo>
                    <a:pt x="6208776" y="9525"/>
                  </a:lnTo>
                  <a:lnTo>
                    <a:pt x="6218301" y="9525"/>
                  </a:lnTo>
                  <a:lnTo>
                    <a:pt x="6218301" y="19050"/>
                  </a:lnTo>
                  <a:lnTo>
                    <a:pt x="9525" y="19050"/>
                  </a:lnTo>
                  <a:close/>
                </a:path>
              </a:pathLst>
            </a:custGeom>
            <a:solidFill>
              <a:srgbClr val="75C73E"/>
            </a:solidFill>
          </p:spPr>
          <p:txBody>
            <a:bodyPr/>
            <a:lstStyle/>
            <a:p>
              <a:endParaRPr lang="en-US"/>
            </a:p>
          </p:txBody>
        </p:sp>
        <p:sp>
          <p:nvSpPr>
            <p:cNvPr id="23" name="TextBox 23"/>
            <p:cNvSpPr txBox="1"/>
            <p:nvPr/>
          </p:nvSpPr>
          <p:spPr>
            <a:xfrm>
              <a:off x="0" y="19050"/>
              <a:ext cx="6227850" cy="4261800"/>
            </a:xfrm>
            <a:prstGeom prst="rect">
              <a:avLst/>
            </a:prstGeom>
          </p:spPr>
          <p:txBody>
            <a:bodyPr lIns="50800" tIns="50800" rIns="50800" bIns="50800" rtlCol="0" anchor="ctr"/>
            <a:lstStyle/>
            <a:p>
              <a:pPr marL="0" lvl="0" indent="0" algn="ctr">
                <a:lnSpc>
                  <a:spcPts val="3402"/>
                </a:lnSpc>
              </a:pPr>
              <a:endParaRPr/>
            </a:p>
            <a:p>
              <a:pPr marL="0" lvl="0" indent="0" algn="ctr">
                <a:lnSpc>
                  <a:spcPts val="3240"/>
                </a:lnSpc>
              </a:pPr>
              <a:r>
                <a:rPr lang="en-US" sz="3000" b="1">
                  <a:solidFill>
                    <a:srgbClr val="19112C"/>
                  </a:solidFill>
                  <a:latin typeface="Georgia Bold"/>
                  <a:ea typeface="Georgia Bold"/>
                  <a:cs typeface="Georgia Bold"/>
                  <a:sym typeface="Georgia Bold"/>
                </a:rPr>
                <a:t>Πλατφόρμα ηλεκτρονικής μάθησης </a:t>
              </a:r>
            </a:p>
            <a:p>
              <a:pPr marL="0" lvl="0" indent="0" algn="ctr">
                <a:lnSpc>
                  <a:spcPts val="3240"/>
                </a:lnSpc>
              </a:pPr>
              <a:r>
                <a:rPr lang="en-US" sz="3000" b="1">
                  <a:solidFill>
                    <a:srgbClr val="19112C"/>
                  </a:solidFill>
                  <a:latin typeface="Georgia Bold"/>
                  <a:ea typeface="Georgia Bold"/>
                  <a:cs typeface="Georgia Bold"/>
                  <a:sym typeface="Georgia Bold"/>
                </a:rPr>
                <a:t>«Be a manager»</a:t>
              </a:r>
            </a:p>
          </p:txBody>
        </p:sp>
      </p:grpSp>
      <p:sp>
        <p:nvSpPr>
          <p:cNvPr id="24" name="TextBox 24"/>
          <p:cNvSpPr txBox="1"/>
          <p:nvPr/>
        </p:nvSpPr>
        <p:spPr>
          <a:xfrm>
            <a:off x="1135988" y="6753337"/>
            <a:ext cx="4317150" cy="323850"/>
          </a:xfrm>
          <a:prstGeom prst="rect">
            <a:avLst/>
          </a:prstGeom>
        </p:spPr>
        <p:txBody>
          <a:bodyPr lIns="0" tIns="0" rIns="0" bIns="0" rtlCol="0" anchor="t">
            <a:spAutoFit/>
          </a:bodyPr>
          <a:lstStyle/>
          <a:p>
            <a:pPr marL="0" lvl="0" indent="0" algn="ctr">
              <a:lnSpc>
                <a:spcPts val="2520"/>
              </a:lnSpc>
            </a:pPr>
            <a:r>
              <a:rPr lang="en-US" sz="2100" b="1">
                <a:solidFill>
                  <a:srgbClr val="75C73E"/>
                </a:solidFill>
                <a:latin typeface="Georgia Bold"/>
                <a:ea typeface="Georgia Bold"/>
                <a:cs typeface="Georgia Bold"/>
                <a:sym typeface="Georgia Bold"/>
              </a:rPr>
              <a:t>Νοέμβριος 2024</a:t>
            </a:r>
          </a:p>
        </p:txBody>
      </p:sp>
      <p:sp>
        <p:nvSpPr>
          <p:cNvPr id="25" name="TextBox 25"/>
          <p:cNvSpPr txBox="1"/>
          <p:nvPr/>
        </p:nvSpPr>
        <p:spPr>
          <a:xfrm>
            <a:off x="6461475" y="6753337"/>
            <a:ext cx="4317150" cy="323850"/>
          </a:xfrm>
          <a:prstGeom prst="rect">
            <a:avLst/>
          </a:prstGeom>
        </p:spPr>
        <p:txBody>
          <a:bodyPr lIns="0" tIns="0" rIns="0" bIns="0" rtlCol="0" anchor="t">
            <a:spAutoFit/>
          </a:bodyPr>
          <a:lstStyle/>
          <a:p>
            <a:pPr marL="0" lvl="0" indent="0" algn="ctr">
              <a:lnSpc>
                <a:spcPts val="2520"/>
              </a:lnSpc>
            </a:pPr>
            <a:r>
              <a:rPr lang="en-US" sz="2100" b="1">
                <a:solidFill>
                  <a:srgbClr val="75C73E"/>
                </a:solidFill>
                <a:latin typeface="Georgia Bold"/>
                <a:ea typeface="Georgia Bold"/>
                <a:cs typeface="Georgia Bold"/>
                <a:sym typeface="Georgia Bold"/>
              </a:rPr>
              <a:t>Ιούνιος 2025</a:t>
            </a:r>
          </a:p>
        </p:txBody>
      </p:sp>
      <p:sp>
        <p:nvSpPr>
          <p:cNvPr id="26" name="TextBox 26"/>
          <p:cNvSpPr txBox="1"/>
          <p:nvPr/>
        </p:nvSpPr>
        <p:spPr>
          <a:xfrm>
            <a:off x="11933320" y="6731448"/>
            <a:ext cx="4317150" cy="323850"/>
          </a:xfrm>
          <a:prstGeom prst="rect">
            <a:avLst/>
          </a:prstGeom>
        </p:spPr>
        <p:txBody>
          <a:bodyPr lIns="0" tIns="0" rIns="0" bIns="0" rtlCol="0" anchor="t">
            <a:spAutoFit/>
          </a:bodyPr>
          <a:lstStyle/>
          <a:p>
            <a:pPr marL="0" lvl="0" indent="0" algn="ctr">
              <a:lnSpc>
                <a:spcPts val="2520"/>
              </a:lnSpc>
            </a:pPr>
            <a:r>
              <a:rPr lang="en-US" sz="2100" b="1">
                <a:solidFill>
                  <a:srgbClr val="75C73E"/>
                </a:solidFill>
                <a:latin typeface="Georgia Bold"/>
                <a:ea typeface="Georgia Bold"/>
                <a:cs typeface="Georgia Bold"/>
                <a:sym typeface="Georgia Bold"/>
              </a:rPr>
              <a:t>Δεκέμβριος 2025</a:t>
            </a:r>
          </a:p>
        </p:txBody>
      </p:sp>
      <p:grpSp>
        <p:nvGrpSpPr>
          <p:cNvPr id="27" name="Group 27"/>
          <p:cNvGrpSpPr/>
          <p:nvPr/>
        </p:nvGrpSpPr>
        <p:grpSpPr>
          <a:xfrm>
            <a:off x="6284606" y="3104156"/>
            <a:ext cx="4670888" cy="3210637"/>
            <a:chOff x="0" y="0"/>
            <a:chExt cx="6227850" cy="4280850"/>
          </a:xfrm>
        </p:grpSpPr>
        <p:sp>
          <p:nvSpPr>
            <p:cNvPr id="28" name="Freeform 28"/>
            <p:cNvSpPr/>
            <p:nvPr/>
          </p:nvSpPr>
          <p:spPr>
            <a:xfrm>
              <a:off x="9525" y="9525"/>
              <a:ext cx="6208776" cy="4261739"/>
            </a:xfrm>
            <a:custGeom>
              <a:avLst/>
              <a:gdLst/>
              <a:ahLst/>
              <a:cxnLst/>
              <a:rect l="l" t="t" r="r" b="b"/>
              <a:pathLst>
                <a:path w="6208776" h="4261739">
                  <a:moveTo>
                    <a:pt x="0" y="0"/>
                  </a:moveTo>
                  <a:lnTo>
                    <a:pt x="6208776" y="0"/>
                  </a:lnTo>
                  <a:lnTo>
                    <a:pt x="6208776" y="4261739"/>
                  </a:lnTo>
                  <a:lnTo>
                    <a:pt x="0" y="4261739"/>
                  </a:lnTo>
                  <a:close/>
                </a:path>
              </a:pathLst>
            </a:custGeom>
            <a:solidFill>
              <a:srgbClr val="FFFFFF"/>
            </a:solidFill>
          </p:spPr>
          <p:txBody>
            <a:bodyPr/>
            <a:lstStyle/>
            <a:p>
              <a:endParaRPr lang="en-US"/>
            </a:p>
          </p:txBody>
        </p:sp>
        <p:sp>
          <p:nvSpPr>
            <p:cNvPr id="29" name="Freeform 29"/>
            <p:cNvSpPr/>
            <p:nvPr/>
          </p:nvSpPr>
          <p:spPr>
            <a:xfrm>
              <a:off x="0" y="0"/>
              <a:ext cx="6227826" cy="4280789"/>
            </a:xfrm>
            <a:custGeom>
              <a:avLst/>
              <a:gdLst/>
              <a:ahLst/>
              <a:cxnLst/>
              <a:rect l="l" t="t" r="r" b="b"/>
              <a:pathLst>
                <a:path w="6227826" h="4280789">
                  <a:moveTo>
                    <a:pt x="9525" y="0"/>
                  </a:moveTo>
                  <a:lnTo>
                    <a:pt x="6218301" y="0"/>
                  </a:lnTo>
                  <a:cubicBezTo>
                    <a:pt x="6223508" y="0"/>
                    <a:pt x="6227826" y="4318"/>
                    <a:pt x="6227826" y="9525"/>
                  </a:cubicBezTo>
                  <a:lnTo>
                    <a:pt x="6227826" y="4271264"/>
                  </a:lnTo>
                  <a:cubicBezTo>
                    <a:pt x="6227826" y="4276471"/>
                    <a:pt x="6223508" y="4280789"/>
                    <a:pt x="6218301" y="4280789"/>
                  </a:cubicBezTo>
                  <a:lnTo>
                    <a:pt x="9525" y="4280789"/>
                  </a:lnTo>
                  <a:cubicBezTo>
                    <a:pt x="4318" y="4280789"/>
                    <a:pt x="0" y="4276471"/>
                    <a:pt x="0" y="4271264"/>
                  </a:cubicBezTo>
                  <a:lnTo>
                    <a:pt x="0" y="9525"/>
                  </a:lnTo>
                  <a:cubicBezTo>
                    <a:pt x="0" y="4318"/>
                    <a:pt x="4318" y="0"/>
                    <a:pt x="9525" y="0"/>
                  </a:cubicBezTo>
                  <a:moveTo>
                    <a:pt x="9525" y="19050"/>
                  </a:moveTo>
                  <a:lnTo>
                    <a:pt x="9525" y="9525"/>
                  </a:lnTo>
                  <a:lnTo>
                    <a:pt x="19050" y="9525"/>
                  </a:lnTo>
                  <a:lnTo>
                    <a:pt x="19050" y="4271264"/>
                  </a:lnTo>
                  <a:lnTo>
                    <a:pt x="9525" y="4271264"/>
                  </a:lnTo>
                  <a:lnTo>
                    <a:pt x="9525" y="4261739"/>
                  </a:lnTo>
                  <a:lnTo>
                    <a:pt x="6218301" y="4261739"/>
                  </a:lnTo>
                  <a:lnTo>
                    <a:pt x="6218301" y="4271264"/>
                  </a:lnTo>
                  <a:lnTo>
                    <a:pt x="6208776" y="4271264"/>
                  </a:lnTo>
                  <a:lnTo>
                    <a:pt x="6208776" y="9525"/>
                  </a:lnTo>
                  <a:lnTo>
                    <a:pt x="6218301" y="9525"/>
                  </a:lnTo>
                  <a:lnTo>
                    <a:pt x="6218301" y="19050"/>
                  </a:lnTo>
                  <a:lnTo>
                    <a:pt x="9525" y="19050"/>
                  </a:lnTo>
                  <a:close/>
                </a:path>
              </a:pathLst>
            </a:custGeom>
            <a:solidFill>
              <a:srgbClr val="19112C"/>
            </a:solidFill>
          </p:spPr>
          <p:txBody>
            <a:bodyPr/>
            <a:lstStyle/>
            <a:p>
              <a:endParaRPr lang="en-US"/>
            </a:p>
          </p:txBody>
        </p:sp>
        <p:sp>
          <p:nvSpPr>
            <p:cNvPr id="30" name="TextBox 30"/>
            <p:cNvSpPr txBox="1"/>
            <p:nvPr/>
          </p:nvSpPr>
          <p:spPr>
            <a:xfrm>
              <a:off x="0" y="19050"/>
              <a:ext cx="6227850" cy="4261800"/>
            </a:xfrm>
            <a:prstGeom prst="rect">
              <a:avLst/>
            </a:prstGeom>
          </p:spPr>
          <p:txBody>
            <a:bodyPr lIns="50800" tIns="50800" rIns="50800" bIns="50800" rtlCol="0" anchor="ctr"/>
            <a:lstStyle/>
            <a:p>
              <a:pPr marL="0" lvl="0" indent="0" algn="ctr">
                <a:lnSpc>
                  <a:spcPts val="3402"/>
                </a:lnSpc>
              </a:pPr>
              <a:endParaRPr/>
            </a:p>
            <a:p>
              <a:pPr marL="0" lvl="0" indent="0" algn="ctr">
                <a:lnSpc>
                  <a:spcPts val="3402"/>
                </a:lnSpc>
              </a:pPr>
              <a:endParaRPr/>
            </a:p>
            <a:p>
              <a:pPr marL="0" lvl="0" indent="0" algn="ctr">
                <a:lnSpc>
                  <a:spcPts val="3240"/>
                </a:lnSpc>
              </a:pPr>
              <a:r>
                <a:rPr lang="en-US" sz="3000" b="1">
                  <a:solidFill>
                    <a:srgbClr val="75C83E"/>
                  </a:solidFill>
                  <a:latin typeface="Georgia Bold"/>
                  <a:ea typeface="Georgia Bold"/>
                  <a:cs typeface="Georgia Bold"/>
                  <a:sym typeface="Georgia Bold"/>
                </a:rPr>
                <a:t> Εργαλειοθήκη «WomenThinkGreen»</a:t>
              </a:r>
            </a:p>
          </p:txBody>
        </p:sp>
      </p:grpSp>
      <p:grpSp>
        <p:nvGrpSpPr>
          <p:cNvPr id="31" name="Group 31"/>
          <p:cNvGrpSpPr/>
          <p:nvPr/>
        </p:nvGrpSpPr>
        <p:grpSpPr>
          <a:xfrm>
            <a:off x="11756451" y="3104156"/>
            <a:ext cx="4670888" cy="3210638"/>
            <a:chOff x="0" y="0"/>
            <a:chExt cx="6227850" cy="4280850"/>
          </a:xfrm>
        </p:grpSpPr>
        <p:sp>
          <p:nvSpPr>
            <p:cNvPr id="32" name="Freeform 32"/>
            <p:cNvSpPr/>
            <p:nvPr/>
          </p:nvSpPr>
          <p:spPr>
            <a:xfrm>
              <a:off x="9525" y="9525"/>
              <a:ext cx="6208776" cy="4261739"/>
            </a:xfrm>
            <a:custGeom>
              <a:avLst/>
              <a:gdLst/>
              <a:ahLst/>
              <a:cxnLst/>
              <a:rect l="l" t="t" r="r" b="b"/>
              <a:pathLst>
                <a:path w="6208776" h="4261739">
                  <a:moveTo>
                    <a:pt x="0" y="0"/>
                  </a:moveTo>
                  <a:lnTo>
                    <a:pt x="6208776" y="0"/>
                  </a:lnTo>
                  <a:lnTo>
                    <a:pt x="6208776" y="4261739"/>
                  </a:lnTo>
                  <a:lnTo>
                    <a:pt x="0" y="4261739"/>
                  </a:lnTo>
                  <a:close/>
                </a:path>
              </a:pathLst>
            </a:custGeom>
            <a:solidFill>
              <a:srgbClr val="75C73E"/>
            </a:solidFill>
          </p:spPr>
          <p:txBody>
            <a:bodyPr/>
            <a:lstStyle/>
            <a:p>
              <a:endParaRPr lang="en-US"/>
            </a:p>
          </p:txBody>
        </p:sp>
        <p:sp>
          <p:nvSpPr>
            <p:cNvPr id="33" name="Freeform 33"/>
            <p:cNvSpPr/>
            <p:nvPr/>
          </p:nvSpPr>
          <p:spPr>
            <a:xfrm>
              <a:off x="0" y="0"/>
              <a:ext cx="6227826" cy="4280789"/>
            </a:xfrm>
            <a:custGeom>
              <a:avLst/>
              <a:gdLst/>
              <a:ahLst/>
              <a:cxnLst/>
              <a:rect l="l" t="t" r="r" b="b"/>
              <a:pathLst>
                <a:path w="6227826" h="4280789">
                  <a:moveTo>
                    <a:pt x="9525" y="0"/>
                  </a:moveTo>
                  <a:lnTo>
                    <a:pt x="6218301" y="0"/>
                  </a:lnTo>
                  <a:cubicBezTo>
                    <a:pt x="6223508" y="0"/>
                    <a:pt x="6227826" y="4318"/>
                    <a:pt x="6227826" y="9525"/>
                  </a:cubicBezTo>
                  <a:lnTo>
                    <a:pt x="6227826" y="4271264"/>
                  </a:lnTo>
                  <a:cubicBezTo>
                    <a:pt x="6227826" y="4276471"/>
                    <a:pt x="6223508" y="4280789"/>
                    <a:pt x="6218301" y="4280789"/>
                  </a:cubicBezTo>
                  <a:lnTo>
                    <a:pt x="9525" y="4280789"/>
                  </a:lnTo>
                  <a:cubicBezTo>
                    <a:pt x="4318" y="4280789"/>
                    <a:pt x="0" y="4276471"/>
                    <a:pt x="0" y="4271264"/>
                  </a:cubicBezTo>
                  <a:lnTo>
                    <a:pt x="0" y="9525"/>
                  </a:lnTo>
                  <a:cubicBezTo>
                    <a:pt x="0" y="4318"/>
                    <a:pt x="4318" y="0"/>
                    <a:pt x="9525" y="0"/>
                  </a:cubicBezTo>
                  <a:moveTo>
                    <a:pt x="9525" y="19050"/>
                  </a:moveTo>
                  <a:lnTo>
                    <a:pt x="9525" y="9525"/>
                  </a:lnTo>
                  <a:lnTo>
                    <a:pt x="19050" y="9525"/>
                  </a:lnTo>
                  <a:lnTo>
                    <a:pt x="19050" y="4271264"/>
                  </a:lnTo>
                  <a:lnTo>
                    <a:pt x="9525" y="4271264"/>
                  </a:lnTo>
                  <a:lnTo>
                    <a:pt x="9525" y="4261739"/>
                  </a:lnTo>
                  <a:lnTo>
                    <a:pt x="6218301" y="4261739"/>
                  </a:lnTo>
                  <a:lnTo>
                    <a:pt x="6218301" y="4271264"/>
                  </a:lnTo>
                  <a:lnTo>
                    <a:pt x="6208776" y="4271264"/>
                  </a:lnTo>
                  <a:lnTo>
                    <a:pt x="6208776" y="9525"/>
                  </a:lnTo>
                  <a:lnTo>
                    <a:pt x="6218301" y="9525"/>
                  </a:lnTo>
                  <a:lnTo>
                    <a:pt x="6218301" y="19050"/>
                  </a:lnTo>
                  <a:lnTo>
                    <a:pt x="9525" y="19050"/>
                  </a:lnTo>
                  <a:close/>
                </a:path>
              </a:pathLst>
            </a:custGeom>
            <a:solidFill>
              <a:srgbClr val="75C73E"/>
            </a:solidFill>
          </p:spPr>
          <p:txBody>
            <a:bodyPr/>
            <a:lstStyle/>
            <a:p>
              <a:endParaRPr lang="en-US"/>
            </a:p>
          </p:txBody>
        </p:sp>
        <p:sp>
          <p:nvSpPr>
            <p:cNvPr id="34" name="TextBox 34"/>
            <p:cNvSpPr txBox="1"/>
            <p:nvPr/>
          </p:nvSpPr>
          <p:spPr>
            <a:xfrm>
              <a:off x="0" y="19050"/>
              <a:ext cx="6227850" cy="4261800"/>
            </a:xfrm>
            <a:prstGeom prst="rect">
              <a:avLst/>
            </a:prstGeom>
          </p:spPr>
          <p:txBody>
            <a:bodyPr lIns="50800" tIns="50800" rIns="50800" bIns="50800" rtlCol="0" anchor="ctr"/>
            <a:lstStyle/>
            <a:p>
              <a:pPr marL="0" lvl="0" indent="0" algn="l">
                <a:lnSpc>
                  <a:spcPts val="3402"/>
                </a:lnSpc>
              </a:pPr>
              <a:endParaRPr/>
            </a:p>
            <a:p>
              <a:pPr marL="0" lvl="0" indent="0" algn="l">
                <a:lnSpc>
                  <a:spcPts val="3402"/>
                </a:lnSpc>
              </a:pPr>
              <a:endParaRPr/>
            </a:p>
            <a:p>
              <a:pPr marL="0" lvl="0" indent="0" algn="ctr">
                <a:lnSpc>
                  <a:spcPts val="3240"/>
                </a:lnSpc>
              </a:pPr>
              <a:r>
                <a:rPr lang="en-US" sz="3000" b="1">
                  <a:solidFill>
                    <a:srgbClr val="19112C"/>
                  </a:solidFill>
                  <a:latin typeface="Georgia Bold"/>
                  <a:ea typeface="Georgia Bold"/>
                  <a:cs typeface="Georgia Bold"/>
                  <a:sym typeface="Georgia Bold"/>
                </a:rPr>
                <a:t>Ideathons</a:t>
              </a:r>
            </a:p>
          </p:txBody>
        </p:sp>
      </p:grpSp>
      <p:grpSp>
        <p:nvGrpSpPr>
          <p:cNvPr id="35" name="Group 35"/>
          <p:cNvGrpSpPr>
            <a:grpSpLocks noChangeAspect="1"/>
          </p:cNvGrpSpPr>
          <p:nvPr/>
        </p:nvGrpSpPr>
        <p:grpSpPr>
          <a:xfrm>
            <a:off x="14574544" y="-1045343"/>
            <a:ext cx="4062448" cy="5652482"/>
            <a:chOff x="0" y="0"/>
            <a:chExt cx="5416598" cy="7536642"/>
          </a:xfrm>
        </p:grpSpPr>
        <p:sp>
          <p:nvSpPr>
            <p:cNvPr id="36" name="Freeform 36"/>
            <p:cNvSpPr/>
            <p:nvPr/>
          </p:nvSpPr>
          <p:spPr>
            <a:xfrm>
              <a:off x="0" y="0"/>
              <a:ext cx="5416550" cy="7536688"/>
            </a:xfrm>
            <a:custGeom>
              <a:avLst/>
              <a:gdLst/>
              <a:ahLst/>
              <a:cxnLst/>
              <a:rect l="l" t="t" r="r" b="b"/>
              <a:pathLst>
                <a:path w="5416550" h="7536688">
                  <a:moveTo>
                    <a:pt x="0" y="0"/>
                  </a:moveTo>
                  <a:lnTo>
                    <a:pt x="5416550" y="0"/>
                  </a:lnTo>
                  <a:lnTo>
                    <a:pt x="5416550" y="7536688"/>
                  </a:lnTo>
                  <a:lnTo>
                    <a:pt x="0" y="7536688"/>
                  </a:lnTo>
                  <a:lnTo>
                    <a:pt x="0" y="0"/>
                  </a:lnTo>
                  <a:close/>
                </a:path>
              </a:pathLst>
            </a:custGeom>
            <a:blipFill>
              <a:blip r:embed="rId9"/>
              <a:stretch>
                <a:fillRect r="-44474"/>
              </a:stretch>
            </a:blipFill>
          </p:spPr>
          <p:txBody>
            <a:bodyPr/>
            <a:lstStyle/>
            <a:p>
              <a:endParaRPr lang="en-US"/>
            </a:p>
          </p:txBody>
        </p:sp>
      </p:grpSp>
      <p:grpSp>
        <p:nvGrpSpPr>
          <p:cNvPr id="37" name="Group 37"/>
          <p:cNvGrpSpPr>
            <a:grpSpLocks noChangeAspect="1"/>
          </p:cNvGrpSpPr>
          <p:nvPr/>
        </p:nvGrpSpPr>
        <p:grpSpPr>
          <a:xfrm>
            <a:off x="2957794" y="3489207"/>
            <a:ext cx="673538" cy="1117932"/>
            <a:chOff x="0" y="0"/>
            <a:chExt cx="898050" cy="1490576"/>
          </a:xfrm>
        </p:grpSpPr>
        <p:sp>
          <p:nvSpPr>
            <p:cNvPr id="38" name="Freeform 38"/>
            <p:cNvSpPr/>
            <p:nvPr/>
          </p:nvSpPr>
          <p:spPr>
            <a:xfrm>
              <a:off x="0" y="0"/>
              <a:ext cx="898017" cy="1490599"/>
            </a:xfrm>
            <a:custGeom>
              <a:avLst/>
              <a:gdLst/>
              <a:ahLst/>
              <a:cxnLst/>
              <a:rect l="l" t="t" r="r" b="b"/>
              <a:pathLst>
                <a:path w="898017" h="1490599">
                  <a:moveTo>
                    <a:pt x="0" y="0"/>
                  </a:moveTo>
                  <a:lnTo>
                    <a:pt x="898017" y="0"/>
                  </a:lnTo>
                  <a:lnTo>
                    <a:pt x="898017" y="1490599"/>
                  </a:lnTo>
                  <a:lnTo>
                    <a:pt x="0" y="1490599"/>
                  </a:lnTo>
                  <a:lnTo>
                    <a:pt x="0" y="0"/>
                  </a:lnTo>
                  <a:close/>
                </a:path>
              </a:pathLst>
            </a:custGeom>
            <a:blipFill>
              <a:blip r:embed="rId10"/>
              <a:stretch>
                <a:fillRect r="-3" b="1"/>
              </a:stretch>
            </a:blipFill>
          </p:spPr>
          <p:txBody>
            <a:bodyPr/>
            <a:lstStyle/>
            <a:p>
              <a:endParaRPr lang="en-US"/>
            </a:p>
          </p:txBody>
        </p:sp>
      </p:grpSp>
      <p:grpSp>
        <p:nvGrpSpPr>
          <p:cNvPr id="39" name="Group 39"/>
          <p:cNvGrpSpPr>
            <a:grpSpLocks noChangeAspect="1"/>
          </p:cNvGrpSpPr>
          <p:nvPr/>
        </p:nvGrpSpPr>
        <p:grpSpPr>
          <a:xfrm>
            <a:off x="8310244" y="3489225"/>
            <a:ext cx="776212" cy="1306158"/>
            <a:chOff x="0" y="0"/>
            <a:chExt cx="1034950" cy="1741544"/>
          </a:xfrm>
        </p:grpSpPr>
        <p:sp>
          <p:nvSpPr>
            <p:cNvPr id="40" name="Freeform 40"/>
            <p:cNvSpPr/>
            <p:nvPr/>
          </p:nvSpPr>
          <p:spPr>
            <a:xfrm>
              <a:off x="0" y="0"/>
              <a:ext cx="1034923" cy="1741551"/>
            </a:xfrm>
            <a:custGeom>
              <a:avLst/>
              <a:gdLst/>
              <a:ahLst/>
              <a:cxnLst/>
              <a:rect l="l" t="t" r="r" b="b"/>
              <a:pathLst>
                <a:path w="1034923" h="1741551">
                  <a:moveTo>
                    <a:pt x="0" y="0"/>
                  </a:moveTo>
                  <a:lnTo>
                    <a:pt x="1034923" y="0"/>
                  </a:lnTo>
                  <a:lnTo>
                    <a:pt x="1034923" y="1741551"/>
                  </a:lnTo>
                  <a:lnTo>
                    <a:pt x="0" y="1741551"/>
                  </a:lnTo>
                  <a:lnTo>
                    <a:pt x="0" y="0"/>
                  </a:lnTo>
                  <a:close/>
                </a:path>
              </a:pathLst>
            </a:custGeom>
            <a:blipFill>
              <a:blip r:embed="rId11"/>
              <a:stretch>
                <a:fillRect r="-5"/>
              </a:stretch>
            </a:blipFill>
          </p:spPr>
          <p:txBody>
            <a:bodyPr/>
            <a:lstStyle/>
            <a:p>
              <a:endParaRPr lang="en-US"/>
            </a:p>
          </p:txBody>
        </p:sp>
      </p:grpSp>
      <p:grpSp>
        <p:nvGrpSpPr>
          <p:cNvPr id="41" name="Group 41"/>
          <p:cNvGrpSpPr>
            <a:grpSpLocks noChangeAspect="1"/>
          </p:cNvGrpSpPr>
          <p:nvPr/>
        </p:nvGrpSpPr>
        <p:grpSpPr>
          <a:xfrm>
            <a:off x="13900998" y="3491748"/>
            <a:ext cx="673547" cy="1306125"/>
            <a:chOff x="0" y="0"/>
            <a:chExt cx="898062" cy="1741500"/>
          </a:xfrm>
        </p:grpSpPr>
        <p:sp>
          <p:nvSpPr>
            <p:cNvPr id="42" name="Freeform 42"/>
            <p:cNvSpPr/>
            <p:nvPr/>
          </p:nvSpPr>
          <p:spPr>
            <a:xfrm>
              <a:off x="0" y="0"/>
              <a:ext cx="898017" cy="1741551"/>
            </a:xfrm>
            <a:custGeom>
              <a:avLst/>
              <a:gdLst/>
              <a:ahLst/>
              <a:cxnLst/>
              <a:rect l="l" t="t" r="r" b="b"/>
              <a:pathLst>
                <a:path w="898017" h="1741551">
                  <a:moveTo>
                    <a:pt x="0" y="0"/>
                  </a:moveTo>
                  <a:lnTo>
                    <a:pt x="898017" y="0"/>
                  </a:lnTo>
                  <a:lnTo>
                    <a:pt x="898017" y="1741551"/>
                  </a:lnTo>
                  <a:lnTo>
                    <a:pt x="0" y="1741551"/>
                  </a:lnTo>
                  <a:lnTo>
                    <a:pt x="0" y="0"/>
                  </a:lnTo>
                  <a:close/>
                </a:path>
              </a:pathLst>
            </a:custGeom>
            <a:blipFill>
              <a:blip r:embed="rId12"/>
              <a:stretch>
                <a:fillRect r="-340" b="2"/>
              </a:stretch>
            </a:blipFill>
          </p:spPr>
          <p:txBody>
            <a:bodyPr/>
            <a:lstStyle/>
            <a:p>
              <a:endParaRPr lang="en-US"/>
            </a:p>
          </p:txBody>
        </p:sp>
      </p:grpSp>
      <p:grpSp>
        <p:nvGrpSpPr>
          <p:cNvPr id="43" name="Group 43"/>
          <p:cNvGrpSpPr/>
          <p:nvPr/>
        </p:nvGrpSpPr>
        <p:grpSpPr>
          <a:xfrm>
            <a:off x="0" y="0"/>
            <a:ext cx="4500000" cy="600300"/>
            <a:chOff x="0" y="0"/>
            <a:chExt cx="6000000" cy="800400"/>
          </a:xfrm>
        </p:grpSpPr>
        <p:sp>
          <p:nvSpPr>
            <p:cNvPr id="44" name="Freeform 44"/>
            <p:cNvSpPr/>
            <p:nvPr/>
          </p:nvSpPr>
          <p:spPr>
            <a:xfrm>
              <a:off x="0" y="0"/>
              <a:ext cx="5999988" cy="800354"/>
            </a:xfrm>
            <a:custGeom>
              <a:avLst/>
              <a:gdLst/>
              <a:ahLst/>
              <a:cxnLst/>
              <a:rect l="l" t="t" r="r" b="b"/>
              <a:pathLst>
                <a:path w="5999988" h="800354">
                  <a:moveTo>
                    <a:pt x="0" y="0"/>
                  </a:moveTo>
                  <a:lnTo>
                    <a:pt x="5999988" y="0"/>
                  </a:lnTo>
                  <a:lnTo>
                    <a:pt x="5999988" y="800354"/>
                  </a:lnTo>
                  <a:lnTo>
                    <a:pt x="0" y="800354"/>
                  </a:lnTo>
                  <a:close/>
                </a:path>
              </a:pathLst>
            </a:custGeom>
            <a:solidFill>
              <a:srgbClr val="FFFFFF"/>
            </a:solidFill>
          </p:spPr>
          <p:txBody>
            <a:bodyPr/>
            <a:lstStyle/>
            <a:p>
              <a:endParaRPr lang="en-US"/>
            </a:p>
          </p:txBody>
        </p:sp>
      </p:grpSp>
      <p:sp>
        <p:nvSpPr>
          <p:cNvPr id="45" name="Freeform 45"/>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3"/>
            <a:stretch>
              <a:fillRect/>
            </a:stretch>
          </a:blipFill>
        </p:spPr>
        <p:txBody>
          <a:bodyPr/>
          <a:lstStyle/>
          <a:p>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grpSp>
        <p:nvGrpSpPr>
          <p:cNvPr id="16" name="Group 16"/>
          <p:cNvGrpSpPr>
            <a:grpSpLocks noChangeAspect="1"/>
          </p:cNvGrpSpPr>
          <p:nvPr/>
        </p:nvGrpSpPr>
        <p:grpSpPr>
          <a:xfrm>
            <a:off x="14229017" y="783388"/>
            <a:ext cx="2878200" cy="873228"/>
            <a:chOff x="0" y="0"/>
            <a:chExt cx="3837600" cy="1164304"/>
          </a:xfrm>
        </p:grpSpPr>
        <p:sp>
          <p:nvSpPr>
            <p:cNvPr id="17" name="Freeform 17" descr="Ένα μοβ και μαύρο κείμενο  Η περιγραφή δημιουργείται αυτόματα"/>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n-US"/>
            </a:p>
          </p:txBody>
        </p:sp>
      </p:grpSp>
      <p:grpSp>
        <p:nvGrpSpPr>
          <p:cNvPr id="18" name="Group 18"/>
          <p:cNvGrpSpPr/>
          <p:nvPr/>
        </p:nvGrpSpPr>
        <p:grpSpPr>
          <a:xfrm>
            <a:off x="1028700" y="519063"/>
            <a:ext cx="11828079" cy="1137553"/>
            <a:chOff x="0" y="0"/>
            <a:chExt cx="15770772" cy="1516737"/>
          </a:xfrm>
        </p:grpSpPr>
        <p:sp>
          <p:nvSpPr>
            <p:cNvPr id="19" name="Freeform 19"/>
            <p:cNvSpPr/>
            <p:nvPr/>
          </p:nvSpPr>
          <p:spPr>
            <a:xfrm>
              <a:off x="0" y="0"/>
              <a:ext cx="15770772" cy="1516737"/>
            </a:xfrm>
            <a:custGeom>
              <a:avLst/>
              <a:gdLst/>
              <a:ahLst/>
              <a:cxnLst/>
              <a:rect l="l" t="t" r="r" b="b"/>
              <a:pathLst>
                <a:path w="15770772" h="1516737">
                  <a:moveTo>
                    <a:pt x="0" y="0"/>
                  </a:moveTo>
                  <a:lnTo>
                    <a:pt x="15770772" y="0"/>
                  </a:lnTo>
                  <a:lnTo>
                    <a:pt x="15770772" y="1516737"/>
                  </a:lnTo>
                  <a:lnTo>
                    <a:pt x="0" y="1516737"/>
                  </a:lnTo>
                  <a:close/>
                </a:path>
              </a:pathLst>
            </a:custGeom>
            <a:solidFill>
              <a:srgbClr val="000000">
                <a:alpha val="0"/>
              </a:srgbClr>
            </a:solidFill>
          </p:spPr>
          <p:txBody>
            <a:bodyPr/>
            <a:lstStyle/>
            <a:p>
              <a:endParaRPr lang="en-US"/>
            </a:p>
          </p:txBody>
        </p:sp>
        <p:sp>
          <p:nvSpPr>
            <p:cNvPr id="20" name="TextBox 20"/>
            <p:cNvSpPr txBox="1"/>
            <p:nvPr/>
          </p:nvSpPr>
          <p:spPr>
            <a:xfrm>
              <a:off x="0" y="66675"/>
              <a:ext cx="15770772" cy="1450062"/>
            </a:xfrm>
            <a:prstGeom prst="rect">
              <a:avLst/>
            </a:prstGeom>
          </p:spPr>
          <p:txBody>
            <a:bodyPr lIns="0" tIns="0" rIns="0" bIns="0" rtlCol="0" anchor="ctr"/>
            <a:lstStyle/>
            <a:p>
              <a:pPr marL="0" lvl="0" indent="0" algn="l">
                <a:lnSpc>
                  <a:spcPts val="6480"/>
                </a:lnSpc>
              </a:pPr>
              <a:r>
                <a:rPr lang="en-US" sz="6000" b="1">
                  <a:solidFill>
                    <a:srgbClr val="8D5CFF"/>
                  </a:solidFill>
                  <a:latin typeface="Georgia Bold"/>
                  <a:ea typeface="Georgia Bold"/>
                  <a:cs typeface="Georgia Bold"/>
                  <a:sym typeface="Georgia Bold"/>
                </a:rPr>
                <a:t>Σχεδιασμός &amp; Οργάνωση</a:t>
              </a:r>
            </a:p>
          </p:txBody>
        </p:sp>
      </p:grpSp>
      <p:sp>
        <p:nvSpPr>
          <p:cNvPr id="21" name="Freeform 21"/>
          <p:cNvSpPr/>
          <p:nvPr/>
        </p:nvSpPr>
        <p:spPr>
          <a:xfrm>
            <a:off x="1268841" y="3706221"/>
            <a:ext cx="1120827" cy="1118025"/>
          </a:xfrm>
          <a:custGeom>
            <a:avLst/>
            <a:gdLst/>
            <a:ahLst/>
            <a:cxnLst/>
            <a:rect l="l" t="t" r="r" b="b"/>
            <a:pathLst>
              <a:path w="1120827" h="1118025">
                <a:moveTo>
                  <a:pt x="0" y="0"/>
                </a:moveTo>
                <a:lnTo>
                  <a:pt x="1120827" y="0"/>
                </a:lnTo>
                <a:lnTo>
                  <a:pt x="1120827" y="1118025"/>
                </a:lnTo>
                <a:lnTo>
                  <a:pt x="0" y="11180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Freeform 22"/>
          <p:cNvSpPr/>
          <p:nvPr/>
        </p:nvSpPr>
        <p:spPr>
          <a:xfrm>
            <a:off x="1227749" y="5497142"/>
            <a:ext cx="1203011" cy="1203011"/>
          </a:xfrm>
          <a:custGeom>
            <a:avLst/>
            <a:gdLst/>
            <a:ahLst/>
            <a:cxnLst/>
            <a:rect l="l" t="t" r="r" b="b"/>
            <a:pathLst>
              <a:path w="1203011" h="1203011">
                <a:moveTo>
                  <a:pt x="0" y="0"/>
                </a:moveTo>
                <a:lnTo>
                  <a:pt x="1203011" y="0"/>
                </a:lnTo>
                <a:lnTo>
                  <a:pt x="1203011" y="1203010"/>
                </a:lnTo>
                <a:lnTo>
                  <a:pt x="0" y="12030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3" name="TextBox 23"/>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sp>
        <p:nvSpPr>
          <p:cNvPr id="24" name="TextBox 24"/>
          <p:cNvSpPr txBox="1"/>
          <p:nvPr/>
        </p:nvSpPr>
        <p:spPr>
          <a:xfrm>
            <a:off x="2926090" y="3481188"/>
            <a:ext cx="12868810" cy="3436239"/>
          </a:xfrm>
          <a:prstGeom prst="rect">
            <a:avLst/>
          </a:prstGeom>
        </p:spPr>
        <p:txBody>
          <a:bodyPr lIns="0" tIns="0" rIns="0" bIns="0" rtlCol="0" anchor="t">
            <a:spAutoFit/>
          </a:bodyPr>
          <a:lstStyle/>
          <a:p>
            <a:pPr marL="0" lvl="0" indent="0" algn="l">
              <a:lnSpc>
                <a:spcPts val="3888"/>
              </a:lnSpc>
            </a:pPr>
            <a:r>
              <a:rPr lang="en-US" sz="3600" i="1">
                <a:solidFill>
                  <a:srgbClr val="19112C"/>
                </a:solidFill>
                <a:latin typeface="Arial Italics"/>
                <a:ea typeface="Arial Italics"/>
                <a:cs typeface="Arial Italics"/>
                <a:sym typeface="Arial Italics"/>
              </a:rPr>
              <a:t>Στρατηγικός σχεδιασμός </a:t>
            </a:r>
            <a:r>
              <a:rPr lang="en-US" sz="3600">
                <a:solidFill>
                  <a:srgbClr val="19112C"/>
                </a:solidFill>
                <a:latin typeface="Arial"/>
                <a:ea typeface="Arial"/>
                <a:cs typeface="Arial"/>
                <a:sym typeface="Arial"/>
              </a:rPr>
              <a:t>για τον προσδιορισμό σαφών στόχων και τον καθορισμό του κοινού οράματος για την ομάδα για το μέλλον. </a:t>
            </a:r>
          </a:p>
          <a:p>
            <a:pPr marL="0" lvl="0" indent="0" algn="l">
              <a:lnSpc>
                <a:spcPts val="3888"/>
              </a:lnSpc>
            </a:pPr>
            <a:endParaRPr lang="en-US" sz="3600">
              <a:solidFill>
                <a:srgbClr val="19112C"/>
              </a:solidFill>
              <a:latin typeface="Arial"/>
              <a:ea typeface="Arial"/>
              <a:cs typeface="Arial"/>
              <a:sym typeface="Arial"/>
            </a:endParaRPr>
          </a:p>
          <a:p>
            <a:pPr marL="0" lvl="0" indent="0" algn="l">
              <a:lnSpc>
                <a:spcPts val="3888"/>
              </a:lnSpc>
            </a:pPr>
            <a:r>
              <a:rPr lang="en-US" sz="3600" i="1">
                <a:solidFill>
                  <a:srgbClr val="19112C"/>
                </a:solidFill>
                <a:latin typeface="Arial Italics"/>
                <a:ea typeface="Arial Italics"/>
                <a:cs typeface="Arial Italics"/>
                <a:sym typeface="Arial Italics"/>
              </a:rPr>
              <a:t>Οργάνωση </a:t>
            </a:r>
            <a:r>
              <a:rPr lang="en-US" sz="3600">
                <a:solidFill>
                  <a:srgbClr val="19112C"/>
                </a:solidFill>
                <a:latin typeface="Arial"/>
                <a:ea typeface="Arial"/>
                <a:cs typeface="Arial"/>
                <a:sym typeface="Arial"/>
              </a:rPr>
              <a:t>που επικεντρώνεται στην αποτελεσματική εκτέλεση προηγούμενων σχεδίων, συμπεριλαμβανομένης της διαχείρισης χρόνου, της ιεράρχησης των εργασιών κ.λπ.</a:t>
            </a:r>
          </a:p>
        </p:txBody>
      </p:sp>
      <p:sp>
        <p:nvSpPr>
          <p:cNvPr id="25" name="Freeform 25"/>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3"/>
            <a:stretch>
              <a:fillRect/>
            </a:stretch>
          </a:blipFill>
        </p:spPr>
        <p:txBody>
          <a:bodyPr/>
          <a:lstStyle/>
          <a:p>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grpSp>
        <p:nvGrpSpPr>
          <p:cNvPr id="16" name="Group 16"/>
          <p:cNvGrpSpPr>
            <a:grpSpLocks noChangeAspect="1"/>
          </p:cNvGrpSpPr>
          <p:nvPr/>
        </p:nvGrpSpPr>
        <p:grpSpPr>
          <a:xfrm>
            <a:off x="14110801" y="768080"/>
            <a:ext cx="2878200" cy="873228"/>
            <a:chOff x="0" y="0"/>
            <a:chExt cx="3837600" cy="1164304"/>
          </a:xfrm>
        </p:grpSpPr>
        <p:sp>
          <p:nvSpPr>
            <p:cNvPr id="17" name="Freeform 17" descr="Ένα μοβ και μαύρο κείμενο  Η περιγραφή δημιουργείται αυτόματα"/>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n-US"/>
            </a:p>
          </p:txBody>
        </p:sp>
      </p:grpSp>
      <p:grpSp>
        <p:nvGrpSpPr>
          <p:cNvPr id="18" name="Group 18"/>
          <p:cNvGrpSpPr/>
          <p:nvPr/>
        </p:nvGrpSpPr>
        <p:grpSpPr>
          <a:xfrm>
            <a:off x="1028700" y="503755"/>
            <a:ext cx="11071335" cy="1137553"/>
            <a:chOff x="0" y="0"/>
            <a:chExt cx="14761780" cy="1516737"/>
          </a:xfrm>
        </p:grpSpPr>
        <p:sp>
          <p:nvSpPr>
            <p:cNvPr id="19" name="Freeform 19"/>
            <p:cNvSpPr/>
            <p:nvPr/>
          </p:nvSpPr>
          <p:spPr>
            <a:xfrm>
              <a:off x="0" y="0"/>
              <a:ext cx="14761780" cy="1516737"/>
            </a:xfrm>
            <a:custGeom>
              <a:avLst/>
              <a:gdLst/>
              <a:ahLst/>
              <a:cxnLst/>
              <a:rect l="l" t="t" r="r" b="b"/>
              <a:pathLst>
                <a:path w="14761780" h="1516737">
                  <a:moveTo>
                    <a:pt x="0" y="0"/>
                  </a:moveTo>
                  <a:lnTo>
                    <a:pt x="14761780" y="0"/>
                  </a:lnTo>
                  <a:lnTo>
                    <a:pt x="14761780" y="1516737"/>
                  </a:lnTo>
                  <a:lnTo>
                    <a:pt x="0" y="1516737"/>
                  </a:lnTo>
                  <a:close/>
                </a:path>
              </a:pathLst>
            </a:custGeom>
            <a:solidFill>
              <a:srgbClr val="000000">
                <a:alpha val="0"/>
              </a:srgbClr>
            </a:solidFill>
          </p:spPr>
          <p:txBody>
            <a:bodyPr/>
            <a:lstStyle/>
            <a:p>
              <a:endParaRPr lang="en-US"/>
            </a:p>
          </p:txBody>
        </p:sp>
        <p:sp>
          <p:nvSpPr>
            <p:cNvPr id="20" name="TextBox 20"/>
            <p:cNvSpPr txBox="1"/>
            <p:nvPr/>
          </p:nvSpPr>
          <p:spPr>
            <a:xfrm>
              <a:off x="0" y="66675"/>
              <a:ext cx="14761780" cy="1450062"/>
            </a:xfrm>
            <a:prstGeom prst="rect">
              <a:avLst/>
            </a:prstGeom>
          </p:spPr>
          <p:txBody>
            <a:bodyPr lIns="0" tIns="0" rIns="0" bIns="0" rtlCol="0" anchor="ctr"/>
            <a:lstStyle/>
            <a:p>
              <a:pPr marL="0" lvl="0" indent="0" algn="l">
                <a:lnSpc>
                  <a:spcPts val="6480"/>
                </a:lnSpc>
              </a:pPr>
              <a:r>
                <a:rPr lang="en-US" sz="6000" b="1">
                  <a:solidFill>
                    <a:srgbClr val="8D5CFF"/>
                  </a:solidFill>
                  <a:latin typeface="Georgia Bold"/>
                  <a:ea typeface="Georgia Bold"/>
                  <a:cs typeface="Georgia Bold"/>
                  <a:sym typeface="Georgia Bold"/>
                </a:rPr>
                <a:t>Επίλυση προβλημάτων</a:t>
              </a:r>
            </a:p>
          </p:txBody>
        </p:sp>
      </p:grpSp>
      <p:sp>
        <p:nvSpPr>
          <p:cNvPr id="21" name="Freeform 21" descr="Καταιγισμός ιδεών με συμπαγή υλικά πλήρωσης"/>
          <p:cNvSpPr/>
          <p:nvPr/>
        </p:nvSpPr>
        <p:spPr>
          <a:xfrm>
            <a:off x="1257300" y="3453856"/>
            <a:ext cx="2472489" cy="2472489"/>
          </a:xfrm>
          <a:custGeom>
            <a:avLst/>
            <a:gdLst/>
            <a:ahLst/>
            <a:cxnLst/>
            <a:rect l="l" t="t" r="r" b="b"/>
            <a:pathLst>
              <a:path w="2472489" h="2472489">
                <a:moveTo>
                  <a:pt x="0" y="0"/>
                </a:moveTo>
                <a:lnTo>
                  <a:pt x="2472489" y="0"/>
                </a:lnTo>
                <a:lnTo>
                  <a:pt x="2472489" y="2472490"/>
                </a:lnTo>
                <a:lnTo>
                  <a:pt x="0" y="24724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Freeform 22"/>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1"/>
            <a:stretch>
              <a:fillRect/>
            </a:stretch>
          </a:blipFill>
        </p:spPr>
        <p:txBody>
          <a:bodyPr/>
          <a:lstStyle/>
          <a:p>
            <a:endParaRPr lang="en-US"/>
          </a:p>
        </p:txBody>
      </p:sp>
      <p:sp>
        <p:nvSpPr>
          <p:cNvPr id="23" name="TextBox 23"/>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sp>
        <p:nvSpPr>
          <p:cNvPr id="24" name="TextBox 24"/>
          <p:cNvSpPr txBox="1"/>
          <p:nvPr/>
        </p:nvSpPr>
        <p:spPr>
          <a:xfrm>
            <a:off x="3969410" y="3710169"/>
            <a:ext cx="11219426" cy="1978914"/>
          </a:xfrm>
          <a:prstGeom prst="rect">
            <a:avLst/>
          </a:prstGeom>
        </p:spPr>
        <p:txBody>
          <a:bodyPr lIns="0" tIns="0" rIns="0" bIns="0" rtlCol="0" anchor="t">
            <a:spAutoFit/>
          </a:bodyPr>
          <a:lstStyle/>
          <a:p>
            <a:pPr marL="0" lvl="0" indent="0" algn="l">
              <a:lnSpc>
                <a:spcPts val="3888"/>
              </a:lnSpc>
            </a:pPr>
            <a:r>
              <a:rPr lang="en-US" sz="3600">
                <a:solidFill>
                  <a:srgbClr val="19112C"/>
                </a:solidFill>
                <a:latin typeface="Arial"/>
                <a:ea typeface="Arial"/>
                <a:cs typeface="Arial"/>
                <a:sym typeface="Arial"/>
              </a:rPr>
              <a:t>Απαιτείται αναλυτική, κριτική και δημιουργική σκέψη.</a:t>
            </a:r>
          </a:p>
          <a:p>
            <a:pPr marL="0" lvl="0" indent="0" algn="l">
              <a:lnSpc>
                <a:spcPts val="3888"/>
              </a:lnSpc>
            </a:pPr>
            <a:endParaRPr lang="en-US" sz="3600">
              <a:solidFill>
                <a:srgbClr val="19112C"/>
              </a:solidFill>
              <a:latin typeface="Arial"/>
              <a:ea typeface="Arial"/>
              <a:cs typeface="Arial"/>
              <a:sym typeface="Arial"/>
            </a:endParaRPr>
          </a:p>
          <a:p>
            <a:pPr marL="0" lvl="0" indent="0" algn="l">
              <a:lnSpc>
                <a:spcPts val="3888"/>
              </a:lnSpc>
            </a:pPr>
            <a:r>
              <a:rPr lang="en-US" sz="3600">
                <a:solidFill>
                  <a:srgbClr val="19112C"/>
                </a:solidFill>
                <a:latin typeface="Arial"/>
                <a:ea typeface="Arial"/>
                <a:cs typeface="Arial"/>
                <a:sym typeface="Arial"/>
              </a:rPr>
              <a:t>Μέθοδος IDEAL: Προσδιορίστε το πρόβλημα, ορίστε το πρόβλημα, εξερευνήστε λύσεις, δράστε και μάθετε.</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grpSp>
        <p:nvGrpSpPr>
          <p:cNvPr id="16" name="Group 16"/>
          <p:cNvGrpSpPr>
            <a:grpSpLocks noChangeAspect="1"/>
          </p:cNvGrpSpPr>
          <p:nvPr/>
        </p:nvGrpSpPr>
        <p:grpSpPr>
          <a:xfrm>
            <a:off x="14110801" y="768080"/>
            <a:ext cx="2878200" cy="873228"/>
            <a:chOff x="0" y="0"/>
            <a:chExt cx="3837600" cy="1164304"/>
          </a:xfrm>
        </p:grpSpPr>
        <p:sp>
          <p:nvSpPr>
            <p:cNvPr id="17" name="Freeform 17" descr="Ένα μοβ και μαύρο κείμενο  Η περιγραφή δημιουργείται αυτόματα"/>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n-US"/>
            </a:p>
          </p:txBody>
        </p:sp>
      </p:grpSp>
      <p:grpSp>
        <p:nvGrpSpPr>
          <p:cNvPr id="18" name="Group 18"/>
          <p:cNvGrpSpPr/>
          <p:nvPr/>
        </p:nvGrpSpPr>
        <p:grpSpPr>
          <a:xfrm>
            <a:off x="1028700" y="503755"/>
            <a:ext cx="8681001" cy="1137553"/>
            <a:chOff x="0" y="0"/>
            <a:chExt cx="11574668" cy="1516737"/>
          </a:xfrm>
        </p:grpSpPr>
        <p:sp>
          <p:nvSpPr>
            <p:cNvPr id="19" name="Freeform 19"/>
            <p:cNvSpPr/>
            <p:nvPr/>
          </p:nvSpPr>
          <p:spPr>
            <a:xfrm>
              <a:off x="0" y="0"/>
              <a:ext cx="11574668" cy="1516737"/>
            </a:xfrm>
            <a:custGeom>
              <a:avLst/>
              <a:gdLst/>
              <a:ahLst/>
              <a:cxnLst/>
              <a:rect l="l" t="t" r="r" b="b"/>
              <a:pathLst>
                <a:path w="11574668" h="1516737">
                  <a:moveTo>
                    <a:pt x="0" y="0"/>
                  </a:moveTo>
                  <a:lnTo>
                    <a:pt x="11574668" y="0"/>
                  </a:lnTo>
                  <a:lnTo>
                    <a:pt x="11574668" y="1516737"/>
                  </a:lnTo>
                  <a:lnTo>
                    <a:pt x="0" y="1516737"/>
                  </a:lnTo>
                  <a:close/>
                </a:path>
              </a:pathLst>
            </a:custGeom>
            <a:solidFill>
              <a:srgbClr val="000000">
                <a:alpha val="0"/>
              </a:srgbClr>
            </a:solidFill>
          </p:spPr>
          <p:txBody>
            <a:bodyPr/>
            <a:lstStyle/>
            <a:p>
              <a:endParaRPr lang="en-US"/>
            </a:p>
          </p:txBody>
        </p:sp>
        <p:sp>
          <p:nvSpPr>
            <p:cNvPr id="20" name="TextBox 20"/>
            <p:cNvSpPr txBox="1"/>
            <p:nvPr/>
          </p:nvSpPr>
          <p:spPr>
            <a:xfrm>
              <a:off x="0" y="66675"/>
              <a:ext cx="11574668" cy="1450062"/>
            </a:xfrm>
            <a:prstGeom prst="rect">
              <a:avLst/>
            </a:prstGeom>
          </p:spPr>
          <p:txBody>
            <a:bodyPr lIns="0" tIns="0" rIns="0" bIns="0" rtlCol="0" anchor="ctr"/>
            <a:lstStyle/>
            <a:p>
              <a:pPr marL="0" lvl="0" indent="0" algn="l">
                <a:lnSpc>
                  <a:spcPts val="6480"/>
                </a:lnSpc>
              </a:pPr>
              <a:r>
                <a:rPr lang="en-US" sz="6000" b="1">
                  <a:solidFill>
                    <a:srgbClr val="8D5CFF"/>
                  </a:solidFill>
                  <a:latin typeface="Georgia Bold"/>
                  <a:ea typeface="Georgia Bold"/>
                  <a:cs typeface="Georgia Bold"/>
                  <a:sym typeface="Georgia Bold"/>
                </a:rPr>
                <a:t>Λήψη αποφάσεων</a:t>
              </a:r>
            </a:p>
          </p:txBody>
        </p:sp>
      </p:grpSp>
      <p:sp>
        <p:nvSpPr>
          <p:cNvPr id="21" name="Freeform 21"/>
          <p:cNvSpPr/>
          <p:nvPr/>
        </p:nvSpPr>
        <p:spPr>
          <a:xfrm>
            <a:off x="1458911" y="3792548"/>
            <a:ext cx="2293383" cy="2293383"/>
          </a:xfrm>
          <a:custGeom>
            <a:avLst/>
            <a:gdLst/>
            <a:ahLst/>
            <a:cxnLst/>
            <a:rect l="l" t="t" r="r" b="b"/>
            <a:pathLst>
              <a:path w="2293383" h="2293383">
                <a:moveTo>
                  <a:pt x="0" y="0"/>
                </a:moveTo>
                <a:lnTo>
                  <a:pt x="2293384" y="0"/>
                </a:lnTo>
                <a:lnTo>
                  <a:pt x="2293384" y="2293384"/>
                </a:lnTo>
                <a:lnTo>
                  <a:pt x="0" y="22933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TextBox 22"/>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sp>
        <p:nvSpPr>
          <p:cNvPr id="23" name="TextBox 23"/>
          <p:cNvSpPr txBox="1"/>
          <p:nvPr/>
        </p:nvSpPr>
        <p:spPr>
          <a:xfrm>
            <a:off x="4366345" y="3959308"/>
            <a:ext cx="11984927" cy="1978914"/>
          </a:xfrm>
          <a:prstGeom prst="rect">
            <a:avLst/>
          </a:prstGeom>
        </p:spPr>
        <p:txBody>
          <a:bodyPr lIns="0" tIns="0" rIns="0" bIns="0" rtlCol="0" anchor="t">
            <a:spAutoFit/>
          </a:bodyPr>
          <a:lstStyle/>
          <a:p>
            <a:pPr marL="0" lvl="0" indent="0" algn="l">
              <a:lnSpc>
                <a:spcPts val="3888"/>
              </a:lnSpc>
            </a:pPr>
            <a:r>
              <a:rPr lang="en-US" sz="3600">
                <a:solidFill>
                  <a:srgbClr val="19112C"/>
                </a:solidFill>
                <a:latin typeface="Arial"/>
                <a:ea typeface="Arial"/>
                <a:cs typeface="Arial"/>
                <a:sym typeface="Arial"/>
              </a:rPr>
              <a:t>Η διαδικασία λήψης αποφάσεων είναι ένα σύνολο βημάτων στα οποία προβαίνουν οι διευθυντές ή οι ηγέτες μιας εταιρείας για να επιλέξουν μεταξύ διαφόρων εναλλακτικών λύσεων σε μια δεδομένη κατάσταση.</a:t>
            </a:r>
          </a:p>
        </p:txBody>
      </p:sp>
      <p:sp>
        <p:nvSpPr>
          <p:cNvPr id="24" name="Freeform 24"/>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1"/>
            <a:stretch>
              <a:fillRect/>
            </a:stretch>
          </a:blipFill>
        </p:spPr>
        <p:txBody>
          <a:bodyPr/>
          <a:lstStyle/>
          <a:p>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13735943" y="4723112"/>
            <a:ext cx="5062165" cy="506216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5CFF"/>
            </a:solidFill>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0" y="8722950"/>
            <a:ext cx="18288000" cy="1564048"/>
            <a:chOff x="0" y="0"/>
            <a:chExt cx="24384000" cy="2085398"/>
          </a:xfrm>
        </p:grpSpPr>
        <p:sp>
          <p:nvSpPr>
            <p:cNvPr id="6" name="Freeform 6"/>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7" name="Group 7"/>
          <p:cNvGrpSpPr>
            <a:grpSpLocks noChangeAspect="1"/>
          </p:cNvGrpSpPr>
          <p:nvPr/>
        </p:nvGrpSpPr>
        <p:grpSpPr>
          <a:xfrm>
            <a:off x="6565846" y="9084780"/>
            <a:ext cx="1863449" cy="457211"/>
            <a:chOff x="0" y="0"/>
            <a:chExt cx="2484598" cy="609614"/>
          </a:xfrm>
        </p:grpSpPr>
        <p:sp>
          <p:nvSpPr>
            <p:cNvPr id="8" name="Freeform 8"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9" name="Group 9"/>
          <p:cNvGrpSpPr>
            <a:grpSpLocks noChangeAspect="1"/>
          </p:cNvGrpSpPr>
          <p:nvPr/>
        </p:nvGrpSpPr>
        <p:grpSpPr>
          <a:xfrm>
            <a:off x="8782690" y="9179158"/>
            <a:ext cx="1155611" cy="312497"/>
            <a:chOff x="0" y="0"/>
            <a:chExt cx="1540814" cy="416663"/>
          </a:xfrm>
        </p:grpSpPr>
        <p:sp>
          <p:nvSpPr>
            <p:cNvPr id="10" name="Freeform 10"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11" name="Group 11"/>
          <p:cNvGrpSpPr>
            <a:grpSpLocks noChangeAspect="1"/>
          </p:cNvGrpSpPr>
          <p:nvPr/>
        </p:nvGrpSpPr>
        <p:grpSpPr>
          <a:xfrm>
            <a:off x="10358809" y="8928531"/>
            <a:ext cx="856746" cy="856746"/>
            <a:chOff x="0" y="0"/>
            <a:chExt cx="1142328" cy="1142328"/>
          </a:xfrm>
        </p:grpSpPr>
        <p:sp>
          <p:nvSpPr>
            <p:cNvPr id="12" name="Freeform 12"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3" name="Group 13"/>
          <p:cNvGrpSpPr>
            <a:grpSpLocks noChangeAspect="1"/>
          </p:cNvGrpSpPr>
          <p:nvPr/>
        </p:nvGrpSpPr>
        <p:grpSpPr>
          <a:xfrm>
            <a:off x="11637112" y="9129872"/>
            <a:ext cx="1374778" cy="457211"/>
            <a:chOff x="0" y="0"/>
            <a:chExt cx="1833038" cy="609614"/>
          </a:xfrm>
        </p:grpSpPr>
        <p:sp>
          <p:nvSpPr>
            <p:cNvPr id="14" name="Freeform 14"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5" name="Group 15"/>
          <p:cNvGrpSpPr>
            <a:grpSpLocks noChangeAspect="1"/>
          </p:cNvGrpSpPr>
          <p:nvPr/>
        </p:nvGrpSpPr>
        <p:grpSpPr>
          <a:xfrm>
            <a:off x="13019231" y="9000888"/>
            <a:ext cx="2648887" cy="715178"/>
            <a:chOff x="0" y="0"/>
            <a:chExt cx="3531849" cy="953571"/>
          </a:xfrm>
        </p:grpSpPr>
        <p:sp>
          <p:nvSpPr>
            <p:cNvPr id="16" name="Freeform 16"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7" name="Group 17"/>
          <p:cNvGrpSpPr>
            <a:grpSpLocks noChangeAspect="1"/>
          </p:cNvGrpSpPr>
          <p:nvPr/>
        </p:nvGrpSpPr>
        <p:grpSpPr>
          <a:xfrm>
            <a:off x="15413295" y="9158185"/>
            <a:ext cx="2028087" cy="360735"/>
            <a:chOff x="0" y="0"/>
            <a:chExt cx="2704115" cy="480980"/>
          </a:xfrm>
        </p:grpSpPr>
        <p:sp>
          <p:nvSpPr>
            <p:cNvPr id="18" name="Freeform 18"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grpSp>
        <p:nvGrpSpPr>
          <p:cNvPr id="19" name="Group 19"/>
          <p:cNvGrpSpPr>
            <a:grpSpLocks noChangeAspect="1"/>
          </p:cNvGrpSpPr>
          <p:nvPr/>
        </p:nvGrpSpPr>
        <p:grpSpPr>
          <a:xfrm>
            <a:off x="14110801" y="768080"/>
            <a:ext cx="2878200" cy="873228"/>
            <a:chOff x="0" y="0"/>
            <a:chExt cx="3837600" cy="1164304"/>
          </a:xfrm>
        </p:grpSpPr>
        <p:sp>
          <p:nvSpPr>
            <p:cNvPr id="20" name="Freeform 20" descr="Ένα μοβ και μαύρο κείμενο  Η περιγραφή δημιουργείται αυτόματα"/>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n-US"/>
            </a:p>
          </p:txBody>
        </p:sp>
      </p:grpSp>
      <p:grpSp>
        <p:nvGrpSpPr>
          <p:cNvPr id="21" name="Group 21"/>
          <p:cNvGrpSpPr/>
          <p:nvPr/>
        </p:nvGrpSpPr>
        <p:grpSpPr>
          <a:xfrm>
            <a:off x="1028700" y="662119"/>
            <a:ext cx="8681001" cy="1137553"/>
            <a:chOff x="0" y="0"/>
            <a:chExt cx="11574668" cy="1516737"/>
          </a:xfrm>
        </p:grpSpPr>
        <p:sp>
          <p:nvSpPr>
            <p:cNvPr id="22" name="Freeform 22"/>
            <p:cNvSpPr/>
            <p:nvPr/>
          </p:nvSpPr>
          <p:spPr>
            <a:xfrm>
              <a:off x="0" y="0"/>
              <a:ext cx="11574668" cy="1516737"/>
            </a:xfrm>
            <a:custGeom>
              <a:avLst/>
              <a:gdLst/>
              <a:ahLst/>
              <a:cxnLst/>
              <a:rect l="l" t="t" r="r" b="b"/>
              <a:pathLst>
                <a:path w="11574668" h="1516737">
                  <a:moveTo>
                    <a:pt x="0" y="0"/>
                  </a:moveTo>
                  <a:lnTo>
                    <a:pt x="11574668" y="0"/>
                  </a:lnTo>
                  <a:lnTo>
                    <a:pt x="11574668" y="1516737"/>
                  </a:lnTo>
                  <a:lnTo>
                    <a:pt x="0" y="1516737"/>
                  </a:lnTo>
                  <a:close/>
                </a:path>
              </a:pathLst>
            </a:custGeom>
            <a:solidFill>
              <a:srgbClr val="000000">
                <a:alpha val="0"/>
              </a:srgbClr>
            </a:solidFill>
          </p:spPr>
          <p:txBody>
            <a:bodyPr/>
            <a:lstStyle/>
            <a:p>
              <a:endParaRPr lang="en-US"/>
            </a:p>
          </p:txBody>
        </p:sp>
        <p:sp>
          <p:nvSpPr>
            <p:cNvPr id="23" name="TextBox 23"/>
            <p:cNvSpPr txBox="1"/>
            <p:nvPr/>
          </p:nvSpPr>
          <p:spPr>
            <a:xfrm>
              <a:off x="0" y="66675"/>
              <a:ext cx="11574668" cy="1450062"/>
            </a:xfrm>
            <a:prstGeom prst="rect">
              <a:avLst/>
            </a:prstGeom>
          </p:spPr>
          <p:txBody>
            <a:bodyPr lIns="0" tIns="0" rIns="0" bIns="0" rtlCol="0" anchor="ctr"/>
            <a:lstStyle/>
            <a:p>
              <a:pPr marL="0" lvl="0" indent="0" algn="l">
                <a:lnSpc>
                  <a:spcPts val="6480"/>
                </a:lnSpc>
              </a:pPr>
              <a:r>
                <a:rPr lang="en-US" sz="6000" b="1">
                  <a:solidFill>
                    <a:srgbClr val="8D5CFF"/>
                  </a:solidFill>
                  <a:latin typeface="Georgia Bold"/>
                  <a:ea typeface="Georgia Bold"/>
                  <a:cs typeface="Georgia Bold"/>
                  <a:sym typeface="Georgia Bold"/>
                </a:rPr>
                <a:t>Ηγεσία</a:t>
              </a:r>
            </a:p>
          </p:txBody>
        </p:sp>
      </p:grpSp>
      <p:sp>
        <p:nvSpPr>
          <p:cNvPr id="24" name="TextBox 24"/>
          <p:cNvSpPr txBox="1"/>
          <p:nvPr/>
        </p:nvSpPr>
        <p:spPr>
          <a:xfrm>
            <a:off x="1130515" y="2678811"/>
            <a:ext cx="15304350" cy="2950464"/>
          </a:xfrm>
          <a:prstGeom prst="rect">
            <a:avLst/>
          </a:prstGeom>
        </p:spPr>
        <p:txBody>
          <a:bodyPr lIns="0" tIns="0" rIns="0" bIns="0" rtlCol="0" anchor="t">
            <a:spAutoFit/>
          </a:bodyPr>
          <a:lstStyle/>
          <a:p>
            <a:pPr marL="0" lvl="0" indent="0" algn="l">
              <a:lnSpc>
                <a:spcPts val="3888"/>
              </a:lnSpc>
            </a:pPr>
            <a:r>
              <a:rPr lang="en-US" sz="3600">
                <a:solidFill>
                  <a:srgbClr val="19112C"/>
                </a:solidFill>
                <a:latin typeface="Arial"/>
                <a:ea typeface="Arial"/>
                <a:cs typeface="Arial"/>
                <a:sym typeface="Arial"/>
              </a:rPr>
              <a:t>Ένα σύνολο συμπεριφορών μέσω των οποίων τα άτομα οργανώνονται για να καθιερώσουν και να ευθυγραμμιστούν με μια συλλογική κατεύθυνση, να εφαρμόσουν στρατηγικά σχέδια και να καινοτομούν συνεχώς εντός ενός οργανισμού.</a:t>
            </a:r>
          </a:p>
          <a:p>
            <a:pPr marL="0" lvl="0" indent="0" algn="l">
              <a:lnSpc>
                <a:spcPts val="3888"/>
              </a:lnSpc>
            </a:pPr>
            <a:endParaRPr lang="en-US" sz="3600">
              <a:solidFill>
                <a:srgbClr val="19112C"/>
              </a:solidFill>
              <a:latin typeface="Arial"/>
              <a:ea typeface="Arial"/>
              <a:cs typeface="Arial"/>
              <a:sym typeface="Arial"/>
            </a:endParaRPr>
          </a:p>
          <a:p>
            <a:pPr marL="0" lvl="0" indent="0" algn="l">
              <a:lnSpc>
                <a:spcPts val="3888"/>
              </a:lnSpc>
            </a:pPr>
            <a:r>
              <a:rPr lang="en-US" sz="3600" b="1">
                <a:solidFill>
                  <a:srgbClr val="19112C"/>
                </a:solidFill>
                <a:latin typeface="Arial Bold"/>
                <a:ea typeface="Arial Bold"/>
                <a:cs typeface="Arial Bold"/>
                <a:sym typeface="Arial Bold"/>
              </a:rPr>
              <a:t>Γυναικεία ηγεσία;</a:t>
            </a:r>
          </a:p>
        </p:txBody>
      </p:sp>
      <p:sp>
        <p:nvSpPr>
          <p:cNvPr id="25" name="Freeform 25" descr="Στέμμα με συμπαγές γέμισμα"/>
          <p:cNvSpPr/>
          <p:nvPr/>
        </p:nvSpPr>
        <p:spPr>
          <a:xfrm>
            <a:off x="14681764" y="5347963"/>
            <a:ext cx="3170523" cy="3170523"/>
          </a:xfrm>
          <a:custGeom>
            <a:avLst/>
            <a:gdLst/>
            <a:ahLst/>
            <a:cxnLst/>
            <a:rect l="l" t="t" r="r" b="b"/>
            <a:pathLst>
              <a:path w="3170523" h="3170523">
                <a:moveTo>
                  <a:pt x="0" y="0"/>
                </a:moveTo>
                <a:lnTo>
                  <a:pt x="3170523" y="0"/>
                </a:lnTo>
                <a:lnTo>
                  <a:pt x="3170523" y="3170524"/>
                </a:lnTo>
                <a:lnTo>
                  <a:pt x="0" y="31705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6" name="TextBox 2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sp>
        <p:nvSpPr>
          <p:cNvPr id="27" name="Freeform 27"/>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1"/>
            <a:stretch>
              <a:fillRect/>
            </a:stretch>
          </a:blipFill>
        </p:spPr>
        <p:txBody>
          <a:bodyPr/>
          <a:lstStyle/>
          <a:p>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13735943" y="4723112"/>
            <a:ext cx="5062165" cy="506216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5CFF"/>
            </a:solidFill>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0" y="8722950"/>
            <a:ext cx="18288000" cy="1564048"/>
            <a:chOff x="0" y="0"/>
            <a:chExt cx="24384000" cy="2085398"/>
          </a:xfrm>
        </p:grpSpPr>
        <p:sp>
          <p:nvSpPr>
            <p:cNvPr id="6" name="Freeform 6"/>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7" name="Group 7"/>
          <p:cNvGrpSpPr>
            <a:grpSpLocks noChangeAspect="1"/>
          </p:cNvGrpSpPr>
          <p:nvPr/>
        </p:nvGrpSpPr>
        <p:grpSpPr>
          <a:xfrm>
            <a:off x="6565846" y="9084780"/>
            <a:ext cx="1863449" cy="457211"/>
            <a:chOff x="0" y="0"/>
            <a:chExt cx="2484598" cy="609614"/>
          </a:xfrm>
        </p:grpSpPr>
        <p:sp>
          <p:nvSpPr>
            <p:cNvPr id="8" name="Freeform 8"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9" name="Group 9"/>
          <p:cNvGrpSpPr>
            <a:grpSpLocks noChangeAspect="1"/>
          </p:cNvGrpSpPr>
          <p:nvPr/>
        </p:nvGrpSpPr>
        <p:grpSpPr>
          <a:xfrm>
            <a:off x="8782690" y="9179158"/>
            <a:ext cx="1155611" cy="312497"/>
            <a:chOff x="0" y="0"/>
            <a:chExt cx="1540814" cy="416663"/>
          </a:xfrm>
        </p:grpSpPr>
        <p:sp>
          <p:nvSpPr>
            <p:cNvPr id="10" name="Freeform 10"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11" name="Group 11"/>
          <p:cNvGrpSpPr>
            <a:grpSpLocks noChangeAspect="1"/>
          </p:cNvGrpSpPr>
          <p:nvPr/>
        </p:nvGrpSpPr>
        <p:grpSpPr>
          <a:xfrm>
            <a:off x="10358809" y="8928531"/>
            <a:ext cx="856746" cy="856746"/>
            <a:chOff x="0" y="0"/>
            <a:chExt cx="1142328" cy="1142328"/>
          </a:xfrm>
        </p:grpSpPr>
        <p:sp>
          <p:nvSpPr>
            <p:cNvPr id="12" name="Freeform 12"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3" name="Group 13"/>
          <p:cNvGrpSpPr>
            <a:grpSpLocks noChangeAspect="1"/>
          </p:cNvGrpSpPr>
          <p:nvPr/>
        </p:nvGrpSpPr>
        <p:grpSpPr>
          <a:xfrm>
            <a:off x="11637112" y="9129872"/>
            <a:ext cx="1374778" cy="457211"/>
            <a:chOff x="0" y="0"/>
            <a:chExt cx="1833038" cy="609614"/>
          </a:xfrm>
        </p:grpSpPr>
        <p:sp>
          <p:nvSpPr>
            <p:cNvPr id="14" name="Freeform 14"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5" name="Group 15"/>
          <p:cNvGrpSpPr>
            <a:grpSpLocks noChangeAspect="1"/>
          </p:cNvGrpSpPr>
          <p:nvPr/>
        </p:nvGrpSpPr>
        <p:grpSpPr>
          <a:xfrm>
            <a:off x="13019231" y="9000888"/>
            <a:ext cx="2648887" cy="715178"/>
            <a:chOff x="0" y="0"/>
            <a:chExt cx="3531849" cy="953571"/>
          </a:xfrm>
        </p:grpSpPr>
        <p:sp>
          <p:nvSpPr>
            <p:cNvPr id="16" name="Freeform 16"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7" name="Group 17"/>
          <p:cNvGrpSpPr>
            <a:grpSpLocks noChangeAspect="1"/>
          </p:cNvGrpSpPr>
          <p:nvPr/>
        </p:nvGrpSpPr>
        <p:grpSpPr>
          <a:xfrm>
            <a:off x="15413295" y="9158185"/>
            <a:ext cx="2028087" cy="360735"/>
            <a:chOff x="0" y="0"/>
            <a:chExt cx="2704115" cy="480980"/>
          </a:xfrm>
        </p:grpSpPr>
        <p:sp>
          <p:nvSpPr>
            <p:cNvPr id="18" name="Freeform 18"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grpSp>
        <p:nvGrpSpPr>
          <p:cNvPr id="19" name="Group 19"/>
          <p:cNvGrpSpPr>
            <a:grpSpLocks noChangeAspect="1"/>
          </p:cNvGrpSpPr>
          <p:nvPr/>
        </p:nvGrpSpPr>
        <p:grpSpPr>
          <a:xfrm>
            <a:off x="14110801" y="768080"/>
            <a:ext cx="2878200" cy="873228"/>
            <a:chOff x="0" y="0"/>
            <a:chExt cx="3837600" cy="1164304"/>
          </a:xfrm>
        </p:grpSpPr>
        <p:sp>
          <p:nvSpPr>
            <p:cNvPr id="20" name="Freeform 20" descr="Ένα μοβ και μαύρο κείμενο  Η περιγραφή δημιουργείται αυτόματα"/>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n-US"/>
            </a:p>
          </p:txBody>
        </p:sp>
      </p:grpSp>
      <p:grpSp>
        <p:nvGrpSpPr>
          <p:cNvPr id="21" name="Group 21"/>
          <p:cNvGrpSpPr/>
          <p:nvPr/>
        </p:nvGrpSpPr>
        <p:grpSpPr>
          <a:xfrm>
            <a:off x="1028700" y="539106"/>
            <a:ext cx="8681001" cy="1137553"/>
            <a:chOff x="0" y="0"/>
            <a:chExt cx="11574668" cy="1516737"/>
          </a:xfrm>
        </p:grpSpPr>
        <p:sp>
          <p:nvSpPr>
            <p:cNvPr id="22" name="Freeform 22"/>
            <p:cNvSpPr/>
            <p:nvPr/>
          </p:nvSpPr>
          <p:spPr>
            <a:xfrm>
              <a:off x="0" y="0"/>
              <a:ext cx="11574668" cy="1516737"/>
            </a:xfrm>
            <a:custGeom>
              <a:avLst/>
              <a:gdLst/>
              <a:ahLst/>
              <a:cxnLst/>
              <a:rect l="l" t="t" r="r" b="b"/>
              <a:pathLst>
                <a:path w="11574668" h="1516737">
                  <a:moveTo>
                    <a:pt x="0" y="0"/>
                  </a:moveTo>
                  <a:lnTo>
                    <a:pt x="11574668" y="0"/>
                  </a:lnTo>
                  <a:lnTo>
                    <a:pt x="11574668" y="1516737"/>
                  </a:lnTo>
                  <a:lnTo>
                    <a:pt x="0" y="1516737"/>
                  </a:lnTo>
                  <a:close/>
                </a:path>
              </a:pathLst>
            </a:custGeom>
            <a:solidFill>
              <a:srgbClr val="000000">
                <a:alpha val="0"/>
              </a:srgbClr>
            </a:solidFill>
          </p:spPr>
          <p:txBody>
            <a:bodyPr/>
            <a:lstStyle/>
            <a:p>
              <a:endParaRPr lang="en-US"/>
            </a:p>
          </p:txBody>
        </p:sp>
        <p:sp>
          <p:nvSpPr>
            <p:cNvPr id="23" name="TextBox 23"/>
            <p:cNvSpPr txBox="1"/>
            <p:nvPr/>
          </p:nvSpPr>
          <p:spPr>
            <a:xfrm>
              <a:off x="0" y="66675"/>
              <a:ext cx="11574668" cy="1450062"/>
            </a:xfrm>
            <a:prstGeom prst="rect">
              <a:avLst/>
            </a:prstGeom>
          </p:spPr>
          <p:txBody>
            <a:bodyPr lIns="0" tIns="0" rIns="0" bIns="0" rtlCol="0" anchor="ctr"/>
            <a:lstStyle/>
            <a:p>
              <a:pPr marL="0" lvl="0" indent="0" algn="l">
                <a:lnSpc>
                  <a:spcPts val="6480"/>
                </a:lnSpc>
              </a:pPr>
              <a:r>
                <a:rPr lang="en-US" sz="6000" b="1">
                  <a:solidFill>
                    <a:srgbClr val="8D5CFF"/>
                  </a:solidFill>
                  <a:latin typeface="Georgia Bold"/>
                  <a:ea typeface="Georgia Bold"/>
                  <a:cs typeface="Georgia Bold"/>
                  <a:sym typeface="Georgia Bold"/>
                </a:rPr>
                <a:t>Διαχείριση ομάδας</a:t>
              </a:r>
            </a:p>
          </p:txBody>
        </p:sp>
      </p:grpSp>
      <p:sp>
        <p:nvSpPr>
          <p:cNvPr id="24" name="Freeform 24"/>
          <p:cNvSpPr/>
          <p:nvPr/>
        </p:nvSpPr>
        <p:spPr>
          <a:xfrm>
            <a:off x="14932514" y="5744911"/>
            <a:ext cx="2669023" cy="2578943"/>
          </a:xfrm>
          <a:custGeom>
            <a:avLst/>
            <a:gdLst/>
            <a:ahLst/>
            <a:cxnLst/>
            <a:rect l="l" t="t" r="r" b="b"/>
            <a:pathLst>
              <a:path w="2669023" h="2578943">
                <a:moveTo>
                  <a:pt x="0" y="0"/>
                </a:moveTo>
                <a:lnTo>
                  <a:pt x="2669023" y="0"/>
                </a:lnTo>
                <a:lnTo>
                  <a:pt x="2669023" y="2578943"/>
                </a:lnTo>
                <a:lnTo>
                  <a:pt x="0" y="25789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5" name="TextBox 25"/>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sp>
        <p:nvSpPr>
          <p:cNvPr id="26" name="TextBox 26"/>
          <p:cNvSpPr txBox="1"/>
          <p:nvPr/>
        </p:nvSpPr>
        <p:spPr>
          <a:xfrm>
            <a:off x="1028700" y="2525123"/>
            <a:ext cx="15398639" cy="3436239"/>
          </a:xfrm>
          <a:prstGeom prst="rect">
            <a:avLst/>
          </a:prstGeom>
        </p:spPr>
        <p:txBody>
          <a:bodyPr lIns="0" tIns="0" rIns="0" bIns="0" rtlCol="0" anchor="t">
            <a:spAutoFit/>
          </a:bodyPr>
          <a:lstStyle/>
          <a:p>
            <a:pPr marL="0" lvl="0" indent="0" algn="l">
              <a:lnSpc>
                <a:spcPts val="3888"/>
              </a:lnSpc>
            </a:pPr>
            <a:r>
              <a:rPr lang="en-US" sz="3600">
                <a:solidFill>
                  <a:srgbClr val="19112C"/>
                </a:solidFill>
                <a:latin typeface="Arial"/>
                <a:ea typeface="Arial"/>
                <a:cs typeface="Arial"/>
                <a:sym typeface="Arial"/>
              </a:rPr>
              <a:t>Για να μπορούμε να διαχειριστούμε αποτελεσματικά μια ομάδα, το κυριότερο είναι να κατανοούμε τον ίδιο τον εαυτό μας, να γνωρίζουμε τα δυνατά μας σημεία, τα ταλέντα μας, τα ενδιαφέροντά μας και πώς μπορούμε να συμβάλουμε αποτελεσματικά στους στόχους και τους σκοπούς της ομάδας.</a:t>
            </a:r>
          </a:p>
          <a:p>
            <a:pPr marL="0" lvl="0" indent="0" algn="l">
              <a:lnSpc>
                <a:spcPts val="3888"/>
              </a:lnSpc>
            </a:pPr>
            <a:endParaRPr lang="en-US" sz="3600">
              <a:solidFill>
                <a:srgbClr val="19112C"/>
              </a:solidFill>
              <a:latin typeface="Arial"/>
              <a:ea typeface="Arial"/>
              <a:cs typeface="Arial"/>
              <a:sym typeface="Arial"/>
            </a:endParaRPr>
          </a:p>
          <a:p>
            <a:pPr marL="0" lvl="0" indent="0" algn="l">
              <a:lnSpc>
                <a:spcPts val="3888"/>
              </a:lnSpc>
            </a:pPr>
            <a:r>
              <a:rPr lang="en-US" sz="3600" b="1">
                <a:solidFill>
                  <a:srgbClr val="19112C"/>
                </a:solidFill>
                <a:latin typeface="Arial Bold"/>
                <a:ea typeface="Arial Bold"/>
                <a:cs typeface="Arial Bold"/>
                <a:sym typeface="Arial Bold"/>
              </a:rPr>
              <a:t>Τι το ιδιαίτερο έχουν οι ομάδες γυναικών;</a:t>
            </a:r>
          </a:p>
        </p:txBody>
      </p:sp>
      <p:sp>
        <p:nvSpPr>
          <p:cNvPr id="27" name="Freeform 27"/>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1"/>
            <a:stretch>
              <a:fillRect/>
            </a:stretch>
          </a:blipFill>
        </p:spPr>
        <p:txBody>
          <a:bodyPr/>
          <a:lstStyle/>
          <a:p>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13735943" y="4723112"/>
            <a:ext cx="5062165" cy="506216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5CFF"/>
            </a:solidFill>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0" y="8722950"/>
            <a:ext cx="18288000" cy="1564048"/>
            <a:chOff x="0" y="0"/>
            <a:chExt cx="24384000" cy="2085398"/>
          </a:xfrm>
        </p:grpSpPr>
        <p:sp>
          <p:nvSpPr>
            <p:cNvPr id="6" name="Freeform 6"/>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7" name="Group 7"/>
          <p:cNvGrpSpPr>
            <a:grpSpLocks noChangeAspect="1"/>
          </p:cNvGrpSpPr>
          <p:nvPr/>
        </p:nvGrpSpPr>
        <p:grpSpPr>
          <a:xfrm>
            <a:off x="6565846" y="9084780"/>
            <a:ext cx="1863449" cy="457211"/>
            <a:chOff x="0" y="0"/>
            <a:chExt cx="2484598" cy="609614"/>
          </a:xfrm>
        </p:grpSpPr>
        <p:sp>
          <p:nvSpPr>
            <p:cNvPr id="8" name="Freeform 8"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9" name="Group 9"/>
          <p:cNvGrpSpPr>
            <a:grpSpLocks noChangeAspect="1"/>
          </p:cNvGrpSpPr>
          <p:nvPr/>
        </p:nvGrpSpPr>
        <p:grpSpPr>
          <a:xfrm>
            <a:off x="8782690" y="9179158"/>
            <a:ext cx="1155611" cy="312497"/>
            <a:chOff x="0" y="0"/>
            <a:chExt cx="1540814" cy="416663"/>
          </a:xfrm>
        </p:grpSpPr>
        <p:sp>
          <p:nvSpPr>
            <p:cNvPr id="10" name="Freeform 10"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11" name="Group 11"/>
          <p:cNvGrpSpPr>
            <a:grpSpLocks noChangeAspect="1"/>
          </p:cNvGrpSpPr>
          <p:nvPr/>
        </p:nvGrpSpPr>
        <p:grpSpPr>
          <a:xfrm>
            <a:off x="10358809" y="8928531"/>
            <a:ext cx="856746" cy="856746"/>
            <a:chOff x="0" y="0"/>
            <a:chExt cx="1142328" cy="1142328"/>
          </a:xfrm>
        </p:grpSpPr>
        <p:sp>
          <p:nvSpPr>
            <p:cNvPr id="12" name="Freeform 12"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3" name="Group 13"/>
          <p:cNvGrpSpPr>
            <a:grpSpLocks noChangeAspect="1"/>
          </p:cNvGrpSpPr>
          <p:nvPr/>
        </p:nvGrpSpPr>
        <p:grpSpPr>
          <a:xfrm>
            <a:off x="11637112" y="9129872"/>
            <a:ext cx="1374778" cy="457211"/>
            <a:chOff x="0" y="0"/>
            <a:chExt cx="1833038" cy="609614"/>
          </a:xfrm>
        </p:grpSpPr>
        <p:sp>
          <p:nvSpPr>
            <p:cNvPr id="14" name="Freeform 14"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5" name="Group 15"/>
          <p:cNvGrpSpPr>
            <a:grpSpLocks noChangeAspect="1"/>
          </p:cNvGrpSpPr>
          <p:nvPr/>
        </p:nvGrpSpPr>
        <p:grpSpPr>
          <a:xfrm>
            <a:off x="13019231" y="9000888"/>
            <a:ext cx="2648887" cy="715178"/>
            <a:chOff x="0" y="0"/>
            <a:chExt cx="3531849" cy="953571"/>
          </a:xfrm>
        </p:grpSpPr>
        <p:sp>
          <p:nvSpPr>
            <p:cNvPr id="16" name="Freeform 16"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7" name="Group 17"/>
          <p:cNvGrpSpPr>
            <a:grpSpLocks noChangeAspect="1"/>
          </p:cNvGrpSpPr>
          <p:nvPr/>
        </p:nvGrpSpPr>
        <p:grpSpPr>
          <a:xfrm>
            <a:off x="15413295" y="9158185"/>
            <a:ext cx="2028087" cy="360735"/>
            <a:chOff x="0" y="0"/>
            <a:chExt cx="2704115" cy="480980"/>
          </a:xfrm>
        </p:grpSpPr>
        <p:sp>
          <p:nvSpPr>
            <p:cNvPr id="18" name="Freeform 18"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sp>
        <p:nvSpPr>
          <p:cNvPr id="19" name="TextBox 19"/>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20" name="Group 20"/>
          <p:cNvGrpSpPr>
            <a:grpSpLocks noChangeAspect="1"/>
          </p:cNvGrpSpPr>
          <p:nvPr/>
        </p:nvGrpSpPr>
        <p:grpSpPr>
          <a:xfrm>
            <a:off x="14110801" y="768080"/>
            <a:ext cx="2878200" cy="873228"/>
            <a:chOff x="0" y="0"/>
            <a:chExt cx="3837600" cy="1164304"/>
          </a:xfrm>
        </p:grpSpPr>
        <p:sp>
          <p:nvSpPr>
            <p:cNvPr id="21" name="Freeform 21" descr="Ένα μοβ και μαύρο κείμενο  Η περιγραφή δημιουργείται αυτόματα"/>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n-US"/>
            </a:p>
          </p:txBody>
        </p:sp>
      </p:grpSp>
      <p:grpSp>
        <p:nvGrpSpPr>
          <p:cNvPr id="22" name="Group 22"/>
          <p:cNvGrpSpPr/>
          <p:nvPr/>
        </p:nvGrpSpPr>
        <p:grpSpPr>
          <a:xfrm>
            <a:off x="1028700" y="539106"/>
            <a:ext cx="11071335" cy="1137553"/>
            <a:chOff x="0" y="0"/>
            <a:chExt cx="14761780" cy="1516737"/>
          </a:xfrm>
        </p:grpSpPr>
        <p:sp>
          <p:nvSpPr>
            <p:cNvPr id="23" name="Freeform 23"/>
            <p:cNvSpPr/>
            <p:nvPr/>
          </p:nvSpPr>
          <p:spPr>
            <a:xfrm>
              <a:off x="0" y="0"/>
              <a:ext cx="14761780" cy="1516737"/>
            </a:xfrm>
            <a:custGeom>
              <a:avLst/>
              <a:gdLst/>
              <a:ahLst/>
              <a:cxnLst/>
              <a:rect l="l" t="t" r="r" b="b"/>
              <a:pathLst>
                <a:path w="14761780" h="1516737">
                  <a:moveTo>
                    <a:pt x="0" y="0"/>
                  </a:moveTo>
                  <a:lnTo>
                    <a:pt x="14761780" y="0"/>
                  </a:lnTo>
                  <a:lnTo>
                    <a:pt x="14761780" y="1516737"/>
                  </a:lnTo>
                  <a:lnTo>
                    <a:pt x="0" y="1516737"/>
                  </a:lnTo>
                  <a:close/>
                </a:path>
              </a:pathLst>
            </a:custGeom>
            <a:solidFill>
              <a:srgbClr val="000000">
                <a:alpha val="0"/>
              </a:srgbClr>
            </a:solidFill>
          </p:spPr>
          <p:txBody>
            <a:bodyPr/>
            <a:lstStyle/>
            <a:p>
              <a:endParaRPr lang="en-US"/>
            </a:p>
          </p:txBody>
        </p:sp>
        <p:sp>
          <p:nvSpPr>
            <p:cNvPr id="24" name="TextBox 24"/>
            <p:cNvSpPr txBox="1"/>
            <p:nvPr/>
          </p:nvSpPr>
          <p:spPr>
            <a:xfrm>
              <a:off x="0" y="66675"/>
              <a:ext cx="14761780" cy="1450062"/>
            </a:xfrm>
            <a:prstGeom prst="rect">
              <a:avLst/>
            </a:prstGeom>
          </p:spPr>
          <p:txBody>
            <a:bodyPr lIns="0" tIns="0" rIns="0" bIns="0" rtlCol="0" anchor="ctr"/>
            <a:lstStyle/>
            <a:p>
              <a:pPr marL="0" lvl="0" indent="0" algn="l">
                <a:lnSpc>
                  <a:spcPts val="6480"/>
                </a:lnSpc>
              </a:pPr>
              <a:r>
                <a:rPr lang="en-US" sz="6000" b="1">
                  <a:solidFill>
                    <a:srgbClr val="8D5CFF"/>
                  </a:solidFill>
                  <a:latin typeface="Georgia Bold"/>
                  <a:ea typeface="Georgia Bold"/>
                  <a:cs typeface="Georgia Bold"/>
                  <a:sym typeface="Georgia Bold"/>
                </a:rPr>
                <a:t>Επικοινωνία</a:t>
              </a:r>
            </a:p>
          </p:txBody>
        </p:sp>
      </p:grpSp>
      <p:sp>
        <p:nvSpPr>
          <p:cNvPr id="25" name="TextBox 25"/>
          <p:cNvSpPr txBox="1"/>
          <p:nvPr/>
        </p:nvSpPr>
        <p:spPr>
          <a:xfrm>
            <a:off x="1148162" y="2725148"/>
            <a:ext cx="15991677" cy="3436239"/>
          </a:xfrm>
          <a:prstGeom prst="rect">
            <a:avLst/>
          </a:prstGeom>
        </p:spPr>
        <p:txBody>
          <a:bodyPr lIns="0" tIns="0" rIns="0" bIns="0" rtlCol="0" anchor="t">
            <a:spAutoFit/>
          </a:bodyPr>
          <a:lstStyle/>
          <a:p>
            <a:pPr marL="0" lvl="0" indent="0" algn="l">
              <a:lnSpc>
                <a:spcPts val="3888"/>
              </a:lnSpc>
            </a:pPr>
            <a:r>
              <a:rPr lang="en-US" sz="3600">
                <a:solidFill>
                  <a:srgbClr val="19112C"/>
                </a:solidFill>
                <a:latin typeface="Arial"/>
                <a:ea typeface="Arial"/>
                <a:cs typeface="Arial"/>
                <a:sym typeface="Arial"/>
              </a:rPr>
              <a:t>Περιλαμβάνει τη λεκτική και μη λεκτική επικοινωνία για τη μετάδοση ενός μηνύματος. </a:t>
            </a:r>
          </a:p>
          <a:p>
            <a:pPr marL="0" lvl="0" indent="0" algn="l">
              <a:lnSpc>
                <a:spcPts val="3888"/>
              </a:lnSpc>
            </a:pPr>
            <a:endParaRPr lang="en-US" sz="3600">
              <a:solidFill>
                <a:srgbClr val="19112C"/>
              </a:solidFill>
              <a:latin typeface="Arial"/>
              <a:ea typeface="Arial"/>
              <a:cs typeface="Arial"/>
              <a:sym typeface="Arial"/>
            </a:endParaRPr>
          </a:p>
          <a:p>
            <a:pPr marL="0" lvl="0" indent="0" algn="l">
              <a:lnSpc>
                <a:spcPts val="3888"/>
              </a:lnSpc>
            </a:pPr>
            <a:r>
              <a:rPr lang="en-US" sz="3600">
                <a:solidFill>
                  <a:srgbClr val="19112C"/>
                </a:solidFill>
                <a:latin typeface="Arial"/>
                <a:ea typeface="Arial"/>
                <a:cs typeface="Arial"/>
                <a:sym typeface="Arial"/>
              </a:rPr>
              <a:t>Δημιουργήστε μια κοινότητα της οποίας τα μέλη επικοινωνούν δυναμικά και αποτελεσματικά και προσπαθήστε να εμπνέετε εμπιστοσύνη.</a:t>
            </a:r>
          </a:p>
          <a:p>
            <a:pPr marL="0" lvl="0" indent="0" algn="l">
              <a:lnSpc>
                <a:spcPts val="3888"/>
              </a:lnSpc>
            </a:pPr>
            <a:endParaRPr lang="en-US" sz="3600">
              <a:solidFill>
                <a:srgbClr val="19112C"/>
              </a:solidFill>
              <a:latin typeface="Arial"/>
              <a:ea typeface="Arial"/>
              <a:cs typeface="Arial"/>
              <a:sym typeface="Arial"/>
            </a:endParaRPr>
          </a:p>
          <a:p>
            <a:pPr marL="0" lvl="0" indent="0" algn="l">
              <a:lnSpc>
                <a:spcPts val="3888"/>
              </a:lnSpc>
            </a:pPr>
            <a:r>
              <a:rPr lang="en-US" sz="3600" b="1">
                <a:solidFill>
                  <a:srgbClr val="19112C"/>
                </a:solidFill>
                <a:latin typeface="Arial Bold"/>
                <a:ea typeface="Arial Bold"/>
                <a:cs typeface="Arial Bold"/>
                <a:sym typeface="Arial Bold"/>
              </a:rPr>
              <a:t>Επικοινωνία με γυναίκες;</a:t>
            </a:r>
          </a:p>
        </p:txBody>
      </p:sp>
      <p:sp>
        <p:nvSpPr>
          <p:cNvPr id="26" name="Freeform 26" descr="Συνομιλία με συμπαγή γέμιση"/>
          <p:cNvSpPr/>
          <p:nvPr/>
        </p:nvSpPr>
        <p:spPr>
          <a:xfrm>
            <a:off x="14343674" y="5341084"/>
            <a:ext cx="3838074" cy="3838074"/>
          </a:xfrm>
          <a:custGeom>
            <a:avLst/>
            <a:gdLst/>
            <a:ahLst/>
            <a:cxnLst/>
            <a:rect l="l" t="t" r="r" b="b"/>
            <a:pathLst>
              <a:path w="3838074" h="3838074">
                <a:moveTo>
                  <a:pt x="0" y="0"/>
                </a:moveTo>
                <a:lnTo>
                  <a:pt x="3838074" y="0"/>
                </a:lnTo>
                <a:lnTo>
                  <a:pt x="3838074" y="3838074"/>
                </a:lnTo>
                <a:lnTo>
                  <a:pt x="0" y="38380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7" name="Freeform 27"/>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1"/>
            <a:stretch>
              <a:fillRect/>
            </a:stretch>
          </a:blipFill>
        </p:spPr>
        <p:txBody>
          <a:bodyPr/>
          <a:lstStyle/>
          <a:p>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1052204" y="452011"/>
            <a:ext cx="2882265" cy="1403886"/>
            <a:chOff x="0" y="0"/>
            <a:chExt cx="3843020" cy="1871848"/>
          </a:xfrm>
        </p:grpSpPr>
        <p:sp>
          <p:nvSpPr>
            <p:cNvPr id="5" name="Freeform 5" descr="Ένα ασπρόμαυρο λογότυπο  Η περιγραφή δημιουργείται αυτόματα"/>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2"/>
              <a:stretch>
                <a:fillRect l="-33" r="-33"/>
              </a:stretch>
            </a:blipFill>
          </p:spPr>
          <p:txBody>
            <a:bodyPr/>
            <a:lstStyle/>
            <a:p>
              <a:endParaRPr lang="en-US"/>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9" name="Group 19"/>
          <p:cNvGrpSpPr/>
          <p:nvPr/>
        </p:nvGrpSpPr>
        <p:grpSpPr>
          <a:xfrm>
            <a:off x="1052203" y="2835395"/>
            <a:ext cx="14874820" cy="2922283"/>
            <a:chOff x="0" y="0"/>
            <a:chExt cx="19833094" cy="3896378"/>
          </a:xfrm>
        </p:grpSpPr>
        <p:sp>
          <p:nvSpPr>
            <p:cNvPr id="20" name="Freeform 20"/>
            <p:cNvSpPr/>
            <p:nvPr/>
          </p:nvSpPr>
          <p:spPr>
            <a:xfrm>
              <a:off x="0" y="0"/>
              <a:ext cx="19833095" cy="3896378"/>
            </a:xfrm>
            <a:custGeom>
              <a:avLst/>
              <a:gdLst/>
              <a:ahLst/>
              <a:cxnLst/>
              <a:rect l="l" t="t" r="r" b="b"/>
              <a:pathLst>
                <a:path w="19833095" h="3896378">
                  <a:moveTo>
                    <a:pt x="0" y="0"/>
                  </a:moveTo>
                  <a:lnTo>
                    <a:pt x="19833095" y="0"/>
                  </a:lnTo>
                  <a:lnTo>
                    <a:pt x="19833095" y="3896378"/>
                  </a:lnTo>
                  <a:lnTo>
                    <a:pt x="0" y="3896378"/>
                  </a:lnTo>
                  <a:close/>
                </a:path>
              </a:pathLst>
            </a:custGeom>
            <a:solidFill>
              <a:srgbClr val="000000">
                <a:alpha val="0"/>
              </a:srgbClr>
            </a:solidFill>
          </p:spPr>
          <p:txBody>
            <a:bodyPr/>
            <a:lstStyle/>
            <a:p>
              <a:endParaRPr lang="en-US"/>
            </a:p>
          </p:txBody>
        </p:sp>
        <p:sp>
          <p:nvSpPr>
            <p:cNvPr id="21" name="TextBox 21"/>
            <p:cNvSpPr txBox="1"/>
            <p:nvPr/>
          </p:nvSpPr>
          <p:spPr>
            <a:xfrm>
              <a:off x="0" y="19050"/>
              <a:ext cx="19833094" cy="3877328"/>
            </a:xfrm>
            <a:prstGeom prst="rect">
              <a:avLst/>
            </a:prstGeom>
          </p:spPr>
          <p:txBody>
            <a:bodyPr lIns="0" tIns="0" rIns="0" bIns="0" rtlCol="0" anchor="b"/>
            <a:lstStyle/>
            <a:p>
              <a:pPr marL="0" lvl="0" indent="0" algn="l">
                <a:lnSpc>
                  <a:spcPts val="3888"/>
                </a:lnSpc>
              </a:pPr>
              <a:r>
                <a:rPr lang="en-US" sz="3600" b="1">
                  <a:solidFill>
                    <a:srgbClr val="FFFFFF"/>
                  </a:solidFill>
                  <a:latin typeface="Arial Bold"/>
                  <a:ea typeface="Arial Bold"/>
                  <a:cs typeface="Arial Bold"/>
                  <a:sym typeface="Arial Bold"/>
                </a:rPr>
                <a:t>Τώρα θα εφαρμόσουμε στην πράξη όλα όσα μόλις είδαμε...</a:t>
              </a:r>
            </a:p>
          </p:txBody>
        </p:sp>
      </p:grpSp>
      <p:sp>
        <p:nvSpPr>
          <p:cNvPr id="22" name="TextBox 22"/>
          <p:cNvSpPr txBox="1"/>
          <p:nvPr/>
        </p:nvSpPr>
        <p:spPr>
          <a:xfrm>
            <a:off x="4548216" y="875200"/>
            <a:ext cx="11015502" cy="843915"/>
          </a:xfrm>
          <a:prstGeom prst="rect">
            <a:avLst/>
          </a:prstGeom>
        </p:spPr>
        <p:txBody>
          <a:bodyPr lIns="0" tIns="0" rIns="0" bIns="0" rtlCol="0" anchor="t">
            <a:spAutoFit/>
          </a:bodyPr>
          <a:lstStyle/>
          <a:p>
            <a:pPr marL="0" lvl="0" indent="0" algn="l">
              <a:lnSpc>
                <a:spcPts val="6479"/>
              </a:lnSpc>
            </a:pPr>
            <a:r>
              <a:rPr lang="en-US" sz="5999" b="1">
                <a:solidFill>
                  <a:srgbClr val="C0FF99"/>
                </a:solidFill>
                <a:latin typeface="Georgia Bold"/>
                <a:ea typeface="Georgia Bold"/>
                <a:cs typeface="Georgia Bold"/>
                <a:sym typeface="Georgia Bold"/>
              </a:rPr>
              <a:t>Οδηγίες ομαδικής εργασίας</a:t>
            </a:r>
          </a:p>
        </p:txBody>
      </p:sp>
      <p:sp>
        <p:nvSpPr>
          <p:cNvPr id="23" name="Freeform 23"/>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1052204" y="452011"/>
            <a:ext cx="2882265" cy="1403886"/>
            <a:chOff x="0" y="0"/>
            <a:chExt cx="3843020" cy="1871848"/>
          </a:xfrm>
        </p:grpSpPr>
        <p:sp>
          <p:nvSpPr>
            <p:cNvPr id="5" name="Freeform 5" descr="Ένα ασπρόμαυρο λογότυπο  Η περιγραφή δημιουργείται αυτόματα"/>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3"/>
              <a:stretch>
                <a:fillRect l="-33" r="-33"/>
              </a:stretch>
            </a:blipFill>
          </p:spPr>
          <p:txBody>
            <a:bodyPr/>
            <a:lstStyle/>
            <a:p>
              <a:endParaRPr lang="en-US"/>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n-US"/>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n-US"/>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n-US"/>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n-US"/>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n-US"/>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n-US"/>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9" name="Group 19"/>
          <p:cNvGrpSpPr/>
          <p:nvPr/>
        </p:nvGrpSpPr>
        <p:grpSpPr>
          <a:xfrm>
            <a:off x="834390" y="1093239"/>
            <a:ext cx="14874820" cy="1830153"/>
            <a:chOff x="0" y="0"/>
            <a:chExt cx="19833094" cy="2440204"/>
          </a:xfrm>
        </p:grpSpPr>
        <p:sp>
          <p:nvSpPr>
            <p:cNvPr id="20" name="Freeform 20"/>
            <p:cNvSpPr/>
            <p:nvPr/>
          </p:nvSpPr>
          <p:spPr>
            <a:xfrm>
              <a:off x="0" y="0"/>
              <a:ext cx="19833095" cy="2440204"/>
            </a:xfrm>
            <a:custGeom>
              <a:avLst/>
              <a:gdLst/>
              <a:ahLst/>
              <a:cxnLst/>
              <a:rect l="l" t="t" r="r" b="b"/>
              <a:pathLst>
                <a:path w="19833095" h="2440204">
                  <a:moveTo>
                    <a:pt x="0" y="0"/>
                  </a:moveTo>
                  <a:lnTo>
                    <a:pt x="19833095" y="0"/>
                  </a:lnTo>
                  <a:lnTo>
                    <a:pt x="19833095" y="2440204"/>
                  </a:lnTo>
                  <a:lnTo>
                    <a:pt x="0" y="2440204"/>
                  </a:lnTo>
                  <a:close/>
                </a:path>
              </a:pathLst>
            </a:custGeom>
            <a:solidFill>
              <a:srgbClr val="000000">
                <a:alpha val="0"/>
              </a:srgbClr>
            </a:solidFill>
          </p:spPr>
          <p:txBody>
            <a:bodyPr/>
            <a:lstStyle/>
            <a:p>
              <a:endParaRPr lang="en-US"/>
            </a:p>
          </p:txBody>
        </p:sp>
        <p:sp>
          <p:nvSpPr>
            <p:cNvPr id="21" name="TextBox 21"/>
            <p:cNvSpPr txBox="1"/>
            <p:nvPr/>
          </p:nvSpPr>
          <p:spPr>
            <a:xfrm>
              <a:off x="0" y="28575"/>
              <a:ext cx="19833094" cy="2411629"/>
            </a:xfrm>
            <a:prstGeom prst="rect">
              <a:avLst/>
            </a:prstGeom>
          </p:spPr>
          <p:txBody>
            <a:bodyPr lIns="0" tIns="0" rIns="0" bIns="0" rtlCol="0" anchor="b"/>
            <a:lstStyle/>
            <a:p>
              <a:pPr marL="0" lvl="0" indent="0" algn="l">
                <a:lnSpc>
                  <a:spcPts val="4536"/>
                </a:lnSpc>
              </a:pPr>
              <a:r>
                <a:rPr lang="en-US" sz="4200" b="1">
                  <a:solidFill>
                    <a:srgbClr val="FFFFFF"/>
                  </a:solidFill>
                  <a:latin typeface="Arial Bold"/>
                  <a:ea typeface="Arial Bold"/>
                  <a:cs typeface="Arial Bold"/>
                  <a:sym typeface="Arial Bold"/>
                </a:rPr>
                <a:t>Διαδικασία Ideathon</a:t>
              </a:r>
            </a:p>
          </p:txBody>
        </p:sp>
      </p:grpSp>
      <p:sp>
        <p:nvSpPr>
          <p:cNvPr id="22" name="TextBox 22"/>
          <p:cNvSpPr txBox="1"/>
          <p:nvPr/>
        </p:nvSpPr>
        <p:spPr>
          <a:xfrm>
            <a:off x="846618" y="6328822"/>
            <a:ext cx="2832902" cy="1657350"/>
          </a:xfrm>
          <a:prstGeom prst="rect">
            <a:avLst/>
          </a:prstGeom>
        </p:spPr>
        <p:txBody>
          <a:bodyPr lIns="0" tIns="0" rIns="0" bIns="0" rtlCol="0" anchor="t">
            <a:spAutoFit/>
          </a:bodyPr>
          <a:lstStyle/>
          <a:p>
            <a:pPr marL="0" lvl="0" indent="0" algn="ctr">
              <a:lnSpc>
                <a:spcPts val="3240"/>
              </a:lnSpc>
            </a:pPr>
            <a:r>
              <a:rPr lang="en-US" sz="2700" b="1">
                <a:solidFill>
                  <a:srgbClr val="C0FF99"/>
                </a:solidFill>
                <a:latin typeface="Arial Bold"/>
                <a:ea typeface="Arial Bold"/>
                <a:cs typeface="Arial Bold"/>
                <a:sym typeface="Arial Bold"/>
              </a:rPr>
              <a:t>Καθορισμός πρόκλησης – Συλλογή δεδομένων</a:t>
            </a:r>
          </a:p>
        </p:txBody>
      </p:sp>
      <p:sp>
        <p:nvSpPr>
          <p:cNvPr id="23" name="TextBox 23"/>
          <p:cNvSpPr txBox="1"/>
          <p:nvPr/>
        </p:nvSpPr>
        <p:spPr>
          <a:xfrm>
            <a:off x="4522040" y="6328824"/>
            <a:ext cx="2371575" cy="838200"/>
          </a:xfrm>
          <a:prstGeom prst="rect">
            <a:avLst/>
          </a:prstGeom>
        </p:spPr>
        <p:txBody>
          <a:bodyPr lIns="0" tIns="0" rIns="0" bIns="0" rtlCol="0" anchor="t">
            <a:spAutoFit/>
          </a:bodyPr>
          <a:lstStyle/>
          <a:p>
            <a:pPr marL="0" lvl="0" indent="0" algn="ctr">
              <a:lnSpc>
                <a:spcPts val="3240"/>
              </a:lnSpc>
            </a:pPr>
            <a:r>
              <a:rPr lang="en-US" sz="2700" b="1">
                <a:solidFill>
                  <a:srgbClr val="C0FF99"/>
                </a:solidFill>
                <a:latin typeface="Arial Bold"/>
                <a:ea typeface="Arial Bold"/>
                <a:cs typeface="Arial Bold"/>
                <a:sym typeface="Arial Bold"/>
              </a:rPr>
              <a:t>Καταιγισμός ιδεών</a:t>
            </a:r>
          </a:p>
        </p:txBody>
      </p:sp>
      <p:sp>
        <p:nvSpPr>
          <p:cNvPr id="24" name="TextBox 24"/>
          <p:cNvSpPr txBox="1"/>
          <p:nvPr/>
        </p:nvSpPr>
        <p:spPr>
          <a:xfrm>
            <a:off x="7950890" y="6328824"/>
            <a:ext cx="2617546" cy="838200"/>
          </a:xfrm>
          <a:prstGeom prst="rect">
            <a:avLst/>
          </a:prstGeom>
        </p:spPr>
        <p:txBody>
          <a:bodyPr lIns="0" tIns="0" rIns="0" bIns="0" rtlCol="0" anchor="t">
            <a:spAutoFit/>
          </a:bodyPr>
          <a:lstStyle/>
          <a:p>
            <a:pPr marL="0" lvl="0" indent="0" algn="ctr">
              <a:lnSpc>
                <a:spcPts val="3240"/>
              </a:lnSpc>
            </a:pPr>
            <a:r>
              <a:rPr lang="en-US" sz="2700" b="1">
                <a:solidFill>
                  <a:srgbClr val="C0FF99"/>
                </a:solidFill>
                <a:latin typeface="Arial Bold"/>
                <a:ea typeface="Arial Bold"/>
                <a:cs typeface="Arial Bold"/>
                <a:sym typeface="Arial Bold"/>
              </a:rPr>
              <a:t>Αξιολόγηση λύσεων</a:t>
            </a:r>
          </a:p>
        </p:txBody>
      </p:sp>
      <p:sp>
        <p:nvSpPr>
          <p:cNvPr id="25" name="TextBox 25"/>
          <p:cNvSpPr txBox="1"/>
          <p:nvPr/>
        </p:nvSpPr>
        <p:spPr>
          <a:xfrm>
            <a:off x="11326154" y="6328822"/>
            <a:ext cx="3017520" cy="1657350"/>
          </a:xfrm>
          <a:prstGeom prst="rect">
            <a:avLst/>
          </a:prstGeom>
        </p:spPr>
        <p:txBody>
          <a:bodyPr lIns="0" tIns="0" rIns="0" bIns="0" rtlCol="0" anchor="t">
            <a:spAutoFit/>
          </a:bodyPr>
          <a:lstStyle/>
          <a:p>
            <a:pPr marL="0" lvl="0" indent="0" algn="ctr">
              <a:lnSpc>
                <a:spcPts val="3240"/>
              </a:lnSpc>
            </a:pPr>
            <a:r>
              <a:rPr lang="en-US" sz="2700" b="1">
                <a:solidFill>
                  <a:srgbClr val="C0FF99"/>
                </a:solidFill>
                <a:latin typeface="Arial Bold"/>
                <a:ea typeface="Arial Bold"/>
                <a:cs typeface="Arial Bold"/>
                <a:sym typeface="Arial Bold"/>
              </a:rPr>
              <a:t>Δημιουργική ανάπτυξη – Βελτίωση της ιδέας σας</a:t>
            </a:r>
          </a:p>
        </p:txBody>
      </p:sp>
      <p:sp>
        <p:nvSpPr>
          <p:cNvPr id="26" name="TextBox 26"/>
          <p:cNvSpPr txBox="1"/>
          <p:nvPr/>
        </p:nvSpPr>
        <p:spPr>
          <a:xfrm>
            <a:off x="14956492" y="6328822"/>
            <a:ext cx="2485585" cy="838200"/>
          </a:xfrm>
          <a:prstGeom prst="rect">
            <a:avLst/>
          </a:prstGeom>
        </p:spPr>
        <p:txBody>
          <a:bodyPr lIns="0" tIns="0" rIns="0" bIns="0" rtlCol="0" anchor="t">
            <a:spAutoFit/>
          </a:bodyPr>
          <a:lstStyle/>
          <a:p>
            <a:pPr marL="0" lvl="0" indent="0" algn="ctr">
              <a:lnSpc>
                <a:spcPts val="3240"/>
              </a:lnSpc>
            </a:pPr>
            <a:r>
              <a:rPr lang="en-US" sz="2700" b="1">
                <a:solidFill>
                  <a:srgbClr val="C0FF99"/>
                </a:solidFill>
                <a:latin typeface="Arial Bold"/>
                <a:ea typeface="Arial Bold"/>
                <a:cs typeface="Arial Bold"/>
                <a:sym typeface="Arial Bold"/>
              </a:rPr>
              <a:t>Προετοιμασίαπαρουσίασης</a:t>
            </a:r>
          </a:p>
        </p:txBody>
      </p:sp>
      <p:sp>
        <p:nvSpPr>
          <p:cNvPr id="27" name="Freeform 27" descr="Σήμα 1 με συμπαγές γέμισμα"/>
          <p:cNvSpPr/>
          <p:nvPr/>
        </p:nvSpPr>
        <p:spPr>
          <a:xfrm>
            <a:off x="942583" y="3173781"/>
            <a:ext cx="2736936" cy="2718147"/>
          </a:xfrm>
          <a:custGeom>
            <a:avLst/>
            <a:gdLst/>
            <a:ahLst/>
            <a:cxnLst/>
            <a:rect l="l" t="t" r="r" b="b"/>
            <a:pathLst>
              <a:path w="2736936" h="2718147">
                <a:moveTo>
                  <a:pt x="0" y="0"/>
                </a:moveTo>
                <a:lnTo>
                  <a:pt x="2736936" y="0"/>
                </a:lnTo>
                <a:lnTo>
                  <a:pt x="2736936" y="2718147"/>
                </a:lnTo>
                <a:lnTo>
                  <a:pt x="0" y="2718147"/>
                </a:lnTo>
                <a:lnTo>
                  <a:pt x="0" y="0"/>
                </a:lnTo>
                <a:close/>
              </a:path>
            </a:pathLst>
          </a:custGeom>
          <a:blipFill>
            <a:blip r:embed="rId10">
              <a:extLst>
                <a:ext uri="{96DAC541-7B7A-43D3-8B79-37D633B846F1}">
                  <asvg:svgBlip xmlns:asvg="http://schemas.microsoft.com/office/drawing/2016/SVG/main" r:embed="rId11"/>
                </a:ext>
              </a:extLst>
            </a:blip>
            <a:stretch>
              <a:fillRect t="-345" b="-345"/>
            </a:stretch>
          </a:blipFill>
        </p:spPr>
        <p:txBody>
          <a:bodyPr/>
          <a:lstStyle/>
          <a:p>
            <a:endParaRPr lang="en-US"/>
          </a:p>
        </p:txBody>
      </p:sp>
      <p:sp>
        <p:nvSpPr>
          <p:cNvPr id="28" name="Freeform 28" descr="Σήμα με συμπαγές γέμισμα"/>
          <p:cNvSpPr/>
          <p:nvPr/>
        </p:nvSpPr>
        <p:spPr>
          <a:xfrm>
            <a:off x="4410728" y="3173782"/>
            <a:ext cx="2736936" cy="2718147"/>
          </a:xfrm>
          <a:custGeom>
            <a:avLst/>
            <a:gdLst/>
            <a:ahLst/>
            <a:cxnLst/>
            <a:rect l="l" t="t" r="r" b="b"/>
            <a:pathLst>
              <a:path w="2736936" h="2718147">
                <a:moveTo>
                  <a:pt x="0" y="0"/>
                </a:moveTo>
                <a:lnTo>
                  <a:pt x="2736935" y="0"/>
                </a:lnTo>
                <a:lnTo>
                  <a:pt x="2736935" y="2718148"/>
                </a:lnTo>
                <a:lnTo>
                  <a:pt x="0" y="2718148"/>
                </a:lnTo>
                <a:lnTo>
                  <a:pt x="0" y="0"/>
                </a:lnTo>
                <a:close/>
              </a:path>
            </a:pathLst>
          </a:custGeom>
          <a:blipFill>
            <a:blip r:embed="rId12">
              <a:extLst>
                <a:ext uri="{96DAC541-7B7A-43D3-8B79-37D633B846F1}">
                  <asvg:svgBlip xmlns:asvg="http://schemas.microsoft.com/office/drawing/2016/SVG/main" r:embed="rId13"/>
                </a:ext>
              </a:extLst>
            </a:blip>
            <a:stretch>
              <a:fillRect t="-345" b="-345"/>
            </a:stretch>
          </a:blipFill>
        </p:spPr>
        <p:txBody>
          <a:bodyPr/>
          <a:lstStyle/>
          <a:p>
            <a:endParaRPr lang="en-US"/>
          </a:p>
        </p:txBody>
      </p:sp>
      <p:sp>
        <p:nvSpPr>
          <p:cNvPr id="29" name="Freeform 29" descr="Σήμα 3 με συμπαγές γέμισμα"/>
          <p:cNvSpPr/>
          <p:nvPr/>
        </p:nvSpPr>
        <p:spPr>
          <a:xfrm>
            <a:off x="7878872" y="3142467"/>
            <a:ext cx="2746331" cy="2749463"/>
          </a:xfrm>
          <a:custGeom>
            <a:avLst/>
            <a:gdLst/>
            <a:ahLst/>
            <a:cxnLst/>
            <a:rect l="l" t="t" r="r" b="b"/>
            <a:pathLst>
              <a:path w="2746331" h="2749463">
                <a:moveTo>
                  <a:pt x="0" y="0"/>
                </a:moveTo>
                <a:lnTo>
                  <a:pt x="2746330" y="0"/>
                </a:lnTo>
                <a:lnTo>
                  <a:pt x="2746330" y="2749463"/>
                </a:lnTo>
                <a:lnTo>
                  <a:pt x="0" y="2749463"/>
                </a:lnTo>
                <a:lnTo>
                  <a:pt x="0" y="0"/>
                </a:lnTo>
                <a:close/>
              </a:path>
            </a:pathLst>
          </a:custGeom>
          <a:blipFill>
            <a:blip r:embed="rId14">
              <a:extLst>
                <a:ext uri="{96DAC541-7B7A-43D3-8B79-37D633B846F1}">
                  <asvg:svgBlip xmlns:asvg="http://schemas.microsoft.com/office/drawing/2016/SVG/main" r:embed="rId15"/>
                </a:ext>
              </a:extLst>
            </a:blip>
            <a:stretch>
              <a:fillRect l="-57" r="-57"/>
            </a:stretch>
          </a:blipFill>
        </p:spPr>
        <p:txBody>
          <a:bodyPr/>
          <a:lstStyle/>
          <a:p>
            <a:endParaRPr lang="en-US"/>
          </a:p>
        </p:txBody>
      </p:sp>
      <p:sp>
        <p:nvSpPr>
          <p:cNvPr id="30" name="Freeform 30" descr="Σήμα 4 με συμπαγές γέμισμα"/>
          <p:cNvSpPr/>
          <p:nvPr/>
        </p:nvSpPr>
        <p:spPr>
          <a:xfrm>
            <a:off x="11362672" y="3158124"/>
            <a:ext cx="2736936" cy="2718147"/>
          </a:xfrm>
          <a:custGeom>
            <a:avLst/>
            <a:gdLst/>
            <a:ahLst/>
            <a:cxnLst/>
            <a:rect l="l" t="t" r="r" b="b"/>
            <a:pathLst>
              <a:path w="2736936" h="2718147">
                <a:moveTo>
                  <a:pt x="0" y="0"/>
                </a:moveTo>
                <a:lnTo>
                  <a:pt x="2736936" y="0"/>
                </a:lnTo>
                <a:lnTo>
                  <a:pt x="2736936" y="2718147"/>
                </a:lnTo>
                <a:lnTo>
                  <a:pt x="0" y="2718147"/>
                </a:lnTo>
                <a:lnTo>
                  <a:pt x="0" y="0"/>
                </a:lnTo>
                <a:close/>
              </a:path>
            </a:pathLst>
          </a:custGeom>
          <a:blipFill>
            <a:blip r:embed="rId16">
              <a:extLst>
                <a:ext uri="{96DAC541-7B7A-43D3-8B79-37D633B846F1}">
                  <asvg:svgBlip xmlns:asvg="http://schemas.microsoft.com/office/drawing/2016/SVG/main" r:embed="rId17"/>
                </a:ext>
              </a:extLst>
            </a:blip>
            <a:stretch>
              <a:fillRect t="-345" b="-345"/>
            </a:stretch>
          </a:blipFill>
        </p:spPr>
        <p:txBody>
          <a:bodyPr/>
          <a:lstStyle/>
          <a:p>
            <a:endParaRPr lang="en-US"/>
          </a:p>
        </p:txBody>
      </p:sp>
      <p:sp>
        <p:nvSpPr>
          <p:cNvPr id="31" name="Freeform 31" descr="Σήμα 5 με συμπαγές γέμισμα"/>
          <p:cNvSpPr/>
          <p:nvPr/>
        </p:nvSpPr>
        <p:spPr>
          <a:xfrm>
            <a:off x="14830817" y="3173782"/>
            <a:ext cx="2736936" cy="2718147"/>
          </a:xfrm>
          <a:custGeom>
            <a:avLst/>
            <a:gdLst/>
            <a:ahLst/>
            <a:cxnLst/>
            <a:rect l="l" t="t" r="r" b="b"/>
            <a:pathLst>
              <a:path w="2736936" h="2718147">
                <a:moveTo>
                  <a:pt x="0" y="0"/>
                </a:moveTo>
                <a:lnTo>
                  <a:pt x="2736935" y="0"/>
                </a:lnTo>
                <a:lnTo>
                  <a:pt x="2736935" y="2718148"/>
                </a:lnTo>
                <a:lnTo>
                  <a:pt x="0" y="2718148"/>
                </a:lnTo>
                <a:lnTo>
                  <a:pt x="0" y="0"/>
                </a:lnTo>
                <a:close/>
              </a:path>
            </a:pathLst>
          </a:custGeom>
          <a:blipFill>
            <a:blip r:embed="rId18">
              <a:extLst>
                <a:ext uri="{96DAC541-7B7A-43D3-8B79-37D633B846F1}">
                  <asvg:svgBlip xmlns:asvg="http://schemas.microsoft.com/office/drawing/2016/SVG/main" r:embed="rId19"/>
                </a:ext>
              </a:extLst>
            </a:blip>
            <a:stretch>
              <a:fillRect t="-345" b="-345"/>
            </a:stretch>
          </a:blipFill>
        </p:spPr>
        <p:txBody>
          <a:bodyPr/>
          <a:lstStyle/>
          <a:p>
            <a:endParaRPr lang="en-US"/>
          </a:p>
        </p:txBody>
      </p:sp>
      <p:sp>
        <p:nvSpPr>
          <p:cNvPr id="32" name="TextBox 32"/>
          <p:cNvSpPr txBox="1"/>
          <p:nvPr/>
        </p:nvSpPr>
        <p:spPr>
          <a:xfrm>
            <a:off x="4548216" y="875200"/>
            <a:ext cx="11015502" cy="843915"/>
          </a:xfrm>
          <a:prstGeom prst="rect">
            <a:avLst/>
          </a:prstGeom>
        </p:spPr>
        <p:txBody>
          <a:bodyPr lIns="0" tIns="0" rIns="0" bIns="0" rtlCol="0" anchor="t">
            <a:spAutoFit/>
          </a:bodyPr>
          <a:lstStyle/>
          <a:p>
            <a:pPr marL="0" lvl="0" indent="0" algn="l">
              <a:lnSpc>
                <a:spcPts val="6479"/>
              </a:lnSpc>
            </a:pPr>
            <a:r>
              <a:rPr lang="en-US" sz="5999" b="1">
                <a:solidFill>
                  <a:srgbClr val="C0FF99"/>
                </a:solidFill>
                <a:latin typeface="Georgia Bold"/>
                <a:ea typeface="Georgia Bold"/>
                <a:cs typeface="Georgia Bold"/>
                <a:sym typeface="Georgia Bold"/>
              </a:rPr>
              <a:t>Οδηγίες ομαδικής εργασίας</a:t>
            </a:r>
          </a:p>
        </p:txBody>
      </p:sp>
      <p:sp>
        <p:nvSpPr>
          <p:cNvPr id="33" name="Freeform 33"/>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20"/>
            <a:stretch>
              <a:fillRect/>
            </a:stretch>
          </a:blipFill>
        </p:spPr>
        <p:txBody>
          <a:bodyPr/>
          <a:lstStyle/>
          <a:p>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1052204" y="452011"/>
            <a:ext cx="2882265" cy="1403886"/>
            <a:chOff x="0" y="0"/>
            <a:chExt cx="3843020" cy="1871848"/>
          </a:xfrm>
        </p:grpSpPr>
        <p:sp>
          <p:nvSpPr>
            <p:cNvPr id="5" name="Freeform 5" descr="Ένα ασπρόμαυρο λογότυπο  Η περιγραφή δημιουργείται αυτόματα"/>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3"/>
              <a:stretch>
                <a:fillRect l="-33" r="-33"/>
              </a:stretch>
            </a:blipFill>
          </p:spPr>
          <p:txBody>
            <a:bodyPr/>
            <a:lstStyle/>
            <a:p>
              <a:endParaRPr lang="en-US"/>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n-US"/>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n-US"/>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n-US"/>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n-US"/>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n-US"/>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n-US"/>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9" name="Group 19"/>
          <p:cNvGrpSpPr/>
          <p:nvPr/>
        </p:nvGrpSpPr>
        <p:grpSpPr>
          <a:xfrm>
            <a:off x="818708" y="979944"/>
            <a:ext cx="14874820" cy="1830153"/>
            <a:chOff x="0" y="0"/>
            <a:chExt cx="19833094" cy="2440204"/>
          </a:xfrm>
        </p:grpSpPr>
        <p:sp>
          <p:nvSpPr>
            <p:cNvPr id="20" name="Freeform 20"/>
            <p:cNvSpPr/>
            <p:nvPr/>
          </p:nvSpPr>
          <p:spPr>
            <a:xfrm>
              <a:off x="0" y="0"/>
              <a:ext cx="19833095" cy="2440204"/>
            </a:xfrm>
            <a:custGeom>
              <a:avLst/>
              <a:gdLst/>
              <a:ahLst/>
              <a:cxnLst/>
              <a:rect l="l" t="t" r="r" b="b"/>
              <a:pathLst>
                <a:path w="19833095" h="2440204">
                  <a:moveTo>
                    <a:pt x="0" y="0"/>
                  </a:moveTo>
                  <a:lnTo>
                    <a:pt x="19833095" y="0"/>
                  </a:lnTo>
                  <a:lnTo>
                    <a:pt x="19833095" y="2440204"/>
                  </a:lnTo>
                  <a:lnTo>
                    <a:pt x="0" y="2440204"/>
                  </a:lnTo>
                  <a:close/>
                </a:path>
              </a:pathLst>
            </a:custGeom>
            <a:solidFill>
              <a:srgbClr val="000000">
                <a:alpha val="0"/>
              </a:srgbClr>
            </a:solidFill>
          </p:spPr>
          <p:txBody>
            <a:bodyPr/>
            <a:lstStyle/>
            <a:p>
              <a:endParaRPr lang="en-US"/>
            </a:p>
          </p:txBody>
        </p:sp>
        <p:sp>
          <p:nvSpPr>
            <p:cNvPr id="21" name="TextBox 21"/>
            <p:cNvSpPr txBox="1"/>
            <p:nvPr/>
          </p:nvSpPr>
          <p:spPr>
            <a:xfrm>
              <a:off x="0" y="28575"/>
              <a:ext cx="19833094" cy="2411629"/>
            </a:xfrm>
            <a:prstGeom prst="rect">
              <a:avLst/>
            </a:prstGeom>
          </p:spPr>
          <p:txBody>
            <a:bodyPr lIns="0" tIns="0" rIns="0" bIns="0" rtlCol="0" anchor="b"/>
            <a:lstStyle/>
            <a:p>
              <a:pPr marL="0" lvl="0" indent="0" algn="l">
                <a:lnSpc>
                  <a:spcPts val="4536"/>
                </a:lnSpc>
              </a:pPr>
              <a:r>
                <a:rPr lang="en-US" sz="4200" b="1">
                  <a:solidFill>
                    <a:srgbClr val="FFFFFF"/>
                  </a:solidFill>
                  <a:latin typeface="Arial Bold"/>
                  <a:ea typeface="Arial Bold"/>
                  <a:cs typeface="Arial Bold"/>
                  <a:sym typeface="Arial Bold"/>
                </a:rPr>
                <a:t>Συμβουλές συνεργασίας</a:t>
              </a:r>
            </a:p>
          </p:txBody>
        </p:sp>
      </p:grpSp>
      <p:sp>
        <p:nvSpPr>
          <p:cNvPr id="22" name="TextBox 22"/>
          <p:cNvSpPr txBox="1"/>
          <p:nvPr/>
        </p:nvSpPr>
        <p:spPr>
          <a:xfrm>
            <a:off x="4476880" y="3567223"/>
            <a:ext cx="3533512" cy="1457325"/>
          </a:xfrm>
          <a:prstGeom prst="rect">
            <a:avLst/>
          </a:prstGeom>
        </p:spPr>
        <p:txBody>
          <a:bodyPr lIns="0" tIns="0" rIns="0" bIns="0" rtlCol="0" anchor="t">
            <a:spAutoFit/>
          </a:bodyPr>
          <a:lstStyle/>
          <a:p>
            <a:pPr marL="0" lvl="0" indent="0" algn="ctr">
              <a:lnSpc>
                <a:spcPts val="2880"/>
              </a:lnSpc>
            </a:pPr>
            <a:r>
              <a:rPr lang="en-US" sz="2400" b="1">
                <a:solidFill>
                  <a:srgbClr val="C0FF99"/>
                </a:solidFill>
                <a:latin typeface="Arial Bold"/>
                <a:ea typeface="Arial Bold"/>
                <a:cs typeface="Arial Bold"/>
                <a:sym typeface="Arial Bold"/>
              </a:rPr>
              <a:t>Ακούστε ενεργά, ενθαρρύνετε κάθε φωνή, ειδικά τα πιο ήσυχα μέλη της ομάδας.</a:t>
            </a:r>
          </a:p>
        </p:txBody>
      </p:sp>
      <p:sp>
        <p:nvSpPr>
          <p:cNvPr id="23" name="TextBox 23"/>
          <p:cNvSpPr txBox="1"/>
          <p:nvPr/>
        </p:nvSpPr>
        <p:spPr>
          <a:xfrm>
            <a:off x="9451460" y="3386249"/>
            <a:ext cx="3728478" cy="1819275"/>
          </a:xfrm>
          <a:prstGeom prst="rect">
            <a:avLst/>
          </a:prstGeom>
        </p:spPr>
        <p:txBody>
          <a:bodyPr lIns="0" tIns="0" rIns="0" bIns="0" rtlCol="0" anchor="t">
            <a:spAutoFit/>
          </a:bodyPr>
          <a:lstStyle/>
          <a:p>
            <a:pPr marL="0" lvl="0" indent="0" algn="ctr">
              <a:lnSpc>
                <a:spcPts val="2880"/>
              </a:lnSpc>
            </a:pPr>
            <a:r>
              <a:rPr lang="en-US" sz="2400" b="1">
                <a:solidFill>
                  <a:srgbClr val="C0FF99"/>
                </a:solidFill>
                <a:latin typeface="Arial Bold"/>
                <a:ea typeface="Arial Bold"/>
                <a:cs typeface="Arial Bold"/>
                <a:sym typeface="Arial Bold"/>
              </a:rPr>
              <a:t>Συνδυάστε τη δημιουργικότητα με την πρακτικότητα, καθώς η καινοτομία προκύπτει και από τα δύο.</a:t>
            </a:r>
          </a:p>
        </p:txBody>
      </p:sp>
      <p:sp>
        <p:nvSpPr>
          <p:cNvPr id="24" name="TextBox 24"/>
          <p:cNvSpPr txBox="1"/>
          <p:nvPr/>
        </p:nvSpPr>
        <p:spPr>
          <a:xfrm>
            <a:off x="4297601" y="6179615"/>
            <a:ext cx="3892070" cy="1819275"/>
          </a:xfrm>
          <a:prstGeom prst="rect">
            <a:avLst/>
          </a:prstGeom>
        </p:spPr>
        <p:txBody>
          <a:bodyPr lIns="0" tIns="0" rIns="0" bIns="0" rtlCol="0" anchor="t">
            <a:spAutoFit/>
          </a:bodyPr>
          <a:lstStyle/>
          <a:p>
            <a:pPr marL="0" lvl="0" indent="0" algn="ctr">
              <a:lnSpc>
                <a:spcPts val="2879"/>
              </a:lnSpc>
            </a:pPr>
            <a:r>
              <a:rPr lang="en-US" sz="2400" b="1">
                <a:solidFill>
                  <a:srgbClr val="C0FF99"/>
                </a:solidFill>
                <a:latin typeface="Arial Bold"/>
                <a:ea typeface="Arial Bold"/>
                <a:cs typeface="Arial Bold"/>
                <a:sym typeface="Arial Bold"/>
              </a:rPr>
              <a:t>Υποστηρίξτε ο ένας τον άλλον. Αυτό έχει να κάνει περισσότερο με τη μάθηση, παρά με τον διαγωνισμό.</a:t>
            </a:r>
          </a:p>
        </p:txBody>
      </p:sp>
      <p:sp>
        <p:nvSpPr>
          <p:cNvPr id="25" name="TextBox 25"/>
          <p:cNvSpPr txBox="1"/>
          <p:nvPr/>
        </p:nvSpPr>
        <p:spPr>
          <a:xfrm>
            <a:off x="9355474" y="6150769"/>
            <a:ext cx="3920449" cy="1819275"/>
          </a:xfrm>
          <a:prstGeom prst="rect">
            <a:avLst/>
          </a:prstGeom>
        </p:spPr>
        <p:txBody>
          <a:bodyPr lIns="0" tIns="0" rIns="0" bIns="0" rtlCol="0" anchor="t">
            <a:spAutoFit/>
          </a:bodyPr>
          <a:lstStyle/>
          <a:p>
            <a:pPr marL="0" lvl="0" indent="0" algn="ctr">
              <a:lnSpc>
                <a:spcPts val="2879"/>
              </a:lnSpc>
            </a:pPr>
            <a:r>
              <a:rPr lang="en-US" sz="2400" b="1">
                <a:solidFill>
                  <a:srgbClr val="C0FF99"/>
                </a:solidFill>
                <a:latin typeface="Arial Bold"/>
                <a:ea typeface="Arial Bold"/>
                <a:cs typeface="Arial Bold"/>
                <a:sym typeface="Arial Bold"/>
              </a:rPr>
              <a:t>Οργάνωση χρόνου. Κατανείμετε έξυπνα τα λεπτά μεταξύ της ανταλλαγής ιδεών και του σχεδιασμού.</a:t>
            </a:r>
          </a:p>
        </p:txBody>
      </p:sp>
      <p:grpSp>
        <p:nvGrpSpPr>
          <p:cNvPr id="26" name="Group 26"/>
          <p:cNvGrpSpPr>
            <a:grpSpLocks noChangeAspect="1"/>
          </p:cNvGrpSpPr>
          <p:nvPr/>
        </p:nvGrpSpPr>
        <p:grpSpPr>
          <a:xfrm>
            <a:off x="3854313" y="3136217"/>
            <a:ext cx="4600575" cy="2328862"/>
            <a:chOff x="0" y="0"/>
            <a:chExt cx="6134100" cy="3105150"/>
          </a:xfrm>
        </p:grpSpPr>
        <p:sp>
          <p:nvSpPr>
            <p:cNvPr id="27" name="Freeform 27" descr="Εικόνα που περιέχει αερόστατο θερμού αέρα  Το περιεχόμενο που δημιουργείται από ΑΙ μπορεί να μην είναι σωστό."/>
            <p:cNvSpPr/>
            <p:nvPr/>
          </p:nvSpPr>
          <p:spPr>
            <a:xfrm>
              <a:off x="0" y="0"/>
              <a:ext cx="6134100" cy="3105150"/>
            </a:xfrm>
            <a:custGeom>
              <a:avLst/>
              <a:gdLst/>
              <a:ahLst/>
              <a:cxnLst/>
              <a:rect l="l" t="t" r="r" b="b"/>
              <a:pathLst>
                <a:path w="6134100" h="3105150">
                  <a:moveTo>
                    <a:pt x="0" y="0"/>
                  </a:moveTo>
                  <a:lnTo>
                    <a:pt x="6134100" y="0"/>
                  </a:lnTo>
                  <a:lnTo>
                    <a:pt x="6134100" y="3105150"/>
                  </a:lnTo>
                  <a:lnTo>
                    <a:pt x="0" y="3105150"/>
                  </a:lnTo>
                  <a:lnTo>
                    <a:pt x="0" y="0"/>
                  </a:lnTo>
                  <a:close/>
                </a:path>
              </a:pathLst>
            </a:custGeom>
            <a:blipFill>
              <a:blip r:embed="rId10"/>
              <a:stretch>
                <a:fillRect l="-621" r="-621"/>
              </a:stretch>
            </a:blipFill>
          </p:spPr>
          <p:txBody>
            <a:bodyPr/>
            <a:lstStyle/>
            <a:p>
              <a:endParaRPr lang="en-US"/>
            </a:p>
          </p:txBody>
        </p:sp>
      </p:grpSp>
      <p:grpSp>
        <p:nvGrpSpPr>
          <p:cNvPr id="28" name="Group 28"/>
          <p:cNvGrpSpPr>
            <a:grpSpLocks noChangeAspect="1"/>
          </p:cNvGrpSpPr>
          <p:nvPr/>
        </p:nvGrpSpPr>
        <p:grpSpPr>
          <a:xfrm>
            <a:off x="8782690" y="3136217"/>
            <a:ext cx="4600575" cy="2328862"/>
            <a:chOff x="0" y="0"/>
            <a:chExt cx="6134100" cy="3105150"/>
          </a:xfrm>
        </p:grpSpPr>
        <p:sp>
          <p:nvSpPr>
            <p:cNvPr id="29" name="Freeform 29" descr="Εικόνα που περιέχει αερόστατο θερμού αέρα  Το περιεχόμενο που δημιουργείται από ΑΙ μπορεί να μην είναι σωστό."/>
            <p:cNvSpPr/>
            <p:nvPr/>
          </p:nvSpPr>
          <p:spPr>
            <a:xfrm>
              <a:off x="0" y="0"/>
              <a:ext cx="6134100" cy="3105150"/>
            </a:xfrm>
            <a:custGeom>
              <a:avLst/>
              <a:gdLst/>
              <a:ahLst/>
              <a:cxnLst/>
              <a:rect l="l" t="t" r="r" b="b"/>
              <a:pathLst>
                <a:path w="6134100" h="3105150">
                  <a:moveTo>
                    <a:pt x="0" y="0"/>
                  </a:moveTo>
                  <a:lnTo>
                    <a:pt x="6134100" y="0"/>
                  </a:lnTo>
                  <a:lnTo>
                    <a:pt x="6134100" y="3105150"/>
                  </a:lnTo>
                  <a:lnTo>
                    <a:pt x="0" y="3105150"/>
                  </a:lnTo>
                  <a:lnTo>
                    <a:pt x="0" y="0"/>
                  </a:lnTo>
                  <a:close/>
                </a:path>
              </a:pathLst>
            </a:custGeom>
            <a:blipFill>
              <a:blip r:embed="rId10"/>
              <a:stretch>
                <a:fillRect l="-621" r="-621"/>
              </a:stretch>
            </a:blipFill>
          </p:spPr>
          <p:txBody>
            <a:bodyPr/>
            <a:lstStyle/>
            <a:p>
              <a:endParaRPr lang="en-US"/>
            </a:p>
          </p:txBody>
        </p:sp>
      </p:grpSp>
      <p:grpSp>
        <p:nvGrpSpPr>
          <p:cNvPr id="30" name="Group 30"/>
          <p:cNvGrpSpPr>
            <a:grpSpLocks noChangeAspect="1"/>
          </p:cNvGrpSpPr>
          <p:nvPr/>
        </p:nvGrpSpPr>
        <p:grpSpPr>
          <a:xfrm>
            <a:off x="3828720" y="5788930"/>
            <a:ext cx="4600575" cy="2328862"/>
            <a:chOff x="0" y="0"/>
            <a:chExt cx="6134100" cy="3105150"/>
          </a:xfrm>
        </p:grpSpPr>
        <p:sp>
          <p:nvSpPr>
            <p:cNvPr id="31" name="Freeform 31" descr="Εικόνα που περιέχει αερόστατο θερμού αέρα  Το περιεχόμενο που δημιουργείται από ΑΙ μπορεί να μην είναι σωστό."/>
            <p:cNvSpPr/>
            <p:nvPr/>
          </p:nvSpPr>
          <p:spPr>
            <a:xfrm>
              <a:off x="0" y="0"/>
              <a:ext cx="6134100" cy="3105150"/>
            </a:xfrm>
            <a:custGeom>
              <a:avLst/>
              <a:gdLst/>
              <a:ahLst/>
              <a:cxnLst/>
              <a:rect l="l" t="t" r="r" b="b"/>
              <a:pathLst>
                <a:path w="6134100" h="3105150">
                  <a:moveTo>
                    <a:pt x="0" y="0"/>
                  </a:moveTo>
                  <a:lnTo>
                    <a:pt x="6134100" y="0"/>
                  </a:lnTo>
                  <a:lnTo>
                    <a:pt x="6134100" y="3105150"/>
                  </a:lnTo>
                  <a:lnTo>
                    <a:pt x="0" y="3105150"/>
                  </a:lnTo>
                  <a:lnTo>
                    <a:pt x="0" y="0"/>
                  </a:lnTo>
                  <a:close/>
                </a:path>
              </a:pathLst>
            </a:custGeom>
            <a:blipFill>
              <a:blip r:embed="rId10"/>
              <a:stretch>
                <a:fillRect l="-621" r="-621"/>
              </a:stretch>
            </a:blipFill>
          </p:spPr>
          <p:txBody>
            <a:bodyPr/>
            <a:lstStyle/>
            <a:p>
              <a:endParaRPr lang="en-US"/>
            </a:p>
          </p:txBody>
        </p:sp>
      </p:grpSp>
      <p:grpSp>
        <p:nvGrpSpPr>
          <p:cNvPr id="32" name="Group 32"/>
          <p:cNvGrpSpPr>
            <a:grpSpLocks noChangeAspect="1"/>
          </p:cNvGrpSpPr>
          <p:nvPr/>
        </p:nvGrpSpPr>
        <p:grpSpPr>
          <a:xfrm>
            <a:off x="8782690" y="5788930"/>
            <a:ext cx="4600575" cy="2328862"/>
            <a:chOff x="0" y="0"/>
            <a:chExt cx="6134100" cy="3105150"/>
          </a:xfrm>
        </p:grpSpPr>
        <p:sp>
          <p:nvSpPr>
            <p:cNvPr id="33" name="Freeform 33" descr="Εικόνα που περιέχει αερόστατο θερμού αέρα  Το περιεχόμενο που δημιουργείται από ΑΙ μπορεί να μην είναι σωστό."/>
            <p:cNvSpPr/>
            <p:nvPr/>
          </p:nvSpPr>
          <p:spPr>
            <a:xfrm>
              <a:off x="0" y="0"/>
              <a:ext cx="6134100" cy="3105150"/>
            </a:xfrm>
            <a:custGeom>
              <a:avLst/>
              <a:gdLst/>
              <a:ahLst/>
              <a:cxnLst/>
              <a:rect l="l" t="t" r="r" b="b"/>
              <a:pathLst>
                <a:path w="6134100" h="3105150">
                  <a:moveTo>
                    <a:pt x="0" y="0"/>
                  </a:moveTo>
                  <a:lnTo>
                    <a:pt x="6134100" y="0"/>
                  </a:lnTo>
                  <a:lnTo>
                    <a:pt x="6134100" y="3105150"/>
                  </a:lnTo>
                  <a:lnTo>
                    <a:pt x="0" y="3105150"/>
                  </a:lnTo>
                  <a:lnTo>
                    <a:pt x="0" y="0"/>
                  </a:lnTo>
                  <a:close/>
                </a:path>
              </a:pathLst>
            </a:custGeom>
            <a:blipFill>
              <a:blip r:embed="rId10"/>
              <a:stretch>
                <a:fillRect l="-621" r="-621"/>
              </a:stretch>
            </a:blipFill>
          </p:spPr>
          <p:txBody>
            <a:bodyPr/>
            <a:lstStyle/>
            <a:p>
              <a:endParaRPr lang="en-US"/>
            </a:p>
          </p:txBody>
        </p:sp>
      </p:grpSp>
      <p:sp>
        <p:nvSpPr>
          <p:cNvPr id="34" name="TextBox 34"/>
          <p:cNvSpPr txBox="1"/>
          <p:nvPr/>
        </p:nvSpPr>
        <p:spPr>
          <a:xfrm>
            <a:off x="4562818" y="813435"/>
            <a:ext cx="11015502" cy="843915"/>
          </a:xfrm>
          <a:prstGeom prst="rect">
            <a:avLst/>
          </a:prstGeom>
        </p:spPr>
        <p:txBody>
          <a:bodyPr lIns="0" tIns="0" rIns="0" bIns="0" rtlCol="0" anchor="t">
            <a:spAutoFit/>
          </a:bodyPr>
          <a:lstStyle/>
          <a:p>
            <a:pPr marL="0" lvl="0" indent="0" algn="l">
              <a:lnSpc>
                <a:spcPts val="6479"/>
              </a:lnSpc>
            </a:pPr>
            <a:r>
              <a:rPr lang="en-US" sz="5999" b="1">
                <a:solidFill>
                  <a:srgbClr val="C0FF99"/>
                </a:solidFill>
                <a:latin typeface="Georgia Bold"/>
                <a:ea typeface="Georgia Bold"/>
                <a:cs typeface="Georgia Bold"/>
                <a:sym typeface="Georgia Bold"/>
              </a:rPr>
              <a:t>Οδηγίες ομαδικής εργασίας</a:t>
            </a:r>
          </a:p>
        </p:txBody>
      </p:sp>
      <p:sp>
        <p:nvSpPr>
          <p:cNvPr id="35" name="Freeform 35"/>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1"/>
            <a:stretch>
              <a:fillRect/>
            </a:stretch>
          </a:blipFill>
        </p:spPr>
        <p:txBody>
          <a:bodyPr/>
          <a:lstStyle/>
          <a:p>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p:nvPr/>
        </p:nvGrpSpPr>
        <p:grpSpPr>
          <a:xfrm>
            <a:off x="846618" y="48977"/>
            <a:ext cx="13514840" cy="1988344"/>
            <a:chOff x="0" y="0"/>
            <a:chExt cx="18019786" cy="2651126"/>
          </a:xfrm>
        </p:grpSpPr>
        <p:sp>
          <p:nvSpPr>
            <p:cNvPr id="18" name="Freeform 18"/>
            <p:cNvSpPr/>
            <p:nvPr/>
          </p:nvSpPr>
          <p:spPr>
            <a:xfrm>
              <a:off x="0" y="0"/>
              <a:ext cx="18019785" cy="2651126"/>
            </a:xfrm>
            <a:custGeom>
              <a:avLst/>
              <a:gdLst/>
              <a:ahLst/>
              <a:cxnLst/>
              <a:rect l="l" t="t" r="r" b="b"/>
              <a:pathLst>
                <a:path w="18019785" h="2651126">
                  <a:moveTo>
                    <a:pt x="0" y="0"/>
                  </a:moveTo>
                  <a:lnTo>
                    <a:pt x="18019785" y="0"/>
                  </a:lnTo>
                  <a:lnTo>
                    <a:pt x="18019785" y="2651126"/>
                  </a:lnTo>
                  <a:lnTo>
                    <a:pt x="0" y="2651126"/>
                  </a:lnTo>
                  <a:close/>
                </a:path>
              </a:pathLst>
            </a:custGeom>
            <a:solidFill>
              <a:srgbClr val="000000">
                <a:alpha val="0"/>
              </a:srgbClr>
            </a:solidFill>
          </p:spPr>
          <p:txBody>
            <a:bodyPr/>
            <a:lstStyle/>
            <a:p>
              <a:endParaRPr lang="en-US"/>
            </a:p>
          </p:txBody>
        </p:sp>
        <p:sp>
          <p:nvSpPr>
            <p:cNvPr id="19" name="TextBox 19"/>
            <p:cNvSpPr txBox="1"/>
            <p:nvPr/>
          </p:nvSpPr>
          <p:spPr>
            <a:xfrm>
              <a:off x="0" y="47625"/>
              <a:ext cx="18019786" cy="2603501"/>
            </a:xfrm>
            <a:prstGeom prst="rect">
              <a:avLst/>
            </a:prstGeom>
          </p:spPr>
          <p:txBody>
            <a:bodyPr lIns="0" tIns="0" rIns="0" bIns="0" rtlCol="0" anchor="ctr"/>
            <a:lstStyle/>
            <a:p>
              <a:pPr marL="0" lvl="0" indent="0" algn="l">
                <a:lnSpc>
                  <a:spcPts val="5832"/>
                </a:lnSpc>
              </a:pPr>
              <a:r>
                <a:rPr lang="en-US" sz="5400" b="1">
                  <a:solidFill>
                    <a:srgbClr val="8D5CFF"/>
                  </a:solidFill>
                  <a:latin typeface="Georgia Bold"/>
                  <a:ea typeface="Georgia Bold"/>
                  <a:cs typeface="Georgia Bold"/>
                  <a:sym typeface="Georgia Bold"/>
                </a:rPr>
                <a:t>Πώς θα αξιολογηθούν οι ιδέες σας</a:t>
              </a:r>
            </a:p>
          </p:txBody>
        </p:sp>
      </p:grpSp>
      <p:grpSp>
        <p:nvGrpSpPr>
          <p:cNvPr id="20" name="Group 20"/>
          <p:cNvGrpSpPr>
            <a:grpSpLocks noChangeAspect="1"/>
          </p:cNvGrpSpPr>
          <p:nvPr/>
        </p:nvGrpSpPr>
        <p:grpSpPr>
          <a:xfrm>
            <a:off x="14526490" y="544438"/>
            <a:ext cx="3282540" cy="997420"/>
            <a:chOff x="0" y="0"/>
            <a:chExt cx="4376720" cy="1329894"/>
          </a:xfrm>
        </p:grpSpPr>
        <p:sp>
          <p:nvSpPr>
            <p:cNvPr id="21" name="Freeform 21" descr="Εικόνα που περιέχει γραφικά, γραφιστική, στιγμιότυπο οθόνης, γραμματοσειρά  Το περιεχόμενο που δημιουργείται από AI ενδέχεται να είναι εσφαλμένο."/>
            <p:cNvSpPr/>
            <p:nvPr/>
          </p:nvSpPr>
          <p:spPr>
            <a:xfrm>
              <a:off x="0" y="0"/>
              <a:ext cx="4376674" cy="1329944"/>
            </a:xfrm>
            <a:custGeom>
              <a:avLst/>
              <a:gdLst/>
              <a:ahLst/>
              <a:cxnLst/>
              <a:rect l="l" t="t" r="r" b="b"/>
              <a:pathLst>
                <a:path w="4376674" h="1329944">
                  <a:moveTo>
                    <a:pt x="0" y="0"/>
                  </a:moveTo>
                  <a:lnTo>
                    <a:pt x="4376674" y="0"/>
                  </a:lnTo>
                  <a:lnTo>
                    <a:pt x="4376674" y="1329944"/>
                  </a:lnTo>
                  <a:lnTo>
                    <a:pt x="0" y="1329944"/>
                  </a:lnTo>
                  <a:lnTo>
                    <a:pt x="0" y="0"/>
                  </a:lnTo>
                  <a:close/>
                </a:path>
              </a:pathLst>
            </a:custGeom>
            <a:blipFill>
              <a:blip r:embed="rId9"/>
              <a:stretch>
                <a:fillRect r="-1" b="3"/>
              </a:stretch>
            </a:blipFill>
          </p:spPr>
          <p:txBody>
            <a:bodyPr/>
            <a:lstStyle/>
            <a:p>
              <a:endParaRPr lang="en-US"/>
            </a:p>
          </p:txBody>
        </p:sp>
      </p:grpSp>
      <p:sp>
        <p:nvSpPr>
          <p:cNvPr id="22" name="TextBox 22"/>
          <p:cNvSpPr txBox="1"/>
          <p:nvPr/>
        </p:nvSpPr>
        <p:spPr>
          <a:xfrm>
            <a:off x="2621610" y="2036748"/>
            <a:ext cx="12673913" cy="1247775"/>
          </a:xfrm>
          <a:prstGeom prst="rect">
            <a:avLst/>
          </a:prstGeom>
        </p:spPr>
        <p:txBody>
          <a:bodyPr lIns="0" tIns="0" rIns="0" bIns="0" rtlCol="0" anchor="t">
            <a:spAutoFit/>
          </a:bodyPr>
          <a:lstStyle/>
          <a:p>
            <a:pPr marL="0" lvl="0" indent="0" algn="ctr">
              <a:lnSpc>
                <a:spcPts val="3240"/>
              </a:lnSpc>
            </a:pPr>
            <a:r>
              <a:rPr lang="en-US" sz="2700">
                <a:solidFill>
                  <a:srgbClr val="19112C"/>
                </a:solidFill>
                <a:latin typeface="Arial"/>
                <a:ea typeface="Arial"/>
                <a:cs typeface="Arial"/>
                <a:sym typeface="Arial"/>
              </a:rPr>
              <a:t>Η ιδέα σας θα αξιολογηθεί από μια ομάδα ειδικών.</a:t>
            </a:r>
          </a:p>
          <a:p>
            <a:pPr marL="0" lvl="0" indent="0" algn="ctr">
              <a:lnSpc>
                <a:spcPts val="3240"/>
              </a:lnSpc>
            </a:pPr>
            <a:endParaRPr lang="en-US" sz="2700">
              <a:solidFill>
                <a:srgbClr val="19112C"/>
              </a:solidFill>
              <a:latin typeface="Arial"/>
              <a:ea typeface="Arial"/>
              <a:cs typeface="Arial"/>
              <a:sym typeface="Arial"/>
            </a:endParaRPr>
          </a:p>
          <a:p>
            <a:pPr marL="0" lvl="0" indent="0" algn="ctr">
              <a:lnSpc>
                <a:spcPts val="3240"/>
              </a:lnSpc>
            </a:pPr>
            <a:r>
              <a:rPr lang="en-US" sz="2700" b="1">
                <a:solidFill>
                  <a:srgbClr val="19112C"/>
                </a:solidFill>
                <a:latin typeface="Arial Bold"/>
                <a:ea typeface="Arial Bold"/>
                <a:cs typeface="Arial Bold"/>
                <a:sym typeface="Arial Bold"/>
              </a:rPr>
              <a:t>ΚΡΙΤΗΡΙΑ ΑΞΙΟΛΟΓΗΣΗΣ</a:t>
            </a:r>
          </a:p>
        </p:txBody>
      </p:sp>
      <p:sp>
        <p:nvSpPr>
          <p:cNvPr id="23" name="TextBox 23"/>
          <p:cNvSpPr txBox="1"/>
          <p:nvPr/>
        </p:nvSpPr>
        <p:spPr>
          <a:xfrm>
            <a:off x="1181647" y="6866233"/>
            <a:ext cx="3115596" cy="476250"/>
          </a:xfrm>
          <a:prstGeom prst="rect">
            <a:avLst/>
          </a:prstGeom>
        </p:spPr>
        <p:txBody>
          <a:bodyPr lIns="0" tIns="0" rIns="0" bIns="0" rtlCol="0" anchor="t">
            <a:spAutoFit/>
          </a:bodyPr>
          <a:lstStyle/>
          <a:p>
            <a:pPr marL="0" lvl="0" indent="0" algn="ctr">
              <a:lnSpc>
                <a:spcPts val="3600"/>
              </a:lnSpc>
            </a:pPr>
            <a:r>
              <a:rPr lang="en-US" sz="3000" b="1">
                <a:solidFill>
                  <a:srgbClr val="8D5CFF"/>
                </a:solidFill>
                <a:latin typeface="Arial Bold"/>
                <a:ea typeface="Arial Bold"/>
                <a:cs typeface="Arial Bold"/>
                <a:sym typeface="Arial Bold"/>
              </a:rPr>
              <a:t>Δημιουργικότητα </a:t>
            </a:r>
          </a:p>
        </p:txBody>
      </p:sp>
      <p:sp>
        <p:nvSpPr>
          <p:cNvPr id="24" name="TextBox 24"/>
          <p:cNvSpPr txBox="1"/>
          <p:nvPr/>
        </p:nvSpPr>
        <p:spPr>
          <a:xfrm>
            <a:off x="4632272" y="6866233"/>
            <a:ext cx="3140048" cy="476250"/>
          </a:xfrm>
          <a:prstGeom prst="rect">
            <a:avLst/>
          </a:prstGeom>
        </p:spPr>
        <p:txBody>
          <a:bodyPr lIns="0" tIns="0" rIns="0" bIns="0" rtlCol="0" anchor="t">
            <a:spAutoFit/>
          </a:bodyPr>
          <a:lstStyle/>
          <a:p>
            <a:pPr marL="0" lvl="0" indent="0" algn="ctr">
              <a:lnSpc>
                <a:spcPts val="3600"/>
              </a:lnSpc>
            </a:pPr>
            <a:r>
              <a:rPr lang="en-US" sz="3000" b="1">
                <a:solidFill>
                  <a:srgbClr val="8D5CFF"/>
                </a:solidFill>
                <a:latin typeface="Arial Bold"/>
                <a:ea typeface="Arial Bold"/>
                <a:cs typeface="Arial Bold"/>
                <a:sym typeface="Arial Bold"/>
              </a:rPr>
              <a:t>Εφαρμοσιμότητα</a:t>
            </a:r>
          </a:p>
        </p:txBody>
      </p:sp>
      <p:sp>
        <p:nvSpPr>
          <p:cNvPr id="25" name="TextBox 25"/>
          <p:cNvSpPr txBox="1"/>
          <p:nvPr/>
        </p:nvSpPr>
        <p:spPr>
          <a:xfrm>
            <a:off x="8043149" y="6866233"/>
            <a:ext cx="2674617" cy="476250"/>
          </a:xfrm>
          <a:prstGeom prst="rect">
            <a:avLst/>
          </a:prstGeom>
        </p:spPr>
        <p:txBody>
          <a:bodyPr lIns="0" tIns="0" rIns="0" bIns="0" rtlCol="0" anchor="t">
            <a:spAutoFit/>
          </a:bodyPr>
          <a:lstStyle/>
          <a:p>
            <a:pPr marL="0" lvl="0" indent="0" algn="ctr">
              <a:lnSpc>
                <a:spcPts val="3600"/>
              </a:lnSpc>
            </a:pPr>
            <a:r>
              <a:rPr lang="en-US" sz="3000" b="1">
                <a:solidFill>
                  <a:srgbClr val="8D5CFF"/>
                </a:solidFill>
                <a:latin typeface="Arial Bold"/>
                <a:ea typeface="Arial Bold"/>
                <a:cs typeface="Arial Bold"/>
                <a:sym typeface="Arial Bold"/>
              </a:rPr>
              <a:t>Βιωσιμότητα</a:t>
            </a:r>
          </a:p>
        </p:txBody>
      </p:sp>
      <p:sp>
        <p:nvSpPr>
          <p:cNvPr id="26" name="TextBox 26"/>
          <p:cNvSpPr txBox="1"/>
          <p:nvPr/>
        </p:nvSpPr>
        <p:spPr>
          <a:xfrm>
            <a:off x="11215555" y="6866233"/>
            <a:ext cx="3080330" cy="933450"/>
          </a:xfrm>
          <a:prstGeom prst="rect">
            <a:avLst/>
          </a:prstGeom>
        </p:spPr>
        <p:txBody>
          <a:bodyPr lIns="0" tIns="0" rIns="0" bIns="0" rtlCol="0" anchor="t">
            <a:spAutoFit/>
          </a:bodyPr>
          <a:lstStyle/>
          <a:p>
            <a:pPr marL="0" lvl="0" indent="0" algn="ctr">
              <a:lnSpc>
                <a:spcPts val="3600"/>
              </a:lnSpc>
            </a:pPr>
            <a:r>
              <a:rPr lang="en-US" sz="3000" b="1">
                <a:solidFill>
                  <a:srgbClr val="8D5CFF"/>
                </a:solidFill>
                <a:latin typeface="Arial Bold"/>
                <a:ea typeface="Arial Bold"/>
                <a:cs typeface="Arial Bold"/>
                <a:sym typeface="Arial Bold"/>
              </a:rPr>
              <a:t>Επιχειρηματικός αντίκτυπος</a:t>
            </a:r>
          </a:p>
        </p:txBody>
      </p:sp>
      <p:sp>
        <p:nvSpPr>
          <p:cNvPr id="27" name="TextBox 27"/>
          <p:cNvSpPr txBox="1"/>
          <p:nvPr/>
        </p:nvSpPr>
        <p:spPr>
          <a:xfrm>
            <a:off x="14361457" y="6866233"/>
            <a:ext cx="2655524" cy="933450"/>
          </a:xfrm>
          <a:prstGeom prst="rect">
            <a:avLst/>
          </a:prstGeom>
        </p:spPr>
        <p:txBody>
          <a:bodyPr lIns="0" tIns="0" rIns="0" bIns="0" rtlCol="0" anchor="t">
            <a:spAutoFit/>
          </a:bodyPr>
          <a:lstStyle/>
          <a:p>
            <a:pPr marL="0" lvl="0" indent="0" algn="ctr">
              <a:lnSpc>
                <a:spcPts val="3600"/>
              </a:lnSpc>
            </a:pPr>
            <a:r>
              <a:rPr lang="en-US" sz="3000" b="1">
                <a:solidFill>
                  <a:srgbClr val="8D5CFF"/>
                </a:solidFill>
                <a:latin typeface="Arial Bold"/>
                <a:ea typeface="Arial Bold"/>
                <a:cs typeface="Arial Bold"/>
                <a:sym typeface="Arial Bold"/>
              </a:rPr>
              <a:t>Ποιότητα παρουσίασης</a:t>
            </a:r>
          </a:p>
        </p:txBody>
      </p:sp>
      <p:grpSp>
        <p:nvGrpSpPr>
          <p:cNvPr id="28" name="Group 28"/>
          <p:cNvGrpSpPr>
            <a:grpSpLocks noChangeAspect="1"/>
          </p:cNvGrpSpPr>
          <p:nvPr/>
        </p:nvGrpSpPr>
        <p:grpSpPr>
          <a:xfrm>
            <a:off x="1132486" y="3284523"/>
            <a:ext cx="16219713" cy="3343586"/>
            <a:chOff x="0" y="0"/>
            <a:chExt cx="21626284" cy="4458114"/>
          </a:xfrm>
        </p:grpSpPr>
        <p:sp>
          <p:nvSpPr>
            <p:cNvPr id="29" name="Freeform 29"/>
            <p:cNvSpPr/>
            <p:nvPr/>
          </p:nvSpPr>
          <p:spPr>
            <a:xfrm>
              <a:off x="0" y="0"/>
              <a:ext cx="21626322" cy="4458081"/>
            </a:xfrm>
            <a:custGeom>
              <a:avLst/>
              <a:gdLst/>
              <a:ahLst/>
              <a:cxnLst/>
              <a:rect l="l" t="t" r="r" b="b"/>
              <a:pathLst>
                <a:path w="21626322" h="4458081">
                  <a:moveTo>
                    <a:pt x="0" y="0"/>
                  </a:moveTo>
                  <a:lnTo>
                    <a:pt x="21626322" y="0"/>
                  </a:lnTo>
                  <a:lnTo>
                    <a:pt x="21626322" y="4458081"/>
                  </a:lnTo>
                  <a:lnTo>
                    <a:pt x="0" y="4458081"/>
                  </a:lnTo>
                  <a:lnTo>
                    <a:pt x="0" y="0"/>
                  </a:lnTo>
                  <a:close/>
                </a:path>
              </a:pathLst>
            </a:custGeom>
            <a:blipFill>
              <a:blip r:embed="rId10"/>
              <a:stretch>
                <a:fillRect l="-1112" t="-1112"/>
              </a:stretch>
            </a:blipFill>
          </p:spPr>
          <p:txBody>
            <a:bodyPr/>
            <a:lstStyle/>
            <a:p>
              <a:endParaRPr lang="en-US"/>
            </a:p>
          </p:txBody>
        </p:sp>
      </p:grpSp>
      <p:sp>
        <p:nvSpPr>
          <p:cNvPr id="30" name="Freeform 30"/>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1"/>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p:nvPr/>
        </p:nvGrpSpPr>
        <p:grpSpPr>
          <a:xfrm>
            <a:off x="1028700" y="669072"/>
            <a:ext cx="13679871" cy="1988345"/>
            <a:chOff x="0" y="0"/>
            <a:chExt cx="18239828" cy="2651126"/>
          </a:xfrm>
        </p:grpSpPr>
        <p:sp>
          <p:nvSpPr>
            <p:cNvPr id="18" name="Freeform 18"/>
            <p:cNvSpPr/>
            <p:nvPr/>
          </p:nvSpPr>
          <p:spPr>
            <a:xfrm>
              <a:off x="0" y="0"/>
              <a:ext cx="18239828" cy="2651126"/>
            </a:xfrm>
            <a:custGeom>
              <a:avLst/>
              <a:gdLst/>
              <a:ahLst/>
              <a:cxnLst/>
              <a:rect l="l" t="t" r="r" b="b"/>
              <a:pathLst>
                <a:path w="18239828" h="2651126">
                  <a:moveTo>
                    <a:pt x="0" y="0"/>
                  </a:moveTo>
                  <a:lnTo>
                    <a:pt x="18239828" y="0"/>
                  </a:lnTo>
                  <a:lnTo>
                    <a:pt x="18239828" y="2651126"/>
                  </a:lnTo>
                  <a:lnTo>
                    <a:pt x="0" y="2651126"/>
                  </a:lnTo>
                  <a:close/>
                </a:path>
              </a:pathLst>
            </a:custGeom>
            <a:solidFill>
              <a:srgbClr val="000000">
                <a:alpha val="0"/>
              </a:srgbClr>
            </a:solidFill>
          </p:spPr>
          <p:txBody>
            <a:bodyPr/>
            <a:lstStyle/>
            <a:p>
              <a:endParaRPr lang="en-US"/>
            </a:p>
          </p:txBody>
        </p:sp>
        <p:sp>
          <p:nvSpPr>
            <p:cNvPr id="19" name="TextBox 19"/>
            <p:cNvSpPr txBox="1"/>
            <p:nvPr/>
          </p:nvSpPr>
          <p:spPr>
            <a:xfrm>
              <a:off x="0" y="66675"/>
              <a:ext cx="18239828" cy="2584451"/>
            </a:xfrm>
            <a:prstGeom prst="rect">
              <a:avLst/>
            </a:prstGeom>
          </p:spPr>
          <p:txBody>
            <a:bodyPr lIns="0" tIns="0" rIns="0" bIns="0" rtlCol="0" anchor="ctr"/>
            <a:lstStyle/>
            <a:p>
              <a:pPr marL="0" lvl="0" indent="0" algn="l">
                <a:lnSpc>
                  <a:spcPts val="6480"/>
                </a:lnSpc>
              </a:pPr>
              <a:r>
                <a:rPr lang="en-US" sz="6000" b="1">
                  <a:solidFill>
                    <a:srgbClr val="19112C"/>
                  </a:solidFill>
                  <a:latin typeface="Georgia Bold"/>
                  <a:ea typeface="Georgia Bold"/>
                  <a:cs typeface="Georgia Bold"/>
                  <a:sym typeface="Georgia Bold"/>
                </a:rPr>
                <a:t>Η δομή του Ideathon</a:t>
              </a:r>
            </a:p>
          </p:txBody>
        </p:sp>
      </p:grpSp>
      <p:grpSp>
        <p:nvGrpSpPr>
          <p:cNvPr id="20" name="Group 20"/>
          <p:cNvGrpSpPr/>
          <p:nvPr/>
        </p:nvGrpSpPr>
        <p:grpSpPr>
          <a:xfrm>
            <a:off x="1975500" y="3600392"/>
            <a:ext cx="1647000" cy="1647000"/>
            <a:chOff x="0" y="0"/>
            <a:chExt cx="2196000" cy="2196000"/>
          </a:xfrm>
        </p:grpSpPr>
        <p:sp>
          <p:nvSpPr>
            <p:cNvPr id="21" name="Freeform 21"/>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75C83E"/>
            </a:solidFill>
          </p:spPr>
          <p:txBody>
            <a:bodyPr/>
            <a:lstStyle/>
            <a:p>
              <a:endParaRPr lang="en-US"/>
            </a:p>
          </p:txBody>
        </p:sp>
      </p:grpSp>
      <p:sp>
        <p:nvSpPr>
          <p:cNvPr id="22" name="Freeform 22"/>
          <p:cNvSpPr/>
          <p:nvPr/>
        </p:nvSpPr>
        <p:spPr>
          <a:xfrm>
            <a:off x="2326500" y="3951392"/>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TextBox 23"/>
          <p:cNvSpPr txBox="1"/>
          <p:nvPr/>
        </p:nvSpPr>
        <p:spPr>
          <a:xfrm>
            <a:off x="1444238" y="5736579"/>
            <a:ext cx="2709525" cy="857250"/>
          </a:xfrm>
          <a:prstGeom prst="rect">
            <a:avLst/>
          </a:prstGeom>
        </p:spPr>
        <p:txBody>
          <a:bodyPr lIns="0" tIns="0" rIns="0" bIns="0" rtlCol="0" anchor="t">
            <a:spAutoFit/>
          </a:bodyPr>
          <a:lstStyle/>
          <a:p>
            <a:pPr marL="0" lvl="0" indent="0" algn="ctr">
              <a:lnSpc>
                <a:spcPts val="3359"/>
              </a:lnSpc>
            </a:pPr>
            <a:r>
              <a:rPr lang="en-US" sz="2799" b="1">
                <a:solidFill>
                  <a:srgbClr val="8D5CFF"/>
                </a:solidFill>
                <a:latin typeface="Arial Bold"/>
                <a:ea typeface="Arial Bold"/>
                <a:cs typeface="Arial Bold"/>
                <a:sym typeface="Arial Bold"/>
              </a:rPr>
              <a:t>Δημιουργία ομάδας</a:t>
            </a:r>
          </a:p>
        </p:txBody>
      </p:sp>
      <p:grpSp>
        <p:nvGrpSpPr>
          <p:cNvPr id="24" name="Group 24"/>
          <p:cNvGrpSpPr/>
          <p:nvPr/>
        </p:nvGrpSpPr>
        <p:grpSpPr>
          <a:xfrm>
            <a:off x="5148000" y="3600392"/>
            <a:ext cx="1647000" cy="1647000"/>
            <a:chOff x="0" y="0"/>
            <a:chExt cx="2196000" cy="2196000"/>
          </a:xfrm>
        </p:grpSpPr>
        <p:sp>
          <p:nvSpPr>
            <p:cNvPr id="25" name="Freeform 25"/>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8D5CFF"/>
            </a:solidFill>
          </p:spPr>
          <p:txBody>
            <a:bodyPr/>
            <a:lstStyle/>
            <a:p>
              <a:endParaRPr lang="en-US"/>
            </a:p>
          </p:txBody>
        </p:sp>
      </p:grpSp>
      <p:sp>
        <p:nvSpPr>
          <p:cNvPr id="26" name="Freeform 26"/>
          <p:cNvSpPr/>
          <p:nvPr/>
        </p:nvSpPr>
        <p:spPr>
          <a:xfrm>
            <a:off x="5499000" y="3951392"/>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7" name="TextBox 27"/>
          <p:cNvSpPr txBox="1"/>
          <p:nvPr/>
        </p:nvSpPr>
        <p:spPr>
          <a:xfrm>
            <a:off x="4616738" y="5736579"/>
            <a:ext cx="2709525" cy="1276350"/>
          </a:xfrm>
          <a:prstGeom prst="rect">
            <a:avLst/>
          </a:prstGeom>
        </p:spPr>
        <p:txBody>
          <a:bodyPr lIns="0" tIns="0" rIns="0" bIns="0" rtlCol="0" anchor="t">
            <a:spAutoFit/>
          </a:bodyPr>
          <a:lstStyle/>
          <a:p>
            <a:pPr marL="0" lvl="0" indent="0" algn="ctr">
              <a:lnSpc>
                <a:spcPts val="3359"/>
              </a:lnSpc>
            </a:pPr>
            <a:r>
              <a:rPr lang="en-US" sz="2799" b="1">
                <a:solidFill>
                  <a:srgbClr val="8D5CFF"/>
                </a:solidFill>
                <a:latin typeface="Arial Bold"/>
                <a:ea typeface="Arial Bold"/>
                <a:cs typeface="Arial Bold"/>
                <a:sym typeface="Arial Bold"/>
              </a:rPr>
              <a:t>Δημιουργία Θεωρητικού περιεχομένου</a:t>
            </a:r>
          </a:p>
        </p:txBody>
      </p:sp>
      <p:grpSp>
        <p:nvGrpSpPr>
          <p:cNvPr id="28" name="Group 28"/>
          <p:cNvGrpSpPr/>
          <p:nvPr/>
        </p:nvGrpSpPr>
        <p:grpSpPr>
          <a:xfrm>
            <a:off x="8320500" y="3600392"/>
            <a:ext cx="1647000" cy="1647000"/>
            <a:chOff x="0" y="0"/>
            <a:chExt cx="2196000" cy="2196000"/>
          </a:xfrm>
        </p:grpSpPr>
        <p:sp>
          <p:nvSpPr>
            <p:cNvPr id="29" name="Freeform 29"/>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75C83E"/>
            </a:solidFill>
          </p:spPr>
          <p:txBody>
            <a:bodyPr/>
            <a:lstStyle/>
            <a:p>
              <a:endParaRPr lang="en-US"/>
            </a:p>
          </p:txBody>
        </p:sp>
      </p:grpSp>
      <p:sp>
        <p:nvSpPr>
          <p:cNvPr id="30" name="Freeform 30"/>
          <p:cNvSpPr/>
          <p:nvPr/>
        </p:nvSpPr>
        <p:spPr>
          <a:xfrm>
            <a:off x="8671500" y="3951392"/>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1" name="TextBox 31"/>
          <p:cNvSpPr txBox="1"/>
          <p:nvPr/>
        </p:nvSpPr>
        <p:spPr>
          <a:xfrm>
            <a:off x="7785487" y="5736579"/>
            <a:ext cx="2709525" cy="857250"/>
          </a:xfrm>
          <a:prstGeom prst="rect">
            <a:avLst/>
          </a:prstGeom>
        </p:spPr>
        <p:txBody>
          <a:bodyPr lIns="0" tIns="0" rIns="0" bIns="0" rtlCol="0" anchor="t">
            <a:spAutoFit/>
          </a:bodyPr>
          <a:lstStyle/>
          <a:p>
            <a:pPr marL="0" lvl="0" indent="0" algn="ctr">
              <a:lnSpc>
                <a:spcPts val="3359"/>
              </a:lnSpc>
            </a:pPr>
            <a:r>
              <a:rPr lang="en-US" sz="2799" b="1">
                <a:solidFill>
                  <a:srgbClr val="8D5CFF"/>
                </a:solidFill>
                <a:latin typeface="Arial Bold"/>
                <a:ea typeface="Arial Bold"/>
                <a:cs typeface="Arial Bold"/>
                <a:sym typeface="Arial Bold"/>
              </a:rPr>
              <a:t>Ομαδική εργασία</a:t>
            </a:r>
          </a:p>
        </p:txBody>
      </p:sp>
      <p:grpSp>
        <p:nvGrpSpPr>
          <p:cNvPr id="32" name="Group 32"/>
          <p:cNvGrpSpPr/>
          <p:nvPr/>
        </p:nvGrpSpPr>
        <p:grpSpPr>
          <a:xfrm>
            <a:off x="11493000" y="3600392"/>
            <a:ext cx="1647000" cy="1647000"/>
            <a:chOff x="0" y="0"/>
            <a:chExt cx="2196000" cy="2196000"/>
          </a:xfrm>
        </p:grpSpPr>
        <p:sp>
          <p:nvSpPr>
            <p:cNvPr id="33" name="Freeform 33"/>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8D5CFF"/>
            </a:solidFill>
          </p:spPr>
          <p:txBody>
            <a:bodyPr/>
            <a:lstStyle/>
            <a:p>
              <a:endParaRPr lang="en-US"/>
            </a:p>
          </p:txBody>
        </p:sp>
      </p:grpSp>
      <p:sp>
        <p:nvSpPr>
          <p:cNvPr id="34" name="Freeform 34"/>
          <p:cNvSpPr/>
          <p:nvPr/>
        </p:nvSpPr>
        <p:spPr>
          <a:xfrm>
            <a:off x="11844000" y="3951392"/>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35" name="TextBox 35"/>
          <p:cNvSpPr txBox="1"/>
          <p:nvPr/>
        </p:nvSpPr>
        <p:spPr>
          <a:xfrm>
            <a:off x="10961737" y="5736579"/>
            <a:ext cx="2709525" cy="1276350"/>
          </a:xfrm>
          <a:prstGeom prst="rect">
            <a:avLst/>
          </a:prstGeom>
        </p:spPr>
        <p:txBody>
          <a:bodyPr lIns="0" tIns="0" rIns="0" bIns="0" rtlCol="0" anchor="t">
            <a:spAutoFit/>
          </a:bodyPr>
          <a:lstStyle/>
          <a:p>
            <a:pPr algn="ctr">
              <a:lnSpc>
                <a:spcPts val="3359"/>
              </a:lnSpc>
            </a:pPr>
            <a:r>
              <a:rPr lang="en-US" sz="2799" b="1">
                <a:solidFill>
                  <a:srgbClr val="8D5CFF"/>
                </a:solidFill>
                <a:latin typeface="Arial Bold"/>
                <a:ea typeface="Arial Bold"/>
                <a:cs typeface="Arial Bold"/>
                <a:sym typeface="Arial Bold"/>
              </a:rPr>
              <a:t>Έμπνευση </a:t>
            </a:r>
          </a:p>
          <a:p>
            <a:pPr marL="0" lvl="0" indent="0" algn="ctr">
              <a:lnSpc>
                <a:spcPts val="3359"/>
              </a:lnSpc>
            </a:pPr>
            <a:r>
              <a:rPr lang="en-US" sz="2799" b="1">
                <a:solidFill>
                  <a:srgbClr val="8D5CFF"/>
                </a:solidFill>
                <a:latin typeface="Arial Bold"/>
                <a:ea typeface="Arial Bold"/>
                <a:cs typeface="Arial Bold"/>
                <a:sym typeface="Arial Bold"/>
              </a:rPr>
              <a:t>από ιστορίες επιτυχίας </a:t>
            </a:r>
          </a:p>
        </p:txBody>
      </p:sp>
      <p:grpSp>
        <p:nvGrpSpPr>
          <p:cNvPr id="36" name="Group 36"/>
          <p:cNvGrpSpPr/>
          <p:nvPr/>
        </p:nvGrpSpPr>
        <p:grpSpPr>
          <a:xfrm>
            <a:off x="14665500" y="3600392"/>
            <a:ext cx="1647000" cy="1647000"/>
            <a:chOff x="0" y="0"/>
            <a:chExt cx="2196000" cy="2196000"/>
          </a:xfrm>
        </p:grpSpPr>
        <p:sp>
          <p:nvSpPr>
            <p:cNvPr id="37" name="Freeform 37"/>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75C83E"/>
            </a:solidFill>
          </p:spPr>
          <p:txBody>
            <a:bodyPr/>
            <a:lstStyle/>
            <a:p>
              <a:endParaRPr lang="en-US"/>
            </a:p>
          </p:txBody>
        </p:sp>
      </p:grpSp>
      <p:sp>
        <p:nvSpPr>
          <p:cNvPr id="38" name="Freeform 38"/>
          <p:cNvSpPr/>
          <p:nvPr/>
        </p:nvSpPr>
        <p:spPr>
          <a:xfrm>
            <a:off x="15016498" y="3951392"/>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9" name="TextBox 39"/>
          <p:cNvSpPr txBox="1"/>
          <p:nvPr/>
        </p:nvSpPr>
        <p:spPr>
          <a:xfrm>
            <a:off x="14134238" y="5736579"/>
            <a:ext cx="2709525" cy="1276350"/>
          </a:xfrm>
          <a:prstGeom prst="rect">
            <a:avLst/>
          </a:prstGeom>
        </p:spPr>
        <p:txBody>
          <a:bodyPr lIns="0" tIns="0" rIns="0" bIns="0" rtlCol="0" anchor="t">
            <a:spAutoFit/>
          </a:bodyPr>
          <a:lstStyle/>
          <a:p>
            <a:pPr marL="0" lvl="0" indent="0" algn="ctr">
              <a:lnSpc>
                <a:spcPts val="3359"/>
              </a:lnSpc>
            </a:pPr>
            <a:r>
              <a:rPr lang="en-US" sz="2799" b="1">
                <a:solidFill>
                  <a:srgbClr val="8D5CFF"/>
                </a:solidFill>
                <a:latin typeface="Arial Bold"/>
                <a:ea typeface="Arial Bold"/>
                <a:cs typeface="Arial Bold"/>
                <a:sym typeface="Arial Bold"/>
              </a:rPr>
              <a:t>Παρουσίαση, αξιολόγηση &amp; αποτελέσματα</a:t>
            </a:r>
          </a:p>
        </p:txBody>
      </p:sp>
      <p:grpSp>
        <p:nvGrpSpPr>
          <p:cNvPr id="40" name="Group 40"/>
          <p:cNvGrpSpPr/>
          <p:nvPr/>
        </p:nvGrpSpPr>
        <p:grpSpPr>
          <a:xfrm>
            <a:off x="3932019" y="4076399"/>
            <a:ext cx="1087454" cy="740945"/>
            <a:chOff x="0" y="0"/>
            <a:chExt cx="1449938" cy="987926"/>
          </a:xfrm>
        </p:grpSpPr>
        <p:sp>
          <p:nvSpPr>
            <p:cNvPr id="41" name="Freeform 41"/>
            <p:cNvSpPr/>
            <p:nvPr/>
          </p:nvSpPr>
          <p:spPr>
            <a:xfrm>
              <a:off x="12700" y="12700"/>
              <a:ext cx="1424432" cy="962533"/>
            </a:xfrm>
            <a:custGeom>
              <a:avLst/>
              <a:gdLst/>
              <a:ahLst/>
              <a:cxnLst/>
              <a:rect l="l" t="t" r="r" b="b"/>
              <a:pathLst>
                <a:path w="1424432" h="962533">
                  <a:moveTo>
                    <a:pt x="0" y="240665"/>
                  </a:moveTo>
                  <a:lnTo>
                    <a:pt x="939165" y="240665"/>
                  </a:lnTo>
                  <a:lnTo>
                    <a:pt x="939165" y="0"/>
                  </a:lnTo>
                  <a:lnTo>
                    <a:pt x="1424432" y="481203"/>
                  </a:lnTo>
                  <a:lnTo>
                    <a:pt x="939165" y="962533"/>
                  </a:lnTo>
                  <a:lnTo>
                    <a:pt x="939165" y="721868"/>
                  </a:lnTo>
                  <a:lnTo>
                    <a:pt x="0" y="721868"/>
                  </a:lnTo>
                  <a:close/>
                </a:path>
              </a:pathLst>
            </a:custGeom>
            <a:solidFill>
              <a:srgbClr val="19112C"/>
            </a:solidFill>
          </p:spPr>
          <p:txBody>
            <a:bodyPr/>
            <a:lstStyle/>
            <a:p>
              <a:endParaRPr lang="en-US"/>
            </a:p>
          </p:txBody>
        </p:sp>
        <p:sp>
          <p:nvSpPr>
            <p:cNvPr id="42" name="Freeform 42"/>
            <p:cNvSpPr/>
            <p:nvPr/>
          </p:nvSpPr>
          <p:spPr>
            <a:xfrm>
              <a:off x="0" y="71"/>
              <a:ext cx="1449959" cy="987848"/>
            </a:xfrm>
            <a:custGeom>
              <a:avLst/>
              <a:gdLst/>
              <a:ahLst/>
              <a:cxnLst/>
              <a:rect l="l" t="t" r="r" b="b"/>
              <a:pathLst>
                <a:path w="1449959" h="987848">
                  <a:moveTo>
                    <a:pt x="12700" y="240594"/>
                  </a:moveTo>
                  <a:lnTo>
                    <a:pt x="951865" y="240594"/>
                  </a:lnTo>
                  <a:lnTo>
                    <a:pt x="951865" y="253294"/>
                  </a:lnTo>
                  <a:lnTo>
                    <a:pt x="939165" y="253294"/>
                  </a:lnTo>
                  <a:lnTo>
                    <a:pt x="939165" y="12629"/>
                  </a:lnTo>
                  <a:cubicBezTo>
                    <a:pt x="939165" y="7549"/>
                    <a:pt x="942213" y="2850"/>
                    <a:pt x="947039" y="945"/>
                  </a:cubicBezTo>
                  <a:cubicBezTo>
                    <a:pt x="951865" y="-960"/>
                    <a:pt x="957199" y="56"/>
                    <a:pt x="960882" y="3612"/>
                  </a:cubicBezTo>
                  <a:lnTo>
                    <a:pt x="1446149" y="484815"/>
                  </a:lnTo>
                  <a:cubicBezTo>
                    <a:pt x="1448562" y="487228"/>
                    <a:pt x="1449959" y="490403"/>
                    <a:pt x="1449959" y="493832"/>
                  </a:cubicBezTo>
                  <a:cubicBezTo>
                    <a:pt x="1449959" y="497261"/>
                    <a:pt x="1448562" y="500436"/>
                    <a:pt x="1446149" y="502849"/>
                  </a:cubicBezTo>
                  <a:lnTo>
                    <a:pt x="960882" y="984179"/>
                  </a:lnTo>
                  <a:cubicBezTo>
                    <a:pt x="957199" y="987735"/>
                    <a:pt x="951738" y="988878"/>
                    <a:pt x="947039" y="986846"/>
                  </a:cubicBezTo>
                  <a:cubicBezTo>
                    <a:pt x="942340" y="984814"/>
                    <a:pt x="939165" y="980242"/>
                    <a:pt x="939165" y="975162"/>
                  </a:cubicBezTo>
                  <a:lnTo>
                    <a:pt x="939165" y="734497"/>
                  </a:lnTo>
                  <a:lnTo>
                    <a:pt x="951865" y="734497"/>
                  </a:lnTo>
                  <a:lnTo>
                    <a:pt x="951865" y="747197"/>
                  </a:lnTo>
                  <a:lnTo>
                    <a:pt x="12700" y="747197"/>
                  </a:lnTo>
                  <a:cubicBezTo>
                    <a:pt x="5715" y="747197"/>
                    <a:pt x="0" y="741482"/>
                    <a:pt x="0" y="734497"/>
                  </a:cubicBezTo>
                  <a:lnTo>
                    <a:pt x="0" y="253294"/>
                  </a:lnTo>
                  <a:cubicBezTo>
                    <a:pt x="0" y="246309"/>
                    <a:pt x="5715" y="240594"/>
                    <a:pt x="12700" y="240594"/>
                  </a:cubicBezTo>
                  <a:moveTo>
                    <a:pt x="12700" y="265994"/>
                  </a:moveTo>
                  <a:lnTo>
                    <a:pt x="12700" y="253294"/>
                  </a:lnTo>
                  <a:lnTo>
                    <a:pt x="25400" y="253294"/>
                  </a:lnTo>
                  <a:lnTo>
                    <a:pt x="25400" y="734497"/>
                  </a:lnTo>
                  <a:lnTo>
                    <a:pt x="12700" y="734497"/>
                  </a:lnTo>
                  <a:lnTo>
                    <a:pt x="12700" y="721797"/>
                  </a:lnTo>
                  <a:lnTo>
                    <a:pt x="951865" y="721797"/>
                  </a:lnTo>
                  <a:cubicBezTo>
                    <a:pt x="958850" y="721797"/>
                    <a:pt x="964565" y="727512"/>
                    <a:pt x="964565" y="734497"/>
                  </a:cubicBezTo>
                  <a:lnTo>
                    <a:pt x="964565" y="975162"/>
                  </a:lnTo>
                  <a:lnTo>
                    <a:pt x="951865" y="975162"/>
                  </a:lnTo>
                  <a:lnTo>
                    <a:pt x="942975" y="966145"/>
                  </a:lnTo>
                  <a:lnTo>
                    <a:pt x="1428242" y="484942"/>
                  </a:lnTo>
                  <a:lnTo>
                    <a:pt x="1437132" y="493959"/>
                  </a:lnTo>
                  <a:lnTo>
                    <a:pt x="1428242" y="502976"/>
                  </a:lnTo>
                  <a:lnTo>
                    <a:pt x="942975" y="21646"/>
                  </a:lnTo>
                  <a:lnTo>
                    <a:pt x="951865" y="12629"/>
                  </a:lnTo>
                  <a:lnTo>
                    <a:pt x="964565" y="12629"/>
                  </a:lnTo>
                  <a:lnTo>
                    <a:pt x="964565" y="253294"/>
                  </a:lnTo>
                  <a:cubicBezTo>
                    <a:pt x="964565" y="260279"/>
                    <a:pt x="958850" y="265994"/>
                    <a:pt x="951865" y="265994"/>
                  </a:cubicBezTo>
                  <a:lnTo>
                    <a:pt x="12700" y="265994"/>
                  </a:lnTo>
                  <a:close/>
                </a:path>
              </a:pathLst>
            </a:custGeom>
            <a:solidFill>
              <a:srgbClr val="172C51"/>
            </a:solidFill>
          </p:spPr>
          <p:txBody>
            <a:bodyPr/>
            <a:lstStyle/>
            <a:p>
              <a:endParaRPr lang="en-US"/>
            </a:p>
          </p:txBody>
        </p:sp>
      </p:grpSp>
      <p:grpSp>
        <p:nvGrpSpPr>
          <p:cNvPr id="43" name="Group 43"/>
          <p:cNvGrpSpPr/>
          <p:nvPr/>
        </p:nvGrpSpPr>
        <p:grpSpPr>
          <a:xfrm>
            <a:off x="7142828" y="4076399"/>
            <a:ext cx="1087454" cy="740945"/>
            <a:chOff x="0" y="0"/>
            <a:chExt cx="1449938" cy="987926"/>
          </a:xfrm>
        </p:grpSpPr>
        <p:sp>
          <p:nvSpPr>
            <p:cNvPr id="44" name="Freeform 44"/>
            <p:cNvSpPr/>
            <p:nvPr/>
          </p:nvSpPr>
          <p:spPr>
            <a:xfrm>
              <a:off x="12700" y="12700"/>
              <a:ext cx="1424432" cy="962533"/>
            </a:xfrm>
            <a:custGeom>
              <a:avLst/>
              <a:gdLst/>
              <a:ahLst/>
              <a:cxnLst/>
              <a:rect l="l" t="t" r="r" b="b"/>
              <a:pathLst>
                <a:path w="1424432" h="962533">
                  <a:moveTo>
                    <a:pt x="0" y="240665"/>
                  </a:moveTo>
                  <a:lnTo>
                    <a:pt x="939165" y="240665"/>
                  </a:lnTo>
                  <a:lnTo>
                    <a:pt x="939165" y="0"/>
                  </a:lnTo>
                  <a:lnTo>
                    <a:pt x="1424432" y="481203"/>
                  </a:lnTo>
                  <a:lnTo>
                    <a:pt x="939165" y="962533"/>
                  </a:lnTo>
                  <a:lnTo>
                    <a:pt x="939165" y="721868"/>
                  </a:lnTo>
                  <a:lnTo>
                    <a:pt x="0" y="721868"/>
                  </a:lnTo>
                  <a:close/>
                </a:path>
              </a:pathLst>
            </a:custGeom>
            <a:solidFill>
              <a:srgbClr val="19112C"/>
            </a:solidFill>
          </p:spPr>
          <p:txBody>
            <a:bodyPr/>
            <a:lstStyle/>
            <a:p>
              <a:endParaRPr lang="en-US"/>
            </a:p>
          </p:txBody>
        </p:sp>
        <p:sp>
          <p:nvSpPr>
            <p:cNvPr id="45" name="Freeform 45"/>
            <p:cNvSpPr/>
            <p:nvPr/>
          </p:nvSpPr>
          <p:spPr>
            <a:xfrm>
              <a:off x="0" y="71"/>
              <a:ext cx="1449959" cy="987848"/>
            </a:xfrm>
            <a:custGeom>
              <a:avLst/>
              <a:gdLst/>
              <a:ahLst/>
              <a:cxnLst/>
              <a:rect l="l" t="t" r="r" b="b"/>
              <a:pathLst>
                <a:path w="1449959" h="987848">
                  <a:moveTo>
                    <a:pt x="12700" y="240594"/>
                  </a:moveTo>
                  <a:lnTo>
                    <a:pt x="951865" y="240594"/>
                  </a:lnTo>
                  <a:lnTo>
                    <a:pt x="951865" y="253294"/>
                  </a:lnTo>
                  <a:lnTo>
                    <a:pt x="939165" y="253294"/>
                  </a:lnTo>
                  <a:lnTo>
                    <a:pt x="939165" y="12629"/>
                  </a:lnTo>
                  <a:cubicBezTo>
                    <a:pt x="939165" y="7549"/>
                    <a:pt x="942213" y="2850"/>
                    <a:pt x="947039" y="945"/>
                  </a:cubicBezTo>
                  <a:cubicBezTo>
                    <a:pt x="951865" y="-960"/>
                    <a:pt x="957199" y="56"/>
                    <a:pt x="960882" y="3612"/>
                  </a:cubicBezTo>
                  <a:lnTo>
                    <a:pt x="1446149" y="484815"/>
                  </a:lnTo>
                  <a:cubicBezTo>
                    <a:pt x="1448562" y="487228"/>
                    <a:pt x="1449959" y="490403"/>
                    <a:pt x="1449959" y="493832"/>
                  </a:cubicBezTo>
                  <a:cubicBezTo>
                    <a:pt x="1449959" y="497261"/>
                    <a:pt x="1448562" y="500436"/>
                    <a:pt x="1446149" y="502849"/>
                  </a:cubicBezTo>
                  <a:lnTo>
                    <a:pt x="960882" y="984179"/>
                  </a:lnTo>
                  <a:cubicBezTo>
                    <a:pt x="957199" y="987735"/>
                    <a:pt x="951738" y="988878"/>
                    <a:pt x="947039" y="986846"/>
                  </a:cubicBezTo>
                  <a:cubicBezTo>
                    <a:pt x="942340" y="984814"/>
                    <a:pt x="939165" y="980242"/>
                    <a:pt x="939165" y="975162"/>
                  </a:cubicBezTo>
                  <a:lnTo>
                    <a:pt x="939165" y="734497"/>
                  </a:lnTo>
                  <a:lnTo>
                    <a:pt x="951865" y="734497"/>
                  </a:lnTo>
                  <a:lnTo>
                    <a:pt x="951865" y="747197"/>
                  </a:lnTo>
                  <a:lnTo>
                    <a:pt x="12700" y="747197"/>
                  </a:lnTo>
                  <a:cubicBezTo>
                    <a:pt x="5715" y="747197"/>
                    <a:pt x="0" y="741482"/>
                    <a:pt x="0" y="734497"/>
                  </a:cubicBezTo>
                  <a:lnTo>
                    <a:pt x="0" y="253294"/>
                  </a:lnTo>
                  <a:cubicBezTo>
                    <a:pt x="0" y="246309"/>
                    <a:pt x="5715" y="240594"/>
                    <a:pt x="12700" y="240594"/>
                  </a:cubicBezTo>
                  <a:moveTo>
                    <a:pt x="12700" y="265994"/>
                  </a:moveTo>
                  <a:lnTo>
                    <a:pt x="12700" y="253294"/>
                  </a:lnTo>
                  <a:lnTo>
                    <a:pt x="25400" y="253294"/>
                  </a:lnTo>
                  <a:lnTo>
                    <a:pt x="25400" y="734497"/>
                  </a:lnTo>
                  <a:lnTo>
                    <a:pt x="12700" y="734497"/>
                  </a:lnTo>
                  <a:lnTo>
                    <a:pt x="12700" y="721797"/>
                  </a:lnTo>
                  <a:lnTo>
                    <a:pt x="951865" y="721797"/>
                  </a:lnTo>
                  <a:cubicBezTo>
                    <a:pt x="958850" y="721797"/>
                    <a:pt x="964565" y="727512"/>
                    <a:pt x="964565" y="734497"/>
                  </a:cubicBezTo>
                  <a:lnTo>
                    <a:pt x="964565" y="975162"/>
                  </a:lnTo>
                  <a:lnTo>
                    <a:pt x="951865" y="975162"/>
                  </a:lnTo>
                  <a:lnTo>
                    <a:pt x="942975" y="966145"/>
                  </a:lnTo>
                  <a:lnTo>
                    <a:pt x="1428242" y="484942"/>
                  </a:lnTo>
                  <a:lnTo>
                    <a:pt x="1437132" y="493959"/>
                  </a:lnTo>
                  <a:lnTo>
                    <a:pt x="1428242" y="502976"/>
                  </a:lnTo>
                  <a:lnTo>
                    <a:pt x="942975" y="21646"/>
                  </a:lnTo>
                  <a:lnTo>
                    <a:pt x="951865" y="12629"/>
                  </a:lnTo>
                  <a:lnTo>
                    <a:pt x="964565" y="12629"/>
                  </a:lnTo>
                  <a:lnTo>
                    <a:pt x="964565" y="253294"/>
                  </a:lnTo>
                  <a:cubicBezTo>
                    <a:pt x="964565" y="260279"/>
                    <a:pt x="958850" y="265994"/>
                    <a:pt x="951865" y="265994"/>
                  </a:cubicBezTo>
                  <a:lnTo>
                    <a:pt x="12700" y="265994"/>
                  </a:lnTo>
                  <a:close/>
                </a:path>
              </a:pathLst>
            </a:custGeom>
            <a:solidFill>
              <a:srgbClr val="172C51"/>
            </a:solidFill>
          </p:spPr>
          <p:txBody>
            <a:bodyPr/>
            <a:lstStyle/>
            <a:p>
              <a:endParaRPr lang="en-US"/>
            </a:p>
          </p:txBody>
        </p:sp>
      </p:grpSp>
      <p:grpSp>
        <p:nvGrpSpPr>
          <p:cNvPr id="46" name="Group 46"/>
          <p:cNvGrpSpPr/>
          <p:nvPr/>
        </p:nvGrpSpPr>
        <p:grpSpPr>
          <a:xfrm>
            <a:off x="10180379" y="4076399"/>
            <a:ext cx="1087454" cy="740945"/>
            <a:chOff x="0" y="0"/>
            <a:chExt cx="1449938" cy="987926"/>
          </a:xfrm>
        </p:grpSpPr>
        <p:sp>
          <p:nvSpPr>
            <p:cNvPr id="47" name="Freeform 47"/>
            <p:cNvSpPr/>
            <p:nvPr/>
          </p:nvSpPr>
          <p:spPr>
            <a:xfrm>
              <a:off x="12700" y="12700"/>
              <a:ext cx="1424432" cy="962533"/>
            </a:xfrm>
            <a:custGeom>
              <a:avLst/>
              <a:gdLst/>
              <a:ahLst/>
              <a:cxnLst/>
              <a:rect l="l" t="t" r="r" b="b"/>
              <a:pathLst>
                <a:path w="1424432" h="962533">
                  <a:moveTo>
                    <a:pt x="0" y="240665"/>
                  </a:moveTo>
                  <a:lnTo>
                    <a:pt x="939165" y="240665"/>
                  </a:lnTo>
                  <a:lnTo>
                    <a:pt x="939165" y="0"/>
                  </a:lnTo>
                  <a:lnTo>
                    <a:pt x="1424432" y="481203"/>
                  </a:lnTo>
                  <a:lnTo>
                    <a:pt x="939165" y="962533"/>
                  </a:lnTo>
                  <a:lnTo>
                    <a:pt x="939165" y="721868"/>
                  </a:lnTo>
                  <a:lnTo>
                    <a:pt x="0" y="721868"/>
                  </a:lnTo>
                  <a:close/>
                </a:path>
              </a:pathLst>
            </a:custGeom>
            <a:solidFill>
              <a:srgbClr val="19112C"/>
            </a:solidFill>
          </p:spPr>
          <p:txBody>
            <a:bodyPr/>
            <a:lstStyle/>
            <a:p>
              <a:endParaRPr lang="en-US"/>
            </a:p>
          </p:txBody>
        </p:sp>
        <p:sp>
          <p:nvSpPr>
            <p:cNvPr id="48" name="Freeform 48"/>
            <p:cNvSpPr/>
            <p:nvPr/>
          </p:nvSpPr>
          <p:spPr>
            <a:xfrm>
              <a:off x="0" y="71"/>
              <a:ext cx="1449959" cy="987848"/>
            </a:xfrm>
            <a:custGeom>
              <a:avLst/>
              <a:gdLst/>
              <a:ahLst/>
              <a:cxnLst/>
              <a:rect l="l" t="t" r="r" b="b"/>
              <a:pathLst>
                <a:path w="1449959" h="987848">
                  <a:moveTo>
                    <a:pt x="12700" y="240594"/>
                  </a:moveTo>
                  <a:lnTo>
                    <a:pt x="951865" y="240594"/>
                  </a:lnTo>
                  <a:lnTo>
                    <a:pt x="951865" y="253294"/>
                  </a:lnTo>
                  <a:lnTo>
                    <a:pt x="939165" y="253294"/>
                  </a:lnTo>
                  <a:lnTo>
                    <a:pt x="939165" y="12629"/>
                  </a:lnTo>
                  <a:cubicBezTo>
                    <a:pt x="939165" y="7549"/>
                    <a:pt x="942213" y="2850"/>
                    <a:pt x="947039" y="945"/>
                  </a:cubicBezTo>
                  <a:cubicBezTo>
                    <a:pt x="951865" y="-960"/>
                    <a:pt x="957199" y="56"/>
                    <a:pt x="960882" y="3612"/>
                  </a:cubicBezTo>
                  <a:lnTo>
                    <a:pt x="1446149" y="484815"/>
                  </a:lnTo>
                  <a:cubicBezTo>
                    <a:pt x="1448562" y="487228"/>
                    <a:pt x="1449959" y="490403"/>
                    <a:pt x="1449959" y="493832"/>
                  </a:cubicBezTo>
                  <a:cubicBezTo>
                    <a:pt x="1449959" y="497261"/>
                    <a:pt x="1448562" y="500436"/>
                    <a:pt x="1446149" y="502849"/>
                  </a:cubicBezTo>
                  <a:lnTo>
                    <a:pt x="960882" y="984179"/>
                  </a:lnTo>
                  <a:cubicBezTo>
                    <a:pt x="957199" y="987735"/>
                    <a:pt x="951738" y="988878"/>
                    <a:pt x="947039" y="986846"/>
                  </a:cubicBezTo>
                  <a:cubicBezTo>
                    <a:pt x="942340" y="984814"/>
                    <a:pt x="939165" y="980242"/>
                    <a:pt x="939165" y="975162"/>
                  </a:cubicBezTo>
                  <a:lnTo>
                    <a:pt x="939165" y="734497"/>
                  </a:lnTo>
                  <a:lnTo>
                    <a:pt x="951865" y="734497"/>
                  </a:lnTo>
                  <a:lnTo>
                    <a:pt x="951865" y="747197"/>
                  </a:lnTo>
                  <a:lnTo>
                    <a:pt x="12700" y="747197"/>
                  </a:lnTo>
                  <a:cubicBezTo>
                    <a:pt x="5715" y="747197"/>
                    <a:pt x="0" y="741482"/>
                    <a:pt x="0" y="734497"/>
                  </a:cubicBezTo>
                  <a:lnTo>
                    <a:pt x="0" y="253294"/>
                  </a:lnTo>
                  <a:cubicBezTo>
                    <a:pt x="0" y="246309"/>
                    <a:pt x="5715" y="240594"/>
                    <a:pt x="12700" y="240594"/>
                  </a:cubicBezTo>
                  <a:moveTo>
                    <a:pt x="12700" y="265994"/>
                  </a:moveTo>
                  <a:lnTo>
                    <a:pt x="12700" y="253294"/>
                  </a:lnTo>
                  <a:lnTo>
                    <a:pt x="25400" y="253294"/>
                  </a:lnTo>
                  <a:lnTo>
                    <a:pt x="25400" y="734497"/>
                  </a:lnTo>
                  <a:lnTo>
                    <a:pt x="12700" y="734497"/>
                  </a:lnTo>
                  <a:lnTo>
                    <a:pt x="12700" y="721797"/>
                  </a:lnTo>
                  <a:lnTo>
                    <a:pt x="951865" y="721797"/>
                  </a:lnTo>
                  <a:cubicBezTo>
                    <a:pt x="958850" y="721797"/>
                    <a:pt x="964565" y="727512"/>
                    <a:pt x="964565" y="734497"/>
                  </a:cubicBezTo>
                  <a:lnTo>
                    <a:pt x="964565" y="975162"/>
                  </a:lnTo>
                  <a:lnTo>
                    <a:pt x="951865" y="975162"/>
                  </a:lnTo>
                  <a:lnTo>
                    <a:pt x="942975" y="966145"/>
                  </a:lnTo>
                  <a:lnTo>
                    <a:pt x="1428242" y="484942"/>
                  </a:lnTo>
                  <a:lnTo>
                    <a:pt x="1437132" y="493959"/>
                  </a:lnTo>
                  <a:lnTo>
                    <a:pt x="1428242" y="502976"/>
                  </a:lnTo>
                  <a:lnTo>
                    <a:pt x="942975" y="21646"/>
                  </a:lnTo>
                  <a:lnTo>
                    <a:pt x="951865" y="12629"/>
                  </a:lnTo>
                  <a:lnTo>
                    <a:pt x="964565" y="12629"/>
                  </a:lnTo>
                  <a:lnTo>
                    <a:pt x="964565" y="253294"/>
                  </a:lnTo>
                  <a:cubicBezTo>
                    <a:pt x="964565" y="260279"/>
                    <a:pt x="958850" y="265994"/>
                    <a:pt x="951865" y="265994"/>
                  </a:cubicBezTo>
                  <a:lnTo>
                    <a:pt x="12700" y="265994"/>
                  </a:lnTo>
                  <a:close/>
                </a:path>
              </a:pathLst>
            </a:custGeom>
            <a:solidFill>
              <a:srgbClr val="172C51"/>
            </a:solidFill>
          </p:spPr>
          <p:txBody>
            <a:bodyPr/>
            <a:lstStyle/>
            <a:p>
              <a:endParaRPr lang="en-US"/>
            </a:p>
          </p:txBody>
        </p:sp>
      </p:grpSp>
      <p:grpSp>
        <p:nvGrpSpPr>
          <p:cNvPr id="49" name="Group 49"/>
          <p:cNvGrpSpPr/>
          <p:nvPr/>
        </p:nvGrpSpPr>
        <p:grpSpPr>
          <a:xfrm>
            <a:off x="13448562" y="4076397"/>
            <a:ext cx="1087454" cy="740945"/>
            <a:chOff x="0" y="0"/>
            <a:chExt cx="1449938" cy="987926"/>
          </a:xfrm>
        </p:grpSpPr>
        <p:sp>
          <p:nvSpPr>
            <p:cNvPr id="50" name="Freeform 50"/>
            <p:cNvSpPr/>
            <p:nvPr/>
          </p:nvSpPr>
          <p:spPr>
            <a:xfrm>
              <a:off x="12700" y="12700"/>
              <a:ext cx="1424432" cy="962533"/>
            </a:xfrm>
            <a:custGeom>
              <a:avLst/>
              <a:gdLst/>
              <a:ahLst/>
              <a:cxnLst/>
              <a:rect l="l" t="t" r="r" b="b"/>
              <a:pathLst>
                <a:path w="1424432" h="962533">
                  <a:moveTo>
                    <a:pt x="0" y="240665"/>
                  </a:moveTo>
                  <a:lnTo>
                    <a:pt x="939165" y="240665"/>
                  </a:lnTo>
                  <a:lnTo>
                    <a:pt x="939165" y="0"/>
                  </a:lnTo>
                  <a:lnTo>
                    <a:pt x="1424432" y="481203"/>
                  </a:lnTo>
                  <a:lnTo>
                    <a:pt x="939165" y="962533"/>
                  </a:lnTo>
                  <a:lnTo>
                    <a:pt x="939165" y="721868"/>
                  </a:lnTo>
                  <a:lnTo>
                    <a:pt x="0" y="721868"/>
                  </a:lnTo>
                  <a:close/>
                </a:path>
              </a:pathLst>
            </a:custGeom>
            <a:solidFill>
              <a:srgbClr val="19112C"/>
            </a:solidFill>
          </p:spPr>
          <p:txBody>
            <a:bodyPr/>
            <a:lstStyle/>
            <a:p>
              <a:endParaRPr lang="en-US"/>
            </a:p>
          </p:txBody>
        </p:sp>
        <p:sp>
          <p:nvSpPr>
            <p:cNvPr id="51" name="Freeform 51"/>
            <p:cNvSpPr/>
            <p:nvPr/>
          </p:nvSpPr>
          <p:spPr>
            <a:xfrm>
              <a:off x="0" y="71"/>
              <a:ext cx="1449959" cy="987848"/>
            </a:xfrm>
            <a:custGeom>
              <a:avLst/>
              <a:gdLst/>
              <a:ahLst/>
              <a:cxnLst/>
              <a:rect l="l" t="t" r="r" b="b"/>
              <a:pathLst>
                <a:path w="1449959" h="987848">
                  <a:moveTo>
                    <a:pt x="12700" y="240594"/>
                  </a:moveTo>
                  <a:lnTo>
                    <a:pt x="951865" y="240594"/>
                  </a:lnTo>
                  <a:lnTo>
                    <a:pt x="951865" y="253294"/>
                  </a:lnTo>
                  <a:lnTo>
                    <a:pt x="939165" y="253294"/>
                  </a:lnTo>
                  <a:lnTo>
                    <a:pt x="939165" y="12629"/>
                  </a:lnTo>
                  <a:cubicBezTo>
                    <a:pt x="939165" y="7549"/>
                    <a:pt x="942213" y="2850"/>
                    <a:pt x="947039" y="945"/>
                  </a:cubicBezTo>
                  <a:cubicBezTo>
                    <a:pt x="951865" y="-960"/>
                    <a:pt x="957199" y="56"/>
                    <a:pt x="960882" y="3612"/>
                  </a:cubicBezTo>
                  <a:lnTo>
                    <a:pt x="1446149" y="484815"/>
                  </a:lnTo>
                  <a:cubicBezTo>
                    <a:pt x="1448562" y="487228"/>
                    <a:pt x="1449959" y="490403"/>
                    <a:pt x="1449959" y="493832"/>
                  </a:cubicBezTo>
                  <a:cubicBezTo>
                    <a:pt x="1449959" y="497261"/>
                    <a:pt x="1448562" y="500436"/>
                    <a:pt x="1446149" y="502849"/>
                  </a:cubicBezTo>
                  <a:lnTo>
                    <a:pt x="960882" y="984179"/>
                  </a:lnTo>
                  <a:cubicBezTo>
                    <a:pt x="957199" y="987735"/>
                    <a:pt x="951738" y="988878"/>
                    <a:pt x="947039" y="986846"/>
                  </a:cubicBezTo>
                  <a:cubicBezTo>
                    <a:pt x="942340" y="984814"/>
                    <a:pt x="939165" y="980242"/>
                    <a:pt x="939165" y="975162"/>
                  </a:cubicBezTo>
                  <a:lnTo>
                    <a:pt x="939165" y="734497"/>
                  </a:lnTo>
                  <a:lnTo>
                    <a:pt x="951865" y="734497"/>
                  </a:lnTo>
                  <a:lnTo>
                    <a:pt x="951865" y="747197"/>
                  </a:lnTo>
                  <a:lnTo>
                    <a:pt x="12700" y="747197"/>
                  </a:lnTo>
                  <a:cubicBezTo>
                    <a:pt x="5715" y="747197"/>
                    <a:pt x="0" y="741482"/>
                    <a:pt x="0" y="734497"/>
                  </a:cubicBezTo>
                  <a:lnTo>
                    <a:pt x="0" y="253294"/>
                  </a:lnTo>
                  <a:cubicBezTo>
                    <a:pt x="0" y="246309"/>
                    <a:pt x="5715" y="240594"/>
                    <a:pt x="12700" y="240594"/>
                  </a:cubicBezTo>
                  <a:moveTo>
                    <a:pt x="12700" y="265994"/>
                  </a:moveTo>
                  <a:lnTo>
                    <a:pt x="12700" y="253294"/>
                  </a:lnTo>
                  <a:lnTo>
                    <a:pt x="25400" y="253294"/>
                  </a:lnTo>
                  <a:lnTo>
                    <a:pt x="25400" y="734497"/>
                  </a:lnTo>
                  <a:lnTo>
                    <a:pt x="12700" y="734497"/>
                  </a:lnTo>
                  <a:lnTo>
                    <a:pt x="12700" y="721797"/>
                  </a:lnTo>
                  <a:lnTo>
                    <a:pt x="951865" y="721797"/>
                  </a:lnTo>
                  <a:cubicBezTo>
                    <a:pt x="958850" y="721797"/>
                    <a:pt x="964565" y="727512"/>
                    <a:pt x="964565" y="734497"/>
                  </a:cubicBezTo>
                  <a:lnTo>
                    <a:pt x="964565" y="975162"/>
                  </a:lnTo>
                  <a:lnTo>
                    <a:pt x="951865" y="975162"/>
                  </a:lnTo>
                  <a:lnTo>
                    <a:pt x="942975" y="966145"/>
                  </a:lnTo>
                  <a:lnTo>
                    <a:pt x="1428242" y="484942"/>
                  </a:lnTo>
                  <a:lnTo>
                    <a:pt x="1437132" y="493959"/>
                  </a:lnTo>
                  <a:lnTo>
                    <a:pt x="1428242" y="502976"/>
                  </a:lnTo>
                  <a:lnTo>
                    <a:pt x="942975" y="21646"/>
                  </a:lnTo>
                  <a:lnTo>
                    <a:pt x="951865" y="12629"/>
                  </a:lnTo>
                  <a:lnTo>
                    <a:pt x="964565" y="12629"/>
                  </a:lnTo>
                  <a:lnTo>
                    <a:pt x="964565" y="253294"/>
                  </a:lnTo>
                  <a:cubicBezTo>
                    <a:pt x="964565" y="260279"/>
                    <a:pt x="958850" y="265994"/>
                    <a:pt x="951865" y="265994"/>
                  </a:cubicBezTo>
                  <a:lnTo>
                    <a:pt x="12700" y="265994"/>
                  </a:lnTo>
                  <a:close/>
                </a:path>
              </a:pathLst>
            </a:custGeom>
            <a:solidFill>
              <a:srgbClr val="172C51"/>
            </a:solidFill>
          </p:spPr>
          <p:txBody>
            <a:bodyPr/>
            <a:lstStyle/>
            <a:p>
              <a:endParaRPr lang="en-US"/>
            </a:p>
          </p:txBody>
        </p:sp>
      </p:grpSp>
      <p:sp>
        <p:nvSpPr>
          <p:cNvPr id="52" name="Freeform 52"/>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8"/>
            <a:stretch>
              <a:fillRect/>
            </a:stretch>
          </a:blipFill>
        </p:spPr>
        <p:txBody>
          <a:bodyPr/>
          <a:lstStyle/>
          <a:p>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grpSp>
        <p:nvGrpSpPr>
          <p:cNvPr id="16" name="Group 16"/>
          <p:cNvGrpSpPr>
            <a:grpSpLocks noChangeAspect="1"/>
          </p:cNvGrpSpPr>
          <p:nvPr/>
        </p:nvGrpSpPr>
        <p:grpSpPr>
          <a:xfrm>
            <a:off x="14526490" y="544438"/>
            <a:ext cx="3282540" cy="997420"/>
            <a:chOff x="0" y="0"/>
            <a:chExt cx="4376720" cy="1329894"/>
          </a:xfrm>
        </p:grpSpPr>
        <p:sp>
          <p:nvSpPr>
            <p:cNvPr id="17" name="Freeform 17" descr="Εικόνα που περιέχει γραφικά, γραφιστική, στιγμιότυπο οθόνης, γραμματοσειρά  Το περιεχόμενο που δημιουργείται από AI ενδέχεται να είναι εσφαλμένο."/>
            <p:cNvSpPr/>
            <p:nvPr/>
          </p:nvSpPr>
          <p:spPr>
            <a:xfrm>
              <a:off x="0" y="0"/>
              <a:ext cx="4376674" cy="1329944"/>
            </a:xfrm>
            <a:custGeom>
              <a:avLst/>
              <a:gdLst/>
              <a:ahLst/>
              <a:cxnLst/>
              <a:rect l="l" t="t" r="r" b="b"/>
              <a:pathLst>
                <a:path w="4376674" h="1329944">
                  <a:moveTo>
                    <a:pt x="0" y="0"/>
                  </a:moveTo>
                  <a:lnTo>
                    <a:pt x="4376674" y="0"/>
                  </a:lnTo>
                  <a:lnTo>
                    <a:pt x="4376674" y="1329944"/>
                  </a:lnTo>
                  <a:lnTo>
                    <a:pt x="0" y="1329944"/>
                  </a:lnTo>
                  <a:lnTo>
                    <a:pt x="0" y="0"/>
                  </a:lnTo>
                  <a:close/>
                </a:path>
              </a:pathLst>
            </a:custGeom>
            <a:blipFill>
              <a:blip r:embed="rId9"/>
              <a:stretch>
                <a:fillRect r="-1" b="3"/>
              </a:stretch>
            </a:blipFill>
          </p:spPr>
          <p:txBody>
            <a:bodyPr/>
            <a:lstStyle/>
            <a:p>
              <a:endParaRPr lang="en-US"/>
            </a:p>
          </p:txBody>
        </p:sp>
      </p:grpSp>
      <p:sp>
        <p:nvSpPr>
          <p:cNvPr id="19" name="TextBox 19"/>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sp>
        <p:nvSpPr>
          <p:cNvPr id="20" name="Freeform 20"/>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0"/>
            <a:stretch>
              <a:fillRect/>
            </a:stretch>
          </a:blipFill>
        </p:spPr>
        <p:txBody>
          <a:bodyPr/>
          <a:lstStyle/>
          <a:p>
            <a:endParaRPr lang="en-US"/>
          </a:p>
        </p:txBody>
      </p:sp>
      <p:grpSp>
        <p:nvGrpSpPr>
          <p:cNvPr id="21" name="Group 21"/>
          <p:cNvGrpSpPr/>
          <p:nvPr/>
        </p:nvGrpSpPr>
        <p:grpSpPr>
          <a:xfrm>
            <a:off x="846618" y="48977"/>
            <a:ext cx="13514840" cy="1988344"/>
            <a:chOff x="0" y="0"/>
            <a:chExt cx="18019786" cy="2651126"/>
          </a:xfrm>
        </p:grpSpPr>
        <p:sp>
          <p:nvSpPr>
            <p:cNvPr id="22" name="Freeform 22"/>
            <p:cNvSpPr/>
            <p:nvPr/>
          </p:nvSpPr>
          <p:spPr>
            <a:xfrm>
              <a:off x="0" y="0"/>
              <a:ext cx="18019785" cy="2651126"/>
            </a:xfrm>
            <a:custGeom>
              <a:avLst/>
              <a:gdLst/>
              <a:ahLst/>
              <a:cxnLst/>
              <a:rect l="l" t="t" r="r" b="b"/>
              <a:pathLst>
                <a:path w="18019785" h="2651126">
                  <a:moveTo>
                    <a:pt x="0" y="0"/>
                  </a:moveTo>
                  <a:lnTo>
                    <a:pt x="18019785" y="0"/>
                  </a:lnTo>
                  <a:lnTo>
                    <a:pt x="18019785" y="2651126"/>
                  </a:lnTo>
                  <a:lnTo>
                    <a:pt x="0" y="2651126"/>
                  </a:lnTo>
                  <a:close/>
                </a:path>
              </a:pathLst>
            </a:custGeom>
            <a:solidFill>
              <a:srgbClr val="000000">
                <a:alpha val="0"/>
              </a:srgbClr>
            </a:solidFill>
          </p:spPr>
          <p:txBody>
            <a:bodyPr/>
            <a:lstStyle/>
            <a:p>
              <a:endParaRPr lang="en-US"/>
            </a:p>
          </p:txBody>
        </p:sp>
        <p:sp>
          <p:nvSpPr>
            <p:cNvPr id="23" name="TextBox 23"/>
            <p:cNvSpPr txBox="1"/>
            <p:nvPr/>
          </p:nvSpPr>
          <p:spPr>
            <a:xfrm>
              <a:off x="0" y="47625"/>
              <a:ext cx="18019786" cy="2603501"/>
            </a:xfrm>
            <a:prstGeom prst="rect">
              <a:avLst/>
            </a:prstGeom>
          </p:spPr>
          <p:txBody>
            <a:bodyPr lIns="0" tIns="0" rIns="0" bIns="0" rtlCol="0" anchor="ctr"/>
            <a:lstStyle/>
            <a:p>
              <a:pPr marL="0" lvl="0" indent="0" algn="l">
                <a:lnSpc>
                  <a:spcPts val="5832"/>
                </a:lnSpc>
              </a:pPr>
              <a:r>
                <a:rPr lang="en-US" sz="5400" b="1">
                  <a:solidFill>
                    <a:srgbClr val="8D5CFF"/>
                  </a:solidFill>
                  <a:latin typeface="Georgia Bold"/>
                  <a:ea typeface="Georgia Bold"/>
                  <a:cs typeface="Georgia Bold"/>
                  <a:sym typeface="Georgia Bold"/>
                </a:rPr>
                <a:t>Πώς θα αξιολογηθούν οι ιδέες σας</a:t>
              </a:r>
            </a:p>
          </p:txBody>
        </p:sp>
      </p:grpSp>
      <p:graphicFrame>
        <p:nvGraphicFramePr>
          <p:cNvPr id="24" name="Table 23">
            <a:extLst>
              <a:ext uri="{FF2B5EF4-FFF2-40B4-BE49-F238E27FC236}">
                <a16:creationId xmlns:a16="http://schemas.microsoft.com/office/drawing/2014/main" id="{2282AF91-7BD6-7882-BCE6-F399DEEA1EF7}"/>
              </a:ext>
            </a:extLst>
          </p:cNvPr>
          <p:cNvGraphicFramePr>
            <a:graphicFrameLocks noGrp="1"/>
          </p:cNvGraphicFramePr>
          <p:nvPr>
            <p:extLst>
              <p:ext uri="{D42A27DB-BD31-4B8C-83A1-F6EECF244321}">
                <p14:modId xmlns:p14="http://schemas.microsoft.com/office/powerpoint/2010/main" val="3450608286"/>
              </p:ext>
            </p:extLst>
          </p:nvPr>
        </p:nvGraphicFramePr>
        <p:xfrm>
          <a:off x="1331260" y="1600198"/>
          <a:ext cx="15585141" cy="6820740"/>
        </p:xfrm>
        <a:graphic>
          <a:graphicData uri="http://schemas.openxmlformats.org/drawingml/2006/table">
            <a:tbl>
              <a:tblPr/>
              <a:tblGrid>
                <a:gridCol w="5195047">
                  <a:extLst>
                    <a:ext uri="{9D8B030D-6E8A-4147-A177-3AD203B41FA5}">
                      <a16:colId xmlns:a16="http://schemas.microsoft.com/office/drawing/2014/main" val="2032963446"/>
                    </a:ext>
                  </a:extLst>
                </a:gridCol>
                <a:gridCol w="5195047">
                  <a:extLst>
                    <a:ext uri="{9D8B030D-6E8A-4147-A177-3AD203B41FA5}">
                      <a16:colId xmlns:a16="http://schemas.microsoft.com/office/drawing/2014/main" val="2939876473"/>
                    </a:ext>
                  </a:extLst>
                </a:gridCol>
                <a:gridCol w="5195047">
                  <a:extLst>
                    <a:ext uri="{9D8B030D-6E8A-4147-A177-3AD203B41FA5}">
                      <a16:colId xmlns:a16="http://schemas.microsoft.com/office/drawing/2014/main" val="1369053882"/>
                    </a:ext>
                  </a:extLst>
                </a:gridCol>
              </a:tblGrid>
              <a:tr h="1136790">
                <a:tc>
                  <a:txBody>
                    <a:bodyPr/>
                    <a:lstStyle/>
                    <a:p>
                      <a:pPr>
                        <a:buNone/>
                      </a:pPr>
                      <a:r>
                        <a:rPr lang="el-GR" sz="2800" b="1">
                          <a:solidFill>
                            <a:srgbClr val="19112C"/>
                          </a:solidFill>
                          <a:effectLst/>
                          <a:latin typeface="Arial" panose="020B0604020202020204" pitchFamily="34" charset="0"/>
                          <a:cs typeface="Arial" panose="020B0604020202020204" pitchFamily="34" charset="0"/>
                        </a:rPr>
                        <a:t>Κριτήριο</a:t>
                      </a:r>
                    </a:p>
                  </a:txBody>
                  <a:tcPr marL="72016" marR="72016" marT="36008" marB="36008"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buNone/>
                      </a:pPr>
                      <a:r>
                        <a:rPr lang="el-GR" sz="2800" b="1">
                          <a:solidFill>
                            <a:srgbClr val="19112C"/>
                          </a:solidFill>
                          <a:effectLst/>
                          <a:latin typeface="Arial" panose="020B0604020202020204" pitchFamily="34" charset="0"/>
                          <a:cs typeface="Arial" panose="020B0604020202020204" pitchFamily="34" charset="0"/>
                        </a:rPr>
                        <a:t>Κλίμακα </a:t>
                      </a:r>
                    </a:p>
                  </a:txBody>
                  <a:tcPr marL="72016" marR="72016" marT="36008" marB="36008"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buNone/>
                      </a:pPr>
                      <a:r>
                        <a:rPr lang="el-GR" sz="2800" b="1">
                          <a:solidFill>
                            <a:srgbClr val="19112C"/>
                          </a:solidFill>
                          <a:effectLst/>
                          <a:latin typeface="Arial" panose="020B0604020202020204" pitchFamily="34" charset="0"/>
                          <a:cs typeface="Arial" panose="020B0604020202020204" pitchFamily="34" charset="0"/>
                        </a:rPr>
                        <a:t>Σημασία</a:t>
                      </a:r>
                    </a:p>
                  </a:txBody>
                  <a:tcPr marL="72016" marR="72016" marT="36008" marB="36008"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3717161693"/>
                  </a:ext>
                </a:extLst>
              </a:tr>
              <a:tr h="1136790">
                <a:tc>
                  <a:txBody>
                    <a:bodyPr/>
                    <a:lstStyle/>
                    <a:p>
                      <a:pPr>
                        <a:buNone/>
                      </a:pPr>
                      <a:r>
                        <a:rPr lang="el-GR" sz="2800">
                          <a:solidFill>
                            <a:srgbClr val="19112C"/>
                          </a:solidFill>
                          <a:effectLst/>
                          <a:latin typeface="Arial" panose="020B0604020202020204" pitchFamily="34" charset="0"/>
                          <a:cs typeface="Arial" panose="020B0604020202020204" pitchFamily="34" charset="0"/>
                        </a:rPr>
                        <a:t>Δημιουργικότητα</a:t>
                      </a:r>
                    </a:p>
                  </a:txBody>
                  <a:tcPr marL="72016" marR="72016" marT="36008" marB="36008"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buNone/>
                      </a:pPr>
                      <a:r>
                        <a:rPr lang="en-US" sz="2800">
                          <a:solidFill>
                            <a:srgbClr val="19112C"/>
                          </a:solidFill>
                          <a:effectLst/>
                          <a:latin typeface="Arial" panose="020B0604020202020204" pitchFamily="34" charset="0"/>
                          <a:cs typeface="Arial" panose="020B0604020202020204" pitchFamily="34" charset="0"/>
                        </a:rPr>
                        <a:t>1–10</a:t>
                      </a:r>
                    </a:p>
                  </a:txBody>
                  <a:tcPr marL="72016" marR="72016" marT="36008" marB="36008"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buNone/>
                      </a:pPr>
                      <a:r>
                        <a:rPr lang="el-GR" sz="2800">
                          <a:solidFill>
                            <a:srgbClr val="19112C"/>
                          </a:solidFill>
                          <a:effectLst/>
                          <a:latin typeface="Arial" panose="020B0604020202020204" pitchFamily="34" charset="0"/>
                          <a:cs typeface="Arial" panose="020B0604020202020204" pitchFamily="34" charset="0"/>
                        </a:rPr>
                        <a:t>Βασική έως εξαιρετική καινοτομία</a:t>
                      </a:r>
                    </a:p>
                  </a:txBody>
                  <a:tcPr marL="72016" marR="72016" marT="36008" marB="36008"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167331074"/>
                  </a:ext>
                </a:extLst>
              </a:tr>
              <a:tr h="1136790">
                <a:tc>
                  <a:txBody>
                    <a:bodyPr/>
                    <a:lstStyle/>
                    <a:p>
                      <a:pPr>
                        <a:buNone/>
                      </a:pPr>
                      <a:r>
                        <a:rPr lang="el-GR" sz="2800">
                          <a:solidFill>
                            <a:srgbClr val="19112C"/>
                          </a:solidFill>
                          <a:effectLst/>
                          <a:latin typeface="Arial" panose="020B0604020202020204" pitchFamily="34" charset="0"/>
                          <a:cs typeface="Arial" panose="020B0604020202020204" pitchFamily="34" charset="0"/>
                        </a:rPr>
                        <a:t>Εφαρμοσιμότητα</a:t>
                      </a:r>
                    </a:p>
                  </a:txBody>
                  <a:tcPr marL="72016" marR="72016" marT="36008" marB="36008"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buNone/>
                      </a:pPr>
                      <a:r>
                        <a:rPr lang="en-US" sz="2800">
                          <a:solidFill>
                            <a:srgbClr val="19112C"/>
                          </a:solidFill>
                          <a:effectLst/>
                          <a:latin typeface="Arial" panose="020B0604020202020204" pitchFamily="34" charset="0"/>
                          <a:cs typeface="Arial" panose="020B0604020202020204" pitchFamily="34" charset="0"/>
                        </a:rPr>
                        <a:t>1–10</a:t>
                      </a:r>
                    </a:p>
                  </a:txBody>
                  <a:tcPr marL="72016" marR="72016" marT="36008" marB="36008"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buNone/>
                      </a:pPr>
                      <a:r>
                        <a:rPr lang="el-GR" sz="2800">
                          <a:solidFill>
                            <a:srgbClr val="19112C"/>
                          </a:solidFill>
                          <a:effectLst/>
                          <a:latin typeface="Arial" panose="020B0604020202020204" pitchFamily="34" charset="0"/>
                          <a:cs typeface="Arial" panose="020B0604020202020204" pitchFamily="34" charset="0"/>
                        </a:rPr>
                        <a:t>Ασαφής έως πλήρως εφαρμόσιμη</a:t>
                      </a:r>
                    </a:p>
                  </a:txBody>
                  <a:tcPr marL="72016" marR="72016" marT="36008" marB="36008"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2267312322"/>
                  </a:ext>
                </a:extLst>
              </a:tr>
              <a:tr h="1136790">
                <a:tc>
                  <a:txBody>
                    <a:bodyPr/>
                    <a:lstStyle/>
                    <a:p>
                      <a:pPr>
                        <a:buNone/>
                      </a:pPr>
                      <a:r>
                        <a:rPr lang="el-GR" sz="2800">
                          <a:solidFill>
                            <a:srgbClr val="19112C"/>
                          </a:solidFill>
                          <a:effectLst/>
                          <a:latin typeface="Arial" panose="020B0604020202020204" pitchFamily="34" charset="0"/>
                          <a:cs typeface="Arial" panose="020B0604020202020204" pitchFamily="34" charset="0"/>
                        </a:rPr>
                        <a:t>Βιωσιμότητα</a:t>
                      </a:r>
                    </a:p>
                  </a:txBody>
                  <a:tcPr marL="72016" marR="72016" marT="36008" marB="36008"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buNone/>
                      </a:pPr>
                      <a:r>
                        <a:rPr lang="en-US" sz="2800">
                          <a:solidFill>
                            <a:srgbClr val="19112C"/>
                          </a:solidFill>
                          <a:effectLst/>
                          <a:latin typeface="Arial" panose="020B0604020202020204" pitchFamily="34" charset="0"/>
                          <a:cs typeface="Arial" panose="020B0604020202020204" pitchFamily="34" charset="0"/>
                        </a:rPr>
                        <a:t>1–10</a:t>
                      </a:r>
                    </a:p>
                  </a:txBody>
                  <a:tcPr marL="72016" marR="72016" marT="36008" marB="36008"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buNone/>
                      </a:pPr>
                      <a:r>
                        <a:rPr lang="el-GR" sz="2800">
                          <a:solidFill>
                            <a:srgbClr val="19112C"/>
                          </a:solidFill>
                          <a:effectLst/>
                          <a:latin typeface="Arial" panose="020B0604020202020204" pitchFamily="34" charset="0"/>
                          <a:cs typeface="Arial" panose="020B0604020202020204" pitchFamily="34" charset="0"/>
                        </a:rPr>
                        <a:t>Ελάχιστος έως μακροπρόθεσμος αντίκτυπος</a:t>
                      </a:r>
                    </a:p>
                  </a:txBody>
                  <a:tcPr marL="72016" marR="72016" marT="36008" marB="36008"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57588143"/>
                  </a:ext>
                </a:extLst>
              </a:tr>
              <a:tr h="1136790">
                <a:tc>
                  <a:txBody>
                    <a:bodyPr/>
                    <a:lstStyle/>
                    <a:p>
                      <a:pPr>
                        <a:buNone/>
                      </a:pPr>
                      <a:r>
                        <a:rPr lang="el-GR" sz="2800">
                          <a:solidFill>
                            <a:srgbClr val="19112C"/>
                          </a:solidFill>
                          <a:effectLst/>
                          <a:latin typeface="Arial" panose="020B0604020202020204" pitchFamily="34" charset="0"/>
                          <a:cs typeface="Arial" panose="020B0604020202020204" pitchFamily="34" charset="0"/>
                        </a:rPr>
                        <a:t>Επιχειρηματικός αντίκτυπος</a:t>
                      </a:r>
                    </a:p>
                  </a:txBody>
                  <a:tcPr marL="72016" marR="72016" marT="36008" marB="36008"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buNone/>
                      </a:pPr>
                      <a:r>
                        <a:rPr lang="en-US" sz="2800">
                          <a:solidFill>
                            <a:srgbClr val="19112C"/>
                          </a:solidFill>
                          <a:effectLst/>
                          <a:latin typeface="Arial" panose="020B0604020202020204" pitchFamily="34" charset="0"/>
                          <a:cs typeface="Arial" panose="020B0604020202020204" pitchFamily="34" charset="0"/>
                        </a:rPr>
                        <a:t>1–10</a:t>
                      </a:r>
                    </a:p>
                  </a:txBody>
                  <a:tcPr marL="72016" marR="72016" marT="36008" marB="36008"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buNone/>
                      </a:pPr>
                      <a:r>
                        <a:rPr lang="el-GR" sz="2800">
                          <a:solidFill>
                            <a:srgbClr val="19112C"/>
                          </a:solidFill>
                          <a:effectLst/>
                          <a:latin typeface="Arial" panose="020B0604020202020204" pitchFamily="34" charset="0"/>
                          <a:cs typeface="Arial" panose="020B0604020202020204" pitchFamily="34" charset="0"/>
                        </a:rPr>
                        <a:t>Χαμηλή έως υψηλή σύνδεση με την αγορά</a:t>
                      </a:r>
                    </a:p>
                  </a:txBody>
                  <a:tcPr marL="72016" marR="72016" marT="36008" marB="36008"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3763339618"/>
                  </a:ext>
                </a:extLst>
              </a:tr>
              <a:tr h="1136790">
                <a:tc>
                  <a:txBody>
                    <a:bodyPr/>
                    <a:lstStyle/>
                    <a:p>
                      <a:pPr>
                        <a:buNone/>
                      </a:pPr>
                      <a:r>
                        <a:rPr lang="el-GR" sz="2800">
                          <a:solidFill>
                            <a:srgbClr val="19112C"/>
                          </a:solidFill>
                          <a:effectLst/>
                          <a:latin typeface="Arial" panose="020B0604020202020204" pitchFamily="34" charset="0"/>
                          <a:cs typeface="Arial" panose="020B0604020202020204" pitchFamily="34" charset="0"/>
                        </a:rPr>
                        <a:t>Ποιότητα παρουσίασης</a:t>
                      </a:r>
                    </a:p>
                  </a:txBody>
                  <a:tcPr marL="72016" marR="72016" marT="36008" marB="36008"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buNone/>
                      </a:pPr>
                      <a:r>
                        <a:rPr lang="en-US" sz="2800">
                          <a:solidFill>
                            <a:srgbClr val="19112C"/>
                          </a:solidFill>
                          <a:effectLst/>
                          <a:latin typeface="Arial" panose="020B0604020202020204" pitchFamily="34" charset="0"/>
                          <a:cs typeface="Arial" panose="020B0604020202020204" pitchFamily="34" charset="0"/>
                        </a:rPr>
                        <a:t>1–10</a:t>
                      </a:r>
                    </a:p>
                  </a:txBody>
                  <a:tcPr marL="72016" marR="72016" marT="36008" marB="36008"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buNone/>
                      </a:pPr>
                      <a:r>
                        <a:rPr lang="el-GR" sz="2800" dirty="0">
                          <a:solidFill>
                            <a:srgbClr val="19112C"/>
                          </a:solidFill>
                          <a:effectLst/>
                          <a:latin typeface="Arial" panose="020B0604020202020204" pitchFamily="34" charset="0"/>
                          <a:cs typeface="Arial" panose="020B0604020202020204" pitchFamily="34" charset="0"/>
                        </a:rPr>
                        <a:t>Μη δομημένη έως πηγή έμπνευσης</a:t>
                      </a:r>
                    </a:p>
                  </a:txBody>
                  <a:tcPr marL="72016" marR="72016" marT="36008" marB="36008"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979071557"/>
                  </a:ext>
                </a:extLst>
              </a:tr>
            </a:tbl>
          </a:graphicData>
        </a:graphic>
      </p:graphicFrame>
      <p:sp>
        <p:nvSpPr>
          <p:cNvPr id="25" name="Rectangle 1">
            <a:extLst>
              <a:ext uri="{FF2B5EF4-FFF2-40B4-BE49-F238E27FC236}">
                <a16:creationId xmlns:a16="http://schemas.microsoft.com/office/drawing/2014/main" id="{2952C516-CAEE-27FB-7D09-088AD0FA6428}"/>
              </a:ext>
            </a:extLst>
          </p:cNvPr>
          <p:cNvSpPr>
            <a:spLocks noChangeArrowheads="1"/>
          </p:cNvSpPr>
          <p:nvPr/>
        </p:nvSpPr>
        <p:spPr bwMode="auto">
          <a:xfrm>
            <a:off x="1331913" y="1600199"/>
            <a:ext cx="4397469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grpSp>
        <p:nvGrpSpPr>
          <p:cNvPr id="16" name="Group 16"/>
          <p:cNvGrpSpPr/>
          <p:nvPr/>
        </p:nvGrpSpPr>
        <p:grpSpPr>
          <a:xfrm>
            <a:off x="740151" y="481488"/>
            <a:ext cx="9198150" cy="1988345"/>
            <a:chOff x="0" y="0"/>
            <a:chExt cx="12264199" cy="2651126"/>
          </a:xfrm>
        </p:grpSpPr>
        <p:sp>
          <p:nvSpPr>
            <p:cNvPr id="17" name="Freeform 17"/>
            <p:cNvSpPr/>
            <p:nvPr/>
          </p:nvSpPr>
          <p:spPr>
            <a:xfrm>
              <a:off x="0" y="0"/>
              <a:ext cx="12264199" cy="2651126"/>
            </a:xfrm>
            <a:custGeom>
              <a:avLst/>
              <a:gdLst/>
              <a:ahLst/>
              <a:cxnLst/>
              <a:rect l="l" t="t" r="r" b="b"/>
              <a:pathLst>
                <a:path w="12264199" h="2651126">
                  <a:moveTo>
                    <a:pt x="0" y="0"/>
                  </a:moveTo>
                  <a:lnTo>
                    <a:pt x="12264199" y="0"/>
                  </a:lnTo>
                  <a:lnTo>
                    <a:pt x="12264199" y="2651126"/>
                  </a:lnTo>
                  <a:lnTo>
                    <a:pt x="0" y="2651126"/>
                  </a:lnTo>
                  <a:close/>
                </a:path>
              </a:pathLst>
            </a:custGeom>
            <a:solidFill>
              <a:srgbClr val="000000">
                <a:alpha val="0"/>
              </a:srgbClr>
            </a:solidFill>
          </p:spPr>
          <p:txBody>
            <a:bodyPr/>
            <a:lstStyle/>
            <a:p>
              <a:endParaRPr lang="en-US"/>
            </a:p>
          </p:txBody>
        </p:sp>
        <p:sp>
          <p:nvSpPr>
            <p:cNvPr id="18" name="TextBox 18"/>
            <p:cNvSpPr txBox="1"/>
            <p:nvPr/>
          </p:nvSpPr>
          <p:spPr>
            <a:xfrm>
              <a:off x="0" y="66675"/>
              <a:ext cx="12264199" cy="2584451"/>
            </a:xfrm>
            <a:prstGeom prst="rect">
              <a:avLst/>
            </a:prstGeom>
          </p:spPr>
          <p:txBody>
            <a:bodyPr lIns="0" tIns="0" rIns="0" bIns="0" rtlCol="0" anchor="ctr"/>
            <a:lstStyle/>
            <a:p>
              <a:pPr marL="0" lvl="0" indent="0" algn="l">
                <a:lnSpc>
                  <a:spcPts val="6479"/>
                </a:lnSpc>
              </a:pPr>
              <a:r>
                <a:rPr lang="en-US" sz="5999" b="1">
                  <a:solidFill>
                    <a:srgbClr val="8D5CFF"/>
                  </a:solidFill>
                  <a:latin typeface="Georgia Bold"/>
                  <a:ea typeface="Georgia Bold"/>
                  <a:cs typeface="Georgia Bold"/>
                  <a:sym typeface="Georgia Bold"/>
                </a:rPr>
                <a:t>Πώς θα αξιολογηθούν οι προτάσεις σας</a:t>
              </a:r>
            </a:p>
          </p:txBody>
        </p:sp>
      </p:grpSp>
      <p:grpSp>
        <p:nvGrpSpPr>
          <p:cNvPr id="19" name="Group 19"/>
          <p:cNvGrpSpPr>
            <a:grpSpLocks noChangeAspect="1"/>
          </p:cNvGrpSpPr>
          <p:nvPr/>
        </p:nvGrpSpPr>
        <p:grpSpPr>
          <a:xfrm>
            <a:off x="14526490" y="544438"/>
            <a:ext cx="3282540" cy="997420"/>
            <a:chOff x="0" y="0"/>
            <a:chExt cx="4376720" cy="1329894"/>
          </a:xfrm>
        </p:grpSpPr>
        <p:sp>
          <p:nvSpPr>
            <p:cNvPr id="20" name="Freeform 20" descr="Εικόνα που περιέχει γραφικά, γραφιστική, στιγμιότυπο οθόνης, γραμματοσειρά  Το περιεχόμενο που δημιουργείται από AI ενδέχεται να είναι εσφαλμένο."/>
            <p:cNvSpPr/>
            <p:nvPr/>
          </p:nvSpPr>
          <p:spPr>
            <a:xfrm>
              <a:off x="0" y="0"/>
              <a:ext cx="4376674" cy="1329944"/>
            </a:xfrm>
            <a:custGeom>
              <a:avLst/>
              <a:gdLst/>
              <a:ahLst/>
              <a:cxnLst/>
              <a:rect l="l" t="t" r="r" b="b"/>
              <a:pathLst>
                <a:path w="4376674" h="1329944">
                  <a:moveTo>
                    <a:pt x="0" y="0"/>
                  </a:moveTo>
                  <a:lnTo>
                    <a:pt x="4376674" y="0"/>
                  </a:lnTo>
                  <a:lnTo>
                    <a:pt x="4376674" y="1329944"/>
                  </a:lnTo>
                  <a:lnTo>
                    <a:pt x="0" y="1329944"/>
                  </a:lnTo>
                  <a:lnTo>
                    <a:pt x="0" y="0"/>
                  </a:lnTo>
                  <a:close/>
                </a:path>
              </a:pathLst>
            </a:custGeom>
            <a:blipFill>
              <a:blip r:embed="rId8"/>
              <a:stretch>
                <a:fillRect r="-1" b="3"/>
              </a:stretch>
            </a:blipFill>
          </p:spPr>
          <p:txBody>
            <a:bodyPr/>
            <a:lstStyle/>
            <a:p>
              <a:endParaRPr lang="en-US"/>
            </a:p>
          </p:txBody>
        </p:sp>
      </p:grpSp>
      <p:sp>
        <p:nvSpPr>
          <p:cNvPr id="21" name="TextBox 21"/>
          <p:cNvSpPr txBox="1"/>
          <p:nvPr/>
        </p:nvSpPr>
        <p:spPr>
          <a:xfrm>
            <a:off x="1029498" y="2755583"/>
            <a:ext cx="13669378" cy="3829050"/>
          </a:xfrm>
          <a:prstGeom prst="rect">
            <a:avLst/>
          </a:prstGeom>
        </p:spPr>
        <p:txBody>
          <a:bodyPr lIns="0" tIns="0" rIns="0" bIns="0" rtlCol="0" anchor="t">
            <a:spAutoFit/>
          </a:bodyPr>
          <a:lstStyle/>
          <a:p>
            <a:pPr marL="0" lvl="0" indent="0" algn="l">
              <a:lnSpc>
                <a:spcPts val="4320"/>
              </a:lnSpc>
            </a:pPr>
            <a:endParaRPr/>
          </a:p>
          <a:p>
            <a:pPr marL="0" lvl="0" indent="0" algn="l">
              <a:lnSpc>
                <a:spcPts val="4320"/>
              </a:lnSpc>
            </a:pPr>
            <a:r>
              <a:rPr lang="en-US" sz="3600" b="1">
                <a:solidFill>
                  <a:srgbClr val="19112C"/>
                </a:solidFill>
                <a:latin typeface="Arial Bold"/>
                <a:ea typeface="Arial Bold"/>
                <a:cs typeface="Arial Bold"/>
                <a:sym typeface="Arial Bold"/>
              </a:rPr>
              <a:t>Κλίμακα βαθμολόγησης</a:t>
            </a:r>
          </a:p>
          <a:p>
            <a:pPr marL="0" lvl="0" indent="0" algn="l">
              <a:lnSpc>
                <a:spcPts val="4320"/>
              </a:lnSpc>
            </a:pPr>
            <a:r>
              <a:rPr lang="en-US" sz="3600">
                <a:solidFill>
                  <a:srgbClr val="19112C"/>
                </a:solidFill>
                <a:latin typeface="Arial"/>
                <a:ea typeface="Arial"/>
                <a:cs typeface="Arial"/>
                <a:sym typeface="Arial"/>
              </a:rPr>
              <a:t>1-2 = Κακή – Δεν τεκμηριώνεται ή είναι άσχετη</a:t>
            </a:r>
          </a:p>
          <a:p>
            <a:pPr marL="0" lvl="0" indent="0" algn="l">
              <a:lnSpc>
                <a:spcPts val="4320"/>
              </a:lnSpc>
            </a:pPr>
            <a:r>
              <a:rPr lang="en-US" sz="3600">
                <a:solidFill>
                  <a:srgbClr val="19112C"/>
                </a:solidFill>
                <a:latin typeface="Arial"/>
                <a:ea typeface="Arial"/>
                <a:cs typeface="Arial"/>
                <a:sym typeface="Arial"/>
              </a:rPr>
              <a:t>3-4 = Μέτρια – Ελλιπή ή ασαφή στοιχεία</a:t>
            </a:r>
          </a:p>
          <a:p>
            <a:pPr marL="0" lvl="0" indent="0" algn="l">
              <a:lnSpc>
                <a:spcPts val="4320"/>
              </a:lnSpc>
            </a:pPr>
            <a:r>
              <a:rPr lang="en-US" sz="3600">
                <a:solidFill>
                  <a:srgbClr val="19112C"/>
                </a:solidFill>
                <a:latin typeface="Arial"/>
                <a:ea typeface="Arial"/>
                <a:cs typeface="Arial"/>
                <a:sym typeface="Arial"/>
              </a:rPr>
              <a:t>5-6 = Καλή – Ανταποκρίνεται επαρκώς στις προσδοκίες</a:t>
            </a:r>
          </a:p>
          <a:p>
            <a:pPr marL="0" lvl="0" indent="0" algn="l">
              <a:lnSpc>
                <a:spcPts val="4320"/>
              </a:lnSpc>
            </a:pPr>
            <a:r>
              <a:rPr lang="en-US" sz="3600">
                <a:solidFill>
                  <a:srgbClr val="19112C"/>
                </a:solidFill>
                <a:latin typeface="Arial"/>
                <a:ea typeface="Arial"/>
                <a:cs typeface="Arial"/>
                <a:sym typeface="Arial"/>
              </a:rPr>
              <a:t>7-8 = Πολύ καλή – Πλήρης και καλά ανεπτυγμένη παρουσίαση</a:t>
            </a:r>
          </a:p>
          <a:p>
            <a:pPr marL="0" lvl="0" indent="0" algn="l">
              <a:lnSpc>
                <a:spcPts val="4320"/>
              </a:lnSpc>
            </a:pPr>
            <a:r>
              <a:rPr lang="en-US" sz="3600">
                <a:solidFill>
                  <a:srgbClr val="19112C"/>
                </a:solidFill>
                <a:latin typeface="Arial"/>
                <a:ea typeface="Arial"/>
                <a:cs typeface="Arial"/>
                <a:sym typeface="Arial"/>
              </a:rPr>
              <a:t>9-10 = Άριστη – Εξαιρετική, ολοκληρωμένη και αποτελεσματική</a:t>
            </a:r>
          </a:p>
        </p:txBody>
      </p:sp>
      <p:sp>
        <p:nvSpPr>
          <p:cNvPr id="22" name="TextBox 22"/>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sp>
        <p:nvSpPr>
          <p:cNvPr id="23" name="Freeform 23"/>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1052204" y="452011"/>
            <a:ext cx="2882265" cy="1403886"/>
            <a:chOff x="0" y="0"/>
            <a:chExt cx="3843020" cy="1871848"/>
          </a:xfrm>
        </p:grpSpPr>
        <p:sp>
          <p:nvSpPr>
            <p:cNvPr id="5" name="Freeform 5" descr="Ένα ασπρόμαυρο λογότυπο  Η περιγραφή δημιουργείται αυτόματα"/>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2"/>
              <a:stretch>
                <a:fillRect l="-33" r="-33"/>
              </a:stretch>
            </a:blipFill>
          </p:spPr>
          <p:txBody>
            <a:bodyPr/>
            <a:lstStyle/>
            <a:p>
              <a:endParaRPr lang="en-US"/>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9" name="Group 19"/>
          <p:cNvGrpSpPr/>
          <p:nvPr/>
        </p:nvGrpSpPr>
        <p:grpSpPr>
          <a:xfrm>
            <a:off x="1345280" y="1683545"/>
            <a:ext cx="14874820" cy="3581400"/>
            <a:chOff x="0" y="0"/>
            <a:chExt cx="19833094" cy="4775200"/>
          </a:xfrm>
        </p:grpSpPr>
        <p:sp>
          <p:nvSpPr>
            <p:cNvPr id="20" name="Freeform 20"/>
            <p:cNvSpPr/>
            <p:nvPr/>
          </p:nvSpPr>
          <p:spPr>
            <a:xfrm>
              <a:off x="0" y="0"/>
              <a:ext cx="19833095" cy="4775200"/>
            </a:xfrm>
            <a:custGeom>
              <a:avLst/>
              <a:gdLst/>
              <a:ahLst/>
              <a:cxnLst/>
              <a:rect l="l" t="t" r="r" b="b"/>
              <a:pathLst>
                <a:path w="19833095" h="4775200">
                  <a:moveTo>
                    <a:pt x="0" y="0"/>
                  </a:moveTo>
                  <a:lnTo>
                    <a:pt x="19833095" y="0"/>
                  </a:lnTo>
                  <a:lnTo>
                    <a:pt x="19833095" y="4775200"/>
                  </a:lnTo>
                  <a:lnTo>
                    <a:pt x="0" y="4775200"/>
                  </a:lnTo>
                  <a:close/>
                </a:path>
              </a:pathLst>
            </a:custGeom>
            <a:solidFill>
              <a:srgbClr val="000000">
                <a:alpha val="0"/>
              </a:srgbClr>
            </a:solidFill>
          </p:spPr>
          <p:txBody>
            <a:bodyPr/>
            <a:lstStyle/>
            <a:p>
              <a:endParaRPr lang="en-US"/>
            </a:p>
          </p:txBody>
        </p:sp>
        <p:sp>
          <p:nvSpPr>
            <p:cNvPr id="21" name="TextBox 21"/>
            <p:cNvSpPr txBox="1"/>
            <p:nvPr/>
          </p:nvSpPr>
          <p:spPr>
            <a:xfrm>
              <a:off x="0" y="85725"/>
              <a:ext cx="19833094" cy="4689475"/>
            </a:xfrm>
            <a:prstGeom prst="rect">
              <a:avLst/>
            </a:prstGeom>
          </p:spPr>
          <p:txBody>
            <a:bodyPr lIns="0" tIns="0" rIns="0" bIns="0" rtlCol="0" anchor="b"/>
            <a:lstStyle/>
            <a:p>
              <a:pPr marL="0" lvl="0" indent="0" algn="l">
                <a:lnSpc>
                  <a:spcPts val="9720"/>
                </a:lnSpc>
              </a:pPr>
              <a:r>
                <a:rPr lang="en-US" sz="9000" b="1">
                  <a:solidFill>
                    <a:srgbClr val="FFFFFF"/>
                  </a:solidFill>
                  <a:latin typeface="Georgia Bold"/>
                  <a:ea typeface="Georgia Bold"/>
                  <a:cs typeface="Georgia Bold"/>
                  <a:sym typeface="Georgia Bold"/>
                </a:rPr>
                <a:t>Ας ξεκινήσουμε... ΤΩΡΑ!</a:t>
              </a:r>
            </a:p>
          </p:txBody>
        </p:sp>
      </p:grpSp>
      <p:sp>
        <p:nvSpPr>
          <p:cNvPr id="22" name="Freeform 22"/>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grpSp>
        <p:nvGrpSpPr>
          <p:cNvPr id="16" name="Group 16"/>
          <p:cNvGrpSpPr>
            <a:grpSpLocks noChangeAspect="1"/>
          </p:cNvGrpSpPr>
          <p:nvPr/>
        </p:nvGrpSpPr>
        <p:grpSpPr>
          <a:xfrm>
            <a:off x="14110801" y="768080"/>
            <a:ext cx="2878200" cy="873228"/>
            <a:chOff x="0" y="0"/>
            <a:chExt cx="3837600" cy="1164304"/>
          </a:xfrm>
        </p:grpSpPr>
        <p:sp>
          <p:nvSpPr>
            <p:cNvPr id="17" name="Freeform 17" descr="Ένα μοβ και μαύρο κείμενο  Η περιγραφή δημιουργείται αυτόματα"/>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n-US"/>
            </a:p>
          </p:txBody>
        </p:sp>
      </p:grpSp>
      <p:grpSp>
        <p:nvGrpSpPr>
          <p:cNvPr id="18" name="Group 18"/>
          <p:cNvGrpSpPr/>
          <p:nvPr/>
        </p:nvGrpSpPr>
        <p:grpSpPr>
          <a:xfrm>
            <a:off x="1028700" y="242303"/>
            <a:ext cx="11071335" cy="979188"/>
            <a:chOff x="0" y="0"/>
            <a:chExt cx="14761780" cy="1305584"/>
          </a:xfrm>
        </p:grpSpPr>
        <p:sp>
          <p:nvSpPr>
            <p:cNvPr id="19" name="Freeform 19"/>
            <p:cNvSpPr/>
            <p:nvPr/>
          </p:nvSpPr>
          <p:spPr>
            <a:xfrm>
              <a:off x="0" y="0"/>
              <a:ext cx="14761780" cy="1305584"/>
            </a:xfrm>
            <a:custGeom>
              <a:avLst/>
              <a:gdLst/>
              <a:ahLst/>
              <a:cxnLst/>
              <a:rect l="l" t="t" r="r" b="b"/>
              <a:pathLst>
                <a:path w="14761780" h="1305584">
                  <a:moveTo>
                    <a:pt x="0" y="0"/>
                  </a:moveTo>
                  <a:lnTo>
                    <a:pt x="14761780" y="0"/>
                  </a:lnTo>
                  <a:lnTo>
                    <a:pt x="14761780" y="1305584"/>
                  </a:lnTo>
                  <a:lnTo>
                    <a:pt x="0" y="1305584"/>
                  </a:lnTo>
                  <a:close/>
                </a:path>
              </a:pathLst>
            </a:custGeom>
            <a:solidFill>
              <a:srgbClr val="000000">
                <a:alpha val="0"/>
              </a:srgbClr>
            </a:solidFill>
          </p:spPr>
          <p:txBody>
            <a:bodyPr/>
            <a:lstStyle/>
            <a:p>
              <a:endParaRPr lang="en-US"/>
            </a:p>
          </p:txBody>
        </p:sp>
        <p:sp>
          <p:nvSpPr>
            <p:cNvPr id="20" name="TextBox 20"/>
            <p:cNvSpPr txBox="1"/>
            <p:nvPr/>
          </p:nvSpPr>
          <p:spPr>
            <a:xfrm>
              <a:off x="0" y="38100"/>
              <a:ext cx="14761780" cy="1267484"/>
            </a:xfrm>
            <a:prstGeom prst="rect">
              <a:avLst/>
            </a:prstGeom>
          </p:spPr>
          <p:txBody>
            <a:bodyPr lIns="0" tIns="0" rIns="0" bIns="0" rtlCol="0" anchor="ctr"/>
            <a:lstStyle/>
            <a:p>
              <a:pPr marL="0" lvl="0" indent="0" algn="l">
                <a:lnSpc>
                  <a:spcPts val="4536"/>
                </a:lnSpc>
              </a:pPr>
              <a:r>
                <a:rPr lang="en-US" sz="4200" b="1">
                  <a:solidFill>
                    <a:srgbClr val="8D5CFF"/>
                  </a:solidFill>
                  <a:latin typeface="Georgia Bold"/>
                  <a:ea typeface="Georgia Bold"/>
                  <a:cs typeface="Georgia Bold"/>
                  <a:sym typeface="Georgia Bold"/>
                </a:rPr>
                <a:t>1. Συλλογή δεδομένων</a:t>
              </a:r>
            </a:p>
          </p:txBody>
        </p:sp>
      </p:grpSp>
      <p:sp>
        <p:nvSpPr>
          <p:cNvPr id="21" name="Freeform 21"/>
          <p:cNvSpPr/>
          <p:nvPr/>
        </p:nvSpPr>
        <p:spPr>
          <a:xfrm>
            <a:off x="2230133" y="1751331"/>
            <a:ext cx="1955489" cy="2245342"/>
          </a:xfrm>
          <a:custGeom>
            <a:avLst/>
            <a:gdLst/>
            <a:ahLst/>
            <a:cxnLst/>
            <a:rect l="l" t="t" r="r" b="b"/>
            <a:pathLst>
              <a:path w="1955489" h="2245342">
                <a:moveTo>
                  <a:pt x="0" y="0"/>
                </a:moveTo>
                <a:lnTo>
                  <a:pt x="1955489" y="0"/>
                </a:lnTo>
                <a:lnTo>
                  <a:pt x="1955489" y="2245342"/>
                </a:lnTo>
                <a:lnTo>
                  <a:pt x="0" y="22453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Freeform 22"/>
          <p:cNvSpPr/>
          <p:nvPr/>
        </p:nvSpPr>
        <p:spPr>
          <a:xfrm>
            <a:off x="7739502" y="1677427"/>
            <a:ext cx="2319245" cy="2319245"/>
          </a:xfrm>
          <a:custGeom>
            <a:avLst/>
            <a:gdLst/>
            <a:ahLst/>
            <a:cxnLst/>
            <a:rect l="l" t="t" r="r" b="b"/>
            <a:pathLst>
              <a:path w="2319245" h="2319245">
                <a:moveTo>
                  <a:pt x="0" y="0"/>
                </a:moveTo>
                <a:lnTo>
                  <a:pt x="2319246" y="0"/>
                </a:lnTo>
                <a:lnTo>
                  <a:pt x="2319246" y="2319246"/>
                </a:lnTo>
                <a:lnTo>
                  <a:pt x="0" y="23192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3" name="Freeform 23"/>
          <p:cNvSpPr/>
          <p:nvPr/>
        </p:nvSpPr>
        <p:spPr>
          <a:xfrm>
            <a:off x="13178985" y="1714379"/>
            <a:ext cx="1863634" cy="2245342"/>
          </a:xfrm>
          <a:custGeom>
            <a:avLst/>
            <a:gdLst/>
            <a:ahLst/>
            <a:cxnLst/>
            <a:rect l="l" t="t" r="r" b="b"/>
            <a:pathLst>
              <a:path w="1863634" h="2245342">
                <a:moveTo>
                  <a:pt x="0" y="0"/>
                </a:moveTo>
                <a:lnTo>
                  <a:pt x="1863633" y="0"/>
                </a:lnTo>
                <a:lnTo>
                  <a:pt x="1863633" y="2245342"/>
                </a:lnTo>
                <a:lnTo>
                  <a:pt x="0" y="224534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 name="TextBox 24"/>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sp>
        <p:nvSpPr>
          <p:cNvPr id="25" name="TextBox 25"/>
          <p:cNvSpPr txBox="1"/>
          <p:nvPr/>
        </p:nvSpPr>
        <p:spPr>
          <a:xfrm>
            <a:off x="2117475" y="4239991"/>
            <a:ext cx="2180804" cy="306705"/>
          </a:xfrm>
          <a:prstGeom prst="rect">
            <a:avLst/>
          </a:prstGeom>
        </p:spPr>
        <p:txBody>
          <a:bodyPr lIns="0" tIns="0" rIns="0" bIns="0" rtlCol="0" anchor="t">
            <a:spAutoFit/>
          </a:bodyPr>
          <a:lstStyle/>
          <a:p>
            <a:pPr marL="0" lvl="0" indent="0" algn="ctr">
              <a:lnSpc>
                <a:spcPts val="2159"/>
              </a:lnSpc>
            </a:pPr>
            <a:r>
              <a:rPr lang="en-US" sz="2499" b="1">
                <a:solidFill>
                  <a:srgbClr val="8D5CFF"/>
                </a:solidFill>
                <a:latin typeface="Arial Bold"/>
                <a:ea typeface="Arial Bold"/>
                <a:cs typeface="Arial Bold"/>
                <a:sym typeface="Arial Bold"/>
              </a:rPr>
              <a:t>40 λεπτά</a:t>
            </a:r>
          </a:p>
        </p:txBody>
      </p:sp>
      <p:sp>
        <p:nvSpPr>
          <p:cNvPr id="26" name="TextBox 26"/>
          <p:cNvSpPr txBox="1"/>
          <p:nvPr/>
        </p:nvSpPr>
        <p:spPr>
          <a:xfrm>
            <a:off x="6849386" y="4211416"/>
            <a:ext cx="3866608" cy="1282700"/>
          </a:xfrm>
          <a:prstGeom prst="rect">
            <a:avLst/>
          </a:prstGeom>
        </p:spPr>
        <p:txBody>
          <a:bodyPr lIns="0" tIns="0" rIns="0" bIns="0" rtlCol="0" anchor="t">
            <a:spAutoFit/>
          </a:bodyPr>
          <a:lstStyle/>
          <a:p>
            <a:pPr marL="0" lvl="0" indent="0" algn="ctr">
              <a:lnSpc>
                <a:spcPts val="2499"/>
              </a:lnSpc>
            </a:pPr>
            <a:r>
              <a:rPr lang="en-US" sz="2499" b="1">
                <a:solidFill>
                  <a:srgbClr val="8D5CFF"/>
                </a:solidFill>
                <a:latin typeface="Arial Bold"/>
                <a:ea typeface="Arial Bold"/>
                <a:cs typeface="Arial Bold"/>
                <a:sym typeface="Arial Bold"/>
              </a:rPr>
              <a:t>κατανόηση της επιλεγμένης πρόκλησης και συγκέντρωση σχετικών πληροφοριών</a:t>
            </a:r>
          </a:p>
        </p:txBody>
      </p:sp>
      <p:sp>
        <p:nvSpPr>
          <p:cNvPr id="27" name="TextBox 27"/>
          <p:cNvSpPr txBox="1"/>
          <p:nvPr/>
        </p:nvSpPr>
        <p:spPr>
          <a:xfrm>
            <a:off x="846618" y="5775280"/>
            <a:ext cx="15398639" cy="2861945"/>
          </a:xfrm>
          <a:prstGeom prst="rect">
            <a:avLst/>
          </a:prstGeom>
        </p:spPr>
        <p:txBody>
          <a:bodyPr lIns="0" tIns="0" rIns="0" bIns="0" rtlCol="0" anchor="t">
            <a:spAutoFit/>
          </a:bodyPr>
          <a:lstStyle/>
          <a:p>
            <a:pPr marL="0" lvl="0" indent="0" algn="l">
              <a:lnSpc>
                <a:spcPts val="2800"/>
              </a:lnSpc>
            </a:pPr>
            <a:r>
              <a:rPr lang="en-US" sz="2800">
                <a:solidFill>
                  <a:srgbClr val="19112C"/>
                </a:solidFill>
                <a:latin typeface="Arial"/>
                <a:ea typeface="Arial"/>
                <a:cs typeface="Arial"/>
                <a:sym typeface="Arial"/>
              </a:rPr>
              <a:t>Αναζητήστε όλα τα σχετικά στοιχεία που μπορούν να μας βοηθήσουν να κατανοήσουμε πλήρως την πρόκληση:</a:t>
            </a:r>
          </a:p>
          <a:p>
            <a:pPr marL="0" lvl="0" indent="0" algn="l">
              <a:lnSpc>
                <a:spcPts val="2800"/>
              </a:lnSpc>
            </a:pPr>
            <a:endParaRPr lang="en-US" sz="2800">
              <a:solidFill>
                <a:srgbClr val="19112C"/>
              </a:solidFill>
              <a:latin typeface="Arial"/>
              <a:ea typeface="Arial"/>
              <a:cs typeface="Arial"/>
              <a:sym typeface="Arial"/>
            </a:endParaRPr>
          </a:p>
          <a:p>
            <a:pPr marL="604521" lvl="1" indent="-302261" algn="l">
              <a:lnSpc>
                <a:spcPts val="2800"/>
              </a:lnSpc>
              <a:buFont typeface="Arial"/>
              <a:buChar char="•"/>
            </a:pPr>
            <a:r>
              <a:rPr lang="en-US" sz="2800">
                <a:solidFill>
                  <a:srgbClr val="19112C"/>
                </a:solidFill>
                <a:latin typeface="Arial"/>
                <a:ea typeface="Arial"/>
                <a:cs typeface="Arial"/>
                <a:sym typeface="Arial"/>
              </a:rPr>
              <a:t>Ποια είναι η προέλευση του προβλήματος;</a:t>
            </a:r>
          </a:p>
          <a:p>
            <a:pPr marL="604521" lvl="1" indent="-302261" algn="l">
              <a:lnSpc>
                <a:spcPts val="2800"/>
              </a:lnSpc>
              <a:buFont typeface="Arial"/>
              <a:buChar char="•"/>
            </a:pPr>
            <a:r>
              <a:rPr lang="en-US" sz="2800">
                <a:solidFill>
                  <a:srgbClr val="19112C"/>
                </a:solidFill>
                <a:latin typeface="Arial"/>
                <a:ea typeface="Arial"/>
                <a:cs typeface="Arial"/>
                <a:sym typeface="Arial"/>
              </a:rPr>
              <a:t>Πώς φτάσαμε σε αυτή την κατάσταση;</a:t>
            </a:r>
          </a:p>
          <a:p>
            <a:pPr marL="604521" lvl="1" indent="-302261" algn="l">
              <a:lnSpc>
                <a:spcPts val="2800"/>
              </a:lnSpc>
              <a:buFont typeface="Arial"/>
              <a:buChar char="•"/>
            </a:pPr>
            <a:r>
              <a:rPr lang="en-US" sz="2800">
                <a:solidFill>
                  <a:srgbClr val="19112C"/>
                </a:solidFill>
                <a:latin typeface="Arial"/>
                <a:ea typeface="Arial"/>
                <a:cs typeface="Arial"/>
                <a:sym typeface="Arial"/>
              </a:rPr>
              <a:t>Ποιες είναι οι τρέχουσες επιπτώσεις, με αριθμούς; (Κοινωνικές, περιβαλλοντικές, τοπικές, εθνικές, ευρωπαϊκές επιπτώσεις, κ.λπ.) </a:t>
            </a:r>
          </a:p>
          <a:p>
            <a:pPr marL="604521" lvl="1" indent="-302261" algn="l">
              <a:lnSpc>
                <a:spcPts val="2800"/>
              </a:lnSpc>
              <a:buFont typeface="Arial"/>
              <a:buChar char="•"/>
            </a:pPr>
            <a:r>
              <a:rPr lang="en-US" sz="2800">
                <a:solidFill>
                  <a:srgbClr val="19112C"/>
                </a:solidFill>
                <a:latin typeface="Arial"/>
                <a:ea typeface="Arial"/>
                <a:cs typeface="Arial"/>
                <a:sym typeface="Arial"/>
              </a:rPr>
              <a:t>Ποια είναι τα πιο προβληματικά στοιχεία αυτής της κατάστασης;</a:t>
            </a:r>
          </a:p>
        </p:txBody>
      </p:sp>
      <p:sp>
        <p:nvSpPr>
          <p:cNvPr id="28" name="TextBox 28"/>
          <p:cNvSpPr txBox="1"/>
          <p:nvPr/>
        </p:nvSpPr>
        <p:spPr>
          <a:xfrm>
            <a:off x="12437736" y="4239991"/>
            <a:ext cx="3346130" cy="306705"/>
          </a:xfrm>
          <a:prstGeom prst="rect">
            <a:avLst/>
          </a:prstGeom>
        </p:spPr>
        <p:txBody>
          <a:bodyPr lIns="0" tIns="0" rIns="0" bIns="0" rtlCol="0" anchor="t">
            <a:spAutoFit/>
          </a:bodyPr>
          <a:lstStyle/>
          <a:p>
            <a:pPr marL="0" lvl="0" indent="0" algn="ctr">
              <a:lnSpc>
                <a:spcPts val="2159"/>
              </a:lnSpc>
            </a:pPr>
            <a:r>
              <a:rPr lang="en-US" sz="2499" b="1">
                <a:solidFill>
                  <a:srgbClr val="8D5CFF"/>
                </a:solidFill>
                <a:latin typeface="Arial Bold"/>
                <a:ea typeface="Arial Bold"/>
                <a:cs typeface="Arial Bold"/>
                <a:sym typeface="Arial Bold"/>
              </a:rPr>
              <a:t>ορισμός πρόκλησης</a:t>
            </a:r>
          </a:p>
        </p:txBody>
      </p:sp>
      <p:sp>
        <p:nvSpPr>
          <p:cNvPr id="29" name="Freeform 29"/>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5"/>
            <a:stretch>
              <a:fillRect/>
            </a:stretch>
          </a:blipFill>
        </p:spPr>
        <p:txBody>
          <a:bodyPr/>
          <a:lstStyle/>
          <a:p>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4708498" y="-954"/>
            <a:ext cx="3579499" cy="8747478"/>
            <a:chOff x="0" y="0"/>
            <a:chExt cx="4772666" cy="11663304"/>
          </a:xfrm>
        </p:grpSpPr>
        <p:sp>
          <p:nvSpPr>
            <p:cNvPr id="18" name="Freeform 18" descr="Ένα τετράγωνο και ένα τετράγωνο αντικείμενο με ένα πράσινο και ένα μαύρο τετράγωνο αντικείμενο  Η περιγραφή δημιουργήθηκε αυτόματα"/>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8"/>
              <a:stretch>
                <a:fillRect t="-1211" b="-1211"/>
              </a:stretch>
            </a:blipFill>
          </p:spPr>
          <p:txBody>
            <a:bodyPr/>
            <a:lstStyle/>
            <a:p>
              <a:endParaRPr lang="en-US"/>
            </a:p>
          </p:txBody>
        </p:sp>
      </p:grpSp>
      <p:grpSp>
        <p:nvGrpSpPr>
          <p:cNvPr id="19" name="Group 19"/>
          <p:cNvGrpSpPr>
            <a:grpSpLocks noChangeAspect="1"/>
          </p:cNvGrpSpPr>
          <p:nvPr/>
        </p:nvGrpSpPr>
        <p:grpSpPr>
          <a:xfrm>
            <a:off x="14896364" y="2252438"/>
            <a:ext cx="3203764" cy="972000"/>
            <a:chOff x="0" y="0"/>
            <a:chExt cx="4271686" cy="1296000"/>
          </a:xfrm>
        </p:grpSpPr>
        <p:sp>
          <p:nvSpPr>
            <p:cNvPr id="20" name="Freeform 20" descr="Ένα μοβ και μαύρο κείμενο  Η περιγραφή δημιουργείται αυτόματα"/>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9"/>
              <a:stretch>
                <a:fillRect t="-185" b="-183"/>
              </a:stretch>
            </a:blipFill>
          </p:spPr>
          <p:txBody>
            <a:bodyPr/>
            <a:lstStyle/>
            <a:p>
              <a:endParaRPr lang="en-US"/>
            </a:p>
          </p:txBody>
        </p:sp>
      </p:grpSp>
      <p:grpSp>
        <p:nvGrpSpPr>
          <p:cNvPr id="21" name="Group 21"/>
          <p:cNvGrpSpPr/>
          <p:nvPr/>
        </p:nvGrpSpPr>
        <p:grpSpPr>
          <a:xfrm>
            <a:off x="734729" y="-50232"/>
            <a:ext cx="14440619" cy="1988345"/>
            <a:chOff x="0" y="0"/>
            <a:chExt cx="19254158" cy="2651126"/>
          </a:xfrm>
        </p:grpSpPr>
        <p:sp>
          <p:nvSpPr>
            <p:cNvPr id="22" name="Freeform 22"/>
            <p:cNvSpPr/>
            <p:nvPr/>
          </p:nvSpPr>
          <p:spPr>
            <a:xfrm>
              <a:off x="0" y="0"/>
              <a:ext cx="19254158" cy="2651126"/>
            </a:xfrm>
            <a:custGeom>
              <a:avLst/>
              <a:gdLst/>
              <a:ahLst/>
              <a:cxnLst/>
              <a:rect l="l" t="t" r="r" b="b"/>
              <a:pathLst>
                <a:path w="19254158" h="2651126">
                  <a:moveTo>
                    <a:pt x="0" y="0"/>
                  </a:moveTo>
                  <a:lnTo>
                    <a:pt x="19254158" y="0"/>
                  </a:lnTo>
                  <a:lnTo>
                    <a:pt x="19254158" y="2651126"/>
                  </a:lnTo>
                  <a:lnTo>
                    <a:pt x="0" y="2651126"/>
                  </a:lnTo>
                  <a:close/>
                </a:path>
              </a:pathLst>
            </a:custGeom>
            <a:solidFill>
              <a:srgbClr val="000000">
                <a:alpha val="0"/>
              </a:srgbClr>
            </a:solidFill>
          </p:spPr>
          <p:txBody>
            <a:bodyPr/>
            <a:lstStyle/>
            <a:p>
              <a:endParaRPr lang="en-US"/>
            </a:p>
          </p:txBody>
        </p:sp>
        <p:sp>
          <p:nvSpPr>
            <p:cNvPr id="23" name="TextBox 23"/>
            <p:cNvSpPr txBox="1"/>
            <p:nvPr/>
          </p:nvSpPr>
          <p:spPr>
            <a:xfrm>
              <a:off x="0" y="38100"/>
              <a:ext cx="19254158" cy="2613026"/>
            </a:xfrm>
            <a:prstGeom prst="rect">
              <a:avLst/>
            </a:prstGeom>
          </p:spPr>
          <p:txBody>
            <a:bodyPr lIns="0" tIns="0" rIns="0" bIns="0" rtlCol="0" anchor="ctr"/>
            <a:lstStyle/>
            <a:p>
              <a:pPr marL="0" lvl="0" indent="0" algn="l">
                <a:lnSpc>
                  <a:spcPts val="4536"/>
                </a:lnSpc>
              </a:pPr>
              <a:r>
                <a:rPr lang="en-US" sz="4200" b="1">
                  <a:solidFill>
                    <a:srgbClr val="8D5CFF"/>
                  </a:solidFill>
                  <a:latin typeface="Georgia Bold"/>
                  <a:ea typeface="Georgia Bold"/>
                  <a:cs typeface="Georgia Bold"/>
                  <a:sym typeface="Georgia Bold"/>
                </a:rPr>
                <a:t>Προτεινόμενο πρότυπο αποτελέσματος</a:t>
              </a:r>
            </a:p>
          </p:txBody>
        </p:sp>
      </p:grpSp>
      <p:graphicFrame>
        <p:nvGraphicFramePr>
          <p:cNvPr id="24" name="Table 24"/>
          <p:cNvGraphicFramePr>
            <a:graphicFrameLocks noGrp="1"/>
          </p:cNvGraphicFramePr>
          <p:nvPr/>
        </p:nvGraphicFramePr>
        <p:xfrm>
          <a:off x="734729" y="1825668"/>
          <a:ext cx="13288597" cy="6773459"/>
        </p:xfrm>
        <a:graphic>
          <a:graphicData uri="http://schemas.openxmlformats.org/drawingml/2006/table">
            <a:tbl>
              <a:tblPr/>
              <a:tblGrid>
                <a:gridCol w="6664495">
                  <a:extLst>
                    <a:ext uri="{9D8B030D-6E8A-4147-A177-3AD203B41FA5}">
                      <a16:colId xmlns:a16="http://schemas.microsoft.com/office/drawing/2014/main" val="20000"/>
                    </a:ext>
                  </a:extLst>
                </a:gridCol>
                <a:gridCol w="6624102">
                  <a:extLst>
                    <a:ext uri="{9D8B030D-6E8A-4147-A177-3AD203B41FA5}">
                      <a16:colId xmlns:a16="http://schemas.microsoft.com/office/drawing/2014/main" val="20001"/>
                    </a:ext>
                  </a:extLst>
                </a:gridCol>
              </a:tblGrid>
              <a:tr h="724409">
                <a:tc>
                  <a:txBody>
                    <a:bodyPr/>
                    <a:lstStyle/>
                    <a:p>
                      <a:pPr marL="0" lvl="0" indent="0" algn="l">
                        <a:lnSpc>
                          <a:spcPts val="3120"/>
                        </a:lnSpc>
                        <a:spcBef>
                          <a:spcPct val="0"/>
                        </a:spcBef>
                        <a:defRPr/>
                      </a:pPr>
                      <a:r>
                        <a:rPr lang="en-US" sz="2600" b="1" u="none" strike="noStrike">
                          <a:solidFill>
                            <a:srgbClr val="FFFFFF"/>
                          </a:solidFill>
                          <a:latin typeface="Arial Bold"/>
                          <a:ea typeface="Arial Bold"/>
                          <a:cs typeface="Arial Bold"/>
                          <a:sym typeface="Arial Bold"/>
                        </a:rPr>
                        <a:t>Στοιχείο</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marL="0" lvl="0" indent="0" algn="l">
                        <a:lnSpc>
                          <a:spcPts val="3120"/>
                        </a:lnSpc>
                        <a:spcBef>
                          <a:spcPct val="0"/>
                        </a:spcBef>
                        <a:defRPr/>
                      </a:pPr>
                      <a:r>
                        <a:rPr lang="en-US" sz="2600" b="1" u="none" strike="noStrike">
                          <a:solidFill>
                            <a:srgbClr val="FFFFFF"/>
                          </a:solidFill>
                          <a:latin typeface="Arial Bold"/>
                          <a:ea typeface="Arial Bold"/>
                          <a:cs typeface="Arial Bold"/>
                          <a:sym typeface="Arial Bold"/>
                        </a:rPr>
                        <a:t>Δεδομένα</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0000"/>
                  </a:ext>
                </a:extLst>
              </a:tr>
              <a:tr h="745919">
                <a:tc>
                  <a:txBody>
                    <a:bodyPr/>
                    <a:lstStyle/>
                    <a:p>
                      <a:pPr marL="0" lvl="0" indent="0" algn="l">
                        <a:lnSpc>
                          <a:spcPts val="2640"/>
                        </a:lnSpc>
                        <a:spcBef>
                          <a:spcPct val="0"/>
                        </a:spcBef>
                        <a:defRPr/>
                      </a:pPr>
                      <a:r>
                        <a:rPr lang="en-US" sz="2200" u="none" strike="noStrike">
                          <a:solidFill>
                            <a:srgbClr val="19112C"/>
                          </a:solidFill>
                          <a:latin typeface="Arial"/>
                          <a:ea typeface="Arial"/>
                          <a:cs typeface="Arial"/>
                          <a:sym typeface="Arial"/>
                        </a:rPr>
                        <a:t>Όνομα ομάδας</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1"/>
                  </a:ext>
                </a:extLst>
              </a:tr>
              <a:tr h="681025">
                <a:tc>
                  <a:txBody>
                    <a:bodyPr/>
                    <a:lstStyle/>
                    <a:p>
                      <a:pPr marL="0" lvl="0" indent="0" algn="l">
                        <a:lnSpc>
                          <a:spcPts val="2640"/>
                        </a:lnSpc>
                        <a:spcBef>
                          <a:spcPct val="0"/>
                        </a:spcBef>
                        <a:defRPr/>
                      </a:pPr>
                      <a:r>
                        <a:rPr lang="en-US" sz="2200" u="none" strike="noStrike">
                          <a:solidFill>
                            <a:srgbClr val="19112C"/>
                          </a:solidFill>
                          <a:latin typeface="Arial"/>
                          <a:ea typeface="Arial"/>
                          <a:cs typeface="Arial"/>
                          <a:sym typeface="Arial"/>
                        </a:rPr>
                        <a:t>Επιλεγμένη πρόκληση</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2"/>
                  </a:ext>
                </a:extLst>
              </a:tr>
              <a:tr h="648156">
                <a:tc>
                  <a:txBody>
                    <a:bodyPr/>
                    <a:lstStyle/>
                    <a:p>
                      <a:pPr marL="0" lvl="0" indent="0" algn="l">
                        <a:lnSpc>
                          <a:spcPts val="2640"/>
                        </a:lnSpc>
                        <a:spcBef>
                          <a:spcPct val="0"/>
                        </a:spcBef>
                        <a:defRPr/>
                      </a:pPr>
                      <a:r>
                        <a:rPr lang="en-US" sz="2200" u="none" strike="noStrike">
                          <a:solidFill>
                            <a:srgbClr val="19112C"/>
                          </a:solidFill>
                          <a:latin typeface="Arial"/>
                          <a:ea typeface="Arial"/>
                          <a:cs typeface="Arial"/>
                          <a:sym typeface="Arial"/>
                        </a:rPr>
                        <a:t>Σύντομη περιγραφή του προβλήματος</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3"/>
                  </a:ext>
                </a:extLst>
              </a:tr>
              <a:tr h="702960">
                <a:tc>
                  <a:txBody>
                    <a:bodyPr/>
                    <a:lstStyle/>
                    <a:p>
                      <a:pPr marL="0" lvl="0" indent="0" algn="l">
                        <a:lnSpc>
                          <a:spcPts val="2640"/>
                        </a:lnSpc>
                        <a:spcBef>
                          <a:spcPct val="0"/>
                        </a:spcBef>
                        <a:defRPr/>
                      </a:pPr>
                      <a:r>
                        <a:rPr lang="en-US" sz="2200" u="none" strike="noStrike">
                          <a:solidFill>
                            <a:srgbClr val="19112C"/>
                          </a:solidFill>
                          <a:latin typeface="Arial"/>
                          <a:ea typeface="Arial"/>
                          <a:cs typeface="Arial"/>
                          <a:sym typeface="Arial"/>
                        </a:rPr>
                        <a:t>Κύριες αιτίες που εντοπίστηκαν</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4"/>
                  </a:ext>
                </a:extLst>
              </a:tr>
              <a:tr h="678366">
                <a:tc>
                  <a:txBody>
                    <a:bodyPr/>
                    <a:lstStyle/>
                    <a:p>
                      <a:pPr marL="0" lvl="0" indent="0" algn="l">
                        <a:lnSpc>
                          <a:spcPts val="2640"/>
                        </a:lnSpc>
                        <a:spcBef>
                          <a:spcPct val="0"/>
                        </a:spcBef>
                        <a:defRPr/>
                      </a:pPr>
                      <a:r>
                        <a:rPr lang="en-US" sz="2200" u="none" strike="noStrike">
                          <a:solidFill>
                            <a:srgbClr val="19112C"/>
                          </a:solidFill>
                          <a:latin typeface="Arial"/>
                          <a:ea typeface="Arial"/>
                          <a:cs typeface="Arial"/>
                          <a:sym typeface="Arial"/>
                        </a:rPr>
                        <a:t>Κοινωνικός αντίκτυπος</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5"/>
                  </a:ext>
                </a:extLst>
              </a:tr>
              <a:tr h="648156">
                <a:tc>
                  <a:txBody>
                    <a:bodyPr/>
                    <a:lstStyle/>
                    <a:p>
                      <a:pPr marL="0" lvl="0" indent="0" algn="l">
                        <a:lnSpc>
                          <a:spcPts val="2640"/>
                        </a:lnSpc>
                        <a:spcBef>
                          <a:spcPct val="0"/>
                        </a:spcBef>
                        <a:defRPr/>
                      </a:pPr>
                      <a:r>
                        <a:rPr lang="en-US" sz="2200" u="none" strike="noStrike">
                          <a:solidFill>
                            <a:srgbClr val="19112C"/>
                          </a:solidFill>
                          <a:latin typeface="Arial"/>
                          <a:ea typeface="Arial"/>
                          <a:cs typeface="Arial"/>
                          <a:sym typeface="Arial"/>
                        </a:rPr>
                        <a:t>Περιβαλλοντικές επιπτώσεις</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6"/>
                  </a:ext>
                </a:extLst>
              </a:tr>
              <a:tr h="648156">
                <a:tc>
                  <a:txBody>
                    <a:bodyPr/>
                    <a:lstStyle/>
                    <a:p>
                      <a:pPr marL="0" lvl="0" indent="0" algn="l">
                        <a:lnSpc>
                          <a:spcPts val="2640"/>
                        </a:lnSpc>
                        <a:spcBef>
                          <a:spcPct val="0"/>
                        </a:spcBef>
                        <a:defRPr/>
                      </a:pPr>
                      <a:r>
                        <a:rPr lang="en-US" sz="2200" u="none" strike="noStrike">
                          <a:solidFill>
                            <a:srgbClr val="19112C"/>
                          </a:solidFill>
                          <a:latin typeface="Arial"/>
                          <a:ea typeface="Arial"/>
                          <a:cs typeface="Arial"/>
                          <a:sym typeface="Arial"/>
                        </a:rPr>
                        <a:t>Συμμετέχοντες</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7"/>
                  </a:ext>
                </a:extLst>
              </a:tr>
              <a:tr h="648156">
                <a:tc>
                  <a:txBody>
                    <a:bodyPr/>
                    <a:lstStyle/>
                    <a:p>
                      <a:pPr marL="0" lvl="0" indent="0" algn="l">
                        <a:lnSpc>
                          <a:spcPts val="2640"/>
                        </a:lnSpc>
                        <a:spcBef>
                          <a:spcPct val="0"/>
                        </a:spcBef>
                        <a:defRPr/>
                      </a:pPr>
                      <a:r>
                        <a:rPr lang="en-US" sz="2200" u="none" strike="noStrike">
                          <a:solidFill>
                            <a:srgbClr val="19112C"/>
                          </a:solidFill>
                          <a:latin typeface="Arial"/>
                          <a:ea typeface="Arial"/>
                          <a:cs typeface="Arial"/>
                          <a:sym typeface="Arial"/>
                        </a:rPr>
                        <a:t>Πηγές</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8"/>
                  </a:ext>
                </a:extLst>
              </a:tr>
              <a:tr h="648156">
                <a:tc>
                  <a:txBody>
                    <a:bodyPr/>
                    <a:lstStyle/>
                    <a:p>
                      <a:pPr marL="0" lvl="0" indent="0" algn="l">
                        <a:lnSpc>
                          <a:spcPts val="2640"/>
                        </a:lnSpc>
                        <a:spcBef>
                          <a:spcPct val="0"/>
                        </a:spcBef>
                        <a:defRPr/>
                      </a:pPr>
                      <a:r>
                        <a:rPr lang="en-US" sz="2200" u="none" strike="noStrike">
                          <a:solidFill>
                            <a:srgbClr val="19112C"/>
                          </a:solidFill>
                          <a:latin typeface="Arial"/>
                          <a:ea typeface="Arial"/>
                          <a:cs typeface="Arial"/>
                          <a:sym typeface="Arial"/>
                        </a:rPr>
                        <a:t>Συμπέρασμα σχετικά με την τρέχουσα κατάσταση</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9"/>
                  </a:ext>
                </a:extLst>
              </a:tr>
            </a:tbl>
          </a:graphicData>
        </a:graphic>
      </p:graphicFrame>
      <p:sp>
        <p:nvSpPr>
          <p:cNvPr id="25" name="Freeform 25"/>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0"/>
            <a:stretch>
              <a:fillRect/>
            </a:stretch>
          </a:blipFill>
        </p:spPr>
        <p:txBody>
          <a:bodyPr/>
          <a:lstStyle/>
          <a:p>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grpSp>
        <p:nvGrpSpPr>
          <p:cNvPr id="16" name="Group 16"/>
          <p:cNvGrpSpPr>
            <a:grpSpLocks noChangeAspect="1"/>
          </p:cNvGrpSpPr>
          <p:nvPr/>
        </p:nvGrpSpPr>
        <p:grpSpPr>
          <a:xfrm>
            <a:off x="14110801" y="768080"/>
            <a:ext cx="2878200" cy="873228"/>
            <a:chOff x="0" y="0"/>
            <a:chExt cx="3837600" cy="1164304"/>
          </a:xfrm>
        </p:grpSpPr>
        <p:sp>
          <p:nvSpPr>
            <p:cNvPr id="17" name="Freeform 17" descr="Ένα μοβ και μαύρο κείμενο  Η περιγραφή δημιουργείται αυτόματα"/>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n-US"/>
            </a:p>
          </p:txBody>
        </p:sp>
      </p:grpSp>
      <p:grpSp>
        <p:nvGrpSpPr>
          <p:cNvPr id="18" name="Group 18"/>
          <p:cNvGrpSpPr/>
          <p:nvPr/>
        </p:nvGrpSpPr>
        <p:grpSpPr>
          <a:xfrm>
            <a:off x="1028700" y="457818"/>
            <a:ext cx="11990531" cy="979188"/>
            <a:chOff x="0" y="0"/>
            <a:chExt cx="15987374" cy="1305584"/>
          </a:xfrm>
        </p:grpSpPr>
        <p:sp>
          <p:nvSpPr>
            <p:cNvPr id="19" name="Freeform 19"/>
            <p:cNvSpPr/>
            <p:nvPr/>
          </p:nvSpPr>
          <p:spPr>
            <a:xfrm>
              <a:off x="0" y="0"/>
              <a:ext cx="15987373" cy="1305584"/>
            </a:xfrm>
            <a:custGeom>
              <a:avLst/>
              <a:gdLst/>
              <a:ahLst/>
              <a:cxnLst/>
              <a:rect l="l" t="t" r="r" b="b"/>
              <a:pathLst>
                <a:path w="15987373" h="1305584">
                  <a:moveTo>
                    <a:pt x="0" y="0"/>
                  </a:moveTo>
                  <a:lnTo>
                    <a:pt x="15987373" y="0"/>
                  </a:lnTo>
                  <a:lnTo>
                    <a:pt x="15987373" y="1305584"/>
                  </a:lnTo>
                  <a:lnTo>
                    <a:pt x="0" y="1305584"/>
                  </a:lnTo>
                  <a:close/>
                </a:path>
              </a:pathLst>
            </a:custGeom>
            <a:solidFill>
              <a:srgbClr val="000000">
                <a:alpha val="0"/>
              </a:srgbClr>
            </a:solidFill>
          </p:spPr>
          <p:txBody>
            <a:bodyPr/>
            <a:lstStyle/>
            <a:p>
              <a:endParaRPr lang="en-US"/>
            </a:p>
          </p:txBody>
        </p:sp>
        <p:sp>
          <p:nvSpPr>
            <p:cNvPr id="20" name="TextBox 20"/>
            <p:cNvSpPr txBox="1"/>
            <p:nvPr/>
          </p:nvSpPr>
          <p:spPr>
            <a:xfrm>
              <a:off x="0" y="38100"/>
              <a:ext cx="15987374" cy="1267484"/>
            </a:xfrm>
            <a:prstGeom prst="rect">
              <a:avLst/>
            </a:prstGeom>
          </p:spPr>
          <p:txBody>
            <a:bodyPr lIns="0" tIns="0" rIns="0" bIns="0" rtlCol="0" anchor="ctr"/>
            <a:lstStyle/>
            <a:p>
              <a:pPr marL="0" lvl="0" indent="0" algn="l">
                <a:lnSpc>
                  <a:spcPts val="4536"/>
                </a:lnSpc>
              </a:pPr>
              <a:r>
                <a:rPr lang="en-US" sz="4200" b="1">
                  <a:solidFill>
                    <a:srgbClr val="8D5CFF"/>
                  </a:solidFill>
                  <a:latin typeface="Georgia Bold"/>
                  <a:ea typeface="Georgia Bold"/>
                  <a:cs typeface="Georgia Bold"/>
                  <a:sym typeface="Georgia Bold"/>
                </a:rPr>
                <a:t>2. Εναλλακτικές λύσεις για καταιγισμό ιδεών</a:t>
              </a:r>
            </a:p>
          </p:txBody>
        </p:sp>
      </p:grpSp>
      <p:sp>
        <p:nvSpPr>
          <p:cNvPr id="21" name="TextBox 21"/>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sp>
        <p:nvSpPr>
          <p:cNvPr id="22" name="TextBox 22"/>
          <p:cNvSpPr txBox="1"/>
          <p:nvPr/>
        </p:nvSpPr>
        <p:spPr>
          <a:xfrm>
            <a:off x="1974126" y="4302649"/>
            <a:ext cx="2180804" cy="306705"/>
          </a:xfrm>
          <a:prstGeom prst="rect">
            <a:avLst/>
          </a:prstGeom>
        </p:spPr>
        <p:txBody>
          <a:bodyPr lIns="0" tIns="0" rIns="0" bIns="0" rtlCol="0" anchor="t">
            <a:spAutoFit/>
          </a:bodyPr>
          <a:lstStyle/>
          <a:p>
            <a:pPr marL="0" lvl="0" indent="0" algn="ctr">
              <a:lnSpc>
                <a:spcPts val="2159"/>
              </a:lnSpc>
            </a:pPr>
            <a:r>
              <a:rPr lang="en-US" sz="2499" b="1">
                <a:solidFill>
                  <a:srgbClr val="8D5CFF"/>
                </a:solidFill>
                <a:latin typeface="Arial Bold"/>
                <a:ea typeface="Arial Bold"/>
                <a:cs typeface="Arial Bold"/>
                <a:sym typeface="Arial Bold"/>
              </a:rPr>
              <a:t>40 λεπτά</a:t>
            </a:r>
          </a:p>
        </p:txBody>
      </p:sp>
      <p:sp>
        <p:nvSpPr>
          <p:cNvPr id="23" name="TextBox 23"/>
          <p:cNvSpPr txBox="1"/>
          <p:nvPr/>
        </p:nvSpPr>
        <p:spPr>
          <a:xfrm>
            <a:off x="6565846" y="4330909"/>
            <a:ext cx="3912532" cy="1597025"/>
          </a:xfrm>
          <a:prstGeom prst="rect">
            <a:avLst/>
          </a:prstGeom>
        </p:spPr>
        <p:txBody>
          <a:bodyPr lIns="0" tIns="0" rIns="0" bIns="0" rtlCol="0" anchor="t">
            <a:spAutoFit/>
          </a:bodyPr>
          <a:lstStyle/>
          <a:p>
            <a:pPr marL="0" lvl="0" indent="0" algn="ctr">
              <a:lnSpc>
                <a:spcPts val="2499"/>
              </a:lnSpc>
            </a:pPr>
            <a:r>
              <a:rPr lang="en-US" sz="2499" b="1">
                <a:solidFill>
                  <a:srgbClr val="8D5CFF"/>
                </a:solidFill>
                <a:latin typeface="Arial Bold"/>
                <a:ea typeface="Arial Bold"/>
                <a:cs typeface="Arial Bold"/>
                <a:sym typeface="Arial Bold"/>
              </a:rPr>
              <a:t>να δημιουργηθούν όσο το δυνατόν περισσότερες ιδέες χωρίς να αξιολογηθεί ακόμη τη σκοπιμότητά τους</a:t>
            </a:r>
          </a:p>
        </p:txBody>
      </p:sp>
      <p:sp>
        <p:nvSpPr>
          <p:cNvPr id="24" name="TextBox 24"/>
          <p:cNvSpPr txBox="1"/>
          <p:nvPr/>
        </p:nvSpPr>
        <p:spPr>
          <a:xfrm>
            <a:off x="1236468" y="6404184"/>
            <a:ext cx="15505763" cy="1804670"/>
          </a:xfrm>
          <a:prstGeom prst="rect">
            <a:avLst/>
          </a:prstGeom>
        </p:spPr>
        <p:txBody>
          <a:bodyPr lIns="0" tIns="0" rIns="0" bIns="0" rtlCol="0" anchor="t">
            <a:spAutoFit/>
          </a:bodyPr>
          <a:lstStyle/>
          <a:p>
            <a:pPr marL="0" lvl="0" indent="0" algn="l">
              <a:lnSpc>
                <a:spcPts val="2800"/>
              </a:lnSpc>
            </a:pPr>
            <a:r>
              <a:rPr lang="en-US" sz="2800">
                <a:solidFill>
                  <a:srgbClr val="19112C"/>
                </a:solidFill>
                <a:latin typeface="Arial"/>
                <a:ea typeface="Arial"/>
                <a:cs typeface="Arial"/>
                <a:sym typeface="Arial"/>
              </a:rPr>
              <a:t>Μοιραζόμαστε ιδέες που θα μπορούσαν να μας βοηθήσουν να λύσουμε το πρόβλημα.</a:t>
            </a:r>
          </a:p>
          <a:p>
            <a:pPr marL="0" lvl="0" indent="0" algn="l">
              <a:lnSpc>
                <a:spcPts val="2800"/>
              </a:lnSpc>
            </a:pPr>
            <a:endParaRPr lang="en-US" sz="2800">
              <a:solidFill>
                <a:srgbClr val="19112C"/>
              </a:solidFill>
              <a:latin typeface="Arial"/>
              <a:ea typeface="Arial"/>
              <a:cs typeface="Arial"/>
              <a:sym typeface="Arial"/>
            </a:endParaRPr>
          </a:p>
          <a:p>
            <a:pPr marL="0" lvl="0" indent="0" algn="l">
              <a:lnSpc>
                <a:spcPts val="2800"/>
              </a:lnSpc>
            </a:pPr>
            <a:r>
              <a:rPr lang="en-US" sz="2800">
                <a:solidFill>
                  <a:srgbClr val="19112C"/>
                </a:solidFill>
                <a:latin typeface="Arial"/>
                <a:ea typeface="Arial"/>
                <a:cs typeface="Arial"/>
                <a:sym typeface="Arial"/>
              </a:rPr>
              <a:t>Για κάθε ιδέα, απαντάμε: Τι; Πού; Ποιος; Πώς; Πότε;</a:t>
            </a:r>
          </a:p>
          <a:p>
            <a:pPr marL="0" lvl="0" indent="0" algn="l">
              <a:lnSpc>
                <a:spcPts val="2800"/>
              </a:lnSpc>
            </a:pPr>
            <a:endParaRPr lang="en-US" sz="2800">
              <a:solidFill>
                <a:srgbClr val="19112C"/>
              </a:solidFill>
              <a:latin typeface="Arial"/>
              <a:ea typeface="Arial"/>
              <a:cs typeface="Arial"/>
              <a:sym typeface="Arial"/>
            </a:endParaRPr>
          </a:p>
          <a:p>
            <a:pPr marL="0" lvl="0" indent="0" algn="l">
              <a:lnSpc>
                <a:spcPts val="2800"/>
              </a:lnSpc>
            </a:pPr>
            <a:r>
              <a:rPr lang="en-US" sz="2800">
                <a:solidFill>
                  <a:srgbClr val="19112C"/>
                </a:solidFill>
                <a:latin typeface="Arial"/>
                <a:ea typeface="Arial"/>
                <a:cs typeface="Arial"/>
                <a:sym typeface="Arial"/>
              </a:rPr>
              <a:t>Σε αυτό το στάδιο, όλες οι ιδέες μετράνε!</a:t>
            </a:r>
          </a:p>
        </p:txBody>
      </p:sp>
      <p:sp>
        <p:nvSpPr>
          <p:cNvPr id="25" name="TextBox 25"/>
          <p:cNvSpPr txBox="1"/>
          <p:nvPr/>
        </p:nvSpPr>
        <p:spPr>
          <a:xfrm>
            <a:off x="12789824" y="4249489"/>
            <a:ext cx="3346130" cy="654050"/>
          </a:xfrm>
          <a:prstGeom prst="rect">
            <a:avLst/>
          </a:prstGeom>
        </p:spPr>
        <p:txBody>
          <a:bodyPr lIns="0" tIns="0" rIns="0" bIns="0" rtlCol="0" anchor="t">
            <a:spAutoFit/>
          </a:bodyPr>
          <a:lstStyle/>
          <a:p>
            <a:pPr marL="0" lvl="0" indent="0" algn="ctr">
              <a:lnSpc>
                <a:spcPts val="2499"/>
              </a:lnSpc>
            </a:pPr>
            <a:r>
              <a:rPr lang="en-US" sz="2499" b="1">
                <a:solidFill>
                  <a:srgbClr val="8D5CFF"/>
                </a:solidFill>
                <a:latin typeface="Arial Bold"/>
                <a:ea typeface="Arial Bold"/>
                <a:cs typeface="Arial Bold"/>
                <a:sym typeface="Arial Bold"/>
              </a:rPr>
              <a:t>ορισμός εναλλακτικών ιδεών</a:t>
            </a:r>
          </a:p>
        </p:txBody>
      </p:sp>
      <p:sp>
        <p:nvSpPr>
          <p:cNvPr id="26" name="Freeform 26"/>
          <p:cNvSpPr/>
          <p:nvPr/>
        </p:nvSpPr>
        <p:spPr>
          <a:xfrm>
            <a:off x="2117475" y="1751331"/>
            <a:ext cx="1894106" cy="2174860"/>
          </a:xfrm>
          <a:custGeom>
            <a:avLst/>
            <a:gdLst/>
            <a:ahLst/>
            <a:cxnLst/>
            <a:rect l="l" t="t" r="r" b="b"/>
            <a:pathLst>
              <a:path w="1894106" h="2174860">
                <a:moveTo>
                  <a:pt x="0" y="0"/>
                </a:moveTo>
                <a:lnTo>
                  <a:pt x="1894106" y="0"/>
                </a:lnTo>
                <a:lnTo>
                  <a:pt x="1894106" y="2174860"/>
                </a:lnTo>
                <a:lnTo>
                  <a:pt x="0" y="21748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7" name="Freeform 27"/>
          <p:cNvSpPr/>
          <p:nvPr/>
        </p:nvSpPr>
        <p:spPr>
          <a:xfrm>
            <a:off x="7458251" y="1790123"/>
            <a:ext cx="2097277" cy="2097277"/>
          </a:xfrm>
          <a:custGeom>
            <a:avLst/>
            <a:gdLst/>
            <a:ahLst/>
            <a:cxnLst/>
            <a:rect l="l" t="t" r="r" b="b"/>
            <a:pathLst>
              <a:path w="2097277" h="2097277">
                <a:moveTo>
                  <a:pt x="0" y="0"/>
                </a:moveTo>
                <a:lnTo>
                  <a:pt x="2097277" y="0"/>
                </a:lnTo>
                <a:lnTo>
                  <a:pt x="2097277" y="2097276"/>
                </a:lnTo>
                <a:lnTo>
                  <a:pt x="0" y="20972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8" name="Freeform 28"/>
          <p:cNvSpPr/>
          <p:nvPr/>
        </p:nvSpPr>
        <p:spPr>
          <a:xfrm>
            <a:off x="13551733" y="1884616"/>
            <a:ext cx="1583881" cy="1908290"/>
          </a:xfrm>
          <a:custGeom>
            <a:avLst/>
            <a:gdLst/>
            <a:ahLst/>
            <a:cxnLst/>
            <a:rect l="l" t="t" r="r" b="b"/>
            <a:pathLst>
              <a:path w="1583881" h="1908290">
                <a:moveTo>
                  <a:pt x="0" y="0"/>
                </a:moveTo>
                <a:lnTo>
                  <a:pt x="1583881" y="0"/>
                </a:lnTo>
                <a:lnTo>
                  <a:pt x="1583881" y="1908290"/>
                </a:lnTo>
                <a:lnTo>
                  <a:pt x="0" y="19082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9" name="Freeform 29"/>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5"/>
            <a:stretch>
              <a:fillRect/>
            </a:stretch>
          </a:blipFill>
        </p:spPr>
        <p:txBody>
          <a:bodyPr/>
          <a:lstStyle/>
          <a:p>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grpSp>
        <p:nvGrpSpPr>
          <p:cNvPr id="16" name="Group 16"/>
          <p:cNvGrpSpPr>
            <a:grpSpLocks noChangeAspect="1"/>
          </p:cNvGrpSpPr>
          <p:nvPr/>
        </p:nvGrpSpPr>
        <p:grpSpPr>
          <a:xfrm>
            <a:off x="14110801" y="768080"/>
            <a:ext cx="2878200" cy="873228"/>
            <a:chOff x="0" y="0"/>
            <a:chExt cx="3837600" cy="1164304"/>
          </a:xfrm>
        </p:grpSpPr>
        <p:sp>
          <p:nvSpPr>
            <p:cNvPr id="17" name="Freeform 17" descr="Ένα μοβ και μαύρο κείμενο  Η περιγραφή δημιουργείται αυτόματα"/>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n-US"/>
            </a:p>
          </p:txBody>
        </p:sp>
      </p:grpSp>
      <p:grpSp>
        <p:nvGrpSpPr>
          <p:cNvPr id="18" name="Group 18"/>
          <p:cNvGrpSpPr/>
          <p:nvPr/>
        </p:nvGrpSpPr>
        <p:grpSpPr>
          <a:xfrm>
            <a:off x="1028700" y="539106"/>
            <a:ext cx="11071335" cy="979188"/>
            <a:chOff x="0" y="0"/>
            <a:chExt cx="14761780" cy="1305584"/>
          </a:xfrm>
        </p:grpSpPr>
        <p:sp>
          <p:nvSpPr>
            <p:cNvPr id="19" name="Freeform 19"/>
            <p:cNvSpPr/>
            <p:nvPr/>
          </p:nvSpPr>
          <p:spPr>
            <a:xfrm>
              <a:off x="0" y="0"/>
              <a:ext cx="14761780" cy="1305584"/>
            </a:xfrm>
            <a:custGeom>
              <a:avLst/>
              <a:gdLst/>
              <a:ahLst/>
              <a:cxnLst/>
              <a:rect l="l" t="t" r="r" b="b"/>
              <a:pathLst>
                <a:path w="14761780" h="1305584">
                  <a:moveTo>
                    <a:pt x="0" y="0"/>
                  </a:moveTo>
                  <a:lnTo>
                    <a:pt x="14761780" y="0"/>
                  </a:lnTo>
                  <a:lnTo>
                    <a:pt x="14761780" y="1305584"/>
                  </a:lnTo>
                  <a:lnTo>
                    <a:pt x="0" y="1305584"/>
                  </a:lnTo>
                  <a:close/>
                </a:path>
              </a:pathLst>
            </a:custGeom>
            <a:solidFill>
              <a:srgbClr val="000000">
                <a:alpha val="0"/>
              </a:srgbClr>
            </a:solidFill>
          </p:spPr>
          <p:txBody>
            <a:bodyPr/>
            <a:lstStyle/>
            <a:p>
              <a:endParaRPr lang="en-US"/>
            </a:p>
          </p:txBody>
        </p:sp>
        <p:sp>
          <p:nvSpPr>
            <p:cNvPr id="20" name="TextBox 20"/>
            <p:cNvSpPr txBox="1"/>
            <p:nvPr/>
          </p:nvSpPr>
          <p:spPr>
            <a:xfrm>
              <a:off x="0" y="38100"/>
              <a:ext cx="14761780" cy="1267484"/>
            </a:xfrm>
            <a:prstGeom prst="rect">
              <a:avLst/>
            </a:prstGeom>
          </p:spPr>
          <p:txBody>
            <a:bodyPr lIns="0" tIns="0" rIns="0" bIns="0" rtlCol="0" anchor="ctr"/>
            <a:lstStyle/>
            <a:p>
              <a:pPr marL="0" lvl="0" indent="0" algn="l">
                <a:lnSpc>
                  <a:spcPts val="4536"/>
                </a:lnSpc>
              </a:pPr>
              <a:r>
                <a:rPr lang="en-US" sz="4200" b="1">
                  <a:solidFill>
                    <a:srgbClr val="8D5CFF"/>
                  </a:solidFill>
                  <a:latin typeface="Georgia Bold"/>
                  <a:ea typeface="Georgia Bold"/>
                  <a:cs typeface="Georgia Bold"/>
                  <a:sym typeface="Georgia Bold"/>
                </a:rPr>
                <a:t>Κανόνες καταιγισμού ιδεών</a:t>
              </a:r>
            </a:p>
          </p:txBody>
        </p:sp>
      </p:grpSp>
      <p:sp>
        <p:nvSpPr>
          <p:cNvPr id="21" name="Freeform 21"/>
          <p:cNvSpPr/>
          <p:nvPr/>
        </p:nvSpPr>
        <p:spPr>
          <a:xfrm>
            <a:off x="1257300" y="2963906"/>
            <a:ext cx="817816" cy="4114800"/>
          </a:xfrm>
          <a:custGeom>
            <a:avLst/>
            <a:gdLst/>
            <a:ahLst/>
            <a:cxnLst/>
            <a:rect l="l" t="t" r="r" b="b"/>
            <a:pathLst>
              <a:path w="817816" h="4114800">
                <a:moveTo>
                  <a:pt x="0" y="0"/>
                </a:moveTo>
                <a:lnTo>
                  <a:pt x="817816" y="0"/>
                </a:lnTo>
                <a:lnTo>
                  <a:pt x="817816"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2" name="Group 22"/>
          <p:cNvGrpSpPr/>
          <p:nvPr/>
        </p:nvGrpSpPr>
        <p:grpSpPr>
          <a:xfrm>
            <a:off x="12328635" y="6016578"/>
            <a:ext cx="4930665" cy="1932390"/>
            <a:chOff x="0" y="0"/>
            <a:chExt cx="1298611" cy="508942"/>
          </a:xfrm>
        </p:grpSpPr>
        <p:sp>
          <p:nvSpPr>
            <p:cNvPr id="23" name="Freeform 23"/>
            <p:cNvSpPr/>
            <p:nvPr/>
          </p:nvSpPr>
          <p:spPr>
            <a:xfrm>
              <a:off x="0" y="0"/>
              <a:ext cx="1298611" cy="508942"/>
            </a:xfrm>
            <a:custGeom>
              <a:avLst/>
              <a:gdLst/>
              <a:ahLst/>
              <a:cxnLst/>
              <a:rect l="l" t="t" r="r" b="b"/>
              <a:pathLst>
                <a:path w="1298611" h="508942">
                  <a:moveTo>
                    <a:pt x="0" y="0"/>
                  </a:moveTo>
                  <a:lnTo>
                    <a:pt x="1298611" y="0"/>
                  </a:lnTo>
                  <a:lnTo>
                    <a:pt x="1298611" y="508942"/>
                  </a:lnTo>
                  <a:lnTo>
                    <a:pt x="0" y="508942"/>
                  </a:lnTo>
                  <a:close/>
                </a:path>
              </a:pathLst>
            </a:custGeom>
            <a:solidFill>
              <a:srgbClr val="FFFFFF"/>
            </a:solidFill>
          </p:spPr>
          <p:txBody>
            <a:bodyPr/>
            <a:lstStyle/>
            <a:p>
              <a:endParaRPr lang="en-US"/>
            </a:p>
          </p:txBody>
        </p:sp>
        <p:sp>
          <p:nvSpPr>
            <p:cNvPr id="24" name="TextBox 24"/>
            <p:cNvSpPr txBox="1"/>
            <p:nvPr/>
          </p:nvSpPr>
          <p:spPr>
            <a:xfrm>
              <a:off x="0" y="-19050"/>
              <a:ext cx="1298611" cy="527992"/>
            </a:xfrm>
            <a:prstGeom prst="rect">
              <a:avLst/>
            </a:prstGeom>
          </p:spPr>
          <p:txBody>
            <a:bodyPr lIns="50800" tIns="50800" rIns="50800" bIns="50800" rtlCol="0" anchor="ctr"/>
            <a:lstStyle/>
            <a:p>
              <a:pPr algn="ctr">
                <a:lnSpc>
                  <a:spcPts val="2644"/>
                </a:lnSpc>
              </a:pPr>
              <a:endParaRPr/>
            </a:p>
          </p:txBody>
        </p:sp>
      </p:grpSp>
      <p:sp>
        <p:nvSpPr>
          <p:cNvPr id="25" name="TextBox 25"/>
          <p:cNvSpPr txBox="1"/>
          <p:nvPr/>
        </p:nvSpPr>
        <p:spPr>
          <a:xfrm>
            <a:off x="12379589" y="6355203"/>
            <a:ext cx="4828756" cy="1212494"/>
          </a:xfrm>
          <a:prstGeom prst="rect">
            <a:avLst/>
          </a:prstGeom>
        </p:spPr>
        <p:txBody>
          <a:bodyPr lIns="0" tIns="0" rIns="0" bIns="0" rtlCol="0" anchor="t">
            <a:spAutoFit/>
          </a:bodyPr>
          <a:lstStyle/>
          <a:p>
            <a:pPr algn="ctr">
              <a:lnSpc>
                <a:spcPts val="2332"/>
              </a:lnSpc>
            </a:pPr>
            <a:r>
              <a:rPr lang="en-US" sz="2400" b="1">
                <a:solidFill>
                  <a:srgbClr val="8D5CFF"/>
                </a:solidFill>
                <a:latin typeface="Arial Bold"/>
                <a:ea typeface="Arial Bold"/>
                <a:cs typeface="Arial Bold"/>
                <a:sym typeface="Arial Bold"/>
              </a:rPr>
              <a:t>Εάν είναι απαραίτητο, κατηγοριοποιούμε τις σύντομες ιδέες σε ομάδες για να τις οργανώσουμε.</a:t>
            </a:r>
          </a:p>
        </p:txBody>
      </p:sp>
      <p:sp>
        <p:nvSpPr>
          <p:cNvPr id="26" name="TextBox 2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sp>
        <p:nvSpPr>
          <p:cNvPr id="27" name="TextBox 27"/>
          <p:cNvSpPr txBox="1"/>
          <p:nvPr/>
        </p:nvSpPr>
        <p:spPr>
          <a:xfrm>
            <a:off x="2260270" y="4289486"/>
            <a:ext cx="4532698" cy="457505"/>
          </a:xfrm>
          <a:prstGeom prst="rect">
            <a:avLst/>
          </a:prstGeom>
        </p:spPr>
        <p:txBody>
          <a:bodyPr lIns="0" tIns="0" rIns="0" bIns="0" rtlCol="0" anchor="t">
            <a:spAutoFit/>
          </a:bodyPr>
          <a:lstStyle/>
          <a:p>
            <a:pPr algn="l">
              <a:lnSpc>
                <a:spcPts val="3207"/>
              </a:lnSpc>
            </a:pPr>
            <a:r>
              <a:rPr lang="en-US" sz="3300">
                <a:solidFill>
                  <a:srgbClr val="19112C"/>
                </a:solidFill>
                <a:latin typeface="Arial"/>
                <a:ea typeface="Arial"/>
                <a:cs typeface="Arial"/>
                <a:sym typeface="Arial"/>
              </a:rPr>
              <a:t>Ποσότητα &amp; ποιότητα</a:t>
            </a:r>
          </a:p>
        </p:txBody>
      </p:sp>
      <p:sp>
        <p:nvSpPr>
          <p:cNvPr id="28" name="TextBox 28"/>
          <p:cNvSpPr txBox="1"/>
          <p:nvPr/>
        </p:nvSpPr>
        <p:spPr>
          <a:xfrm>
            <a:off x="2260270" y="3147025"/>
            <a:ext cx="2720722" cy="457505"/>
          </a:xfrm>
          <a:prstGeom prst="rect">
            <a:avLst/>
          </a:prstGeom>
        </p:spPr>
        <p:txBody>
          <a:bodyPr lIns="0" tIns="0" rIns="0" bIns="0" rtlCol="0" anchor="t">
            <a:spAutoFit/>
          </a:bodyPr>
          <a:lstStyle/>
          <a:p>
            <a:pPr algn="l">
              <a:lnSpc>
                <a:spcPts val="3207"/>
              </a:lnSpc>
            </a:pPr>
            <a:r>
              <a:rPr lang="en-US" sz="3300">
                <a:solidFill>
                  <a:srgbClr val="19112C"/>
                </a:solidFill>
                <a:latin typeface="Arial"/>
                <a:ea typeface="Arial"/>
                <a:cs typeface="Arial"/>
                <a:sym typeface="Arial"/>
              </a:rPr>
              <a:t>Δεν κρίνουμε</a:t>
            </a:r>
          </a:p>
        </p:txBody>
      </p:sp>
      <p:sp>
        <p:nvSpPr>
          <p:cNvPr id="29" name="TextBox 29"/>
          <p:cNvSpPr txBox="1"/>
          <p:nvPr/>
        </p:nvSpPr>
        <p:spPr>
          <a:xfrm>
            <a:off x="2260270" y="5431947"/>
            <a:ext cx="7801825" cy="457505"/>
          </a:xfrm>
          <a:prstGeom prst="rect">
            <a:avLst/>
          </a:prstGeom>
        </p:spPr>
        <p:txBody>
          <a:bodyPr lIns="0" tIns="0" rIns="0" bIns="0" rtlCol="0" anchor="t">
            <a:spAutoFit/>
          </a:bodyPr>
          <a:lstStyle/>
          <a:p>
            <a:pPr algn="l">
              <a:lnSpc>
                <a:spcPts val="3207"/>
              </a:lnSpc>
            </a:pPr>
            <a:r>
              <a:rPr lang="en-US" sz="3300">
                <a:solidFill>
                  <a:srgbClr val="19112C"/>
                </a:solidFill>
                <a:latin typeface="Arial"/>
                <a:ea typeface="Arial"/>
                <a:cs typeface="Arial"/>
                <a:sym typeface="Arial"/>
              </a:rPr>
              <a:t>Βασιζόμαστε στις ιδέες άλλων ανθρώπων</a:t>
            </a:r>
          </a:p>
        </p:txBody>
      </p:sp>
      <p:sp>
        <p:nvSpPr>
          <p:cNvPr id="30" name="TextBox 30"/>
          <p:cNvSpPr txBox="1"/>
          <p:nvPr/>
        </p:nvSpPr>
        <p:spPr>
          <a:xfrm>
            <a:off x="2256136" y="6525268"/>
            <a:ext cx="10068365" cy="457505"/>
          </a:xfrm>
          <a:prstGeom prst="rect">
            <a:avLst/>
          </a:prstGeom>
        </p:spPr>
        <p:txBody>
          <a:bodyPr lIns="0" tIns="0" rIns="0" bIns="0" rtlCol="0" anchor="t">
            <a:spAutoFit/>
          </a:bodyPr>
          <a:lstStyle/>
          <a:p>
            <a:pPr algn="l">
              <a:lnSpc>
                <a:spcPts val="3207"/>
              </a:lnSpc>
            </a:pPr>
            <a:r>
              <a:rPr lang="en-US" sz="3300">
                <a:solidFill>
                  <a:srgbClr val="19112C"/>
                </a:solidFill>
                <a:latin typeface="Arial"/>
                <a:ea typeface="Arial"/>
                <a:cs typeface="Arial"/>
                <a:sym typeface="Arial"/>
              </a:rPr>
              <a:t>Ελάχιστος αριθμός ιδεών που δημιουργήθηκαν: 10 ⟶ </a:t>
            </a:r>
          </a:p>
        </p:txBody>
      </p:sp>
      <p:sp>
        <p:nvSpPr>
          <p:cNvPr id="31" name="Freeform 31"/>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1"/>
            <a:stretch>
              <a:fillRect/>
            </a:stretch>
          </a:blipFill>
        </p:spPr>
        <p:txBody>
          <a:bodyPr/>
          <a:lstStyle/>
          <a:p>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4708498" y="-954"/>
            <a:ext cx="3579499" cy="8747478"/>
            <a:chOff x="0" y="0"/>
            <a:chExt cx="4772666" cy="11663304"/>
          </a:xfrm>
        </p:grpSpPr>
        <p:sp>
          <p:nvSpPr>
            <p:cNvPr id="18" name="Freeform 18" descr="Ένα τετράγωνο και ένα τετράγωνο αντικείμενο με ένα πράσινο και ένα μαύρο τετράγωνο αντικείμενο  Η περιγραφή δημιουργήθηκε αυτόματα"/>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8"/>
              <a:stretch>
                <a:fillRect t="-1211" b="-1211"/>
              </a:stretch>
            </a:blipFill>
          </p:spPr>
          <p:txBody>
            <a:bodyPr/>
            <a:lstStyle/>
            <a:p>
              <a:endParaRPr lang="en-US"/>
            </a:p>
          </p:txBody>
        </p:sp>
      </p:grpSp>
      <p:grpSp>
        <p:nvGrpSpPr>
          <p:cNvPr id="19" name="Group 19"/>
          <p:cNvGrpSpPr>
            <a:grpSpLocks noChangeAspect="1"/>
          </p:cNvGrpSpPr>
          <p:nvPr/>
        </p:nvGrpSpPr>
        <p:grpSpPr>
          <a:xfrm>
            <a:off x="14896364" y="2252438"/>
            <a:ext cx="3203764" cy="972000"/>
            <a:chOff x="0" y="0"/>
            <a:chExt cx="4271686" cy="1296000"/>
          </a:xfrm>
        </p:grpSpPr>
        <p:sp>
          <p:nvSpPr>
            <p:cNvPr id="20" name="Freeform 20" descr="Ένα μοβ και μαύρο κείμενο  Η περιγραφή δημιουργείται αυτόματα"/>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9"/>
              <a:stretch>
                <a:fillRect t="-185" b="-183"/>
              </a:stretch>
            </a:blipFill>
          </p:spPr>
          <p:txBody>
            <a:bodyPr/>
            <a:lstStyle/>
            <a:p>
              <a:endParaRPr lang="en-US"/>
            </a:p>
          </p:txBody>
        </p:sp>
      </p:grpSp>
      <p:grpSp>
        <p:nvGrpSpPr>
          <p:cNvPr id="21" name="Group 21"/>
          <p:cNvGrpSpPr/>
          <p:nvPr/>
        </p:nvGrpSpPr>
        <p:grpSpPr>
          <a:xfrm>
            <a:off x="283809" y="-223407"/>
            <a:ext cx="15129486" cy="1988345"/>
            <a:chOff x="0" y="0"/>
            <a:chExt cx="20172648" cy="2651126"/>
          </a:xfrm>
        </p:grpSpPr>
        <p:sp>
          <p:nvSpPr>
            <p:cNvPr id="22" name="Freeform 22"/>
            <p:cNvSpPr/>
            <p:nvPr/>
          </p:nvSpPr>
          <p:spPr>
            <a:xfrm>
              <a:off x="0" y="0"/>
              <a:ext cx="20172648" cy="2651126"/>
            </a:xfrm>
            <a:custGeom>
              <a:avLst/>
              <a:gdLst/>
              <a:ahLst/>
              <a:cxnLst/>
              <a:rect l="l" t="t" r="r" b="b"/>
              <a:pathLst>
                <a:path w="20172648" h="2651126">
                  <a:moveTo>
                    <a:pt x="0" y="0"/>
                  </a:moveTo>
                  <a:lnTo>
                    <a:pt x="20172648" y="0"/>
                  </a:lnTo>
                  <a:lnTo>
                    <a:pt x="20172648" y="2651126"/>
                  </a:lnTo>
                  <a:lnTo>
                    <a:pt x="0" y="2651126"/>
                  </a:lnTo>
                  <a:close/>
                </a:path>
              </a:pathLst>
            </a:custGeom>
            <a:solidFill>
              <a:srgbClr val="000000">
                <a:alpha val="0"/>
              </a:srgbClr>
            </a:solidFill>
          </p:spPr>
          <p:txBody>
            <a:bodyPr/>
            <a:lstStyle/>
            <a:p>
              <a:endParaRPr lang="en-US"/>
            </a:p>
          </p:txBody>
        </p:sp>
        <p:sp>
          <p:nvSpPr>
            <p:cNvPr id="23" name="TextBox 23"/>
            <p:cNvSpPr txBox="1"/>
            <p:nvPr/>
          </p:nvSpPr>
          <p:spPr>
            <a:xfrm>
              <a:off x="0" y="38100"/>
              <a:ext cx="20172648" cy="2613026"/>
            </a:xfrm>
            <a:prstGeom prst="rect">
              <a:avLst/>
            </a:prstGeom>
          </p:spPr>
          <p:txBody>
            <a:bodyPr lIns="0" tIns="0" rIns="0" bIns="0" rtlCol="0" anchor="ctr"/>
            <a:lstStyle/>
            <a:p>
              <a:pPr marL="0" lvl="0" indent="0" algn="l">
                <a:lnSpc>
                  <a:spcPts val="4536"/>
                </a:lnSpc>
              </a:pPr>
              <a:r>
                <a:rPr lang="en-US" sz="4200" b="1">
                  <a:solidFill>
                    <a:srgbClr val="8D5CFF"/>
                  </a:solidFill>
                  <a:latin typeface="Georgia Bold"/>
                  <a:ea typeface="Georgia Bold"/>
                  <a:cs typeface="Georgia Bold"/>
                  <a:sym typeface="Georgia Bold"/>
                </a:rPr>
                <a:t>Προτεινόμενο πρότυπο αποτελέσματος</a:t>
              </a:r>
            </a:p>
          </p:txBody>
        </p:sp>
      </p:grpSp>
      <p:graphicFrame>
        <p:nvGraphicFramePr>
          <p:cNvPr id="24" name="Table 24"/>
          <p:cNvGraphicFramePr>
            <a:graphicFrameLocks noGrp="1"/>
          </p:cNvGraphicFramePr>
          <p:nvPr/>
        </p:nvGraphicFramePr>
        <p:xfrm>
          <a:off x="339445" y="1136288"/>
          <a:ext cx="14004230" cy="7500941"/>
        </p:xfrm>
        <a:graphic>
          <a:graphicData uri="http://schemas.openxmlformats.org/drawingml/2006/table">
            <a:tbl>
              <a:tblPr/>
              <a:tblGrid>
                <a:gridCol w="1834212">
                  <a:extLst>
                    <a:ext uri="{9D8B030D-6E8A-4147-A177-3AD203B41FA5}">
                      <a16:colId xmlns:a16="http://schemas.microsoft.com/office/drawing/2014/main" val="20000"/>
                    </a:ext>
                  </a:extLst>
                </a:gridCol>
                <a:gridCol w="1999863">
                  <a:extLst>
                    <a:ext uri="{9D8B030D-6E8A-4147-A177-3AD203B41FA5}">
                      <a16:colId xmlns:a16="http://schemas.microsoft.com/office/drawing/2014/main" val="20001"/>
                    </a:ext>
                  </a:extLst>
                </a:gridCol>
                <a:gridCol w="1978552">
                  <a:extLst>
                    <a:ext uri="{9D8B030D-6E8A-4147-A177-3AD203B41FA5}">
                      <a16:colId xmlns:a16="http://schemas.microsoft.com/office/drawing/2014/main" val="20002"/>
                    </a:ext>
                  </a:extLst>
                </a:gridCol>
                <a:gridCol w="1978552">
                  <a:extLst>
                    <a:ext uri="{9D8B030D-6E8A-4147-A177-3AD203B41FA5}">
                      <a16:colId xmlns:a16="http://schemas.microsoft.com/office/drawing/2014/main" val="20003"/>
                    </a:ext>
                  </a:extLst>
                </a:gridCol>
                <a:gridCol w="1978552">
                  <a:extLst>
                    <a:ext uri="{9D8B030D-6E8A-4147-A177-3AD203B41FA5}">
                      <a16:colId xmlns:a16="http://schemas.microsoft.com/office/drawing/2014/main" val="20004"/>
                    </a:ext>
                  </a:extLst>
                </a:gridCol>
                <a:gridCol w="1978552">
                  <a:extLst>
                    <a:ext uri="{9D8B030D-6E8A-4147-A177-3AD203B41FA5}">
                      <a16:colId xmlns:a16="http://schemas.microsoft.com/office/drawing/2014/main" val="20005"/>
                    </a:ext>
                  </a:extLst>
                </a:gridCol>
                <a:gridCol w="2255947">
                  <a:extLst>
                    <a:ext uri="{9D8B030D-6E8A-4147-A177-3AD203B41FA5}">
                      <a16:colId xmlns:a16="http://schemas.microsoft.com/office/drawing/2014/main" val="20006"/>
                    </a:ext>
                  </a:extLst>
                </a:gridCol>
              </a:tblGrid>
              <a:tr h="752953">
                <a:tc>
                  <a:txBody>
                    <a:bodyPr/>
                    <a:lstStyle/>
                    <a:p>
                      <a:pPr marL="0" lvl="0" indent="0" algn="l">
                        <a:lnSpc>
                          <a:spcPts val="3120"/>
                        </a:lnSpc>
                        <a:spcBef>
                          <a:spcPct val="0"/>
                        </a:spcBef>
                        <a:defRPr/>
                      </a:pPr>
                      <a:r>
                        <a:rPr lang="en-US" sz="2600" b="1" u="none" strike="noStrike">
                          <a:solidFill>
                            <a:srgbClr val="FFFFFF"/>
                          </a:solidFill>
                          <a:latin typeface="Arial Bold"/>
                          <a:ea typeface="Arial Bold"/>
                          <a:cs typeface="Arial Bold"/>
                          <a:sym typeface="Arial Bold"/>
                        </a:rPr>
                        <a:t>Ιδέα αριθ.</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marL="0" lvl="0" indent="0" algn="l">
                        <a:lnSpc>
                          <a:spcPts val="3120"/>
                        </a:lnSpc>
                        <a:spcBef>
                          <a:spcPct val="0"/>
                        </a:spcBef>
                        <a:defRPr/>
                      </a:pPr>
                      <a:r>
                        <a:rPr lang="en-US" sz="2600" b="1" u="none" strike="noStrike">
                          <a:solidFill>
                            <a:srgbClr val="FFFFFF"/>
                          </a:solidFill>
                          <a:latin typeface="Arial Bold"/>
                          <a:ea typeface="Arial Bold"/>
                          <a:cs typeface="Arial Bold"/>
                          <a:sym typeface="Arial Bold"/>
                        </a:rPr>
                        <a:t>Τίτλος</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marL="0" lvl="0" indent="0" algn="l">
                        <a:lnSpc>
                          <a:spcPts val="3120"/>
                        </a:lnSpc>
                        <a:spcBef>
                          <a:spcPct val="0"/>
                        </a:spcBef>
                        <a:defRPr/>
                      </a:pPr>
                      <a:r>
                        <a:rPr lang="en-US" sz="2600" b="1" u="none" strike="noStrike">
                          <a:solidFill>
                            <a:srgbClr val="FFFFFF"/>
                          </a:solidFill>
                          <a:latin typeface="Arial Bold"/>
                          <a:ea typeface="Arial Bold"/>
                          <a:cs typeface="Arial Bold"/>
                          <a:sym typeface="Arial Bold"/>
                        </a:rPr>
                        <a:t>Τι;</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marL="0" lvl="0" indent="0" algn="l">
                        <a:lnSpc>
                          <a:spcPts val="3120"/>
                        </a:lnSpc>
                        <a:spcBef>
                          <a:spcPct val="0"/>
                        </a:spcBef>
                        <a:defRPr/>
                      </a:pPr>
                      <a:r>
                        <a:rPr lang="en-US" sz="2600" b="1" u="none" strike="noStrike">
                          <a:solidFill>
                            <a:srgbClr val="FFFFFF"/>
                          </a:solidFill>
                          <a:latin typeface="Arial Bold"/>
                          <a:ea typeface="Arial Bold"/>
                          <a:cs typeface="Arial Bold"/>
                          <a:sym typeface="Arial Bold"/>
                        </a:rPr>
                        <a:t>Πώς;</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marL="0" lvl="0" indent="0" algn="l">
                        <a:lnSpc>
                          <a:spcPts val="3120"/>
                        </a:lnSpc>
                        <a:spcBef>
                          <a:spcPct val="0"/>
                        </a:spcBef>
                        <a:defRPr/>
                      </a:pPr>
                      <a:r>
                        <a:rPr lang="en-US" sz="2600" b="1">
                          <a:solidFill>
                            <a:srgbClr val="FFFFFF"/>
                          </a:solidFill>
                          <a:latin typeface="Arial Bold"/>
                          <a:ea typeface="Arial Bold"/>
                          <a:cs typeface="Arial Bold"/>
                          <a:sym typeface="Arial Bold"/>
                        </a:rPr>
                        <a:t>Πού;</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marL="0" lvl="0" indent="0" algn="l">
                        <a:lnSpc>
                          <a:spcPts val="3120"/>
                        </a:lnSpc>
                        <a:spcBef>
                          <a:spcPct val="0"/>
                        </a:spcBef>
                        <a:defRPr/>
                      </a:pPr>
                      <a:r>
                        <a:rPr lang="en-US" sz="2600" b="1">
                          <a:solidFill>
                            <a:srgbClr val="FFFFFF"/>
                          </a:solidFill>
                          <a:latin typeface="Arial Bold"/>
                          <a:ea typeface="Arial Bold"/>
                          <a:cs typeface="Arial Bold"/>
                          <a:sym typeface="Arial Bold"/>
                        </a:rPr>
                        <a:t>Ποιος;</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marL="0" lvl="0" indent="0" algn="l">
                        <a:lnSpc>
                          <a:spcPts val="3120"/>
                        </a:lnSpc>
                        <a:spcBef>
                          <a:spcPct val="0"/>
                        </a:spcBef>
                        <a:defRPr/>
                      </a:pPr>
                      <a:r>
                        <a:rPr lang="en-US" sz="2600" b="1">
                          <a:solidFill>
                            <a:srgbClr val="FFFFFF"/>
                          </a:solidFill>
                          <a:latin typeface="Arial Bold"/>
                          <a:ea typeface="Arial Bold"/>
                          <a:cs typeface="Arial Bold"/>
                          <a:sym typeface="Arial Bold"/>
                        </a:rPr>
                        <a:t>Πότε;</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0000"/>
                  </a:ext>
                </a:extLst>
              </a:tr>
              <a:tr h="676705">
                <a:tc>
                  <a:txBody>
                    <a:bodyPr/>
                    <a:lstStyle/>
                    <a:p>
                      <a:pPr marL="0" lvl="0" indent="0" algn="l">
                        <a:lnSpc>
                          <a:spcPts val="2639"/>
                        </a:lnSpc>
                        <a:spcBef>
                          <a:spcPct val="0"/>
                        </a:spcBef>
                        <a:defRPr/>
                      </a:pPr>
                      <a:r>
                        <a:rPr lang="en-US" sz="2199" u="none" strike="noStrike">
                          <a:solidFill>
                            <a:srgbClr val="19112C"/>
                          </a:solidFill>
                          <a:latin typeface="Arial"/>
                          <a:ea typeface="Arial"/>
                          <a:cs typeface="Arial"/>
                          <a:sym typeface="Arial"/>
                        </a:rPr>
                        <a:t>1</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1"/>
                  </a:ext>
                </a:extLst>
              </a:tr>
              <a:tr h="676705">
                <a:tc>
                  <a:txBody>
                    <a:bodyPr/>
                    <a:lstStyle/>
                    <a:p>
                      <a:pPr marL="0" lvl="0" indent="0" algn="l">
                        <a:lnSpc>
                          <a:spcPts val="2639"/>
                        </a:lnSpc>
                        <a:spcBef>
                          <a:spcPct val="0"/>
                        </a:spcBef>
                        <a:defRPr/>
                      </a:pPr>
                      <a:r>
                        <a:rPr lang="en-US" sz="2199" u="none" strike="noStrike">
                          <a:solidFill>
                            <a:srgbClr val="19112C"/>
                          </a:solidFill>
                          <a:latin typeface="Arial"/>
                          <a:ea typeface="Arial"/>
                          <a:cs typeface="Arial"/>
                          <a:sym typeface="Arial"/>
                        </a:rPr>
                        <a:t>2</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2"/>
                  </a:ext>
                </a:extLst>
              </a:tr>
              <a:tr h="676705">
                <a:tc>
                  <a:txBody>
                    <a:bodyPr/>
                    <a:lstStyle/>
                    <a:p>
                      <a:pPr marL="0" lvl="0" indent="0" algn="l">
                        <a:lnSpc>
                          <a:spcPts val="2639"/>
                        </a:lnSpc>
                        <a:spcBef>
                          <a:spcPct val="0"/>
                        </a:spcBef>
                        <a:defRPr/>
                      </a:pPr>
                      <a:r>
                        <a:rPr lang="en-US" sz="2199" u="none" strike="noStrike">
                          <a:solidFill>
                            <a:srgbClr val="19112C"/>
                          </a:solidFill>
                          <a:latin typeface="Arial"/>
                          <a:ea typeface="Arial"/>
                          <a:cs typeface="Arial"/>
                          <a:sym typeface="Arial"/>
                        </a:rPr>
                        <a:t>3</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3"/>
                  </a:ext>
                </a:extLst>
              </a:tr>
              <a:tr h="676705">
                <a:tc>
                  <a:txBody>
                    <a:bodyPr/>
                    <a:lstStyle/>
                    <a:p>
                      <a:pPr marL="0" lvl="0" indent="0" algn="l">
                        <a:lnSpc>
                          <a:spcPts val="2639"/>
                        </a:lnSpc>
                        <a:spcBef>
                          <a:spcPct val="0"/>
                        </a:spcBef>
                        <a:defRPr/>
                      </a:pPr>
                      <a:r>
                        <a:rPr lang="en-US" sz="2199" u="none" strike="noStrike">
                          <a:solidFill>
                            <a:srgbClr val="19112C"/>
                          </a:solidFill>
                          <a:latin typeface="Arial"/>
                          <a:ea typeface="Arial"/>
                          <a:cs typeface="Arial"/>
                          <a:sym typeface="Arial"/>
                        </a:rPr>
                        <a:t>4</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4"/>
                  </a:ext>
                </a:extLst>
              </a:tr>
              <a:tr h="676705">
                <a:tc>
                  <a:txBody>
                    <a:bodyPr/>
                    <a:lstStyle/>
                    <a:p>
                      <a:pPr marL="0" lvl="0" indent="0" algn="l">
                        <a:lnSpc>
                          <a:spcPts val="2639"/>
                        </a:lnSpc>
                        <a:spcBef>
                          <a:spcPct val="0"/>
                        </a:spcBef>
                        <a:defRPr/>
                      </a:pPr>
                      <a:r>
                        <a:rPr lang="en-US" sz="2199" u="none" strike="noStrike">
                          <a:solidFill>
                            <a:srgbClr val="19112C"/>
                          </a:solidFill>
                          <a:latin typeface="Arial"/>
                          <a:ea typeface="Arial"/>
                          <a:cs typeface="Arial"/>
                          <a:sym typeface="Arial"/>
                        </a:rPr>
                        <a:t>5</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5"/>
                  </a:ext>
                </a:extLst>
              </a:tr>
              <a:tr h="676705">
                <a:tc>
                  <a:txBody>
                    <a:bodyPr/>
                    <a:lstStyle/>
                    <a:p>
                      <a:pPr marL="0" lvl="0" indent="0" algn="l">
                        <a:lnSpc>
                          <a:spcPts val="2639"/>
                        </a:lnSpc>
                        <a:spcBef>
                          <a:spcPct val="0"/>
                        </a:spcBef>
                        <a:defRPr/>
                      </a:pPr>
                      <a:r>
                        <a:rPr lang="en-US" sz="2199" u="none" strike="noStrike">
                          <a:solidFill>
                            <a:srgbClr val="19112C"/>
                          </a:solidFill>
                          <a:latin typeface="Arial"/>
                          <a:ea typeface="Arial"/>
                          <a:cs typeface="Arial"/>
                          <a:sym typeface="Arial"/>
                        </a:rPr>
                        <a:t>6</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6"/>
                  </a:ext>
                </a:extLst>
              </a:tr>
              <a:tr h="676705">
                <a:tc>
                  <a:txBody>
                    <a:bodyPr/>
                    <a:lstStyle/>
                    <a:p>
                      <a:pPr marL="0" lvl="0" indent="0" algn="l">
                        <a:lnSpc>
                          <a:spcPts val="2639"/>
                        </a:lnSpc>
                        <a:spcBef>
                          <a:spcPct val="0"/>
                        </a:spcBef>
                        <a:defRPr/>
                      </a:pPr>
                      <a:r>
                        <a:rPr lang="en-US" sz="2199" u="none" strike="noStrike">
                          <a:solidFill>
                            <a:srgbClr val="19112C"/>
                          </a:solidFill>
                          <a:latin typeface="Arial"/>
                          <a:ea typeface="Arial"/>
                          <a:cs typeface="Arial"/>
                          <a:sym typeface="Arial"/>
                        </a:rPr>
                        <a:t>7</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7"/>
                  </a:ext>
                </a:extLst>
              </a:tr>
              <a:tr h="676705">
                <a:tc>
                  <a:txBody>
                    <a:bodyPr/>
                    <a:lstStyle/>
                    <a:p>
                      <a:pPr marL="0" lvl="0" indent="0" algn="l">
                        <a:lnSpc>
                          <a:spcPts val="2639"/>
                        </a:lnSpc>
                        <a:spcBef>
                          <a:spcPct val="0"/>
                        </a:spcBef>
                        <a:defRPr/>
                      </a:pPr>
                      <a:r>
                        <a:rPr lang="en-US" sz="2199" u="none" strike="noStrike">
                          <a:solidFill>
                            <a:srgbClr val="19112C"/>
                          </a:solidFill>
                          <a:latin typeface="Arial"/>
                          <a:ea typeface="Arial"/>
                          <a:cs typeface="Arial"/>
                          <a:sym typeface="Arial"/>
                        </a:rPr>
                        <a:t>8</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8"/>
                  </a:ext>
                </a:extLst>
              </a:tr>
              <a:tr h="667174">
                <a:tc>
                  <a:txBody>
                    <a:bodyPr/>
                    <a:lstStyle/>
                    <a:p>
                      <a:pPr marL="0" lvl="0" indent="0" algn="l">
                        <a:lnSpc>
                          <a:spcPts val="2837"/>
                        </a:lnSpc>
                        <a:spcBef>
                          <a:spcPct val="0"/>
                        </a:spcBef>
                        <a:defRPr/>
                      </a:pPr>
                      <a:r>
                        <a:rPr lang="en-US" sz="2199" u="none" strike="noStrike">
                          <a:solidFill>
                            <a:srgbClr val="19112C"/>
                          </a:solidFill>
                          <a:latin typeface="Arial"/>
                          <a:ea typeface="Arial"/>
                          <a:cs typeface="Arial"/>
                          <a:sym typeface="Arial"/>
                        </a:rPr>
                        <a:t>9</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9"/>
                  </a:ext>
                </a:extLst>
              </a:tr>
              <a:tr h="667174">
                <a:tc>
                  <a:txBody>
                    <a:bodyPr/>
                    <a:lstStyle/>
                    <a:p>
                      <a:pPr marL="0" lvl="0" indent="0" algn="l">
                        <a:lnSpc>
                          <a:spcPts val="2837"/>
                        </a:lnSpc>
                        <a:spcBef>
                          <a:spcPct val="0"/>
                        </a:spcBef>
                        <a:defRPr/>
                      </a:pPr>
                      <a:r>
                        <a:rPr lang="en-US" sz="2199" u="none" strike="noStrike">
                          <a:solidFill>
                            <a:srgbClr val="19112C"/>
                          </a:solidFill>
                          <a:latin typeface="Arial"/>
                          <a:ea typeface="Arial"/>
                          <a:cs typeface="Arial"/>
                          <a:sym typeface="Arial"/>
                        </a:rPr>
                        <a:t>10</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10"/>
                  </a:ext>
                </a:extLst>
              </a:tr>
            </a:tbl>
          </a:graphicData>
        </a:graphic>
      </p:graphicFrame>
      <p:sp>
        <p:nvSpPr>
          <p:cNvPr id="25" name="Freeform 25"/>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0"/>
            <a:stretch>
              <a:fillRect/>
            </a:stretch>
          </a:blipFill>
        </p:spPr>
        <p:txBody>
          <a:bodyPr/>
          <a:lstStyle/>
          <a:p>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1052204" y="452011"/>
            <a:ext cx="2882265" cy="1403886"/>
            <a:chOff x="0" y="0"/>
            <a:chExt cx="3843020" cy="1871848"/>
          </a:xfrm>
        </p:grpSpPr>
        <p:sp>
          <p:nvSpPr>
            <p:cNvPr id="5" name="Freeform 5" descr="Ένα ασπρόμαυρο λογότυπο  Η περιγραφή δημιουργείται αυτόματα"/>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2"/>
              <a:stretch>
                <a:fillRect l="-33" r="-33"/>
              </a:stretch>
            </a:blipFill>
          </p:spPr>
          <p:txBody>
            <a:bodyPr/>
            <a:lstStyle/>
            <a:p>
              <a:endParaRPr lang="en-US"/>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9" name="Group 19"/>
          <p:cNvGrpSpPr/>
          <p:nvPr/>
        </p:nvGrpSpPr>
        <p:grpSpPr>
          <a:xfrm>
            <a:off x="834390" y="2173406"/>
            <a:ext cx="14874820" cy="3581400"/>
            <a:chOff x="0" y="0"/>
            <a:chExt cx="19833094" cy="4775200"/>
          </a:xfrm>
        </p:grpSpPr>
        <p:sp>
          <p:nvSpPr>
            <p:cNvPr id="20" name="Freeform 20"/>
            <p:cNvSpPr/>
            <p:nvPr/>
          </p:nvSpPr>
          <p:spPr>
            <a:xfrm>
              <a:off x="0" y="0"/>
              <a:ext cx="19833095" cy="4775200"/>
            </a:xfrm>
            <a:custGeom>
              <a:avLst/>
              <a:gdLst/>
              <a:ahLst/>
              <a:cxnLst/>
              <a:rect l="l" t="t" r="r" b="b"/>
              <a:pathLst>
                <a:path w="19833095" h="4775200">
                  <a:moveTo>
                    <a:pt x="0" y="0"/>
                  </a:moveTo>
                  <a:lnTo>
                    <a:pt x="19833095" y="0"/>
                  </a:lnTo>
                  <a:lnTo>
                    <a:pt x="19833095" y="4775200"/>
                  </a:lnTo>
                  <a:lnTo>
                    <a:pt x="0" y="4775200"/>
                  </a:lnTo>
                  <a:close/>
                </a:path>
              </a:pathLst>
            </a:custGeom>
            <a:solidFill>
              <a:srgbClr val="000000">
                <a:alpha val="0"/>
              </a:srgbClr>
            </a:solidFill>
          </p:spPr>
          <p:txBody>
            <a:bodyPr/>
            <a:lstStyle/>
            <a:p>
              <a:endParaRPr lang="en-US"/>
            </a:p>
          </p:txBody>
        </p:sp>
        <p:sp>
          <p:nvSpPr>
            <p:cNvPr id="21" name="TextBox 21"/>
            <p:cNvSpPr txBox="1"/>
            <p:nvPr/>
          </p:nvSpPr>
          <p:spPr>
            <a:xfrm>
              <a:off x="0" y="76200"/>
              <a:ext cx="19833094" cy="4699000"/>
            </a:xfrm>
            <a:prstGeom prst="rect">
              <a:avLst/>
            </a:prstGeom>
          </p:spPr>
          <p:txBody>
            <a:bodyPr lIns="0" tIns="0" rIns="0" bIns="0" rtlCol="0" anchor="b"/>
            <a:lstStyle/>
            <a:p>
              <a:pPr marL="0" lvl="0" indent="0" algn="l">
                <a:lnSpc>
                  <a:spcPts val="7884"/>
                </a:lnSpc>
              </a:pPr>
              <a:r>
                <a:rPr lang="en-US" sz="7300" b="1">
                  <a:solidFill>
                    <a:srgbClr val="FFFFFF"/>
                  </a:solidFill>
                  <a:latin typeface="Georgia Bold"/>
                  <a:ea typeface="Georgia Bold"/>
                  <a:cs typeface="Georgia Bold"/>
                  <a:sym typeface="Georgia Bold"/>
                </a:rPr>
                <a:t>Να κάνουμε ένα μικρό διάλειμμα πριν συνεχίσουμε;</a:t>
              </a:r>
            </a:p>
          </p:txBody>
        </p:sp>
      </p:grpSp>
      <p:sp>
        <p:nvSpPr>
          <p:cNvPr id="22" name="Freeform 22"/>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grpSp>
        <p:nvGrpSpPr>
          <p:cNvPr id="16" name="Group 16"/>
          <p:cNvGrpSpPr>
            <a:grpSpLocks noChangeAspect="1"/>
          </p:cNvGrpSpPr>
          <p:nvPr/>
        </p:nvGrpSpPr>
        <p:grpSpPr>
          <a:xfrm>
            <a:off x="14110801" y="768080"/>
            <a:ext cx="2878200" cy="873228"/>
            <a:chOff x="0" y="0"/>
            <a:chExt cx="3837600" cy="1164304"/>
          </a:xfrm>
        </p:grpSpPr>
        <p:sp>
          <p:nvSpPr>
            <p:cNvPr id="17" name="Freeform 17" descr="Ένα μοβ και μαύρο κείμενο  Η περιγραφή δημιουργείται αυτόματα"/>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n-US"/>
            </a:p>
          </p:txBody>
        </p:sp>
      </p:grpSp>
      <p:grpSp>
        <p:nvGrpSpPr>
          <p:cNvPr id="18" name="Group 18"/>
          <p:cNvGrpSpPr/>
          <p:nvPr/>
        </p:nvGrpSpPr>
        <p:grpSpPr>
          <a:xfrm>
            <a:off x="1031384" y="356603"/>
            <a:ext cx="11987846" cy="1365882"/>
            <a:chOff x="0" y="0"/>
            <a:chExt cx="15983795" cy="1821176"/>
          </a:xfrm>
        </p:grpSpPr>
        <p:sp>
          <p:nvSpPr>
            <p:cNvPr id="19" name="Freeform 19"/>
            <p:cNvSpPr/>
            <p:nvPr/>
          </p:nvSpPr>
          <p:spPr>
            <a:xfrm>
              <a:off x="0" y="0"/>
              <a:ext cx="15983795" cy="1821176"/>
            </a:xfrm>
            <a:custGeom>
              <a:avLst/>
              <a:gdLst/>
              <a:ahLst/>
              <a:cxnLst/>
              <a:rect l="l" t="t" r="r" b="b"/>
              <a:pathLst>
                <a:path w="15983795" h="1821176">
                  <a:moveTo>
                    <a:pt x="0" y="0"/>
                  </a:moveTo>
                  <a:lnTo>
                    <a:pt x="15983795" y="0"/>
                  </a:lnTo>
                  <a:lnTo>
                    <a:pt x="15983795" y="1821176"/>
                  </a:lnTo>
                  <a:lnTo>
                    <a:pt x="0" y="1821176"/>
                  </a:lnTo>
                  <a:close/>
                </a:path>
              </a:pathLst>
            </a:custGeom>
            <a:solidFill>
              <a:srgbClr val="000000">
                <a:alpha val="0"/>
              </a:srgbClr>
            </a:solidFill>
          </p:spPr>
          <p:txBody>
            <a:bodyPr/>
            <a:lstStyle/>
            <a:p>
              <a:endParaRPr lang="en-US"/>
            </a:p>
          </p:txBody>
        </p:sp>
        <p:sp>
          <p:nvSpPr>
            <p:cNvPr id="20" name="TextBox 20"/>
            <p:cNvSpPr txBox="1"/>
            <p:nvPr/>
          </p:nvSpPr>
          <p:spPr>
            <a:xfrm>
              <a:off x="0" y="38100"/>
              <a:ext cx="15983795" cy="1783076"/>
            </a:xfrm>
            <a:prstGeom prst="rect">
              <a:avLst/>
            </a:prstGeom>
          </p:spPr>
          <p:txBody>
            <a:bodyPr lIns="0" tIns="0" rIns="0" bIns="0" rtlCol="0" anchor="ctr"/>
            <a:lstStyle/>
            <a:p>
              <a:pPr marL="0" lvl="0" indent="0" algn="l">
                <a:lnSpc>
                  <a:spcPts val="4536"/>
                </a:lnSpc>
              </a:pPr>
              <a:r>
                <a:rPr lang="en-US" sz="4200" b="1">
                  <a:solidFill>
                    <a:srgbClr val="8D5CFF"/>
                  </a:solidFill>
                  <a:latin typeface="Georgia Bold"/>
                  <a:ea typeface="Georgia Bold"/>
                  <a:cs typeface="Georgia Bold"/>
                  <a:sym typeface="Georgia Bold"/>
                </a:rPr>
                <a:t>3. Αξιολόγηση των εναλλακτικών λύσεων – Επιλογή της λύσης</a:t>
              </a:r>
            </a:p>
          </p:txBody>
        </p:sp>
      </p:grpSp>
      <p:sp>
        <p:nvSpPr>
          <p:cNvPr id="21" name="TextBox 21"/>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sp>
        <p:nvSpPr>
          <p:cNvPr id="22" name="TextBox 22"/>
          <p:cNvSpPr txBox="1"/>
          <p:nvPr/>
        </p:nvSpPr>
        <p:spPr>
          <a:xfrm>
            <a:off x="1042344" y="6433140"/>
            <a:ext cx="16216956" cy="2165985"/>
          </a:xfrm>
          <a:prstGeom prst="rect">
            <a:avLst/>
          </a:prstGeom>
        </p:spPr>
        <p:txBody>
          <a:bodyPr lIns="0" tIns="0" rIns="0" bIns="0" rtlCol="0" anchor="t">
            <a:spAutoFit/>
          </a:bodyPr>
          <a:lstStyle/>
          <a:p>
            <a:pPr marL="0" lvl="0" indent="0" algn="l">
              <a:lnSpc>
                <a:spcPts val="2400"/>
              </a:lnSpc>
            </a:pPr>
            <a:r>
              <a:rPr lang="en-US" sz="2400">
                <a:solidFill>
                  <a:srgbClr val="19112C"/>
                </a:solidFill>
                <a:latin typeface="Arial"/>
                <a:ea typeface="Arial"/>
                <a:cs typeface="Arial"/>
                <a:sym typeface="Arial"/>
              </a:rPr>
              <a:t>Μοιραζόμαστε ιδέες που θα μπορούσαν να μας βοηθήσουν να λύσουμε το πρόβλημα.</a:t>
            </a:r>
          </a:p>
          <a:p>
            <a:pPr marL="0" lvl="0" indent="0" algn="l">
              <a:lnSpc>
                <a:spcPts val="2400"/>
              </a:lnSpc>
            </a:pPr>
            <a:endParaRPr lang="en-US" sz="2400">
              <a:solidFill>
                <a:srgbClr val="19112C"/>
              </a:solidFill>
              <a:latin typeface="Arial"/>
              <a:ea typeface="Arial"/>
              <a:cs typeface="Arial"/>
              <a:sym typeface="Arial"/>
            </a:endParaRPr>
          </a:p>
          <a:p>
            <a:pPr marL="0" lvl="0" indent="0" algn="l">
              <a:lnSpc>
                <a:spcPts val="2400"/>
              </a:lnSpc>
            </a:pPr>
            <a:r>
              <a:rPr lang="en-US" sz="2400">
                <a:solidFill>
                  <a:srgbClr val="19112C"/>
                </a:solidFill>
                <a:latin typeface="Arial"/>
                <a:ea typeface="Arial"/>
                <a:cs typeface="Arial"/>
                <a:sym typeface="Arial"/>
              </a:rPr>
              <a:t>Εφαρμόζουμε κριτική σκέψη, αξιολογώντας εναλλακτικές λύσεις από διαφορετικές οπτικές γωνίες. </a:t>
            </a:r>
          </a:p>
          <a:p>
            <a:pPr marL="0" lvl="0" indent="0" algn="l">
              <a:lnSpc>
                <a:spcPts val="2400"/>
              </a:lnSpc>
            </a:pPr>
            <a:endParaRPr lang="en-US" sz="2400">
              <a:solidFill>
                <a:srgbClr val="19112C"/>
              </a:solidFill>
              <a:latin typeface="Arial"/>
              <a:ea typeface="Arial"/>
              <a:cs typeface="Arial"/>
              <a:sym typeface="Arial"/>
            </a:endParaRPr>
          </a:p>
          <a:p>
            <a:pPr marL="0" lvl="0" indent="0" algn="l">
              <a:lnSpc>
                <a:spcPts val="2400"/>
              </a:lnSpc>
            </a:pPr>
            <a:r>
              <a:rPr lang="en-US" sz="2400">
                <a:solidFill>
                  <a:srgbClr val="19112C"/>
                </a:solidFill>
                <a:latin typeface="Arial"/>
                <a:ea typeface="Arial"/>
                <a:cs typeface="Arial"/>
                <a:sym typeface="Arial"/>
              </a:rPr>
              <a:t>Επισημαίνουμε ΚΑΛΑ/ΚΑΚΑ/ΕΝΔΙΑΦΕΡΟΝΤΑ στοιχεία για κάθε εναλλακτική λύση</a:t>
            </a:r>
          </a:p>
          <a:p>
            <a:pPr marL="0" lvl="0" indent="0" algn="l">
              <a:lnSpc>
                <a:spcPts val="2400"/>
              </a:lnSpc>
            </a:pPr>
            <a:endParaRPr lang="en-US" sz="2400">
              <a:solidFill>
                <a:srgbClr val="19112C"/>
              </a:solidFill>
              <a:latin typeface="Arial"/>
              <a:ea typeface="Arial"/>
              <a:cs typeface="Arial"/>
              <a:sym typeface="Arial"/>
            </a:endParaRPr>
          </a:p>
          <a:p>
            <a:pPr marL="0" lvl="0" indent="0" algn="l">
              <a:lnSpc>
                <a:spcPts val="2400"/>
              </a:lnSpc>
            </a:pPr>
            <a:r>
              <a:rPr lang="en-US" sz="2400">
                <a:solidFill>
                  <a:srgbClr val="19112C"/>
                </a:solidFill>
                <a:latin typeface="Arial"/>
                <a:ea typeface="Arial"/>
                <a:cs typeface="Arial"/>
                <a:sym typeface="Arial"/>
              </a:rPr>
              <a:t>Εστίαση σε: Δημιουργικότητα, Βιωσιμότητα, Επιχειρηματικό Αντίκτυπο</a:t>
            </a:r>
          </a:p>
        </p:txBody>
      </p:sp>
      <p:sp>
        <p:nvSpPr>
          <p:cNvPr id="23" name="TextBox 23"/>
          <p:cNvSpPr txBox="1"/>
          <p:nvPr/>
        </p:nvSpPr>
        <p:spPr>
          <a:xfrm>
            <a:off x="1819747" y="4814668"/>
            <a:ext cx="2180804" cy="337185"/>
          </a:xfrm>
          <a:prstGeom prst="rect">
            <a:avLst/>
          </a:prstGeom>
        </p:spPr>
        <p:txBody>
          <a:bodyPr lIns="0" tIns="0" rIns="0" bIns="0" rtlCol="0" anchor="t">
            <a:spAutoFit/>
          </a:bodyPr>
          <a:lstStyle/>
          <a:p>
            <a:pPr marL="0" lvl="0" indent="0" algn="ctr">
              <a:lnSpc>
                <a:spcPts val="2400"/>
              </a:lnSpc>
            </a:pPr>
            <a:r>
              <a:rPr lang="en-US" sz="2400" b="1">
                <a:solidFill>
                  <a:srgbClr val="8D5CFF"/>
                </a:solidFill>
                <a:latin typeface="Arial Bold"/>
                <a:ea typeface="Arial Bold"/>
                <a:cs typeface="Arial Bold"/>
                <a:sym typeface="Arial Bold"/>
              </a:rPr>
              <a:t>40 λεπτά</a:t>
            </a:r>
          </a:p>
        </p:txBody>
      </p:sp>
      <p:sp>
        <p:nvSpPr>
          <p:cNvPr id="24" name="TextBox 24"/>
          <p:cNvSpPr txBox="1"/>
          <p:nvPr/>
        </p:nvSpPr>
        <p:spPr>
          <a:xfrm>
            <a:off x="6142572" y="4814668"/>
            <a:ext cx="4573447" cy="946785"/>
          </a:xfrm>
          <a:prstGeom prst="rect">
            <a:avLst/>
          </a:prstGeom>
        </p:spPr>
        <p:txBody>
          <a:bodyPr lIns="0" tIns="0" rIns="0" bIns="0" rtlCol="0" anchor="t">
            <a:spAutoFit/>
          </a:bodyPr>
          <a:lstStyle/>
          <a:p>
            <a:pPr marL="0" lvl="0" indent="0" algn="ctr">
              <a:lnSpc>
                <a:spcPts val="2400"/>
              </a:lnSpc>
            </a:pPr>
            <a:r>
              <a:rPr lang="en-US" sz="2400" b="1">
                <a:solidFill>
                  <a:srgbClr val="8D5CFF"/>
                </a:solidFill>
                <a:latin typeface="Arial Bold"/>
                <a:ea typeface="Arial Bold"/>
                <a:cs typeface="Arial Bold"/>
                <a:sym typeface="Arial Bold"/>
              </a:rPr>
              <a:t>να αναλυθούν οι ιδέες που δημιουργήθηκαν και να επιλεχτεί μια βιώσιμη πρόταση</a:t>
            </a:r>
          </a:p>
        </p:txBody>
      </p:sp>
      <p:sp>
        <p:nvSpPr>
          <p:cNvPr id="25" name="TextBox 25"/>
          <p:cNvSpPr txBox="1"/>
          <p:nvPr/>
        </p:nvSpPr>
        <p:spPr>
          <a:xfrm>
            <a:off x="12067165" y="4814668"/>
            <a:ext cx="3346130" cy="641985"/>
          </a:xfrm>
          <a:prstGeom prst="rect">
            <a:avLst/>
          </a:prstGeom>
        </p:spPr>
        <p:txBody>
          <a:bodyPr lIns="0" tIns="0" rIns="0" bIns="0" rtlCol="0" anchor="t">
            <a:spAutoFit/>
          </a:bodyPr>
          <a:lstStyle/>
          <a:p>
            <a:pPr marL="0" lvl="0" indent="0" algn="ctr">
              <a:lnSpc>
                <a:spcPts val="2400"/>
              </a:lnSpc>
            </a:pPr>
            <a:r>
              <a:rPr lang="en-US" sz="2400" b="1">
                <a:solidFill>
                  <a:srgbClr val="8D5CFF"/>
                </a:solidFill>
                <a:latin typeface="Arial Bold"/>
                <a:ea typeface="Arial Bold"/>
                <a:cs typeface="Arial Bold"/>
                <a:sym typeface="Arial Bold"/>
              </a:rPr>
              <a:t>επιλογή της καλύτερης ιδέας</a:t>
            </a:r>
          </a:p>
        </p:txBody>
      </p:sp>
      <p:sp>
        <p:nvSpPr>
          <p:cNvPr id="26" name="Freeform 26"/>
          <p:cNvSpPr/>
          <p:nvPr/>
        </p:nvSpPr>
        <p:spPr>
          <a:xfrm>
            <a:off x="2193566" y="2313306"/>
            <a:ext cx="1809730" cy="2077978"/>
          </a:xfrm>
          <a:custGeom>
            <a:avLst/>
            <a:gdLst/>
            <a:ahLst/>
            <a:cxnLst/>
            <a:rect l="l" t="t" r="r" b="b"/>
            <a:pathLst>
              <a:path w="1809730" h="2077978">
                <a:moveTo>
                  <a:pt x="0" y="0"/>
                </a:moveTo>
                <a:lnTo>
                  <a:pt x="1809730" y="0"/>
                </a:lnTo>
                <a:lnTo>
                  <a:pt x="1809730" y="2077978"/>
                </a:lnTo>
                <a:lnTo>
                  <a:pt x="0" y="20779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7" name="Freeform 27"/>
          <p:cNvSpPr/>
          <p:nvPr/>
        </p:nvSpPr>
        <p:spPr>
          <a:xfrm>
            <a:off x="7463505" y="2313306"/>
            <a:ext cx="2077978" cy="2077978"/>
          </a:xfrm>
          <a:custGeom>
            <a:avLst/>
            <a:gdLst/>
            <a:ahLst/>
            <a:cxnLst/>
            <a:rect l="l" t="t" r="r" b="b"/>
            <a:pathLst>
              <a:path w="2077978" h="2077978">
                <a:moveTo>
                  <a:pt x="0" y="0"/>
                </a:moveTo>
                <a:lnTo>
                  <a:pt x="2077978" y="0"/>
                </a:lnTo>
                <a:lnTo>
                  <a:pt x="2077978" y="2077978"/>
                </a:lnTo>
                <a:lnTo>
                  <a:pt x="0" y="20779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8" name="Freeform 28"/>
          <p:cNvSpPr/>
          <p:nvPr/>
        </p:nvSpPr>
        <p:spPr>
          <a:xfrm>
            <a:off x="13019231" y="2313306"/>
            <a:ext cx="1597377" cy="1924551"/>
          </a:xfrm>
          <a:custGeom>
            <a:avLst/>
            <a:gdLst/>
            <a:ahLst/>
            <a:cxnLst/>
            <a:rect l="l" t="t" r="r" b="b"/>
            <a:pathLst>
              <a:path w="1597377" h="1924551">
                <a:moveTo>
                  <a:pt x="0" y="0"/>
                </a:moveTo>
                <a:lnTo>
                  <a:pt x="1597377" y="0"/>
                </a:lnTo>
                <a:lnTo>
                  <a:pt x="1597377" y="1924551"/>
                </a:lnTo>
                <a:lnTo>
                  <a:pt x="0" y="19245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9" name="Freeform 29"/>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5"/>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p:nvPr/>
        </p:nvGrpSpPr>
        <p:grpSpPr>
          <a:xfrm>
            <a:off x="379460" y="3512278"/>
            <a:ext cx="4020416" cy="1988345"/>
            <a:chOff x="0" y="0"/>
            <a:chExt cx="5360555" cy="2651126"/>
          </a:xfrm>
        </p:grpSpPr>
        <p:sp>
          <p:nvSpPr>
            <p:cNvPr id="18" name="Freeform 18"/>
            <p:cNvSpPr/>
            <p:nvPr/>
          </p:nvSpPr>
          <p:spPr>
            <a:xfrm>
              <a:off x="0" y="0"/>
              <a:ext cx="5360555" cy="2651126"/>
            </a:xfrm>
            <a:custGeom>
              <a:avLst/>
              <a:gdLst/>
              <a:ahLst/>
              <a:cxnLst/>
              <a:rect l="l" t="t" r="r" b="b"/>
              <a:pathLst>
                <a:path w="5360555" h="2651126">
                  <a:moveTo>
                    <a:pt x="0" y="0"/>
                  </a:moveTo>
                  <a:lnTo>
                    <a:pt x="5360555" y="0"/>
                  </a:lnTo>
                  <a:lnTo>
                    <a:pt x="5360555" y="2651126"/>
                  </a:lnTo>
                  <a:lnTo>
                    <a:pt x="0" y="2651126"/>
                  </a:lnTo>
                  <a:close/>
                </a:path>
              </a:pathLst>
            </a:custGeom>
            <a:solidFill>
              <a:srgbClr val="000000">
                <a:alpha val="0"/>
              </a:srgbClr>
            </a:solidFill>
          </p:spPr>
          <p:txBody>
            <a:bodyPr/>
            <a:lstStyle/>
            <a:p>
              <a:endParaRPr lang="en-US"/>
            </a:p>
          </p:txBody>
        </p:sp>
        <p:sp>
          <p:nvSpPr>
            <p:cNvPr id="19" name="TextBox 19"/>
            <p:cNvSpPr txBox="1"/>
            <p:nvPr/>
          </p:nvSpPr>
          <p:spPr>
            <a:xfrm>
              <a:off x="0" y="66675"/>
              <a:ext cx="5360555" cy="2584451"/>
            </a:xfrm>
            <a:prstGeom prst="rect">
              <a:avLst/>
            </a:prstGeom>
          </p:spPr>
          <p:txBody>
            <a:bodyPr lIns="0" tIns="0" rIns="0" bIns="0" rtlCol="0" anchor="ctr"/>
            <a:lstStyle/>
            <a:p>
              <a:pPr marL="0" lvl="0" indent="0" algn="ctr">
                <a:lnSpc>
                  <a:spcPts val="7128"/>
                </a:lnSpc>
              </a:pPr>
              <a:r>
                <a:rPr lang="en-US" sz="6600" b="1">
                  <a:solidFill>
                    <a:srgbClr val="19112C"/>
                  </a:solidFill>
                  <a:latin typeface="Georgia Bold"/>
                  <a:ea typeface="Georgia Bold"/>
                  <a:cs typeface="Georgia Bold"/>
                  <a:sym typeface="Georgia Bold"/>
                </a:rPr>
                <a:t>Ατζέντα</a:t>
              </a:r>
            </a:p>
          </p:txBody>
        </p:sp>
      </p:grpSp>
      <p:graphicFrame>
        <p:nvGraphicFramePr>
          <p:cNvPr id="20" name="Table 20"/>
          <p:cNvGraphicFramePr>
            <a:graphicFrameLocks noGrp="1"/>
          </p:cNvGraphicFramePr>
          <p:nvPr/>
        </p:nvGraphicFramePr>
        <p:xfrm>
          <a:off x="4554520" y="341744"/>
          <a:ext cx="13322070" cy="8501061"/>
        </p:xfrm>
        <a:graphic>
          <a:graphicData uri="http://schemas.openxmlformats.org/drawingml/2006/table">
            <a:tbl>
              <a:tblPr/>
              <a:tblGrid>
                <a:gridCol w="3067739">
                  <a:extLst>
                    <a:ext uri="{9D8B030D-6E8A-4147-A177-3AD203B41FA5}">
                      <a16:colId xmlns:a16="http://schemas.microsoft.com/office/drawing/2014/main" val="20000"/>
                    </a:ext>
                  </a:extLst>
                </a:gridCol>
                <a:gridCol w="10254331">
                  <a:extLst>
                    <a:ext uri="{9D8B030D-6E8A-4147-A177-3AD203B41FA5}">
                      <a16:colId xmlns:a16="http://schemas.microsoft.com/office/drawing/2014/main" val="20001"/>
                    </a:ext>
                  </a:extLst>
                </a:gridCol>
              </a:tblGrid>
              <a:tr h="686184">
                <a:tc>
                  <a:txBody>
                    <a:bodyPr/>
                    <a:lstStyle/>
                    <a:p>
                      <a:pPr marL="0" lvl="0" indent="0" algn="ctr">
                        <a:lnSpc>
                          <a:spcPts val="2879"/>
                        </a:lnSpc>
                        <a:spcBef>
                          <a:spcPct val="0"/>
                        </a:spcBef>
                        <a:defRPr/>
                      </a:pPr>
                      <a:r>
                        <a:rPr lang="en-US" sz="2400" b="1" u="none" strike="noStrike">
                          <a:solidFill>
                            <a:srgbClr val="FFFFFF"/>
                          </a:solidFill>
                          <a:latin typeface="Arial Bold"/>
                          <a:ea typeface="Arial Bold"/>
                          <a:cs typeface="Arial Bold"/>
                          <a:sym typeface="Arial Bold"/>
                        </a:rPr>
                        <a:t>Χρονικό διάστημα</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5C73E"/>
                    </a:solidFill>
                  </a:tcPr>
                </a:tc>
                <a:tc>
                  <a:txBody>
                    <a:bodyPr/>
                    <a:lstStyle/>
                    <a:p>
                      <a:pPr marL="0" lvl="0" indent="0" algn="ctr">
                        <a:lnSpc>
                          <a:spcPts val="2640"/>
                        </a:lnSpc>
                        <a:spcBef>
                          <a:spcPct val="0"/>
                        </a:spcBef>
                        <a:defRPr/>
                      </a:pPr>
                      <a:r>
                        <a:rPr lang="en-US" sz="2200" b="1" u="none" strike="noStrike">
                          <a:solidFill>
                            <a:srgbClr val="FFFFFF"/>
                          </a:solidFill>
                          <a:latin typeface="Arial Bold"/>
                          <a:ea typeface="Arial Bold"/>
                          <a:cs typeface="Arial Bold"/>
                          <a:sym typeface="Arial Bold"/>
                        </a:rPr>
                        <a:t>Περιγραφή</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5C73E"/>
                    </a:solidFill>
                  </a:tcPr>
                </a:tc>
                <a:extLst>
                  <a:ext uri="{0D108BD9-81ED-4DB2-BD59-A6C34878D82A}">
                    <a16:rowId xmlns:a16="http://schemas.microsoft.com/office/drawing/2014/main" val="10000"/>
                  </a:ext>
                </a:extLst>
              </a:tr>
              <a:tr h="686184">
                <a:tc>
                  <a:txBody>
                    <a:bodyPr/>
                    <a:lstStyle/>
                    <a:p>
                      <a:pPr marL="0" lvl="0" indent="0" algn="l">
                        <a:lnSpc>
                          <a:spcPts val="2879"/>
                        </a:lnSpc>
                        <a:spcBef>
                          <a:spcPct val="0"/>
                        </a:spcBef>
                        <a:defRPr/>
                      </a:pPr>
                      <a:r>
                        <a:rPr lang="en-US" sz="2400" b="1" u="none" strike="noStrike">
                          <a:solidFill>
                            <a:srgbClr val="19112C"/>
                          </a:solidFill>
                          <a:latin typeface="Arial Bold"/>
                          <a:ea typeface="Arial Bold"/>
                          <a:cs typeface="Arial Bold"/>
                          <a:sym typeface="Arial Bold"/>
                        </a:rPr>
                        <a:t>00:00 – 00:00</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marL="0" lvl="0" indent="0" algn="l">
                        <a:lnSpc>
                          <a:spcPts val="3168"/>
                        </a:lnSpc>
                        <a:spcBef>
                          <a:spcPct val="0"/>
                        </a:spcBef>
                        <a:defRPr/>
                      </a:pPr>
                      <a:r>
                        <a:rPr lang="en-US" sz="2400" u="none" strike="noStrike">
                          <a:solidFill>
                            <a:srgbClr val="19112C"/>
                          </a:solidFill>
                          <a:latin typeface="Arial"/>
                          <a:ea typeface="Arial"/>
                          <a:cs typeface="Arial"/>
                          <a:sym typeface="Arial"/>
                        </a:rPr>
                        <a:t>Παρακαλώ προσθέστε περιγραφή εδώ</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1"/>
                  </a:ext>
                </a:extLst>
              </a:tr>
              <a:tr h="648063">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2"/>
                  </a:ext>
                </a:extLst>
              </a:tr>
              <a:tr h="648063">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3"/>
                  </a:ext>
                </a:extLst>
              </a:tr>
              <a:tr h="648063">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4"/>
                  </a:ext>
                </a:extLst>
              </a:tr>
              <a:tr h="648063">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5"/>
                  </a:ext>
                </a:extLst>
              </a:tr>
              <a:tr h="648063">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6"/>
                  </a:ext>
                </a:extLst>
              </a:tr>
              <a:tr h="648063">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7"/>
                  </a:ext>
                </a:extLst>
              </a:tr>
              <a:tr h="648063">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8"/>
                  </a:ext>
                </a:extLst>
              </a:tr>
              <a:tr h="648063">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9"/>
                  </a:ext>
                </a:extLst>
              </a:tr>
              <a:tr h="648063">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10"/>
                  </a:ext>
                </a:extLst>
              </a:tr>
              <a:tr h="648063">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11"/>
                  </a:ext>
                </a:extLst>
              </a:tr>
              <a:tr h="648063">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12"/>
                  </a:ext>
                </a:extLst>
              </a:tr>
            </a:tbl>
          </a:graphicData>
        </a:graphic>
      </p:graphicFrame>
      <p:sp>
        <p:nvSpPr>
          <p:cNvPr id="21" name="Freeform 21"/>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8"/>
            <a:stretch>
              <a:fillRect/>
            </a:stretch>
          </a:blipFill>
        </p:spPr>
        <p:txBody>
          <a:bodyPr/>
          <a:lstStyle/>
          <a:p>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4708498" y="-954"/>
            <a:ext cx="3579499" cy="8747478"/>
            <a:chOff x="0" y="0"/>
            <a:chExt cx="4772666" cy="11663304"/>
          </a:xfrm>
        </p:grpSpPr>
        <p:sp>
          <p:nvSpPr>
            <p:cNvPr id="18" name="Freeform 18" descr="Ένα τετράγωνο και ένα τετράγωνο αντικείμενο με ένα πράσινο και ένα μαύρο τετράγωνο αντικείμενο  Η περιγραφή δημιουργήθηκε αυτόματα"/>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8"/>
              <a:stretch>
                <a:fillRect t="-1211" b="-1211"/>
              </a:stretch>
            </a:blipFill>
          </p:spPr>
          <p:txBody>
            <a:bodyPr/>
            <a:lstStyle/>
            <a:p>
              <a:endParaRPr lang="en-US"/>
            </a:p>
          </p:txBody>
        </p:sp>
      </p:grpSp>
      <p:grpSp>
        <p:nvGrpSpPr>
          <p:cNvPr id="19" name="Group 19"/>
          <p:cNvGrpSpPr>
            <a:grpSpLocks noChangeAspect="1"/>
          </p:cNvGrpSpPr>
          <p:nvPr/>
        </p:nvGrpSpPr>
        <p:grpSpPr>
          <a:xfrm>
            <a:off x="14896364" y="2252438"/>
            <a:ext cx="3203764" cy="972000"/>
            <a:chOff x="0" y="0"/>
            <a:chExt cx="4271686" cy="1296000"/>
          </a:xfrm>
        </p:grpSpPr>
        <p:sp>
          <p:nvSpPr>
            <p:cNvPr id="20" name="Freeform 20" descr="Ένα μοβ και μαύρο κείμενο  Η περιγραφή δημιουργείται αυτόματα"/>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9"/>
              <a:stretch>
                <a:fillRect t="-185" b="-183"/>
              </a:stretch>
            </a:blipFill>
          </p:spPr>
          <p:txBody>
            <a:bodyPr/>
            <a:lstStyle/>
            <a:p>
              <a:endParaRPr lang="en-US"/>
            </a:p>
          </p:txBody>
        </p:sp>
      </p:grpSp>
      <p:grpSp>
        <p:nvGrpSpPr>
          <p:cNvPr id="21" name="Group 21"/>
          <p:cNvGrpSpPr/>
          <p:nvPr/>
        </p:nvGrpSpPr>
        <p:grpSpPr>
          <a:xfrm>
            <a:off x="474273" y="-50232"/>
            <a:ext cx="14440619" cy="1988345"/>
            <a:chOff x="0" y="0"/>
            <a:chExt cx="19254158" cy="2651126"/>
          </a:xfrm>
        </p:grpSpPr>
        <p:sp>
          <p:nvSpPr>
            <p:cNvPr id="22" name="Freeform 22"/>
            <p:cNvSpPr/>
            <p:nvPr/>
          </p:nvSpPr>
          <p:spPr>
            <a:xfrm>
              <a:off x="0" y="0"/>
              <a:ext cx="19254158" cy="2651126"/>
            </a:xfrm>
            <a:custGeom>
              <a:avLst/>
              <a:gdLst/>
              <a:ahLst/>
              <a:cxnLst/>
              <a:rect l="l" t="t" r="r" b="b"/>
              <a:pathLst>
                <a:path w="19254158" h="2651126">
                  <a:moveTo>
                    <a:pt x="0" y="0"/>
                  </a:moveTo>
                  <a:lnTo>
                    <a:pt x="19254158" y="0"/>
                  </a:lnTo>
                  <a:lnTo>
                    <a:pt x="19254158" y="2651126"/>
                  </a:lnTo>
                  <a:lnTo>
                    <a:pt x="0" y="2651126"/>
                  </a:lnTo>
                  <a:close/>
                </a:path>
              </a:pathLst>
            </a:custGeom>
            <a:solidFill>
              <a:srgbClr val="000000">
                <a:alpha val="0"/>
              </a:srgbClr>
            </a:solidFill>
          </p:spPr>
          <p:txBody>
            <a:bodyPr/>
            <a:lstStyle/>
            <a:p>
              <a:endParaRPr lang="en-US"/>
            </a:p>
          </p:txBody>
        </p:sp>
        <p:sp>
          <p:nvSpPr>
            <p:cNvPr id="23" name="TextBox 23"/>
            <p:cNvSpPr txBox="1"/>
            <p:nvPr/>
          </p:nvSpPr>
          <p:spPr>
            <a:xfrm>
              <a:off x="0" y="38100"/>
              <a:ext cx="19254158" cy="2613026"/>
            </a:xfrm>
            <a:prstGeom prst="rect">
              <a:avLst/>
            </a:prstGeom>
          </p:spPr>
          <p:txBody>
            <a:bodyPr lIns="0" tIns="0" rIns="0" bIns="0" rtlCol="0" anchor="ctr"/>
            <a:lstStyle/>
            <a:p>
              <a:pPr marL="0" lvl="0" indent="0" algn="l">
                <a:lnSpc>
                  <a:spcPts val="4536"/>
                </a:lnSpc>
              </a:pPr>
              <a:r>
                <a:rPr lang="en-US" sz="4200" b="1">
                  <a:solidFill>
                    <a:srgbClr val="8D5CFF"/>
                  </a:solidFill>
                  <a:latin typeface="Georgia Bold"/>
                  <a:ea typeface="Georgia Bold"/>
                  <a:cs typeface="Georgia Bold"/>
                  <a:sym typeface="Georgia Bold"/>
                </a:rPr>
                <a:t>Προτεινόμενο πρότυπο αποτελέσματος</a:t>
              </a:r>
            </a:p>
          </p:txBody>
        </p:sp>
      </p:grpSp>
      <p:graphicFrame>
        <p:nvGraphicFramePr>
          <p:cNvPr id="24" name="Table 24"/>
          <p:cNvGraphicFramePr>
            <a:graphicFrameLocks noGrp="1"/>
          </p:cNvGraphicFramePr>
          <p:nvPr/>
        </p:nvGraphicFramePr>
        <p:xfrm>
          <a:off x="380459" y="1383699"/>
          <a:ext cx="14234225" cy="5014914"/>
        </p:xfrm>
        <a:graphic>
          <a:graphicData uri="http://schemas.openxmlformats.org/drawingml/2006/table">
            <a:tbl>
              <a:tblPr/>
              <a:tblGrid>
                <a:gridCol w="1074704">
                  <a:extLst>
                    <a:ext uri="{9D8B030D-6E8A-4147-A177-3AD203B41FA5}">
                      <a16:colId xmlns:a16="http://schemas.microsoft.com/office/drawing/2014/main" val="20000"/>
                    </a:ext>
                  </a:extLst>
                </a:gridCol>
                <a:gridCol w="1798736">
                  <a:extLst>
                    <a:ext uri="{9D8B030D-6E8A-4147-A177-3AD203B41FA5}">
                      <a16:colId xmlns:a16="http://schemas.microsoft.com/office/drawing/2014/main" val="20001"/>
                    </a:ext>
                  </a:extLst>
                </a:gridCol>
                <a:gridCol w="1990237">
                  <a:extLst>
                    <a:ext uri="{9D8B030D-6E8A-4147-A177-3AD203B41FA5}">
                      <a16:colId xmlns:a16="http://schemas.microsoft.com/office/drawing/2014/main" val="20002"/>
                    </a:ext>
                  </a:extLst>
                </a:gridCol>
                <a:gridCol w="2839952">
                  <a:extLst>
                    <a:ext uri="{9D8B030D-6E8A-4147-A177-3AD203B41FA5}">
                      <a16:colId xmlns:a16="http://schemas.microsoft.com/office/drawing/2014/main" val="20003"/>
                    </a:ext>
                  </a:extLst>
                </a:gridCol>
                <a:gridCol w="2704195">
                  <a:extLst>
                    <a:ext uri="{9D8B030D-6E8A-4147-A177-3AD203B41FA5}">
                      <a16:colId xmlns:a16="http://schemas.microsoft.com/office/drawing/2014/main" val="20004"/>
                    </a:ext>
                  </a:extLst>
                </a:gridCol>
                <a:gridCol w="1805113">
                  <a:extLst>
                    <a:ext uri="{9D8B030D-6E8A-4147-A177-3AD203B41FA5}">
                      <a16:colId xmlns:a16="http://schemas.microsoft.com/office/drawing/2014/main" val="20005"/>
                    </a:ext>
                  </a:extLst>
                </a:gridCol>
                <a:gridCol w="2021288">
                  <a:extLst>
                    <a:ext uri="{9D8B030D-6E8A-4147-A177-3AD203B41FA5}">
                      <a16:colId xmlns:a16="http://schemas.microsoft.com/office/drawing/2014/main" val="20006"/>
                    </a:ext>
                  </a:extLst>
                </a:gridCol>
              </a:tblGrid>
              <a:tr h="1773334">
                <a:tc>
                  <a:txBody>
                    <a:bodyPr/>
                    <a:lstStyle/>
                    <a:p>
                      <a:pPr marL="0" lvl="0" indent="0" algn="l">
                        <a:lnSpc>
                          <a:spcPts val="2880"/>
                        </a:lnSpc>
                        <a:spcBef>
                          <a:spcPct val="0"/>
                        </a:spcBef>
                        <a:defRPr/>
                      </a:pPr>
                      <a:r>
                        <a:rPr lang="en-US" sz="2400" b="1" u="none" strike="noStrike">
                          <a:solidFill>
                            <a:srgbClr val="FFFFFF"/>
                          </a:solidFill>
                          <a:latin typeface="Arial Bold"/>
                          <a:ea typeface="Arial Bold"/>
                          <a:cs typeface="Arial Bold"/>
                          <a:sym typeface="Arial Bold"/>
                        </a:rPr>
                        <a:t>Ιδέα αριθ.</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marL="0" lvl="0" indent="0" algn="l">
                        <a:lnSpc>
                          <a:spcPts val="2880"/>
                        </a:lnSpc>
                        <a:spcBef>
                          <a:spcPct val="0"/>
                        </a:spcBef>
                        <a:defRPr/>
                      </a:pPr>
                      <a:r>
                        <a:rPr lang="en-US" sz="2400" b="1">
                          <a:solidFill>
                            <a:srgbClr val="FFFFFF"/>
                          </a:solidFill>
                          <a:latin typeface="Arial Bold"/>
                          <a:ea typeface="Arial Bold"/>
                          <a:cs typeface="Arial Bold"/>
                          <a:sym typeface="Arial Bold"/>
                        </a:rPr>
                        <a:t>Πλεονε-κτήματα</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marL="0" lvl="0" indent="0" algn="l">
                        <a:lnSpc>
                          <a:spcPts val="2880"/>
                        </a:lnSpc>
                        <a:spcBef>
                          <a:spcPct val="0"/>
                        </a:spcBef>
                        <a:defRPr/>
                      </a:pPr>
                      <a:r>
                        <a:rPr lang="en-US" sz="2400" b="1">
                          <a:solidFill>
                            <a:srgbClr val="FFFFFF"/>
                          </a:solidFill>
                          <a:latin typeface="Arial Bold"/>
                          <a:ea typeface="Arial Bold"/>
                          <a:cs typeface="Arial Bold"/>
                          <a:sym typeface="Arial Bold"/>
                        </a:rPr>
                        <a:t>Περιορισμοί</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marL="0" lvl="0" indent="0" algn="l">
                        <a:lnSpc>
                          <a:spcPts val="2880"/>
                        </a:lnSpc>
                        <a:spcBef>
                          <a:spcPct val="0"/>
                        </a:spcBef>
                        <a:defRPr/>
                      </a:pPr>
                      <a:r>
                        <a:rPr lang="en-US" sz="2400" b="1" u="none" strike="noStrike">
                          <a:solidFill>
                            <a:srgbClr val="FFFFFF"/>
                          </a:solidFill>
                          <a:latin typeface="Arial Bold"/>
                          <a:ea typeface="Arial Bold"/>
                          <a:cs typeface="Arial Bold"/>
                          <a:sym typeface="Arial Bold"/>
                        </a:rPr>
                        <a:t>Θετικός περιβαλλοντικός/</a:t>
                      </a:r>
                      <a:endParaRPr lang="en-US" sz="1100"/>
                    </a:p>
                    <a:p>
                      <a:pPr marL="0" lvl="0" indent="0" algn="l">
                        <a:lnSpc>
                          <a:spcPts val="2880"/>
                        </a:lnSpc>
                        <a:spcBef>
                          <a:spcPct val="0"/>
                        </a:spcBef>
                      </a:pPr>
                      <a:r>
                        <a:rPr lang="en-US" sz="2400" b="1" u="none" strike="noStrike">
                          <a:solidFill>
                            <a:srgbClr val="FFFFFF"/>
                          </a:solidFill>
                          <a:latin typeface="Arial Bold"/>
                          <a:ea typeface="Arial Bold"/>
                          <a:cs typeface="Arial Bold"/>
                          <a:sym typeface="Arial Bold"/>
                        </a:rPr>
                        <a:t>κοινωνικός αντίκτυπος</a:t>
                      </a:r>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marL="0" lvl="0" indent="0" algn="l">
                        <a:lnSpc>
                          <a:spcPts val="2880"/>
                        </a:lnSpc>
                        <a:spcBef>
                          <a:spcPct val="0"/>
                        </a:spcBef>
                        <a:defRPr/>
                      </a:pPr>
                      <a:r>
                        <a:rPr lang="en-US" sz="2400" b="1" u="none" strike="noStrike">
                          <a:solidFill>
                            <a:srgbClr val="FFFFFF"/>
                          </a:solidFill>
                          <a:latin typeface="Arial Bold"/>
                          <a:ea typeface="Arial Bold"/>
                          <a:cs typeface="Arial Bold"/>
                          <a:sym typeface="Arial Bold"/>
                        </a:rPr>
                        <a:t>Καινοτομία/Δημιουργικότητα</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marL="0" lvl="0" indent="0" algn="l">
                        <a:lnSpc>
                          <a:spcPts val="2880"/>
                        </a:lnSpc>
                        <a:spcBef>
                          <a:spcPct val="0"/>
                        </a:spcBef>
                        <a:defRPr/>
                      </a:pPr>
                      <a:r>
                        <a:rPr lang="en-US" sz="2400" b="1" u="none" strike="noStrike">
                          <a:solidFill>
                            <a:srgbClr val="FFFFFF"/>
                          </a:solidFill>
                          <a:latin typeface="Arial Bold"/>
                          <a:ea typeface="Arial Bold"/>
                          <a:cs typeface="Arial Bold"/>
                          <a:sym typeface="Arial Bold"/>
                        </a:rPr>
                        <a:t>Καινοτομία</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marL="0" lvl="0" indent="0" algn="l">
                        <a:lnSpc>
                          <a:spcPts val="2880"/>
                        </a:lnSpc>
                        <a:spcBef>
                          <a:spcPct val="0"/>
                        </a:spcBef>
                        <a:defRPr/>
                      </a:pPr>
                      <a:r>
                        <a:rPr lang="en-US" sz="2400" b="1" u="none" strike="noStrike">
                          <a:solidFill>
                            <a:srgbClr val="FFFFFF"/>
                          </a:solidFill>
                          <a:latin typeface="Arial Bold"/>
                          <a:ea typeface="Arial Bold"/>
                          <a:cs typeface="Arial Bold"/>
                          <a:sym typeface="Arial Bold"/>
                        </a:rPr>
                        <a:t>Οικονομική βιωσιμότητα</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0000"/>
                  </a:ext>
                </a:extLst>
              </a:tr>
              <a:tr h="648316">
                <a:tc>
                  <a:txBody>
                    <a:bodyPr/>
                    <a:lstStyle/>
                    <a:p>
                      <a:pPr marL="0" lvl="0" indent="0" algn="l">
                        <a:lnSpc>
                          <a:spcPts val="2639"/>
                        </a:lnSpc>
                        <a:spcBef>
                          <a:spcPct val="0"/>
                        </a:spcBef>
                        <a:defRPr/>
                      </a:pPr>
                      <a:r>
                        <a:rPr lang="en-US" sz="2199" u="none" strike="noStrike">
                          <a:solidFill>
                            <a:srgbClr val="19112C"/>
                          </a:solidFill>
                          <a:latin typeface="Arial"/>
                          <a:ea typeface="Arial"/>
                          <a:cs typeface="Arial"/>
                          <a:sym typeface="Arial"/>
                        </a:rPr>
                        <a:t>1</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1"/>
                  </a:ext>
                </a:extLst>
              </a:tr>
              <a:tr h="648316">
                <a:tc>
                  <a:txBody>
                    <a:bodyPr/>
                    <a:lstStyle/>
                    <a:p>
                      <a:pPr marL="0" lvl="0" indent="0" algn="l">
                        <a:lnSpc>
                          <a:spcPts val="2639"/>
                        </a:lnSpc>
                        <a:spcBef>
                          <a:spcPct val="0"/>
                        </a:spcBef>
                        <a:defRPr/>
                      </a:pPr>
                      <a:r>
                        <a:rPr lang="en-US" sz="2199" u="none" strike="noStrike">
                          <a:solidFill>
                            <a:srgbClr val="19112C"/>
                          </a:solidFill>
                          <a:latin typeface="Arial"/>
                          <a:ea typeface="Arial"/>
                          <a:cs typeface="Arial"/>
                          <a:sym typeface="Arial"/>
                        </a:rPr>
                        <a:t>2</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2"/>
                  </a:ext>
                </a:extLst>
              </a:tr>
              <a:tr h="648316">
                <a:tc>
                  <a:txBody>
                    <a:bodyPr/>
                    <a:lstStyle/>
                    <a:p>
                      <a:pPr marL="0" lvl="0" indent="0" algn="l">
                        <a:lnSpc>
                          <a:spcPts val="2639"/>
                        </a:lnSpc>
                        <a:spcBef>
                          <a:spcPct val="0"/>
                        </a:spcBef>
                        <a:defRPr/>
                      </a:pPr>
                      <a:r>
                        <a:rPr lang="en-US" sz="2199" u="none" strike="noStrike">
                          <a:solidFill>
                            <a:srgbClr val="19112C"/>
                          </a:solidFill>
                          <a:latin typeface="Arial"/>
                          <a:ea typeface="Arial"/>
                          <a:cs typeface="Arial"/>
                          <a:sym typeface="Arial"/>
                        </a:rPr>
                        <a:t>3</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3"/>
                  </a:ext>
                </a:extLst>
              </a:tr>
              <a:tr h="648316">
                <a:tc>
                  <a:txBody>
                    <a:bodyPr/>
                    <a:lstStyle/>
                    <a:p>
                      <a:pPr marL="0" lvl="0" indent="0" algn="l">
                        <a:lnSpc>
                          <a:spcPts val="2639"/>
                        </a:lnSpc>
                        <a:spcBef>
                          <a:spcPct val="0"/>
                        </a:spcBef>
                        <a:defRPr/>
                      </a:pPr>
                      <a:r>
                        <a:rPr lang="en-US" sz="2199" u="none" strike="noStrike">
                          <a:solidFill>
                            <a:srgbClr val="19112C"/>
                          </a:solidFill>
                          <a:latin typeface="Arial"/>
                          <a:ea typeface="Arial"/>
                          <a:cs typeface="Arial"/>
                          <a:sym typeface="Arial"/>
                        </a:rPr>
                        <a:t>4</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4"/>
                  </a:ext>
                </a:extLst>
              </a:tr>
              <a:tr h="648316">
                <a:tc>
                  <a:txBody>
                    <a:bodyPr/>
                    <a:lstStyle/>
                    <a:p>
                      <a:pPr marL="0" lvl="0" indent="0" algn="l">
                        <a:lnSpc>
                          <a:spcPts val="2639"/>
                        </a:lnSpc>
                        <a:spcBef>
                          <a:spcPct val="0"/>
                        </a:spcBef>
                        <a:defRPr/>
                      </a:pPr>
                      <a:r>
                        <a:rPr lang="en-US" sz="2199" u="none" strike="noStrike">
                          <a:solidFill>
                            <a:srgbClr val="19112C"/>
                          </a:solidFill>
                          <a:latin typeface="Arial"/>
                          <a:ea typeface="Arial"/>
                          <a:cs typeface="Arial"/>
                          <a:sym typeface="Arial"/>
                        </a:rPr>
                        <a:t>…</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5"/>
                  </a:ext>
                </a:extLst>
              </a:tr>
            </a:tbl>
          </a:graphicData>
        </a:graphic>
      </p:graphicFrame>
      <p:graphicFrame>
        <p:nvGraphicFramePr>
          <p:cNvPr id="25" name="Table 25"/>
          <p:cNvGraphicFramePr>
            <a:graphicFrameLocks noGrp="1"/>
          </p:cNvGraphicFramePr>
          <p:nvPr/>
        </p:nvGraphicFramePr>
        <p:xfrm>
          <a:off x="380459" y="6477368"/>
          <a:ext cx="14234224" cy="2121757"/>
        </p:xfrm>
        <a:graphic>
          <a:graphicData uri="http://schemas.openxmlformats.org/drawingml/2006/table">
            <a:tbl>
              <a:tblPr/>
              <a:tblGrid>
                <a:gridCol w="4522952">
                  <a:extLst>
                    <a:ext uri="{9D8B030D-6E8A-4147-A177-3AD203B41FA5}">
                      <a16:colId xmlns:a16="http://schemas.microsoft.com/office/drawing/2014/main" val="20000"/>
                    </a:ext>
                  </a:extLst>
                </a:gridCol>
                <a:gridCol w="9711272">
                  <a:extLst>
                    <a:ext uri="{9D8B030D-6E8A-4147-A177-3AD203B41FA5}">
                      <a16:colId xmlns:a16="http://schemas.microsoft.com/office/drawing/2014/main" val="20001"/>
                    </a:ext>
                  </a:extLst>
                </a:gridCol>
              </a:tblGrid>
              <a:tr h="687343">
                <a:tc>
                  <a:txBody>
                    <a:bodyPr/>
                    <a:lstStyle/>
                    <a:p>
                      <a:pPr marL="0" lvl="0" indent="0" algn="l">
                        <a:lnSpc>
                          <a:spcPts val="2880"/>
                        </a:lnSpc>
                        <a:spcBef>
                          <a:spcPct val="0"/>
                        </a:spcBef>
                        <a:defRPr/>
                      </a:pPr>
                      <a:r>
                        <a:rPr lang="en-US" sz="2400" b="1" u="none" strike="noStrike">
                          <a:solidFill>
                            <a:srgbClr val="FFFFFF"/>
                          </a:solidFill>
                          <a:latin typeface="Arial Bold"/>
                          <a:ea typeface="Arial Bold"/>
                          <a:cs typeface="Arial Bold"/>
                          <a:sym typeface="Arial Bold"/>
                        </a:rPr>
                        <a:t>Επιλεγμένη λύση:</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5C73E"/>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BF1E9"/>
                    </a:solidFill>
                  </a:tcPr>
                </a:tc>
                <a:extLst>
                  <a:ext uri="{0D108BD9-81ED-4DB2-BD59-A6C34878D82A}">
                    <a16:rowId xmlns:a16="http://schemas.microsoft.com/office/drawing/2014/main" val="10000"/>
                  </a:ext>
                </a:extLst>
              </a:tr>
              <a:tr h="747071">
                <a:tc>
                  <a:txBody>
                    <a:bodyPr/>
                    <a:lstStyle/>
                    <a:p>
                      <a:pPr marL="0" lvl="0" indent="0" algn="l">
                        <a:lnSpc>
                          <a:spcPts val="2880"/>
                        </a:lnSpc>
                        <a:spcBef>
                          <a:spcPct val="0"/>
                        </a:spcBef>
                        <a:defRPr/>
                      </a:pPr>
                      <a:r>
                        <a:rPr lang="en-US" sz="2400" b="1" u="none" strike="noStrike">
                          <a:solidFill>
                            <a:srgbClr val="FFFFFF"/>
                          </a:solidFill>
                          <a:latin typeface="Arial Bold"/>
                          <a:ea typeface="Arial Bold"/>
                          <a:cs typeface="Arial Bold"/>
                          <a:sym typeface="Arial Bold"/>
                        </a:rPr>
                        <a:t>Αιτιολόγηση:</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5C73E"/>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5E3CF"/>
                    </a:solidFill>
                  </a:tcPr>
                </a:tc>
                <a:extLst>
                  <a:ext uri="{0D108BD9-81ED-4DB2-BD59-A6C34878D82A}">
                    <a16:rowId xmlns:a16="http://schemas.microsoft.com/office/drawing/2014/main" val="10001"/>
                  </a:ext>
                </a:extLst>
              </a:tr>
              <a:tr h="687343">
                <a:tc>
                  <a:txBody>
                    <a:bodyPr/>
                    <a:lstStyle/>
                    <a:p>
                      <a:pPr marL="0" lvl="0" indent="0" algn="l">
                        <a:lnSpc>
                          <a:spcPts val="2880"/>
                        </a:lnSpc>
                        <a:spcBef>
                          <a:spcPct val="0"/>
                        </a:spcBef>
                        <a:defRPr/>
                      </a:pPr>
                      <a:r>
                        <a:rPr lang="en-US" sz="2400" b="1" u="none" strike="noStrike">
                          <a:solidFill>
                            <a:srgbClr val="FFFFFF"/>
                          </a:solidFill>
                          <a:latin typeface="Arial Bold"/>
                          <a:ea typeface="Arial Bold"/>
                          <a:cs typeface="Arial Bold"/>
                          <a:sym typeface="Arial Bold"/>
                        </a:rPr>
                        <a:t>Αναμενόμενος αντίκτυπος:</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5C73E"/>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BF1E9"/>
                    </a:solidFill>
                  </a:tcPr>
                </a:tc>
                <a:extLst>
                  <a:ext uri="{0D108BD9-81ED-4DB2-BD59-A6C34878D82A}">
                    <a16:rowId xmlns:a16="http://schemas.microsoft.com/office/drawing/2014/main" val="10002"/>
                  </a:ext>
                </a:extLst>
              </a:tr>
            </a:tbl>
          </a:graphicData>
        </a:graphic>
      </p:graphicFrame>
      <p:sp>
        <p:nvSpPr>
          <p:cNvPr id="26" name="Freeform 26"/>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0"/>
            <a:stretch>
              <a:fillRect/>
            </a:stretch>
          </a:blipFill>
        </p:spPr>
        <p:txBody>
          <a:bodyPr/>
          <a:lstStyle/>
          <a:p>
            <a:endParaRPr 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grpSp>
        <p:nvGrpSpPr>
          <p:cNvPr id="16" name="Group 16"/>
          <p:cNvGrpSpPr>
            <a:grpSpLocks noChangeAspect="1"/>
          </p:cNvGrpSpPr>
          <p:nvPr/>
        </p:nvGrpSpPr>
        <p:grpSpPr>
          <a:xfrm>
            <a:off x="14110801" y="768080"/>
            <a:ext cx="2878200" cy="873228"/>
            <a:chOff x="0" y="0"/>
            <a:chExt cx="3837600" cy="1164304"/>
          </a:xfrm>
        </p:grpSpPr>
        <p:sp>
          <p:nvSpPr>
            <p:cNvPr id="17" name="Freeform 17" descr="Ένα μοβ και μαύρο κείμενο  Η περιγραφή δημιουργείται αυτόματα"/>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n-US"/>
            </a:p>
          </p:txBody>
        </p:sp>
      </p:grpSp>
      <p:grpSp>
        <p:nvGrpSpPr>
          <p:cNvPr id="18" name="Group 18"/>
          <p:cNvGrpSpPr/>
          <p:nvPr/>
        </p:nvGrpSpPr>
        <p:grpSpPr>
          <a:xfrm>
            <a:off x="1031384" y="356603"/>
            <a:ext cx="11987846" cy="979188"/>
            <a:chOff x="0" y="0"/>
            <a:chExt cx="15983795" cy="1305584"/>
          </a:xfrm>
        </p:grpSpPr>
        <p:sp>
          <p:nvSpPr>
            <p:cNvPr id="19" name="Freeform 19"/>
            <p:cNvSpPr/>
            <p:nvPr/>
          </p:nvSpPr>
          <p:spPr>
            <a:xfrm>
              <a:off x="0" y="0"/>
              <a:ext cx="15983795" cy="1305584"/>
            </a:xfrm>
            <a:custGeom>
              <a:avLst/>
              <a:gdLst/>
              <a:ahLst/>
              <a:cxnLst/>
              <a:rect l="l" t="t" r="r" b="b"/>
              <a:pathLst>
                <a:path w="15983795" h="1305584">
                  <a:moveTo>
                    <a:pt x="0" y="0"/>
                  </a:moveTo>
                  <a:lnTo>
                    <a:pt x="15983795" y="0"/>
                  </a:lnTo>
                  <a:lnTo>
                    <a:pt x="15983795" y="1305584"/>
                  </a:lnTo>
                  <a:lnTo>
                    <a:pt x="0" y="1305584"/>
                  </a:lnTo>
                  <a:close/>
                </a:path>
              </a:pathLst>
            </a:custGeom>
            <a:solidFill>
              <a:srgbClr val="000000">
                <a:alpha val="0"/>
              </a:srgbClr>
            </a:solidFill>
          </p:spPr>
          <p:txBody>
            <a:bodyPr/>
            <a:lstStyle/>
            <a:p>
              <a:endParaRPr lang="en-US"/>
            </a:p>
          </p:txBody>
        </p:sp>
        <p:sp>
          <p:nvSpPr>
            <p:cNvPr id="20" name="TextBox 20"/>
            <p:cNvSpPr txBox="1"/>
            <p:nvPr/>
          </p:nvSpPr>
          <p:spPr>
            <a:xfrm>
              <a:off x="0" y="38100"/>
              <a:ext cx="15983795" cy="1267484"/>
            </a:xfrm>
            <a:prstGeom prst="rect">
              <a:avLst/>
            </a:prstGeom>
          </p:spPr>
          <p:txBody>
            <a:bodyPr lIns="0" tIns="0" rIns="0" bIns="0" rtlCol="0" anchor="ctr"/>
            <a:lstStyle/>
            <a:p>
              <a:pPr marL="0" lvl="0" indent="0" algn="l">
                <a:lnSpc>
                  <a:spcPts val="4536"/>
                </a:lnSpc>
              </a:pPr>
              <a:r>
                <a:rPr lang="en-US" sz="4200" b="1">
                  <a:solidFill>
                    <a:srgbClr val="8D5CFF"/>
                  </a:solidFill>
                  <a:latin typeface="Georgia Bold"/>
                  <a:ea typeface="Georgia Bold"/>
                  <a:cs typeface="Georgia Bold"/>
                  <a:sym typeface="Georgia Bold"/>
                </a:rPr>
                <a:t>4. Δημιουργική ανάπτυξη</a:t>
              </a:r>
            </a:p>
          </p:txBody>
        </p:sp>
      </p:grpSp>
      <p:sp>
        <p:nvSpPr>
          <p:cNvPr id="21" name="Freeform 21"/>
          <p:cNvSpPr/>
          <p:nvPr/>
        </p:nvSpPr>
        <p:spPr>
          <a:xfrm>
            <a:off x="2117475" y="1751331"/>
            <a:ext cx="1810793" cy="2079198"/>
          </a:xfrm>
          <a:custGeom>
            <a:avLst/>
            <a:gdLst/>
            <a:ahLst/>
            <a:cxnLst/>
            <a:rect l="l" t="t" r="r" b="b"/>
            <a:pathLst>
              <a:path w="1810793" h="2079198">
                <a:moveTo>
                  <a:pt x="0" y="0"/>
                </a:moveTo>
                <a:lnTo>
                  <a:pt x="1810793" y="0"/>
                </a:lnTo>
                <a:lnTo>
                  <a:pt x="1810793" y="2079198"/>
                </a:lnTo>
                <a:lnTo>
                  <a:pt x="0" y="20791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Freeform 22"/>
          <p:cNvSpPr/>
          <p:nvPr/>
        </p:nvSpPr>
        <p:spPr>
          <a:xfrm>
            <a:off x="7387414" y="1751331"/>
            <a:ext cx="2079198" cy="2079198"/>
          </a:xfrm>
          <a:custGeom>
            <a:avLst/>
            <a:gdLst/>
            <a:ahLst/>
            <a:cxnLst/>
            <a:rect l="l" t="t" r="r" b="b"/>
            <a:pathLst>
              <a:path w="2079198" h="2079198">
                <a:moveTo>
                  <a:pt x="0" y="0"/>
                </a:moveTo>
                <a:lnTo>
                  <a:pt x="2079199" y="0"/>
                </a:lnTo>
                <a:lnTo>
                  <a:pt x="2079199" y="2079198"/>
                </a:lnTo>
                <a:lnTo>
                  <a:pt x="0" y="207919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3" name="Freeform 23"/>
          <p:cNvSpPr/>
          <p:nvPr/>
        </p:nvSpPr>
        <p:spPr>
          <a:xfrm>
            <a:off x="13002198" y="1751331"/>
            <a:ext cx="1725735" cy="2079198"/>
          </a:xfrm>
          <a:custGeom>
            <a:avLst/>
            <a:gdLst/>
            <a:ahLst/>
            <a:cxnLst/>
            <a:rect l="l" t="t" r="r" b="b"/>
            <a:pathLst>
              <a:path w="1725735" h="2079198">
                <a:moveTo>
                  <a:pt x="0" y="0"/>
                </a:moveTo>
                <a:lnTo>
                  <a:pt x="1725735" y="0"/>
                </a:lnTo>
                <a:lnTo>
                  <a:pt x="1725735" y="2079198"/>
                </a:lnTo>
                <a:lnTo>
                  <a:pt x="0" y="207919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 name="TextBox 24"/>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sp>
        <p:nvSpPr>
          <p:cNvPr id="25" name="TextBox 25"/>
          <p:cNvSpPr txBox="1"/>
          <p:nvPr/>
        </p:nvSpPr>
        <p:spPr>
          <a:xfrm>
            <a:off x="1932470" y="4154379"/>
            <a:ext cx="2180804" cy="306705"/>
          </a:xfrm>
          <a:prstGeom prst="rect">
            <a:avLst/>
          </a:prstGeom>
        </p:spPr>
        <p:txBody>
          <a:bodyPr lIns="0" tIns="0" rIns="0" bIns="0" rtlCol="0" anchor="t">
            <a:spAutoFit/>
          </a:bodyPr>
          <a:lstStyle/>
          <a:p>
            <a:pPr marL="0" lvl="0" indent="0" algn="ctr">
              <a:lnSpc>
                <a:spcPts val="2159"/>
              </a:lnSpc>
            </a:pPr>
            <a:r>
              <a:rPr lang="en-US" sz="2499" b="1">
                <a:solidFill>
                  <a:srgbClr val="8D5CFF"/>
                </a:solidFill>
                <a:latin typeface="Arial Bold"/>
                <a:ea typeface="Arial Bold"/>
                <a:cs typeface="Arial Bold"/>
                <a:sym typeface="Arial Bold"/>
              </a:rPr>
              <a:t>30 λεπτά</a:t>
            </a:r>
          </a:p>
        </p:txBody>
      </p:sp>
      <p:sp>
        <p:nvSpPr>
          <p:cNvPr id="26" name="TextBox 26"/>
          <p:cNvSpPr txBox="1"/>
          <p:nvPr/>
        </p:nvSpPr>
        <p:spPr>
          <a:xfrm>
            <a:off x="6756230" y="4154379"/>
            <a:ext cx="3602579" cy="1106805"/>
          </a:xfrm>
          <a:prstGeom prst="rect">
            <a:avLst/>
          </a:prstGeom>
        </p:spPr>
        <p:txBody>
          <a:bodyPr lIns="0" tIns="0" rIns="0" bIns="0" rtlCol="0" anchor="t">
            <a:spAutoFit/>
          </a:bodyPr>
          <a:lstStyle/>
          <a:p>
            <a:pPr marL="0" lvl="0" indent="0" algn="ctr">
              <a:lnSpc>
                <a:spcPts val="2159"/>
              </a:lnSpc>
            </a:pPr>
            <a:r>
              <a:rPr lang="en-US" sz="2499" b="1">
                <a:solidFill>
                  <a:srgbClr val="8D5CFF"/>
                </a:solidFill>
                <a:latin typeface="Arial Bold"/>
                <a:ea typeface="Arial Bold"/>
                <a:cs typeface="Arial Bold"/>
                <a:sym typeface="Arial Bold"/>
              </a:rPr>
              <a:t>να οριστεί η τελική πρόταση με σαφή και διαφοροποιητική ταυτότητα</a:t>
            </a:r>
          </a:p>
        </p:txBody>
      </p:sp>
      <p:sp>
        <p:nvSpPr>
          <p:cNvPr id="27" name="TextBox 27"/>
          <p:cNvSpPr txBox="1"/>
          <p:nvPr/>
        </p:nvSpPr>
        <p:spPr>
          <a:xfrm>
            <a:off x="938367" y="5468067"/>
            <a:ext cx="16050634" cy="3086100"/>
          </a:xfrm>
          <a:prstGeom prst="rect">
            <a:avLst/>
          </a:prstGeom>
        </p:spPr>
        <p:txBody>
          <a:bodyPr lIns="0" tIns="0" rIns="0" bIns="0" rtlCol="0" anchor="t">
            <a:spAutoFit/>
          </a:bodyPr>
          <a:lstStyle/>
          <a:p>
            <a:pPr marL="0" lvl="0" indent="0" algn="l">
              <a:lnSpc>
                <a:spcPts val="3000"/>
              </a:lnSpc>
            </a:pPr>
            <a:r>
              <a:rPr lang="en-US" sz="3000">
                <a:solidFill>
                  <a:srgbClr val="19112C"/>
                </a:solidFill>
                <a:latin typeface="Arial"/>
                <a:ea typeface="Arial"/>
                <a:cs typeface="Arial"/>
                <a:sym typeface="Arial"/>
              </a:rPr>
              <a:t>Η ιδέα σας πρέπει να είναι μοναδική, δημιουργική, βιώσιμη και σχετική με τις ανάγκες της αγοράς.</a:t>
            </a:r>
          </a:p>
          <a:p>
            <a:pPr algn="l">
              <a:lnSpc>
                <a:spcPts val="3000"/>
              </a:lnSpc>
            </a:pPr>
            <a:endParaRPr lang="en-US" sz="3000">
              <a:solidFill>
                <a:srgbClr val="19112C"/>
              </a:solidFill>
              <a:latin typeface="Arial"/>
              <a:ea typeface="Arial"/>
              <a:cs typeface="Arial"/>
              <a:sym typeface="Arial"/>
            </a:endParaRPr>
          </a:p>
          <a:p>
            <a:pPr marL="647700" lvl="1" indent="-323850" algn="l">
              <a:lnSpc>
                <a:spcPts val="3000"/>
              </a:lnSpc>
              <a:buFont typeface="Arial"/>
              <a:buChar char="•"/>
            </a:pPr>
            <a:r>
              <a:rPr lang="en-US" sz="3000">
                <a:solidFill>
                  <a:srgbClr val="19112C"/>
                </a:solidFill>
                <a:latin typeface="Arial"/>
                <a:ea typeface="Arial"/>
                <a:cs typeface="Arial"/>
                <a:sym typeface="Arial"/>
              </a:rPr>
              <a:t>Η λύση πρέπει να είναι δημιουργική και καινοτόμος.</a:t>
            </a:r>
          </a:p>
          <a:p>
            <a:pPr marL="647700" lvl="1" indent="-323850" algn="l">
              <a:lnSpc>
                <a:spcPts val="3000"/>
              </a:lnSpc>
              <a:buFont typeface="Arial"/>
              <a:buChar char="•"/>
            </a:pPr>
            <a:r>
              <a:rPr lang="en-US" sz="3000">
                <a:solidFill>
                  <a:srgbClr val="19112C"/>
                </a:solidFill>
                <a:latin typeface="Arial"/>
                <a:ea typeface="Arial"/>
                <a:cs typeface="Arial"/>
                <a:sym typeface="Arial"/>
              </a:rPr>
              <a:t>Πρέπει να προσφέρει «ανταγωνιστικό πλεονέκτημα» ή «προστιθέμενη αξία» που να διατηρεί την εταιρεία κλωστοϋφαντουργίας σε καλή θέση στην αγορά.</a:t>
            </a:r>
          </a:p>
          <a:p>
            <a:pPr marL="0" lvl="0" indent="0" algn="l">
              <a:lnSpc>
                <a:spcPts val="3000"/>
              </a:lnSpc>
            </a:pPr>
            <a:endParaRPr lang="en-US" sz="3000">
              <a:solidFill>
                <a:srgbClr val="19112C"/>
              </a:solidFill>
              <a:latin typeface="Arial"/>
              <a:ea typeface="Arial"/>
              <a:cs typeface="Arial"/>
              <a:sym typeface="Arial"/>
            </a:endParaRPr>
          </a:p>
          <a:p>
            <a:pPr marL="0" lvl="0" indent="0" algn="l">
              <a:lnSpc>
                <a:spcPts val="3000"/>
              </a:lnSpc>
            </a:pPr>
            <a:r>
              <a:rPr lang="en-US" sz="3000">
                <a:solidFill>
                  <a:srgbClr val="19112C"/>
                </a:solidFill>
                <a:latin typeface="Arial"/>
                <a:ea typeface="Arial"/>
                <a:cs typeface="Arial"/>
                <a:sym typeface="Arial"/>
              </a:rPr>
              <a:t>Σκεφτείτε τα κριτήρια αξιολόγησης!</a:t>
            </a:r>
          </a:p>
        </p:txBody>
      </p:sp>
      <p:sp>
        <p:nvSpPr>
          <p:cNvPr id="28" name="TextBox 28"/>
          <p:cNvSpPr txBox="1"/>
          <p:nvPr/>
        </p:nvSpPr>
        <p:spPr>
          <a:xfrm>
            <a:off x="12437736" y="4154379"/>
            <a:ext cx="3346130" cy="306705"/>
          </a:xfrm>
          <a:prstGeom prst="rect">
            <a:avLst/>
          </a:prstGeom>
        </p:spPr>
        <p:txBody>
          <a:bodyPr lIns="0" tIns="0" rIns="0" bIns="0" rtlCol="0" anchor="t">
            <a:spAutoFit/>
          </a:bodyPr>
          <a:lstStyle/>
          <a:p>
            <a:pPr marL="0" lvl="0" indent="0" algn="ctr">
              <a:lnSpc>
                <a:spcPts val="2159"/>
              </a:lnSpc>
            </a:pPr>
            <a:r>
              <a:rPr lang="en-US" sz="2499" b="1">
                <a:solidFill>
                  <a:srgbClr val="8D5CFF"/>
                </a:solidFill>
                <a:latin typeface="Arial Bold"/>
                <a:ea typeface="Arial Bold"/>
                <a:cs typeface="Arial Bold"/>
                <a:sym typeface="Arial Bold"/>
              </a:rPr>
              <a:t>τελική πρόταση ιδέας</a:t>
            </a:r>
          </a:p>
        </p:txBody>
      </p:sp>
      <p:sp>
        <p:nvSpPr>
          <p:cNvPr id="29" name="Freeform 29"/>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5"/>
            <a:stretch>
              <a:fillRect/>
            </a:stretch>
          </a:blipFill>
        </p:spPr>
        <p:txBody>
          <a:bodyPr/>
          <a:lstStyle/>
          <a:p>
            <a:endParaRPr 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4708498" y="-954"/>
            <a:ext cx="3579499" cy="8747478"/>
            <a:chOff x="0" y="0"/>
            <a:chExt cx="4772666" cy="11663304"/>
          </a:xfrm>
        </p:grpSpPr>
        <p:sp>
          <p:nvSpPr>
            <p:cNvPr id="18" name="Freeform 18" descr="Ένα τετράγωνο και ένα τετράγωνο αντικείμενο με ένα πράσινο και ένα μαύρο τετράγωνο αντικείμενο  Η περιγραφή δημιουργήθηκε αυτόματα"/>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8"/>
              <a:stretch>
                <a:fillRect t="-1211" b="-1211"/>
              </a:stretch>
            </a:blipFill>
          </p:spPr>
          <p:txBody>
            <a:bodyPr/>
            <a:lstStyle/>
            <a:p>
              <a:endParaRPr lang="en-US"/>
            </a:p>
          </p:txBody>
        </p:sp>
      </p:grpSp>
      <p:grpSp>
        <p:nvGrpSpPr>
          <p:cNvPr id="19" name="Group 19"/>
          <p:cNvGrpSpPr>
            <a:grpSpLocks noChangeAspect="1"/>
          </p:cNvGrpSpPr>
          <p:nvPr/>
        </p:nvGrpSpPr>
        <p:grpSpPr>
          <a:xfrm>
            <a:off x="14896364" y="2252438"/>
            <a:ext cx="3203764" cy="972000"/>
            <a:chOff x="0" y="0"/>
            <a:chExt cx="4271686" cy="1296000"/>
          </a:xfrm>
        </p:grpSpPr>
        <p:sp>
          <p:nvSpPr>
            <p:cNvPr id="20" name="Freeform 20" descr="Ένα μοβ και μαύρο κείμενο  Η περιγραφή δημιουργείται αυτόματα"/>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9"/>
              <a:stretch>
                <a:fillRect t="-185" b="-183"/>
              </a:stretch>
            </a:blipFill>
          </p:spPr>
          <p:txBody>
            <a:bodyPr/>
            <a:lstStyle/>
            <a:p>
              <a:endParaRPr lang="en-US"/>
            </a:p>
          </p:txBody>
        </p:sp>
      </p:grpSp>
      <p:grpSp>
        <p:nvGrpSpPr>
          <p:cNvPr id="21" name="Group 21"/>
          <p:cNvGrpSpPr/>
          <p:nvPr/>
        </p:nvGrpSpPr>
        <p:grpSpPr>
          <a:xfrm>
            <a:off x="576027" y="245043"/>
            <a:ext cx="14440619" cy="1988345"/>
            <a:chOff x="0" y="0"/>
            <a:chExt cx="19254158" cy="2651126"/>
          </a:xfrm>
        </p:grpSpPr>
        <p:sp>
          <p:nvSpPr>
            <p:cNvPr id="22" name="Freeform 22"/>
            <p:cNvSpPr/>
            <p:nvPr/>
          </p:nvSpPr>
          <p:spPr>
            <a:xfrm>
              <a:off x="0" y="0"/>
              <a:ext cx="19254158" cy="2651126"/>
            </a:xfrm>
            <a:custGeom>
              <a:avLst/>
              <a:gdLst/>
              <a:ahLst/>
              <a:cxnLst/>
              <a:rect l="l" t="t" r="r" b="b"/>
              <a:pathLst>
                <a:path w="19254158" h="2651126">
                  <a:moveTo>
                    <a:pt x="0" y="0"/>
                  </a:moveTo>
                  <a:lnTo>
                    <a:pt x="19254158" y="0"/>
                  </a:lnTo>
                  <a:lnTo>
                    <a:pt x="19254158" y="2651126"/>
                  </a:lnTo>
                  <a:lnTo>
                    <a:pt x="0" y="2651126"/>
                  </a:lnTo>
                  <a:close/>
                </a:path>
              </a:pathLst>
            </a:custGeom>
            <a:solidFill>
              <a:srgbClr val="000000">
                <a:alpha val="0"/>
              </a:srgbClr>
            </a:solidFill>
          </p:spPr>
          <p:txBody>
            <a:bodyPr/>
            <a:lstStyle/>
            <a:p>
              <a:endParaRPr lang="en-US"/>
            </a:p>
          </p:txBody>
        </p:sp>
        <p:sp>
          <p:nvSpPr>
            <p:cNvPr id="23" name="TextBox 23"/>
            <p:cNvSpPr txBox="1"/>
            <p:nvPr/>
          </p:nvSpPr>
          <p:spPr>
            <a:xfrm>
              <a:off x="0" y="38100"/>
              <a:ext cx="19254158" cy="2613026"/>
            </a:xfrm>
            <a:prstGeom prst="rect">
              <a:avLst/>
            </a:prstGeom>
          </p:spPr>
          <p:txBody>
            <a:bodyPr lIns="0" tIns="0" rIns="0" bIns="0" rtlCol="0" anchor="ctr"/>
            <a:lstStyle/>
            <a:p>
              <a:pPr marL="0" lvl="0" indent="0" algn="l">
                <a:lnSpc>
                  <a:spcPts val="4536"/>
                </a:lnSpc>
              </a:pPr>
              <a:r>
                <a:rPr lang="en-US" sz="4200" b="1">
                  <a:solidFill>
                    <a:srgbClr val="8D5CFF"/>
                  </a:solidFill>
                  <a:latin typeface="Georgia Bold"/>
                  <a:ea typeface="Georgia Bold"/>
                  <a:cs typeface="Georgia Bold"/>
                  <a:sym typeface="Georgia Bold"/>
                </a:rPr>
                <a:t>Προτεινόμενο πρότυπο αποτελέσματος</a:t>
              </a:r>
            </a:p>
          </p:txBody>
        </p:sp>
      </p:grpSp>
      <p:graphicFrame>
        <p:nvGraphicFramePr>
          <p:cNvPr id="24" name="Table 24"/>
          <p:cNvGraphicFramePr>
            <a:graphicFrameLocks noGrp="1"/>
          </p:cNvGraphicFramePr>
          <p:nvPr/>
        </p:nvGraphicFramePr>
        <p:xfrm>
          <a:off x="576027" y="1890035"/>
          <a:ext cx="13620750" cy="6613839"/>
        </p:xfrm>
        <a:graphic>
          <a:graphicData uri="http://schemas.openxmlformats.org/drawingml/2006/table">
            <a:tbl>
              <a:tblPr/>
              <a:tblGrid>
                <a:gridCol w="5001169">
                  <a:extLst>
                    <a:ext uri="{9D8B030D-6E8A-4147-A177-3AD203B41FA5}">
                      <a16:colId xmlns:a16="http://schemas.microsoft.com/office/drawing/2014/main" val="20000"/>
                    </a:ext>
                  </a:extLst>
                </a:gridCol>
                <a:gridCol w="8619581">
                  <a:extLst>
                    <a:ext uri="{9D8B030D-6E8A-4147-A177-3AD203B41FA5}">
                      <a16:colId xmlns:a16="http://schemas.microsoft.com/office/drawing/2014/main" val="20001"/>
                    </a:ext>
                  </a:extLst>
                </a:gridCol>
              </a:tblGrid>
              <a:tr h="686294">
                <a:tc>
                  <a:txBody>
                    <a:bodyPr/>
                    <a:lstStyle/>
                    <a:p>
                      <a:pPr marL="0" lvl="0" indent="0" algn="l">
                        <a:lnSpc>
                          <a:spcPts val="2879"/>
                        </a:lnSpc>
                        <a:spcBef>
                          <a:spcPct val="0"/>
                        </a:spcBef>
                        <a:defRPr/>
                      </a:pPr>
                      <a:r>
                        <a:rPr lang="en-US" sz="2400" u="none" strike="noStrike">
                          <a:solidFill>
                            <a:srgbClr val="19112C"/>
                          </a:solidFill>
                          <a:latin typeface="Arial"/>
                          <a:ea typeface="Arial"/>
                          <a:cs typeface="Arial"/>
                          <a:sym typeface="Arial"/>
                        </a:rPr>
                        <a:t>Όνομα έργου:</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686294">
                <a:tc>
                  <a:txBody>
                    <a:bodyPr/>
                    <a:lstStyle/>
                    <a:p>
                      <a:pPr marL="0" lvl="0" indent="0" algn="l">
                        <a:lnSpc>
                          <a:spcPts val="2879"/>
                        </a:lnSpc>
                        <a:spcBef>
                          <a:spcPct val="0"/>
                        </a:spcBef>
                        <a:defRPr/>
                      </a:pPr>
                      <a:r>
                        <a:rPr lang="en-US" sz="2400" u="none" strike="noStrike">
                          <a:solidFill>
                            <a:srgbClr val="19112C"/>
                          </a:solidFill>
                          <a:latin typeface="Arial"/>
                          <a:ea typeface="Arial"/>
                          <a:cs typeface="Arial"/>
                          <a:sym typeface="Arial"/>
                        </a:rPr>
                        <a:t>Σλόγκαν ή μότο:</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A7DD73"/>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A7DD73"/>
                    </a:solidFill>
                  </a:tcPr>
                </a:tc>
                <a:extLst>
                  <a:ext uri="{0D108BD9-81ED-4DB2-BD59-A6C34878D82A}">
                    <a16:rowId xmlns:a16="http://schemas.microsoft.com/office/drawing/2014/main" val="10001"/>
                  </a:ext>
                </a:extLst>
              </a:tr>
              <a:tr h="686294">
                <a:tc>
                  <a:txBody>
                    <a:bodyPr/>
                    <a:lstStyle/>
                    <a:p>
                      <a:pPr marL="0" lvl="0" indent="0" algn="l">
                        <a:lnSpc>
                          <a:spcPts val="2879"/>
                        </a:lnSpc>
                        <a:spcBef>
                          <a:spcPct val="0"/>
                        </a:spcBef>
                        <a:defRPr/>
                      </a:pPr>
                      <a:r>
                        <a:rPr lang="en-US" sz="2400" u="none" strike="noStrike">
                          <a:solidFill>
                            <a:srgbClr val="19112C"/>
                          </a:solidFill>
                          <a:latin typeface="Arial"/>
                          <a:ea typeface="Arial"/>
                          <a:cs typeface="Arial"/>
                          <a:sym typeface="Arial"/>
                        </a:rPr>
                        <a:t>Σύντομη περιγραφή:</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686294">
                <a:tc>
                  <a:txBody>
                    <a:bodyPr/>
                    <a:lstStyle/>
                    <a:p>
                      <a:pPr marL="0" lvl="0" indent="0" algn="l">
                        <a:lnSpc>
                          <a:spcPts val="2879"/>
                        </a:lnSpc>
                        <a:spcBef>
                          <a:spcPct val="0"/>
                        </a:spcBef>
                        <a:defRPr/>
                      </a:pPr>
                      <a:r>
                        <a:rPr lang="en-US" sz="2400" u="none" strike="noStrike">
                          <a:solidFill>
                            <a:srgbClr val="19112C"/>
                          </a:solidFill>
                          <a:latin typeface="Arial"/>
                          <a:ea typeface="Arial"/>
                          <a:cs typeface="Arial"/>
                          <a:sym typeface="Arial"/>
                        </a:rPr>
                        <a:t>Τι το κάνει μοναδικό ή καινοτόμο;</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A7DD73"/>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A7DD73"/>
                    </a:solidFill>
                  </a:tcPr>
                </a:tc>
                <a:extLst>
                  <a:ext uri="{0D108BD9-81ED-4DB2-BD59-A6C34878D82A}">
                    <a16:rowId xmlns:a16="http://schemas.microsoft.com/office/drawing/2014/main" val="10003"/>
                  </a:ext>
                </a:extLst>
              </a:tr>
              <a:tr h="686294">
                <a:tc>
                  <a:txBody>
                    <a:bodyPr/>
                    <a:lstStyle/>
                    <a:p>
                      <a:pPr marL="0" lvl="0" indent="0" algn="l">
                        <a:lnSpc>
                          <a:spcPts val="2879"/>
                        </a:lnSpc>
                        <a:spcBef>
                          <a:spcPct val="0"/>
                        </a:spcBef>
                        <a:defRPr/>
                      </a:pPr>
                      <a:r>
                        <a:rPr lang="en-US" sz="2400" u="none" strike="noStrike">
                          <a:solidFill>
                            <a:srgbClr val="19112C"/>
                          </a:solidFill>
                          <a:latin typeface="Arial"/>
                          <a:ea typeface="Arial"/>
                          <a:cs typeface="Arial"/>
                          <a:sym typeface="Arial"/>
                        </a:rPr>
                        <a:t>Ποια συγκεκριμένη ανάγκη λύνει;</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048505">
                <a:tc>
                  <a:txBody>
                    <a:bodyPr/>
                    <a:lstStyle/>
                    <a:p>
                      <a:pPr marL="0" lvl="0" indent="0" algn="l">
                        <a:lnSpc>
                          <a:spcPts val="2879"/>
                        </a:lnSpc>
                        <a:spcBef>
                          <a:spcPct val="0"/>
                        </a:spcBef>
                        <a:defRPr/>
                      </a:pPr>
                      <a:r>
                        <a:rPr lang="en-US" sz="2400" u="none" strike="noStrike">
                          <a:solidFill>
                            <a:srgbClr val="19112C"/>
                          </a:solidFill>
                          <a:latin typeface="Arial"/>
                          <a:ea typeface="Arial"/>
                          <a:cs typeface="Arial"/>
                          <a:sym typeface="Arial"/>
                        </a:rPr>
                        <a:t>Στοχευμένο κοινό, σύμμαχοι ή ενδιαφερόμενα μέρη</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A7DD73"/>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A7DD73"/>
                    </a:solidFill>
                  </a:tcPr>
                </a:tc>
                <a:extLst>
                  <a:ext uri="{0D108BD9-81ED-4DB2-BD59-A6C34878D82A}">
                    <a16:rowId xmlns:a16="http://schemas.microsoft.com/office/drawing/2014/main" val="10005"/>
                  </a:ext>
                </a:extLst>
              </a:tr>
              <a:tr h="1410716">
                <a:tc>
                  <a:txBody>
                    <a:bodyPr/>
                    <a:lstStyle/>
                    <a:p>
                      <a:pPr marL="0" lvl="0" indent="0" algn="l">
                        <a:lnSpc>
                          <a:spcPts val="2879"/>
                        </a:lnSpc>
                        <a:spcBef>
                          <a:spcPct val="0"/>
                        </a:spcBef>
                        <a:defRPr/>
                      </a:pPr>
                      <a:r>
                        <a:rPr lang="en-US" sz="2400" u="none" strike="noStrike">
                          <a:solidFill>
                            <a:srgbClr val="19112C"/>
                          </a:solidFill>
                          <a:latin typeface="Arial"/>
                          <a:ea typeface="Arial"/>
                          <a:cs typeface="Arial"/>
                          <a:sym typeface="Arial"/>
                        </a:rPr>
                        <a:t>Μοντέλο βιωσιμότητας (Οικονομικό, κοινωνικό, περιβαλλοντικό)</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723148">
                <a:tc>
                  <a:txBody>
                    <a:bodyPr/>
                    <a:lstStyle/>
                    <a:p>
                      <a:pPr marL="0" lvl="0" indent="0" algn="l">
                        <a:lnSpc>
                          <a:spcPts val="2879"/>
                        </a:lnSpc>
                        <a:spcBef>
                          <a:spcPct val="0"/>
                        </a:spcBef>
                        <a:defRPr/>
                      </a:pPr>
                      <a:r>
                        <a:rPr lang="en-US" sz="2400" u="none" strike="noStrike">
                          <a:solidFill>
                            <a:srgbClr val="19112C"/>
                          </a:solidFill>
                          <a:latin typeface="Arial"/>
                          <a:ea typeface="Arial"/>
                          <a:cs typeface="Arial"/>
                          <a:sym typeface="Arial"/>
                        </a:rPr>
                        <a:t>Οπτικά στοιχεία</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A7DD73"/>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A7DD73"/>
                    </a:solidFill>
                  </a:tcPr>
                </a:tc>
                <a:extLst>
                  <a:ext uri="{0D108BD9-81ED-4DB2-BD59-A6C34878D82A}">
                    <a16:rowId xmlns:a16="http://schemas.microsoft.com/office/drawing/2014/main" val="10007"/>
                  </a:ext>
                </a:extLst>
              </a:tr>
            </a:tbl>
          </a:graphicData>
        </a:graphic>
      </p:graphicFrame>
      <p:sp>
        <p:nvSpPr>
          <p:cNvPr id="25" name="Freeform 25"/>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0"/>
            <a:stretch>
              <a:fillRect/>
            </a:stretch>
          </a:blipFill>
        </p:spPr>
        <p:txBody>
          <a:bodyPr/>
          <a:lstStyle/>
          <a:p>
            <a:endParaRPr 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2F9ED"/>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grpSp>
        <p:nvGrpSpPr>
          <p:cNvPr id="16" name="Group 16"/>
          <p:cNvGrpSpPr/>
          <p:nvPr/>
        </p:nvGrpSpPr>
        <p:grpSpPr>
          <a:xfrm>
            <a:off x="1028700" y="386879"/>
            <a:ext cx="10186855" cy="1988345"/>
            <a:chOff x="0" y="0"/>
            <a:chExt cx="13582473" cy="2651126"/>
          </a:xfrm>
        </p:grpSpPr>
        <p:sp>
          <p:nvSpPr>
            <p:cNvPr id="17" name="Freeform 17"/>
            <p:cNvSpPr/>
            <p:nvPr/>
          </p:nvSpPr>
          <p:spPr>
            <a:xfrm>
              <a:off x="0" y="0"/>
              <a:ext cx="13582473" cy="2651126"/>
            </a:xfrm>
            <a:custGeom>
              <a:avLst/>
              <a:gdLst/>
              <a:ahLst/>
              <a:cxnLst/>
              <a:rect l="l" t="t" r="r" b="b"/>
              <a:pathLst>
                <a:path w="13582473" h="2651126">
                  <a:moveTo>
                    <a:pt x="0" y="0"/>
                  </a:moveTo>
                  <a:lnTo>
                    <a:pt x="13582473" y="0"/>
                  </a:lnTo>
                  <a:lnTo>
                    <a:pt x="13582473" y="2651126"/>
                  </a:lnTo>
                  <a:lnTo>
                    <a:pt x="0" y="2651126"/>
                  </a:lnTo>
                  <a:close/>
                </a:path>
              </a:pathLst>
            </a:custGeom>
            <a:solidFill>
              <a:srgbClr val="000000">
                <a:alpha val="0"/>
              </a:srgbClr>
            </a:solidFill>
          </p:spPr>
          <p:txBody>
            <a:bodyPr/>
            <a:lstStyle/>
            <a:p>
              <a:endParaRPr lang="en-US"/>
            </a:p>
          </p:txBody>
        </p:sp>
        <p:sp>
          <p:nvSpPr>
            <p:cNvPr id="18" name="TextBox 18"/>
            <p:cNvSpPr txBox="1"/>
            <p:nvPr/>
          </p:nvSpPr>
          <p:spPr>
            <a:xfrm>
              <a:off x="0" y="66675"/>
              <a:ext cx="13582473" cy="2584451"/>
            </a:xfrm>
            <a:prstGeom prst="rect">
              <a:avLst/>
            </a:prstGeom>
          </p:spPr>
          <p:txBody>
            <a:bodyPr lIns="0" tIns="0" rIns="0" bIns="0" rtlCol="0" anchor="ctr"/>
            <a:lstStyle/>
            <a:p>
              <a:pPr marL="0" lvl="0" indent="0" algn="l">
                <a:lnSpc>
                  <a:spcPts val="6480"/>
                </a:lnSpc>
              </a:pPr>
              <a:r>
                <a:rPr lang="en-US" sz="6000" b="1">
                  <a:solidFill>
                    <a:srgbClr val="19112C"/>
                  </a:solidFill>
                  <a:latin typeface="Georgia Bold"/>
                  <a:ea typeface="Georgia Bold"/>
                  <a:cs typeface="Georgia Bold"/>
                  <a:sym typeface="Georgia Bold"/>
                </a:rPr>
                <a:t>Παράδειγμα προς μίμηση</a:t>
              </a:r>
            </a:p>
          </p:txBody>
        </p:sp>
      </p:grpSp>
      <p:sp>
        <p:nvSpPr>
          <p:cNvPr id="19" name="TextBox 19"/>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sp>
        <p:nvSpPr>
          <p:cNvPr id="20" name="TextBox 20"/>
          <p:cNvSpPr txBox="1"/>
          <p:nvPr/>
        </p:nvSpPr>
        <p:spPr>
          <a:xfrm>
            <a:off x="1028700" y="2594298"/>
            <a:ext cx="11677212" cy="596608"/>
          </a:xfrm>
          <a:prstGeom prst="rect">
            <a:avLst/>
          </a:prstGeom>
        </p:spPr>
        <p:txBody>
          <a:bodyPr lIns="0" tIns="0" rIns="0" bIns="0" rtlCol="0" anchor="t">
            <a:spAutoFit/>
          </a:bodyPr>
          <a:lstStyle/>
          <a:p>
            <a:pPr marL="0" lvl="0" indent="0" algn="l">
              <a:lnSpc>
                <a:spcPts val="4479"/>
              </a:lnSpc>
            </a:pPr>
            <a:r>
              <a:rPr lang="en-US" sz="4147">
                <a:solidFill>
                  <a:srgbClr val="19112C"/>
                </a:solidFill>
                <a:latin typeface="Arial"/>
                <a:ea typeface="Arial"/>
                <a:cs typeface="Arial"/>
                <a:sym typeface="Arial"/>
              </a:rPr>
              <a:t>Λύσεις οικολογικού σχεδιασμού από την Canussa</a:t>
            </a:r>
          </a:p>
        </p:txBody>
      </p:sp>
      <p:grpSp>
        <p:nvGrpSpPr>
          <p:cNvPr id="21" name="Group 21"/>
          <p:cNvGrpSpPr>
            <a:grpSpLocks noChangeAspect="1"/>
          </p:cNvGrpSpPr>
          <p:nvPr/>
        </p:nvGrpSpPr>
        <p:grpSpPr>
          <a:xfrm>
            <a:off x="1028700" y="3936949"/>
            <a:ext cx="13155424" cy="4463215"/>
            <a:chOff x="0" y="0"/>
            <a:chExt cx="19262238" cy="6535062"/>
          </a:xfrm>
        </p:grpSpPr>
        <p:sp>
          <p:nvSpPr>
            <p:cNvPr id="22" name="Freeform 22"/>
            <p:cNvSpPr/>
            <p:nvPr/>
          </p:nvSpPr>
          <p:spPr>
            <a:xfrm>
              <a:off x="0" y="0"/>
              <a:ext cx="19262217" cy="6535039"/>
            </a:xfrm>
            <a:custGeom>
              <a:avLst/>
              <a:gdLst/>
              <a:ahLst/>
              <a:cxnLst/>
              <a:rect l="l" t="t" r="r" b="b"/>
              <a:pathLst>
                <a:path w="19262217" h="6535039">
                  <a:moveTo>
                    <a:pt x="0" y="0"/>
                  </a:moveTo>
                  <a:lnTo>
                    <a:pt x="19262217" y="0"/>
                  </a:lnTo>
                  <a:lnTo>
                    <a:pt x="19262217" y="6535039"/>
                  </a:lnTo>
                  <a:lnTo>
                    <a:pt x="0" y="6535039"/>
                  </a:lnTo>
                  <a:lnTo>
                    <a:pt x="0" y="0"/>
                  </a:lnTo>
                  <a:close/>
                </a:path>
              </a:pathLst>
            </a:custGeom>
            <a:blipFill>
              <a:blip r:embed="rId8"/>
              <a:stretch>
                <a:fillRect/>
              </a:stretch>
            </a:blipFill>
          </p:spPr>
          <p:txBody>
            <a:bodyPr/>
            <a:lstStyle/>
            <a:p>
              <a:endParaRPr lang="en-US"/>
            </a:p>
          </p:txBody>
        </p:sp>
      </p:grpSp>
      <p:sp>
        <p:nvSpPr>
          <p:cNvPr id="23" name="Freeform 23"/>
          <p:cNvSpPr/>
          <p:nvPr/>
        </p:nvSpPr>
        <p:spPr>
          <a:xfrm rot="91009">
            <a:off x="6887068" y="4421954"/>
            <a:ext cx="7611442" cy="960944"/>
          </a:xfrm>
          <a:custGeom>
            <a:avLst/>
            <a:gdLst/>
            <a:ahLst/>
            <a:cxnLst/>
            <a:rect l="l" t="t" r="r" b="b"/>
            <a:pathLst>
              <a:path w="7611442" h="960944">
                <a:moveTo>
                  <a:pt x="0" y="0"/>
                </a:moveTo>
                <a:lnTo>
                  <a:pt x="7611441" y="0"/>
                </a:lnTo>
                <a:lnTo>
                  <a:pt x="7611441" y="960944"/>
                </a:lnTo>
                <a:lnTo>
                  <a:pt x="0" y="9609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4" name="TextBox 24"/>
          <p:cNvSpPr txBox="1"/>
          <p:nvPr/>
        </p:nvSpPr>
        <p:spPr>
          <a:xfrm>
            <a:off x="6980416" y="4594387"/>
            <a:ext cx="7529478" cy="673227"/>
          </a:xfrm>
          <a:prstGeom prst="rect">
            <a:avLst/>
          </a:prstGeom>
        </p:spPr>
        <p:txBody>
          <a:bodyPr lIns="0" tIns="0" rIns="0" bIns="0" rtlCol="0" anchor="t">
            <a:spAutoFit/>
          </a:bodyPr>
          <a:lstStyle/>
          <a:p>
            <a:pPr marL="0" lvl="0" indent="0" algn="ctr">
              <a:lnSpc>
                <a:spcPts val="5184"/>
              </a:lnSpc>
              <a:spcBef>
                <a:spcPct val="0"/>
              </a:spcBef>
            </a:pPr>
            <a:r>
              <a:rPr lang="en-US" sz="4800" b="1">
                <a:solidFill>
                  <a:srgbClr val="19112C"/>
                </a:solidFill>
                <a:latin typeface="Georgia Bold"/>
                <a:ea typeface="Georgia Bold"/>
                <a:cs typeface="Georgia Bold"/>
                <a:sym typeface="Georgia Bold"/>
              </a:rPr>
              <a:t>Μελέτη περίπτωσης</a:t>
            </a:r>
          </a:p>
        </p:txBody>
      </p:sp>
      <p:sp>
        <p:nvSpPr>
          <p:cNvPr id="25" name="Freeform 25"/>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1"/>
            <a:stretch>
              <a:fillRect/>
            </a:stretch>
          </a:blipFill>
        </p:spPr>
        <p:txBody>
          <a:bodyPr/>
          <a:lstStyle/>
          <a:p>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grpSp>
        <p:nvGrpSpPr>
          <p:cNvPr id="16" name="Group 16"/>
          <p:cNvGrpSpPr>
            <a:grpSpLocks noChangeAspect="1"/>
          </p:cNvGrpSpPr>
          <p:nvPr/>
        </p:nvGrpSpPr>
        <p:grpSpPr>
          <a:xfrm>
            <a:off x="14110801" y="768080"/>
            <a:ext cx="2878200" cy="873228"/>
            <a:chOff x="0" y="0"/>
            <a:chExt cx="3837600" cy="1164304"/>
          </a:xfrm>
        </p:grpSpPr>
        <p:sp>
          <p:nvSpPr>
            <p:cNvPr id="17" name="Freeform 17" descr="Ένα μοβ και μαύρο κείμενο  Η περιγραφή δημιουργείται αυτόματα"/>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n-US"/>
            </a:p>
          </p:txBody>
        </p:sp>
      </p:grpSp>
      <p:grpSp>
        <p:nvGrpSpPr>
          <p:cNvPr id="18" name="Group 18"/>
          <p:cNvGrpSpPr/>
          <p:nvPr/>
        </p:nvGrpSpPr>
        <p:grpSpPr>
          <a:xfrm>
            <a:off x="1031384" y="356603"/>
            <a:ext cx="11987846" cy="1137553"/>
            <a:chOff x="0" y="0"/>
            <a:chExt cx="15983795" cy="1516737"/>
          </a:xfrm>
        </p:grpSpPr>
        <p:sp>
          <p:nvSpPr>
            <p:cNvPr id="19" name="Freeform 19"/>
            <p:cNvSpPr/>
            <p:nvPr/>
          </p:nvSpPr>
          <p:spPr>
            <a:xfrm>
              <a:off x="0" y="0"/>
              <a:ext cx="15983795" cy="1516737"/>
            </a:xfrm>
            <a:custGeom>
              <a:avLst/>
              <a:gdLst/>
              <a:ahLst/>
              <a:cxnLst/>
              <a:rect l="l" t="t" r="r" b="b"/>
              <a:pathLst>
                <a:path w="15983795" h="1516737">
                  <a:moveTo>
                    <a:pt x="0" y="0"/>
                  </a:moveTo>
                  <a:lnTo>
                    <a:pt x="15983795" y="0"/>
                  </a:lnTo>
                  <a:lnTo>
                    <a:pt x="15983795" y="1516737"/>
                  </a:lnTo>
                  <a:lnTo>
                    <a:pt x="0" y="1516737"/>
                  </a:lnTo>
                  <a:close/>
                </a:path>
              </a:pathLst>
            </a:custGeom>
            <a:solidFill>
              <a:srgbClr val="000000">
                <a:alpha val="0"/>
              </a:srgbClr>
            </a:solidFill>
          </p:spPr>
          <p:txBody>
            <a:bodyPr/>
            <a:lstStyle/>
            <a:p>
              <a:endParaRPr lang="en-US"/>
            </a:p>
          </p:txBody>
        </p:sp>
        <p:sp>
          <p:nvSpPr>
            <p:cNvPr id="20" name="TextBox 20"/>
            <p:cNvSpPr txBox="1"/>
            <p:nvPr/>
          </p:nvSpPr>
          <p:spPr>
            <a:xfrm>
              <a:off x="0" y="66675"/>
              <a:ext cx="15983795" cy="1450062"/>
            </a:xfrm>
            <a:prstGeom prst="rect">
              <a:avLst/>
            </a:prstGeom>
          </p:spPr>
          <p:txBody>
            <a:bodyPr lIns="0" tIns="0" rIns="0" bIns="0" rtlCol="0" anchor="ctr"/>
            <a:lstStyle/>
            <a:p>
              <a:pPr marL="0" lvl="0" indent="0" algn="l">
                <a:lnSpc>
                  <a:spcPts val="6480"/>
                </a:lnSpc>
              </a:pPr>
              <a:r>
                <a:rPr lang="en-US" sz="6000" b="1">
                  <a:solidFill>
                    <a:srgbClr val="8D5CFF"/>
                  </a:solidFill>
                  <a:latin typeface="Georgia Bold"/>
                  <a:ea typeface="Georgia Bold"/>
                  <a:cs typeface="Georgia Bold"/>
                  <a:sym typeface="Georgia Bold"/>
                </a:rPr>
                <a:t>Επικοινωνία &amp; Παρουσίαση</a:t>
              </a:r>
            </a:p>
          </p:txBody>
        </p:sp>
      </p:grpSp>
      <p:sp>
        <p:nvSpPr>
          <p:cNvPr id="21" name="Freeform 21"/>
          <p:cNvSpPr/>
          <p:nvPr/>
        </p:nvSpPr>
        <p:spPr>
          <a:xfrm>
            <a:off x="2769474" y="2024166"/>
            <a:ext cx="1991191" cy="2286336"/>
          </a:xfrm>
          <a:custGeom>
            <a:avLst/>
            <a:gdLst/>
            <a:ahLst/>
            <a:cxnLst/>
            <a:rect l="l" t="t" r="r" b="b"/>
            <a:pathLst>
              <a:path w="1991191" h="2286336">
                <a:moveTo>
                  <a:pt x="0" y="0"/>
                </a:moveTo>
                <a:lnTo>
                  <a:pt x="1991191" y="0"/>
                </a:lnTo>
                <a:lnTo>
                  <a:pt x="1991191" y="2286336"/>
                </a:lnTo>
                <a:lnTo>
                  <a:pt x="0" y="228633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TextBox 22"/>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sp>
        <p:nvSpPr>
          <p:cNvPr id="23" name="TextBox 23"/>
          <p:cNvSpPr txBox="1"/>
          <p:nvPr/>
        </p:nvSpPr>
        <p:spPr>
          <a:xfrm>
            <a:off x="2769474" y="4522191"/>
            <a:ext cx="2180804" cy="306705"/>
          </a:xfrm>
          <a:prstGeom prst="rect">
            <a:avLst/>
          </a:prstGeom>
        </p:spPr>
        <p:txBody>
          <a:bodyPr lIns="0" tIns="0" rIns="0" bIns="0" rtlCol="0" anchor="t">
            <a:spAutoFit/>
          </a:bodyPr>
          <a:lstStyle/>
          <a:p>
            <a:pPr marL="0" lvl="0" indent="0" algn="ctr">
              <a:lnSpc>
                <a:spcPts val="2159"/>
              </a:lnSpc>
            </a:pPr>
            <a:r>
              <a:rPr lang="en-US" sz="2499" b="1">
                <a:solidFill>
                  <a:srgbClr val="8D5CFF"/>
                </a:solidFill>
                <a:latin typeface="Arial Bold"/>
                <a:ea typeface="Arial Bold"/>
                <a:cs typeface="Arial Bold"/>
                <a:sym typeface="Arial Bold"/>
              </a:rPr>
              <a:t>30 λεπτά</a:t>
            </a:r>
          </a:p>
        </p:txBody>
      </p:sp>
      <p:sp>
        <p:nvSpPr>
          <p:cNvPr id="24" name="TextBox 24"/>
          <p:cNvSpPr txBox="1"/>
          <p:nvPr/>
        </p:nvSpPr>
        <p:spPr>
          <a:xfrm>
            <a:off x="938367" y="5743295"/>
            <a:ext cx="16607952" cy="2618740"/>
          </a:xfrm>
          <a:prstGeom prst="rect">
            <a:avLst/>
          </a:prstGeom>
        </p:spPr>
        <p:txBody>
          <a:bodyPr lIns="0" tIns="0" rIns="0" bIns="0" rtlCol="0" anchor="t">
            <a:spAutoFit/>
          </a:bodyPr>
          <a:lstStyle/>
          <a:p>
            <a:pPr algn="l">
              <a:lnSpc>
                <a:spcPts val="2599"/>
              </a:lnSpc>
            </a:pPr>
            <a:r>
              <a:rPr lang="en-US" sz="2599">
                <a:solidFill>
                  <a:srgbClr val="8D5CFF"/>
                </a:solidFill>
                <a:latin typeface="Arial"/>
                <a:ea typeface="Arial"/>
                <a:cs typeface="Arial"/>
                <a:sym typeface="Arial"/>
              </a:rPr>
              <a:t>Παρουσίαση = περιγραφή του έργου στον χρόνο που έχουμε στη διάθεσή μας κατά τη διάρκεια μιας εκδήλωσης. </a:t>
            </a:r>
          </a:p>
          <a:p>
            <a:pPr algn="l">
              <a:lnSpc>
                <a:spcPts val="2599"/>
              </a:lnSpc>
            </a:pPr>
            <a:endParaRPr lang="en-US" sz="2599">
              <a:solidFill>
                <a:srgbClr val="8D5CFF"/>
              </a:solidFill>
              <a:latin typeface="Arial"/>
              <a:ea typeface="Arial"/>
              <a:cs typeface="Arial"/>
              <a:sym typeface="Arial"/>
            </a:endParaRPr>
          </a:p>
          <a:p>
            <a:pPr marL="561339" lvl="1" indent="-280669" algn="l">
              <a:lnSpc>
                <a:spcPts val="2599"/>
              </a:lnSpc>
              <a:buFont typeface="Arial"/>
              <a:buChar char="•"/>
            </a:pPr>
            <a:r>
              <a:rPr lang="en-US" sz="2599">
                <a:solidFill>
                  <a:srgbClr val="19112C"/>
                </a:solidFill>
                <a:latin typeface="Arial"/>
                <a:ea typeface="Arial"/>
                <a:cs typeface="Arial"/>
                <a:sym typeface="Arial"/>
              </a:rPr>
              <a:t>Είναι απαραίτητο να προετοιμάσετε ένα καλό σενάριο που να προσελκύει τον συνομιλητή. Η πρώτη εικόνα είναι το κλειδί. Θέλουμε το κοινό να θέλει να κάνει ερωτήσεις και να μάθει περισσότερα, να θέλει να επενδύσει στην ιδέα μας. </a:t>
            </a:r>
          </a:p>
          <a:p>
            <a:pPr marL="561339" lvl="1" indent="-280669" algn="l">
              <a:lnSpc>
                <a:spcPts val="2599"/>
              </a:lnSpc>
              <a:buFont typeface="Arial"/>
              <a:buChar char="•"/>
            </a:pPr>
            <a:r>
              <a:rPr lang="en-US" sz="2599">
                <a:solidFill>
                  <a:srgbClr val="19112C"/>
                </a:solidFill>
                <a:latin typeface="Arial"/>
                <a:ea typeface="Arial"/>
                <a:cs typeface="Arial"/>
                <a:sym typeface="Arial"/>
              </a:rPr>
              <a:t>Σκεφτείτε τα κριτήρια αξιολόγησης ΞΑΝΑ!</a:t>
            </a:r>
          </a:p>
          <a:p>
            <a:pPr marL="561339" lvl="1" indent="-280669" algn="l">
              <a:lnSpc>
                <a:spcPts val="2599"/>
              </a:lnSpc>
              <a:buFont typeface="Arial"/>
              <a:buChar char="•"/>
            </a:pPr>
            <a:r>
              <a:rPr lang="en-US" sz="2599">
                <a:solidFill>
                  <a:srgbClr val="19112C"/>
                </a:solidFill>
                <a:latin typeface="Arial"/>
                <a:ea typeface="Arial"/>
                <a:cs typeface="Arial"/>
                <a:sym typeface="Arial"/>
              </a:rPr>
              <a:t>Μπορείτε να χρησιμοποιήσετε το προσχέδιο της προηγούμενης φάσης για να σας βοηθήσει κατά την παρουσίασή σας.</a:t>
            </a:r>
          </a:p>
        </p:txBody>
      </p:sp>
      <p:sp>
        <p:nvSpPr>
          <p:cNvPr id="25" name="Freeform 25"/>
          <p:cNvSpPr/>
          <p:nvPr/>
        </p:nvSpPr>
        <p:spPr>
          <a:xfrm>
            <a:off x="11491102" y="2103388"/>
            <a:ext cx="2127893" cy="2127893"/>
          </a:xfrm>
          <a:custGeom>
            <a:avLst/>
            <a:gdLst/>
            <a:ahLst/>
            <a:cxnLst/>
            <a:rect l="l" t="t" r="r" b="b"/>
            <a:pathLst>
              <a:path w="2127893" h="2127893">
                <a:moveTo>
                  <a:pt x="0" y="0"/>
                </a:moveTo>
                <a:lnTo>
                  <a:pt x="2127893" y="0"/>
                </a:lnTo>
                <a:lnTo>
                  <a:pt x="2127893" y="2127893"/>
                </a:lnTo>
                <a:lnTo>
                  <a:pt x="0" y="212789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6" name="TextBox 26"/>
          <p:cNvSpPr txBox="1"/>
          <p:nvPr/>
        </p:nvSpPr>
        <p:spPr>
          <a:xfrm>
            <a:off x="10114581" y="4522191"/>
            <a:ext cx="4880935" cy="573405"/>
          </a:xfrm>
          <a:prstGeom prst="rect">
            <a:avLst/>
          </a:prstGeom>
        </p:spPr>
        <p:txBody>
          <a:bodyPr lIns="0" tIns="0" rIns="0" bIns="0" rtlCol="0" anchor="t">
            <a:spAutoFit/>
          </a:bodyPr>
          <a:lstStyle/>
          <a:p>
            <a:pPr marL="0" lvl="0" indent="0" algn="ctr">
              <a:lnSpc>
                <a:spcPts val="2159"/>
              </a:lnSpc>
            </a:pPr>
            <a:r>
              <a:rPr lang="en-US" sz="2499" b="1">
                <a:solidFill>
                  <a:srgbClr val="8D5CFF"/>
                </a:solidFill>
                <a:latin typeface="Arial Bold"/>
                <a:ea typeface="Arial Bold"/>
                <a:cs typeface="Arial Bold"/>
                <a:sym typeface="Arial Bold"/>
              </a:rPr>
              <a:t>να επικοινωνήσετε το έργο σας για να πείσετε το κοινό σας</a:t>
            </a:r>
          </a:p>
        </p:txBody>
      </p:sp>
      <p:sp>
        <p:nvSpPr>
          <p:cNvPr id="27" name="Freeform 27"/>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3"/>
            <a:stretch>
              <a:fillRect/>
            </a:stretch>
          </a:blipFill>
        </p:spPr>
        <p:txBody>
          <a:bodyPr/>
          <a:lstStyle/>
          <a:p>
            <a:endParaRPr 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2510105" y="-30686"/>
            <a:ext cx="5777895" cy="1870290"/>
            <a:chOff x="0" y="0"/>
            <a:chExt cx="7703860" cy="2493720"/>
          </a:xfrm>
        </p:grpSpPr>
        <p:sp>
          <p:nvSpPr>
            <p:cNvPr id="18" name="Freeform 18" descr="Μια μωβ βελόνα με μια τρύπα στη μέση  Η περιγραφή δημιουργήθηκε αυτόματα"/>
            <p:cNvSpPr/>
            <p:nvPr/>
          </p:nvSpPr>
          <p:spPr>
            <a:xfrm>
              <a:off x="0" y="0"/>
              <a:ext cx="7703820" cy="2493772"/>
            </a:xfrm>
            <a:custGeom>
              <a:avLst/>
              <a:gdLst/>
              <a:ahLst/>
              <a:cxnLst/>
              <a:rect l="l" t="t" r="r" b="b"/>
              <a:pathLst>
                <a:path w="7703820" h="2493772">
                  <a:moveTo>
                    <a:pt x="0" y="0"/>
                  </a:moveTo>
                  <a:lnTo>
                    <a:pt x="7703820" y="0"/>
                  </a:lnTo>
                  <a:lnTo>
                    <a:pt x="7703820" y="2493772"/>
                  </a:lnTo>
                  <a:lnTo>
                    <a:pt x="0" y="2493772"/>
                  </a:lnTo>
                  <a:lnTo>
                    <a:pt x="0" y="0"/>
                  </a:lnTo>
                  <a:close/>
                </a:path>
              </a:pathLst>
            </a:custGeom>
            <a:blipFill>
              <a:blip r:embed="rId8"/>
              <a:stretch>
                <a:fillRect t="-6311" b="1"/>
              </a:stretch>
            </a:blipFill>
          </p:spPr>
          <p:txBody>
            <a:bodyPr/>
            <a:lstStyle/>
            <a:p>
              <a:endParaRPr lang="en-US"/>
            </a:p>
          </p:txBody>
        </p:sp>
      </p:grpSp>
      <p:grpSp>
        <p:nvGrpSpPr>
          <p:cNvPr id="19" name="Group 19"/>
          <p:cNvGrpSpPr>
            <a:grpSpLocks noChangeAspect="1"/>
          </p:cNvGrpSpPr>
          <p:nvPr/>
        </p:nvGrpSpPr>
        <p:grpSpPr>
          <a:xfrm rot="-5400000">
            <a:off x="15532650" y="2677252"/>
            <a:ext cx="3593001" cy="1917703"/>
            <a:chOff x="0" y="0"/>
            <a:chExt cx="4790668" cy="2556938"/>
          </a:xfrm>
        </p:grpSpPr>
        <p:sp>
          <p:nvSpPr>
            <p:cNvPr id="20" name="Freeform 20" descr="Ένα μαύρο και πράσινο τετράγωνο με μια κουβαρίστρα κλωστής και ένα κουμπί  Η περιγραφή δημιουργήθηκε αυτόματα"/>
            <p:cNvSpPr/>
            <p:nvPr/>
          </p:nvSpPr>
          <p:spPr>
            <a:xfrm>
              <a:off x="0" y="0"/>
              <a:ext cx="4790694" cy="2556891"/>
            </a:xfrm>
            <a:custGeom>
              <a:avLst/>
              <a:gdLst/>
              <a:ahLst/>
              <a:cxnLst/>
              <a:rect l="l" t="t" r="r" b="b"/>
              <a:pathLst>
                <a:path w="4790694" h="2556891">
                  <a:moveTo>
                    <a:pt x="0" y="0"/>
                  </a:moveTo>
                  <a:lnTo>
                    <a:pt x="4790694" y="0"/>
                  </a:lnTo>
                  <a:lnTo>
                    <a:pt x="4790694" y="2556891"/>
                  </a:lnTo>
                  <a:lnTo>
                    <a:pt x="0" y="2556891"/>
                  </a:lnTo>
                  <a:lnTo>
                    <a:pt x="0" y="0"/>
                  </a:lnTo>
                  <a:close/>
                </a:path>
              </a:pathLst>
            </a:custGeom>
            <a:blipFill>
              <a:blip r:embed="rId9"/>
              <a:stretch>
                <a:fillRect t="-7806" r="-11110" b="-1"/>
              </a:stretch>
            </a:blipFill>
          </p:spPr>
          <p:txBody>
            <a:bodyPr/>
            <a:lstStyle/>
            <a:p>
              <a:endParaRPr lang="en-US"/>
            </a:p>
          </p:txBody>
        </p:sp>
      </p:grpSp>
      <p:grpSp>
        <p:nvGrpSpPr>
          <p:cNvPr id="21" name="Group 21"/>
          <p:cNvGrpSpPr>
            <a:grpSpLocks noChangeAspect="1"/>
          </p:cNvGrpSpPr>
          <p:nvPr/>
        </p:nvGrpSpPr>
        <p:grpSpPr>
          <a:xfrm>
            <a:off x="13144500" y="1907102"/>
            <a:ext cx="2882265" cy="1403886"/>
            <a:chOff x="0" y="0"/>
            <a:chExt cx="3843020" cy="1871848"/>
          </a:xfrm>
        </p:grpSpPr>
        <p:sp>
          <p:nvSpPr>
            <p:cNvPr id="22" name="Freeform 22" descr="Ένα ασπρόμαυρο λογότυπο  Η περιγραφή δημιουργείται αυτόματα"/>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10"/>
              <a:stretch>
                <a:fillRect l="-33" r="-33"/>
              </a:stretch>
            </a:blipFill>
          </p:spPr>
          <p:txBody>
            <a:bodyPr/>
            <a:lstStyle/>
            <a:p>
              <a:endParaRPr lang="en-US"/>
            </a:p>
          </p:txBody>
        </p:sp>
      </p:grpSp>
      <p:grpSp>
        <p:nvGrpSpPr>
          <p:cNvPr id="23" name="Group 23"/>
          <p:cNvGrpSpPr/>
          <p:nvPr/>
        </p:nvGrpSpPr>
        <p:grpSpPr>
          <a:xfrm>
            <a:off x="846618" y="547688"/>
            <a:ext cx="11663484" cy="1988345"/>
            <a:chOff x="0" y="0"/>
            <a:chExt cx="15551312" cy="2651126"/>
          </a:xfrm>
        </p:grpSpPr>
        <p:sp>
          <p:nvSpPr>
            <p:cNvPr id="24" name="Freeform 24"/>
            <p:cNvSpPr/>
            <p:nvPr/>
          </p:nvSpPr>
          <p:spPr>
            <a:xfrm>
              <a:off x="0" y="0"/>
              <a:ext cx="15551313" cy="2651126"/>
            </a:xfrm>
            <a:custGeom>
              <a:avLst/>
              <a:gdLst/>
              <a:ahLst/>
              <a:cxnLst/>
              <a:rect l="l" t="t" r="r" b="b"/>
              <a:pathLst>
                <a:path w="15551313" h="2651126">
                  <a:moveTo>
                    <a:pt x="0" y="0"/>
                  </a:moveTo>
                  <a:lnTo>
                    <a:pt x="15551313" y="0"/>
                  </a:lnTo>
                  <a:lnTo>
                    <a:pt x="15551313" y="2651126"/>
                  </a:lnTo>
                  <a:lnTo>
                    <a:pt x="0" y="2651126"/>
                  </a:lnTo>
                  <a:close/>
                </a:path>
              </a:pathLst>
            </a:custGeom>
            <a:solidFill>
              <a:srgbClr val="000000">
                <a:alpha val="0"/>
              </a:srgbClr>
            </a:solidFill>
          </p:spPr>
          <p:txBody>
            <a:bodyPr/>
            <a:lstStyle/>
            <a:p>
              <a:endParaRPr lang="en-US"/>
            </a:p>
          </p:txBody>
        </p:sp>
        <p:sp>
          <p:nvSpPr>
            <p:cNvPr id="25" name="TextBox 25"/>
            <p:cNvSpPr txBox="1"/>
            <p:nvPr/>
          </p:nvSpPr>
          <p:spPr>
            <a:xfrm>
              <a:off x="0" y="66675"/>
              <a:ext cx="15551312" cy="2584451"/>
            </a:xfrm>
            <a:prstGeom prst="rect">
              <a:avLst/>
            </a:prstGeom>
          </p:spPr>
          <p:txBody>
            <a:bodyPr lIns="0" tIns="0" rIns="0" bIns="0" rtlCol="0" anchor="ctr"/>
            <a:lstStyle/>
            <a:p>
              <a:pPr marL="0" lvl="0" indent="0" algn="l">
                <a:lnSpc>
                  <a:spcPts val="6480"/>
                </a:lnSpc>
              </a:pPr>
              <a:r>
                <a:rPr lang="en-US" sz="6000" b="1">
                  <a:solidFill>
                    <a:srgbClr val="FFFFFF"/>
                  </a:solidFill>
                  <a:latin typeface="Georgia Bold"/>
                  <a:ea typeface="Georgia Bold"/>
                  <a:cs typeface="Georgia Bold"/>
                  <a:sym typeface="Georgia Bold"/>
                </a:rPr>
                <a:t>Συμβουλές παρουσίασης</a:t>
              </a:r>
            </a:p>
          </p:txBody>
        </p:sp>
      </p:grpSp>
      <p:sp>
        <p:nvSpPr>
          <p:cNvPr id="26" name="TextBox 26"/>
          <p:cNvSpPr txBox="1"/>
          <p:nvPr/>
        </p:nvSpPr>
        <p:spPr>
          <a:xfrm>
            <a:off x="834390" y="2612232"/>
            <a:ext cx="15443150" cy="559765"/>
          </a:xfrm>
          <a:prstGeom prst="rect">
            <a:avLst/>
          </a:prstGeom>
        </p:spPr>
        <p:txBody>
          <a:bodyPr lIns="0" tIns="0" rIns="0" bIns="0" rtlCol="0" anchor="t">
            <a:spAutoFit/>
          </a:bodyPr>
          <a:lstStyle/>
          <a:p>
            <a:pPr algn="l">
              <a:lnSpc>
                <a:spcPts val="4082"/>
              </a:lnSpc>
            </a:pPr>
            <a:r>
              <a:rPr lang="en-US" sz="4200">
                <a:solidFill>
                  <a:srgbClr val="FFFFFF"/>
                </a:solidFill>
                <a:latin typeface="Arial"/>
                <a:ea typeface="Arial"/>
                <a:cs typeface="Arial"/>
                <a:sym typeface="Arial"/>
              </a:rPr>
              <a:t>Δομή</a:t>
            </a:r>
          </a:p>
        </p:txBody>
      </p:sp>
      <p:grpSp>
        <p:nvGrpSpPr>
          <p:cNvPr id="27" name="Group 27"/>
          <p:cNvGrpSpPr/>
          <p:nvPr/>
        </p:nvGrpSpPr>
        <p:grpSpPr>
          <a:xfrm>
            <a:off x="1437344" y="4255876"/>
            <a:ext cx="1647000" cy="1647000"/>
            <a:chOff x="0" y="0"/>
            <a:chExt cx="2196000" cy="2196000"/>
          </a:xfrm>
        </p:grpSpPr>
        <p:sp>
          <p:nvSpPr>
            <p:cNvPr id="28" name="Freeform 28"/>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75C83E"/>
            </a:solidFill>
          </p:spPr>
          <p:txBody>
            <a:bodyPr/>
            <a:lstStyle/>
            <a:p>
              <a:endParaRPr lang="en-US"/>
            </a:p>
          </p:txBody>
        </p:sp>
      </p:grpSp>
      <p:sp>
        <p:nvSpPr>
          <p:cNvPr id="29" name="Freeform 29"/>
          <p:cNvSpPr/>
          <p:nvPr/>
        </p:nvSpPr>
        <p:spPr>
          <a:xfrm>
            <a:off x="1788345" y="4606878"/>
            <a:ext cx="945000" cy="945000"/>
          </a:xfrm>
          <a:custGeom>
            <a:avLst/>
            <a:gdLst/>
            <a:ahLst/>
            <a:cxnLst/>
            <a:rect l="l" t="t" r="r" b="b"/>
            <a:pathLst>
              <a:path w="945000" h="945000">
                <a:moveTo>
                  <a:pt x="0" y="0"/>
                </a:moveTo>
                <a:lnTo>
                  <a:pt x="945000" y="0"/>
                </a:lnTo>
                <a:lnTo>
                  <a:pt x="945000" y="945000"/>
                </a:lnTo>
                <a:lnTo>
                  <a:pt x="0" y="9450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0" name="TextBox 30"/>
          <p:cNvSpPr txBox="1"/>
          <p:nvPr/>
        </p:nvSpPr>
        <p:spPr>
          <a:xfrm>
            <a:off x="906082" y="6382541"/>
            <a:ext cx="2709525" cy="523875"/>
          </a:xfrm>
          <a:prstGeom prst="rect">
            <a:avLst/>
          </a:prstGeom>
        </p:spPr>
        <p:txBody>
          <a:bodyPr lIns="0" tIns="0" rIns="0" bIns="0" rtlCol="0" anchor="t">
            <a:spAutoFit/>
          </a:bodyPr>
          <a:lstStyle/>
          <a:p>
            <a:pPr marL="0" lvl="0" indent="0" algn="ctr">
              <a:lnSpc>
                <a:spcPts val="3960"/>
              </a:lnSpc>
            </a:pPr>
            <a:r>
              <a:rPr lang="en-US" sz="3300" b="1">
                <a:solidFill>
                  <a:srgbClr val="FFFFFF"/>
                </a:solidFill>
                <a:latin typeface="Arial Bold"/>
                <a:ea typeface="Arial Bold"/>
                <a:cs typeface="Arial Bold"/>
                <a:sym typeface="Arial Bold"/>
              </a:rPr>
              <a:t>ΠΡΟΒΛΗΜΑ</a:t>
            </a:r>
          </a:p>
        </p:txBody>
      </p:sp>
      <p:grpSp>
        <p:nvGrpSpPr>
          <p:cNvPr id="31" name="Group 31"/>
          <p:cNvGrpSpPr/>
          <p:nvPr/>
        </p:nvGrpSpPr>
        <p:grpSpPr>
          <a:xfrm>
            <a:off x="4609845" y="4255876"/>
            <a:ext cx="1647000" cy="1647000"/>
            <a:chOff x="0" y="0"/>
            <a:chExt cx="2196000" cy="2196000"/>
          </a:xfrm>
        </p:grpSpPr>
        <p:sp>
          <p:nvSpPr>
            <p:cNvPr id="32" name="Freeform 32"/>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75C83E"/>
            </a:solidFill>
          </p:spPr>
          <p:txBody>
            <a:bodyPr/>
            <a:lstStyle/>
            <a:p>
              <a:endParaRPr lang="en-US"/>
            </a:p>
          </p:txBody>
        </p:sp>
      </p:grpSp>
      <p:sp>
        <p:nvSpPr>
          <p:cNvPr id="33" name="Freeform 33"/>
          <p:cNvSpPr/>
          <p:nvPr/>
        </p:nvSpPr>
        <p:spPr>
          <a:xfrm>
            <a:off x="4960845" y="4606877"/>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4" name="TextBox 34"/>
          <p:cNvSpPr txBox="1"/>
          <p:nvPr/>
        </p:nvSpPr>
        <p:spPr>
          <a:xfrm>
            <a:off x="3968835" y="6382541"/>
            <a:ext cx="2709525" cy="523875"/>
          </a:xfrm>
          <a:prstGeom prst="rect">
            <a:avLst/>
          </a:prstGeom>
        </p:spPr>
        <p:txBody>
          <a:bodyPr lIns="0" tIns="0" rIns="0" bIns="0" rtlCol="0" anchor="t">
            <a:spAutoFit/>
          </a:bodyPr>
          <a:lstStyle/>
          <a:p>
            <a:pPr marL="0" lvl="0" indent="0" algn="ctr">
              <a:lnSpc>
                <a:spcPts val="3960"/>
              </a:lnSpc>
            </a:pPr>
            <a:r>
              <a:rPr lang="en-US" sz="3300" b="1">
                <a:solidFill>
                  <a:srgbClr val="FFFFFF"/>
                </a:solidFill>
                <a:latin typeface="Arial Bold"/>
                <a:ea typeface="Arial Bold"/>
                <a:cs typeface="Arial Bold"/>
                <a:sym typeface="Arial Bold"/>
              </a:rPr>
              <a:t>ΛΥΣΗ</a:t>
            </a:r>
          </a:p>
        </p:txBody>
      </p:sp>
      <p:grpSp>
        <p:nvGrpSpPr>
          <p:cNvPr id="35" name="Group 35"/>
          <p:cNvGrpSpPr/>
          <p:nvPr/>
        </p:nvGrpSpPr>
        <p:grpSpPr>
          <a:xfrm>
            <a:off x="7782345" y="4255876"/>
            <a:ext cx="1647000" cy="1647000"/>
            <a:chOff x="0" y="0"/>
            <a:chExt cx="2196000" cy="2196000"/>
          </a:xfrm>
        </p:grpSpPr>
        <p:sp>
          <p:nvSpPr>
            <p:cNvPr id="36" name="Freeform 36"/>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75C83E"/>
            </a:solidFill>
          </p:spPr>
          <p:txBody>
            <a:bodyPr/>
            <a:lstStyle/>
            <a:p>
              <a:endParaRPr lang="en-US"/>
            </a:p>
          </p:txBody>
        </p:sp>
      </p:grpSp>
      <p:sp>
        <p:nvSpPr>
          <p:cNvPr id="37" name="Freeform 37"/>
          <p:cNvSpPr/>
          <p:nvPr/>
        </p:nvSpPr>
        <p:spPr>
          <a:xfrm>
            <a:off x="8133345" y="4606877"/>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38" name="TextBox 38"/>
          <p:cNvSpPr txBox="1"/>
          <p:nvPr/>
        </p:nvSpPr>
        <p:spPr>
          <a:xfrm>
            <a:off x="7196209" y="6382541"/>
            <a:ext cx="2709525" cy="523875"/>
          </a:xfrm>
          <a:prstGeom prst="rect">
            <a:avLst/>
          </a:prstGeom>
        </p:spPr>
        <p:txBody>
          <a:bodyPr lIns="0" tIns="0" rIns="0" bIns="0" rtlCol="0" anchor="t">
            <a:spAutoFit/>
          </a:bodyPr>
          <a:lstStyle/>
          <a:p>
            <a:pPr marL="0" lvl="0" indent="0" algn="ctr">
              <a:lnSpc>
                <a:spcPts val="3960"/>
              </a:lnSpc>
            </a:pPr>
            <a:r>
              <a:rPr lang="en-US" sz="3300" b="1">
                <a:solidFill>
                  <a:srgbClr val="FFFFFF"/>
                </a:solidFill>
                <a:latin typeface="Arial Bold"/>
                <a:ea typeface="Arial Bold"/>
                <a:cs typeface="Arial Bold"/>
                <a:sym typeface="Arial Bold"/>
              </a:rPr>
              <a:t>ΟΦΕΛΗ</a:t>
            </a:r>
          </a:p>
        </p:txBody>
      </p:sp>
      <p:grpSp>
        <p:nvGrpSpPr>
          <p:cNvPr id="39" name="Group 39"/>
          <p:cNvGrpSpPr/>
          <p:nvPr/>
        </p:nvGrpSpPr>
        <p:grpSpPr>
          <a:xfrm>
            <a:off x="10954845" y="4255876"/>
            <a:ext cx="1647000" cy="1647000"/>
            <a:chOff x="0" y="0"/>
            <a:chExt cx="2196000" cy="2196000"/>
          </a:xfrm>
        </p:grpSpPr>
        <p:sp>
          <p:nvSpPr>
            <p:cNvPr id="40" name="Freeform 40"/>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75C73E"/>
            </a:solidFill>
          </p:spPr>
          <p:txBody>
            <a:bodyPr/>
            <a:lstStyle/>
            <a:p>
              <a:endParaRPr lang="en-US"/>
            </a:p>
          </p:txBody>
        </p:sp>
      </p:grpSp>
      <p:sp>
        <p:nvSpPr>
          <p:cNvPr id="41" name="Freeform 41"/>
          <p:cNvSpPr/>
          <p:nvPr/>
        </p:nvSpPr>
        <p:spPr>
          <a:xfrm>
            <a:off x="11305845" y="4606877"/>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42" name="TextBox 42"/>
          <p:cNvSpPr txBox="1"/>
          <p:nvPr/>
        </p:nvSpPr>
        <p:spPr>
          <a:xfrm>
            <a:off x="10358809" y="6382541"/>
            <a:ext cx="2709525" cy="523875"/>
          </a:xfrm>
          <a:prstGeom prst="rect">
            <a:avLst/>
          </a:prstGeom>
        </p:spPr>
        <p:txBody>
          <a:bodyPr lIns="0" tIns="0" rIns="0" bIns="0" rtlCol="0" anchor="t">
            <a:spAutoFit/>
          </a:bodyPr>
          <a:lstStyle/>
          <a:p>
            <a:pPr marL="0" lvl="0" indent="0" algn="ctr">
              <a:lnSpc>
                <a:spcPts val="3960"/>
              </a:lnSpc>
            </a:pPr>
            <a:r>
              <a:rPr lang="en-US" sz="3300" b="1">
                <a:solidFill>
                  <a:srgbClr val="FFFFFF"/>
                </a:solidFill>
                <a:latin typeface="Arial Bold"/>
                <a:ea typeface="Arial Bold"/>
                <a:cs typeface="Arial Bold"/>
                <a:sym typeface="Arial Bold"/>
              </a:rPr>
              <a:t>ΑΝΤΙΚΤΥΠΟΣ</a:t>
            </a:r>
          </a:p>
        </p:txBody>
      </p:sp>
      <p:grpSp>
        <p:nvGrpSpPr>
          <p:cNvPr id="43" name="Group 43"/>
          <p:cNvGrpSpPr/>
          <p:nvPr/>
        </p:nvGrpSpPr>
        <p:grpSpPr>
          <a:xfrm>
            <a:off x="14127345" y="4255876"/>
            <a:ext cx="1647000" cy="1647000"/>
            <a:chOff x="0" y="0"/>
            <a:chExt cx="2196000" cy="2196000"/>
          </a:xfrm>
        </p:grpSpPr>
        <p:sp>
          <p:nvSpPr>
            <p:cNvPr id="44" name="Freeform 44"/>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75C83E"/>
            </a:solidFill>
          </p:spPr>
          <p:txBody>
            <a:bodyPr/>
            <a:lstStyle/>
            <a:p>
              <a:endParaRPr lang="en-US"/>
            </a:p>
          </p:txBody>
        </p:sp>
      </p:grpSp>
      <p:sp>
        <p:nvSpPr>
          <p:cNvPr id="45" name="Freeform 45"/>
          <p:cNvSpPr/>
          <p:nvPr/>
        </p:nvSpPr>
        <p:spPr>
          <a:xfrm>
            <a:off x="14478345" y="4606877"/>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46" name="TextBox 46"/>
          <p:cNvSpPr txBox="1"/>
          <p:nvPr/>
        </p:nvSpPr>
        <p:spPr>
          <a:xfrm>
            <a:off x="13144500" y="6382541"/>
            <a:ext cx="3733068" cy="1019175"/>
          </a:xfrm>
          <a:prstGeom prst="rect">
            <a:avLst/>
          </a:prstGeom>
        </p:spPr>
        <p:txBody>
          <a:bodyPr lIns="0" tIns="0" rIns="0" bIns="0" rtlCol="0" anchor="t">
            <a:spAutoFit/>
          </a:bodyPr>
          <a:lstStyle/>
          <a:p>
            <a:pPr marL="0" lvl="0" indent="0" algn="ctr">
              <a:lnSpc>
                <a:spcPts val="3960"/>
              </a:lnSpc>
            </a:pPr>
            <a:r>
              <a:rPr lang="en-US" sz="3300" b="1">
                <a:solidFill>
                  <a:srgbClr val="FFFFFF"/>
                </a:solidFill>
                <a:latin typeface="Arial Bold"/>
                <a:ea typeface="Arial Bold"/>
                <a:cs typeface="Arial Bold"/>
                <a:sym typeface="Arial Bold"/>
              </a:rPr>
              <a:t>ΚΑΛΕΣΜΑ ΓΙΑ ΔΡΑΣΗ</a:t>
            </a:r>
          </a:p>
        </p:txBody>
      </p:sp>
      <p:grpSp>
        <p:nvGrpSpPr>
          <p:cNvPr id="47" name="Group 47"/>
          <p:cNvGrpSpPr/>
          <p:nvPr/>
        </p:nvGrpSpPr>
        <p:grpSpPr>
          <a:xfrm>
            <a:off x="3289430" y="4773030"/>
            <a:ext cx="1087454" cy="740945"/>
            <a:chOff x="0" y="0"/>
            <a:chExt cx="1449938" cy="987926"/>
          </a:xfrm>
        </p:grpSpPr>
        <p:sp>
          <p:nvSpPr>
            <p:cNvPr id="48" name="Freeform 48"/>
            <p:cNvSpPr/>
            <p:nvPr/>
          </p:nvSpPr>
          <p:spPr>
            <a:xfrm>
              <a:off x="12700" y="12700"/>
              <a:ext cx="1424432" cy="962533"/>
            </a:xfrm>
            <a:custGeom>
              <a:avLst/>
              <a:gdLst/>
              <a:ahLst/>
              <a:cxnLst/>
              <a:rect l="l" t="t" r="r" b="b"/>
              <a:pathLst>
                <a:path w="1424432" h="962533">
                  <a:moveTo>
                    <a:pt x="0" y="240665"/>
                  </a:moveTo>
                  <a:lnTo>
                    <a:pt x="939165" y="240665"/>
                  </a:lnTo>
                  <a:lnTo>
                    <a:pt x="939165" y="0"/>
                  </a:lnTo>
                  <a:lnTo>
                    <a:pt x="1424432" y="481203"/>
                  </a:lnTo>
                  <a:lnTo>
                    <a:pt x="939165" y="962533"/>
                  </a:lnTo>
                  <a:lnTo>
                    <a:pt x="939165" y="721868"/>
                  </a:lnTo>
                  <a:lnTo>
                    <a:pt x="0" y="721868"/>
                  </a:lnTo>
                  <a:close/>
                </a:path>
              </a:pathLst>
            </a:custGeom>
            <a:solidFill>
              <a:srgbClr val="FFFFFF"/>
            </a:solidFill>
          </p:spPr>
          <p:txBody>
            <a:bodyPr/>
            <a:lstStyle/>
            <a:p>
              <a:endParaRPr lang="en-US"/>
            </a:p>
          </p:txBody>
        </p:sp>
        <p:sp>
          <p:nvSpPr>
            <p:cNvPr id="49" name="Freeform 49"/>
            <p:cNvSpPr/>
            <p:nvPr/>
          </p:nvSpPr>
          <p:spPr>
            <a:xfrm>
              <a:off x="0" y="71"/>
              <a:ext cx="1449959" cy="987848"/>
            </a:xfrm>
            <a:custGeom>
              <a:avLst/>
              <a:gdLst/>
              <a:ahLst/>
              <a:cxnLst/>
              <a:rect l="l" t="t" r="r" b="b"/>
              <a:pathLst>
                <a:path w="1449959" h="987848">
                  <a:moveTo>
                    <a:pt x="12700" y="240594"/>
                  </a:moveTo>
                  <a:lnTo>
                    <a:pt x="951865" y="240594"/>
                  </a:lnTo>
                  <a:lnTo>
                    <a:pt x="951865" y="253294"/>
                  </a:lnTo>
                  <a:lnTo>
                    <a:pt x="939165" y="253294"/>
                  </a:lnTo>
                  <a:lnTo>
                    <a:pt x="939165" y="12629"/>
                  </a:lnTo>
                  <a:cubicBezTo>
                    <a:pt x="939165" y="7549"/>
                    <a:pt x="942213" y="2850"/>
                    <a:pt x="947039" y="945"/>
                  </a:cubicBezTo>
                  <a:cubicBezTo>
                    <a:pt x="951865" y="-960"/>
                    <a:pt x="957199" y="56"/>
                    <a:pt x="960882" y="3612"/>
                  </a:cubicBezTo>
                  <a:lnTo>
                    <a:pt x="1446149" y="484815"/>
                  </a:lnTo>
                  <a:cubicBezTo>
                    <a:pt x="1448562" y="487228"/>
                    <a:pt x="1449959" y="490403"/>
                    <a:pt x="1449959" y="493832"/>
                  </a:cubicBezTo>
                  <a:cubicBezTo>
                    <a:pt x="1449959" y="497261"/>
                    <a:pt x="1448562" y="500436"/>
                    <a:pt x="1446149" y="502849"/>
                  </a:cubicBezTo>
                  <a:lnTo>
                    <a:pt x="960882" y="984179"/>
                  </a:lnTo>
                  <a:cubicBezTo>
                    <a:pt x="957199" y="987735"/>
                    <a:pt x="951738" y="988878"/>
                    <a:pt x="947039" y="986846"/>
                  </a:cubicBezTo>
                  <a:cubicBezTo>
                    <a:pt x="942340" y="984814"/>
                    <a:pt x="939165" y="980242"/>
                    <a:pt x="939165" y="975162"/>
                  </a:cubicBezTo>
                  <a:lnTo>
                    <a:pt x="939165" y="734497"/>
                  </a:lnTo>
                  <a:lnTo>
                    <a:pt x="951865" y="734497"/>
                  </a:lnTo>
                  <a:lnTo>
                    <a:pt x="951865" y="747197"/>
                  </a:lnTo>
                  <a:lnTo>
                    <a:pt x="12700" y="747197"/>
                  </a:lnTo>
                  <a:cubicBezTo>
                    <a:pt x="5715" y="747197"/>
                    <a:pt x="0" y="741482"/>
                    <a:pt x="0" y="734497"/>
                  </a:cubicBezTo>
                  <a:lnTo>
                    <a:pt x="0" y="253294"/>
                  </a:lnTo>
                  <a:cubicBezTo>
                    <a:pt x="0" y="246309"/>
                    <a:pt x="5715" y="240594"/>
                    <a:pt x="12700" y="240594"/>
                  </a:cubicBezTo>
                  <a:moveTo>
                    <a:pt x="12700" y="265994"/>
                  </a:moveTo>
                  <a:lnTo>
                    <a:pt x="12700" y="253294"/>
                  </a:lnTo>
                  <a:lnTo>
                    <a:pt x="25400" y="253294"/>
                  </a:lnTo>
                  <a:lnTo>
                    <a:pt x="25400" y="734497"/>
                  </a:lnTo>
                  <a:lnTo>
                    <a:pt x="12700" y="734497"/>
                  </a:lnTo>
                  <a:lnTo>
                    <a:pt x="12700" y="721797"/>
                  </a:lnTo>
                  <a:lnTo>
                    <a:pt x="951865" y="721797"/>
                  </a:lnTo>
                  <a:cubicBezTo>
                    <a:pt x="958850" y="721797"/>
                    <a:pt x="964565" y="727512"/>
                    <a:pt x="964565" y="734497"/>
                  </a:cubicBezTo>
                  <a:lnTo>
                    <a:pt x="964565" y="975162"/>
                  </a:lnTo>
                  <a:lnTo>
                    <a:pt x="951865" y="975162"/>
                  </a:lnTo>
                  <a:lnTo>
                    <a:pt x="942975" y="966145"/>
                  </a:lnTo>
                  <a:lnTo>
                    <a:pt x="1428242" y="484942"/>
                  </a:lnTo>
                  <a:lnTo>
                    <a:pt x="1437132" y="493959"/>
                  </a:lnTo>
                  <a:lnTo>
                    <a:pt x="1428242" y="502976"/>
                  </a:lnTo>
                  <a:lnTo>
                    <a:pt x="942975" y="21646"/>
                  </a:lnTo>
                  <a:lnTo>
                    <a:pt x="951865" y="12629"/>
                  </a:lnTo>
                  <a:lnTo>
                    <a:pt x="964565" y="12629"/>
                  </a:lnTo>
                  <a:lnTo>
                    <a:pt x="964565" y="253294"/>
                  </a:lnTo>
                  <a:cubicBezTo>
                    <a:pt x="964565" y="260279"/>
                    <a:pt x="958850" y="265994"/>
                    <a:pt x="951865" y="265994"/>
                  </a:cubicBezTo>
                  <a:lnTo>
                    <a:pt x="12700" y="265994"/>
                  </a:lnTo>
                  <a:close/>
                </a:path>
              </a:pathLst>
            </a:custGeom>
            <a:solidFill>
              <a:srgbClr val="172C51"/>
            </a:solidFill>
          </p:spPr>
          <p:txBody>
            <a:bodyPr/>
            <a:lstStyle/>
            <a:p>
              <a:endParaRPr lang="en-US"/>
            </a:p>
          </p:txBody>
        </p:sp>
      </p:grpSp>
      <p:grpSp>
        <p:nvGrpSpPr>
          <p:cNvPr id="50" name="Group 50"/>
          <p:cNvGrpSpPr/>
          <p:nvPr/>
        </p:nvGrpSpPr>
        <p:grpSpPr>
          <a:xfrm>
            <a:off x="6448922" y="4773028"/>
            <a:ext cx="1087454" cy="740945"/>
            <a:chOff x="0" y="0"/>
            <a:chExt cx="1449938" cy="987926"/>
          </a:xfrm>
        </p:grpSpPr>
        <p:sp>
          <p:nvSpPr>
            <p:cNvPr id="51" name="Freeform 51"/>
            <p:cNvSpPr/>
            <p:nvPr/>
          </p:nvSpPr>
          <p:spPr>
            <a:xfrm>
              <a:off x="12700" y="12700"/>
              <a:ext cx="1424432" cy="962533"/>
            </a:xfrm>
            <a:custGeom>
              <a:avLst/>
              <a:gdLst/>
              <a:ahLst/>
              <a:cxnLst/>
              <a:rect l="l" t="t" r="r" b="b"/>
              <a:pathLst>
                <a:path w="1424432" h="962533">
                  <a:moveTo>
                    <a:pt x="0" y="240665"/>
                  </a:moveTo>
                  <a:lnTo>
                    <a:pt x="939165" y="240665"/>
                  </a:lnTo>
                  <a:lnTo>
                    <a:pt x="939165" y="0"/>
                  </a:lnTo>
                  <a:lnTo>
                    <a:pt x="1424432" y="481203"/>
                  </a:lnTo>
                  <a:lnTo>
                    <a:pt x="939165" y="962533"/>
                  </a:lnTo>
                  <a:lnTo>
                    <a:pt x="939165" y="721868"/>
                  </a:lnTo>
                  <a:lnTo>
                    <a:pt x="0" y="721868"/>
                  </a:lnTo>
                  <a:close/>
                </a:path>
              </a:pathLst>
            </a:custGeom>
            <a:solidFill>
              <a:srgbClr val="FFFFFF"/>
            </a:solidFill>
          </p:spPr>
          <p:txBody>
            <a:bodyPr/>
            <a:lstStyle/>
            <a:p>
              <a:endParaRPr lang="en-US"/>
            </a:p>
          </p:txBody>
        </p:sp>
        <p:sp>
          <p:nvSpPr>
            <p:cNvPr id="52" name="Freeform 52"/>
            <p:cNvSpPr/>
            <p:nvPr/>
          </p:nvSpPr>
          <p:spPr>
            <a:xfrm>
              <a:off x="0" y="71"/>
              <a:ext cx="1449959" cy="987848"/>
            </a:xfrm>
            <a:custGeom>
              <a:avLst/>
              <a:gdLst/>
              <a:ahLst/>
              <a:cxnLst/>
              <a:rect l="l" t="t" r="r" b="b"/>
              <a:pathLst>
                <a:path w="1449959" h="987848">
                  <a:moveTo>
                    <a:pt x="12700" y="240594"/>
                  </a:moveTo>
                  <a:lnTo>
                    <a:pt x="951865" y="240594"/>
                  </a:lnTo>
                  <a:lnTo>
                    <a:pt x="951865" y="253294"/>
                  </a:lnTo>
                  <a:lnTo>
                    <a:pt x="939165" y="253294"/>
                  </a:lnTo>
                  <a:lnTo>
                    <a:pt x="939165" y="12629"/>
                  </a:lnTo>
                  <a:cubicBezTo>
                    <a:pt x="939165" y="7549"/>
                    <a:pt x="942213" y="2850"/>
                    <a:pt x="947039" y="945"/>
                  </a:cubicBezTo>
                  <a:cubicBezTo>
                    <a:pt x="951865" y="-960"/>
                    <a:pt x="957199" y="56"/>
                    <a:pt x="960882" y="3612"/>
                  </a:cubicBezTo>
                  <a:lnTo>
                    <a:pt x="1446149" y="484815"/>
                  </a:lnTo>
                  <a:cubicBezTo>
                    <a:pt x="1448562" y="487228"/>
                    <a:pt x="1449959" y="490403"/>
                    <a:pt x="1449959" y="493832"/>
                  </a:cubicBezTo>
                  <a:cubicBezTo>
                    <a:pt x="1449959" y="497261"/>
                    <a:pt x="1448562" y="500436"/>
                    <a:pt x="1446149" y="502849"/>
                  </a:cubicBezTo>
                  <a:lnTo>
                    <a:pt x="960882" y="984179"/>
                  </a:lnTo>
                  <a:cubicBezTo>
                    <a:pt x="957199" y="987735"/>
                    <a:pt x="951738" y="988878"/>
                    <a:pt x="947039" y="986846"/>
                  </a:cubicBezTo>
                  <a:cubicBezTo>
                    <a:pt x="942340" y="984814"/>
                    <a:pt x="939165" y="980242"/>
                    <a:pt x="939165" y="975162"/>
                  </a:cubicBezTo>
                  <a:lnTo>
                    <a:pt x="939165" y="734497"/>
                  </a:lnTo>
                  <a:lnTo>
                    <a:pt x="951865" y="734497"/>
                  </a:lnTo>
                  <a:lnTo>
                    <a:pt x="951865" y="747197"/>
                  </a:lnTo>
                  <a:lnTo>
                    <a:pt x="12700" y="747197"/>
                  </a:lnTo>
                  <a:cubicBezTo>
                    <a:pt x="5715" y="747197"/>
                    <a:pt x="0" y="741482"/>
                    <a:pt x="0" y="734497"/>
                  </a:cubicBezTo>
                  <a:lnTo>
                    <a:pt x="0" y="253294"/>
                  </a:lnTo>
                  <a:cubicBezTo>
                    <a:pt x="0" y="246309"/>
                    <a:pt x="5715" y="240594"/>
                    <a:pt x="12700" y="240594"/>
                  </a:cubicBezTo>
                  <a:moveTo>
                    <a:pt x="12700" y="265994"/>
                  </a:moveTo>
                  <a:lnTo>
                    <a:pt x="12700" y="253294"/>
                  </a:lnTo>
                  <a:lnTo>
                    <a:pt x="25400" y="253294"/>
                  </a:lnTo>
                  <a:lnTo>
                    <a:pt x="25400" y="734497"/>
                  </a:lnTo>
                  <a:lnTo>
                    <a:pt x="12700" y="734497"/>
                  </a:lnTo>
                  <a:lnTo>
                    <a:pt x="12700" y="721797"/>
                  </a:lnTo>
                  <a:lnTo>
                    <a:pt x="951865" y="721797"/>
                  </a:lnTo>
                  <a:cubicBezTo>
                    <a:pt x="958850" y="721797"/>
                    <a:pt x="964565" y="727512"/>
                    <a:pt x="964565" y="734497"/>
                  </a:cubicBezTo>
                  <a:lnTo>
                    <a:pt x="964565" y="975162"/>
                  </a:lnTo>
                  <a:lnTo>
                    <a:pt x="951865" y="975162"/>
                  </a:lnTo>
                  <a:lnTo>
                    <a:pt x="942975" y="966145"/>
                  </a:lnTo>
                  <a:lnTo>
                    <a:pt x="1428242" y="484942"/>
                  </a:lnTo>
                  <a:lnTo>
                    <a:pt x="1437132" y="493959"/>
                  </a:lnTo>
                  <a:lnTo>
                    <a:pt x="1428242" y="502976"/>
                  </a:lnTo>
                  <a:lnTo>
                    <a:pt x="942975" y="21646"/>
                  </a:lnTo>
                  <a:lnTo>
                    <a:pt x="951865" y="12629"/>
                  </a:lnTo>
                  <a:lnTo>
                    <a:pt x="964565" y="12629"/>
                  </a:lnTo>
                  <a:lnTo>
                    <a:pt x="964565" y="253294"/>
                  </a:lnTo>
                  <a:cubicBezTo>
                    <a:pt x="964565" y="260279"/>
                    <a:pt x="958850" y="265994"/>
                    <a:pt x="951865" y="265994"/>
                  </a:cubicBezTo>
                  <a:lnTo>
                    <a:pt x="12700" y="265994"/>
                  </a:lnTo>
                  <a:close/>
                </a:path>
              </a:pathLst>
            </a:custGeom>
            <a:solidFill>
              <a:srgbClr val="172C51"/>
            </a:solidFill>
          </p:spPr>
          <p:txBody>
            <a:bodyPr/>
            <a:lstStyle/>
            <a:p>
              <a:endParaRPr lang="en-US"/>
            </a:p>
          </p:txBody>
        </p:sp>
      </p:grpSp>
      <p:grpSp>
        <p:nvGrpSpPr>
          <p:cNvPr id="53" name="Group 53"/>
          <p:cNvGrpSpPr/>
          <p:nvPr/>
        </p:nvGrpSpPr>
        <p:grpSpPr>
          <a:xfrm>
            <a:off x="9608414" y="4773027"/>
            <a:ext cx="1087453" cy="740945"/>
            <a:chOff x="0" y="0"/>
            <a:chExt cx="1449938" cy="987926"/>
          </a:xfrm>
        </p:grpSpPr>
        <p:sp>
          <p:nvSpPr>
            <p:cNvPr id="54" name="Freeform 54"/>
            <p:cNvSpPr/>
            <p:nvPr/>
          </p:nvSpPr>
          <p:spPr>
            <a:xfrm>
              <a:off x="12700" y="12700"/>
              <a:ext cx="1424432" cy="962533"/>
            </a:xfrm>
            <a:custGeom>
              <a:avLst/>
              <a:gdLst/>
              <a:ahLst/>
              <a:cxnLst/>
              <a:rect l="l" t="t" r="r" b="b"/>
              <a:pathLst>
                <a:path w="1424432" h="962533">
                  <a:moveTo>
                    <a:pt x="0" y="240665"/>
                  </a:moveTo>
                  <a:lnTo>
                    <a:pt x="939165" y="240665"/>
                  </a:lnTo>
                  <a:lnTo>
                    <a:pt x="939165" y="0"/>
                  </a:lnTo>
                  <a:lnTo>
                    <a:pt x="1424432" y="481203"/>
                  </a:lnTo>
                  <a:lnTo>
                    <a:pt x="939165" y="962533"/>
                  </a:lnTo>
                  <a:lnTo>
                    <a:pt x="939165" y="721868"/>
                  </a:lnTo>
                  <a:lnTo>
                    <a:pt x="0" y="721868"/>
                  </a:lnTo>
                  <a:close/>
                </a:path>
              </a:pathLst>
            </a:custGeom>
            <a:solidFill>
              <a:srgbClr val="FFFFFF"/>
            </a:solidFill>
          </p:spPr>
          <p:txBody>
            <a:bodyPr/>
            <a:lstStyle/>
            <a:p>
              <a:endParaRPr lang="en-US"/>
            </a:p>
          </p:txBody>
        </p:sp>
        <p:sp>
          <p:nvSpPr>
            <p:cNvPr id="55" name="Freeform 55"/>
            <p:cNvSpPr/>
            <p:nvPr/>
          </p:nvSpPr>
          <p:spPr>
            <a:xfrm>
              <a:off x="0" y="71"/>
              <a:ext cx="1449959" cy="987848"/>
            </a:xfrm>
            <a:custGeom>
              <a:avLst/>
              <a:gdLst/>
              <a:ahLst/>
              <a:cxnLst/>
              <a:rect l="l" t="t" r="r" b="b"/>
              <a:pathLst>
                <a:path w="1449959" h="987848">
                  <a:moveTo>
                    <a:pt x="12700" y="240594"/>
                  </a:moveTo>
                  <a:lnTo>
                    <a:pt x="951865" y="240594"/>
                  </a:lnTo>
                  <a:lnTo>
                    <a:pt x="951865" y="253294"/>
                  </a:lnTo>
                  <a:lnTo>
                    <a:pt x="939165" y="253294"/>
                  </a:lnTo>
                  <a:lnTo>
                    <a:pt x="939165" y="12629"/>
                  </a:lnTo>
                  <a:cubicBezTo>
                    <a:pt x="939165" y="7549"/>
                    <a:pt x="942213" y="2850"/>
                    <a:pt x="947039" y="945"/>
                  </a:cubicBezTo>
                  <a:cubicBezTo>
                    <a:pt x="951865" y="-960"/>
                    <a:pt x="957199" y="56"/>
                    <a:pt x="960882" y="3612"/>
                  </a:cubicBezTo>
                  <a:lnTo>
                    <a:pt x="1446149" y="484815"/>
                  </a:lnTo>
                  <a:cubicBezTo>
                    <a:pt x="1448562" y="487228"/>
                    <a:pt x="1449959" y="490403"/>
                    <a:pt x="1449959" y="493832"/>
                  </a:cubicBezTo>
                  <a:cubicBezTo>
                    <a:pt x="1449959" y="497261"/>
                    <a:pt x="1448562" y="500436"/>
                    <a:pt x="1446149" y="502849"/>
                  </a:cubicBezTo>
                  <a:lnTo>
                    <a:pt x="960882" y="984179"/>
                  </a:lnTo>
                  <a:cubicBezTo>
                    <a:pt x="957199" y="987735"/>
                    <a:pt x="951738" y="988878"/>
                    <a:pt x="947039" y="986846"/>
                  </a:cubicBezTo>
                  <a:cubicBezTo>
                    <a:pt x="942340" y="984814"/>
                    <a:pt x="939165" y="980242"/>
                    <a:pt x="939165" y="975162"/>
                  </a:cubicBezTo>
                  <a:lnTo>
                    <a:pt x="939165" y="734497"/>
                  </a:lnTo>
                  <a:lnTo>
                    <a:pt x="951865" y="734497"/>
                  </a:lnTo>
                  <a:lnTo>
                    <a:pt x="951865" y="747197"/>
                  </a:lnTo>
                  <a:lnTo>
                    <a:pt x="12700" y="747197"/>
                  </a:lnTo>
                  <a:cubicBezTo>
                    <a:pt x="5715" y="747197"/>
                    <a:pt x="0" y="741482"/>
                    <a:pt x="0" y="734497"/>
                  </a:cubicBezTo>
                  <a:lnTo>
                    <a:pt x="0" y="253294"/>
                  </a:lnTo>
                  <a:cubicBezTo>
                    <a:pt x="0" y="246309"/>
                    <a:pt x="5715" y="240594"/>
                    <a:pt x="12700" y="240594"/>
                  </a:cubicBezTo>
                  <a:moveTo>
                    <a:pt x="12700" y="265994"/>
                  </a:moveTo>
                  <a:lnTo>
                    <a:pt x="12700" y="253294"/>
                  </a:lnTo>
                  <a:lnTo>
                    <a:pt x="25400" y="253294"/>
                  </a:lnTo>
                  <a:lnTo>
                    <a:pt x="25400" y="734497"/>
                  </a:lnTo>
                  <a:lnTo>
                    <a:pt x="12700" y="734497"/>
                  </a:lnTo>
                  <a:lnTo>
                    <a:pt x="12700" y="721797"/>
                  </a:lnTo>
                  <a:lnTo>
                    <a:pt x="951865" y="721797"/>
                  </a:lnTo>
                  <a:cubicBezTo>
                    <a:pt x="958850" y="721797"/>
                    <a:pt x="964565" y="727512"/>
                    <a:pt x="964565" y="734497"/>
                  </a:cubicBezTo>
                  <a:lnTo>
                    <a:pt x="964565" y="975162"/>
                  </a:lnTo>
                  <a:lnTo>
                    <a:pt x="951865" y="975162"/>
                  </a:lnTo>
                  <a:lnTo>
                    <a:pt x="942975" y="966145"/>
                  </a:lnTo>
                  <a:lnTo>
                    <a:pt x="1428242" y="484942"/>
                  </a:lnTo>
                  <a:lnTo>
                    <a:pt x="1437132" y="493959"/>
                  </a:lnTo>
                  <a:lnTo>
                    <a:pt x="1428242" y="502976"/>
                  </a:lnTo>
                  <a:lnTo>
                    <a:pt x="942975" y="21646"/>
                  </a:lnTo>
                  <a:lnTo>
                    <a:pt x="951865" y="12629"/>
                  </a:lnTo>
                  <a:lnTo>
                    <a:pt x="964565" y="12629"/>
                  </a:lnTo>
                  <a:lnTo>
                    <a:pt x="964565" y="253294"/>
                  </a:lnTo>
                  <a:cubicBezTo>
                    <a:pt x="964565" y="260279"/>
                    <a:pt x="958850" y="265994"/>
                    <a:pt x="951865" y="265994"/>
                  </a:cubicBezTo>
                  <a:lnTo>
                    <a:pt x="12700" y="265994"/>
                  </a:lnTo>
                  <a:close/>
                </a:path>
              </a:pathLst>
            </a:custGeom>
            <a:solidFill>
              <a:srgbClr val="172C51"/>
            </a:solidFill>
          </p:spPr>
          <p:txBody>
            <a:bodyPr/>
            <a:lstStyle/>
            <a:p>
              <a:endParaRPr lang="en-US"/>
            </a:p>
          </p:txBody>
        </p:sp>
      </p:grpSp>
      <p:grpSp>
        <p:nvGrpSpPr>
          <p:cNvPr id="56" name="Group 56"/>
          <p:cNvGrpSpPr/>
          <p:nvPr/>
        </p:nvGrpSpPr>
        <p:grpSpPr>
          <a:xfrm>
            <a:off x="12920564" y="4773026"/>
            <a:ext cx="1087454" cy="740945"/>
            <a:chOff x="0" y="0"/>
            <a:chExt cx="1449938" cy="987926"/>
          </a:xfrm>
        </p:grpSpPr>
        <p:sp>
          <p:nvSpPr>
            <p:cNvPr id="57" name="Freeform 57"/>
            <p:cNvSpPr/>
            <p:nvPr/>
          </p:nvSpPr>
          <p:spPr>
            <a:xfrm>
              <a:off x="12700" y="12700"/>
              <a:ext cx="1424432" cy="962533"/>
            </a:xfrm>
            <a:custGeom>
              <a:avLst/>
              <a:gdLst/>
              <a:ahLst/>
              <a:cxnLst/>
              <a:rect l="l" t="t" r="r" b="b"/>
              <a:pathLst>
                <a:path w="1424432" h="962533">
                  <a:moveTo>
                    <a:pt x="0" y="240665"/>
                  </a:moveTo>
                  <a:lnTo>
                    <a:pt x="939165" y="240665"/>
                  </a:lnTo>
                  <a:lnTo>
                    <a:pt x="939165" y="0"/>
                  </a:lnTo>
                  <a:lnTo>
                    <a:pt x="1424432" y="481203"/>
                  </a:lnTo>
                  <a:lnTo>
                    <a:pt x="939165" y="962533"/>
                  </a:lnTo>
                  <a:lnTo>
                    <a:pt x="939165" y="721868"/>
                  </a:lnTo>
                  <a:lnTo>
                    <a:pt x="0" y="721868"/>
                  </a:lnTo>
                  <a:close/>
                </a:path>
              </a:pathLst>
            </a:custGeom>
            <a:solidFill>
              <a:srgbClr val="FFFFFF"/>
            </a:solidFill>
          </p:spPr>
          <p:txBody>
            <a:bodyPr/>
            <a:lstStyle/>
            <a:p>
              <a:endParaRPr lang="en-US"/>
            </a:p>
          </p:txBody>
        </p:sp>
        <p:sp>
          <p:nvSpPr>
            <p:cNvPr id="58" name="Freeform 58"/>
            <p:cNvSpPr/>
            <p:nvPr/>
          </p:nvSpPr>
          <p:spPr>
            <a:xfrm>
              <a:off x="0" y="71"/>
              <a:ext cx="1449959" cy="987848"/>
            </a:xfrm>
            <a:custGeom>
              <a:avLst/>
              <a:gdLst/>
              <a:ahLst/>
              <a:cxnLst/>
              <a:rect l="l" t="t" r="r" b="b"/>
              <a:pathLst>
                <a:path w="1449959" h="987848">
                  <a:moveTo>
                    <a:pt x="12700" y="240594"/>
                  </a:moveTo>
                  <a:lnTo>
                    <a:pt x="951865" y="240594"/>
                  </a:lnTo>
                  <a:lnTo>
                    <a:pt x="951865" y="253294"/>
                  </a:lnTo>
                  <a:lnTo>
                    <a:pt x="939165" y="253294"/>
                  </a:lnTo>
                  <a:lnTo>
                    <a:pt x="939165" y="12629"/>
                  </a:lnTo>
                  <a:cubicBezTo>
                    <a:pt x="939165" y="7549"/>
                    <a:pt x="942213" y="2850"/>
                    <a:pt x="947039" y="945"/>
                  </a:cubicBezTo>
                  <a:cubicBezTo>
                    <a:pt x="951865" y="-960"/>
                    <a:pt x="957199" y="56"/>
                    <a:pt x="960882" y="3612"/>
                  </a:cubicBezTo>
                  <a:lnTo>
                    <a:pt x="1446149" y="484815"/>
                  </a:lnTo>
                  <a:cubicBezTo>
                    <a:pt x="1448562" y="487228"/>
                    <a:pt x="1449959" y="490403"/>
                    <a:pt x="1449959" y="493832"/>
                  </a:cubicBezTo>
                  <a:cubicBezTo>
                    <a:pt x="1449959" y="497261"/>
                    <a:pt x="1448562" y="500436"/>
                    <a:pt x="1446149" y="502849"/>
                  </a:cubicBezTo>
                  <a:lnTo>
                    <a:pt x="960882" y="984179"/>
                  </a:lnTo>
                  <a:cubicBezTo>
                    <a:pt x="957199" y="987735"/>
                    <a:pt x="951738" y="988878"/>
                    <a:pt x="947039" y="986846"/>
                  </a:cubicBezTo>
                  <a:cubicBezTo>
                    <a:pt x="942340" y="984814"/>
                    <a:pt x="939165" y="980242"/>
                    <a:pt x="939165" y="975162"/>
                  </a:cubicBezTo>
                  <a:lnTo>
                    <a:pt x="939165" y="734497"/>
                  </a:lnTo>
                  <a:lnTo>
                    <a:pt x="951865" y="734497"/>
                  </a:lnTo>
                  <a:lnTo>
                    <a:pt x="951865" y="747197"/>
                  </a:lnTo>
                  <a:lnTo>
                    <a:pt x="12700" y="747197"/>
                  </a:lnTo>
                  <a:cubicBezTo>
                    <a:pt x="5715" y="747197"/>
                    <a:pt x="0" y="741482"/>
                    <a:pt x="0" y="734497"/>
                  </a:cubicBezTo>
                  <a:lnTo>
                    <a:pt x="0" y="253294"/>
                  </a:lnTo>
                  <a:cubicBezTo>
                    <a:pt x="0" y="246309"/>
                    <a:pt x="5715" y="240594"/>
                    <a:pt x="12700" y="240594"/>
                  </a:cubicBezTo>
                  <a:moveTo>
                    <a:pt x="12700" y="265994"/>
                  </a:moveTo>
                  <a:lnTo>
                    <a:pt x="12700" y="253294"/>
                  </a:lnTo>
                  <a:lnTo>
                    <a:pt x="25400" y="253294"/>
                  </a:lnTo>
                  <a:lnTo>
                    <a:pt x="25400" y="734497"/>
                  </a:lnTo>
                  <a:lnTo>
                    <a:pt x="12700" y="734497"/>
                  </a:lnTo>
                  <a:lnTo>
                    <a:pt x="12700" y="721797"/>
                  </a:lnTo>
                  <a:lnTo>
                    <a:pt x="951865" y="721797"/>
                  </a:lnTo>
                  <a:cubicBezTo>
                    <a:pt x="958850" y="721797"/>
                    <a:pt x="964565" y="727512"/>
                    <a:pt x="964565" y="734497"/>
                  </a:cubicBezTo>
                  <a:lnTo>
                    <a:pt x="964565" y="975162"/>
                  </a:lnTo>
                  <a:lnTo>
                    <a:pt x="951865" y="975162"/>
                  </a:lnTo>
                  <a:lnTo>
                    <a:pt x="942975" y="966145"/>
                  </a:lnTo>
                  <a:lnTo>
                    <a:pt x="1428242" y="484942"/>
                  </a:lnTo>
                  <a:lnTo>
                    <a:pt x="1437132" y="493959"/>
                  </a:lnTo>
                  <a:lnTo>
                    <a:pt x="1428242" y="502976"/>
                  </a:lnTo>
                  <a:lnTo>
                    <a:pt x="942975" y="21646"/>
                  </a:lnTo>
                  <a:lnTo>
                    <a:pt x="951865" y="12629"/>
                  </a:lnTo>
                  <a:lnTo>
                    <a:pt x="964565" y="12629"/>
                  </a:lnTo>
                  <a:lnTo>
                    <a:pt x="964565" y="253294"/>
                  </a:lnTo>
                  <a:cubicBezTo>
                    <a:pt x="964565" y="260279"/>
                    <a:pt x="958850" y="265994"/>
                    <a:pt x="951865" y="265994"/>
                  </a:cubicBezTo>
                  <a:lnTo>
                    <a:pt x="12700" y="265994"/>
                  </a:lnTo>
                  <a:close/>
                </a:path>
              </a:pathLst>
            </a:custGeom>
            <a:solidFill>
              <a:srgbClr val="172C51"/>
            </a:solidFill>
          </p:spPr>
          <p:txBody>
            <a:bodyPr/>
            <a:lstStyle/>
            <a:p>
              <a:endParaRPr lang="en-US"/>
            </a:p>
          </p:txBody>
        </p:sp>
      </p:grpSp>
      <p:sp>
        <p:nvSpPr>
          <p:cNvPr id="59" name="Freeform 59"/>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21"/>
            <a:stretch>
              <a:fillRect/>
            </a:stretch>
          </a:blipFill>
        </p:spPr>
        <p:txBody>
          <a:bodyPr/>
          <a:lstStyle/>
          <a:p>
            <a:endParaRPr 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4708498" y="-954"/>
            <a:ext cx="3579499" cy="8747478"/>
            <a:chOff x="0" y="0"/>
            <a:chExt cx="4772666" cy="11663304"/>
          </a:xfrm>
        </p:grpSpPr>
        <p:sp>
          <p:nvSpPr>
            <p:cNvPr id="18" name="Freeform 18" descr="Ένα τετράγωνο και ένα τετράγωνο αντικείμενο με ένα πράσινο και ένα μαύρο τετράγωνο αντικείμενο  Η περιγραφή δημιουργήθηκε αυτόματα"/>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8"/>
              <a:stretch>
                <a:fillRect t="-1211" b="-1211"/>
              </a:stretch>
            </a:blipFill>
          </p:spPr>
          <p:txBody>
            <a:bodyPr/>
            <a:lstStyle/>
            <a:p>
              <a:endParaRPr lang="en-US"/>
            </a:p>
          </p:txBody>
        </p:sp>
      </p:grpSp>
      <p:grpSp>
        <p:nvGrpSpPr>
          <p:cNvPr id="19" name="Group 19"/>
          <p:cNvGrpSpPr>
            <a:grpSpLocks noChangeAspect="1"/>
          </p:cNvGrpSpPr>
          <p:nvPr/>
        </p:nvGrpSpPr>
        <p:grpSpPr>
          <a:xfrm>
            <a:off x="14896364" y="2252438"/>
            <a:ext cx="3203764" cy="972000"/>
            <a:chOff x="0" y="0"/>
            <a:chExt cx="4271686" cy="1296000"/>
          </a:xfrm>
        </p:grpSpPr>
        <p:sp>
          <p:nvSpPr>
            <p:cNvPr id="20" name="Freeform 20" descr="Ένα μοβ και μαύρο κείμενο  Η περιγραφή δημιουργείται αυτόματα"/>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9"/>
              <a:stretch>
                <a:fillRect t="-185" b="-183"/>
              </a:stretch>
            </a:blipFill>
          </p:spPr>
          <p:txBody>
            <a:bodyPr/>
            <a:lstStyle/>
            <a:p>
              <a:endParaRPr lang="en-US"/>
            </a:p>
          </p:txBody>
        </p:sp>
      </p:grpSp>
      <p:grpSp>
        <p:nvGrpSpPr>
          <p:cNvPr id="21" name="Group 21"/>
          <p:cNvGrpSpPr/>
          <p:nvPr/>
        </p:nvGrpSpPr>
        <p:grpSpPr>
          <a:xfrm>
            <a:off x="846618" y="547688"/>
            <a:ext cx="13679872" cy="1988345"/>
            <a:chOff x="0" y="0"/>
            <a:chExt cx="18239830" cy="2651126"/>
          </a:xfrm>
        </p:grpSpPr>
        <p:sp>
          <p:nvSpPr>
            <p:cNvPr id="22" name="Freeform 22"/>
            <p:cNvSpPr/>
            <p:nvPr/>
          </p:nvSpPr>
          <p:spPr>
            <a:xfrm>
              <a:off x="0" y="0"/>
              <a:ext cx="18239829" cy="2651126"/>
            </a:xfrm>
            <a:custGeom>
              <a:avLst/>
              <a:gdLst/>
              <a:ahLst/>
              <a:cxnLst/>
              <a:rect l="l" t="t" r="r" b="b"/>
              <a:pathLst>
                <a:path w="18239829" h="2651126">
                  <a:moveTo>
                    <a:pt x="0" y="0"/>
                  </a:moveTo>
                  <a:lnTo>
                    <a:pt x="18239829" y="0"/>
                  </a:lnTo>
                  <a:lnTo>
                    <a:pt x="18239829" y="2651126"/>
                  </a:lnTo>
                  <a:lnTo>
                    <a:pt x="0" y="2651126"/>
                  </a:lnTo>
                  <a:close/>
                </a:path>
              </a:pathLst>
            </a:custGeom>
            <a:solidFill>
              <a:srgbClr val="000000">
                <a:alpha val="0"/>
              </a:srgbClr>
            </a:solidFill>
          </p:spPr>
          <p:txBody>
            <a:bodyPr/>
            <a:lstStyle/>
            <a:p>
              <a:endParaRPr lang="en-US"/>
            </a:p>
          </p:txBody>
        </p:sp>
        <p:sp>
          <p:nvSpPr>
            <p:cNvPr id="23" name="TextBox 23"/>
            <p:cNvSpPr txBox="1"/>
            <p:nvPr/>
          </p:nvSpPr>
          <p:spPr>
            <a:xfrm>
              <a:off x="0" y="66675"/>
              <a:ext cx="18239830" cy="2584451"/>
            </a:xfrm>
            <a:prstGeom prst="rect">
              <a:avLst/>
            </a:prstGeom>
          </p:spPr>
          <p:txBody>
            <a:bodyPr lIns="0" tIns="0" rIns="0" bIns="0" rtlCol="0" anchor="ctr"/>
            <a:lstStyle/>
            <a:p>
              <a:pPr marL="0" lvl="0" indent="0" algn="l">
                <a:lnSpc>
                  <a:spcPts val="6480"/>
                </a:lnSpc>
              </a:pPr>
              <a:r>
                <a:rPr lang="en-US" sz="6000" b="1">
                  <a:solidFill>
                    <a:srgbClr val="8D5CFF"/>
                  </a:solidFill>
                  <a:latin typeface="Georgia Bold"/>
                  <a:ea typeface="Georgia Bold"/>
                  <a:cs typeface="Georgia Bold"/>
                  <a:sym typeface="Georgia Bold"/>
                </a:rPr>
                <a:t>Συμβουλές παρουσίασης</a:t>
              </a:r>
            </a:p>
          </p:txBody>
        </p:sp>
      </p:grpSp>
      <p:grpSp>
        <p:nvGrpSpPr>
          <p:cNvPr id="24" name="Group 24"/>
          <p:cNvGrpSpPr>
            <a:grpSpLocks noChangeAspect="1"/>
          </p:cNvGrpSpPr>
          <p:nvPr/>
        </p:nvGrpSpPr>
        <p:grpSpPr>
          <a:xfrm>
            <a:off x="239661" y="2544096"/>
            <a:ext cx="4553565" cy="2322872"/>
            <a:chOff x="0" y="0"/>
            <a:chExt cx="6071420" cy="3097162"/>
          </a:xfrm>
        </p:grpSpPr>
        <p:sp>
          <p:nvSpPr>
            <p:cNvPr id="25" name="Freeform 25" descr="Εικόνα που περιέχει αερόστατο θερμού αέρα  Το περιεχόμενο που δημιουργείται από ΑΙ μπορεί να μην είναι σωστό."/>
            <p:cNvSpPr/>
            <p:nvPr/>
          </p:nvSpPr>
          <p:spPr>
            <a:xfrm>
              <a:off x="0" y="0"/>
              <a:ext cx="6071362" cy="3097149"/>
            </a:xfrm>
            <a:custGeom>
              <a:avLst/>
              <a:gdLst/>
              <a:ahLst/>
              <a:cxnLst/>
              <a:rect l="l" t="t" r="r" b="b"/>
              <a:pathLst>
                <a:path w="6071362" h="3097149">
                  <a:moveTo>
                    <a:pt x="0" y="0"/>
                  </a:moveTo>
                  <a:lnTo>
                    <a:pt x="6071362" y="0"/>
                  </a:lnTo>
                  <a:lnTo>
                    <a:pt x="6071362" y="3097149"/>
                  </a:lnTo>
                  <a:lnTo>
                    <a:pt x="0" y="3097149"/>
                  </a:lnTo>
                  <a:lnTo>
                    <a:pt x="0" y="0"/>
                  </a:lnTo>
                  <a:close/>
                </a:path>
              </a:pathLst>
            </a:custGeom>
            <a:blipFill>
              <a:blip r:embed="rId10"/>
              <a:stretch>
                <a:fillRect l="-1012" r="-1013"/>
              </a:stretch>
            </a:blipFill>
          </p:spPr>
          <p:txBody>
            <a:bodyPr/>
            <a:lstStyle/>
            <a:p>
              <a:endParaRPr lang="en-US"/>
            </a:p>
          </p:txBody>
        </p:sp>
      </p:grpSp>
      <p:grpSp>
        <p:nvGrpSpPr>
          <p:cNvPr id="26" name="Group 26"/>
          <p:cNvGrpSpPr>
            <a:grpSpLocks noChangeAspect="1"/>
          </p:cNvGrpSpPr>
          <p:nvPr/>
        </p:nvGrpSpPr>
        <p:grpSpPr>
          <a:xfrm>
            <a:off x="4996014" y="2544094"/>
            <a:ext cx="4553565" cy="2322872"/>
            <a:chOff x="0" y="0"/>
            <a:chExt cx="6071420" cy="3097162"/>
          </a:xfrm>
        </p:grpSpPr>
        <p:sp>
          <p:nvSpPr>
            <p:cNvPr id="27" name="Freeform 27" descr="Εικόνα που περιέχει αερόστατο θερμού αέρα  Το περιεχόμενο που δημιουργείται από ΑΙ μπορεί να μην είναι σωστό."/>
            <p:cNvSpPr/>
            <p:nvPr/>
          </p:nvSpPr>
          <p:spPr>
            <a:xfrm>
              <a:off x="0" y="0"/>
              <a:ext cx="6071362" cy="3097149"/>
            </a:xfrm>
            <a:custGeom>
              <a:avLst/>
              <a:gdLst/>
              <a:ahLst/>
              <a:cxnLst/>
              <a:rect l="l" t="t" r="r" b="b"/>
              <a:pathLst>
                <a:path w="6071362" h="3097149">
                  <a:moveTo>
                    <a:pt x="0" y="0"/>
                  </a:moveTo>
                  <a:lnTo>
                    <a:pt x="6071362" y="0"/>
                  </a:lnTo>
                  <a:lnTo>
                    <a:pt x="6071362" y="3097149"/>
                  </a:lnTo>
                  <a:lnTo>
                    <a:pt x="0" y="3097149"/>
                  </a:lnTo>
                  <a:lnTo>
                    <a:pt x="0" y="0"/>
                  </a:lnTo>
                  <a:close/>
                </a:path>
              </a:pathLst>
            </a:custGeom>
            <a:blipFill>
              <a:blip r:embed="rId10"/>
              <a:stretch>
                <a:fillRect l="-1012" r="-1013"/>
              </a:stretch>
            </a:blipFill>
          </p:spPr>
          <p:txBody>
            <a:bodyPr/>
            <a:lstStyle/>
            <a:p>
              <a:endParaRPr lang="en-US"/>
            </a:p>
          </p:txBody>
        </p:sp>
      </p:grpSp>
      <p:grpSp>
        <p:nvGrpSpPr>
          <p:cNvPr id="28" name="Group 28"/>
          <p:cNvGrpSpPr>
            <a:grpSpLocks noChangeAspect="1"/>
          </p:cNvGrpSpPr>
          <p:nvPr/>
        </p:nvGrpSpPr>
        <p:grpSpPr>
          <a:xfrm>
            <a:off x="9973596" y="2544094"/>
            <a:ext cx="4553565" cy="2322872"/>
            <a:chOff x="0" y="0"/>
            <a:chExt cx="6071420" cy="3097162"/>
          </a:xfrm>
        </p:grpSpPr>
        <p:sp>
          <p:nvSpPr>
            <p:cNvPr id="29" name="Freeform 29" descr="Εικόνα που περιέχει αερόστατο θερμού αέρα  Το περιεχόμενο που δημιουργείται από ΑΙ μπορεί να μην είναι σωστό."/>
            <p:cNvSpPr/>
            <p:nvPr/>
          </p:nvSpPr>
          <p:spPr>
            <a:xfrm>
              <a:off x="0" y="0"/>
              <a:ext cx="6071362" cy="3097149"/>
            </a:xfrm>
            <a:custGeom>
              <a:avLst/>
              <a:gdLst/>
              <a:ahLst/>
              <a:cxnLst/>
              <a:rect l="l" t="t" r="r" b="b"/>
              <a:pathLst>
                <a:path w="6071362" h="3097149">
                  <a:moveTo>
                    <a:pt x="0" y="0"/>
                  </a:moveTo>
                  <a:lnTo>
                    <a:pt x="6071362" y="0"/>
                  </a:lnTo>
                  <a:lnTo>
                    <a:pt x="6071362" y="3097149"/>
                  </a:lnTo>
                  <a:lnTo>
                    <a:pt x="0" y="3097149"/>
                  </a:lnTo>
                  <a:lnTo>
                    <a:pt x="0" y="0"/>
                  </a:lnTo>
                  <a:close/>
                </a:path>
              </a:pathLst>
            </a:custGeom>
            <a:blipFill>
              <a:blip r:embed="rId10"/>
              <a:stretch>
                <a:fillRect l="-1012" r="-1013"/>
              </a:stretch>
            </a:blipFill>
          </p:spPr>
          <p:txBody>
            <a:bodyPr/>
            <a:lstStyle/>
            <a:p>
              <a:endParaRPr lang="en-US"/>
            </a:p>
          </p:txBody>
        </p:sp>
      </p:grpSp>
      <p:grpSp>
        <p:nvGrpSpPr>
          <p:cNvPr id="30" name="Group 30"/>
          <p:cNvGrpSpPr>
            <a:grpSpLocks noChangeAspect="1"/>
          </p:cNvGrpSpPr>
          <p:nvPr/>
        </p:nvGrpSpPr>
        <p:grpSpPr>
          <a:xfrm>
            <a:off x="2525660" y="5143498"/>
            <a:ext cx="4553565" cy="2322872"/>
            <a:chOff x="0" y="0"/>
            <a:chExt cx="6071420" cy="3097162"/>
          </a:xfrm>
        </p:grpSpPr>
        <p:sp>
          <p:nvSpPr>
            <p:cNvPr id="31" name="Freeform 31" descr="Εικόνα που περιέχει αερόστατο θερμού αέρα  Το περιεχόμενο που δημιουργείται από ΑΙ μπορεί να μην είναι σωστό."/>
            <p:cNvSpPr/>
            <p:nvPr/>
          </p:nvSpPr>
          <p:spPr>
            <a:xfrm>
              <a:off x="0" y="0"/>
              <a:ext cx="6071362" cy="3097149"/>
            </a:xfrm>
            <a:custGeom>
              <a:avLst/>
              <a:gdLst/>
              <a:ahLst/>
              <a:cxnLst/>
              <a:rect l="l" t="t" r="r" b="b"/>
              <a:pathLst>
                <a:path w="6071362" h="3097149">
                  <a:moveTo>
                    <a:pt x="0" y="0"/>
                  </a:moveTo>
                  <a:lnTo>
                    <a:pt x="6071362" y="0"/>
                  </a:lnTo>
                  <a:lnTo>
                    <a:pt x="6071362" y="3097149"/>
                  </a:lnTo>
                  <a:lnTo>
                    <a:pt x="0" y="3097149"/>
                  </a:lnTo>
                  <a:lnTo>
                    <a:pt x="0" y="0"/>
                  </a:lnTo>
                  <a:close/>
                </a:path>
              </a:pathLst>
            </a:custGeom>
            <a:blipFill>
              <a:blip r:embed="rId10"/>
              <a:stretch>
                <a:fillRect l="-1012" r="-1013"/>
              </a:stretch>
            </a:blipFill>
          </p:spPr>
          <p:txBody>
            <a:bodyPr/>
            <a:lstStyle/>
            <a:p>
              <a:endParaRPr lang="en-US"/>
            </a:p>
          </p:txBody>
        </p:sp>
      </p:grpSp>
      <p:grpSp>
        <p:nvGrpSpPr>
          <p:cNvPr id="32" name="Group 32"/>
          <p:cNvGrpSpPr>
            <a:grpSpLocks noChangeAspect="1"/>
          </p:cNvGrpSpPr>
          <p:nvPr/>
        </p:nvGrpSpPr>
        <p:grpSpPr>
          <a:xfrm>
            <a:off x="7521676" y="5143498"/>
            <a:ext cx="4553565" cy="2322872"/>
            <a:chOff x="0" y="0"/>
            <a:chExt cx="6071420" cy="3097162"/>
          </a:xfrm>
        </p:grpSpPr>
        <p:sp>
          <p:nvSpPr>
            <p:cNvPr id="33" name="Freeform 33" descr="Εικόνα που περιέχει αερόστατο θερμού αέρα  Το περιεχόμενο που δημιουργείται από ΑΙ μπορεί να μην είναι σωστό."/>
            <p:cNvSpPr/>
            <p:nvPr/>
          </p:nvSpPr>
          <p:spPr>
            <a:xfrm>
              <a:off x="0" y="0"/>
              <a:ext cx="6071362" cy="3097149"/>
            </a:xfrm>
            <a:custGeom>
              <a:avLst/>
              <a:gdLst/>
              <a:ahLst/>
              <a:cxnLst/>
              <a:rect l="l" t="t" r="r" b="b"/>
              <a:pathLst>
                <a:path w="6071362" h="3097149">
                  <a:moveTo>
                    <a:pt x="0" y="0"/>
                  </a:moveTo>
                  <a:lnTo>
                    <a:pt x="6071362" y="0"/>
                  </a:lnTo>
                  <a:lnTo>
                    <a:pt x="6071362" y="3097149"/>
                  </a:lnTo>
                  <a:lnTo>
                    <a:pt x="0" y="3097149"/>
                  </a:lnTo>
                  <a:lnTo>
                    <a:pt x="0" y="0"/>
                  </a:lnTo>
                  <a:close/>
                </a:path>
              </a:pathLst>
            </a:custGeom>
            <a:blipFill>
              <a:blip r:embed="rId10"/>
              <a:stretch>
                <a:fillRect l="-1012" r="-1013"/>
              </a:stretch>
            </a:blipFill>
          </p:spPr>
          <p:txBody>
            <a:bodyPr/>
            <a:lstStyle/>
            <a:p>
              <a:endParaRPr lang="en-US"/>
            </a:p>
          </p:txBody>
        </p:sp>
      </p:grpSp>
      <p:sp>
        <p:nvSpPr>
          <p:cNvPr id="34" name="TextBox 34"/>
          <p:cNvSpPr txBox="1"/>
          <p:nvPr/>
        </p:nvSpPr>
        <p:spPr>
          <a:xfrm>
            <a:off x="1219875" y="2829230"/>
            <a:ext cx="3061764" cy="1695450"/>
          </a:xfrm>
          <a:prstGeom prst="rect">
            <a:avLst/>
          </a:prstGeom>
        </p:spPr>
        <p:txBody>
          <a:bodyPr lIns="0" tIns="0" rIns="0" bIns="0" rtlCol="0" anchor="t">
            <a:spAutoFit/>
          </a:bodyPr>
          <a:lstStyle/>
          <a:p>
            <a:pPr marL="0" lvl="0" indent="0" algn="ctr">
              <a:lnSpc>
                <a:spcPts val="3359"/>
              </a:lnSpc>
            </a:pPr>
            <a:r>
              <a:rPr lang="en-US" sz="2799">
                <a:solidFill>
                  <a:srgbClr val="19112C"/>
                </a:solidFill>
                <a:latin typeface="Arial"/>
                <a:ea typeface="Arial"/>
                <a:cs typeface="Arial"/>
                <a:sym typeface="Arial"/>
              </a:rPr>
              <a:t>Διατηρήστε την σαφή και απλή και επικεντρωθείτε σε μια δυναμική ιδέα.</a:t>
            </a:r>
          </a:p>
        </p:txBody>
      </p:sp>
      <p:sp>
        <p:nvSpPr>
          <p:cNvPr id="35" name="TextBox 35"/>
          <p:cNvSpPr txBox="1"/>
          <p:nvPr/>
        </p:nvSpPr>
        <p:spPr>
          <a:xfrm>
            <a:off x="5879936" y="2778471"/>
            <a:ext cx="3283482" cy="1695450"/>
          </a:xfrm>
          <a:prstGeom prst="rect">
            <a:avLst/>
          </a:prstGeom>
        </p:spPr>
        <p:txBody>
          <a:bodyPr lIns="0" tIns="0" rIns="0" bIns="0" rtlCol="0" anchor="t">
            <a:spAutoFit/>
          </a:bodyPr>
          <a:lstStyle/>
          <a:p>
            <a:pPr marL="0" lvl="0" indent="0" algn="ctr">
              <a:lnSpc>
                <a:spcPts val="3359"/>
              </a:lnSpc>
            </a:pPr>
            <a:r>
              <a:rPr lang="en-US" sz="2799">
                <a:solidFill>
                  <a:srgbClr val="19112C"/>
                </a:solidFill>
                <a:latin typeface="Arial"/>
                <a:ea typeface="Arial"/>
                <a:cs typeface="Arial"/>
                <a:sym typeface="Arial"/>
              </a:rPr>
              <a:t>Μοιράστε ρόλους: αφήστε τους συμμετέχοντες να μιλήσουν σύντομα.</a:t>
            </a:r>
          </a:p>
        </p:txBody>
      </p:sp>
      <p:sp>
        <p:nvSpPr>
          <p:cNvPr id="36" name="TextBox 36"/>
          <p:cNvSpPr txBox="1"/>
          <p:nvPr/>
        </p:nvSpPr>
        <p:spPr>
          <a:xfrm>
            <a:off x="10996697" y="3267382"/>
            <a:ext cx="3061764" cy="857250"/>
          </a:xfrm>
          <a:prstGeom prst="rect">
            <a:avLst/>
          </a:prstGeom>
        </p:spPr>
        <p:txBody>
          <a:bodyPr lIns="0" tIns="0" rIns="0" bIns="0" rtlCol="0" anchor="t">
            <a:spAutoFit/>
          </a:bodyPr>
          <a:lstStyle/>
          <a:p>
            <a:pPr marL="0" lvl="0" indent="0" algn="ctr">
              <a:lnSpc>
                <a:spcPts val="3359"/>
              </a:lnSpc>
            </a:pPr>
            <a:r>
              <a:rPr lang="en-US" sz="2799">
                <a:solidFill>
                  <a:srgbClr val="19112C"/>
                </a:solidFill>
                <a:latin typeface="Arial"/>
                <a:ea typeface="Arial"/>
                <a:cs typeface="Arial"/>
                <a:sym typeface="Arial"/>
              </a:rPr>
              <a:t>Χρόνος ομιλίας: μέγιστο 3 λεπτά!</a:t>
            </a:r>
          </a:p>
        </p:txBody>
      </p:sp>
      <p:sp>
        <p:nvSpPr>
          <p:cNvPr id="37" name="TextBox 37"/>
          <p:cNvSpPr txBox="1"/>
          <p:nvPr/>
        </p:nvSpPr>
        <p:spPr>
          <a:xfrm>
            <a:off x="3092182" y="5447684"/>
            <a:ext cx="3807663" cy="1695450"/>
          </a:xfrm>
          <a:prstGeom prst="rect">
            <a:avLst/>
          </a:prstGeom>
        </p:spPr>
        <p:txBody>
          <a:bodyPr lIns="0" tIns="0" rIns="0" bIns="0" rtlCol="0" anchor="t">
            <a:spAutoFit/>
          </a:bodyPr>
          <a:lstStyle/>
          <a:p>
            <a:pPr marL="0" lvl="0" indent="0" algn="ctr">
              <a:lnSpc>
                <a:spcPts val="3359"/>
              </a:lnSpc>
            </a:pPr>
            <a:r>
              <a:rPr lang="en-US" sz="2799">
                <a:solidFill>
                  <a:srgbClr val="19112C"/>
                </a:solidFill>
                <a:latin typeface="Arial"/>
                <a:ea typeface="Arial"/>
                <a:cs typeface="Arial"/>
                <a:sym typeface="Arial"/>
              </a:rPr>
              <a:t>Χρησιμοποιήστε οπτικά μέσα ή σύντομα παραδείγματα, αν υπάρχουν</a:t>
            </a:r>
          </a:p>
        </p:txBody>
      </p:sp>
      <p:sp>
        <p:nvSpPr>
          <p:cNvPr id="38" name="TextBox 38"/>
          <p:cNvSpPr txBox="1"/>
          <p:nvPr/>
        </p:nvSpPr>
        <p:spPr>
          <a:xfrm>
            <a:off x="8442714" y="5447684"/>
            <a:ext cx="3061764" cy="1695450"/>
          </a:xfrm>
          <a:prstGeom prst="rect">
            <a:avLst/>
          </a:prstGeom>
        </p:spPr>
        <p:txBody>
          <a:bodyPr lIns="0" tIns="0" rIns="0" bIns="0" rtlCol="0" anchor="t">
            <a:spAutoFit/>
          </a:bodyPr>
          <a:lstStyle/>
          <a:p>
            <a:pPr marL="0" lvl="0" indent="0" algn="ctr">
              <a:lnSpc>
                <a:spcPts val="3360"/>
              </a:lnSpc>
            </a:pPr>
            <a:r>
              <a:rPr lang="en-US" sz="2800">
                <a:solidFill>
                  <a:srgbClr val="19112C"/>
                </a:solidFill>
                <a:latin typeface="Arial"/>
                <a:ea typeface="Arial"/>
                <a:cs typeface="Arial"/>
                <a:sym typeface="Arial"/>
              </a:rPr>
              <a:t>Δείξε πάθος! Η αυτοπεποίθηση εμπνέει αυτοπεποίθηση.</a:t>
            </a:r>
          </a:p>
        </p:txBody>
      </p:sp>
      <p:sp>
        <p:nvSpPr>
          <p:cNvPr id="39" name="Freeform 39"/>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1"/>
            <a:stretch>
              <a:fillRect/>
            </a:stretch>
          </a:blipFill>
        </p:spPr>
        <p:txBody>
          <a:bodyPr/>
          <a:lstStyle/>
          <a:p>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1052204" y="452011"/>
            <a:ext cx="2882265" cy="1403886"/>
            <a:chOff x="0" y="0"/>
            <a:chExt cx="3843020" cy="1871848"/>
          </a:xfrm>
        </p:grpSpPr>
        <p:sp>
          <p:nvSpPr>
            <p:cNvPr id="5" name="Freeform 5" descr="Ένα ασπρόμαυρο λογότυπο  Η περιγραφή δημιουργείται αυτόματα"/>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2"/>
              <a:stretch>
                <a:fillRect l="-33" r="-33"/>
              </a:stretch>
            </a:blipFill>
          </p:spPr>
          <p:txBody>
            <a:bodyPr/>
            <a:lstStyle/>
            <a:p>
              <a:endParaRPr lang="en-US"/>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sp>
        <p:nvSpPr>
          <p:cNvPr id="19" name="TextBox 19"/>
          <p:cNvSpPr txBox="1"/>
          <p:nvPr/>
        </p:nvSpPr>
        <p:spPr>
          <a:xfrm>
            <a:off x="4877559" y="3445756"/>
            <a:ext cx="8532882" cy="843915"/>
          </a:xfrm>
          <a:prstGeom prst="rect">
            <a:avLst/>
          </a:prstGeom>
        </p:spPr>
        <p:txBody>
          <a:bodyPr lIns="0" tIns="0" rIns="0" bIns="0" rtlCol="0" anchor="t">
            <a:spAutoFit/>
          </a:bodyPr>
          <a:lstStyle/>
          <a:p>
            <a:pPr marL="0" lvl="0" indent="0" algn="ctr">
              <a:lnSpc>
                <a:spcPts val="6479"/>
              </a:lnSpc>
            </a:pPr>
            <a:r>
              <a:rPr lang="en-US" sz="5999" b="1">
                <a:solidFill>
                  <a:srgbClr val="C0FF99"/>
                </a:solidFill>
                <a:latin typeface="Georgia Bold"/>
                <a:ea typeface="Georgia Bold"/>
                <a:cs typeface="Georgia Bold"/>
                <a:sym typeface="Georgia Bold"/>
              </a:rPr>
              <a:t>ΠΑΡΟΥΣΙΑΣΕΙΣ</a:t>
            </a:r>
          </a:p>
        </p:txBody>
      </p:sp>
      <p:grpSp>
        <p:nvGrpSpPr>
          <p:cNvPr id="20" name="Group 20"/>
          <p:cNvGrpSpPr/>
          <p:nvPr/>
        </p:nvGrpSpPr>
        <p:grpSpPr>
          <a:xfrm>
            <a:off x="1552518" y="5054471"/>
            <a:ext cx="14874820" cy="738208"/>
            <a:chOff x="0" y="0"/>
            <a:chExt cx="19833094" cy="984278"/>
          </a:xfrm>
        </p:grpSpPr>
        <p:sp>
          <p:nvSpPr>
            <p:cNvPr id="21" name="Freeform 21"/>
            <p:cNvSpPr/>
            <p:nvPr/>
          </p:nvSpPr>
          <p:spPr>
            <a:xfrm>
              <a:off x="0" y="0"/>
              <a:ext cx="19833095" cy="984278"/>
            </a:xfrm>
            <a:custGeom>
              <a:avLst/>
              <a:gdLst/>
              <a:ahLst/>
              <a:cxnLst/>
              <a:rect l="l" t="t" r="r" b="b"/>
              <a:pathLst>
                <a:path w="19833095" h="984278">
                  <a:moveTo>
                    <a:pt x="0" y="0"/>
                  </a:moveTo>
                  <a:lnTo>
                    <a:pt x="19833095" y="0"/>
                  </a:lnTo>
                  <a:lnTo>
                    <a:pt x="19833095" y="984278"/>
                  </a:lnTo>
                  <a:lnTo>
                    <a:pt x="0" y="984278"/>
                  </a:lnTo>
                  <a:close/>
                </a:path>
              </a:pathLst>
            </a:custGeom>
            <a:solidFill>
              <a:srgbClr val="000000">
                <a:alpha val="0"/>
              </a:srgbClr>
            </a:solidFill>
          </p:spPr>
          <p:txBody>
            <a:bodyPr/>
            <a:lstStyle/>
            <a:p>
              <a:endParaRPr lang="en-US"/>
            </a:p>
          </p:txBody>
        </p:sp>
        <p:sp>
          <p:nvSpPr>
            <p:cNvPr id="22" name="TextBox 22"/>
            <p:cNvSpPr txBox="1"/>
            <p:nvPr/>
          </p:nvSpPr>
          <p:spPr>
            <a:xfrm>
              <a:off x="0" y="19050"/>
              <a:ext cx="19833094" cy="965228"/>
            </a:xfrm>
            <a:prstGeom prst="rect">
              <a:avLst/>
            </a:prstGeom>
          </p:spPr>
          <p:txBody>
            <a:bodyPr lIns="0" tIns="0" rIns="0" bIns="0" rtlCol="0" anchor="b"/>
            <a:lstStyle/>
            <a:p>
              <a:pPr marL="0" lvl="0" indent="0" algn="ctr">
                <a:lnSpc>
                  <a:spcPts val="3888"/>
                </a:lnSpc>
              </a:pPr>
              <a:r>
                <a:rPr lang="en-US" sz="3600" b="1">
                  <a:solidFill>
                    <a:srgbClr val="FFFFFF"/>
                  </a:solidFill>
                  <a:latin typeface="Arial Bold"/>
                  <a:ea typeface="Arial Bold"/>
                  <a:cs typeface="Arial Bold"/>
                  <a:sym typeface="Arial Bold"/>
                </a:rPr>
                <a:t>10 λεπτά ανά ομάδα</a:t>
              </a:r>
            </a:p>
          </p:txBody>
        </p:sp>
      </p:grpSp>
      <p:sp>
        <p:nvSpPr>
          <p:cNvPr id="23" name="Freeform 23"/>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grpSp>
        <p:nvGrpSpPr>
          <p:cNvPr id="16" name="Group 16"/>
          <p:cNvGrpSpPr>
            <a:grpSpLocks noChangeAspect="1"/>
          </p:cNvGrpSpPr>
          <p:nvPr/>
        </p:nvGrpSpPr>
        <p:grpSpPr>
          <a:xfrm>
            <a:off x="14708498" y="-954"/>
            <a:ext cx="3579499" cy="8747478"/>
            <a:chOff x="0" y="0"/>
            <a:chExt cx="4772666" cy="11663304"/>
          </a:xfrm>
        </p:grpSpPr>
        <p:sp>
          <p:nvSpPr>
            <p:cNvPr id="17" name="Freeform 17" descr="Ένα τετράγωνο και ένα τετράγωνο αντικείμενο με ένα πράσινο και ένα μαύρο τετράγωνο αντικείμενο  Η περιγραφή δημιουργήθηκε αυτόματα"/>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8"/>
              <a:stretch>
                <a:fillRect t="-1211" b="-1211"/>
              </a:stretch>
            </a:blipFill>
          </p:spPr>
          <p:txBody>
            <a:bodyPr/>
            <a:lstStyle/>
            <a:p>
              <a:endParaRPr lang="en-US"/>
            </a:p>
          </p:txBody>
        </p:sp>
      </p:grpSp>
      <p:grpSp>
        <p:nvGrpSpPr>
          <p:cNvPr id="18" name="Group 18"/>
          <p:cNvGrpSpPr>
            <a:grpSpLocks noChangeAspect="1"/>
          </p:cNvGrpSpPr>
          <p:nvPr/>
        </p:nvGrpSpPr>
        <p:grpSpPr>
          <a:xfrm>
            <a:off x="14896364" y="2252438"/>
            <a:ext cx="3203764" cy="972000"/>
            <a:chOff x="0" y="0"/>
            <a:chExt cx="4271686" cy="1296000"/>
          </a:xfrm>
        </p:grpSpPr>
        <p:sp>
          <p:nvSpPr>
            <p:cNvPr id="19" name="Freeform 19" descr="Ένα μοβ και μαύρο κείμενο  Η περιγραφή δημιουργείται αυτόματα"/>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9"/>
              <a:stretch>
                <a:fillRect t="-185" b="-183"/>
              </a:stretch>
            </a:blipFill>
          </p:spPr>
          <p:txBody>
            <a:bodyPr/>
            <a:lstStyle/>
            <a:p>
              <a:endParaRPr lang="en-US"/>
            </a:p>
          </p:txBody>
        </p:sp>
      </p:grpSp>
      <p:grpSp>
        <p:nvGrpSpPr>
          <p:cNvPr id="20" name="Group 20"/>
          <p:cNvGrpSpPr/>
          <p:nvPr/>
        </p:nvGrpSpPr>
        <p:grpSpPr>
          <a:xfrm>
            <a:off x="663801" y="5899084"/>
            <a:ext cx="13679872" cy="1988345"/>
            <a:chOff x="0" y="0"/>
            <a:chExt cx="18239830" cy="2651126"/>
          </a:xfrm>
        </p:grpSpPr>
        <p:sp>
          <p:nvSpPr>
            <p:cNvPr id="21" name="Freeform 21"/>
            <p:cNvSpPr/>
            <p:nvPr/>
          </p:nvSpPr>
          <p:spPr>
            <a:xfrm>
              <a:off x="0" y="0"/>
              <a:ext cx="18239829" cy="2651126"/>
            </a:xfrm>
            <a:custGeom>
              <a:avLst/>
              <a:gdLst/>
              <a:ahLst/>
              <a:cxnLst/>
              <a:rect l="l" t="t" r="r" b="b"/>
              <a:pathLst>
                <a:path w="18239829" h="2651126">
                  <a:moveTo>
                    <a:pt x="0" y="0"/>
                  </a:moveTo>
                  <a:lnTo>
                    <a:pt x="18239829" y="0"/>
                  </a:lnTo>
                  <a:lnTo>
                    <a:pt x="18239829" y="2651126"/>
                  </a:lnTo>
                  <a:lnTo>
                    <a:pt x="0" y="2651126"/>
                  </a:lnTo>
                  <a:close/>
                </a:path>
              </a:pathLst>
            </a:custGeom>
            <a:solidFill>
              <a:srgbClr val="000000">
                <a:alpha val="0"/>
              </a:srgbClr>
            </a:solidFill>
          </p:spPr>
          <p:txBody>
            <a:bodyPr/>
            <a:lstStyle/>
            <a:p>
              <a:endParaRPr lang="en-US"/>
            </a:p>
          </p:txBody>
        </p:sp>
        <p:sp>
          <p:nvSpPr>
            <p:cNvPr id="22" name="TextBox 22"/>
            <p:cNvSpPr txBox="1"/>
            <p:nvPr/>
          </p:nvSpPr>
          <p:spPr>
            <a:xfrm>
              <a:off x="0" y="66675"/>
              <a:ext cx="18239830" cy="2584451"/>
            </a:xfrm>
            <a:prstGeom prst="rect">
              <a:avLst/>
            </a:prstGeom>
          </p:spPr>
          <p:txBody>
            <a:bodyPr lIns="0" tIns="0" rIns="0" bIns="0" rtlCol="0" anchor="ctr"/>
            <a:lstStyle/>
            <a:p>
              <a:pPr marL="0" lvl="0" indent="0" algn="ctr">
                <a:lnSpc>
                  <a:spcPts val="7128"/>
                </a:lnSpc>
              </a:pPr>
              <a:r>
                <a:rPr lang="en-US" sz="6600" b="1">
                  <a:solidFill>
                    <a:srgbClr val="8D5CFF"/>
                  </a:solidFill>
                  <a:latin typeface="Georgia Bold"/>
                  <a:ea typeface="Georgia Bold"/>
                  <a:cs typeface="Georgia Bold"/>
                  <a:sym typeface="Georgia Bold"/>
                </a:rPr>
                <a:t>Ώρα για αξιολόγηση</a:t>
              </a:r>
            </a:p>
          </p:txBody>
        </p:sp>
      </p:grpSp>
      <p:sp>
        <p:nvSpPr>
          <p:cNvPr id="23" name="Freeform 23"/>
          <p:cNvSpPr/>
          <p:nvPr/>
        </p:nvSpPr>
        <p:spPr>
          <a:xfrm>
            <a:off x="6082261" y="1469959"/>
            <a:ext cx="2842953" cy="4114800"/>
          </a:xfrm>
          <a:custGeom>
            <a:avLst/>
            <a:gdLst/>
            <a:ahLst/>
            <a:cxnLst/>
            <a:rect l="l" t="t" r="r" b="b"/>
            <a:pathLst>
              <a:path w="2842953" h="4114800">
                <a:moveTo>
                  <a:pt x="0" y="0"/>
                </a:moveTo>
                <a:lnTo>
                  <a:pt x="2842953" y="0"/>
                </a:lnTo>
                <a:lnTo>
                  <a:pt x="284295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4" name="TextBox 24"/>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sp>
        <p:nvSpPr>
          <p:cNvPr id="25" name="Freeform 25"/>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2"/>
            <a:stretch>
              <a:fillRect/>
            </a:stretch>
          </a:blipFill>
        </p:spPr>
        <p:txBody>
          <a:bodyPr/>
          <a:lstStyle/>
          <a:p>
            <a:endParaRPr 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4708498" y="-954"/>
            <a:ext cx="3579499" cy="8747478"/>
            <a:chOff x="0" y="0"/>
            <a:chExt cx="4772666" cy="11663304"/>
          </a:xfrm>
        </p:grpSpPr>
        <p:sp>
          <p:nvSpPr>
            <p:cNvPr id="18" name="Freeform 18" descr="Ένα τετράγωνο και ένα τετράγωνο αντικείμενο με ένα πράσινο και ένα μαύρο τετράγωνο αντικείμενο  Η περιγραφή δημιουργήθηκε αυτόματα"/>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n-US"/>
            </a:p>
          </p:txBody>
        </p:sp>
      </p:grpSp>
      <p:grpSp>
        <p:nvGrpSpPr>
          <p:cNvPr id="19" name="Group 19"/>
          <p:cNvGrpSpPr>
            <a:grpSpLocks noChangeAspect="1"/>
          </p:cNvGrpSpPr>
          <p:nvPr/>
        </p:nvGrpSpPr>
        <p:grpSpPr>
          <a:xfrm>
            <a:off x="14896364" y="2252438"/>
            <a:ext cx="3203764" cy="972000"/>
            <a:chOff x="0" y="0"/>
            <a:chExt cx="4271686" cy="1296000"/>
          </a:xfrm>
        </p:grpSpPr>
        <p:sp>
          <p:nvSpPr>
            <p:cNvPr id="20" name="Freeform 20" descr="Ένα μοβ και μαύρο κείμενο  Η περιγραφή δημιουργείται αυτόματα"/>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n-US"/>
            </a:p>
          </p:txBody>
        </p:sp>
      </p:grpSp>
      <p:grpSp>
        <p:nvGrpSpPr>
          <p:cNvPr id="21" name="Group 21"/>
          <p:cNvGrpSpPr/>
          <p:nvPr/>
        </p:nvGrpSpPr>
        <p:grpSpPr>
          <a:xfrm>
            <a:off x="846618" y="547688"/>
            <a:ext cx="13679872" cy="1988345"/>
            <a:chOff x="0" y="0"/>
            <a:chExt cx="18239830" cy="2651126"/>
          </a:xfrm>
        </p:grpSpPr>
        <p:sp>
          <p:nvSpPr>
            <p:cNvPr id="22" name="Freeform 22"/>
            <p:cNvSpPr/>
            <p:nvPr/>
          </p:nvSpPr>
          <p:spPr>
            <a:xfrm>
              <a:off x="0" y="0"/>
              <a:ext cx="18239829" cy="2651126"/>
            </a:xfrm>
            <a:custGeom>
              <a:avLst/>
              <a:gdLst/>
              <a:ahLst/>
              <a:cxnLst/>
              <a:rect l="l" t="t" r="r" b="b"/>
              <a:pathLst>
                <a:path w="18239829" h="2651126">
                  <a:moveTo>
                    <a:pt x="0" y="0"/>
                  </a:moveTo>
                  <a:lnTo>
                    <a:pt x="18239829" y="0"/>
                  </a:lnTo>
                  <a:lnTo>
                    <a:pt x="18239829" y="2651126"/>
                  </a:lnTo>
                  <a:lnTo>
                    <a:pt x="0" y="2651126"/>
                  </a:lnTo>
                  <a:close/>
                </a:path>
              </a:pathLst>
            </a:custGeom>
            <a:solidFill>
              <a:srgbClr val="000000">
                <a:alpha val="0"/>
              </a:srgbClr>
            </a:solidFill>
          </p:spPr>
          <p:txBody>
            <a:bodyPr/>
            <a:lstStyle/>
            <a:p>
              <a:endParaRPr lang="en-US"/>
            </a:p>
          </p:txBody>
        </p:sp>
        <p:sp>
          <p:nvSpPr>
            <p:cNvPr id="23" name="TextBox 23"/>
            <p:cNvSpPr txBox="1"/>
            <p:nvPr/>
          </p:nvSpPr>
          <p:spPr>
            <a:xfrm>
              <a:off x="0" y="66675"/>
              <a:ext cx="18239830" cy="2584451"/>
            </a:xfrm>
            <a:prstGeom prst="rect">
              <a:avLst/>
            </a:prstGeom>
          </p:spPr>
          <p:txBody>
            <a:bodyPr lIns="0" tIns="0" rIns="0" bIns="0" rtlCol="0" anchor="ctr"/>
            <a:lstStyle/>
            <a:p>
              <a:pPr marL="0" lvl="0" indent="0" algn="l">
                <a:lnSpc>
                  <a:spcPts val="7128"/>
                </a:lnSpc>
              </a:pPr>
              <a:r>
                <a:rPr lang="en-US" sz="6600" b="1">
                  <a:solidFill>
                    <a:srgbClr val="8D5CFF"/>
                  </a:solidFill>
                  <a:latin typeface="Georgia Bold"/>
                  <a:ea typeface="Georgia Bold"/>
                  <a:cs typeface="Georgia Bold"/>
                  <a:sym typeface="Georgia Bold"/>
                </a:rPr>
                <a:t>Βραβεία παρουσίασης</a:t>
              </a:r>
            </a:p>
          </p:txBody>
        </p:sp>
      </p:grpSp>
      <p:grpSp>
        <p:nvGrpSpPr>
          <p:cNvPr id="24" name="Group 24"/>
          <p:cNvGrpSpPr>
            <a:grpSpLocks noChangeAspect="1"/>
          </p:cNvGrpSpPr>
          <p:nvPr/>
        </p:nvGrpSpPr>
        <p:grpSpPr>
          <a:xfrm>
            <a:off x="18435" y="1732935"/>
            <a:ext cx="14516121" cy="7282012"/>
            <a:chOff x="0" y="0"/>
            <a:chExt cx="19354828" cy="9709350"/>
          </a:xfrm>
        </p:grpSpPr>
        <p:sp>
          <p:nvSpPr>
            <p:cNvPr id="25" name="Freeform 25" descr="Εικόνα που περιέχει γραφικά, κύκλος, κίτρινο, δημιουργικότητα  Το περιεχόμενο που δημιουργείται από ΑΙ μπορεί να μην είναι σωστό."/>
            <p:cNvSpPr/>
            <p:nvPr/>
          </p:nvSpPr>
          <p:spPr>
            <a:xfrm>
              <a:off x="0" y="0"/>
              <a:ext cx="19354800" cy="9709404"/>
            </a:xfrm>
            <a:custGeom>
              <a:avLst/>
              <a:gdLst/>
              <a:ahLst/>
              <a:cxnLst/>
              <a:rect l="l" t="t" r="r" b="b"/>
              <a:pathLst>
                <a:path w="19354800" h="9709404">
                  <a:moveTo>
                    <a:pt x="0" y="0"/>
                  </a:moveTo>
                  <a:lnTo>
                    <a:pt x="19354800" y="0"/>
                  </a:lnTo>
                  <a:lnTo>
                    <a:pt x="19354800" y="9709404"/>
                  </a:lnTo>
                  <a:lnTo>
                    <a:pt x="0" y="9709404"/>
                  </a:lnTo>
                  <a:lnTo>
                    <a:pt x="0" y="0"/>
                  </a:lnTo>
                  <a:close/>
                </a:path>
              </a:pathLst>
            </a:custGeom>
            <a:blipFill>
              <a:blip r:embed="rId11"/>
              <a:stretch>
                <a:fillRect l="-165" r="-165"/>
              </a:stretch>
            </a:blipFill>
          </p:spPr>
          <p:txBody>
            <a:bodyPr/>
            <a:lstStyle/>
            <a:p>
              <a:endParaRPr lang="en-US"/>
            </a:p>
          </p:txBody>
        </p:sp>
      </p:grpSp>
      <p:grpSp>
        <p:nvGrpSpPr>
          <p:cNvPr id="26" name="Group 26"/>
          <p:cNvGrpSpPr/>
          <p:nvPr/>
        </p:nvGrpSpPr>
        <p:grpSpPr>
          <a:xfrm>
            <a:off x="1677627" y="4014210"/>
            <a:ext cx="2433480" cy="1523495"/>
            <a:chOff x="0" y="0"/>
            <a:chExt cx="3244640" cy="2031326"/>
          </a:xfrm>
        </p:grpSpPr>
        <p:sp>
          <p:nvSpPr>
            <p:cNvPr id="27" name="Freeform 27"/>
            <p:cNvSpPr/>
            <p:nvPr/>
          </p:nvSpPr>
          <p:spPr>
            <a:xfrm>
              <a:off x="0" y="0"/>
              <a:ext cx="3244640" cy="2031326"/>
            </a:xfrm>
            <a:custGeom>
              <a:avLst/>
              <a:gdLst/>
              <a:ahLst/>
              <a:cxnLst/>
              <a:rect l="l" t="t" r="r" b="b"/>
              <a:pathLst>
                <a:path w="3244640" h="2031326">
                  <a:moveTo>
                    <a:pt x="0" y="0"/>
                  </a:moveTo>
                  <a:lnTo>
                    <a:pt x="3244640" y="0"/>
                  </a:lnTo>
                  <a:lnTo>
                    <a:pt x="3244640" y="2031326"/>
                  </a:lnTo>
                  <a:lnTo>
                    <a:pt x="0" y="2031326"/>
                  </a:lnTo>
                  <a:close/>
                </a:path>
              </a:pathLst>
            </a:custGeom>
            <a:solidFill>
              <a:srgbClr val="000000">
                <a:alpha val="0"/>
              </a:srgbClr>
            </a:solidFill>
          </p:spPr>
          <p:txBody>
            <a:bodyPr/>
            <a:lstStyle/>
            <a:p>
              <a:endParaRPr lang="en-US"/>
            </a:p>
          </p:txBody>
        </p:sp>
        <p:sp>
          <p:nvSpPr>
            <p:cNvPr id="28" name="TextBox 28"/>
            <p:cNvSpPr txBox="1"/>
            <p:nvPr/>
          </p:nvSpPr>
          <p:spPr>
            <a:xfrm>
              <a:off x="0" y="-19050"/>
              <a:ext cx="3244640" cy="2050376"/>
            </a:xfrm>
            <a:prstGeom prst="rect">
              <a:avLst/>
            </a:prstGeom>
          </p:spPr>
          <p:txBody>
            <a:bodyPr lIns="0" tIns="0" rIns="0" bIns="0" rtlCol="0" anchor="ctr"/>
            <a:lstStyle/>
            <a:p>
              <a:pPr marL="0" lvl="0" indent="0" algn="ctr">
                <a:lnSpc>
                  <a:spcPts val="3600"/>
                </a:lnSpc>
              </a:pPr>
              <a:r>
                <a:rPr lang="en-US" sz="3000" b="1">
                  <a:solidFill>
                    <a:srgbClr val="19112C"/>
                  </a:solidFill>
                  <a:latin typeface="Arial Bold"/>
                  <a:ea typeface="Arial Bold"/>
                  <a:cs typeface="Arial Bold"/>
                  <a:sym typeface="Arial Bold"/>
                </a:rPr>
                <a:t>Η πιο βιώσιμη ιδέα</a:t>
              </a:r>
            </a:p>
          </p:txBody>
        </p:sp>
      </p:grpSp>
      <p:grpSp>
        <p:nvGrpSpPr>
          <p:cNvPr id="29" name="Group 29"/>
          <p:cNvGrpSpPr/>
          <p:nvPr/>
        </p:nvGrpSpPr>
        <p:grpSpPr>
          <a:xfrm>
            <a:off x="6065272" y="4014209"/>
            <a:ext cx="2433480" cy="1536241"/>
            <a:chOff x="0" y="0"/>
            <a:chExt cx="3244640" cy="2048321"/>
          </a:xfrm>
        </p:grpSpPr>
        <p:sp>
          <p:nvSpPr>
            <p:cNvPr id="30" name="Freeform 30"/>
            <p:cNvSpPr/>
            <p:nvPr/>
          </p:nvSpPr>
          <p:spPr>
            <a:xfrm>
              <a:off x="0" y="0"/>
              <a:ext cx="3244640" cy="2048321"/>
            </a:xfrm>
            <a:custGeom>
              <a:avLst/>
              <a:gdLst/>
              <a:ahLst/>
              <a:cxnLst/>
              <a:rect l="l" t="t" r="r" b="b"/>
              <a:pathLst>
                <a:path w="3244640" h="2048321">
                  <a:moveTo>
                    <a:pt x="0" y="0"/>
                  </a:moveTo>
                  <a:lnTo>
                    <a:pt x="3244640" y="0"/>
                  </a:lnTo>
                  <a:lnTo>
                    <a:pt x="3244640" y="2048321"/>
                  </a:lnTo>
                  <a:lnTo>
                    <a:pt x="0" y="2048321"/>
                  </a:lnTo>
                  <a:close/>
                </a:path>
              </a:pathLst>
            </a:custGeom>
            <a:solidFill>
              <a:srgbClr val="000000">
                <a:alpha val="0"/>
              </a:srgbClr>
            </a:solidFill>
          </p:spPr>
          <p:txBody>
            <a:bodyPr/>
            <a:lstStyle/>
            <a:p>
              <a:endParaRPr lang="en-US"/>
            </a:p>
          </p:txBody>
        </p:sp>
        <p:sp>
          <p:nvSpPr>
            <p:cNvPr id="31" name="TextBox 31"/>
            <p:cNvSpPr txBox="1"/>
            <p:nvPr/>
          </p:nvSpPr>
          <p:spPr>
            <a:xfrm>
              <a:off x="0" y="-19050"/>
              <a:ext cx="3244640" cy="2067371"/>
            </a:xfrm>
            <a:prstGeom prst="rect">
              <a:avLst/>
            </a:prstGeom>
          </p:spPr>
          <p:txBody>
            <a:bodyPr lIns="0" tIns="0" rIns="0" bIns="0" rtlCol="0" anchor="ctr"/>
            <a:lstStyle/>
            <a:p>
              <a:pPr marL="0" lvl="0" indent="0" algn="ctr">
                <a:lnSpc>
                  <a:spcPts val="3600"/>
                </a:lnSpc>
              </a:pPr>
              <a:r>
                <a:rPr lang="en-US" sz="3000" b="1">
                  <a:solidFill>
                    <a:srgbClr val="19112C"/>
                  </a:solidFill>
                  <a:latin typeface="Arial Bold"/>
                  <a:ea typeface="Arial Bold"/>
                  <a:cs typeface="Arial Bold"/>
                  <a:sym typeface="Arial Bold"/>
                </a:rPr>
                <a:t>Η πιο δημιουργική λύση</a:t>
              </a:r>
            </a:p>
          </p:txBody>
        </p:sp>
      </p:grpSp>
      <p:grpSp>
        <p:nvGrpSpPr>
          <p:cNvPr id="32" name="Group 32"/>
          <p:cNvGrpSpPr/>
          <p:nvPr/>
        </p:nvGrpSpPr>
        <p:grpSpPr>
          <a:xfrm>
            <a:off x="10434480" y="4014209"/>
            <a:ext cx="2783754" cy="1536241"/>
            <a:chOff x="0" y="0"/>
            <a:chExt cx="3711672" cy="2048321"/>
          </a:xfrm>
        </p:grpSpPr>
        <p:sp>
          <p:nvSpPr>
            <p:cNvPr id="33" name="Freeform 33"/>
            <p:cNvSpPr/>
            <p:nvPr/>
          </p:nvSpPr>
          <p:spPr>
            <a:xfrm>
              <a:off x="0" y="0"/>
              <a:ext cx="3711672" cy="2048321"/>
            </a:xfrm>
            <a:custGeom>
              <a:avLst/>
              <a:gdLst/>
              <a:ahLst/>
              <a:cxnLst/>
              <a:rect l="l" t="t" r="r" b="b"/>
              <a:pathLst>
                <a:path w="3711672" h="2048321">
                  <a:moveTo>
                    <a:pt x="0" y="0"/>
                  </a:moveTo>
                  <a:lnTo>
                    <a:pt x="3711672" y="0"/>
                  </a:lnTo>
                  <a:lnTo>
                    <a:pt x="3711672" y="2048321"/>
                  </a:lnTo>
                  <a:lnTo>
                    <a:pt x="0" y="2048321"/>
                  </a:lnTo>
                  <a:close/>
                </a:path>
              </a:pathLst>
            </a:custGeom>
            <a:solidFill>
              <a:srgbClr val="000000">
                <a:alpha val="0"/>
              </a:srgbClr>
            </a:solidFill>
          </p:spPr>
          <p:txBody>
            <a:bodyPr/>
            <a:lstStyle/>
            <a:p>
              <a:endParaRPr lang="en-US"/>
            </a:p>
          </p:txBody>
        </p:sp>
        <p:sp>
          <p:nvSpPr>
            <p:cNvPr id="34" name="TextBox 34"/>
            <p:cNvSpPr txBox="1"/>
            <p:nvPr/>
          </p:nvSpPr>
          <p:spPr>
            <a:xfrm>
              <a:off x="0" y="-19050"/>
              <a:ext cx="3711672" cy="2067371"/>
            </a:xfrm>
            <a:prstGeom prst="rect">
              <a:avLst/>
            </a:prstGeom>
          </p:spPr>
          <p:txBody>
            <a:bodyPr lIns="0" tIns="0" rIns="0" bIns="0" rtlCol="0" anchor="ctr"/>
            <a:lstStyle/>
            <a:p>
              <a:pPr marL="0" lvl="0" indent="0" algn="ctr">
                <a:lnSpc>
                  <a:spcPts val="3600"/>
                </a:lnSpc>
              </a:pPr>
              <a:r>
                <a:rPr lang="en-US" sz="3000" b="1">
                  <a:solidFill>
                    <a:srgbClr val="19112C"/>
                  </a:solidFill>
                  <a:latin typeface="Arial Bold"/>
                  <a:ea typeface="Arial Bold"/>
                  <a:cs typeface="Arial Bold"/>
                  <a:sym typeface="Arial Bold"/>
                </a:rPr>
                <a:t>Η καλύτερη ομαδική συνεργασία</a:t>
              </a:r>
            </a:p>
          </p:txBody>
        </p:sp>
      </p:grpSp>
      <p:sp>
        <p:nvSpPr>
          <p:cNvPr id="35" name="Freeform 35"/>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2"/>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a:off x="14110801" y="768080"/>
            <a:ext cx="2878200" cy="873228"/>
            <a:chOff x="0" y="0"/>
            <a:chExt cx="3837600" cy="1164304"/>
          </a:xfrm>
        </p:grpSpPr>
        <p:sp>
          <p:nvSpPr>
            <p:cNvPr id="18" name="Freeform 18" descr="Ένα μοβ και μαύρο κείμενο  Η περιγραφή δημιουργείται αυτόματα"/>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n-US"/>
            </a:p>
          </p:txBody>
        </p:sp>
      </p:grpSp>
      <p:grpSp>
        <p:nvGrpSpPr>
          <p:cNvPr id="19" name="Group 19"/>
          <p:cNvGrpSpPr/>
          <p:nvPr/>
        </p:nvGrpSpPr>
        <p:grpSpPr>
          <a:xfrm>
            <a:off x="1283176" y="571612"/>
            <a:ext cx="11021785" cy="1137553"/>
            <a:chOff x="0" y="0"/>
            <a:chExt cx="14695714" cy="1516737"/>
          </a:xfrm>
        </p:grpSpPr>
        <p:sp>
          <p:nvSpPr>
            <p:cNvPr id="20" name="Freeform 20"/>
            <p:cNvSpPr/>
            <p:nvPr/>
          </p:nvSpPr>
          <p:spPr>
            <a:xfrm>
              <a:off x="0" y="0"/>
              <a:ext cx="14695714" cy="1516737"/>
            </a:xfrm>
            <a:custGeom>
              <a:avLst/>
              <a:gdLst/>
              <a:ahLst/>
              <a:cxnLst/>
              <a:rect l="l" t="t" r="r" b="b"/>
              <a:pathLst>
                <a:path w="14695714" h="1516737">
                  <a:moveTo>
                    <a:pt x="0" y="0"/>
                  </a:moveTo>
                  <a:lnTo>
                    <a:pt x="14695714" y="0"/>
                  </a:lnTo>
                  <a:lnTo>
                    <a:pt x="14695714" y="1516737"/>
                  </a:lnTo>
                  <a:lnTo>
                    <a:pt x="0" y="1516737"/>
                  </a:lnTo>
                  <a:close/>
                </a:path>
              </a:pathLst>
            </a:custGeom>
            <a:solidFill>
              <a:srgbClr val="000000">
                <a:alpha val="0"/>
              </a:srgbClr>
            </a:solidFill>
          </p:spPr>
          <p:txBody>
            <a:bodyPr/>
            <a:lstStyle/>
            <a:p>
              <a:endParaRPr lang="en-US"/>
            </a:p>
          </p:txBody>
        </p:sp>
        <p:sp>
          <p:nvSpPr>
            <p:cNvPr id="21" name="TextBox 21"/>
            <p:cNvSpPr txBox="1"/>
            <p:nvPr/>
          </p:nvSpPr>
          <p:spPr>
            <a:xfrm>
              <a:off x="0" y="66675"/>
              <a:ext cx="14695714" cy="1450062"/>
            </a:xfrm>
            <a:prstGeom prst="rect">
              <a:avLst/>
            </a:prstGeom>
          </p:spPr>
          <p:txBody>
            <a:bodyPr lIns="0" tIns="0" rIns="0" bIns="0" rtlCol="0" anchor="ctr"/>
            <a:lstStyle/>
            <a:p>
              <a:pPr marL="0" lvl="0" indent="0" algn="l">
                <a:lnSpc>
                  <a:spcPts val="6480"/>
                </a:lnSpc>
              </a:pPr>
              <a:r>
                <a:rPr lang="en-US" sz="6000" b="1">
                  <a:solidFill>
                    <a:srgbClr val="8D5CFF"/>
                  </a:solidFill>
                  <a:latin typeface="Georgia Bold"/>
                  <a:ea typeface="Georgia Bold"/>
                  <a:cs typeface="Georgia Bold"/>
                  <a:sym typeface="Georgia Bold"/>
                </a:rPr>
                <a:t>Λοιπόν, ας γνωριστούμε...</a:t>
              </a:r>
            </a:p>
          </p:txBody>
        </p:sp>
      </p:grpSp>
      <p:grpSp>
        <p:nvGrpSpPr>
          <p:cNvPr id="22" name="Group 22"/>
          <p:cNvGrpSpPr>
            <a:grpSpLocks noChangeAspect="1"/>
          </p:cNvGrpSpPr>
          <p:nvPr/>
        </p:nvGrpSpPr>
        <p:grpSpPr>
          <a:xfrm>
            <a:off x="1532708" y="2526926"/>
            <a:ext cx="7382692" cy="5233149"/>
            <a:chOff x="0" y="0"/>
            <a:chExt cx="9843590" cy="6977532"/>
          </a:xfrm>
        </p:grpSpPr>
        <p:sp>
          <p:nvSpPr>
            <p:cNvPr id="23" name="Freeform 23" descr="Εικόνα που περιέχει άτομο, πινακίδα/σήμα  Το περιεχόμενο που δημιουργείται από AI ενδέχεται να είναι εσφαλμένο."/>
            <p:cNvSpPr/>
            <p:nvPr/>
          </p:nvSpPr>
          <p:spPr>
            <a:xfrm>
              <a:off x="0" y="0"/>
              <a:ext cx="9843643" cy="6977507"/>
            </a:xfrm>
            <a:custGeom>
              <a:avLst/>
              <a:gdLst/>
              <a:ahLst/>
              <a:cxnLst/>
              <a:rect l="l" t="t" r="r" b="b"/>
              <a:pathLst>
                <a:path w="9843643" h="6977507">
                  <a:moveTo>
                    <a:pt x="0" y="0"/>
                  </a:moveTo>
                  <a:lnTo>
                    <a:pt x="9843643" y="0"/>
                  </a:lnTo>
                  <a:lnTo>
                    <a:pt x="9843643" y="6977507"/>
                  </a:lnTo>
                  <a:lnTo>
                    <a:pt x="0" y="6977507"/>
                  </a:lnTo>
                  <a:lnTo>
                    <a:pt x="0" y="0"/>
                  </a:lnTo>
                  <a:close/>
                </a:path>
              </a:pathLst>
            </a:custGeom>
            <a:blipFill>
              <a:blip r:embed="rId9"/>
              <a:stretch>
                <a:fillRect/>
              </a:stretch>
            </a:blipFill>
          </p:spPr>
          <p:txBody>
            <a:bodyPr/>
            <a:lstStyle/>
            <a:p>
              <a:endParaRPr lang="en-US"/>
            </a:p>
          </p:txBody>
        </p:sp>
      </p:grpSp>
      <p:grpSp>
        <p:nvGrpSpPr>
          <p:cNvPr id="24" name="Group 24"/>
          <p:cNvGrpSpPr/>
          <p:nvPr/>
        </p:nvGrpSpPr>
        <p:grpSpPr>
          <a:xfrm>
            <a:off x="11249019" y="3314013"/>
            <a:ext cx="5723272" cy="3658971"/>
            <a:chOff x="0" y="0"/>
            <a:chExt cx="7631030" cy="4878628"/>
          </a:xfrm>
        </p:grpSpPr>
        <p:sp>
          <p:nvSpPr>
            <p:cNvPr id="25" name="Freeform 25"/>
            <p:cNvSpPr/>
            <p:nvPr/>
          </p:nvSpPr>
          <p:spPr>
            <a:xfrm>
              <a:off x="12700" y="12700"/>
              <a:ext cx="7605649" cy="4853178"/>
            </a:xfrm>
            <a:custGeom>
              <a:avLst/>
              <a:gdLst/>
              <a:ahLst/>
              <a:cxnLst/>
              <a:rect l="l" t="t" r="r" b="b"/>
              <a:pathLst>
                <a:path w="7605649" h="4853178">
                  <a:moveTo>
                    <a:pt x="0" y="808863"/>
                  </a:moveTo>
                  <a:cubicBezTo>
                    <a:pt x="0" y="362204"/>
                    <a:pt x="362839" y="0"/>
                    <a:pt x="810387" y="0"/>
                  </a:cubicBezTo>
                  <a:lnTo>
                    <a:pt x="6795262" y="0"/>
                  </a:lnTo>
                  <a:cubicBezTo>
                    <a:pt x="7242810" y="0"/>
                    <a:pt x="7605649" y="362204"/>
                    <a:pt x="7605649" y="808863"/>
                  </a:cubicBezTo>
                  <a:lnTo>
                    <a:pt x="7605649" y="4044315"/>
                  </a:lnTo>
                  <a:cubicBezTo>
                    <a:pt x="7605649" y="4491101"/>
                    <a:pt x="7242810" y="4853178"/>
                    <a:pt x="6795262" y="4853178"/>
                  </a:cubicBezTo>
                  <a:lnTo>
                    <a:pt x="810387" y="4853178"/>
                  </a:lnTo>
                  <a:cubicBezTo>
                    <a:pt x="362839" y="4853178"/>
                    <a:pt x="0" y="4491101"/>
                    <a:pt x="0" y="4044315"/>
                  </a:cubicBezTo>
                  <a:close/>
                </a:path>
              </a:pathLst>
            </a:custGeom>
            <a:solidFill>
              <a:srgbClr val="8D5CFF"/>
            </a:solidFill>
          </p:spPr>
          <p:txBody>
            <a:bodyPr/>
            <a:lstStyle/>
            <a:p>
              <a:endParaRPr lang="en-US"/>
            </a:p>
          </p:txBody>
        </p:sp>
        <p:sp>
          <p:nvSpPr>
            <p:cNvPr id="26" name="Freeform 26"/>
            <p:cNvSpPr/>
            <p:nvPr/>
          </p:nvSpPr>
          <p:spPr>
            <a:xfrm>
              <a:off x="0" y="0"/>
              <a:ext cx="7631049" cy="4878578"/>
            </a:xfrm>
            <a:custGeom>
              <a:avLst/>
              <a:gdLst/>
              <a:ahLst/>
              <a:cxnLst/>
              <a:rect l="l" t="t" r="r" b="b"/>
              <a:pathLst>
                <a:path w="7631049" h="4878578">
                  <a:moveTo>
                    <a:pt x="0" y="821563"/>
                  </a:moveTo>
                  <a:cubicBezTo>
                    <a:pt x="0" y="367792"/>
                    <a:pt x="368554" y="0"/>
                    <a:pt x="823087" y="0"/>
                  </a:cubicBezTo>
                  <a:lnTo>
                    <a:pt x="6807962" y="0"/>
                  </a:lnTo>
                  <a:lnTo>
                    <a:pt x="6807962" y="12700"/>
                  </a:lnTo>
                  <a:lnTo>
                    <a:pt x="6807962" y="0"/>
                  </a:lnTo>
                  <a:cubicBezTo>
                    <a:pt x="7262495" y="0"/>
                    <a:pt x="7631049" y="367792"/>
                    <a:pt x="7631049" y="821563"/>
                  </a:cubicBezTo>
                  <a:lnTo>
                    <a:pt x="7618349" y="821563"/>
                  </a:lnTo>
                  <a:lnTo>
                    <a:pt x="7631049" y="821563"/>
                  </a:lnTo>
                  <a:lnTo>
                    <a:pt x="7631049" y="4057015"/>
                  </a:lnTo>
                  <a:lnTo>
                    <a:pt x="7618349" y="4057015"/>
                  </a:lnTo>
                  <a:lnTo>
                    <a:pt x="7631049" y="4057015"/>
                  </a:lnTo>
                  <a:cubicBezTo>
                    <a:pt x="7631049" y="4510786"/>
                    <a:pt x="7262495" y="4878578"/>
                    <a:pt x="6807962" y="4878578"/>
                  </a:cubicBezTo>
                  <a:lnTo>
                    <a:pt x="6807962" y="4865878"/>
                  </a:lnTo>
                  <a:lnTo>
                    <a:pt x="6807962" y="4878578"/>
                  </a:lnTo>
                  <a:lnTo>
                    <a:pt x="823087" y="4878578"/>
                  </a:lnTo>
                  <a:lnTo>
                    <a:pt x="823087" y="4865878"/>
                  </a:lnTo>
                  <a:lnTo>
                    <a:pt x="823087" y="4878578"/>
                  </a:lnTo>
                  <a:cubicBezTo>
                    <a:pt x="368554" y="4878578"/>
                    <a:pt x="0" y="4510786"/>
                    <a:pt x="0" y="4057015"/>
                  </a:cubicBezTo>
                  <a:lnTo>
                    <a:pt x="0" y="821563"/>
                  </a:lnTo>
                  <a:lnTo>
                    <a:pt x="12700" y="821563"/>
                  </a:lnTo>
                  <a:lnTo>
                    <a:pt x="0" y="821563"/>
                  </a:lnTo>
                  <a:moveTo>
                    <a:pt x="25400" y="821563"/>
                  </a:moveTo>
                  <a:lnTo>
                    <a:pt x="25400" y="4057015"/>
                  </a:lnTo>
                  <a:lnTo>
                    <a:pt x="12700" y="4057015"/>
                  </a:lnTo>
                  <a:lnTo>
                    <a:pt x="25400" y="4057015"/>
                  </a:lnTo>
                  <a:cubicBezTo>
                    <a:pt x="25400" y="4496689"/>
                    <a:pt x="382524" y="4853178"/>
                    <a:pt x="823087" y="4853178"/>
                  </a:cubicBezTo>
                  <a:lnTo>
                    <a:pt x="6807962" y="4853178"/>
                  </a:lnTo>
                  <a:cubicBezTo>
                    <a:pt x="7248525" y="4853178"/>
                    <a:pt x="7605649" y="4496689"/>
                    <a:pt x="7605649" y="4057015"/>
                  </a:cubicBezTo>
                  <a:lnTo>
                    <a:pt x="7605649" y="821563"/>
                  </a:lnTo>
                  <a:cubicBezTo>
                    <a:pt x="7605649" y="381889"/>
                    <a:pt x="7248525" y="25400"/>
                    <a:pt x="6807962" y="25400"/>
                  </a:cubicBezTo>
                  <a:lnTo>
                    <a:pt x="823087" y="25400"/>
                  </a:lnTo>
                  <a:lnTo>
                    <a:pt x="823087" y="12700"/>
                  </a:lnTo>
                  <a:lnTo>
                    <a:pt x="823087" y="25400"/>
                  </a:lnTo>
                  <a:cubicBezTo>
                    <a:pt x="382524" y="25400"/>
                    <a:pt x="25400" y="381889"/>
                    <a:pt x="25400" y="821563"/>
                  </a:cubicBezTo>
                  <a:close/>
                </a:path>
              </a:pathLst>
            </a:custGeom>
            <a:solidFill>
              <a:srgbClr val="8D5CFF"/>
            </a:solidFill>
          </p:spPr>
          <p:txBody>
            <a:bodyPr/>
            <a:lstStyle/>
            <a:p>
              <a:endParaRPr lang="en-US"/>
            </a:p>
          </p:txBody>
        </p:sp>
      </p:grpSp>
      <p:sp>
        <p:nvSpPr>
          <p:cNvPr id="27" name="TextBox 27"/>
          <p:cNvSpPr txBox="1"/>
          <p:nvPr/>
        </p:nvSpPr>
        <p:spPr>
          <a:xfrm>
            <a:off x="11944277" y="4333287"/>
            <a:ext cx="4333048" cy="1677573"/>
          </a:xfrm>
          <a:prstGeom prst="rect">
            <a:avLst/>
          </a:prstGeom>
        </p:spPr>
        <p:txBody>
          <a:bodyPr lIns="0" tIns="0" rIns="0" bIns="0" rtlCol="0" anchor="t">
            <a:spAutoFit/>
          </a:bodyPr>
          <a:lstStyle/>
          <a:p>
            <a:pPr marL="0" lvl="0" indent="0" algn="ctr">
              <a:lnSpc>
                <a:spcPts val="3236"/>
              </a:lnSpc>
            </a:pPr>
            <a:r>
              <a:rPr lang="en-US" sz="3329">
                <a:solidFill>
                  <a:srgbClr val="FFFFFF"/>
                </a:solidFill>
                <a:latin typeface="Arial"/>
                <a:ea typeface="Arial"/>
                <a:cs typeface="Arial"/>
                <a:sym typeface="Arial"/>
              </a:rPr>
              <a:t>Ας παίξουμε ένα σύντομο παιχνίδι για να γνωριστούμε καλύτερα...</a:t>
            </a:r>
          </a:p>
        </p:txBody>
      </p:sp>
      <p:sp>
        <p:nvSpPr>
          <p:cNvPr id="28" name="Freeform 28"/>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0"/>
            <a:stretch>
              <a:fillRect/>
            </a:stretch>
          </a:blipFill>
        </p:spPr>
        <p:txBody>
          <a:bodyPr/>
          <a:lstStyle/>
          <a:p>
            <a:endParaRPr 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sp>
        <p:nvSpPr>
          <p:cNvPr id="16" name="TextBox 16"/>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17" name="Group 17"/>
          <p:cNvGrpSpPr>
            <a:grpSpLocks noChangeAspect="1"/>
          </p:cNvGrpSpPr>
          <p:nvPr/>
        </p:nvGrpSpPr>
        <p:grpSpPr>
          <a:xfrm rot="-10619682">
            <a:off x="8731239" y="-3418856"/>
            <a:ext cx="13200597" cy="12706123"/>
            <a:chOff x="0" y="0"/>
            <a:chExt cx="17600796" cy="16941498"/>
          </a:xfrm>
        </p:grpSpPr>
        <p:sp>
          <p:nvSpPr>
            <p:cNvPr id="18" name="Freeform 18"/>
            <p:cNvSpPr/>
            <p:nvPr/>
          </p:nvSpPr>
          <p:spPr>
            <a:xfrm flipH="1">
              <a:off x="0" y="0"/>
              <a:ext cx="17600803" cy="16941546"/>
            </a:xfrm>
            <a:custGeom>
              <a:avLst/>
              <a:gdLst/>
              <a:ahLst/>
              <a:cxnLst/>
              <a:rect l="l" t="t" r="r" b="b"/>
              <a:pathLst>
                <a:path w="17600803" h="16941546">
                  <a:moveTo>
                    <a:pt x="17600803" y="0"/>
                  </a:moveTo>
                  <a:lnTo>
                    <a:pt x="0" y="0"/>
                  </a:lnTo>
                  <a:lnTo>
                    <a:pt x="0" y="16941546"/>
                  </a:lnTo>
                  <a:lnTo>
                    <a:pt x="17600803" y="16941546"/>
                  </a:lnTo>
                  <a:lnTo>
                    <a:pt x="17600803" y="0"/>
                  </a:lnTo>
                  <a:close/>
                </a:path>
              </a:pathLst>
            </a:custGeom>
            <a:blipFill>
              <a:blip r:embed="rId8"/>
              <a:stretch>
                <a:fillRect b="-43"/>
              </a:stretch>
            </a:blipFill>
          </p:spPr>
          <p:txBody>
            <a:bodyPr/>
            <a:lstStyle/>
            <a:p>
              <a:endParaRPr lang="en-US"/>
            </a:p>
          </p:txBody>
        </p:sp>
      </p:grpSp>
      <p:grpSp>
        <p:nvGrpSpPr>
          <p:cNvPr id="19" name="Group 19"/>
          <p:cNvGrpSpPr>
            <a:grpSpLocks noChangeAspect="1"/>
          </p:cNvGrpSpPr>
          <p:nvPr/>
        </p:nvGrpSpPr>
        <p:grpSpPr>
          <a:xfrm>
            <a:off x="9589667" y="189735"/>
            <a:ext cx="8676274" cy="8738796"/>
            <a:chOff x="0" y="0"/>
            <a:chExt cx="13115528" cy="13210040"/>
          </a:xfrm>
        </p:grpSpPr>
        <p:sp>
          <p:nvSpPr>
            <p:cNvPr id="20" name="Freeform 20"/>
            <p:cNvSpPr/>
            <p:nvPr/>
          </p:nvSpPr>
          <p:spPr>
            <a:xfrm>
              <a:off x="0" y="0"/>
              <a:ext cx="13115544" cy="13210032"/>
            </a:xfrm>
            <a:custGeom>
              <a:avLst/>
              <a:gdLst/>
              <a:ahLst/>
              <a:cxnLst/>
              <a:rect l="l" t="t" r="r" b="b"/>
              <a:pathLst>
                <a:path w="13115544" h="13210032">
                  <a:moveTo>
                    <a:pt x="0" y="0"/>
                  </a:moveTo>
                  <a:lnTo>
                    <a:pt x="13115544" y="0"/>
                  </a:lnTo>
                  <a:lnTo>
                    <a:pt x="13115544" y="13210032"/>
                  </a:lnTo>
                  <a:lnTo>
                    <a:pt x="0" y="13210032"/>
                  </a:lnTo>
                  <a:lnTo>
                    <a:pt x="0" y="0"/>
                  </a:lnTo>
                  <a:close/>
                </a:path>
              </a:pathLst>
            </a:custGeom>
            <a:blipFill>
              <a:blip r:embed="rId9"/>
              <a:stretch>
                <a:fillRect t="-17338" r="-50246" b="-31833"/>
              </a:stretch>
            </a:blipFill>
          </p:spPr>
          <p:txBody>
            <a:bodyPr/>
            <a:lstStyle/>
            <a:p>
              <a:endParaRPr lang="en-US"/>
            </a:p>
          </p:txBody>
        </p:sp>
      </p:grpSp>
      <p:grpSp>
        <p:nvGrpSpPr>
          <p:cNvPr id="21" name="Group 21"/>
          <p:cNvGrpSpPr/>
          <p:nvPr/>
        </p:nvGrpSpPr>
        <p:grpSpPr>
          <a:xfrm>
            <a:off x="846618" y="471147"/>
            <a:ext cx="9091683" cy="1988345"/>
            <a:chOff x="0" y="0"/>
            <a:chExt cx="12122244" cy="2651126"/>
          </a:xfrm>
        </p:grpSpPr>
        <p:sp>
          <p:nvSpPr>
            <p:cNvPr id="22" name="Freeform 22"/>
            <p:cNvSpPr/>
            <p:nvPr/>
          </p:nvSpPr>
          <p:spPr>
            <a:xfrm>
              <a:off x="0"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endParaRPr lang="en-US"/>
            </a:p>
          </p:txBody>
        </p:sp>
        <p:sp>
          <p:nvSpPr>
            <p:cNvPr id="23" name="TextBox 23"/>
            <p:cNvSpPr txBox="1"/>
            <p:nvPr/>
          </p:nvSpPr>
          <p:spPr>
            <a:xfrm>
              <a:off x="0" y="66675"/>
              <a:ext cx="12122244" cy="2584451"/>
            </a:xfrm>
            <a:prstGeom prst="rect">
              <a:avLst/>
            </a:prstGeom>
          </p:spPr>
          <p:txBody>
            <a:bodyPr lIns="0" tIns="0" rIns="0" bIns="0" rtlCol="0" anchor="ctr"/>
            <a:lstStyle/>
            <a:p>
              <a:pPr marL="0" lvl="0" indent="0" algn="l">
                <a:lnSpc>
                  <a:spcPts val="6480"/>
                </a:lnSpc>
              </a:pPr>
              <a:r>
                <a:rPr lang="en-US" sz="6000" b="1">
                  <a:solidFill>
                    <a:srgbClr val="8D5CFF"/>
                  </a:solidFill>
                  <a:latin typeface="Georgia Bold"/>
                  <a:ea typeface="Georgia Bold"/>
                  <a:cs typeface="Georgia Bold"/>
                  <a:sym typeface="Georgia Bold"/>
                </a:rPr>
                <a:t>Αναστοχασμός</a:t>
              </a:r>
            </a:p>
          </p:txBody>
        </p:sp>
      </p:grpSp>
      <p:sp>
        <p:nvSpPr>
          <p:cNvPr id="24" name="TextBox 24"/>
          <p:cNvSpPr txBox="1"/>
          <p:nvPr/>
        </p:nvSpPr>
        <p:spPr>
          <a:xfrm>
            <a:off x="636366" y="2306553"/>
            <a:ext cx="8953301" cy="5962650"/>
          </a:xfrm>
          <a:prstGeom prst="rect">
            <a:avLst/>
          </a:prstGeom>
        </p:spPr>
        <p:txBody>
          <a:bodyPr lIns="0" tIns="0" rIns="0" bIns="0" rtlCol="0" anchor="t">
            <a:spAutoFit/>
          </a:bodyPr>
          <a:lstStyle/>
          <a:p>
            <a:pPr marL="647700" lvl="1" indent="-323850" algn="l">
              <a:lnSpc>
                <a:spcPts val="3600"/>
              </a:lnSpc>
              <a:buFont typeface="Arial"/>
              <a:buChar char="•"/>
            </a:pPr>
            <a:r>
              <a:rPr lang="en-US" sz="3000">
                <a:solidFill>
                  <a:srgbClr val="19112C"/>
                </a:solidFill>
                <a:latin typeface="Arial"/>
                <a:ea typeface="Arial"/>
                <a:cs typeface="Arial"/>
                <a:sym typeface="Arial"/>
              </a:rPr>
              <a:t>Συνολικά, ποια είναι η γνώμη σας για αυτό το Ideathon;</a:t>
            </a:r>
          </a:p>
          <a:p>
            <a:pPr marL="647700" lvl="1" indent="-323850" algn="l">
              <a:lnSpc>
                <a:spcPts val="3600"/>
              </a:lnSpc>
              <a:buFont typeface="Arial"/>
              <a:buChar char="•"/>
            </a:pPr>
            <a:r>
              <a:rPr lang="en-US" sz="3000">
                <a:solidFill>
                  <a:srgbClr val="19112C"/>
                </a:solidFill>
                <a:latin typeface="Arial"/>
                <a:ea typeface="Arial"/>
                <a:cs typeface="Arial"/>
                <a:sym typeface="Arial"/>
              </a:rPr>
              <a:t>Ποιες νέες γνώσεις σας βοήθησε να αποκτήσετε;</a:t>
            </a:r>
          </a:p>
          <a:p>
            <a:pPr marL="647700" lvl="1" indent="-323850" algn="l">
              <a:lnSpc>
                <a:spcPts val="3600"/>
              </a:lnSpc>
              <a:buFont typeface="Arial"/>
              <a:buChar char="•"/>
            </a:pPr>
            <a:r>
              <a:rPr lang="en-US" sz="3000">
                <a:solidFill>
                  <a:srgbClr val="19112C"/>
                </a:solidFill>
                <a:latin typeface="Arial"/>
                <a:ea typeface="Arial"/>
                <a:cs typeface="Arial"/>
                <a:sym typeface="Arial"/>
              </a:rPr>
              <a:t>Πώς σας βοήθησε η ομαδική εργασία να αντιληφθείτε τις προκλήσεις και τις λύσεις διαφορετικά;</a:t>
            </a:r>
          </a:p>
          <a:p>
            <a:pPr marL="647700" lvl="1" indent="-323850" algn="l">
              <a:lnSpc>
                <a:spcPts val="3600"/>
              </a:lnSpc>
              <a:buFont typeface="Arial"/>
              <a:buChar char="•"/>
            </a:pPr>
            <a:r>
              <a:rPr lang="en-US" sz="3000">
                <a:solidFill>
                  <a:srgbClr val="19112C"/>
                </a:solidFill>
                <a:latin typeface="Arial"/>
                <a:ea typeface="Arial"/>
                <a:cs typeface="Arial"/>
                <a:sym typeface="Arial"/>
              </a:rPr>
              <a:t>Πιστεύετε ότι η θέση σας ως γυναίκα μπορεί να επηρεάσει τον τρόπο που εργάζεστε και λαμβάνετε αποφάσεις;</a:t>
            </a:r>
          </a:p>
          <a:p>
            <a:pPr marL="647700" lvl="1" indent="-323850" algn="l">
              <a:lnSpc>
                <a:spcPts val="3600"/>
              </a:lnSpc>
              <a:buFont typeface="Arial"/>
              <a:buChar char="•"/>
            </a:pPr>
            <a:r>
              <a:rPr lang="en-US" sz="3000">
                <a:solidFill>
                  <a:srgbClr val="19112C"/>
                </a:solidFill>
                <a:latin typeface="Arial"/>
                <a:ea typeface="Arial"/>
                <a:cs typeface="Arial"/>
                <a:sym typeface="Arial"/>
              </a:rPr>
              <a:t>Σε ποιον βαθμό πιστεύετε ότι θα είστε σε θέση να συμβάλετε στη μετάβαση του κλωστοϋφαντουργικού τομέα ή οποιουδήποτε άλλου τομέα προς τη βιωσιμότητα;</a:t>
            </a:r>
          </a:p>
        </p:txBody>
      </p:sp>
      <p:sp>
        <p:nvSpPr>
          <p:cNvPr id="25" name="Freeform 25"/>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0"/>
            <a:stretch>
              <a:fillRect/>
            </a:stretch>
          </a:blipFill>
        </p:spPr>
        <p:txBody>
          <a:bodyPr/>
          <a:lstStyle/>
          <a:p>
            <a:endParaRPr 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1052204" y="452011"/>
            <a:ext cx="2882265" cy="1403886"/>
            <a:chOff x="0" y="0"/>
            <a:chExt cx="3843020" cy="1871848"/>
          </a:xfrm>
        </p:grpSpPr>
        <p:sp>
          <p:nvSpPr>
            <p:cNvPr id="5" name="Freeform 5" descr="Ένα ασπρόμαυρο λογότυπο  Η περιγραφή δημιουργείται αυτόματα"/>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2"/>
              <a:stretch>
                <a:fillRect l="-33" r="-33"/>
              </a:stretch>
            </a:blipFill>
          </p:spPr>
          <p:txBody>
            <a:bodyPr/>
            <a:lstStyle/>
            <a:p>
              <a:endParaRPr lang="en-US"/>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n-US"/>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n-US"/>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n-US"/>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n-US"/>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n-US"/>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n-US"/>
            </a:p>
          </p:txBody>
        </p:sp>
      </p:grpSp>
      <p:sp>
        <p:nvSpPr>
          <p:cNvPr id="18" name="Freeform 18"/>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9"/>
            <a:stretch>
              <a:fillRect/>
            </a:stretch>
          </a:blipFill>
        </p:spPr>
        <p:txBody>
          <a:bodyPr/>
          <a:lstStyle/>
          <a:p>
            <a:endParaRPr lang="en-US"/>
          </a:p>
        </p:txBody>
      </p:sp>
      <p:sp>
        <p:nvSpPr>
          <p:cNvPr id="19" name="Freeform 19"/>
          <p:cNvSpPr/>
          <p:nvPr/>
        </p:nvSpPr>
        <p:spPr>
          <a:xfrm>
            <a:off x="6496745" y="1195485"/>
            <a:ext cx="5727501" cy="5727501"/>
          </a:xfrm>
          <a:custGeom>
            <a:avLst/>
            <a:gdLst/>
            <a:ahLst/>
            <a:cxnLst/>
            <a:rect l="l" t="t" r="r" b="b"/>
            <a:pathLst>
              <a:path w="5727501" h="5727501">
                <a:moveTo>
                  <a:pt x="0" y="0"/>
                </a:moveTo>
                <a:lnTo>
                  <a:pt x="5727501" y="0"/>
                </a:lnTo>
                <a:lnTo>
                  <a:pt x="5727501" y="5727501"/>
                </a:lnTo>
                <a:lnTo>
                  <a:pt x="0" y="5727501"/>
                </a:lnTo>
                <a:lnTo>
                  <a:pt x="0" y="0"/>
                </a:lnTo>
                <a:close/>
              </a:path>
            </a:pathLst>
          </a:custGeom>
          <a:blipFill>
            <a:blip r:embed="rId10"/>
            <a:stretch>
              <a:fillRect/>
            </a:stretch>
          </a:blipFill>
        </p:spPr>
        <p:txBody>
          <a:bodyPr/>
          <a:lstStyle/>
          <a:p>
            <a:endParaRPr lang="en-US"/>
          </a:p>
        </p:txBody>
      </p:sp>
      <p:sp>
        <p:nvSpPr>
          <p:cNvPr id="20" name="TextBox 20"/>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sp>
        <p:nvSpPr>
          <p:cNvPr id="21" name="TextBox 21"/>
          <p:cNvSpPr txBox="1"/>
          <p:nvPr/>
        </p:nvSpPr>
        <p:spPr>
          <a:xfrm>
            <a:off x="958779" y="7284936"/>
            <a:ext cx="16370442" cy="768096"/>
          </a:xfrm>
          <a:prstGeom prst="rect">
            <a:avLst/>
          </a:prstGeom>
        </p:spPr>
        <p:txBody>
          <a:bodyPr lIns="0" tIns="0" rIns="0" bIns="0" rtlCol="0" anchor="t">
            <a:spAutoFit/>
          </a:bodyPr>
          <a:lstStyle/>
          <a:p>
            <a:pPr marL="0" lvl="0" indent="0" algn="l">
              <a:lnSpc>
                <a:spcPts val="5832"/>
              </a:lnSpc>
            </a:pPr>
            <a:r>
              <a:rPr lang="en-US" sz="5400" b="1">
                <a:solidFill>
                  <a:srgbClr val="C0FF99"/>
                </a:solidFill>
                <a:latin typeface="Georgia Bold"/>
                <a:ea typeface="Georgia Bold"/>
                <a:cs typeface="Georgia Bold"/>
                <a:sym typeface="Georgia Bold"/>
              </a:rPr>
              <a:t>Ποια είναι η γνώμη σας για αυτό το Ideathon;</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grpSp>
        <p:nvGrpSpPr>
          <p:cNvPr id="16" name="Group 16"/>
          <p:cNvGrpSpPr>
            <a:grpSpLocks noChangeAspect="1"/>
          </p:cNvGrpSpPr>
          <p:nvPr/>
        </p:nvGrpSpPr>
        <p:grpSpPr>
          <a:xfrm>
            <a:off x="9002023" y="0"/>
            <a:ext cx="9293984" cy="8703900"/>
            <a:chOff x="0" y="0"/>
            <a:chExt cx="15261350" cy="14292392"/>
          </a:xfrm>
        </p:grpSpPr>
        <p:sp>
          <p:nvSpPr>
            <p:cNvPr id="17" name="Freeform 17"/>
            <p:cNvSpPr/>
            <p:nvPr/>
          </p:nvSpPr>
          <p:spPr>
            <a:xfrm>
              <a:off x="0" y="0"/>
              <a:ext cx="15261337" cy="14292453"/>
            </a:xfrm>
            <a:custGeom>
              <a:avLst/>
              <a:gdLst/>
              <a:ahLst/>
              <a:cxnLst/>
              <a:rect l="l" t="t" r="r" b="b"/>
              <a:pathLst>
                <a:path w="15261337" h="14292453">
                  <a:moveTo>
                    <a:pt x="0" y="0"/>
                  </a:moveTo>
                  <a:lnTo>
                    <a:pt x="15261337" y="0"/>
                  </a:lnTo>
                  <a:lnTo>
                    <a:pt x="15261337" y="14292453"/>
                  </a:lnTo>
                  <a:lnTo>
                    <a:pt x="0" y="14292453"/>
                  </a:lnTo>
                  <a:lnTo>
                    <a:pt x="0" y="0"/>
                  </a:lnTo>
                  <a:close/>
                </a:path>
              </a:pathLst>
            </a:custGeom>
            <a:blipFill>
              <a:blip r:embed="rId8"/>
              <a:stretch>
                <a:fillRect t="-41703" r="-37810"/>
              </a:stretch>
            </a:blipFill>
          </p:spPr>
          <p:txBody>
            <a:bodyPr/>
            <a:lstStyle/>
            <a:p>
              <a:endParaRPr lang="en-US"/>
            </a:p>
          </p:txBody>
        </p:sp>
      </p:grpSp>
      <p:grpSp>
        <p:nvGrpSpPr>
          <p:cNvPr id="18" name="Group 18"/>
          <p:cNvGrpSpPr>
            <a:grpSpLocks noChangeAspect="1"/>
          </p:cNvGrpSpPr>
          <p:nvPr/>
        </p:nvGrpSpPr>
        <p:grpSpPr>
          <a:xfrm>
            <a:off x="1330659" y="685800"/>
            <a:ext cx="2878200" cy="873228"/>
            <a:chOff x="0" y="0"/>
            <a:chExt cx="3837600" cy="1164304"/>
          </a:xfrm>
        </p:grpSpPr>
        <p:sp>
          <p:nvSpPr>
            <p:cNvPr id="19" name="Freeform 19" descr="Ένα μοβ και μαύρο κείμενο  Η περιγραφή δημιουργείται αυτόματα"/>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9"/>
              <a:stretch>
                <a:fillRect t="-185" r="-1" b="-183"/>
              </a:stretch>
            </a:blipFill>
          </p:spPr>
          <p:txBody>
            <a:bodyPr/>
            <a:lstStyle/>
            <a:p>
              <a:endParaRPr lang="en-US"/>
            </a:p>
          </p:txBody>
        </p:sp>
      </p:grpSp>
      <p:sp>
        <p:nvSpPr>
          <p:cNvPr id="20" name="Freeform 20"/>
          <p:cNvSpPr/>
          <p:nvPr/>
        </p:nvSpPr>
        <p:spPr>
          <a:xfrm>
            <a:off x="1156256" y="3587035"/>
            <a:ext cx="1041328" cy="1041328"/>
          </a:xfrm>
          <a:custGeom>
            <a:avLst/>
            <a:gdLst/>
            <a:ahLst/>
            <a:cxnLst/>
            <a:rect l="l" t="t" r="r" b="b"/>
            <a:pathLst>
              <a:path w="1041328" h="1041328">
                <a:moveTo>
                  <a:pt x="0" y="0"/>
                </a:moveTo>
                <a:lnTo>
                  <a:pt x="1041327" y="0"/>
                </a:lnTo>
                <a:lnTo>
                  <a:pt x="1041327" y="1041327"/>
                </a:lnTo>
                <a:lnTo>
                  <a:pt x="0" y="10413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1" name="Freeform 21"/>
          <p:cNvSpPr/>
          <p:nvPr/>
        </p:nvSpPr>
        <p:spPr>
          <a:xfrm>
            <a:off x="1156256" y="4848101"/>
            <a:ext cx="1041328" cy="1041328"/>
          </a:xfrm>
          <a:custGeom>
            <a:avLst/>
            <a:gdLst/>
            <a:ahLst/>
            <a:cxnLst/>
            <a:rect l="l" t="t" r="r" b="b"/>
            <a:pathLst>
              <a:path w="1041328" h="1041328">
                <a:moveTo>
                  <a:pt x="0" y="0"/>
                </a:moveTo>
                <a:lnTo>
                  <a:pt x="1041327" y="0"/>
                </a:lnTo>
                <a:lnTo>
                  <a:pt x="1041327" y="1041327"/>
                </a:lnTo>
                <a:lnTo>
                  <a:pt x="0" y="104132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2" name="Freeform 22"/>
          <p:cNvSpPr/>
          <p:nvPr/>
        </p:nvSpPr>
        <p:spPr>
          <a:xfrm>
            <a:off x="1110430" y="6109167"/>
            <a:ext cx="1132979" cy="1132979"/>
          </a:xfrm>
          <a:custGeom>
            <a:avLst/>
            <a:gdLst/>
            <a:ahLst/>
            <a:cxnLst/>
            <a:rect l="l" t="t" r="r" b="b"/>
            <a:pathLst>
              <a:path w="1132979" h="1132979">
                <a:moveTo>
                  <a:pt x="0" y="0"/>
                </a:moveTo>
                <a:lnTo>
                  <a:pt x="1132979" y="0"/>
                </a:lnTo>
                <a:lnTo>
                  <a:pt x="1132979" y="1132979"/>
                </a:lnTo>
                <a:lnTo>
                  <a:pt x="0" y="113297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3" name="Freeform 23"/>
          <p:cNvSpPr/>
          <p:nvPr/>
        </p:nvSpPr>
        <p:spPr>
          <a:xfrm>
            <a:off x="1110430" y="7514751"/>
            <a:ext cx="1021727" cy="835959"/>
          </a:xfrm>
          <a:custGeom>
            <a:avLst/>
            <a:gdLst/>
            <a:ahLst/>
            <a:cxnLst/>
            <a:rect l="l" t="t" r="r" b="b"/>
            <a:pathLst>
              <a:path w="1021727" h="835959">
                <a:moveTo>
                  <a:pt x="0" y="0"/>
                </a:moveTo>
                <a:lnTo>
                  <a:pt x="1021727" y="0"/>
                </a:lnTo>
                <a:lnTo>
                  <a:pt x="1021727" y="835959"/>
                </a:lnTo>
                <a:lnTo>
                  <a:pt x="0" y="83595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4" name="TextBox 24"/>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grpSp>
        <p:nvGrpSpPr>
          <p:cNvPr id="25" name="Group 25"/>
          <p:cNvGrpSpPr/>
          <p:nvPr/>
        </p:nvGrpSpPr>
        <p:grpSpPr>
          <a:xfrm>
            <a:off x="2389668" y="3738594"/>
            <a:ext cx="6758100" cy="738208"/>
            <a:chOff x="0" y="0"/>
            <a:chExt cx="9010801" cy="984278"/>
          </a:xfrm>
        </p:grpSpPr>
        <p:sp>
          <p:nvSpPr>
            <p:cNvPr id="26" name="Freeform 26"/>
            <p:cNvSpPr/>
            <p:nvPr/>
          </p:nvSpPr>
          <p:spPr>
            <a:xfrm>
              <a:off x="0" y="0"/>
              <a:ext cx="9010801" cy="984278"/>
            </a:xfrm>
            <a:custGeom>
              <a:avLst/>
              <a:gdLst/>
              <a:ahLst/>
              <a:cxnLst/>
              <a:rect l="l" t="t" r="r" b="b"/>
              <a:pathLst>
                <a:path w="9010801" h="984278">
                  <a:moveTo>
                    <a:pt x="0" y="0"/>
                  </a:moveTo>
                  <a:lnTo>
                    <a:pt x="9010801" y="0"/>
                  </a:lnTo>
                  <a:lnTo>
                    <a:pt x="9010801" y="984278"/>
                  </a:lnTo>
                  <a:lnTo>
                    <a:pt x="0" y="984278"/>
                  </a:lnTo>
                  <a:close/>
                </a:path>
              </a:pathLst>
            </a:custGeom>
            <a:solidFill>
              <a:srgbClr val="000000">
                <a:alpha val="0"/>
              </a:srgbClr>
            </a:solidFill>
          </p:spPr>
          <p:txBody>
            <a:bodyPr/>
            <a:lstStyle/>
            <a:p>
              <a:endParaRPr lang="en-US"/>
            </a:p>
          </p:txBody>
        </p:sp>
        <p:sp>
          <p:nvSpPr>
            <p:cNvPr id="27" name="TextBox 27"/>
            <p:cNvSpPr txBox="1"/>
            <p:nvPr/>
          </p:nvSpPr>
          <p:spPr>
            <a:xfrm>
              <a:off x="0" y="19050"/>
              <a:ext cx="9010801" cy="965228"/>
            </a:xfrm>
            <a:prstGeom prst="rect">
              <a:avLst/>
            </a:prstGeom>
          </p:spPr>
          <p:txBody>
            <a:bodyPr lIns="0" tIns="0" rIns="0" bIns="0" rtlCol="0" anchor="b"/>
            <a:lstStyle/>
            <a:p>
              <a:pPr marL="0" lvl="0" indent="0" algn="l">
                <a:lnSpc>
                  <a:spcPts val="3780"/>
                </a:lnSpc>
              </a:pPr>
              <a:r>
                <a:rPr lang="en-US" sz="3500">
                  <a:solidFill>
                    <a:srgbClr val="8D5CFF"/>
                  </a:solidFill>
                  <a:latin typeface="Arial"/>
                  <a:ea typeface="Arial"/>
                  <a:cs typeface="Arial"/>
                  <a:sym typeface="Arial"/>
                </a:rPr>
                <a:t>https://www.w4tex-project.eu/</a:t>
              </a:r>
            </a:p>
          </p:txBody>
        </p:sp>
      </p:grpSp>
      <p:grpSp>
        <p:nvGrpSpPr>
          <p:cNvPr id="28" name="Group 28"/>
          <p:cNvGrpSpPr/>
          <p:nvPr/>
        </p:nvGrpSpPr>
        <p:grpSpPr>
          <a:xfrm>
            <a:off x="2389668" y="7514751"/>
            <a:ext cx="6758100" cy="738208"/>
            <a:chOff x="0" y="0"/>
            <a:chExt cx="9010801" cy="984278"/>
          </a:xfrm>
        </p:grpSpPr>
        <p:sp>
          <p:nvSpPr>
            <p:cNvPr id="29" name="Freeform 29"/>
            <p:cNvSpPr/>
            <p:nvPr/>
          </p:nvSpPr>
          <p:spPr>
            <a:xfrm>
              <a:off x="0" y="0"/>
              <a:ext cx="9010801" cy="984278"/>
            </a:xfrm>
            <a:custGeom>
              <a:avLst/>
              <a:gdLst/>
              <a:ahLst/>
              <a:cxnLst/>
              <a:rect l="l" t="t" r="r" b="b"/>
              <a:pathLst>
                <a:path w="9010801" h="984278">
                  <a:moveTo>
                    <a:pt x="0" y="0"/>
                  </a:moveTo>
                  <a:lnTo>
                    <a:pt x="9010801" y="0"/>
                  </a:lnTo>
                  <a:lnTo>
                    <a:pt x="9010801" y="984278"/>
                  </a:lnTo>
                  <a:lnTo>
                    <a:pt x="0" y="984278"/>
                  </a:lnTo>
                  <a:close/>
                </a:path>
              </a:pathLst>
            </a:custGeom>
            <a:solidFill>
              <a:srgbClr val="000000">
                <a:alpha val="0"/>
              </a:srgbClr>
            </a:solidFill>
          </p:spPr>
          <p:txBody>
            <a:bodyPr/>
            <a:lstStyle/>
            <a:p>
              <a:endParaRPr lang="en-US"/>
            </a:p>
          </p:txBody>
        </p:sp>
        <p:sp>
          <p:nvSpPr>
            <p:cNvPr id="30" name="TextBox 30"/>
            <p:cNvSpPr txBox="1"/>
            <p:nvPr/>
          </p:nvSpPr>
          <p:spPr>
            <a:xfrm>
              <a:off x="0" y="19050"/>
              <a:ext cx="9010801" cy="965228"/>
            </a:xfrm>
            <a:prstGeom prst="rect">
              <a:avLst/>
            </a:prstGeom>
          </p:spPr>
          <p:txBody>
            <a:bodyPr lIns="0" tIns="0" rIns="0" bIns="0" rtlCol="0" anchor="b"/>
            <a:lstStyle/>
            <a:p>
              <a:pPr marL="0" lvl="0" indent="0" algn="l">
                <a:lnSpc>
                  <a:spcPts val="3780"/>
                </a:lnSpc>
              </a:pPr>
              <a:r>
                <a:rPr lang="en-US" sz="3500">
                  <a:solidFill>
                    <a:srgbClr val="8D5CFF"/>
                  </a:solidFill>
                  <a:latin typeface="Arial"/>
                  <a:ea typeface="Arial"/>
                  <a:cs typeface="Arial"/>
                  <a:sym typeface="Arial"/>
                </a:rPr>
                <a:t>w4tex.project@gmail.com</a:t>
              </a:r>
            </a:p>
          </p:txBody>
        </p:sp>
      </p:grpSp>
      <p:grpSp>
        <p:nvGrpSpPr>
          <p:cNvPr id="31" name="Group 31"/>
          <p:cNvGrpSpPr/>
          <p:nvPr/>
        </p:nvGrpSpPr>
        <p:grpSpPr>
          <a:xfrm>
            <a:off x="2389668" y="4997313"/>
            <a:ext cx="9444426" cy="738208"/>
            <a:chOff x="0" y="0"/>
            <a:chExt cx="12592568" cy="984278"/>
          </a:xfrm>
        </p:grpSpPr>
        <p:sp>
          <p:nvSpPr>
            <p:cNvPr id="32" name="Freeform 32"/>
            <p:cNvSpPr/>
            <p:nvPr/>
          </p:nvSpPr>
          <p:spPr>
            <a:xfrm>
              <a:off x="0" y="0"/>
              <a:ext cx="12592569" cy="984278"/>
            </a:xfrm>
            <a:custGeom>
              <a:avLst/>
              <a:gdLst/>
              <a:ahLst/>
              <a:cxnLst/>
              <a:rect l="l" t="t" r="r" b="b"/>
              <a:pathLst>
                <a:path w="12592569" h="984278">
                  <a:moveTo>
                    <a:pt x="0" y="0"/>
                  </a:moveTo>
                  <a:lnTo>
                    <a:pt x="12592569" y="0"/>
                  </a:lnTo>
                  <a:lnTo>
                    <a:pt x="12592569" y="984278"/>
                  </a:lnTo>
                  <a:lnTo>
                    <a:pt x="0" y="984278"/>
                  </a:lnTo>
                  <a:close/>
                </a:path>
              </a:pathLst>
            </a:custGeom>
            <a:solidFill>
              <a:srgbClr val="000000">
                <a:alpha val="0"/>
              </a:srgbClr>
            </a:solidFill>
          </p:spPr>
          <p:txBody>
            <a:bodyPr/>
            <a:lstStyle/>
            <a:p>
              <a:endParaRPr lang="en-US"/>
            </a:p>
          </p:txBody>
        </p:sp>
        <p:sp>
          <p:nvSpPr>
            <p:cNvPr id="33" name="TextBox 33"/>
            <p:cNvSpPr txBox="1"/>
            <p:nvPr/>
          </p:nvSpPr>
          <p:spPr>
            <a:xfrm>
              <a:off x="0" y="19050"/>
              <a:ext cx="12592568" cy="965228"/>
            </a:xfrm>
            <a:prstGeom prst="rect">
              <a:avLst/>
            </a:prstGeom>
          </p:spPr>
          <p:txBody>
            <a:bodyPr lIns="0" tIns="0" rIns="0" bIns="0" rtlCol="0" anchor="b"/>
            <a:lstStyle/>
            <a:p>
              <a:pPr marL="0" lvl="0" indent="0" algn="l">
                <a:lnSpc>
                  <a:spcPts val="3780"/>
                </a:lnSpc>
              </a:pPr>
              <a:r>
                <a:rPr lang="en-US" sz="3500">
                  <a:solidFill>
                    <a:srgbClr val="8D5CFF"/>
                  </a:solidFill>
                  <a:latin typeface="Arial"/>
                  <a:ea typeface="Arial"/>
                  <a:cs typeface="Arial"/>
                  <a:sym typeface="Arial"/>
                </a:rPr>
                <a:t>https://www.instagram.com/w4tex_project/</a:t>
              </a:r>
            </a:p>
          </p:txBody>
        </p:sp>
      </p:grpSp>
      <p:grpSp>
        <p:nvGrpSpPr>
          <p:cNvPr id="34" name="Group 34"/>
          <p:cNvGrpSpPr/>
          <p:nvPr/>
        </p:nvGrpSpPr>
        <p:grpSpPr>
          <a:xfrm>
            <a:off x="2389668" y="6256032"/>
            <a:ext cx="13023627" cy="738208"/>
            <a:chOff x="0" y="0"/>
            <a:chExt cx="17364837" cy="984278"/>
          </a:xfrm>
        </p:grpSpPr>
        <p:sp>
          <p:nvSpPr>
            <p:cNvPr id="35" name="Freeform 35"/>
            <p:cNvSpPr/>
            <p:nvPr/>
          </p:nvSpPr>
          <p:spPr>
            <a:xfrm>
              <a:off x="0" y="0"/>
              <a:ext cx="17364838" cy="984278"/>
            </a:xfrm>
            <a:custGeom>
              <a:avLst/>
              <a:gdLst/>
              <a:ahLst/>
              <a:cxnLst/>
              <a:rect l="l" t="t" r="r" b="b"/>
              <a:pathLst>
                <a:path w="17364838" h="984278">
                  <a:moveTo>
                    <a:pt x="0" y="0"/>
                  </a:moveTo>
                  <a:lnTo>
                    <a:pt x="17364838" y="0"/>
                  </a:lnTo>
                  <a:lnTo>
                    <a:pt x="17364838" y="984278"/>
                  </a:lnTo>
                  <a:lnTo>
                    <a:pt x="0" y="984278"/>
                  </a:lnTo>
                  <a:close/>
                </a:path>
              </a:pathLst>
            </a:custGeom>
            <a:solidFill>
              <a:srgbClr val="000000">
                <a:alpha val="0"/>
              </a:srgbClr>
            </a:solidFill>
          </p:spPr>
          <p:txBody>
            <a:bodyPr/>
            <a:lstStyle/>
            <a:p>
              <a:endParaRPr lang="en-US"/>
            </a:p>
          </p:txBody>
        </p:sp>
        <p:sp>
          <p:nvSpPr>
            <p:cNvPr id="36" name="TextBox 36"/>
            <p:cNvSpPr txBox="1"/>
            <p:nvPr/>
          </p:nvSpPr>
          <p:spPr>
            <a:xfrm>
              <a:off x="0" y="19050"/>
              <a:ext cx="17364837" cy="965228"/>
            </a:xfrm>
            <a:prstGeom prst="rect">
              <a:avLst/>
            </a:prstGeom>
          </p:spPr>
          <p:txBody>
            <a:bodyPr lIns="0" tIns="0" rIns="0" bIns="0" rtlCol="0" anchor="b"/>
            <a:lstStyle/>
            <a:p>
              <a:pPr marL="0" lvl="0" indent="0" algn="l">
                <a:lnSpc>
                  <a:spcPts val="3780"/>
                </a:lnSpc>
              </a:pPr>
              <a:r>
                <a:rPr lang="en-US" sz="3500">
                  <a:solidFill>
                    <a:srgbClr val="8D5CFF"/>
                  </a:solidFill>
                  <a:latin typeface="Arial"/>
                  <a:ea typeface="Arial"/>
                  <a:cs typeface="Arial"/>
                  <a:sym typeface="Arial"/>
                </a:rPr>
                <a:t>https://www.facebook.com/w4tex/</a:t>
              </a:r>
            </a:p>
          </p:txBody>
        </p:sp>
      </p:grpSp>
      <p:grpSp>
        <p:nvGrpSpPr>
          <p:cNvPr id="37" name="Group 37"/>
          <p:cNvGrpSpPr/>
          <p:nvPr/>
        </p:nvGrpSpPr>
        <p:grpSpPr>
          <a:xfrm>
            <a:off x="1156256" y="2083908"/>
            <a:ext cx="7452031" cy="1094165"/>
            <a:chOff x="0" y="0"/>
            <a:chExt cx="9936041" cy="1458887"/>
          </a:xfrm>
        </p:grpSpPr>
        <p:sp>
          <p:nvSpPr>
            <p:cNvPr id="38" name="Freeform 38"/>
            <p:cNvSpPr/>
            <p:nvPr/>
          </p:nvSpPr>
          <p:spPr>
            <a:xfrm>
              <a:off x="0" y="0"/>
              <a:ext cx="9936042" cy="1458887"/>
            </a:xfrm>
            <a:custGeom>
              <a:avLst/>
              <a:gdLst/>
              <a:ahLst/>
              <a:cxnLst/>
              <a:rect l="l" t="t" r="r" b="b"/>
              <a:pathLst>
                <a:path w="9936042" h="1458887">
                  <a:moveTo>
                    <a:pt x="0" y="0"/>
                  </a:moveTo>
                  <a:lnTo>
                    <a:pt x="9936042" y="0"/>
                  </a:lnTo>
                  <a:lnTo>
                    <a:pt x="9936042" y="1458887"/>
                  </a:lnTo>
                  <a:lnTo>
                    <a:pt x="0" y="1458887"/>
                  </a:lnTo>
                  <a:close/>
                </a:path>
              </a:pathLst>
            </a:custGeom>
            <a:solidFill>
              <a:srgbClr val="000000">
                <a:alpha val="0"/>
              </a:srgbClr>
            </a:solidFill>
          </p:spPr>
          <p:txBody>
            <a:bodyPr/>
            <a:lstStyle/>
            <a:p>
              <a:endParaRPr lang="en-US"/>
            </a:p>
          </p:txBody>
        </p:sp>
        <p:sp>
          <p:nvSpPr>
            <p:cNvPr id="39" name="TextBox 39"/>
            <p:cNvSpPr txBox="1"/>
            <p:nvPr/>
          </p:nvSpPr>
          <p:spPr>
            <a:xfrm>
              <a:off x="0" y="38100"/>
              <a:ext cx="9936041" cy="1420787"/>
            </a:xfrm>
            <a:prstGeom prst="rect">
              <a:avLst/>
            </a:prstGeom>
          </p:spPr>
          <p:txBody>
            <a:bodyPr lIns="0" tIns="0" rIns="0" bIns="0" rtlCol="0" anchor="b"/>
            <a:lstStyle/>
            <a:p>
              <a:pPr marL="0" lvl="0" indent="0" algn="l">
                <a:lnSpc>
                  <a:spcPts val="3658"/>
                </a:lnSpc>
              </a:pPr>
              <a:r>
                <a:rPr lang="en-US" sz="3387" b="1">
                  <a:solidFill>
                    <a:srgbClr val="8D5CFF"/>
                  </a:solidFill>
                  <a:latin typeface="Georgia Bold"/>
                  <a:ea typeface="Georgia Bold"/>
                  <a:cs typeface="Georgia Bold"/>
                  <a:sym typeface="Georgia Bold"/>
                </a:rPr>
                <a:t>Ακολουθήστε μας </a:t>
              </a:r>
            </a:p>
            <a:p>
              <a:pPr marL="0" lvl="0" indent="0" algn="l">
                <a:lnSpc>
                  <a:spcPts val="3658"/>
                </a:lnSpc>
              </a:pPr>
              <a:r>
                <a:rPr lang="en-US" sz="3387" b="1">
                  <a:solidFill>
                    <a:srgbClr val="8D5CFF"/>
                  </a:solidFill>
                  <a:latin typeface="Georgia Bold"/>
                  <a:ea typeface="Georgia Bold"/>
                  <a:cs typeface="Georgia Bold"/>
                  <a:sym typeface="Georgia Bold"/>
                </a:rPr>
                <a:t>για να ενημερώνεστε!</a:t>
              </a:r>
            </a:p>
          </p:txBody>
        </p:sp>
      </p:grpSp>
      <p:sp>
        <p:nvSpPr>
          <p:cNvPr id="40" name="Freeform 40"/>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8"/>
            <a:stretch>
              <a:fillRect/>
            </a:stretch>
          </a:blipFill>
        </p:spPr>
        <p:txBody>
          <a:bodyPr/>
          <a:lstStyle/>
          <a:p>
            <a:endParaRPr 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6565846" y="9084780"/>
            <a:ext cx="1863449" cy="457211"/>
            <a:chOff x="0" y="0"/>
            <a:chExt cx="2484598" cy="609614"/>
          </a:xfrm>
        </p:grpSpPr>
        <p:sp>
          <p:nvSpPr>
            <p:cNvPr id="5" name="Freeform 5" descr="Ένα κοντινό πλάνο ενός λογότυπου  Η περιγραφή δημιουργήθηκε αυτόματα"/>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n-US"/>
            </a:p>
          </p:txBody>
        </p:sp>
      </p:grpSp>
      <p:grpSp>
        <p:nvGrpSpPr>
          <p:cNvPr id="6" name="Group 6"/>
          <p:cNvGrpSpPr>
            <a:grpSpLocks noChangeAspect="1"/>
          </p:cNvGrpSpPr>
          <p:nvPr/>
        </p:nvGrpSpPr>
        <p:grpSpPr>
          <a:xfrm>
            <a:off x="8782690" y="9179158"/>
            <a:ext cx="1155611" cy="312497"/>
            <a:chOff x="0" y="0"/>
            <a:chExt cx="1540814" cy="416663"/>
          </a:xfrm>
        </p:grpSpPr>
        <p:sp>
          <p:nvSpPr>
            <p:cNvPr id="7" name="Freeform 7" descr="Ένα ασπρόμαυρο λογότυπο  Η περιγραφή δημιουργείται αυτόματα"/>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n-US"/>
            </a:p>
          </p:txBody>
        </p:sp>
      </p:grpSp>
      <p:grpSp>
        <p:nvGrpSpPr>
          <p:cNvPr id="8" name="Group 8"/>
          <p:cNvGrpSpPr>
            <a:grpSpLocks noChangeAspect="1"/>
          </p:cNvGrpSpPr>
          <p:nvPr/>
        </p:nvGrpSpPr>
        <p:grpSpPr>
          <a:xfrm>
            <a:off x="10358809" y="8928531"/>
            <a:ext cx="856746" cy="856746"/>
            <a:chOff x="0" y="0"/>
            <a:chExt cx="1142328" cy="1142328"/>
          </a:xfrm>
        </p:grpSpPr>
        <p:sp>
          <p:nvSpPr>
            <p:cNvPr id="9" name="Freeform 9" descr="Ένας πράσινος κύκλος με λευκό κείμενο  Η περιγραφή δημιουργήθηκε αυτόματα"/>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n-US"/>
            </a:p>
          </p:txBody>
        </p:sp>
      </p:grpSp>
      <p:grpSp>
        <p:nvGrpSpPr>
          <p:cNvPr id="10" name="Group 10"/>
          <p:cNvGrpSpPr>
            <a:grpSpLocks noChangeAspect="1"/>
          </p:cNvGrpSpPr>
          <p:nvPr/>
        </p:nvGrpSpPr>
        <p:grpSpPr>
          <a:xfrm>
            <a:off x="11637112" y="9129872"/>
            <a:ext cx="1374778" cy="457211"/>
            <a:chOff x="0" y="0"/>
            <a:chExt cx="1833038" cy="609614"/>
          </a:xfrm>
        </p:grpSpPr>
        <p:sp>
          <p:nvSpPr>
            <p:cNvPr id="11" name="Freeform 11" descr="Ένα κοντινό πλάνο ενός λογότυπου  Η περιγραφή δημιουργήθηκε αυτόματα"/>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n-US"/>
            </a:p>
          </p:txBody>
        </p:sp>
      </p:grpSp>
      <p:grpSp>
        <p:nvGrpSpPr>
          <p:cNvPr id="12" name="Group 12"/>
          <p:cNvGrpSpPr>
            <a:grpSpLocks noChangeAspect="1"/>
          </p:cNvGrpSpPr>
          <p:nvPr/>
        </p:nvGrpSpPr>
        <p:grpSpPr>
          <a:xfrm>
            <a:off x="13019231" y="9000888"/>
            <a:ext cx="2648887" cy="715178"/>
            <a:chOff x="0" y="0"/>
            <a:chExt cx="3531849" cy="953571"/>
          </a:xfrm>
        </p:grpSpPr>
        <p:sp>
          <p:nvSpPr>
            <p:cNvPr id="13" name="Freeform 13" descr="Ένα κοντινό πλάνο ενός λογότυπου  Η περιγραφή δημιουργήθηκε αυτόματα"/>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n-US"/>
            </a:p>
          </p:txBody>
        </p:sp>
      </p:grpSp>
      <p:grpSp>
        <p:nvGrpSpPr>
          <p:cNvPr id="14" name="Group 14"/>
          <p:cNvGrpSpPr>
            <a:grpSpLocks noChangeAspect="1"/>
          </p:cNvGrpSpPr>
          <p:nvPr/>
        </p:nvGrpSpPr>
        <p:grpSpPr>
          <a:xfrm>
            <a:off x="15413295" y="9158185"/>
            <a:ext cx="2028087" cy="360735"/>
            <a:chOff x="0" y="0"/>
            <a:chExt cx="2704115" cy="480980"/>
          </a:xfrm>
        </p:grpSpPr>
        <p:sp>
          <p:nvSpPr>
            <p:cNvPr id="15" name="Freeform 15" descr="Ένα μαύρο κείμενο με γράμματα  Η περιγραφή δημιουργήθηκε αυτόματα"/>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n-US"/>
            </a:p>
          </p:txBody>
        </p:sp>
      </p:grpSp>
      <p:grpSp>
        <p:nvGrpSpPr>
          <p:cNvPr id="16" name="Group 16"/>
          <p:cNvGrpSpPr>
            <a:grpSpLocks noChangeAspect="1"/>
          </p:cNvGrpSpPr>
          <p:nvPr/>
        </p:nvGrpSpPr>
        <p:grpSpPr>
          <a:xfrm>
            <a:off x="9002023" y="0"/>
            <a:ext cx="9293984" cy="8703900"/>
            <a:chOff x="0" y="0"/>
            <a:chExt cx="15261350" cy="14292392"/>
          </a:xfrm>
        </p:grpSpPr>
        <p:sp>
          <p:nvSpPr>
            <p:cNvPr id="17" name="Freeform 17"/>
            <p:cNvSpPr/>
            <p:nvPr/>
          </p:nvSpPr>
          <p:spPr>
            <a:xfrm>
              <a:off x="0" y="0"/>
              <a:ext cx="15261337" cy="14292453"/>
            </a:xfrm>
            <a:custGeom>
              <a:avLst/>
              <a:gdLst/>
              <a:ahLst/>
              <a:cxnLst/>
              <a:rect l="l" t="t" r="r" b="b"/>
              <a:pathLst>
                <a:path w="15261337" h="14292453">
                  <a:moveTo>
                    <a:pt x="0" y="0"/>
                  </a:moveTo>
                  <a:lnTo>
                    <a:pt x="15261337" y="0"/>
                  </a:lnTo>
                  <a:lnTo>
                    <a:pt x="15261337" y="14292453"/>
                  </a:lnTo>
                  <a:lnTo>
                    <a:pt x="0" y="14292453"/>
                  </a:lnTo>
                  <a:lnTo>
                    <a:pt x="0" y="0"/>
                  </a:lnTo>
                  <a:close/>
                </a:path>
              </a:pathLst>
            </a:custGeom>
            <a:blipFill>
              <a:blip r:embed="rId8"/>
              <a:stretch>
                <a:fillRect t="-41703" r="-37810"/>
              </a:stretch>
            </a:blipFill>
          </p:spPr>
          <p:txBody>
            <a:bodyPr/>
            <a:lstStyle/>
            <a:p>
              <a:endParaRPr lang="en-US"/>
            </a:p>
          </p:txBody>
        </p:sp>
      </p:grpSp>
      <p:grpSp>
        <p:nvGrpSpPr>
          <p:cNvPr id="18" name="Group 18"/>
          <p:cNvGrpSpPr>
            <a:grpSpLocks noChangeAspect="1"/>
          </p:cNvGrpSpPr>
          <p:nvPr/>
        </p:nvGrpSpPr>
        <p:grpSpPr>
          <a:xfrm>
            <a:off x="1330659" y="685800"/>
            <a:ext cx="2878200" cy="873228"/>
            <a:chOff x="0" y="0"/>
            <a:chExt cx="3837600" cy="1164304"/>
          </a:xfrm>
        </p:grpSpPr>
        <p:sp>
          <p:nvSpPr>
            <p:cNvPr id="19" name="Freeform 19" descr="Ένα μοβ και μαύρο κείμενο  Η περιγραφή δημιουργείται αυτόματα"/>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9"/>
              <a:stretch>
                <a:fillRect t="-185" r="-1" b="-183"/>
              </a:stretch>
            </a:blipFill>
          </p:spPr>
          <p:txBody>
            <a:bodyPr/>
            <a:lstStyle/>
            <a:p>
              <a:endParaRPr lang="en-US"/>
            </a:p>
          </p:txBody>
        </p:sp>
      </p:grpSp>
      <p:grpSp>
        <p:nvGrpSpPr>
          <p:cNvPr id="20" name="Group 20"/>
          <p:cNvGrpSpPr/>
          <p:nvPr/>
        </p:nvGrpSpPr>
        <p:grpSpPr>
          <a:xfrm>
            <a:off x="1028700" y="3285229"/>
            <a:ext cx="7936072" cy="4512804"/>
            <a:chOff x="0" y="0"/>
            <a:chExt cx="10581429" cy="6017071"/>
          </a:xfrm>
        </p:grpSpPr>
        <p:sp>
          <p:nvSpPr>
            <p:cNvPr id="21" name="Freeform 21"/>
            <p:cNvSpPr/>
            <p:nvPr/>
          </p:nvSpPr>
          <p:spPr>
            <a:xfrm>
              <a:off x="0" y="0"/>
              <a:ext cx="10581429" cy="6017071"/>
            </a:xfrm>
            <a:custGeom>
              <a:avLst/>
              <a:gdLst/>
              <a:ahLst/>
              <a:cxnLst/>
              <a:rect l="l" t="t" r="r" b="b"/>
              <a:pathLst>
                <a:path w="10581429" h="6017071">
                  <a:moveTo>
                    <a:pt x="0" y="0"/>
                  </a:moveTo>
                  <a:lnTo>
                    <a:pt x="10581429" y="0"/>
                  </a:lnTo>
                  <a:lnTo>
                    <a:pt x="10581429" y="6017071"/>
                  </a:lnTo>
                  <a:lnTo>
                    <a:pt x="0" y="6017071"/>
                  </a:lnTo>
                  <a:close/>
                </a:path>
              </a:pathLst>
            </a:custGeom>
            <a:solidFill>
              <a:srgbClr val="000000">
                <a:alpha val="0"/>
              </a:srgbClr>
            </a:solidFill>
          </p:spPr>
          <p:txBody>
            <a:bodyPr/>
            <a:lstStyle/>
            <a:p>
              <a:endParaRPr lang="en-US"/>
            </a:p>
          </p:txBody>
        </p:sp>
        <p:sp>
          <p:nvSpPr>
            <p:cNvPr id="22" name="TextBox 22"/>
            <p:cNvSpPr txBox="1"/>
            <p:nvPr/>
          </p:nvSpPr>
          <p:spPr>
            <a:xfrm>
              <a:off x="0" y="66675"/>
              <a:ext cx="10581429" cy="5950396"/>
            </a:xfrm>
            <a:prstGeom prst="rect">
              <a:avLst/>
            </a:prstGeom>
          </p:spPr>
          <p:txBody>
            <a:bodyPr lIns="0" tIns="0" rIns="0" bIns="0" rtlCol="0" anchor="b"/>
            <a:lstStyle/>
            <a:p>
              <a:pPr marL="0" lvl="0" indent="0" algn="l">
                <a:lnSpc>
                  <a:spcPts val="8100"/>
                </a:lnSpc>
              </a:pPr>
              <a:r>
                <a:rPr lang="en-US" sz="7500" b="1">
                  <a:solidFill>
                    <a:srgbClr val="8D5CFF"/>
                  </a:solidFill>
                  <a:latin typeface="Georgia Bold"/>
                  <a:ea typeface="Georgia Bold"/>
                  <a:cs typeface="Georgia Bold"/>
                  <a:sym typeface="Georgia Bold"/>
                </a:rPr>
                <a:t>Σας ευχαριστούμε για τη συμμετοχή σας!</a:t>
              </a:r>
            </a:p>
          </p:txBody>
        </p:sp>
      </p:grpSp>
      <p:sp>
        <p:nvSpPr>
          <p:cNvPr id="23" name="TextBox 23"/>
          <p:cNvSpPr txBox="1"/>
          <p:nvPr/>
        </p:nvSpPr>
        <p:spPr>
          <a:xfrm>
            <a:off x="834390" y="9793684"/>
            <a:ext cx="16815906" cy="314325"/>
          </a:xfrm>
          <a:prstGeom prst="rect">
            <a:avLst/>
          </a:prstGeom>
        </p:spPr>
        <p:txBody>
          <a:bodyPr lIns="0" tIns="0" rIns="0" bIns="0" rtlCol="0" anchor="t">
            <a:spAutoFit/>
          </a:bodyPr>
          <a:lstStyle/>
          <a:p>
            <a:pPr marL="0" lvl="0" indent="0" algn="l">
              <a:lnSpc>
                <a:spcPts val="1260"/>
              </a:lnSpc>
            </a:pPr>
            <a:r>
              <a:rPr lang="en-US" sz="1050" i="1">
                <a:solidFill>
                  <a:srgbClr val="19112C"/>
                </a:solidFill>
                <a:latin typeface="Arial Italics"/>
                <a:ea typeface="Arial Italics"/>
                <a:cs typeface="Arial Italics"/>
                <a:sym typeface="Arial Italics"/>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p>
        </p:txBody>
      </p:sp>
      <p:sp>
        <p:nvSpPr>
          <p:cNvPr id="24" name="Freeform 24"/>
          <p:cNvSpPr/>
          <p:nvPr/>
        </p:nvSpPr>
        <p:spPr>
          <a:xfrm>
            <a:off x="846618" y="9040728"/>
            <a:ext cx="3785653" cy="635498"/>
          </a:xfrm>
          <a:custGeom>
            <a:avLst/>
            <a:gdLst/>
            <a:ahLst/>
            <a:cxnLst/>
            <a:rect l="l" t="t" r="r" b="b"/>
            <a:pathLst>
              <a:path w="3785653" h="635498">
                <a:moveTo>
                  <a:pt x="0" y="0"/>
                </a:moveTo>
                <a:lnTo>
                  <a:pt x="3785654" y="0"/>
                </a:lnTo>
                <a:lnTo>
                  <a:pt x="3785654" y="635498"/>
                </a:lnTo>
                <a:lnTo>
                  <a:pt x="0" y="635498"/>
                </a:lnTo>
                <a:lnTo>
                  <a:pt x="0" y="0"/>
                </a:lnTo>
                <a:close/>
              </a:path>
            </a:pathLst>
          </a:custGeom>
          <a:blipFill>
            <a:blip r:embed="rId10"/>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1a149ce-3b9b-49e5-9b85-e8d73cf7a9e1" xsi:nil="true"/>
    <lcf76f155ced4ddcb4097134ff3c332f xmlns="5a1c25c4-0b2a-42a6-913f-68ecfe297e5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48C0B8D169EE444BAF1F0505B38EECE2" ma:contentTypeVersion="15" ma:contentTypeDescription="Skapa ett nytt dokument." ma:contentTypeScope="" ma:versionID="6a662b971958bb6b22c861d67ce3059f">
  <xsd:schema xmlns:xsd="http://www.w3.org/2001/XMLSchema" xmlns:xs="http://www.w3.org/2001/XMLSchema" xmlns:p="http://schemas.microsoft.com/office/2006/metadata/properties" xmlns:ns2="5a1c25c4-0b2a-42a6-913f-68ecfe297e5e" xmlns:ns3="e1a149ce-3b9b-49e5-9b85-e8d73cf7a9e1" targetNamespace="http://schemas.microsoft.com/office/2006/metadata/properties" ma:root="true" ma:fieldsID="212ad81adaee7896148844c51203303c" ns2:_="" ns3:_="">
    <xsd:import namespace="5a1c25c4-0b2a-42a6-913f-68ecfe297e5e"/>
    <xsd:import namespace="e1a149ce-3b9b-49e5-9b85-e8d73cf7a9e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Location" minOccurs="0"/>
                <xsd:element ref="ns2:MediaServiceGenerationTime" minOccurs="0"/>
                <xsd:element ref="ns2:MediaServiceEventHashCode" minOccurs="0"/>
                <xsd:element ref="ns2:MediaServiceOCR" minOccurs="0"/>
                <xsd:element ref="ns2:MediaServiceSearchProperties"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1c25c4-0b2a-42a6-913f-68ecfe297e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ildmarkeringar" ma:readOnly="false" ma:fieldId="{5cf76f15-5ced-4ddc-b409-7134ff3c332f}" ma:taxonomyMulti="true" ma:sspId="2bfd402e-ed0c-4925-b761-bad181901d00"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1a149ce-3b9b-49e5-9b85-e8d73cf7a9e1"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60b201dd-d677-41ff-b6be-b375765f28a8}" ma:internalName="TaxCatchAll" ma:showField="CatchAllData" ma:web="e1a149ce-3b9b-49e5-9b85-e8d73cf7a9e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20ED86-52CA-45CD-82E0-AD6C0DDC972F}">
  <ds:schemaRefs>
    <ds:schemaRef ds:uri="http://schemas.microsoft.com/sharepoint/v3/contenttype/forms"/>
  </ds:schemaRefs>
</ds:datastoreItem>
</file>

<file path=customXml/itemProps2.xml><?xml version="1.0" encoding="utf-8"?>
<ds:datastoreItem xmlns:ds="http://schemas.openxmlformats.org/officeDocument/2006/customXml" ds:itemID="{D379F291-C072-4404-B98E-AA36D52186DE}">
  <ds:schemaRefs>
    <ds:schemaRef ds:uri="http://schemas.microsoft.com/office/2006/metadata/properties"/>
    <ds:schemaRef ds:uri="http://schemas.microsoft.com/office/infopath/2007/PartnerControls"/>
    <ds:schemaRef ds:uri="e1a149ce-3b9b-49e5-9b85-e8d73cf7a9e1"/>
    <ds:schemaRef ds:uri="5a1c25c4-0b2a-42a6-913f-68ecfe297e5e"/>
  </ds:schemaRefs>
</ds:datastoreItem>
</file>

<file path=customXml/itemProps3.xml><?xml version="1.0" encoding="utf-8"?>
<ds:datastoreItem xmlns:ds="http://schemas.openxmlformats.org/officeDocument/2006/customXml" ds:itemID="{4610B3D6-8221-4A2E-818A-76F2FBE160C8}"/>
</file>

<file path=docProps/app.xml><?xml version="1.0" encoding="utf-8"?>
<Properties xmlns="http://schemas.openxmlformats.org/officeDocument/2006/extended-properties" xmlns:vt="http://schemas.openxmlformats.org/officeDocument/2006/docPropsVTypes">
  <TotalTime>3</TotalTime>
  <Words>12900</Words>
  <Application>Microsoft Office PowerPoint</Application>
  <PresentationFormat>Custom</PresentationFormat>
  <Paragraphs>845</Paragraphs>
  <Slides>93</Slides>
  <Notes>41</Notes>
  <HiddenSlides>0</HiddenSlides>
  <MMClips>0</MMClips>
  <ScaleCrop>false</ScaleCrop>
  <HeadingPairs>
    <vt:vector size="4" baseType="variant">
      <vt:variant>
        <vt:lpstr>Theme</vt:lpstr>
      </vt:variant>
      <vt:variant>
        <vt:i4>1</vt:i4>
      </vt:variant>
      <vt:variant>
        <vt:lpstr>Slide Titles</vt:lpstr>
      </vt:variant>
      <vt:variant>
        <vt:i4>93</vt:i4>
      </vt:variant>
    </vt:vector>
  </HeadingPairs>
  <TitlesOfParts>
    <vt:vector size="9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EL_W4TEX_WP4_Ideathons_presentation</dc:title>
  <cp:lastModifiedBy>Stergios Samaras</cp:lastModifiedBy>
  <cp:revision>7</cp:revision>
  <dcterms:created xsi:type="dcterms:W3CDTF">2006-08-16T00:00:00Z</dcterms:created>
  <dcterms:modified xsi:type="dcterms:W3CDTF">2025-12-11T16:51:01Z</dcterms:modified>
  <dc:identifier>DAG5QSHjnbs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0x01010048C0B8D169EE444BAF1F0505B38EECE2</vt:lpwstr>
  </property>
  <property fmtid="{D5CDD505-2E9C-101B-9397-08002B2CF9AE}" pid="3" name="MediaServiceImageTags">
    <vt:lpwstr/>
  </property>
</Properties>
</file>