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9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Lst>
  <p:sldSz cx="18288000" cy="10287000"/>
  <p:notesSz cx="6858000" cy="9144000"/>
  <p:embeddedFontLst>
    <p:embeddedFont>
      <p:font typeface="Arial Bold" panose="020B0604020202020204" charset="0"/>
      <p:regular r:id="rId99"/>
      <p:bold r:id="rId100"/>
    </p:embeddedFont>
    <p:embeddedFont>
      <p:font typeface="Arial Bold Italics" panose="020B0604020202020204" charset="0"/>
      <p:regular r:id="rId101"/>
    </p:embeddedFont>
    <p:embeddedFont>
      <p:font typeface="Arial Italics" panose="020B0604020202020204" charset="0"/>
      <p:regular r:id="rId102"/>
    </p:embeddedFont>
    <p:embeddedFont>
      <p:font typeface="Georgia" panose="02040502050405020303" pitchFamily="18" charset="0"/>
      <p:regular r:id="rId103"/>
      <p:bold r:id="rId104"/>
      <p:italic r:id="rId105"/>
      <p:boldItalic r:id="rId106"/>
    </p:embeddedFont>
    <p:embeddedFont>
      <p:font typeface="Georgia Bold" panose="020B0604020202020204" charset="0"/>
      <p:regular r:id="rId107"/>
      <p:bold r:id="rId1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D10C94-75E0-46C4-801F-23961D5FEDE9}" v="2" dt="2025-12-11T16:38:05.900"/>
    <p1510:client id="{A6AC3372-C6B0-4191-AF28-C25F4018BA9F}" v="2" dt="2025-12-11T16:37:34.7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1014"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8.fntdata"/><Relationship Id="rId114"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rgios Samaras" userId="S::s.samaras_kainotomia.com.gr#ext#@boras.onmicrosoft.com::b18808f6-c9ec-42e1-b3db-bf31346e5666" providerId="AD" clId="Web-{A6AC3372-C6B0-4191-AF28-C25F4018BA9F}"/>
    <pc:docChg chg="modSld">
      <pc:chgData name="Stergios Samaras" userId="S::s.samaras_kainotomia.com.gr#ext#@boras.onmicrosoft.com::b18808f6-c9ec-42e1-b3db-bf31346e5666" providerId="AD" clId="Web-{A6AC3372-C6B0-4191-AF28-C25F4018BA9F}" dt="2025-12-11T16:37:34.722" v="1" actId="1076"/>
      <pc:docMkLst>
        <pc:docMk/>
      </pc:docMkLst>
      <pc:sldChg chg="addSp modSp">
        <pc:chgData name="Stergios Samaras" userId="S::s.samaras_kainotomia.com.gr#ext#@boras.onmicrosoft.com::b18808f6-c9ec-42e1-b3db-bf31346e5666" providerId="AD" clId="Web-{A6AC3372-C6B0-4191-AF28-C25F4018BA9F}" dt="2025-12-11T16:37:34.722" v="1" actId="1076"/>
        <pc:sldMkLst>
          <pc:docMk/>
          <pc:sldMk cId="0" sldId="256"/>
        </pc:sldMkLst>
        <pc:picChg chg="add mod">
          <ac:chgData name="Stergios Samaras" userId="S::s.samaras_kainotomia.com.gr#ext#@boras.onmicrosoft.com::b18808f6-c9ec-42e1-b3db-bf31346e5666" providerId="AD" clId="Web-{A6AC3372-C6B0-4191-AF28-C25F4018BA9F}" dt="2025-12-11T16:37:34.722" v="1" actId="1076"/>
          <ac:picMkLst>
            <pc:docMk/>
            <pc:sldMk cId="0" sldId="256"/>
            <ac:picMk id="27" creationId="{000EC1E9-2FFA-7AB6-D01D-D9BB47FBDB11}"/>
          </ac:picMkLst>
        </pc:picChg>
      </pc:sldChg>
    </pc:docChg>
  </pc:docChgLst>
  <pc:docChgLst>
    <pc:chgData name="Stergios Samaras" userId="S::s.samaras_kainotomia.com.gr#ext#@boras.onmicrosoft.com::b18808f6-c9ec-42e1-b3db-bf31346e5666" providerId="AD" clId="Web-{43D10C94-75E0-46C4-801F-23961D5FEDE9}"/>
    <pc:docChg chg="modSld">
      <pc:chgData name="Stergios Samaras" userId="S::s.samaras_kainotomia.com.gr#ext#@boras.onmicrosoft.com::b18808f6-c9ec-42e1-b3db-bf31346e5666" providerId="AD" clId="Web-{43D10C94-75E0-46C4-801F-23961D5FEDE9}" dt="2025-12-11T16:38:05.900" v="1" actId="1076"/>
      <pc:docMkLst>
        <pc:docMk/>
      </pc:docMkLst>
      <pc:sldChg chg="addSp modSp">
        <pc:chgData name="Stergios Samaras" userId="S::s.samaras_kainotomia.com.gr#ext#@boras.onmicrosoft.com::b18808f6-c9ec-42e1-b3db-bf31346e5666" providerId="AD" clId="Web-{43D10C94-75E0-46C4-801F-23961D5FEDE9}" dt="2025-12-11T16:38:05.900" v="1" actId="1076"/>
        <pc:sldMkLst>
          <pc:docMk/>
          <pc:sldMk cId="0" sldId="256"/>
        </pc:sldMkLst>
        <pc:picChg chg="mod">
          <ac:chgData name="Stergios Samaras" userId="S::s.samaras_kainotomia.com.gr#ext#@boras.onmicrosoft.com::b18808f6-c9ec-42e1-b3db-bf31346e5666" providerId="AD" clId="Web-{43D10C94-75E0-46C4-801F-23961D5FEDE9}" dt="2025-12-11T16:38:05.900" v="1" actId="1076"/>
          <ac:picMkLst>
            <pc:docMk/>
            <pc:sldMk cId="0" sldId="256"/>
            <ac:picMk id="27" creationId="{000EC1E9-2FFA-7AB6-D01D-D9BB47FBDB11}"/>
          </ac:picMkLst>
        </pc:picChg>
        <pc:picChg chg="add mod">
          <ac:chgData name="Stergios Samaras" userId="S::s.samaras_kainotomia.com.gr#ext#@boras.onmicrosoft.com::b18808f6-c9ec-42e1-b3db-bf31346e5666" providerId="AD" clId="Web-{43D10C94-75E0-46C4-801F-23961D5FEDE9}" dt="2025-12-11T16:38:00.712" v="0"/>
          <ac:picMkLst>
            <pc:docMk/>
            <pc:sldMk cId="0" sldId="256"/>
            <ac:picMk id="27" creationId="{FBA455B4-04F0-BDB1-778F-771291C14E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Ce défi porte sur le leadership, la créativité et l'autonomisation, et non pas seulement sur la gestion des déchets textiles.</a:t>
            </a:r>
          </a:p>
          <a:p>
            <a:pPr algn="l" rtl="0"/>
            <a:r>
              <a:rPr lang="en-US"/>
              <a:t>En Europe, nous produisons environ 16 kilogrammes de déchets textiles par personne et par an, dont moins de 1 % sont transformés en nouveaux vêtements. Derrière ces statistiques se cache une formidable opportunité, notamment pour les femmes.</a:t>
            </a:r>
          </a:p>
          <a:p>
            <a:pPr algn="l" rtl="0"/>
            <a:r>
              <a:rPr lang="en-US"/>
              <a:t>Dans de nombreuses régions textiles, les femmes sont le pilier de la production, mais rarement aux commandes. À travers cet atelier d'idées, nous vous invitons à prendre les rênes et à penser, concevoir et présenter des projets innovants capables de transformer le secteur.</a:t>
            </a:r>
          </a:p>
          <a:p>
            <a:pPr algn="l" rtl="0"/>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Le secteur textile européen est confronté à un problème critique de déchets. La majorité des textiles produits chaque année finissent encore incinérés ou enfouis, tandis que les exportations de textiles usagés de l'UE ont triplé depuis 2000, principalement vers l'Afrique et l'Asie (AEE, 2025). Malgré une prise de conscience croissante, les systèmes de collecte restent insuffisants et le recyclage est encore majoritairement un système en circuit ouvert. Les nouvelles politiques de l'UE en matière de déchets et d'économie circulaire visent à inverser cette tendance en concevant des textiles durables, réparables et recyclables.</a:t>
            </a:r>
          </a:p>
          <a:p>
            <a:pPr algn="l" rtl="0"/>
            <a:r>
              <a:rPr lang="en-US"/>
              <a:t>Chaque citoyen de l'UE génère environ 16 kg de déchets textiles par an (AEE, 2024).</a:t>
            </a:r>
          </a:p>
          <a:p>
            <a:pPr algn="l" rtl="0"/>
            <a:r>
              <a:rPr lang="en-US"/>
              <a:t>Seuls 4,4 kg par personne sont collectés séparément pour être réutilisés ou recyclés ; le reste finit dans les déchets ménagers.</a:t>
            </a:r>
          </a:p>
          <a:p>
            <a:pPr algn="l" rtl="0"/>
            <a:r>
              <a:rPr lang="en-US"/>
              <a:t>Moins de 1 % des textiles usagés sont recyclés en nouveaux vêtements (« recyclage fibre à fibre »).</a:t>
            </a:r>
          </a:p>
          <a:p>
            <a:pPr algn="l" rtl="0"/>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Le mélange des fibres et l'absence de conception axée sur le recyclage rendent le recyclage mécanique ou chimique complexe. Les technologies actuelles permettent de traiter les fibres individuelles, mais les tissus mélangés constituent toujours un obstacle majeur. Enfin, les politiques, l'innovation et les comportements des consommateurs doivent évoluer de concert pour que le recyclage des textiles devienne viable.</a:t>
            </a:r>
          </a:p>
          <a:p>
            <a:pPr algn="l" rtl="0"/>
            <a:r>
              <a:rPr lang="en-US"/>
              <a:t>Matières complexes : La plupart des vêtements mélangent coton, polyester ou élasthanne et sont difficiles à séparer.</a:t>
            </a:r>
          </a:p>
          <a:p>
            <a:pPr algn="l" rtl="0"/>
            <a:r>
              <a:rPr lang="en-US"/>
              <a:t>Infrastructures de tri et de recyclage limitées : il existe peu d’usines à grande échelle dans les États membres de l’UE.</a:t>
            </a:r>
          </a:p>
          <a:p>
            <a:pPr algn="l" rtl="0"/>
            <a:r>
              <a:rPr lang="en-US"/>
              <a:t>Faible incitation économique : les matières vierges sont souvent moins chères que les matières recyclées.</a:t>
            </a:r>
          </a:p>
          <a:p>
            <a:pPr algn="l" rtl="0"/>
            <a:r>
              <a:rPr lang="en-US"/>
              <a:t>Des parcours de fin de vie flous : de nombreux textiles usagés exportés sont jetés ou incinérés à l’étranger.</a:t>
            </a:r>
          </a:p>
          <a:p>
            <a:pPr algn="l" rtl="0"/>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L’UE entre dans une phase décisive. La nouvelle législation va redéfinir la conception, la vente et le recyclage des textiles, ouvrant ainsi la voie à l’innovation : nouveaux services de collecte, outils de traçabilité numérique, laboratoires de conception et campagnes de sensibilisation pour un recyclage facile et valorisant.</a:t>
            </a:r>
          </a:p>
          <a:p>
            <a:pPr algn="l" rtl="0"/>
            <a:r>
              <a:rPr lang="en-US"/>
              <a:t>Stratégie de l’UE pour des textiles durables et circulaires (2022) : Tous les textiles sur le marché de l’UE doivent être recyclables, réparables et composés en grande partie de fibres recyclées d’ici 2030.</a:t>
            </a:r>
          </a:p>
          <a:p>
            <a:pPr algn="l" rtl="0"/>
            <a:r>
              <a:rPr lang="en-US"/>
              <a:t>Collecte séparée obligatoire des textiles d'ici 2025 dans tous les États membres.</a:t>
            </a:r>
          </a:p>
          <a:p>
            <a:pPr algn="l" rtl="0"/>
            <a:r>
              <a:rPr lang="en-US"/>
              <a:t>Responsabilité élargie du producteur (REP) : Les marques financeront la collecte, le tri et le recyclage.</a:t>
            </a:r>
          </a:p>
          <a:p>
            <a:pPr algn="l" rtl="0"/>
            <a:r>
              <a:rPr lang="en-US"/>
              <a:t>Axes d'innovation : nouvelles technologies de tri, passeports numériques des produits et formation à la conception pour l'économie circulaire.</a:t>
            </a:r>
          </a:p>
          <a:p>
            <a:pPr algn="l" rtl="0"/>
            <a:endParaRPr lang="en-US"/>
          </a:p>
          <a:p>
            <a:pPr algn="l" rtl="0"/>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Commençons par comprendre l'ampleur du problème.</a:t>
            </a:r>
          </a:p>
          <a:p>
            <a:pPr algn="l" rtl="0"/>
            <a:r>
              <a:rPr lang="en-US"/>
              <a:t>En Europe, chaque citoyen jette environ 16 kilogrammes de textiles par an, mais seule une petite partie (environ 4 kilogrammes) est collectée séparément pour être réutilisée ou recyclée. Le reste est simplement traité comme un déchet non recyclable et finit souvent dans des décharges ou des usines d'incinération.</a:t>
            </a:r>
          </a:p>
          <a:p>
            <a:pPr algn="l" rtl="0"/>
            <a:r>
              <a:rPr lang="en-US"/>
              <a:t>De plus, moins de 1 % des textiles mis au rebut sont recyclés en nouvelles fibres textiles, un procédé que l'on appelle le recyclage fibre à fibre. Cela signifie que presque chaque t-shirt, robe ou jean que nous jetons disparaît définitivement du cycle de production.</a:t>
            </a:r>
          </a:p>
          <a:p>
            <a:pPr algn="l" rtl="0"/>
            <a:r>
              <a:rPr lang="en-US"/>
              <a:t>Derrière ces chiffres se cache un système encore fondé sur une consommation linéaire : produire, acheter, utiliser et jeter à un rythme effréné. Ce modèle est alimenté par la mode éphémère et la demande constante de vêtements neufs et bon marché.</a:t>
            </a:r>
          </a:p>
          <a:p>
            <a:pPr algn="l" rtl="0"/>
            <a:r>
              <a:rPr lang="en-US"/>
              <a:t>Mais le changement est en marche. L’UE a fait du textile un secteur prioritaire dans la transition vers une économie circulaire. D’ici 2025, tous les États membres devront mettre en place des systèmes de collecte sélective des textiles, et les marques seront bientôt responsables des déchets qu’elles génèrent grâce au dispositif de responsabilité élargie des producteurs (REP).</a:t>
            </a:r>
          </a:p>
          <a:p>
            <a:pPr algn="l" rtl="0"/>
            <a:r>
              <a:rPr lang="en-US"/>
              <a:t>En participant à cet atelier d'idéation, vous entrez dans un moment où la politique rencontre l'innovation, ce qui est une chance de concevoir des solutions qui transforment les déchets en valeur et rendent possible la transition vers une économie circulaire.</a:t>
            </a:r>
          </a:p>
          <a:p>
            <a:pPr algn="l" rtl="0"/>
            <a:endParaRPr lang="en-US"/>
          </a:p>
          <a:p>
            <a:pPr algn="l" rtl="0"/>
            <a:r>
              <a:rPr lang="en-US"/>
              <a:t>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Maintenant que nous avons identifié le problème, parlons de son importance.</a:t>
            </a:r>
          </a:p>
          <a:p>
            <a:pPr algn="l" rtl="0"/>
            <a:r>
              <a:rPr lang="en-US"/>
              <a:t>Tout d'abord, sur le plan environnemental, les déchets textiles contribuent de manière significative à la pollution et aux émissions de carbone. Les fibres synthétiques comme le polyester libèrent des microplastiques dans l'eau et le sol. Les fibres naturelles telles que le coton nécessitent d'énormes quantités d'eau et de terres ; les gaspiller revient donc à gaspiller des ressources naturelles.</a:t>
            </a:r>
          </a:p>
          <a:p>
            <a:pPr algn="l" rtl="0"/>
            <a:r>
              <a:rPr lang="en-US"/>
              <a:t>Deuxièmement, sur le plan économique, la valeur des matériaux perdus dans les vêtements jetés est considérable. L'Agence européenne pour l'environnement estime que l'UE pourrait économiser des milliards d'euros chaque année grâce à des systèmes efficaces de recyclage, de réparation et de réutilisation. Il ne s'agit pas seulement de sauver la planète, mais aussi de créer des emplois verts et de nouveaux modèles économiques.</a:t>
            </a:r>
          </a:p>
          <a:p>
            <a:pPr algn="l" rtl="0"/>
            <a:r>
              <a:rPr lang="en-US"/>
              <a:t>Enfin, sur le plan social, une grande partie des textiles usagés européens sont exportés vers l'Afrique et l'Asie, souvent sous l'appellation de « réutilisation ». Or, en réalité, nombre de ces articles finissent dans des décharges à l'étranger, déplaçant ainsi la charge environnementale vers d'autres régions. En conservant les ressources textiles en Europe, nous pouvons rendre le système plus équitable et plus transparent.</a:t>
            </a:r>
          </a:p>
          <a:p>
            <a:pPr algn="l" rtl="0"/>
            <a:r>
              <a:rPr lang="en-US"/>
              <a:t>Pour les PME, notamment celles dirigées par des femmes ou ancrées dans les communautés locales, cette transition ouvre de nouvelles perspectives : cafés de réparation, ateliers de surcyclage, coopératives de recyclage ou laboratoires de design qui rendent le développement durable à la fois créatif et rentable.</a:t>
            </a:r>
          </a:p>
          <a:p>
            <a:pPr algn="l" rtl="0"/>
            <a:r>
              <a:rPr lang="en-US"/>
              <a:t>Le message est simple : les déchets textiles ne sont pas seulement un problème environnemental, c'est aussi une opportunité d'innovation, d'autonomisation et de leadership pour un avenir plus vert.</a:t>
            </a:r>
          </a:p>
          <a:p>
            <a:pPr algn="l" rtl="0"/>
            <a:r>
              <a:rPr lang="en-US"/>
              <a:t>51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Ce défi porte sur le leadership, la créativité et l'autonomisation, et non pas seulement sur la gestion des déchets textiles.</a:t>
            </a:r>
          </a:p>
          <a:p>
            <a:pPr algn="l" rtl="0"/>
            <a:r>
              <a:rPr lang="en-US"/>
              <a:t>En Europe, nous produisons environ 16 kilogrammes de déchets textiles par personne et par an, dont moins de 1 % sont transformés en nouveaux vêtements. Derrière ces statistiques se cache une formidable opportunité, notamment pour les femmes.</a:t>
            </a:r>
          </a:p>
          <a:p>
            <a:pPr algn="l" rtl="0"/>
            <a:r>
              <a:rPr lang="en-US"/>
              <a:t>Dans de nombreuses régions textiles, les femmes sont le pilier de la production, mais rarement aux commandes. À travers cet atelier d'idées, nous vous invitons à prendre les rênes et à penser, concevoir et présenter des projets innovants capables de transformer le secteur.</a:t>
            </a:r>
          </a:p>
          <a:p>
            <a:pPr algn="l" rtl="0"/>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Ce défi porte sur le leadership, la créativité et l'autonomisation, et non pas seulement sur la gestion des déchets textiles.</a:t>
            </a:r>
          </a:p>
          <a:p>
            <a:pPr algn="l" rtl="0"/>
            <a:r>
              <a:rPr lang="en-US"/>
              <a:t>En Europe, nous produisons environ 16 kilogrammes de déchets textiles par personne et par an, dont moins de 1 % sont transformés en nouveaux vêtements. Derrière ces statistiques se cache une formidable opportunité, notamment pour les femmes.</a:t>
            </a:r>
          </a:p>
          <a:p>
            <a:pPr algn="l" rtl="0"/>
            <a:r>
              <a:rPr lang="en-US"/>
              <a:t>Dans de nombreuses régions textiles, les femmes sont le pilier de la production, mais rarement aux commandes. À travers cet atelier d'idées, nous vous invitons à prendre les rênes et à penser, concevoir et présenter des projets innovants capables de transformer le secteur.</a:t>
            </a:r>
          </a:p>
          <a:p>
            <a:pPr algn="l" rtl="0"/>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Ce défi porte sur le leadership, la créativité et l'autonomisation, et non pas seulement sur la gestion des déchets textiles.</a:t>
            </a:r>
          </a:p>
          <a:p>
            <a:pPr algn="l" rtl="0"/>
            <a:r>
              <a:rPr lang="en-US"/>
              <a:t>En Europe, nous produisons environ 16 kilogrammes de déchets textiles par personne et par an, dont moins de 1 % sont transformés en nouveaux vêtements. Derrière ces statistiques se cache une formidable opportunité, notamment pour les femmes.</a:t>
            </a:r>
          </a:p>
          <a:p>
            <a:pPr algn="l" rtl="0"/>
            <a:r>
              <a:rPr lang="en-US"/>
              <a:t>Dans de nombreuses régions textiles, les femmes sont le pilier de la production, mais rarement aux commandes. À travers cet atelier d'idées, nous vous invitons à prendre les rênes et à penser, concevoir et présenter des projets innovants capables de transformer le secteur.</a:t>
            </a:r>
          </a:p>
          <a:p>
            <a:pPr algn="l" rtl="0"/>
            <a:r>
              <a:rPr lang="en-US"/>
              <a:t>52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Maintenant que nous avons exploré le défi, il est temps de former vos équipes et de démarrer le processus créatif.</a:t>
            </a:r>
          </a:p>
          <a:p>
            <a:pPr algn="l" rtl="0"/>
            <a:r>
              <a:rPr lang="en-US"/>
              <a:t>Chaque équipe devrait compter de trois à cinq membres. Essayez de combiner différentes compétences : l’un d’entre vous est peut-être analytique, un autre artistique, un autre encore à l’aise en public. La diversité enrichira et approfondira vos idées.</a:t>
            </a:r>
          </a:p>
          <a:p>
            <a:pPr algn="l" rtl="0"/>
            <a:r>
              <a:rPr lang="en-US"/>
              <a:t>Prenez quelques minutes pour choisir un nom d'équipe qui représente votre objectif, votre idée ou votre vision commune. Laissez libre cours à votre créativité, car ce nom vous suivra tout au long de l'idéathon.</a:t>
            </a:r>
          </a:p>
          <a:p>
            <a:pPr algn="l" rtl="0"/>
            <a:r>
              <a:rPr lang="en-US"/>
              <a:t>Ensuite, attribuez des rôles simples au sein de votre équipe :</a:t>
            </a:r>
          </a:p>
          <a:p>
            <a:pPr algn="l" rtl="0"/>
            <a:r>
              <a:rPr lang="en-US"/>
              <a:t>Un coordinateur qui assure l'organisation du groupe.</a:t>
            </a:r>
          </a:p>
          <a:p>
            <a:pPr algn="l" rtl="0"/>
            <a:r>
              <a:rPr lang="en-US"/>
              <a:t>Un chercheur qui vérifie des données ou des exemples.</a:t>
            </a:r>
          </a:p>
          <a:p>
            <a:pPr algn="l" rtl="0"/>
            <a:r>
              <a:rPr lang="en-US"/>
              <a:t>Un créatif/designer qui visualise l'idée.</a:t>
            </a:r>
          </a:p>
          <a:p>
            <a:pPr algn="l" rtl="0"/>
            <a:r>
              <a:rPr lang="en-US"/>
              <a:t>Un présentateur qui prononcera le pitch final de 3 minutes.</a:t>
            </a:r>
          </a:p>
          <a:p>
            <a:pPr algn="l" rtl="0"/>
            <a:r>
              <a:rPr lang="en-US"/>
              <a:t>Un chronométreur pour vous assurer de respecter votre horaire.</a:t>
            </a:r>
          </a:p>
          <a:p>
            <a:pPr algn="l" rtl="0"/>
            <a:endParaRPr lang="en-US"/>
          </a:p>
          <a:p>
            <a:pPr algn="l" rtl="0"/>
            <a:r>
              <a:rPr lang="en-US"/>
              <a:t>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Votre processus d'idéation suivra cinq étapes claires :</a:t>
            </a:r>
          </a:p>
          <a:p>
            <a:pPr algn="l" rtl="0"/>
            <a:r>
              <a:rPr lang="en-US"/>
              <a:t>Choisissez votre défi – dans ce cas-ci, environnemental, social et économique.</a:t>
            </a:r>
          </a:p>
          <a:p>
            <a:pPr algn="l" rtl="0"/>
            <a:r>
              <a:rPr lang="en-US"/>
              <a:t>Comprendre les causes profondes — pourquoi ce problème existe.</a:t>
            </a:r>
          </a:p>
          <a:p>
            <a:pPr algn="l" rtl="0"/>
            <a:r>
              <a:rPr lang="en-US"/>
              <a:t>Réfléchissez à autant de solutions que possible – la quantité d'abord, la qualité ensuite.</a:t>
            </a:r>
          </a:p>
          <a:p>
            <a:pPr algn="l" rtl="0"/>
            <a:r>
              <a:rPr lang="en-US"/>
              <a:t>Affinez votre idée — rendez-la réalisable, durable et inspirante.</a:t>
            </a:r>
          </a:p>
          <a:p>
            <a:pPr algn="l" rtl="0"/>
            <a:r>
              <a:rPr lang="en-US"/>
              <a:t>Préparez votre présentation de 3 minutes pour les juges et les mentors.</a:t>
            </a:r>
          </a:p>
          <a:p>
            <a:pPr algn="l" rtl="0"/>
            <a:r>
              <a:rPr lang="en-US"/>
              <a:t>65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N'oubliez pas, il ne s'agit pas d'un examen, mais d'une expérience d'apprentissage. L'idéathon est conçu pour vous aider à sortir de votre zone de confort, à communiquer vos idées avec assurance et à progresser professionnellement.</a:t>
            </a:r>
          </a:p>
          <a:p>
            <a:pPr algn="l" rtl="0"/>
            <a:r>
              <a:rPr lang="en-US"/>
              <a:t>La collaboration est donc essentielle. Il faut s'écouter, équilibrer le temps de parole et veiller à ce que chaque idée soit prise en compte. L'innovation provient souvent de voix inattendues.</a:t>
            </a:r>
          </a:p>
          <a:p>
            <a:pPr algn="l" rtl="0"/>
            <a:r>
              <a:rPr lang="en-US"/>
              <a:t>Enfin, gardez une ambiance positive et conviviale. C'est l'occasion de faire preuve de leadership, de créativité et d'esprit d'équipe, des qualités essentielles pour réussir dans le secteur textile en constante évolution.</a:t>
            </a:r>
          </a:p>
          <a:p>
            <a:pPr algn="l" rtl="0"/>
            <a:endParaRPr lang="en-US"/>
          </a:p>
          <a:p>
            <a:pPr algn="l" rtl="0"/>
            <a:r>
              <a:rPr lang="en-US"/>
              <a:t>66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Le processus d'évaluation est conçu pour être transparent, équitable et responsabilisant.</a:t>
            </a:r>
          </a:p>
          <a:p>
            <a:pPr algn="l" rtl="0"/>
            <a:r>
              <a:rPr lang="en-US"/>
              <a:t>Un jury composé d'experts du secteur, de mentors et de formateurs évaluera l'idée de chaque équipe. Il examinera non seulement le contenu de votre proposition, mais aussi sa présentation : la clarté de votre propos, votre esprit d'équipe et votre capacité à concrétiser votre vision.</a:t>
            </a:r>
          </a:p>
          <a:p>
            <a:pPr algn="l" rtl="0"/>
            <a:r>
              <a:rPr lang="en-US"/>
              <a:t>Les cinq critères d'évaluation principaux sont simples :</a:t>
            </a:r>
          </a:p>
          <a:p>
            <a:pPr algn="l" rtl="0"/>
            <a:r>
              <a:rPr lang="en-US"/>
              <a:t>Créativité — pensez à l'originalité et à l'imagination. Votre idée rompt-elle avec les schémas établis et inspire-t-elle une réflexion novatrice sur le recyclage et la gestion des déchets textiles ?</a:t>
            </a:r>
          </a:p>
          <a:p>
            <a:pPr algn="l" rtl="0"/>
            <a:r>
              <a:rPr lang="en-US"/>
              <a:t>Faisabilité — les grandes idées doivent être réalistes. Comment votre équipe pourrait-elle concrètement les mettre en œuvre avec le soutien ou les partenariats adéquats ?</a:t>
            </a:r>
          </a:p>
          <a:p>
            <a:pPr algn="l" rtl="0"/>
            <a:r>
              <a:rPr lang="en-US"/>
              <a:t>Le développement durable est essentiel. Votre idée doit protéger la planète et les populations, non seulement réduire les déchets, mais aussi sensibiliser le public et promouvoir le travail équitable.</a:t>
            </a:r>
          </a:p>
          <a:p>
            <a:pPr algn="l" rtl="0"/>
            <a:r>
              <a:rPr lang="en-US"/>
              <a:t>Impact commercial — nous évoluons dans un secteur qui doit rester compétitif. Votre concept crée-t-il de la valeur, attire-t-il des clients ou renforce-t-il les PME ?</a:t>
            </a:r>
          </a:p>
          <a:p>
            <a:pPr algn="l" rtl="0"/>
            <a:r>
              <a:rPr lang="en-US"/>
              <a:t>Qualité de la présentation : même la meilleure idée peut être perdue sans une bonne communication. Entraînez-vous à présenter votre argumentaire, répartissez les rôles et captez l’attention de votre public.</a:t>
            </a:r>
          </a:p>
          <a:p>
            <a:pPr algn="l" rtl="0"/>
            <a:r>
              <a:rPr lang="en-US"/>
              <a:t>N'oubliez pas que chaque membre du jury souhaite votre réussite. Ils valoriseront les idées qui témoignent de collaboration, d'assurance et d'un lien clair avec l'autonomisation des femmes dans le secteur textile.</a:t>
            </a:r>
          </a:p>
          <a:p>
            <a:pPr algn="l" rtl="0"/>
            <a:endParaRPr lang="en-US"/>
          </a:p>
          <a:p>
            <a:pPr algn="l" rtl="0"/>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10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Le processus d'évaluation est conçu pour être transparent, équitable et responsabilisant.</a:t>
            </a:r>
          </a:p>
          <a:p>
            <a:pPr algn="l" rtl="0"/>
            <a:r>
              <a:rPr lang="en-US"/>
              <a:t>Un jury composé d'experts du secteur, de mentors et de formateurs évaluera l'idée de chaque équipe. Il examinera non seulement le contenu de votre proposition, mais aussi sa présentation : la clarté de votre propos, votre esprit d'équipe et votre capacité à concrétiser votre vision.</a:t>
            </a:r>
          </a:p>
          <a:p>
            <a:pPr algn="l" rtl="0"/>
            <a:r>
              <a:rPr lang="en-US"/>
              <a:t>Les cinq critères d'évaluation principaux sont simples :</a:t>
            </a:r>
          </a:p>
          <a:p>
            <a:pPr algn="l" rtl="0"/>
            <a:r>
              <a:rPr lang="en-US"/>
              <a:t>Créativité — pensez à l'originalité et à l'imagination. Votre idée rompt-elle avec les schémas établis et inspire-t-elle une réflexion novatrice sur le recyclage et la gestion des déchets textiles ?</a:t>
            </a:r>
          </a:p>
          <a:p>
            <a:pPr algn="l" rtl="0"/>
            <a:r>
              <a:rPr lang="en-US"/>
              <a:t>Faisabilité — les grandes idées doivent être réalistes. Comment votre équipe pourrait-elle concrètement les mettre en œuvre avec le soutien ou les partenariats adéquats ?</a:t>
            </a:r>
          </a:p>
          <a:p>
            <a:pPr algn="l" rtl="0"/>
            <a:r>
              <a:rPr lang="en-US"/>
              <a:t>Le développement durable est essentiel. Votre idée doit protéger la planète et les populations, non seulement réduire les déchets, mais aussi sensibiliser le public et promouvoir le travail équitable.</a:t>
            </a:r>
          </a:p>
          <a:p>
            <a:pPr algn="l" rtl="0"/>
            <a:r>
              <a:rPr lang="en-US"/>
              <a:t>Impact commercial — nous évoluons dans un secteur qui doit rester compétitif. Votre concept crée-t-il de la valeur, attire-t-il des clients ou renforce-t-il les PME ?</a:t>
            </a:r>
          </a:p>
          <a:p>
            <a:pPr algn="l" rtl="0"/>
            <a:r>
              <a:rPr lang="en-US"/>
              <a:t>Qualité de la présentation : même la meilleure idée peut être perdue sans une bonne communication. Entraînez-vous à présenter votre argumentaire, répartissez les rôles et captez l’attention de votre public.</a:t>
            </a:r>
          </a:p>
          <a:p>
            <a:pPr algn="l" rtl="0"/>
            <a:r>
              <a:rPr lang="en-US"/>
              <a:t>N'oubliez pas que chaque membre du jury souhaite votre réussite. Ils valoriseront les idées qui témoignent de collaboration, d'assurance et d'un lien clair avec l'autonomisation des femmes dans le secteur textile.</a:t>
            </a:r>
          </a:p>
          <a:p>
            <a:pPr algn="l" rtl="0"/>
            <a:endParaRPr lang="en-US"/>
          </a:p>
          <a:p>
            <a:pPr algn="l" rtl="0"/>
            <a:r>
              <a:rPr lang="en-US"/>
              <a:t>67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Passons en revue les prix de l'Ideathon :</a:t>
            </a:r>
          </a:p>
          <a:p>
            <a:pPr algn="l" rtl="0"/>
            <a:r>
              <a:rPr lang="en-US"/>
              <a:t>Idée la plus durable : Ce prix récompense l’équipe dont l’idée a l’impact environnemental et social le plus significatif. Leur solution ne se contente pas de réduire les déchets textiles ; elle redéfinit la manière dont l’industrie peut protéger notre planète et ses habitants.</a:t>
            </a:r>
          </a:p>
          <a:p>
            <a:pPr algn="l" rtl="0"/>
            <a:r>
              <a:rPr lang="en-US"/>
              <a:t>Solution la plus créative : ce prix récompense l’originalité et l’imagination. Il célèbre une équipe qui a osé penser différemment, transformant les contraintes en inspiration et prouvant que l’innovation naît souvent d’idées audacieuses.</a:t>
            </a:r>
          </a:p>
          <a:p>
            <a:pPr algn="l" rtl="0"/>
            <a:r>
              <a:rPr lang="en-US"/>
              <a:t>Meilleure collaboration d'équipe : Ce prix récompense la force collective. Il est décerné à l'équipe qui a fait preuve d'une coopération, d'une inclusion et d'un soutien mutuel exceptionnels – un travail d'équipe qui permet à chacun de briller.</a:t>
            </a:r>
          </a:p>
          <a:p>
            <a:pPr algn="l" rtl="0"/>
            <a:r>
              <a:rPr lang="en-US"/>
              <a:t>Ces trois catégories capturent l'essence du projet W4TEX : des femmes à la tête du développement durable, de la créativité et de la collaboration.</a:t>
            </a:r>
          </a:p>
          <a:p>
            <a:pPr algn="l" rtl="0"/>
            <a:r>
              <a:rPr lang="en-US"/>
              <a:t>86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Maintenant que nous avons identifié le problème, parlons de son importance.</a:t>
            </a:r>
          </a:p>
          <a:p>
            <a:pPr algn="l" rtl="0"/>
            <a:r>
              <a:rPr lang="en-US"/>
              <a:t>Tout d'abord, sur le plan environnemental, les déchets textiles contribuent de manière significative à la pollution et aux émissions de carbone. Les fibres synthétiques comme le polyester libèrent des microplastiques dans l'eau et le sol. Les fibres naturelles telles que le coton nécessitent d'énormes quantités d'eau et de terres ; les gaspiller revient donc à gaspiller des ressources naturelles.</a:t>
            </a:r>
          </a:p>
          <a:p>
            <a:pPr algn="l" rtl="0"/>
            <a:r>
              <a:rPr lang="en-US"/>
              <a:t>Deuxièmement, sur le plan économique, la valeur des matériaux perdus dans les vêtements jetés est considérable. L'Agence européenne pour l'environnement estime que l'UE pourrait économiser des milliards d'euros chaque année grâce à des systèmes efficaces de recyclage, de réparation et de réutilisation. Il ne s'agit pas seulement de sauver la planète, mais aussi de créer des emplois verts et de nouveaux modèles économiques.</a:t>
            </a:r>
          </a:p>
          <a:p>
            <a:pPr algn="l" rtl="0"/>
            <a:r>
              <a:rPr lang="en-US"/>
              <a:t>Enfin, sur le plan social, une grande partie des textiles usagés européens sont exportés vers l'Afrique et l'Asie, souvent sous l'appellation de « réutilisation ». Or, en réalité, nombre de ces articles finissent dans des décharges à l'étranger, déplaçant ainsi la charge environnementale vers d'autres régions. En conservant les ressources textiles en Europe, nous pouvons rendre le système plus équitable et plus transparent.</a:t>
            </a:r>
          </a:p>
          <a:p>
            <a:pPr algn="l" rtl="0"/>
            <a:r>
              <a:rPr lang="en-US"/>
              <a:t>Pour les PME, notamment celles dirigées par des femmes ou ancrées dans les communautés locales, cette transition ouvre de nouvelles perspectives : cafés de réparation, ateliers de surcyclage, coopératives de recyclage ou laboratoires de design qui rendent le développement durable à la fois créatif et rentable.</a:t>
            </a:r>
          </a:p>
          <a:p>
            <a:pPr algn="l" rtl="0"/>
            <a:r>
              <a:rPr lang="en-US"/>
              <a:t>Le message est simple : les déchets textiles ne sont pas seulement un problème environnemental, c'est aussi une opportunité d'innovation, d'autonomisation et de leadership pour un avenir plus vert.</a:t>
            </a:r>
          </a:p>
          <a:p>
            <a:pPr algn="l" rtl="0"/>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20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lgn="l" rtl="0"/>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algn="l" rtl="0"/>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pPr algn="l" rtl="0"/>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gn="l" rt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algn="l" rtl="0"/>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algn="l" rtl="0"/>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5.jpe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1.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3.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49.svg"/><Relationship Id="rId5" Type="http://schemas.openxmlformats.org/officeDocument/2006/relationships/image" Target="../media/image6.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0.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58.svg"/><Relationship Id="rId5" Type="http://schemas.openxmlformats.org/officeDocument/2006/relationships/image" Target="../media/image6.pn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6.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64.svg"/><Relationship Id="rId5" Type="http://schemas.openxmlformats.org/officeDocument/2006/relationships/image" Target="../media/image6.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png"/><Relationship Id="rId9" Type="http://schemas.openxmlformats.org/officeDocument/2006/relationships/image" Target="../media/image2.pn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0.jpe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71.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6.sv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75.png"/><Relationship Id="rId17" Type="http://schemas.openxmlformats.org/officeDocument/2006/relationships/image" Target="../media/image80.svg"/><Relationship Id="rId2" Type="http://schemas.openxmlformats.org/officeDocument/2006/relationships/notesSlide" Target="../notesSlides/notesSlide12.xml"/><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image" Target="../media/image78.sv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4.jpe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5.png"/><Relationship Id="rId4" Type="http://schemas.openxmlformats.org/officeDocument/2006/relationships/image" Target="../media/image4.jpe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9.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87.svg"/><Relationship Id="rId5" Type="http://schemas.openxmlformats.org/officeDocument/2006/relationships/image" Target="../media/image6.png"/><Relationship Id="rId10" Type="http://schemas.openxmlformats.org/officeDocument/2006/relationships/image" Target="../media/image86.png"/><Relationship Id="rId4" Type="http://schemas.openxmlformats.org/officeDocument/2006/relationships/image" Target="../media/image5.pn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7.svg"/><Relationship Id="rId5" Type="http://schemas.openxmlformats.org/officeDocument/2006/relationships/image" Target="../media/image6.png"/><Relationship Id="rId10" Type="http://schemas.openxmlformats.org/officeDocument/2006/relationships/image" Target="../media/image26.png"/><Relationship Id="rId4" Type="http://schemas.openxmlformats.org/officeDocument/2006/relationships/image" Target="../media/image5.png"/><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0.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92.svg"/><Relationship Id="rId2" Type="http://schemas.openxmlformats.org/officeDocument/2006/relationships/notesSlide" Target="../notesSlides/notesSlide28.xml"/><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1.png"/><Relationship Id="rId5" Type="http://schemas.openxmlformats.org/officeDocument/2006/relationships/image" Target="../media/image5.png"/><Relationship Id="rId15" Type="http://schemas.openxmlformats.org/officeDocument/2006/relationships/image" Target="../media/image93.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49.sv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5.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6.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8.png"/><Relationship Id="rId10" Type="http://schemas.openxmlformats.org/officeDocument/2006/relationships/image" Target="../media/image13.jpe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22.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5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8.sv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notesSlide" Target="../notesSlides/notesSlide34.xml"/><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5" Type="http://schemas.openxmlformats.org/officeDocument/2006/relationships/image" Target="../media/image100.sv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 Id="rId14" Type="http://schemas.openxmlformats.org/officeDocument/2006/relationships/image" Target="../media/image105.png"/></Relationships>
</file>

<file path=ppt/slides/_rels/slide5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0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7.svg"/><Relationship Id="rId2" Type="http://schemas.openxmlformats.org/officeDocument/2006/relationships/notesSlide" Target="../notesSlides/notesSlide36.xml"/><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6.png"/><Relationship Id="rId5" Type="http://schemas.openxmlformats.org/officeDocument/2006/relationships/image" Target="../media/image4.jpeg"/><Relationship Id="rId15" Type="http://schemas.openxmlformats.org/officeDocument/2006/relationships/image" Target="../media/image110.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09.svg"/></Relationships>
</file>

<file path=ppt/slides/_rels/slide5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3.svg"/><Relationship Id="rId5" Type="http://schemas.openxmlformats.org/officeDocument/2006/relationships/image" Target="../media/image6.png"/><Relationship Id="rId10" Type="http://schemas.openxmlformats.org/officeDocument/2006/relationships/image" Target="../media/image112.png"/><Relationship Id="rId4" Type="http://schemas.openxmlformats.org/officeDocument/2006/relationships/image" Target="../media/image5.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png"/><Relationship Id="rId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4.jpeg"/><Relationship Id="rId9"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17.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5.svg"/><Relationship Id="rId5" Type="http://schemas.openxmlformats.org/officeDocument/2006/relationships/image" Target="../media/image6.png"/><Relationship Id="rId10" Type="http://schemas.openxmlformats.org/officeDocument/2006/relationships/image" Target="../media/image114.png"/><Relationship Id="rId4" Type="http://schemas.openxmlformats.org/officeDocument/2006/relationships/image" Target="../media/image5.png"/><Relationship Id="rId9" Type="http://schemas.openxmlformats.org/officeDocument/2006/relationships/image" Target="../media/image43.png"/></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19.svg"/><Relationship Id="rId5" Type="http://schemas.openxmlformats.org/officeDocument/2006/relationships/image" Target="../media/image6.png"/><Relationship Id="rId10" Type="http://schemas.openxmlformats.org/officeDocument/2006/relationships/image" Target="../media/image118.png"/><Relationship Id="rId4" Type="http://schemas.openxmlformats.org/officeDocument/2006/relationships/image" Target="../media/image5.png"/><Relationship Id="rId9"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1.svg"/><Relationship Id="rId5" Type="http://schemas.openxmlformats.org/officeDocument/2006/relationships/image" Target="../media/image6.png"/><Relationship Id="rId10" Type="http://schemas.openxmlformats.org/officeDocument/2006/relationships/image" Target="../media/image120.png"/><Relationship Id="rId4" Type="http://schemas.openxmlformats.org/officeDocument/2006/relationships/image" Target="../media/image5.png"/><Relationship Id="rId9" Type="http://schemas.openxmlformats.org/officeDocument/2006/relationships/image" Target="../media/image43.png"/></Relationships>
</file>

<file path=ppt/slides/_rels/slide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3.svg"/><Relationship Id="rId5" Type="http://schemas.openxmlformats.org/officeDocument/2006/relationships/image" Target="../media/image6.png"/><Relationship Id="rId10" Type="http://schemas.openxmlformats.org/officeDocument/2006/relationships/image" Target="../media/image122.png"/><Relationship Id="rId4" Type="http://schemas.openxmlformats.org/officeDocument/2006/relationships/image" Target="../media/image5.png"/><Relationship Id="rId9" Type="http://schemas.openxmlformats.org/officeDocument/2006/relationships/image" Target="../media/image43.png"/></Relationships>
</file>

<file path=ppt/slides/_rels/slide6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5.svg"/><Relationship Id="rId5" Type="http://schemas.openxmlformats.org/officeDocument/2006/relationships/image" Target="../media/image6.png"/><Relationship Id="rId10" Type="http://schemas.openxmlformats.org/officeDocument/2006/relationships/image" Target="../media/image124.png"/><Relationship Id="rId4" Type="http://schemas.openxmlformats.org/officeDocument/2006/relationships/image" Target="../media/image5.png"/><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27.svg"/><Relationship Id="rId5" Type="http://schemas.openxmlformats.org/officeDocument/2006/relationships/image" Target="../media/image6.png"/><Relationship Id="rId10" Type="http://schemas.openxmlformats.org/officeDocument/2006/relationships/image" Target="../media/image126.png"/><Relationship Id="rId4" Type="http://schemas.openxmlformats.org/officeDocument/2006/relationships/image" Target="../media/image5.png"/><Relationship Id="rId9" Type="http://schemas.openxmlformats.org/officeDocument/2006/relationships/image" Target="../media/image43.png"/></Relationships>
</file>

<file path=ppt/slides/_rels/slide6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6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notesSlide" Target="../notesSlides/notesSlide37.xml"/><Relationship Id="rId16" Type="http://schemas.openxmlformats.org/officeDocument/2006/relationships/image" Target="../media/image133.svg"/><Relationship Id="rId20"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8.png"/><Relationship Id="rId5" Type="http://schemas.openxmlformats.org/officeDocument/2006/relationships/image" Target="../media/image4.jpeg"/><Relationship Id="rId15" Type="http://schemas.openxmlformats.org/officeDocument/2006/relationships/image" Target="../media/image132.png"/><Relationship Id="rId10" Type="http://schemas.openxmlformats.org/officeDocument/2006/relationships/image" Target="../media/image25.png"/><Relationship Id="rId19" Type="http://schemas.openxmlformats.org/officeDocument/2006/relationships/image" Target="../media/image136.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1.svg"/></Relationships>
</file>

<file path=ppt/slides/_rels/slide6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8.png"/><Relationship Id="rId5" Type="http://schemas.openxmlformats.org/officeDocument/2006/relationships/image" Target="../media/image4.jpe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8.png"/></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0.png"/><Relationship Id="rId5" Type="http://schemas.openxmlformats.org/officeDocument/2006/relationships/image" Target="../media/image5.png"/><Relationship Id="rId10" Type="http://schemas.openxmlformats.org/officeDocument/2006/relationships/image" Target="../media/image139.png"/><Relationship Id="rId4" Type="http://schemas.openxmlformats.org/officeDocument/2006/relationships/image" Target="../media/image4.jpe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image" Target="../media/image3.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35.png"/><Relationship Id="rId5" Type="http://schemas.openxmlformats.org/officeDocument/2006/relationships/image" Target="../media/image6.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8.svg"/></Relationships>
</file>

<file path=ppt/slides/_rels/slide7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9.png"/><Relationship Id="rId4" Type="http://schemas.openxmlformats.org/officeDocument/2006/relationships/image" Target="../media/image4.jpeg"/><Relationship Id="rId9" Type="http://schemas.openxmlformats.org/officeDocument/2006/relationships/image" Target="../media/image25.png"/></Relationships>
</file>

<file path=ppt/slides/_rels/slide7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9.png"/></Relationships>
</file>

<file path=ppt/slides/_rels/slide7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7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7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7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7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8.svg"/><Relationship Id="rId5" Type="http://schemas.openxmlformats.org/officeDocument/2006/relationships/image" Target="../media/image6.png"/><Relationship Id="rId10" Type="http://schemas.openxmlformats.org/officeDocument/2006/relationships/image" Target="../media/image147.png"/><Relationship Id="rId4" Type="http://schemas.openxmlformats.org/officeDocument/2006/relationships/image" Target="../media/image5.pn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7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5" Type="http://schemas.openxmlformats.org/officeDocument/2006/relationships/image" Target="../media/image146.sv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145.png"/></Relationships>
</file>

<file path=ppt/slides/_rels/slide8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51.svg"/><Relationship Id="rId5" Type="http://schemas.openxmlformats.org/officeDocument/2006/relationships/image" Target="../media/image6.png"/><Relationship Id="rId10" Type="http://schemas.openxmlformats.org/officeDocument/2006/relationships/image" Target="../media/image150.png"/><Relationship Id="rId4" Type="http://schemas.openxmlformats.org/officeDocument/2006/relationships/image" Target="../media/image5.png"/><Relationship Id="rId9" Type="http://schemas.openxmlformats.org/officeDocument/2006/relationships/image" Target="../media/image149.png"/></Relationships>
</file>

<file path=ppt/slides/_rels/slide8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44.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4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42.svg"/><Relationship Id="rId5" Type="http://schemas.openxmlformats.org/officeDocument/2006/relationships/image" Target="../media/image6.png"/><Relationship Id="rId10" Type="http://schemas.openxmlformats.org/officeDocument/2006/relationships/image" Target="../media/image141.png"/><Relationship Id="rId4" Type="http://schemas.openxmlformats.org/officeDocument/2006/relationships/image" Target="../media/image5.png"/><Relationship Id="rId9" Type="http://schemas.openxmlformats.org/officeDocument/2006/relationships/image" Target="../media/image43.png"/></Relationships>
</file>

<file path=ppt/slides/_rels/slide8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5.svg"/><Relationship Id="rId18" Type="http://schemas.openxmlformats.org/officeDocument/2006/relationships/image" Target="../media/image160.png"/><Relationship Id="rId3" Type="http://schemas.openxmlformats.org/officeDocument/2006/relationships/image" Target="../media/image4.jpeg"/><Relationship Id="rId21" Type="http://schemas.openxmlformats.org/officeDocument/2006/relationships/image" Target="../media/image163.svg"/><Relationship Id="rId7" Type="http://schemas.openxmlformats.org/officeDocument/2006/relationships/image" Target="../media/image8.png"/><Relationship Id="rId12" Type="http://schemas.openxmlformats.org/officeDocument/2006/relationships/image" Target="../media/image154.png"/><Relationship Id="rId17" Type="http://schemas.openxmlformats.org/officeDocument/2006/relationships/image" Target="../media/image159.svg"/><Relationship Id="rId2" Type="http://schemas.openxmlformats.org/officeDocument/2006/relationships/image" Target="../media/image3.pn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png"/><Relationship Id="rId5" Type="http://schemas.openxmlformats.org/officeDocument/2006/relationships/image" Target="../media/image6.png"/><Relationship Id="rId15" Type="http://schemas.openxmlformats.org/officeDocument/2006/relationships/image" Target="../media/image157.svg"/><Relationship Id="rId10" Type="http://schemas.openxmlformats.org/officeDocument/2006/relationships/image" Target="../media/image153.png"/><Relationship Id="rId19" Type="http://schemas.openxmlformats.org/officeDocument/2006/relationships/image" Target="../media/image161.svg"/><Relationship Id="rId4" Type="http://schemas.openxmlformats.org/officeDocument/2006/relationships/image" Target="../media/image5.png"/><Relationship Id="rId9" Type="http://schemas.openxmlformats.org/officeDocument/2006/relationships/image" Target="../media/image152.png"/><Relationship Id="rId14" Type="http://schemas.openxmlformats.org/officeDocument/2006/relationships/image" Target="../media/image156.png"/></Relationships>
</file>

<file path=ppt/slides/_rels/slide8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38.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5.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6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4.pn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69.png"/></Relationships>
</file>

<file path=ppt/slides/_rels/slide8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12" Type="http://schemas.openxmlformats.org/officeDocument/2006/relationships/image" Target="../media/image16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3.png"/><Relationship Id="rId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image" Target="../media/image4.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4.png"/><Relationship Id="rId4" Type="http://schemas.openxmlformats.org/officeDocument/2006/relationships/image" Target="../media/image5.png"/><Relationship Id="rId9"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67.png"/></Relationships>
</file>

<file path=ppt/slides/_rels/slide9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68.png"/><Relationship Id="rId4" Type="http://schemas.openxmlformats.org/officeDocument/2006/relationships/image" Target="../media/image4.jpeg"/><Relationship Id="rId9" Type="http://schemas.openxmlformats.org/officeDocument/2006/relationships/image" Target="../media/image25.png"/></Relationships>
</file>

<file path=ppt/slides/_rels/slide9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1.png"/><Relationship Id="rId18" Type="http://schemas.openxmlformats.org/officeDocument/2006/relationships/image" Target="../media/image176.sv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70.svg"/><Relationship Id="rId17" Type="http://schemas.openxmlformats.org/officeDocument/2006/relationships/image" Target="../media/image175.png"/><Relationship Id="rId2" Type="http://schemas.openxmlformats.org/officeDocument/2006/relationships/image" Target="../media/image3.png"/><Relationship Id="rId16" Type="http://schemas.openxmlformats.org/officeDocument/2006/relationships/image" Target="../media/image174.sv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169.png"/><Relationship Id="rId5" Type="http://schemas.openxmlformats.org/officeDocument/2006/relationships/image" Target="../media/image6.png"/><Relationship Id="rId15" Type="http://schemas.openxmlformats.org/officeDocument/2006/relationships/image" Target="../media/image173.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167.png"/><Relationship Id="rId14" Type="http://schemas.openxmlformats.org/officeDocument/2006/relationships/image" Target="../media/image172.svg"/></Relationships>
</file>

<file path=ppt/slides/_rels/slide9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pn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51354" y="-1184580"/>
            <a:ext cx="9836646" cy="9907530"/>
            <a:chOff x="0" y="0"/>
            <a:chExt cx="13115528" cy="13210040"/>
          </a:xfrm>
        </p:grpSpPr>
        <p:sp>
          <p:nvSpPr>
            <p:cNvPr id="5" name="Freeform 5"/>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2"/>
              <a:stretch>
                <a:fillRect t="-17338" r="-50246" b="-31833"/>
              </a:stretch>
            </a:blipFill>
          </p:spPr>
          <p:txBody>
            <a:bodyPr/>
            <a:lstStyle/>
            <a:p>
              <a:pPr algn="l" rtl="0"/>
              <a:endParaRPr lang="el-GR"/>
            </a:p>
          </p:txBody>
        </p:sp>
      </p:grpSp>
      <p:grpSp>
        <p:nvGrpSpPr>
          <p:cNvPr id="6" name="Group 6"/>
          <p:cNvGrpSpPr>
            <a:grpSpLocks noChangeAspect="1"/>
          </p:cNvGrpSpPr>
          <p:nvPr/>
        </p:nvGrpSpPr>
        <p:grpSpPr>
          <a:xfrm>
            <a:off x="1052204" y="452011"/>
            <a:ext cx="2882265" cy="1403886"/>
            <a:chOff x="0" y="0"/>
            <a:chExt cx="3843020" cy="1871848"/>
          </a:xfrm>
        </p:grpSpPr>
        <p:sp>
          <p:nvSpPr>
            <p:cNvPr id="7" name="Freeform 7"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pPr algn="l" rtl="0"/>
              <a:endParaRPr lang="el-GR"/>
            </a:p>
          </p:txBody>
        </p:sp>
      </p:grpSp>
      <p:grpSp>
        <p:nvGrpSpPr>
          <p:cNvPr id="8" name="Group 8"/>
          <p:cNvGrpSpPr>
            <a:grpSpLocks noChangeAspect="1"/>
          </p:cNvGrpSpPr>
          <p:nvPr/>
        </p:nvGrpSpPr>
        <p:grpSpPr>
          <a:xfrm>
            <a:off x="846618" y="9013311"/>
            <a:ext cx="3086100" cy="687187"/>
            <a:chOff x="0" y="0"/>
            <a:chExt cx="4114800" cy="916250"/>
          </a:xfrm>
        </p:grpSpPr>
        <p:sp>
          <p:nvSpPr>
            <p:cNvPr id="9" name="Freeform 9"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pPr algn="l" rtl="0"/>
              <a:endParaRPr lang="el-GR"/>
            </a:p>
          </p:txBody>
        </p:sp>
      </p:grpSp>
      <p:grpSp>
        <p:nvGrpSpPr>
          <p:cNvPr id="10" name="Group 10"/>
          <p:cNvGrpSpPr>
            <a:grpSpLocks noChangeAspect="1"/>
          </p:cNvGrpSpPr>
          <p:nvPr/>
        </p:nvGrpSpPr>
        <p:grpSpPr>
          <a:xfrm>
            <a:off x="6565846" y="9084780"/>
            <a:ext cx="1863449" cy="457211"/>
            <a:chOff x="0" y="0"/>
            <a:chExt cx="2484598" cy="609614"/>
          </a:xfrm>
        </p:grpSpPr>
        <p:sp>
          <p:nvSpPr>
            <p:cNvPr id="11" name="Freeform 11"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pPr algn="l" rtl="0"/>
              <a:endParaRPr lang="el-GR"/>
            </a:p>
          </p:txBody>
        </p:sp>
      </p:grpSp>
      <p:grpSp>
        <p:nvGrpSpPr>
          <p:cNvPr id="12" name="Group 12"/>
          <p:cNvGrpSpPr>
            <a:grpSpLocks noChangeAspect="1"/>
          </p:cNvGrpSpPr>
          <p:nvPr/>
        </p:nvGrpSpPr>
        <p:grpSpPr>
          <a:xfrm>
            <a:off x="8782690" y="9179158"/>
            <a:ext cx="1155611" cy="312497"/>
            <a:chOff x="0" y="0"/>
            <a:chExt cx="1540814" cy="416663"/>
          </a:xfrm>
        </p:grpSpPr>
        <p:sp>
          <p:nvSpPr>
            <p:cNvPr id="13" name="Freeform 13"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pPr algn="l" rtl="0"/>
              <a:endParaRPr lang="el-GR"/>
            </a:p>
          </p:txBody>
        </p:sp>
      </p:grpSp>
      <p:grpSp>
        <p:nvGrpSpPr>
          <p:cNvPr id="14" name="Group 14"/>
          <p:cNvGrpSpPr>
            <a:grpSpLocks noChangeAspect="1"/>
          </p:cNvGrpSpPr>
          <p:nvPr/>
        </p:nvGrpSpPr>
        <p:grpSpPr>
          <a:xfrm>
            <a:off x="10358809" y="8928531"/>
            <a:ext cx="856746" cy="856746"/>
            <a:chOff x="0" y="0"/>
            <a:chExt cx="1142328" cy="1142328"/>
          </a:xfrm>
        </p:grpSpPr>
        <p:sp>
          <p:nvSpPr>
            <p:cNvPr id="15" name="Freeform 15"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pPr algn="l" rtl="0"/>
              <a:endParaRPr lang="el-GR"/>
            </a:p>
          </p:txBody>
        </p:sp>
      </p:grpSp>
      <p:grpSp>
        <p:nvGrpSpPr>
          <p:cNvPr id="16" name="Group 16"/>
          <p:cNvGrpSpPr>
            <a:grpSpLocks noChangeAspect="1"/>
          </p:cNvGrpSpPr>
          <p:nvPr/>
        </p:nvGrpSpPr>
        <p:grpSpPr>
          <a:xfrm>
            <a:off x="11637112" y="9129872"/>
            <a:ext cx="1374778" cy="457211"/>
            <a:chOff x="0" y="0"/>
            <a:chExt cx="1833038" cy="609614"/>
          </a:xfrm>
        </p:grpSpPr>
        <p:sp>
          <p:nvSpPr>
            <p:cNvPr id="17" name="Freeform 17"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pPr algn="l" rtl="0"/>
              <a:endParaRPr lang="el-GR"/>
            </a:p>
          </p:txBody>
        </p:sp>
      </p:grpSp>
      <p:grpSp>
        <p:nvGrpSpPr>
          <p:cNvPr id="18" name="Group 18"/>
          <p:cNvGrpSpPr>
            <a:grpSpLocks noChangeAspect="1"/>
          </p:cNvGrpSpPr>
          <p:nvPr/>
        </p:nvGrpSpPr>
        <p:grpSpPr>
          <a:xfrm>
            <a:off x="13019231" y="9000888"/>
            <a:ext cx="2648887" cy="715178"/>
            <a:chOff x="0" y="0"/>
            <a:chExt cx="3531849" cy="953571"/>
          </a:xfrm>
        </p:grpSpPr>
        <p:sp>
          <p:nvSpPr>
            <p:cNvPr id="19" name="Freeform 19"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pPr algn="l" rtl="0"/>
              <a:endParaRPr lang="el-GR"/>
            </a:p>
          </p:txBody>
        </p:sp>
      </p:grpSp>
      <p:grpSp>
        <p:nvGrpSpPr>
          <p:cNvPr id="20" name="Group 20"/>
          <p:cNvGrpSpPr>
            <a:grpSpLocks noChangeAspect="1"/>
          </p:cNvGrpSpPr>
          <p:nvPr/>
        </p:nvGrpSpPr>
        <p:grpSpPr>
          <a:xfrm>
            <a:off x="15413295" y="9158185"/>
            <a:ext cx="2028087" cy="360735"/>
            <a:chOff x="0" y="0"/>
            <a:chExt cx="2704115" cy="480980"/>
          </a:xfrm>
        </p:grpSpPr>
        <p:sp>
          <p:nvSpPr>
            <p:cNvPr id="21" name="Freeform 21"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pPr algn="l" rtl="0"/>
              <a:endParaRPr lang="el-GR"/>
            </a:p>
          </p:txBody>
        </p:sp>
      </p:grpSp>
      <p:sp>
        <p:nvSpPr>
          <p:cNvPr id="22" name="TextBox 22"/>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3" name="Group 23"/>
          <p:cNvGrpSpPr/>
          <p:nvPr/>
        </p:nvGrpSpPr>
        <p:grpSpPr>
          <a:xfrm>
            <a:off x="846618" y="887520"/>
            <a:ext cx="14874820" cy="4255980"/>
            <a:chOff x="0" y="0"/>
            <a:chExt cx="19833094" cy="5674640"/>
          </a:xfrm>
        </p:grpSpPr>
        <p:sp>
          <p:nvSpPr>
            <p:cNvPr id="24" name="Freeform 24"/>
            <p:cNvSpPr/>
            <p:nvPr/>
          </p:nvSpPr>
          <p:spPr>
            <a:xfrm>
              <a:off x="0" y="0"/>
              <a:ext cx="19833095" cy="5674640"/>
            </a:xfrm>
            <a:custGeom>
              <a:avLst/>
              <a:gdLst/>
              <a:ahLst/>
              <a:cxnLst/>
              <a:rect l="l" t="t" r="r" b="b"/>
              <a:pathLst>
                <a:path w="19833095" h="5674640">
                  <a:moveTo>
                    <a:pt x="0" y="0"/>
                  </a:moveTo>
                  <a:lnTo>
                    <a:pt x="19833095" y="0"/>
                  </a:lnTo>
                  <a:lnTo>
                    <a:pt x="19833095" y="5674640"/>
                  </a:lnTo>
                  <a:lnTo>
                    <a:pt x="0" y="5674640"/>
                  </a:lnTo>
                  <a:close/>
                </a:path>
              </a:pathLst>
            </a:custGeom>
            <a:solidFill>
              <a:srgbClr val="000000">
                <a:alpha val="0"/>
              </a:srgbClr>
            </a:solidFill>
          </p:spPr>
          <p:txBody>
            <a:bodyPr/>
            <a:lstStyle/>
            <a:p>
              <a:pPr algn="l" rtl="0"/>
              <a:endParaRPr lang="el-GR"/>
            </a:p>
          </p:txBody>
        </p:sp>
        <p:sp>
          <p:nvSpPr>
            <p:cNvPr id="25" name="TextBox 25"/>
            <p:cNvSpPr txBox="1"/>
            <p:nvPr/>
          </p:nvSpPr>
          <p:spPr>
            <a:xfrm>
              <a:off x="0" y="57150"/>
              <a:ext cx="19833094" cy="5617490"/>
            </a:xfrm>
            <a:prstGeom prst="rect">
              <a:avLst/>
            </a:prstGeom>
          </p:spPr>
          <p:txBody>
            <a:bodyPr lIns="0" tIns="0" rIns="0" bIns="0" rtlCol="0" anchor="b"/>
            <a:lstStyle/>
            <a:p>
              <a:pPr algn="l" rtl="0">
                <a:lnSpc>
                  <a:spcPts val="5184"/>
                </a:lnSpc>
              </a:pPr>
              <a:r>
                <a:rPr lang="en-US" sz="4800" b="1" dirty="0" err="1">
                  <a:solidFill>
                    <a:srgbClr val="FFFFFF"/>
                  </a:solidFill>
                  <a:latin typeface="Georgia Bold"/>
                  <a:ea typeface="Georgia Bold"/>
                  <a:cs typeface="Georgia Bold"/>
                  <a:sym typeface="Georgia Bold"/>
                </a:rPr>
                <a:t>Devenez</a:t>
              </a:r>
              <a:r>
                <a:rPr lang="en-US" sz="4800" b="1" dirty="0">
                  <a:solidFill>
                    <a:srgbClr val="FFFFFF"/>
                  </a:solidFill>
                  <a:latin typeface="Georgia Bold"/>
                  <a:ea typeface="Georgia Bold"/>
                  <a:cs typeface="Georgia Bold"/>
                  <a:sym typeface="Georgia Bold"/>
                </a:rPr>
                <a:t> manager ! </a:t>
              </a:r>
              <a:r>
                <a:rPr lang="en-US" sz="4800" b="1" dirty="0" err="1">
                  <a:solidFill>
                    <a:srgbClr val="FFFFFF"/>
                  </a:solidFill>
                  <a:latin typeface="Georgia Bold"/>
                  <a:ea typeface="Georgia Bold"/>
                  <a:cs typeface="Georgia Bold"/>
                  <a:sym typeface="Georgia Bold"/>
                </a:rPr>
                <a:t>Idéathon</a:t>
              </a:r>
              <a:endParaRPr lang="en-US" sz="4800" b="1" dirty="0">
                <a:solidFill>
                  <a:srgbClr val="FFFFFF"/>
                </a:solidFill>
                <a:latin typeface="Georgia Bold"/>
                <a:ea typeface="Georgia Bold"/>
                <a:cs typeface="Georgia Bold"/>
                <a:sym typeface="Georgia Bold"/>
              </a:endParaRPr>
            </a:p>
          </p:txBody>
        </p:sp>
      </p:grpSp>
      <p:sp>
        <p:nvSpPr>
          <p:cNvPr id="26" name="TextBox 26"/>
          <p:cNvSpPr txBox="1"/>
          <p:nvPr/>
        </p:nvSpPr>
        <p:spPr>
          <a:xfrm>
            <a:off x="700178" y="5331619"/>
            <a:ext cx="9658631" cy="2325528"/>
          </a:xfrm>
          <a:prstGeom prst="rect">
            <a:avLst/>
          </a:prstGeom>
        </p:spPr>
        <p:txBody>
          <a:bodyPr lIns="0" tIns="0" rIns="0" bIns="0" rtlCol="0" anchor="t">
            <a:spAutoFit/>
          </a:bodyPr>
          <a:lstStyle/>
          <a:p>
            <a:pPr algn="l" rtl="0">
              <a:lnSpc>
                <a:spcPts val="7128"/>
              </a:lnSpc>
            </a:pPr>
            <a:r>
              <a:rPr lang="en-US" sz="6600" b="1">
                <a:solidFill>
                  <a:srgbClr val="75C83E"/>
                </a:solidFill>
                <a:latin typeface="Georgia Bold"/>
                <a:ea typeface="Georgia Bold"/>
                <a:cs typeface="Georgia Bold"/>
                <a:sym typeface="Georgia Bold"/>
              </a:rPr>
              <a:t>Autonomiser les femmes dans le secteur textile</a:t>
            </a:r>
          </a:p>
        </p:txBody>
      </p:sp>
      <p:pic>
        <p:nvPicPr>
          <p:cNvPr id="27" name="Picture 26">
            <a:extLst>
              <a:ext uri="{FF2B5EF4-FFF2-40B4-BE49-F238E27FC236}">
                <a16:creationId xmlns:a16="http://schemas.microsoft.com/office/drawing/2014/main" id="{000EC1E9-2FFA-7AB6-D01D-D9BB47FBDB11}"/>
              </a:ext>
            </a:extLst>
          </p:cNvPr>
          <p:cNvPicPr>
            <a:picLocks noChangeAspect="1"/>
          </p:cNvPicPr>
          <p:nvPr/>
        </p:nvPicPr>
        <p:blipFill>
          <a:blip r:embed="rId11"/>
          <a:stretch>
            <a:fillRect/>
          </a:stretch>
        </p:blipFill>
        <p:spPr>
          <a:xfrm>
            <a:off x="4567011" y="9119281"/>
            <a:ext cx="1352550" cy="4667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rtl="0">
                <a:lnSpc>
                  <a:spcPts val="6480"/>
                </a:lnSpc>
              </a:pPr>
              <a:r>
                <a:rPr lang="en-US" sz="6000" b="1">
                  <a:solidFill>
                    <a:srgbClr val="C0FF99"/>
                  </a:solidFill>
                  <a:latin typeface="Georgia Bold"/>
                  <a:ea typeface="Georgia Bold"/>
                  <a:cs typeface="Georgia Bold"/>
                  <a:sym typeface="Georgia Bold"/>
                </a:rPr>
                <a:t>Sujet:</a:t>
              </a:r>
            </a:p>
            <a:p>
              <a:pPr algn="l" rtl="0">
                <a:lnSpc>
                  <a:spcPts val="6480"/>
                </a:lnSpc>
              </a:pPr>
              <a:r>
                <a:rPr lang="en-US" sz="6000" b="1">
                  <a:solidFill>
                    <a:srgbClr val="FFFFFF"/>
                  </a:solidFill>
                  <a:latin typeface="Georgia Bold"/>
                  <a:ea typeface="Georgia Bold"/>
                  <a:cs typeface="Georgia Bold"/>
                  <a:sym typeface="Georgia Bold"/>
                </a:rPr>
                <a:t>Mode rapide</a:t>
              </a:r>
            </a:p>
          </p:txBody>
        </p:sp>
      </p:grpSp>
      <p:grpSp>
        <p:nvGrpSpPr>
          <p:cNvPr id="24" name="Group 24"/>
          <p:cNvGrpSpPr>
            <a:grpSpLocks noChangeAspect="1"/>
          </p:cNvGrpSpPr>
          <p:nvPr/>
        </p:nvGrpSpPr>
        <p:grpSpPr>
          <a:xfrm>
            <a:off x="6565846" y="452011"/>
            <a:ext cx="10649636" cy="7042502"/>
            <a:chOff x="0" y="0"/>
            <a:chExt cx="14199514" cy="9390002"/>
          </a:xfrm>
        </p:grpSpPr>
        <p:sp>
          <p:nvSpPr>
            <p:cNvPr id="25" name="Freeform 25"/>
            <p:cNvSpPr/>
            <p:nvPr/>
          </p:nvSpPr>
          <p:spPr>
            <a:xfrm>
              <a:off x="0" y="0"/>
              <a:ext cx="14199488" cy="9389999"/>
            </a:xfrm>
            <a:custGeom>
              <a:avLst/>
              <a:gdLst/>
              <a:ahLst/>
              <a:cxnLst/>
              <a:rect l="l" t="t" r="r" b="b"/>
              <a:pathLst>
                <a:path w="14199488" h="9389999">
                  <a:moveTo>
                    <a:pt x="0" y="0"/>
                  </a:moveTo>
                  <a:lnTo>
                    <a:pt x="14199488" y="0"/>
                  </a:lnTo>
                  <a:lnTo>
                    <a:pt x="14199488" y="9389999"/>
                  </a:lnTo>
                  <a:lnTo>
                    <a:pt x="0" y="9389999"/>
                  </a:lnTo>
                  <a:lnTo>
                    <a:pt x="0" y="0"/>
                  </a:lnTo>
                  <a:close/>
                </a:path>
              </a:pathLst>
            </a:custGeom>
            <a:blipFill>
              <a:blip r:embed="rId11"/>
              <a:stretch>
                <a:fillRect t="-374" b="-374"/>
              </a:stretch>
            </a:blipFill>
          </p:spPr>
          <p:txBody>
            <a:bodyPr/>
            <a:lstStyle/>
            <a:p>
              <a:pPr algn="l" rtl="0"/>
              <a:endParaRPr lang="el-G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358809" y="0"/>
            <a:ext cx="9364170" cy="7980216"/>
            <a:chOff x="0" y="0"/>
            <a:chExt cx="12891994" cy="10986654"/>
          </a:xfrm>
        </p:grpSpPr>
        <p:sp>
          <p:nvSpPr>
            <p:cNvPr id="19" name="Freeform 19"/>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pPr algn="l" rtl="0"/>
              <a:endParaRPr lang="el-GR"/>
            </a:p>
          </p:txBody>
        </p:sp>
      </p:grpSp>
      <p:grpSp>
        <p:nvGrpSpPr>
          <p:cNvPr id="20" name="Group 20"/>
          <p:cNvGrpSpPr/>
          <p:nvPr/>
        </p:nvGrpSpPr>
        <p:grpSpPr>
          <a:xfrm>
            <a:off x="846620" y="547688"/>
            <a:ext cx="9091683" cy="1988345"/>
            <a:chOff x="0" y="0"/>
            <a:chExt cx="12122244" cy="2651126"/>
          </a:xfrm>
        </p:grpSpPr>
        <p:sp>
          <p:nvSpPr>
            <p:cNvPr id="21" name="Freeform 21"/>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FFFFFF"/>
                  </a:solidFill>
                  <a:latin typeface="Georgia Bold"/>
                  <a:ea typeface="Georgia Bold"/>
                  <a:cs typeface="Georgia Bold"/>
                  <a:sym typeface="Georgia Bold"/>
                </a:rPr>
                <a:t>Mode rapide</a:t>
              </a:r>
            </a:p>
          </p:txBody>
        </p:sp>
      </p:grpSp>
      <p:sp>
        <p:nvSpPr>
          <p:cNvPr id="23" name="Freeform 23"/>
          <p:cNvSpPr/>
          <p:nvPr/>
        </p:nvSpPr>
        <p:spPr>
          <a:xfrm>
            <a:off x="7447723" y="4792422"/>
            <a:ext cx="3589239" cy="4337450"/>
          </a:xfrm>
          <a:custGeom>
            <a:avLst/>
            <a:gdLst/>
            <a:ahLst/>
            <a:cxnLst/>
            <a:rect l="l" t="t" r="r" b="b"/>
            <a:pathLst>
              <a:path w="3589239" h="4337450">
                <a:moveTo>
                  <a:pt x="0" y="0"/>
                </a:moveTo>
                <a:lnTo>
                  <a:pt x="3589240" y="0"/>
                </a:lnTo>
                <a:lnTo>
                  <a:pt x="3589240" y="4337450"/>
                </a:lnTo>
                <a:lnTo>
                  <a:pt x="0" y="4337450"/>
                </a:lnTo>
                <a:lnTo>
                  <a:pt x="0" y="0"/>
                </a:lnTo>
                <a:close/>
              </a:path>
            </a:pathLst>
          </a:custGeom>
          <a:blipFill>
            <a:blip r:embed="rId10"/>
            <a:stretch>
              <a:fillRect/>
            </a:stretch>
          </a:blipFill>
        </p:spPr>
        <p:txBody>
          <a:bodyPr/>
          <a:lstStyle/>
          <a:p>
            <a:pPr algn="l" rtl="0"/>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5" name="TextBox 25"/>
          <p:cNvSpPr txBox="1"/>
          <p:nvPr/>
        </p:nvSpPr>
        <p:spPr>
          <a:xfrm>
            <a:off x="938060" y="2812733"/>
            <a:ext cx="12830880" cy="2398776"/>
          </a:xfrm>
          <a:prstGeom prst="rect">
            <a:avLst/>
          </a:prstGeom>
        </p:spPr>
        <p:txBody>
          <a:bodyPr lIns="0" tIns="0" rIns="0" bIns="0" rtlCol="0" anchor="t">
            <a:spAutoFit/>
          </a:bodyPr>
          <a:lstStyle/>
          <a:p>
            <a:pPr algn="l" rtl="0">
              <a:lnSpc>
                <a:spcPts val="4320"/>
              </a:lnSpc>
            </a:pPr>
            <a:r>
              <a:rPr lang="en-US" sz="4000">
                <a:solidFill>
                  <a:srgbClr val="FFFFFF"/>
                </a:solidFill>
                <a:latin typeface="Arial"/>
                <a:ea typeface="Arial"/>
                <a:cs typeface="Arial"/>
                <a:sym typeface="Arial"/>
              </a:rPr>
              <a:t>Qu'est-ce que la mode rapide ?</a:t>
            </a:r>
          </a:p>
          <a:p>
            <a:pPr algn="l" rtl="0">
              <a:lnSpc>
                <a:spcPts val="3888"/>
              </a:lnSpc>
            </a:pPr>
            <a:endParaRPr lang="en-US" sz="4000">
              <a:solidFill>
                <a:srgbClr val="FFFFFF"/>
              </a:solidFill>
              <a:latin typeface="Arial"/>
              <a:ea typeface="Arial"/>
              <a:cs typeface="Arial"/>
              <a:sym typeface="Arial"/>
            </a:endParaRPr>
          </a:p>
          <a:p>
            <a:pPr marL="597219" lvl="1" indent="-298609" algn="l" rtl="0">
              <a:lnSpc>
                <a:spcPts val="3564"/>
              </a:lnSpc>
              <a:buFont typeface="Arial"/>
              <a:buChar char="•"/>
            </a:pPr>
            <a:r>
              <a:rPr lang="en-US" sz="3300">
                <a:solidFill>
                  <a:srgbClr val="FFFFFF"/>
                </a:solidFill>
                <a:latin typeface="Arial"/>
                <a:ea typeface="Arial"/>
                <a:cs typeface="Arial"/>
                <a:sym typeface="Arial"/>
              </a:rPr>
              <a:t>Quel est votre lien avec ce modèle ?</a:t>
            </a:r>
          </a:p>
          <a:p>
            <a:pPr marL="597219" lvl="1" indent="-298609" algn="l" rtl="0">
              <a:lnSpc>
                <a:spcPts val="3564"/>
              </a:lnSpc>
              <a:buFont typeface="Arial"/>
              <a:buChar char="•"/>
            </a:pPr>
            <a:r>
              <a:rPr lang="en-US" sz="3300">
                <a:solidFill>
                  <a:srgbClr val="FFFFFF"/>
                </a:solidFill>
                <a:latin typeface="Arial"/>
                <a:ea typeface="Arial"/>
                <a:cs typeface="Arial"/>
                <a:sym typeface="Arial"/>
              </a:rPr>
              <a:t>Qu'est-ce qui vous inspire ?</a:t>
            </a:r>
          </a:p>
          <a:p>
            <a:pPr marL="597219" lvl="1" indent="-298609" algn="l" rtl="0">
              <a:lnSpc>
                <a:spcPts val="3564"/>
              </a:lnSpc>
              <a:buFont typeface="Arial"/>
              <a:buChar char="•"/>
            </a:pPr>
            <a:r>
              <a:rPr lang="en-US" sz="3300">
                <a:solidFill>
                  <a:srgbClr val="FFFFFF"/>
                </a:solidFill>
                <a:latin typeface="Arial"/>
                <a:ea typeface="Arial"/>
                <a:cs typeface="Arial"/>
                <a:sym typeface="Arial"/>
              </a:rPr>
              <a:t>Existe-t-il d'autres modèles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1" name="Group 21"/>
          <p:cNvGrpSpPr/>
          <p:nvPr/>
        </p:nvGrpSpPr>
        <p:grpSpPr>
          <a:xfrm>
            <a:off x="1824007" y="3296335"/>
            <a:ext cx="8219879" cy="3220579"/>
            <a:chOff x="0" y="0"/>
            <a:chExt cx="10364398" cy="3670300"/>
          </a:xfrm>
        </p:grpSpPr>
        <p:sp>
          <p:nvSpPr>
            <p:cNvPr id="22" name="Freeform 22"/>
            <p:cNvSpPr/>
            <p:nvPr/>
          </p:nvSpPr>
          <p:spPr>
            <a:xfrm>
              <a:off x="6350" y="6350"/>
              <a:ext cx="10351643" cy="3657600"/>
            </a:xfrm>
            <a:custGeom>
              <a:avLst/>
              <a:gdLst/>
              <a:ahLst/>
              <a:cxnLst/>
              <a:rect l="l" t="t" r="r" b="b"/>
              <a:pathLst>
                <a:path w="10351643" h="3657600">
                  <a:moveTo>
                    <a:pt x="0" y="1828800"/>
                  </a:moveTo>
                  <a:lnTo>
                    <a:pt x="916432" y="0"/>
                  </a:lnTo>
                  <a:lnTo>
                    <a:pt x="9435211" y="0"/>
                  </a:lnTo>
                  <a:lnTo>
                    <a:pt x="10351643" y="1828800"/>
                  </a:lnTo>
                  <a:lnTo>
                    <a:pt x="9435211" y="3657600"/>
                  </a:lnTo>
                  <a:lnTo>
                    <a:pt x="916432" y="3657600"/>
                  </a:lnTo>
                  <a:close/>
                </a:path>
              </a:pathLst>
            </a:custGeom>
            <a:solidFill>
              <a:srgbClr val="C0FF99"/>
            </a:solidFill>
          </p:spPr>
          <p:txBody>
            <a:bodyPr/>
            <a:lstStyle/>
            <a:p>
              <a:pPr algn="l" rtl="0"/>
              <a:endParaRPr lang="el-GR"/>
            </a:p>
          </p:txBody>
        </p:sp>
        <p:sp>
          <p:nvSpPr>
            <p:cNvPr id="23" name="Freeform 23"/>
            <p:cNvSpPr/>
            <p:nvPr/>
          </p:nvSpPr>
          <p:spPr>
            <a:xfrm>
              <a:off x="-254" y="0"/>
              <a:ext cx="10364851" cy="3670427"/>
            </a:xfrm>
            <a:custGeom>
              <a:avLst/>
              <a:gdLst/>
              <a:ahLst/>
              <a:cxnLst/>
              <a:rect l="l" t="t" r="r" b="b"/>
              <a:pathLst>
                <a:path w="10364851" h="3670427">
                  <a:moveTo>
                    <a:pt x="889" y="1832356"/>
                  </a:moveTo>
                  <a:lnTo>
                    <a:pt x="917321" y="3556"/>
                  </a:lnTo>
                  <a:cubicBezTo>
                    <a:pt x="918337" y="1397"/>
                    <a:pt x="920623" y="0"/>
                    <a:pt x="923036" y="0"/>
                  </a:cubicBezTo>
                  <a:lnTo>
                    <a:pt x="9441815" y="0"/>
                  </a:lnTo>
                  <a:cubicBezTo>
                    <a:pt x="9444228" y="0"/>
                    <a:pt x="9446387" y="1397"/>
                    <a:pt x="9447530" y="3556"/>
                  </a:cubicBezTo>
                  <a:lnTo>
                    <a:pt x="10363962" y="1832356"/>
                  </a:lnTo>
                  <a:cubicBezTo>
                    <a:pt x="10364851" y="1834134"/>
                    <a:pt x="10364851" y="1836293"/>
                    <a:pt x="10363962" y="1838071"/>
                  </a:cubicBezTo>
                  <a:lnTo>
                    <a:pt x="9447530" y="3666871"/>
                  </a:lnTo>
                  <a:cubicBezTo>
                    <a:pt x="9446514" y="3669030"/>
                    <a:pt x="9444228" y="3670427"/>
                    <a:pt x="9441815" y="3670427"/>
                  </a:cubicBezTo>
                  <a:lnTo>
                    <a:pt x="923036" y="3670427"/>
                  </a:lnTo>
                  <a:cubicBezTo>
                    <a:pt x="920623" y="3670427"/>
                    <a:pt x="918464" y="3669030"/>
                    <a:pt x="917321" y="3666871"/>
                  </a:cubicBezTo>
                  <a:lnTo>
                    <a:pt x="889" y="1837944"/>
                  </a:lnTo>
                  <a:cubicBezTo>
                    <a:pt x="0" y="1836166"/>
                    <a:pt x="0" y="1834007"/>
                    <a:pt x="889" y="1832229"/>
                  </a:cubicBezTo>
                  <a:moveTo>
                    <a:pt x="12192" y="1837944"/>
                  </a:moveTo>
                  <a:lnTo>
                    <a:pt x="6604" y="1835150"/>
                  </a:lnTo>
                  <a:lnTo>
                    <a:pt x="12319" y="1832356"/>
                  </a:lnTo>
                  <a:lnTo>
                    <a:pt x="928751" y="3661156"/>
                  </a:lnTo>
                  <a:lnTo>
                    <a:pt x="923036" y="3663950"/>
                  </a:lnTo>
                  <a:lnTo>
                    <a:pt x="923036" y="3657600"/>
                  </a:lnTo>
                  <a:lnTo>
                    <a:pt x="9441815" y="3657600"/>
                  </a:lnTo>
                  <a:lnTo>
                    <a:pt x="9441815" y="3663950"/>
                  </a:lnTo>
                  <a:lnTo>
                    <a:pt x="9436100" y="3661156"/>
                  </a:lnTo>
                  <a:lnTo>
                    <a:pt x="10352532" y="1832356"/>
                  </a:lnTo>
                  <a:lnTo>
                    <a:pt x="10358247" y="1835150"/>
                  </a:lnTo>
                  <a:lnTo>
                    <a:pt x="10352532" y="1837944"/>
                  </a:lnTo>
                  <a:lnTo>
                    <a:pt x="9436227" y="9144"/>
                  </a:lnTo>
                  <a:lnTo>
                    <a:pt x="9441942" y="6350"/>
                  </a:lnTo>
                  <a:lnTo>
                    <a:pt x="9441942" y="12700"/>
                  </a:lnTo>
                  <a:lnTo>
                    <a:pt x="923036" y="12700"/>
                  </a:lnTo>
                  <a:lnTo>
                    <a:pt x="923036" y="6350"/>
                  </a:lnTo>
                  <a:lnTo>
                    <a:pt x="928751" y="9144"/>
                  </a:lnTo>
                  <a:lnTo>
                    <a:pt x="12319" y="1837944"/>
                  </a:lnTo>
                  <a:close/>
                </a:path>
              </a:pathLst>
            </a:custGeom>
            <a:solidFill>
              <a:srgbClr val="70AD47"/>
            </a:solidFill>
          </p:spPr>
          <p:txBody>
            <a:bodyPr/>
            <a:lstStyle/>
            <a:p>
              <a:pPr algn="l" rtl="0"/>
              <a:endParaRPr lang="el-GR"/>
            </a:p>
          </p:txBody>
        </p:sp>
      </p:grpSp>
      <p:grpSp>
        <p:nvGrpSpPr>
          <p:cNvPr id="24" name="Group 24"/>
          <p:cNvGrpSpPr/>
          <p:nvPr/>
        </p:nvGrpSpPr>
        <p:grpSpPr>
          <a:xfrm>
            <a:off x="4581033" y="730589"/>
            <a:ext cx="10967092" cy="941610"/>
            <a:chOff x="0" y="0"/>
            <a:chExt cx="14622790" cy="1255481"/>
          </a:xfrm>
        </p:grpSpPr>
        <p:sp>
          <p:nvSpPr>
            <p:cNvPr id="25" name="Freeform 25"/>
            <p:cNvSpPr/>
            <p:nvPr/>
          </p:nvSpPr>
          <p:spPr>
            <a:xfrm>
              <a:off x="0" y="0"/>
              <a:ext cx="14622790" cy="1255481"/>
            </a:xfrm>
            <a:custGeom>
              <a:avLst/>
              <a:gdLst/>
              <a:ahLst/>
              <a:cxnLst/>
              <a:rect l="l" t="t" r="r" b="b"/>
              <a:pathLst>
                <a:path w="14622790" h="1255481">
                  <a:moveTo>
                    <a:pt x="0" y="0"/>
                  </a:moveTo>
                  <a:lnTo>
                    <a:pt x="14622790" y="0"/>
                  </a:lnTo>
                  <a:lnTo>
                    <a:pt x="14622790" y="1255481"/>
                  </a:lnTo>
                  <a:lnTo>
                    <a:pt x="0" y="1255481"/>
                  </a:lnTo>
                  <a:close/>
                </a:path>
              </a:pathLst>
            </a:custGeom>
            <a:solidFill>
              <a:srgbClr val="000000">
                <a:alpha val="0"/>
              </a:srgbClr>
            </a:solidFill>
          </p:spPr>
          <p:txBody>
            <a:bodyPr/>
            <a:lstStyle/>
            <a:p>
              <a:pPr algn="l" rtl="0"/>
              <a:endParaRPr lang="el-GR"/>
            </a:p>
          </p:txBody>
        </p:sp>
        <p:sp>
          <p:nvSpPr>
            <p:cNvPr id="26" name="TextBox 26"/>
            <p:cNvSpPr txBox="1"/>
            <p:nvPr/>
          </p:nvSpPr>
          <p:spPr>
            <a:xfrm>
              <a:off x="0" y="47625"/>
              <a:ext cx="14622790" cy="1207856"/>
            </a:xfrm>
            <a:prstGeom prst="rect">
              <a:avLst/>
            </a:prstGeom>
          </p:spPr>
          <p:txBody>
            <a:bodyPr lIns="0" tIns="0" rIns="0" bIns="0" rtlCol="0" anchor="b"/>
            <a:lstStyle/>
            <a:p>
              <a:pPr algn="l" rtl="0">
                <a:lnSpc>
                  <a:spcPts val="5399"/>
                </a:lnSpc>
              </a:pPr>
              <a:r>
                <a:rPr lang="en-US" sz="4999" b="1">
                  <a:solidFill>
                    <a:srgbClr val="FFFFFF"/>
                  </a:solidFill>
                  <a:latin typeface="Georgia Bold"/>
                  <a:ea typeface="Georgia Bold"/>
                  <a:cs typeface="Georgia Bold"/>
                  <a:sym typeface="Georgia Bold"/>
                </a:rPr>
                <a:t>La problématique de la mode éphémère</a:t>
              </a:r>
            </a:p>
          </p:txBody>
        </p:sp>
      </p:grpSp>
      <p:grpSp>
        <p:nvGrpSpPr>
          <p:cNvPr id="27" name="Group 27"/>
          <p:cNvGrpSpPr>
            <a:grpSpLocks noChangeAspect="1"/>
          </p:cNvGrpSpPr>
          <p:nvPr/>
        </p:nvGrpSpPr>
        <p:grpSpPr>
          <a:xfrm>
            <a:off x="10832552" y="1672199"/>
            <a:ext cx="5594787" cy="6237171"/>
            <a:chOff x="0" y="0"/>
            <a:chExt cx="7459716" cy="8316228"/>
          </a:xfrm>
        </p:grpSpPr>
        <p:sp>
          <p:nvSpPr>
            <p:cNvPr id="28" name="Freeform 28"/>
            <p:cNvSpPr/>
            <p:nvPr/>
          </p:nvSpPr>
          <p:spPr>
            <a:xfrm>
              <a:off x="0" y="0"/>
              <a:ext cx="7459726" cy="8316214"/>
            </a:xfrm>
            <a:custGeom>
              <a:avLst/>
              <a:gdLst/>
              <a:ahLst/>
              <a:cxnLst/>
              <a:rect l="l" t="t" r="r" b="b"/>
              <a:pathLst>
                <a:path w="7459726" h="8316214">
                  <a:moveTo>
                    <a:pt x="0" y="0"/>
                  </a:moveTo>
                  <a:lnTo>
                    <a:pt x="7459726" y="0"/>
                  </a:lnTo>
                  <a:lnTo>
                    <a:pt x="7459726" y="8316214"/>
                  </a:lnTo>
                  <a:lnTo>
                    <a:pt x="0" y="8316214"/>
                  </a:lnTo>
                  <a:lnTo>
                    <a:pt x="0" y="0"/>
                  </a:lnTo>
                  <a:close/>
                </a:path>
              </a:pathLst>
            </a:custGeom>
            <a:blipFill>
              <a:blip r:embed="rId10"/>
              <a:stretch>
                <a:fillRect/>
              </a:stretch>
            </a:blipFill>
          </p:spPr>
          <p:txBody>
            <a:bodyPr/>
            <a:lstStyle/>
            <a:p>
              <a:pPr algn="l" rtl="0"/>
              <a:endParaRPr lang="el-GR"/>
            </a:p>
          </p:txBody>
        </p:sp>
      </p:grpSp>
      <p:sp>
        <p:nvSpPr>
          <p:cNvPr id="29" name="TextBox 29"/>
          <p:cNvSpPr txBox="1"/>
          <p:nvPr/>
        </p:nvSpPr>
        <p:spPr>
          <a:xfrm>
            <a:off x="2052520" y="3495006"/>
            <a:ext cx="7556236" cy="2331720"/>
          </a:xfrm>
          <a:prstGeom prst="rect">
            <a:avLst/>
          </a:prstGeom>
        </p:spPr>
        <p:txBody>
          <a:bodyPr lIns="0" tIns="0" rIns="0" bIns="0" rtlCol="0" anchor="t">
            <a:spAutoFit/>
          </a:bodyPr>
          <a:lstStyle/>
          <a:p>
            <a:pPr algn="ctr" rtl="0">
              <a:lnSpc>
                <a:spcPts val="3600"/>
              </a:lnSpc>
            </a:pPr>
            <a:r>
              <a:rPr lang="en-US" sz="3300" b="1" dirty="0">
                <a:solidFill>
                  <a:srgbClr val="8D5CFF"/>
                </a:solidFill>
                <a:latin typeface="Arial Bold"/>
                <a:ea typeface="Arial Bold"/>
                <a:cs typeface="Arial Bold"/>
                <a:sym typeface="Arial Bold"/>
              </a:rPr>
              <a:t>Cycle </a:t>
            </a:r>
            <a:r>
              <a:rPr lang="en-US" sz="3300" b="1" dirty="0" err="1">
                <a:solidFill>
                  <a:srgbClr val="8D5CFF"/>
                </a:solidFill>
                <a:latin typeface="Arial Bold"/>
                <a:ea typeface="Arial Bold"/>
                <a:cs typeface="Arial Bold"/>
                <a:sym typeface="Arial Bold"/>
              </a:rPr>
              <a:t>traditionnel</a:t>
            </a:r>
            <a:r>
              <a:rPr lang="en-US" sz="3300" b="1" dirty="0">
                <a:solidFill>
                  <a:srgbClr val="8D5CFF"/>
                </a:solidFill>
                <a:latin typeface="Arial Bold"/>
                <a:ea typeface="Arial Bold"/>
                <a:cs typeface="Arial Bold"/>
                <a:sym typeface="Arial Bold"/>
              </a:rPr>
              <a:t> :</a:t>
            </a:r>
            <a:r>
              <a:rPr lang="en-US" sz="3300" dirty="0">
                <a:solidFill>
                  <a:srgbClr val="8D5CFF"/>
                </a:solidFill>
                <a:latin typeface="Arial"/>
                <a:ea typeface="Arial"/>
                <a:cs typeface="Arial"/>
                <a:sym typeface="Arial"/>
              </a:rPr>
              <a:t>environ 1 an</a:t>
            </a:r>
            <a:r>
              <a:rPr lang="en-US" sz="3300" b="1" dirty="0">
                <a:solidFill>
                  <a:srgbClr val="8D5CFF"/>
                </a:solidFill>
                <a:latin typeface="Arial Bold"/>
                <a:ea typeface="Arial Bold"/>
                <a:cs typeface="Arial Bold"/>
                <a:sym typeface="Arial Bold"/>
              </a:rPr>
              <a:t> </a:t>
            </a:r>
          </a:p>
          <a:p>
            <a:pPr algn="ctr" rtl="0">
              <a:lnSpc>
                <a:spcPts val="3600"/>
              </a:lnSpc>
            </a:pPr>
            <a:endParaRPr lang="en-US" sz="3300" b="1" dirty="0">
              <a:solidFill>
                <a:srgbClr val="8D5CFF"/>
              </a:solidFill>
              <a:latin typeface="Arial Bold"/>
              <a:ea typeface="Arial Bold"/>
              <a:cs typeface="Arial Bold"/>
              <a:sym typeface="Arial Bold"/>
            </a:endParaRPr>
          </a:p>
          <a:p>
            <a:pPr algn="ctr" rtl="0">
              <a:lnSpc>
                <a:spcPts val="3600"/>
              </a:lnSpc>
            </a:pPr>
            <a:r>
              <a:rPr lang="en-US" sz="3300" b="1" dirty="0">
                <a:solidFill>
                  <a:srgbClr val="8D5CFF"/>
                </a:solidFill>
                <a:latin typeface="Arial Bold"/>
                <a:ea typeface="Arial Bold"/>
                <a:cs typeface="Arial Bold"/>
                <a:sym typeface="Arial Bold"/>
              </a:rPr>
              <a:t>Cycle de production </a:t>
            </a:r>
            <a:r>
              <a:rPr lang="en-US" sz="3300" b="1" dirty="0" err="1">
                <a:solidFill>
                  <a:srgbClr val="8D5CFF"/>
                </a:solidFill>
                <a:latin typeface="Arial Bold"/>
                <a:ea typeface="Arial Bold"/>
                <a:cs typeface="Arial Bold"/>
                <a:sym typeface="Arial Bold"/>
              </a:rPr>
              <a:t>rapide</a:t>
            </a:r>
            <a:r>
              <a:rPr lang="en-US" sz="3300" b="1" dirty="0">
                <a:solidFill>
                  <a:srgbClr val="8D5CFF"/>
                </a:solidFill>
                <a:latin typeface="Arial Bold"/>
                <a:ea typeface="Arial Bold"/>
                <a:cs typeface="Arial Bold"/>
                <a:sym typeface="Arial Bold"/>
              </a:rPr>
              <a:t> :</a:t>
            </a:r>
            <a:r>
              <a:rPr lang="en-US" sz="3300" dirty="0" err="1">
                <a:solidFill>
                  <a:srgbClr val="8D5CFF"/>
                </a:solidFill>
                <a:latin typeface="Arial"/>
                <a:ea typeface="Arial"/>
                <a:cs typeface="Arial"/>
                <a:sym typeface="Arial"/>
              </a:rPr>
              <a:t>quelques</a:t>
            </a:r>
            <a:r>
              <a:rPr lang="en-US" sz="3300" dirty="0">
                <a:solidFill>
                  <a:srgbClr val="8D5CFF"/>
                </a:solidFill>
                <a:latin typeface="Arial"/>
                <a:ea typeface="Arial"/>
                <a:cs typeface="Arial"/>
                <a:sym typeface="Arial"/>
              </a:rPr>
              <a:t> </a:t>
            </a:r>
            <a:r>
              <a:rPr lang="en-US" sz="3300" dirty="0" err="1">
                <a:solidFill>
                  <a:srgbClr val="8D5CFF"/>
                </a:solidFill>
                <a:latin typeface="Arial"/>
                <a:ea typeface="Arial"/>
                <a:cs typeface="Arial"/>
                <a:sym typeface="Arial"/>
              </a:rPr>
              <a:t>semaines</a:t>
            </a:r>
            <a:endParaRPr lang="en-US" sz="3300" dirty="0">
              <a:solidFill>
                <a:srgbClr val="8D5CFF"/>
              </a:solidFill>
              <a:latin typeface="Arial"/>
              <a:ea typeface="Arial"/>
              <a:cs typeface="Arial"/>
              <a:sym typeface="Arial"/>
            </a:endParaRPr>
          </a:p>
          <a:p>
            <a:pPr algn="ctr" rtl="0">
              <a:lnSpc>
                <a:spcPts val="3600"/>
              </a:lnSpc>
            </a:pPr>
            <a:endParaRPr lang="en-US" sz="3300" dirty="0">
              <a:solidFill>
                <a:srgbClr val="8D5CFF"/>
              </a:solidFill>
              <a:latin typeface="Arial"/>
              <a:ea typeface="Arial"/>
              <a:cs typeface="Arial"/>
              <a:sym typeface="Arial"/>
            </a:endParaRPr>
          </a:p>
          <a:p>
            <a:pPr algn="ctr" rtl="0">
              <a:lnSpc>
                <a:spcPts val="3600"/>
              </a:lnSpc>
            </a:pPr>
            <a:r>
              <a:rPr lang="en-US" sz="3300" b="1" dirty="0">
                <a:solidFill>
                  <a:srgbClr val="8D5CFF"/>
                </a:solidFill>
                <a:latin typeface="Arial Bold"/>
                <a:ea typeface="Arial Bold"/>
                <a:cs typeface="Arial Bold"/>
                <a:sym typeface="Arial Bold"/>
              </a:rPr>
              <a:t>Ultra-</a:t>
            </a:r>
            <a:r>
              <a:rPr lang="en-US" sz="3300" b="1" dirty="0" err="1">
                <a:solidFill>
                  <a:srgbClr val="8D5CFF"/>
                </a:solidFill>
                <a:latin typeface="Arial Bold"/>
                <a:ea typeface="Arial Bold"/>
                <a:cs typeface="Arial Bold"/>
                <a:sym typeface="Arial Bold"/>
              </a:rPr>
              <a:t>rapide</a:t>
            </a:r>
            <a:r>
              <a:rPr lang="en-US" sz="3300" b="1" dirty="0">
                <a:solidFill>
                  <a:srgbClr val="8D5CFF"/>
                </a:solidFill>
                <a:latin typeface="Arial Bold"/>
                <a:ea typeface="Arial Bold"/>
                <a:cs typeface="Arial Bold"/>
                <a:sym typeface="Arial Bold"/>
              </a:rPr>
              <a:t> :</a:t>
            </a:r>
            <a:r>
              <a:rPr lang="en-US" sz="3300" dirty="0">
                <a:solidFill>
                  <a:srgbClr val="8D5CFF"/>
                </a:solidFill>
                <a:latin typeface="Arial"/>
                <a:ea typeface="Arial"/>
                <a:cs typeface="Arial"/>
                <a:sym typeface="Arial"/>
              </a:rPr>
              <a:t>5 à 7 </a:t>
            </a:r>
            <a:r>
              <a:rPr lang="en-US" sz="3300" dirty="0" err="1">
                <a:solidFill>
                  <a:srgbClr val="8D5CFF"/>
                </a:solidFill>
                <a:latin typeface="Arial"/>
                <a:ea typeface="Arial"/>
                <a:cs typeface="Arial"/>
                <a:sym typeface="Arial"/>
              </a:rPr>
              <a:t>jours</a:t>
            </a:r>
            <a:endParaRPr lang="en-US" sz="3300" dirty="0">
              <a:solidFill>
                <a:srgbClr val="8D5C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1" name="Group 21"/>
          <p:cNvGrpSpPr/>
          <p:nvPr/>
        </p:nvGrpSpPr>
        <p:grpSpPr>
          <a:xfrm>
            <a:off x="6945594" y="1944724"/>
            <a:ext cx="4677314" cy="1018500"/>
            <a:chOff x="0" y="0"/>
            <a:chExt cx="6236418" cy="1358000"/>
          </a:xfrm>
        </p:grpSpPr>
        <p:sp>
          <p:nvSpPr>
            <p:cNvPr id="22" name="Freeform 22"/>
            <p:cNvSpPr/>
            <p:nvPr/>
          </p:nvSpPr>
          <p:spPr>
            <a:xfrm>
              <a:off x="12700" y="12700"/>
              <a:ext cx="6211062" cy="1332611"/>
            </a:xfrm>
            <a:custGeom>
              <a:avLst/>
              <a:gdLst/>
              <a:ahLst/>
              <a:cxnLst/>
              <a:rect l="l" t="t" r="r" b="b"/>
              <a:pathLst>
                <a:path w="6211062" h="1332611">
                  <a:moveTo>
                    <a:pt x="0" y="222123"/>
                  </a:moveTo>
                  <a:cubicBezTo>
                    <a:pt x="0" y="99441"/>
                    <a:pt x="100965" y="0"/>
                    <a:pt x="225425" y="0"/>
                  </a:cubicBezTo>
                  <a:lnTo>
                    <a:pt x="5985637" y="0"/>
                  </a:lnTo>
                  <a:cubicBezTo>
                    <a:pt x="6110097" y="0"/>
                    <a:pt x="6211062" y="99441"/>
                    <a:pt x="6211062" y="222123"/>
                  </a:cubicBezTo>
                  <a:lnTo>
                    <a:pt x="6211062" y="1110488"/>
                  </a:lnTo>
                  <a:cubicBezTo>
                    <a:pt x="6211062" y="1233170"/>
                    <a:pt x="6110097" y="1332611"/>
                    <a:pt x="5985637" y="1332611"/>
                  </a:cubicBezTo>
                  <a:lnTo>
                    <a:pt x="225425" y="1332611"/>
                  </a:lnTo>
                  <a:cubicBezTo>
                    <a:pt x="100965" y="1332611"/>
                    <a:pt x="0" y="1233170"/>
                    <a:pt x="0" y="1110488"/>
                  </a:cubicBezTo>
                  <a:close/>
                </a:path>
              </a:pathLst>
            </a:custGeom>
            <a:solidFill>
              <a:srgbClr val="C0FF99"/>
            </a:solidFill>
          </p:spPr>
          <p:txBody>
            <a:bodyPr/>
            <a:lstStyle/>
            <a:p>
              <a:pPr algn="l" rtl="0"/>
              <a:endParaRPr lang="el-GR"/>
            </a:p>
          </p:txBody>
        </p:sp>
        <p:sp>
          <p:nvSpPr>
            <p:cNvPr id="23" name="Freeform 23"/>
            <p:cNvSpPr/>
            <p:nvPr/>
          </p:nvSpPr>
          <p:spPr>
            <a:xfrm>
              <a:off x="0" y="0"/>
              <a:ext cx="6236462" cy="1358011"/>
            </a:xfrm>
            <a:custGeom>
              <a:avLst/>
              <a:gdLst/>
              <a:ahLst/>
              <a:cxnLst/>
              <a:rect l="l" t="t" r="r" b="b"/>
              <a:pathLst>
                <a:path w="6236462" h="1358011">
                  <a:moveTo>
                    <a:pt x="0" y="234823"/>
                  </a:moveTo>
                  <a:cubicBezTo>
                    <a:pt x="0" y="104902"/>
                    <a:pt x="106807" y="0"/>
                    <a:pt x="238125" y="0"/>
                  </a:cubicBezTo>
                  <a:lnTo>
                    <a:pt x="5998337" y="0"/>
                  </a:lnTo>
                  <a:lnTo>
                    <a:pt x="5998337" y="12700"/>
                  </a:lnTo>
                  <a:lnTo>
                    <a:pt x="5998337" y="0"/>
                  </a:lnTo>
                  <a:cubicBezTo>
                    <a:pt x="6129655" y="0"/>
                    <a:pt x="6236462" y="104902"/>
                    <a:pt x="6236462" y="234823"/>
                  </a:cubicBezTo>
                  <a:lnTo>
                    <a:pt x="6223762" y="234823"/>
                  </a:lnTo>
                  <a:lnTo>
                    <a:pt x="6236462" y="234823"/>
                  </a:lnTo>
                  <a:lnTo>
                    <a:pt x="6236462" y="1123188"/>
                  </a:lnTo>
                  <a:lnTo>
                    <a:pt x="6223762" y="1123188"/>
                  </a:lnTo>
                  <a:lnTo>
                    <a:pt x="6236462" y="1123188"/>
                  </a:lnTo>
                  <a:cubicBezTo>
                    <a:pt x="6236462" y="1252982"/>
                    <a:pt x="6129655" y="1358011"/>
                    <a:pt x="5998337" y="1358011"/>
                  </a:cubicBezTo>
                  <a:lnTo>
                    <a:pt x="5998337" y="1345311"/>
                  </a:lnTo>
                  <a:lnTo>
                    <a:pt x="5998337" y="1358011"/>
                  </a:lnTo>
                  <a:lnTo>
                    <a:pt x="238125" y="1358011"/>
                  </a:lnTo>
                  <a:lnTo>
                    <a:pt x="238125" y="1345311"/>
                  </a:lnTo>
                  <a:lnTo>
                    <a:pt x="238125" y="1358011"/>
                  </a:lnTo>
                  <a:cubicBezTo>
                    <a:pt x="106807" y="1358011"/>
                    <a:pt x="0" y="1253109"/>
                    <a:pt x="0" y="1123188"/>
                  </a:cubicBezTo>
                  <a:lnTo>
                    <a:pt x="0" y="234823"/>
                  </a:lnTo>
                  <a:lnTo>
                    <a:pt x="12700" y="234823"/>
                  </a:lnTo>
                  <a:lnTo>
                    <a:pt x="0" y="234823"/>
                  </a:lnTo>
                  <a:moveTo>
                    <a:pt x="25400" y="234823"/>
                  </a:moveTo>
                  <a:lnTo>
                    <a:pt x="25400" y="1123188"/>
                  </a:lnTo>
                  <a:lnTo>
                    <a:pt x="12700" y="1123188"/>
                  </a:lnTo>
                  <a:lnTo>
                    <a:pt x="25400" y="1123188"/>
                  </a:lnTo>
                  <a:cubicBezTo>
                    <a:pt x="25400" y="1238631"/>
                    <a:pt x="120396" y="1332611"/>
                    <a:pt x="238125" y="1332611"/>
                  </a:cubicBezTo>
                  <a:lnTo>
                    <a:pt x="5998337" y="1332611"/>
                  </a:lnTo>
                  <a:cubicBezTo>
                    <a:pt x="6115939" y="1332611"/>
                    <a:pt x="6211062" y="1238631"/>
                    <a:pt x="6211062" y="1123188"/>
                  </a:cubicBezTo>
                  <a:lnTo>
                    <a:pt x="6211062" y="234823"/>
                  </a:lnTo>
                  <a:cubicBezTo>
                    <a:pt x="6211062" y="119380"/>
                    <a:pt x="6115939" y="25400"/>
                    <a:pt x="5998337" y="25400"/>
                  </a:cubicBezTo>
                  <a:lnTo>
                    <a:pt x="238125" y="25400"/>
                  </a:lnTo>
                  <a:lnTo>
                    <a:pt x="238125" y="12700"/>
                  </a:lnTo>
                  <a:lnTo>
                    <a:pt x="238125" y="25400"/>
                  </a:lnTo>
                  <a:cubicBezTo>
                    <a:pt x="120396" y="25400"/>
                    <a:pt x="25400" y="119380"/>
                    <a:pt x="25400" y="234823"/>
                  </a:cubicBezTo>
                  <a:close/>
                </a:path>
              </a:pathLst>
            </a:custGeom>
            <a:solidFill>
              <a:srgbClr val="FFFFFF"/>
            </a:solidFill>
          </p:spPr>
          <p:txBody>
            <a:bodyPr/>
            <a:lstStyle/>
            <a:p>
              <a:pPr algn="l" rtl="0"/>
              <a:endParaRPr lang="el-GR"/>
            </a:p>
          </p:txBody>
        </p:sp>
      </p:grpSp>
      <p:grpSp>
        <p:nvGrpSpPr>
          <p:cNvPr id="24" name="Group 24"/>
          <p:cNvGrpSpPr/>
          <p:nvPr/>
        </p:nvGrpSpPr>
        <p:grpSpPr>
          <a:xfrm>
            <a:off x="4608029" y="774513"/>
            <a:ext cx="10805267" cy="951136"/>
            <a:chOff x="0" y="0"/>
            <a:chExt cx="14407022" cy="1268182"/>
          </a:xfrm>
        </p:grpSpPr>
        <p:sp>
          <p:nvSpPr>
            <p:cNvPr id="25" name="Freeform 25"/>
            <p:cNvSpPr/>
            <p:nvPr/>
          </p:nvSpPr>
          <p:spPr>
            <a:xfrm>
              <a:off x="0" y="0"/>
              <a:ext cx="14407021" cy="1268182"/>
            </a:xfrm>
            <a:custGeom>
              <a:avLst/>
              <a:gdLst/>
              <a:ahLst/>
              <a:cxnLst/>
              <a:rect l="l" t="t" r="r" b="b"/>
              <a:pathLst>
                <a:path w="14407021" h="1268182">
                  <a:moveTo>
                    <a:pt x="0" y="0"/>
                  </a:moveTo>
                  <a:lnTo>
                    <a:pt x="14407021" y="0"/>
                  </a:lnTo>
                  <a:lnTo>
                    <a:pt x="14407021" y="1268182"/>
                  </a:lnTo>
                  <a:lnTo>
                    <a:pt x="0" y="1268182"/>
                  </a:lnTo>
                  <a:close/>
                </a:path>
              </a:pathLst>
            </a:custGeom>
            <a:solidFill>
              <a:srgbClr val="000000">
                <a:alpha val="0"/>
              </a:srgbClr>
            </a:solidFill>
          </p:spPr>
          <p:txBody>
            <a:bodyPr/>
            <a:lstStyle/>
            <a:p>
              <a:pPr algn="l" rtl="0"/>
              <a:endParaRPr lang="el-GR"/>
            </a:p>
          </p:txBody>
        </p:sp>
        <p:sp>
          <p:nvSpPr>
            <p:cNvPr id="26" name="TextBox 26"/>
            <p:cNvSpPr txBox="1"/>
            <p:nvPr/>
          </p:nvSpPr>
          <p:spPr>
            <a:xfrm>
              <a:off x="0" y="38100"/>
              <a:ext cx="14407022" cy="1230082"/>
            </a:xfrm>
            <a:prstGeom prst="rect">
              <a:avLst/>
            </a:prstGeom>
          </p:spPr>
          <p:txBody>
            <a:bodyPr lIns="0" tIns="0" rIns="0" bIns="0" rtlCol="0" anchor="b"/>
            <a:lstStyle/>
            <a:p>
              <a:pPr algn="l" rtl="0">
                <a:lnSpc>
                  <a:spcPts val="5400"/>
                </a:lnSpc>
              </a:pPr>
              <a:r>
                <a:rPr lang="en-US" sz="5000" b="1">
                  <a:solidFill>
                    <a:srgbClr val="FFFFFF"/>
                  </a:solidFill>
                  <a:latin typeface="Georgia Bold"/>
                  <a:ea typeface="Georgia Bold"/>
                  <a:cs typeface="Georgia Bold"/>
                  <a:sym typeface="Georgia Bold"/>
                </a:rPr>
                <a:t>La problématique de la mode éphémère</a:t>
              </a:r>
            </a:p>
          </p:txBody>
        </p:sp>
      </p:grpSp>
      <p:sp>
        <p:nvSpPr>
          <p:cNvPr id="27" name="TextBox 27"/>
          <p:cNvSpPr txBox="1"/>
          <p:nvPr/>
        </p:nvSpPr>
        <p:spPr>
          <a:xfrm>
            <a:off x="7897226" y="2294160"/>
            <a:ext cx="2774050" cy="584835"/>
          </a:xfrm>
          <a:prstGeom prst="rect">
            <a:avLst/>
          </a:prstGeom>
        </p:spPr>
        <p:txBody>
          <a:bodyPr lIns="0" tIns="0" rIns="0" bIns="0" rtlCol="0" anchor="t">
            <a:spAutoFit/>
          </a:bodyPr>
          <a:lstStyle/>
          <a:p>
            <a:pPr algn="ctr" rtl="0">
              <a:lnSpc>
                <a:spcPts val="3600"/>
              </a:lnSpc>
            </a:pPr>
            <a:r>
              <a:rPr lang="en-US" sz="5400">
                <a:solidFill>
                  <a:srgbClr val="8D5CFF"/>
                </a:solidFill>
                <a:latin typeface="Arial"/>
                <a:ea typeface="Arial"/>
                <a:cs typeface="Arial"/>
                <a:sym typeface="Arial"/>
              </a:rPr>
              <a:t>Effets</a:t>
            </a:r>
          </a:p>
        </p:txBody>
      </p:sp>
      <p:sp>
        <p:nvSpPr>
          <p:cNvPr id="28" name="Freeform 28" descr="Basura con relleno sólido"/>
          <p:cNvSpPr/>
          <p:nvPr/>
        </p:nvSpPr>
        <p:spPr>
          <a:xfrm>
            <a:off x="1511744" y="3628131"/>
            <a:ext cx="1991412" cy="1991412"/>
          </a:xfrm>
          <a:custGeom>
            <a:avLst/>
            <a:gdLst/>
            <a:ahLst/>
            <a:cxnLst/>
            <a:rect l="l" t="t" r="r" b="b"/>
            <a:pathLst>
              <a:path w="1991412" h="1991412">
                <a:moveTo>
                  <a:pt x="0" y="0"/>
                </a:moveTo>
                <a:lnTo>
                  <a:pt x="1991411" y="0"/>
                </a:lnTo>
                <a:lnTo>
                  <a:pt x="1991411" y="1991412"/>
                </a:lnTo>
                <a:lnTo>
                  <a:pt x="0" y="1991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9" name="Freeform 29" descr="Ballena con relleno sólido"/>
          <p:cNvSpPr/>
          <p:nvPr/>
        </p:nvSpPr>
        <p:spPr>
          <a:xfrm>
            <a:off x="6123078" y="3628131"/>
            <a:ext cx="1835870" cy="1835870"/>
          </a:xfrm>
          <a:custGeom>
            <a:avLst/>
            <a:gdLst/>
            <a:ahLst/>
            <a:cxnLst/>
            <a:rect l="l" t="t" r="r" b="b"/>
            <a:pathLst>
              <a:path w="1835870" h="1835870">
                <a:moveTo>
                  <a:pt x="0" y="0"/>
                </a:moveTo>
                <a:lnTo>
                  <a:pt x="1835870" y="0"/>
                </a:lnTo>
                <a:lnTo>
                  <a:pt x="1835870" y="1835869"/>
                </a:lnTo>
                <a:lnTo>
                  <a:pt x="0" y="18358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0" name="Freeform 30" descr="Botella de agua con relleno sólido"/>
          <p:cNvSpPr/>
          <p:nvPr/>
        </p:nvSpPr>
        <p:spPr>
          <a:xfrm>
            <a:off x="10329056" y="3546616"/>
            <a:ext cx="1835868" cy="1835868"/>
          </a:xfrm>
          <a:custGeom>
            <a:avLst/>
            <a:gdLst/>
            <a:ahLst/>
            <a:cxnLst/>
            <a:rect l="l" t="t" r="r" b="b"/>
            <a:pathLst>
              <a:path w="1835868" h="1835868">
                <a:moveTo>
                  <a:pt x="0" y="0"/>
                </a:moveTo>
                <a:lnTo>
                  <a:pt x="1835868" y="0"/>
                </a:lnTo>
                <a:lnTo>
                  <a:pt x="1835868" y="1835868"/>
                </a:lnTo>
                <a:lnTo>
                  <a:pt x="0" y="18358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31" name="Freeform 31" descr="Vínculo con relleno sólido"/>
          <p:cNvSpPr/>
          <p:nvPr/>
        </p:nvSpPr>
        <p:spPr>
          <a:xfrm>
            <a:off x="14637490" y="3628131"/>
            <a:ext cx="1991412" cy="1991412"/>
          </a:xfrm>
          <a:custGeom>
            <a:avLst/>
            <a:gdLst/>
            <a:ahLst/>
            <a:cxnLst/>
            <a:rect l="l" t="t" r="r" b="b"/>
            <a:pathLst>
              <a:path w="1991412" h="1991412">
                <a:moveTo>
                  <a:pt x="0" y="0"/>
                </a:moveTo>
                <a:lnTo>
                  <a:pt x="1991412" y="0"/>
                </a:lnTo>
                <a:lnTo>
                  <a:pt x="1991412" y="1991412"/>
                </a:lnTo>
                <a:lnTo>
                  <a:pt x="0" y="1991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lgn="l" rtl="0"/>
            <a:endParaRPr lang="el-GR"/>
          </a:p>
        </p:txBody>
      </p:sp>
      <p:sp>
        <p:nvSpPr>
          <p:cNvPr id="32" name="TextBox 32"/>
          <p:cNvSpPr txBox="1"/>
          <p:nvPr/>
        </p:nvSpPr>
        <p:spPr>
          <a:xfrm>
            <a:off x="785930" y="5916942"/>
            <a:ext cx="3399495" cy="889000"/>
          </a:xfrm>
          <a:prstGeom prst="rect">
            <a:avLst/>
          </a:prstGeom>
        </p:spPr>
        <p:txBody>
          <a:bodyPr lIns="0" tIns="0" rIns="0" bIns="0" rtlCol="0" anchor="t">
            <a:spAutoFit/>
          </a:bodyPr>
          <a:lstStyle/>
          <a:p>
            <a:pPr algn="ctr" rtl="0">
              <a:lnSpc>
                <a:spcPts val="3240"/>
              </a:lnSpc>
            </a:pPr>
            <a:r>
              <a:rPr lang="en-US" sz="3000" b="1">
                <a:solidFill>
                  <a:srgbClr val="FFFFFF"/>
                </a:solidFill>
                <a:latin typeface="Arial Bold"/>
                <a:ea typeface="Arial Bold"/>
                <a:cs typeface="Arial Bold"/>
                <a:sym typeface="Arial Bold"/>
              </a:rPr>
              <a:t>Déchets</a:t>
            </a:r>
          </a:p>
          <a:p>
            <a:pPr algn="ctr" rtl="0">
              <a:lnSpc>
                <a:spcPts val="2592"/>
              </a:lnSpc>
            </a:pPr>
            <a:r>
              <a:rPr lang="en-US" sz="2400">
                <a:solidFill>
                  <a:srgbClr val="FFFFFF"/>
                </a:solidFill>
                <a:latin typeface="Arial"/>
                <a:ea typeface="Arial"/>
                <a:cs typeface="Arial"/>
                <a:sym typeface="Arial"/>
              </a:rPr>
              <a:t>1,92 million de tonnes de déchets textiles sont générées chaque année.</a:t>
            </a:r>
          </a:p>
        </p:txBody>
      </p:sp>
      <p:sp>
        <p:nvSpPr>
          <p:cNvPr id="33" name="TextBox 33"/>
          <p:cNvSpPr txBox="1"/>
          <p:nvPr/>
        </p:nvSpPr>
        <p:spPr>
          <a:xfrm>
            <a:off x="4837544" y="5916942"/>
            <a:ext cx="4023124" cy="1403223"/>
          </a:xfrm>
          <a:prstGeom prst="rect">
            <a:avLst/>
          </a:prstGeom>
        </p:spPr>
        <p:txBody>
          <a:bodyPr lIns="0" tIns="0" rIns="0" bIns="0" rtlCol="0" anchor="t">
            <a:spAutoFit/>
          </a:bodyPr>
          <a:lstStyle/>
          <a:p>
            <a:pPr algn="ctr" rtl="0">
              <a:lnSpc>
                <a:spcPts val="3240"/>
              </a:lnSpc>
            </a:pPr>
            <a:r>
              <a:rPr lang="en-US" sz="3000" b="1">
                <a:solidFill>
                  <a:srgbClr val="FFFFFF"/>
                </a:solidFill>
                <a:latin typeface="Arial Bold"/>
                <a:ea typeface="Arial Bold"/>
                <a:cs typeface="Arial Bold"/>
                <a:sym typeface="Arial Bold"/>
              </a:rPr>
              <a:t>Océans</a:t>
            </a:r>
          </a:p>
          <a:p>
            <a:pPr algn="ctr" rtl="0">
              <a:lnSpc>
                <a:spcPts val="2592"/>
              </a:lnSpc>
            </a:pPr>
            <a:r>
              <a:rPr lang="en-US" sz="2400">
                <a:solidFill>
                  <a:srgbClr val="FFFFFF"/>
                </a:solidFill>
                <a:latin typeface="Arial"/>
                <a:ea typeface="Arial"/>
                <a:cs typeface="Arial"/>
                <a:sym typeface="Arial"/>
              </a:rPr>
              <a:t>L'industrie rejette chaque année un demi-million de tonnes de microfibres dans l'océan.</a:t>
            </a:r>
          </a:p>
        </p:txBody>
      </p:sp>
      <p:sp>
        <p:nvSpPr>
          <p:cNvPr id="34" name="TextBox 34"/>
          <p:cNvSpPr txBox="1"/>
          <p:nvPr/>
        </p:nvSpPr>
        <p:spPr>
          <a:xfrm>
            <a:off x="9427335" y="5916942"/>
            <a:ext cx="3823542" cy="889000"/>
          </a:xfrm>
          <a:prstGeom prst="rect">
            <a:avLst/>
          </a:prstGeom>
        </p:spPr>
        <p:txBody>
          <a:bodyPr lIns="0" tIns="0" rIns="0" bIns="0" rtlCol="0" anchor="t">
            <a:spAutoFit/>
          </a:bodyPr>
          <a:lstStyle/>
          <a:p>
            <a:pPr algn="ctr" rtl="0">
              <a:lnSpc>
                <a:spcPts val="3240"/>
              </a:lnSpc>
            </a:pPr>
            <a:r>
              <a:rPr lang="en-US" sz="3000" b="1">
                <a:solidFill>
                  <a:srgbClr val="FFFFFF"/>
                </a:solidFill>
                <a:latin typeface="Arial Bold"/>
                <a:ea typeface="Arial Bold"/>
                <a:cs typeface="Arial Bold"/>
                <a:sym typeface="Arial Bold"/>
              </a:rPr>
              <a:t>Pollution</a:t>
            </a:r>
          </a:p>
          <a:p>
            <a:pPr algn="ctr" rtl="0">
              <a:lnSpc>
                <a:spcPts val="2592"/>
              </a:lnSpc>
            </a:pPr>
            <a:r>
              <a:rPr lang="en-US" sz="2400">
                <a:solidFill>
                  <a:srgbClr val="FFFFFF"/>
                </a:solidFill>
                <a:latin typeface="Arial"/>
                <a:ea typeface="Arial"/>
                <a:cs typeface="Arial"/>
                <a:sym typeface="Arial"/>
              </a:rPr>
              <a:t>À partir de textiles utilisant du pétrole, lors des procédés de teinture, de lavage et de séchage</a:t>
            </a:r>
          </a:p>
        </p:txBody>
      </p:sp>
      <p:sp>
        <p:nvSpPr>
          <p:cNvPr id="35" name="TextBox 35"/>
          <p:cNvSpPr txBox="1"/>
          <p:nvPr/>
        </p:nvSpPr>
        <p:spPr>
          <a:xfrm>
            <a:off x="13817544" y="5916942"/>
            <a:ext cx="3823542" cy="889000"/>
          </a:xfrm>
          <a:prstGeom prst="rect">
            <a:avLst/>
          </a:prstGeom>
        </p:spPr>
        <p:txBody>
          <a:bodyPr lIns="0" tIns="0" rIns="0" bIns="0" rtlCol="0" anchor="t">
            <a:spAutoFit/>
          </a:bodyPr>
          <a:lstStyle/>
          <a:p>
            <a:pPr algn="ctr" rtl="0">
              <a:lnSpc>
                <a:spcPts val="3240"/>
              </a:lnSpc>
            </a:pPr>
            <a:r>
              <a:rPr lang="en-US" sz="3000" b="1">
                <a:solidFill>
                  <a:srgbClr val="FFFFFF"/>
                </a:solidFill>
                <a:latin typeface="Arial Bold"/>
                <a:ea typeface="Arial Bold"/>
                <a:cs typeface="Arial Bold"/>
                <a:sym typeface="Arial Bold"/>
              </a:rPr>
              <a:t>Sociale</a:t>
            </a:r>
          </a:p>
          <a:p>
            <a:pPr algn="ctr" rtl="0">
              <a:lnSpc>
                <a:spcPts val="2592"/>
              </a:lnSpc>
            </a:pPr>
            <a:r>
              <a:rPr lang="en-US" sz="2400">
                <a:solidFill>
                  <a:srgbClr val="FFFFFF"/>
                </a:solidFill>
                <a:latin typeface="Arial"/>
                <a:ea typeface="Arial"/>
                <a:cs typeface="Arial"/>
                <a:sym typeface="Arial"/>
              </a:rPr>
              <a:t>Les ouvriers du textile dans les pays asiatiques étaient payés 0,50 centimes par heure.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1" name="Group 21"/>
          <p:cNvGrpSpPr/>
          <p:nvPr/>
        </p:nvGrpSpPr>
        <p:grpSpPr>
          <a:xfrm>
            <a:off x="5710658" y="678386"/>
            <a:ext cx="8964615" cy="951137"/>
            <a:chOff x="0" y="0"/>
            <a:chExt cx="11952819" cy="1268183"/>
          </a:xfrm>
        </p:grpSpPr>
        <p:sp>
          <p:nvSpPr>
            <p:cNvPr id="22" name="Freeform 22"/>
            <p:cNvSpPr/>
            <p:nvPr/>
          </p:nvSpPr>
          <p:spPr>
            <a:xfrm>
              <a:off x="0" y="0"/>
              <a:ext cx="11952820" cy="1268183"/>
            </a:xfrm>
            <a:custGeom>
              <a:avLst/>
              <a:gdLst/>
              <a:ahLst/>
              <a:cxnLst/>
              <a:rect l="l" t="t" r="r" b="b"/>
              <a:pathLst>
                <a:path w="11952820" h="1268183">
                  <a:moveTo>
                    <a:pt x="0" y="0"/>
                  </a:moveTo>
                  <a:lnTo>
                    <a:pt x="11952820" y="0"/>
                  </a:lnTo>
                  <a:lnTo>
                    <a:pt x="11952820" y="1268183"/>
                  </a:lnTo>
                  <a:lnTo>
                    <a:pt x="0" y="1268183"/>
                  </a:lnTo>
                  <a:close/>
                </a:path>
              </a:pathLst>
            </a:custGeom>
            <a:solidFill>
              <a:srgbClr val="000000">
                <a:alpha val="0"/>
              </a:srgbClr>
            </a:solidFill>
          </p:spPr>
          <p:txBody>
            <a:bodyPr/>
            <a:lstStyle/>
            <a:p>
              <a:pPr algn="l" rtl="0"/>
              <a:endParaRPr lang="el-GR"/>
            </a:p>
          </p:txBody>
        </p:sp>
        <p:sp>
          <p:nvSpPr>
            <p:cNvPr id="23" name="TextBox 23"/>
            <p:cNvSpPr txBox="1"/>
            <p:nvPr/>
          </p:nvSpPr>
          <p:spPr>
            <a:xfrm>
              <a:off x="0" y="38100"/>
              <a:ext cx="11952819" cy="1230083"/>
            </a:xfrm>
            <a:prstGeom prst="rect">
              <a:avLst/>
            </a:prstGeom>
          </p:spPr>
          <p:txBody>
            <a:bodyPr lIns="0" tIns="0" rIns="0" bIns="0" rtlCol="0" anchor="b"/>
            <a:lstStyle/>
            <a:p>
              <a:pPr algn="l" rtl="0">
                <a:lnSpc>
                  <a:spcPts val="5400"/>
                </a:lnSpc>
              </a:pPr>
              <a:r>
                <a:rPr lang="en-US" sz="5000" b="1">
                  <a:solidFill>
                    <a:srgbClr val="FFFFFF"/>
                  </a:solidFill>
                  <a:latin typeface="Georgia Bold"/>
                  <a:ea typeface="Georgia Bold"/>
                  <a:cs typeface="Georgia Bold"/>
                  <a:sym typeface="Georgia Bold"/>
                </a:rPr>
                <a:t>Un problème croissant</a:t>
              </a:r>
            </a:p>
          </p:txBody>
        </p:sp>
      </p:grpSp>
      <p:sp>
        <p:nvSpPr>
          <p:cNvPr id="24" name="TextBox 24"/>
          <p:cNvSpPr txBox="1"/>
          <p:nvPr/>
        </p:nvSpPr>
        <p:spPr>
          <a:xfrm>
            <a:off x="927978" y="3852875"/>
            <a:ext cx="8568843" cy="2331720"/>
          </a:xfrm>
          <a:prstGeom prst="rect">
            <a:avLst/>
          </a:prstGeom>
        </p:spPr>
        <p:txBody>
          <a:bodyPr lIns="0" tIns="0" rIns="0" bIns="0" rtlCol="0" anchor="t">
            <a:spAutoFit/>
          </a:bodyPr>
          <a:lstStyle/>
          <a:p>
            <a:pPr algn="ctr" rtl="0">
              <a:lnSpc>
                <a:spcPts val="3600"/>
              </a:lnSpc>
            </a:pPr>
            <a:r>
              <a:rPr lang="en-US" sz="3300">
                <a:solidFill>
                  <a:srgbClr val="FFFFFF"/>
                </a:solidFill>
                <a:latin typeface="Arial"/>
                <a:ea typeface="Arial"/>
                <a:cs typeface="Arial"/>
                <a:sym typeface="Arial"/>
              </a:rPr>
              <a:t>La mode rapide est un modèle dominant de nos jours.</a:t>
            </a:r>
          </a:p>
          <a:p>
            <a:pPr algn="ctr" rtl="0">
              <a:lnSpc>
                <a:spcPts val="3600"/>
              </a:lnSpc>
            </a:pPr>
            <a:endParaRPr lang="en-US" sz="3300">
              <a:solidFill>
                <a:srgbClr val="FFFFFF"/>
              </a:solidFill>
              <a:latin typeface="Arial"/>
              <a:ea typeface="Arial"/>
              <a:cs typeface="Arial"/>
              <a:sym typeface="Arial"/>
            </a:endParaRPr>
          </a:p>
          <a:p>
            <a:pPr algn="ctr" rtl="0">
              <a:lnSpc>
                <a:spcPts val="3600"/>
              </a:lnSpc>
            </a:pPr>
            <a:r>
              <a:rPr lang="en-US" sz="3300">
                <a:solidFill>
                  <a:srgbClr val="FFFFFF"/>
                </a:solidFill>
                <a:latin typeface="Arial"/>
                <a:ea typeface="Arial"/>
                <a:cs typeface="Arial"/>
                <a:sym typeface="Arial"/>
              </a:rPr>
              <a:t>L'utilisation des vêtements a diminué de 36%</a:t>
            </a:r>
          </a:p>
          <a:p>
            <a:pPr algn="ctr" rtl="0">
              <a:lnSpc>
                <a:spcPts val="3600"/>
              </a:lnSpc>
            </a:pPr>
            <a:r>
              <a:rPr lang="en-US" sz="3300">
                <a:solidFill>
                  <a:srgbClr val="FFFFFF"/>
                </a:solidFill>
                <a:latin typeface="Arial"/>
                <a:ea typeface="Arial"/>
                <a:cs typeface="Arial"/>
                <a:sym typeface="Arial"/>
              </a:rPr>
              <a:t>en 15 ans</a:t>
            </a:r>
          </a:p>
          <a:p>
            <a:pPr algn="ctr" rtl="0">
              <a:lnSpc>
                <a:spcPts val="3600"/>
              </a:lnSpc>
            </a:pPr>
            <a:endParaRPr lang="en-US" sz="3300">
              <a:solidFill>
                <a:srgbClr val="FFFFFF"/>
              </a:solidFill>
              <a:latin typeface="Arial"/>
              <a:ea typeface="Arial"/>
              <a:cs typeface="Arial"/>
              <a:sym typeface="Arial"/>
            </a:endParaRPr>
          </a:p>
        </p:txBody>
      </p:sp>
      <p:grpSp>
        <p:nvGrpSpPr>
          <p:cNvPr id="25" name="Group 25"/>
          <p:cNvGrpSpPr>
            <a:grpSpLocks noChangeAspect="1"/>
          </p:cNvGrpSpPr>
          <p:nvPr/>
        </p:nvGrpSpPr>
        <p:grpSpPr>
          <a:xfrm>
            <a:off x="9735501" y="2350714"/>
            <a:ext cx="6307688" cy="4979100"/>
            <a:chOff x="0" y="0"/>
            <a:chExt cx="8410250" cy="6638800"/>
          </a:xfrm>
        </p:grpSpPr>
        <p:sp>
          <p:nvSpPr>
            <p:cNvPr id="26" name="Freeform 26"/>
            <p:cNvSpPr/>
            <p:nvPr/>
          </p:nvSpPr>
          <p:spPr>
            <a:xfrm>
              <a:off x="0" y="0"/>
              <a:ext cx="8410194" cy="6638798"/>
            </a:xfrm>
            <a:custGeom>
              <a:avLst/>
              <a:gdLst/>
              <a:ahLst/>
              <a:cxnLst/>
              <a:rect l="l" t="t" r="r" b="b"/>
              <a:pathLst>
                <a:path w="8410194" h="6638798">
                  <a:moveTo>
                    <a:pt x="0" y="0"/>
                  </a:moveTo>
                  <a:lnTo>
                    <a:pt x="8410194" y="0"/>
                  </a:lnTo>
                  <a:lnTo>
                    <a:pt x="8410194" y="6638798"/>
                  </a:lnTo>
                  <a:lnTo>
                    <a:pt x="0" y="6638798"/>
                  </a:lnTo>
                  <a:lnTo>
                    <a:pt x="0" y="0"/>
                  </a:lnTo>
                  <a:close/>
                </a:path>
              </a:pathLst>
            </a:custGeom>
            <a:blipFill>
              <a:blip r:embed="rId10"/>
              <a:stretch>
                <a:fillRect/>
              </a:stretch>
            </a:blipFill>
          </p:spPr>
          <p:txBody>
            <a:bodyPr/>
            <a:lstStyle/>
            <a:p>
              <a:pPr algn="l" rtl="0"/>
              <a:endParaRPr lang="el-G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Le secteur textile aujourd'hui</a:t>
              </a:r>
            </a:p>
          </p:txBody>
        </p:sp>
      </p:grpSp>
      <p:sp>
        <p:nvSpPr>
          <p:cNvPr id="23" name="Freeform 23" descr="Κύκλος με αριστερό βέλος περίγραμμα"/>
          <p:cNvSpPr/>
          <p:nvPr/>
        </p:nvSpPr>
        <p:spPr>
          <a:xfrm>
            <a:off x="2185093"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Freeform 24" descr="Μεταποιήσεις και ραπτική περίγραμμα"/>
          <p:cNvSpPr/>
          <p:nvPr/>
        </p:nvSpPr>
        <p:spPr>
          <a:xfrm>
            <a:off x="8458200" y="3885618"/>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5" name="Freeform 25" descr="Νερό περίγραμμα"/>
          <p:cNvSpPr/>
          <p:nvPr/>
        </p:nvSpPr>
        <p:spPr>
          <a:xfrm>
            <a:off x="14343674" y="3771900"/>
            <a:ext cx="1371600" cy="1371600"/>
          </a:xfrm>
          <a:custGeom>
            <a:avLst/>
            <a:gdLst/>
            <a:ahLst/>
            <a:cxnLst/>
            <a:rect l="l" t="t" r="r" b="b"/>
            <a:pathLst>
              <a:path w="1371600" h="1371600">
                <a:moveTo>
                  <a:pt x="0" y="0"/>
                </a:moveTo>
                <a:lnTo>
                  <a:pt x="1371600" y="0"/>
                </a:lnTo>
                <a:lnTo>
                  <a:pt x="1371600" y="1371600"/>
                </a:lnTo>
                <a:lnTo>
                  <a:pt x="0" y="13716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7" name="Group 27"/>
          <p:cNvGrpSpPr/>
          <p:nvPr/>
        </p:nvGrpSpPr>
        <p:grpSpPr>
          <a:xfrm>
            <a:off x="-1" y="2173450"/>
            <a:ext cx="7319049" cy="1065422"/>
            <a:chOff x="0" y="0"/>
            <a:chExt cx="2048479" cy="280605"/>
          </a:xfrm>
        </p:grpSpPr>
        <p:sp>
          <p:nvSpPr>
            <p:cNvPr id="28" name="Freeform 28"/>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pPr algn="l" rtl="0"/>
              <a:endParaRPr lang="el-GR"/>
            </a:p>
          </p:txBody>
        </p:sp>
        <p:sp>
          <p:nvSpPr>
            <p:cNvPr id="29" name="TextBox 29"/>
            <p:cNvSpPr txBox="1"/>
            <p:nvPr/>
          </p:nvSpPr>
          <p:spPr>
            <a:xfrm>
              <a:off x="0" y="19050"/>
              <a:ext cx="2048479" cy="261555"/>
            </a:xfrm>
            <a:prstGeom prst="rect">
              <a:avLst/>
            </a:prstGeom>
          </p:spPr>
          <p:txBody>
            <a:bodyPr lIns="50800" tIns="50800" rIns="50800" bIns="50800" rtlCol="0" anchor="ctr"/>
            <a:lstStyle/>
            <a:p>
              <a:pPr algn="ctr" rtl="0">
                <a:lnSpc>
                  <a:spcPts val="2592"/>
                </a:lnSpc>
              </a:pPr>
              <a:endParaRPr/>
            </a:p>
          </p:txBody>
        </p:sp>
      </p:grpSp>
      <p:sp>
        <p:nvSpPr>
          <p:cNvPr id="30" name="TextBox 30"/>
          <p:cNvSpPr txBox="1"/>
          <p:nvPr/>
        </p:nvSpPr>
        <p:spPr>
          <a:xfrm>
            <a:off x="238865" y="2496459"/>
            <a:ext cx="7701678" cy="457505"/>
          </a:xfrm>
          <a:prstGeom prst="rect">
            <a:avLst/>
          </a:prstGeom>
        </p:spPr>
        <p:txBody>
          <a:bodyPr lIns="0" tIns="0" rIns="0" bIns="0" rtlCol="0" anchor="t">
            <a:spAutoFit/>
          </a:bodyPr>
          <a:lstStyle/>
          <a:p>
            <a:pPr algn="l" rtl="0">
              <a:lnSpc>
                <a:spcPts val="3207"/>
              </a:lnSpc>
            </a:pPr>
            <a:r>
              <a:rPr lang="en-US" sz="3300" b="1">
                <a:solidFill>
                  <a:srgbClr val="FFFFFF"/>
                </a:solidFill>
                <a:latin typeface="Arial Bold"/>
                <a:ea typeface="Arial Bold"/>
                <a:cs typeface="Arial Bold"/>
                <a:sym typeface="Arial Bold"/>
              </a:rPr>
              <a:t>SCÉNARIO 1 - MODE RAPIDE</a:t>
            </a:r>
          </a:p>
        </p:txBody>
      </p:sp>
      <p:sp>
        <p:nvSpPr>
          <p:cNvPr id="31" name="TextBox 31"/>
          <p:cNvSpPr txBox="1"/>
          <p:nvPr/>
        </p:nvSpPr>
        <p:spPr>
          <a:xfrm>
            <a:off x="1028700" y="5875389"/>
            <a:ext cx="3906041" cy="1019175"/>
          </a:xfrm>
          <a:prstGeom prst="rect">
            <a:avLst/>
          </a:prstGeom>
        </p:spPr>
        <p:txBody>
          <a:bodyPr lIns="0" tIns="0" rIns="0" bIns="0" rtlCol="0" anchor="t">
            <a:spAutoFit/>
          </a:bodyPr>
          <a:lstStyle/>
          <a:p>
            <a:pPr algn="ctr" rtl="0">
              <a:lnSpc>
                <a:spcPts val="3960"/>
              </a:lnSpc>
            </a:pPr>
            <a:r>
              <a:rPr lang="en-US" sz="3300">
                <a:solidFill>
                  <a:srgbClr val="FFFFFF"/>
                </a:solidFill>
                <a:latin typeface="Arial"/>
                <a:ea typeface="Arial"/>
                <a:cs typeface="Arial"/>
                <a:sym typeface="Arial"/>
              </a:rPr>
              <a:t>Né à la fin du XXe siècle</a:t>
            </a:r>
          </a:p>
        </p:txBody>
      </p:sp>
      <p:sp>
        <p:nvSpPr>
          <p:cNvPr id="32" name="TextBox 32"/>
          <p:cNvSpPr txBox="1"/>
          <p:nvPr/>
        </p:nvSpPr>
        <p:spPr>
          <a:xfrm>
            <a:off x="6874846" y="5889084"/>
            <a:ext cx="4195029" cy="1514475"/>
          </a:xfrm>
          <a:prstGeom prst="rect">
            <a:avLst/>
          </a:prstGeom>
        </p:spPr>
        <p:txBody>
          <a:bodyPr lIns="0" tIns="0" rIns="0" bIns="0" rtlCol="0" anchor="t">
            <a:spAutoFit/>
          </a:bodyPr>
          <a:lstStyle/>
          <a:p>
            <a:pPr algn="ctr" rtl="0">
              <a:lnSpc>
                <a:spcPts val="3960"/>
              </a:lnSpc>
            </a:pPr>
            <a:r>
              <a:rPr lang="en-US" sz="3300">
                <a:solidFill>
                  <a:srgbClr val="FFFFFF"/>
                </a:solidFill>
                <a:latin typeface="Arial"/>
                <a:ea typeface="Arial"/>
                <a:cs typeface="Arial"/>
                <a:sym typeface="Arial"/>
              </a:rPr>
              <a:t>Production et rotation rapides de vêtements bon marché et de mauvaise qualité</a:t>
            </a:r>
          </a:p>
        </p:txBody>
      </p:sp>
      <p:sp>
        <p:nvSpPr>
          <p:cNvPr id="33" name="TextBox 33"/>
          <p:cNvSpPr txBox="1"/>
          <p:nvPr/>
        </p:nvSpPr>
        <p:spPr>
          <a:xfrm>
            <a:off x="12931959" y="5889084"/>
            <a:ext cx="4718337" cy="2614791"/>
          </a:xfrm>
          <a:prstGeom prst="rect">
            <a:avLst/>
          </a:prstGeom>
        </p:spPr>
        <p:txBody>
          <a:bodyPr wrap="square" lIns="0" tIns="0" rIns="0" bIns="0" rtlCol="0" anchor="t">
            <a:spAutoFit/>
          </a:bodyPr>
          <a:lstStyle/>
          <a:p>
            <a:pPr algn="ctr" rtl="0">
              <a:lnSpc>
                <a:spcPts val="3960"/>
              </a:lnSpc>
            </a:pPr>
            <a:r>
              <a:rPr lang="en-US" sz="3300" dirty="0">
                <a:solidFill>
                  <a:srgbClr val="FFFFFF"/>
                </a:solidFill>
                <a:latin typeface="Arial"/>
                <a:ea typeface="Arial"/>
                <a:cs typeface="Arial"/>
                <a:sym typeface="Arial"/>
              </a:rPr>
              <a:t>Deuxième plus grand </a:t>
            </a:r>
            <a:r>
              <a:rPr lang="en-US" sz="3300" dirty="0" err="1">
                <a:solidFill>
                  <a:srgbClr val="FFFFFF"/>
                </a:solidFill>
                <a:latin typeface="Arial"/>
                <a:ea typeface="Arial"/>
                <a:cs typeface="Arial"/>
                <a:sym typeface="Arial"/>
              </a:rPr>
              <a:t>consommateur</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d'eau</a:t>
            </a:r>
            <a:r>
              <a:rPr lang="en-US" sz="3300" dirty="0">
                <a:solidFill>
                  <a:srgbClr val="FFFFFF"/>
                </a:solidFill>
                <a:latin typeface="Arial"/>
                <a:ea typeface="Arial"/>
                <a:cs typeface="Arial"/>
                <a:sym typeface="Arial"/>
              </a:rPr>
              <a:t> et </a:t>
            </a:r>
            <a:r>
              <a:rPr lang="en-US" sz="3300" dirty="0" err="1">
                <a:solidFill>
                  <a:srgbClr val="FFFFFF"/>
                </a:solidFill>
                <a:latin typeface="Arial"/>
                <a:ea typeface="Arial"/>
                <a:cs typeface="Arial"/>
                <a:sym typeface="Arial"/>
              </a:rPr>
              <a:t>responsable</a:t>
            </a:r>
            <a:r>
              <a:rPr lang="en-US" sz="3300" dirty="0">
                <a:solidFill>
                  <a:srgbClr val="FFFFFF"/>
                </a:solidFill>
                <a:latin typeface="Arial"/>
                <a:ea typeface="Arial"/>
                <a:cs typeface="Arial"/>
                <a:sym typeface="Arial"/>
              </a:rPr>
              <a:t> de 10 % des </a:t>
            </a:r>
            <a:r>
              <a:rPr lang="en-US" sz="3300" dirty="0" err="1">
                <a:solidFill>
                  <a:srgbClr val="FFFFFF"/>
                </a:solidFill>
                <a:latin typeface="Arial"/>
                <a:ea typeface="Arial"/>
                <a:cs typeface="Arial"/>
                <a:sym typeface="Arial"/>
              </a:rPr>
              <a:t>émissions</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mondiales</a:t>
            </a:r>
            <a:r>
              <a:rPr lang="en-US" sz="3300" dirty="0">
                <a:solidFill>
                  <a:srgbClr val="FFFFFF"/>
                </a:solidFill>
                <a:latin typeface="Arial"/>
                <a:ea typeface="Arial"/>
                <a:cs typeface="Arial"/>
                <a:sym typeface="Arial"/>
              </a:rPr>
              <a:t> de GES (ONU)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1" name="Group 21"/>
          <p:cNvGrpSpPr/>
          <p:nvPr/>
        </p:nvGrpSpPr>
        <p:grpSpPr>
          <a:xfrm>
            <a:off x="-1" y="2173450"/>
            <a:ext cx="7319049" cy="1065422"/>
            <a:chOff x="0" y="0"/>
            <a:chExt cx="2048479" cy="280605"/>
          </a:xfrm>
        </p:grpSpPr>
        <p:sp>
          <p:nvSpPr>
            <p:cNvPr id="22" name="Freeform 22"/>
            <p:cNvSpPr/>
            <p:nvPr/>
          </p:nvSpPr>
          <p:spPr>
            <a:xfrm>
              <a:off x="0" y="0"/>
              <a:ext cx="2048479" cy="280605"/>
            </a:xfrm>
            <a:custGeom>
              <a:avLst/>
              <a:gdLst/>
              <a:ahLst/>
              <a:cxnLst/>
              <a:rect l="l" t="t" r="r" b="b"/>
              <a:pathLst>
                <a:path w="2048479" h="280605">
                  <a:moveTo>
                    <a:pt x="50765" y="0"/>
                  </a:moveTo>
                  <a:lnTo>
                    <a:pt x="1997714" y="0"/>
                  </a:lnTo>
                  <a:cubicBezTo>
                    <a:pt x="2011178" y="0"/>
                    <a:pt x="2024090" y="5348"/>
                    <a:pt x="2033610" y="14869"/>
                  </a:cubicBezTo>
                  <a:cubicBezTo>
                    <a:pt x="2043131" y="24389"/>
                    <a:pt x="2048479" y="37301"/>
                    <a:pt x="2048479" y="50765"/>
                  </a:cubicBezTo>
                  <a:lnTo>
                    <a:pt x="2048479" y="229840"/>
                  </a:lnTo>
                  <a:cubicBezTo>
                    <a:pt x="2048479" y="243304"/>
                    <a:pt x="2043131" y="256216"/>
                    <a:pt x="2033610" y="265736"/>
                  </a:cubicBezTo>
                  <a:cubicBezTo>
                    <a:pt x="2024090" y="275257"/>
                    <a:pt x="2011178" y="280605"/>
                    <a:pt x="1997714" y="280605"/>
                  </a:cubicBezTo>
                  <a:lnTo>
                    <a:pt x="50765" y="280605"/>
                  </a:lnTo>
                  <a:cubicBezTo>
                    <a:pt x="37301" y="280605"/>
                    <a:pt x="24389" y="275257"/>
                    <a:pt x="14869" y="265736"/>
                  </a:cubicBezTo>
                  <a:cubicBezTo>
                    <a:pt x="5348" y="256216"/>
                    <a:pt x="0" y="243304"/>
                    <a:pt x="0" y="229840"/>
                  </a:cubicBezTo>
                  <a:lnTo>
                    <a:pt x="0" y="50765"/>
                  </a:lnTo>
                  <a:cubicBezTo>
                    <a:pt x="0" y="37301"/>
                    <a:pt x="5348" y="24389"/>
                    <a:pt x="14869" y="14869"/>
                  </a:cubicBezTo>
                  <a:cubicBezTo>
                    <a:pt x="24389" y="5348"/>
                    <a:pt x="37301" y="0"/>
                    <a:pt x="50765" y="0"/>
                  </a:cubicBezTo>
                  <a:close/>
                </a:path>
              </a:pathLst>
            </a:custGeom>
            <a:solidFill>
              <a:srgbClr val="75C73E"/>
            </a:solidFill>
          </p:spPr>
          <p:txBody>
            <a:bodyPr/>
            <a:lstStyle/>
            <a:p>
              <a:pPr algn="l" rtl="0"/>
              <a:endParaRPr lang="el-GR"/>
            </a:p>
          </p:txBody>
        </p:sp>
        <p:sp>
          <p:nvSpPr>
            <p:cNvPr id="23" name="TextBox 23"/>
            <p:cNvSpPr txBox="1"/>
            <p:nvPr/>
          </p:nvSpPr>
          <p:spPr>
            <a:xfrm>
              <a:off x="0" y="19050"/>
              <a:ext cx="2048479" cy="261555"/>
            </a:xfrm>
            <a:prstGeom prst="rect">
              <a:avLst/>
            </a:prstGeom>
          </p:spPr>
          <p:txBody>
            <a:bodyPr lIns="50800" tIns="50800" rIns="50800" bIns="50800" rtlCol="0" anchor="ctr"/>
            <a:lstStyle/>
            <a:p>
              <a:pPr algn="ctr" rtl="0">
                <a:lnSpc>
                  <a:spcPts val="2592"/>
                </a:lnSpc>
              </a:pPr>
              <a:endParaRPr/>
            </a:p>
          </p:txBody>
        </p:sp>
      </p:grpSp>
      <p:grpSp>
        <p:nvGrpSpPr>
          <p:cNvPr id="24" name="Group 24"/>
          <p:cNvGrpSpPr/>
          <p:nvPr/>
        </p:nvGrpSpPr>
        <p:grpSpPr>
          <a:xfrm>
            <a:off x="4781205" y="992505"/>
            <a:ext cx="9620595" cy="838197"/>
            <a:chOff x="0" y="0"/>
            <a:chExt cx="12827460" cy="1117596"/>
          </a:xfrm>
        </p:grpSpPr>
        <p:sp>
          <p:nvSpPr>
            <p:cNvPr id="25" name="Freeform 25"/>
            <p:cNvSpPr/>
            <p:nvPr/>
          </p:nvSpPr>
          <p:spPr>
            <a:xfrm>
              <a:off x="0" y="0"/>
              <a:ext cx="12827460" cy="1117596"/>
            </a:xfrm>
            <a:custGeom>
              <a:avLst/>
              <a:gdLst/>
              <a:ahLst/>
              <a:cxnLst/>
              <a:rect l="l" t="t" r="r" b="b"/>
              <a:pathLst>
                <a:path w="12827460" h="1117596">
                  <a:moveTo>
                    <a:pt x="0" y="0"/>
                  </a:moveTo>
                  <a:lnTo>
                    <a:pt x="12827460" y="0"/>
                  </a:lnTo>
                  <a:lnTo>
                    <a:pt x="12827460" y="1117596"/>
                  </a:lnTo>
                  <a:lnTo>
                    <a:pt x="0" y="1117596"/>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2827460"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Le secteur textile aujourd'hui</a:t>
              </a:r>
            </a:p>
          </p:txBody>
        </p:sp>
      </p:grpSp>
      <p:sp>
        <p:nvSpPr>
          <p:cNvPr id="27" name="Freeform 27" descr="Κρεμάστρα περίγραμμα"/>
          <p:cNvSpPr/>
          <p:nvPr/>
        </p:nvSpPr>
        <p:spPr>
          <a:xfrm>
            <a:off x="2411085"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8" name="TextBox 28"/>
          <p:cNvSpPr txBox="1"/>
          <p:nvPr/>
        </p:nvSpPr>
        <p:spPr>
          <a:xfrm>
            <a:off x="6908461" y="5846445"/>
            <a:ext cx="5051310" cy="2532937"/>
          </a:xfrm>
          <a:prstGeom prst="rect">
            <a:avLst/>
          </a:prstGeom>
        </p:spPr>
        <p:txBody>
          <a:bodyPr wrap="square" lIns="0" tIns="0" rIns="0" bIns="0" rtlCol="0" anchor="t">
            <a:spAutoFit/>
          </a:bodyPr>
          <a:lstStyle/>
          <a:p>
            <a:pPr algn="ctr" rtl="0">
              <a:lnSpc>
                <a:spcPts val="3960"/>
              </a:lnSpc>
            </a:pPr>
            <a:r>
              <a:rPr lang="en-US" sz="3300" dirty="0">
                <a:solidFill>
                  <a:srgbClr val="FFFFFF"/>
                </a:solidFill>
                <a:latin typeface="Arial"/>
                <a:ea typeface="Arial"/>
                <a:cs typeface="Arial"/>
                <a:sym typeface="Arial"/>
              </a:rPr>
              <a:t>Gestion </a:t>
            </a:r>
            <a:r>
              <a:rPr lang="en-US" sz="3300" dirty="0" err="1">
                <a:solidFill>
                  <a:srgbClr val="FFFFFF"/>
                </a:solidFill>
                <a:latin typeface="Arial"/>
                <a:ea typeface="Arial"/>
                <a:cs typeface="Arial"/>
                <a:sym typeface="Arial"/>
              </a:rPr>
              <a:t>problématique</a:t>
            </a:r>
            <a:r>
              <a:rPr lang="en-US" sz="3300" dirty="0">
                <a:solidFill>
                  <a:srgbClr val="FFFFFF"/>
                </a:solidFill>
                <a:latin typeface="Arial"/>
                <a:ea typeface="Arial"/>
                <a:cs typeface="Arial"/>
                <a:sym typeface="Arial"/>
              </a:rPr>
              <a:t> des </a:t>
            </a:r>
            <a:r>
              <a:rPr lang="en-US" sz="3300" dirty="0" err="1">
                <a:solidFill>
                  <a:srgbClr val="FFFFFF"/>
                </a:solidFill>
                <a:latin typeface="Arial"/>
                <a:ea typeface="Arial"/>
                <a:cs typeface="Arial"/>
                <a:sym typeface="Arial"/>
              </a:rPr>
              <a:t>déchets</a:t>
            </a:r>
            <a:r>
              <a:rPr lang="en-US" sz="3300" dirty="0">
                <a:solidFill>
                  <a:srgbClr val="FFFFFF"/>
                </a:solidFill>
                <a:latin typeface="Arial"/>
                <a:ea typeface="Arial"/>
                <a:cs typeface="Arial"/>
                <a:sym typeface="Arial"/>
              </a:rPr>
              <a:t> textiles : 1,92 million de </a:t>
            </a:r>
            <a:r>
              <a:rPr lang="en-US" sz="3300" dirty="0" err="1">
                <a:solidFill>
                  <a:srgbClr val="FFFFFF"/>
                </a:solidFill>
                <a:latin typeface="Arial"/>
                <a:ea typeface="Arial"/>
                <a:cs typeface="Arial"/>
                <a:sym typeface="Arial"/>
              </a:rPr>
              <a:t>tonnes</a:t>
            </a:r>
            <a:r>
              <a:rPr lang="en-US" sz="3300" dirty="0">
                <a:solidFill>
                  <a:srgbClr val="FFFFFF"/>
                </a:solidFill>
                <a:latin typeface="Arial"/>
                <a:ea typeface="Arial"/>
                <a:cs typeface="Arial"/>
                <a:sym typeface="Arial"/>
              </a:rPr>
              <a:t> de </a:t>
            </a:r>
            <a:r>
              <a:rPr lang="en-US" sz="3300" dirty="0" err="1">
                <a:solidFill>
                  <a:srgbClr val="FFFFFF"/>
                </a:solidFill>
                <a:latin typeface="Arial"/>
                <a:ea typeface="Arial"/>
                <a:cs typeface="Arial"/>
                <a:sym typeface="Arial"/>
              </a:rPr>
              <a:t>déchets</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sont</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produites</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chaque</a:t>
            </a:r>
            <a:r>
              <a:rPr lang="en-US" sz="3300" dirty="0">
                <a:solidFill>
                  <a:srgbClr val="FFFFFF"/>
                </a:solidFill>
                <a:latin typeface="Arial"/>
                <a:ea typeface="Arial"/>
                <a:cs typeface="Arial"/>
                <a:sym typeface="Arial"/>
              </a:rPr>
              <a:t> </a:t>
            </a:r>
            <a:r>
              <a:rPr lang="en-US" sz="3300" dirty="0" err="1">
                <a:solidFill>
                  <a:srgbClr val="FFFFFF"/>
                </a:solidFill>
                <a:latin typeface="Arial"/>
                <a:ea typeface="Arial"/>
                <a:cs typeface="Arial"/>
                <a:sym typeface="Arial"/>
              </a:rPr>
              <a:t>année</a:t>
            </a:r>
            <a:r>
              <a:rPr lang="en-US" sz="3300" dirty="0">
                <a:solidFill>
                  <a:srgbClr val="FFFFFF"/>
                </a:solidFill>
                <a:latin typeface="Arial"/>
                <a:ea typeface="Arial"/>
                <a:cs typeface="Arial"/>
                <a:sym typeface="Arial"/>
              </a:rPr>
              <a:t>.</a:t>
            </a:r>
          </a:p>
        </p:txBody>
      </p:sp>
      <p:sp>
        <p:nvSpPr>
          <p:cNvPr id="29" name="TextBox 29"/>
          <p:cNvSpPr txBox="1"/>
          <p:nvPr/>
        </p:nvSpPr>
        <p:spPr>
          <a:xfrm>
            <a:off x="13425432" y="5846445"/>
            <a:ext cx="3634309" cy="2009775"/>
          </a:xfrm>
          <a:prstGeom prst="rect">
            <a:avLst/>
          </a:prstGeom>
        </p:spPr>
        <p:txBody>
          <a:bodyPr lIns="0" tIns="0" rIns="0" bIns="0" rtlCol="0" anchor="t">
            <a:spAutoFit/>
          </a:bodyPr>
          <a:lstStyle/>
          <a:p>
            <a:pPr algn="ctr" rtl="0">
              <a:lnSpc>
                <a:spcPts val="3960"/>
              </a:lnSpc>
            </a:pPr>
            <a:r>
              <a:rPr lang="en-US" sz="3300">
                <a:solidFill>
                  <a:srgbClr val="FFFFFF"/>
                </a:solidFill>
                <a:latin typeface="Arial"/>
                <a:ea typeface="Arial"/>
                <a:cs typeface="Arial"/>
                <a:sym typeface="Arial"/>
              </a:rPr>
              <a:t>Mode ultra-rapide : cycle de fabrication de 5 à 7 jours</a:t>
            </a:r>
          </a:p>
        </p:txBody>
      </p:sp>
      <p:sp>
        <p:nvSpPr>
          <p:cNvPr id="30" name="TextBox 30"/>
          <p:cNvSpPr txBox="1"/>
          <p:nvPr/>
        </p:nvSpPr>
        <p:spPr>
          <a:xfrm>
            <a:off x="1028700" y="5846445"/>
            <a:ext cx="4113075" cy="2614791"/>
          </a:xfrm>
          <a:prstGeom prst="rect">
            <a:avLst/>
          </a:prstGeom>
        </p:spPr>
        <p:txBody>
          <a:bodyPr lIns="0" tIns="0" rIns="0" bIns="0" rtlCol="0" anchor="t">
            <a:spAutoFit/>
          </a:bodyPr>
          <a:lstStyle/>
          <a:p>
            <a:pPr algn="ctr" rtl="0">
              <a:lnSpc>
                <a:spcPts val="3960"/>
              </a:lnSpc>
            </a:pPr>
            <a:r>
              <a:rPr lang="en-US" sz="3300">
                <a:solidFill>
                  <a:srgbClr val="FFFFFF"/>
                </a:solidFill>
                <a:latin typeface="Arial"/>
                <a:ea typeface="Arial"/>
                <a:cs typeface="Arial"/>
                <a:sym typeface="Arial"/>
              </a:rPr>
              <a:t>Le nombre de fois où un vêtement est porté a diminué de 36 % au cours des 15 dernières années.</a:t>
            </a:r>
          </a:p>
        </p:txBody>
      </p:sp>
      <p:sp>
        <p:nvSpPr>
          <p:cNvPr id="31" name="Freeform 31" descr="Μεταποιήσεις και ραπτική περίγραμμα"/>
          <p:cNvSpPr/>
          <p:nvPr/>
        </p:nvSpPr>
        <p:spPr>
          <a:xfrm>
            <a:off x="14556787"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2" name="Freeform 32" descr="Βιωσιμότητα περίγραμμα"/>
          <p:cNvSpPr/>
          <p:nvPr/>
        </p:nvSpPr>
        <p:spPr>
          <a:xfrm>
            <a:off x="8338508" y="3904705"/>
            <a:ext cx="1371600" cy="1371600"/>
          </a:xfrm>
          <a:custGeom>
            <a:avLst/>
            <a:gdLst/>
            <a:ahLst/>
            <a:cxnLst/>
            <a:rect l="l" t="t" r="r" b="b"/>
            <a:pathLst>
              <a:path w="1371600" h="1371600">
                <a:moveTo>
                  <a:pt x="0" y="0"/>
                </a:moveTo>
                <a:lnTo>
                  <a:pt x="1371600" y="0"/>
                </a:lnTo>
                <a:lnTo>
                  <a:pt x="1371600" y="1371601"/>
                </a:lnTo>
                <a:lnTo>
                  <a:pt x="0" y="137160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33" name="TextBox 33"/>
          <p:cNvSpPr txBox="1"/>
          <p:nvPr/>
        </p:nvSpPr>
        <p:spPr>
          <a:xfrm>
            <a:off x="207261" y="2496459"/>
            <a:ext cx="7701678" cy="457505"/>
          </a:xfrm>
          <a:prstGeom prst="rect">
            <a:avLst/>
          </a:prstGeom>
        </p:spPr>
        <p:txBody>
          <a:bodyPr lIns="0" tIns="0" rIns="0" bIns="0" rtlCol="0" anchor="t">
            <a:spAutoFit/>
          </a:bodyPr>
          <a:lstStyle/>
          <a:p>
            <a:pPr algn="l" rtl="0">
              <a:lnSpc>
                <a:spcPts val="3207"/>
              </a:lnSpc>
            </a:pPr>
            <a:r>
              <a:rPr lang="en-US" sz="3300" b="1">
                <a:solidFill>
                  <a:srgbClr val="FFFFFF"/>
                </a:solidFill>
                <a:latin typeface="Arial Bold"/>
                <a:ea typeface="Arial Bold"/>
                <a:cs typeface="Arial Bold"/>
                <a:sym typeface="Arial Bold"/>
              </a:rPr>
              <a:t>SCÉNARIO 1 - MODE RAPIDE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Ralentissement de la vitesse</a:t>
              </a:r>
            </a:p>
            <a:p>
              <a:pPr algn="l" rtl="0">
                <a:lnSpc>
                  <a:spcPts val="4752"/>
                </a:lnSpc>
              </a:pPr>
              <a:r>
                <a:rPr lang="en-US" sz="4400">
                  <a:solidFill>
                    <a:srgbClr val="19112C"/>
                  </a:solidFill>
                  <a:latin typeface="Georgia"/>
                  <a:ea typeface="Georgia"/>
                  <a:cs typeface="Georgia"/>
                  <a:sym typeface="Georgia"/>
                </a:rPr>
                <a:t>Transition vers la mode éthique</a:t>
              </a:r>
            </a:p>
          </p:txBody>
        </p:sp>
      </p:grpSp>
      <p:sp>
        <p:nvSpPr>
          <p:cNvPr id="24" name="TextBox 24"/>
          <p:cNvSpPr txBox="1"/>
          <p:nvPr/>
        </p:nvSpPr>
        <p:spPr>
          <a:xfrm>
            <a:off x="846618" y="3281604"/>
            <a:ext cx="11606639" cy="4584781"/>
          </a:xfrm>
          <a:prstGeom prst="rect">
            <a:avLst/>
          </a:prstGeom>
        </p:spPr>
        <p:txBody>
          <a:bodyPr wrap="square" lIns="0" tIns="0" rIns="0" bIns="0" rtlCol="0" anchor="t">
            <a:spAutoFit/>
          </a:bodyPr>
          <a:lstStyle/>
          <a:p>
            <a:pPr algn="l" rtl="0">
              <a:lnSpc>
                <a:spcPts val="3960"/>
              </a:lnSpc>
            </a:pPr>
            <a:r>
              <a:rPr lang="en-US" sz="3300" b="1" dirty="0">
                <a:solidFill>
                  <a:srgbClr val="19112C"/>
                </a:solidFill>
                <a:latin typeface="Arial Bold"/>
                <a:ea typeface="Arial Bold"/>
                <a:cs typeface="Arial Bold"/>
                <a:sym typeface="Arial Bold"/>
              </a:rPr>
              <a:t>Mode </a:t>
            </a:r>
            <a:r>
              <a:rPr lang="en-US" sz="3300" b="1" dirty="0" err="1">
                <a:solidFill>
                  <a:srgbClr val="19112C"/>
                </a:solidFill>
                <a:latin typeface="Arial Bold"/>
                <a:ea typeface="Arial Bold"/>
                <a:cs typeface="Arial Bold"/>
                <a:sym typeface="Arial Bold"/>
              </a:rPr>
              <a:t>rapide</a:t>
            </a:r>
            <a:r>
              <a:rPr lang="en-US" sz="3300" dirty="0" err="1">
                <a:solidFill>
                  <a:srgbClr val="19112C"/>
                </a:solidFill>
                <a:latin typeface="Arial"/>
                <a:ea typeface="Arial"/>
                <a:cs typeface="Arial"/>
                <a:sym typeface="Arial"/>
              </a:rPr>
              <a:t>demeure</a:t>
            </a:r>
            <a:r>
              <a:rPr lang="en-US" sz="3300" dirty="0">
                <a:solidFill>
                  <a:srgbClr val="19112C"/>
                </a:solidFill>
                <a:latin typeface="Arial"/>
                <a:ea typeface="Arial"/>
                <a:cs typeface="Arial"/>
                <a:sym typeface="Arial"/>
              </a:rPr>
              <a:t> le </a:t>
            </a:r>
            <a:r>
              <a:rPr lang="en-US" sz="3300" dirty="0" err="1">
                <a:solidFill>
                  <a:srgbClr val="19112C"/>
                </a:solidFill>
                <a:latin typeface="Arial"/>
                <a:ea typeface="Arial"/>
                <a:cs typeface="Arial"/>
                <a:sym typeface="Arial"/>
              </a:rPr>
              <a:t>modèle</a:t>
            </a:r>
            <a:r>
              <a:rPr lang="en-US" sz="3300" dirty="0">
                <a:solidFill>
                  <a:srgbClr val="19112C"/>
                </a:solidFill>
                <a:latin typeface="Arial"/>
                <a:ea typeface="Arial"/>
                <a:cs typeface="Arial"/>
                <a:sym typeface="Arial"/>
              </a:rPr>
              <a:t> commercial dominant dans le </a:t>
            </a:r>
            <a:r>
              <a:rPr lang="en-US" sz="3300" dirty="0" err="1">
                <a:solidFill>
                  <a:srgbClr val="19112C"/>
                </a:solidFill>
                <a:latin typeface="Arial"/>
                <a:ea typeface="Arial"/>
                <a:cs typeface="Arial"/>
                <a:sym typeface="Arial"/>
              </a:rPr>
              <a:t>secteur</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textile.</a:t>
            </a:r>
            <a:r>
              <a:rPr lang="en-US" sz="3300" b="1" dirty="0" err="1">
                <a:solidFill>
                  <a:srgbClr val="19112C"/>
                </a:solidFill>
                <a:latin typeface="Arial Bold"/>
                <a:ea typeface="Arial Bold"/>
                <a:cs typeface="Arial Bold"/>
                <a:sym typeface="Arial Bold"/>
              </a:rPr>
              <a:t>rentable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modèle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contribue</a:t>
            </a:r>
            <a:r>
              <a:rPr lang="en-US" sz="3300" dirty="0">
                <a:solidFill>
                  <a:srgbClr val="19112C"/>
                </a:solidFill>
                <a:latin typeface="Arial"/>
                <a:ea typeface="Arial"/>
                <a:cs typeface="Arial"/>
                <a:sym typeface="Arial"/>
              </a:rPr>
              <a:t> de manière significative </a:t>
            </a:r>
            <a:r>
              <a:rPr lang="en-US" sz="3300" dirty="0" err="1">
                <a:solidFill>
                  <a:srgbClr val="19112C"/>
                </a:solidFill>
                <a:latin typeface="Arial"/>
                <a:ea typeface="Arial"/>
                <a:cs typeface="Arial"/>
                <a:sym typeface="Arial"/>
              </a:rPr>
              <a:t>à</a:t>
            </a:r>
            <a:r>
              <a:rPr lang="en-US" sz="3300" b="1" dirty="0" err="1">
                <a:solidFill>
                  <a:srgbClr val="19112C"/>
                </a:solidFill>
                <a:latin typeface="Arial Bold"/>
                <a:ea typeface="Arial Bold"/>
                <a:cs typeface="Arial Bold"/>
                <a:sym typeface="Arial Bold"/>
              </a:rPr>
              <a:t>surconsommation</a:t>
            </a:r>
            <a:r>
              <a:rPr lang="en-US" sz="3300" dirty="0" err="1">
                <a:solidFill>
                  <a:srgbClr val="19112C"/>
                </a:solidFill>
                <a:latin typeface="Arial"/>
                <a:ea typeface="Arial"/>
                <a:cs typeface="Arial"/>
                <a:sym typeface="Arial"/>
              </a:rPr>
              <a:t>,</a:t>
            </a:r>
            <a:r>
              <a:rPr lang="en-US" sz="3300" b="1" dirty="0" err="1">
                <a:solidFill>
                  <a:srgbClr val="19112C"/>
                </a:solidFill>
                <a:latin typeface="Arial Bold"/>
                <a:ea typeface="Arial Bold"/>
                <a:cs typeface="Arial Bold"/>
                <a:sym typeface="Arial Bold"/>
              </a:rPr>
              <a:t>déchets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et</a:t>
            </a:r>
            <a:r>
              <a:rPr lang="en-US" sz="3300" b="1" dirty="0" err="1">
                <a:solidFill>
                  <a:srgbClr val="19112C"/>
                </a:solidFill>
                <a:latin typeface="Arial Bold"/>
                <a:ea typeface="Arial Bold"/>
                <a:cs typeface="Arial Bold"/>
                <a:sym typeface="Arial Bold"/>
              </a:rPr>
              <a:t>pratiques</a:t>
            </a:r>
            <a:r>
              <a:rPr lang="en-US" sz="3300" b="1" dirty="0">
                <a:solidFill>
                  <a:srgbClr val="19112C"/>
                </a:solidFill>
                <a:latin typeface="Arial Bold"/>
                <a:ea typeface="Arial Bold"/>
                <a:cs typeface="Arial Bold"/>
                <a:sym typeface="Arial Bold"/>
              </a:rPr>
              <a:t> de travail </a:t>
            </a:r>
            <a:r>
              <a:rPr lang="en-US" sz="3300" b="1" dirty="0" err="1">
                <a:solidFill>
                  <a:srgbClr val="19112C"/>
                </a:solidFill>
                <a:latin typeface="Arial Bold"/>
                <a:ea typeface="Arial Bold"/>
                <a:cs typeface="Arial Bold"/>
                <a:sym typeface="Arial Bold"/>
              </a:rPr>
              <a:t>abusives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Parallèlement</a:t>
            </a:r>
            <a:r>
              <a:rPr lang="en-US" sz="3300" dirty="0">
                <a:solidFill>
                  <a:srgbClr val="19112C"/>
                </a:solidFill>
                <a:latin typeface="Arial"/>
                <a:ea typeface="Arial"/>
                <a:cs typeface="Arial"/>
                <a:sym typeface="Arial"/>
              </a:rPr>
              <a:t>, de </a:t>
            </a:r>
            <a:r>
              <a:rPr lang="en-US" sz="3300" dirty="0" err="1">
                <a:solidFill>
                  <a:srgbClr val="19112C"/>
                </a:solidFill>
                <a:latin typeface="Arial"/>
                <a:ea typeface="Arial"/>
                <a:cs typeface="Arial"/>
                <a:sym typeface="Arial"/>
              </a:rPr>
              <a:t>nombreux</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consommateurs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notamment</a:t>
            </a:r>
            <a:r>
              <a:rPr lang="en-US" sz="3300" dirty="0">
                <a:solidFill>
                  <a:srgbClr val="19112C"/>
                </a:solidFill>
                <a:latin typeface="Arial"/>
                <a:ea typeface="Arial"/>
                <a:cs typeface="Arial"/>
                <a:sym typeface="Arial"/>
              </a:rPr>
              <a:t> les jeunes </a:t>
            </a:r>
            <a:r>
              <a:rPr lang="en-US" sz="3300" dirty="0" err="1">
                <a:solidFill>
                  <a:srgbClr val="19112C"/>
                </a:solidFill>
                <a:latin typeface="Arial"/>
                <a:ea typeface="Arial"/>
                <a:cs typeface="Arial"/>
                <a:sym typeface="Arial"/>
              </a:rPr>
              <a:t>générations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prennent</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davantage</a:t>
            </a:r>
            <a:r>
              <a:rPr lang="en-US" sz="3300" dirty="0">
                <a:solidFill>
                  <a:srgbClr val="19112C"/>
                </a:solidFill>
                <a:latin typeface="Arial"/>
                <a:ea typeface="Arial"/>
                <a:cs typeface="Arial"/>
                <a:sym typeface="Arial"/>
              </a:rPr>
              <a:t> conscience </a:t>
            </a:r>
            <a:r>
              <a:rPr lang="en-US" sz="3300" dirty="0" err="1">
                <a:solidFill>
                  <a:srgbClr val="19112C"/>
                </a:solidFill>
                <a:latin typeface="Arial"/>
                <a:ea typeface="Arial"/>
                <a:cs typeface="Arial"/>
                <a:sym typeface="Arial"/>
              </a:rPr>
              <a:t>de</a:t>
            </a:r>
            <a:r>
              <a:rPr lang="en-US" sz="3300" b="1" dirty="0" err="1">
                <a:solidFill>
                  <a:srgbClr val="19112C"/>
                </a:solidFill>
                <a:latin typeface="Arial Bold"/>
                <a:ea typeface="Arial Bold"/>
                <a:cs typeface="Arial Bold"/>
                <a:sym typeface="Arial Bold"/>
              </a:rPr>
              <a:t>durabilité</a:t>
            </a:r>
            <a:r>
              <a:rPr lang="en-US" sz="3300" dirty="0" err="1">
                <a:solidFill>
                  <a:srgbClr val="19112C"/>
                </a:solidFill>
                <a:latin typeface="Arial"/>
                <a:ea typeface="Arial"/>
                <a:cs typeface="Arial"/>
                <a:sym typeface="Arial"/>
              </a:rPr>
              <a:t>mais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peinent</a:t>
            </a:r>
            <a:r>
              <a:rPr lang="en-US" sz="3300" dirty="0">
                <a:solidFill>
                  <a:srgbClr val="19112C"/>
                </a:solidFill>
                <a:latin typeface="Arial"/>
                <a:ea typeface="Arial"/>
                <a:cs typeface="Arial"/>
                <a:sym typeface="Arial"/>
              </a:rPr>
              <a:t> à modifier </a:t>
            </a:r>
            <a:r>
              <a:rPr lang="en-US" sz="3300" dirty="0" err="1">
                <a:solidFill>
                  <a:srgbClr val="19112C"/>
                </a:solidFill>
                <a:latin typeface="Arial"/>
                <a:ea typeface="Arial"/>
                <a:cs typeface="Arial"/>
                <a:sym typeface="Arial"/>
              </a:rPr>
              <a:t>leurs</a:t>
            </a:r>
            <a:r>
              <a:rPr lang="en-US" sz="3300" dirty="0">
                <a:solidFill>
                  <a:srgbClr val="19112C"/>
                </a:solidFill>
                <a:latin typeface="Arial"/>
                <a:ea typeface="Arial"/>
                <a:cs typeface="Arial"/>
                <a:sym typeface="Arial"/>
              </a:rPr>
              <a:t> habitudes </a:t>
            </a:r>
            <a:r>
              <a:rPr lang="en-US" sz="3300" dirty="0" err="1">
                <a:solidFill>
                  <a:srgbClr val="19112C"/>
                </a:solidFill>
                <a:latin typeface="Arial"/>
                <a:ea typeface="Arial"/>
                <a:cs typeface="Arial"/>
                <a:sym typeface="Arial"/>
              </a:rPr>
              <a:t>d'achat</a:t>
            </a:r>
            <a:r>
              <a:rPr lang="en-US" sz="3300" dirty="0">
                <a:solidFill>
                  <a:srgbClr val="19112C"/>
                </a:solidFill>
                <a:latin typeface="Arial"/>
                <a:ea typeface="Arial"/>
                <a:cs typeface="Arial"/>
                <a:sym typeface="Arial"/>
              </a:rPr>
              <a:t>. La tension entre </a:t>
            </a:r>
            <a:r>
              <a:rPr lang="en-US" sz="3300" dirty="0" err="1">
                <a:solidFill>
                  <a:srgbClr val="19112C"/>
                </a:solidFill>
                <a:latin typeface="Arial"/>
                <a:ea typeface="Arial"/>
                <a:cs typeface="Arial"/>
                <a:sym typeface="Arial"/>
              </a:rPr>
              <a:t>accessibilité</a:t>
            </a:r>
            <a:r>
              <a:rPr lang="en-US" sz="3300" dirty="0">
                <a:solidFill>
                  <a:srgbClr val="19112C"/>
                </a:solidFill>
                <a:latin typeface="Arial"/>
                <a:ea typeface="Arial"/>
                <a:cs typeface="Arial"/>
                <a:sym typeface="Arial"/>
              </a:rPr>
              <a:t>, tendances de la mode et </a:t>
            </a:r>
            <a:r>
              <a:rPr lang="en-US" sz="3300" dirty="0" err="1">
                <a:solidFill>
                  <a:srgbClr val="19112C"/>
                </a:solidFill>
                <a:latin typeface="Arial"/>
                <a:ea typeface="Arial"/>
                <a:cs typeface="Arial"/>
                <a:sym typeface="Arial"/>
              </a:rPr>
              <a:t>éthique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crée</a:t>
            </a:r>
            <a:r>
              <a:rPr lang="en-US" sz="3300" dirty="0">
                <a:solidFill>
                  <a:srgbClr val="19112C"/>
                </a:solidFill>
                <a:latin typeface="Arial"/>
                <a:ea typeface="Arial"/>
                <a:cs typeface="Arial"/>
                <a:sym typeface="Arial"/>
              </a:rPr>
              <a:t> un </a:t>
            </a:r>
            <a:r>
              <a:rPr lang="en-US" sz="3300" dirty="0" err="1">
                <a:solidFill>
                  <a:srgbClr val="19112C"/>
                </a:solidFill>
                <a:latin typeface="Arial"/>
                <a:ea typeface="Arial"/>
                <a:cs typeface="Arial"/>
                <a:sym typeface="Arial"/>
              </a:rPr>
              <a:t>contexte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complexe</a:t>
            </a:r>
            <a:r>
              <a:rPr lang="en-US" sz="3300" dirty="0">
                <a:solidFill>
                  <a:srgbClr val="19112C"/>
                </a:solidFill>
                <a:latin typeface="Arial"/>
                <a:ea typeface="Arial"/>
                <a:cs typeface="Arial"/>
                <a:sym typeface="Arial"/>
              </a:rPr>
              <a:t> tant pour les </a:t>
            </a:r>
            <a:r>
              <a:rPr lang="en-US" sz="3300" dirty="0" err="1">
                <a:solidFill>
                  <a:srgbClr val="19112C"/>
                </a:solidFill>
                <a:latin typeface="Arial"/>
                <a:ea typeface="Arial"/>
                <a:cs typeface="Arial"/>
                <a:sym typeface="Arial"/>
              </a:rPr>
              <a:t>producteurs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que</a:t>
            </a:r>
            <a:r>
              <a:rPr lang="en-US" sz="3300" dirty="0">
                <a:solidFill>
                  <a:srgbClr val="19112C"/>
                </a:solidFill>
                <a:latin typeface="Arial"/>
                <a:ea typeface="Arial"/>
                <a:cs typeface="Arial"/>
                <a:sym typeface="Arial"/>
              </a:rPr>
              <a:t> pour les </a:t>
            </a:r>
            <a:r>
              <a:rPr lang="en-US" sz="3300" dirty="0" err="1">
                <a:solidFill>
                  <a:srgbClr val="19112C"/>
                </a:solidFill>
                <a:latin typeface="Arial"/>
                <a:ea typeface="Arial"/>
                <a:cs typeface="Arial"/>
                <a:sym typeface="Arial"/>
              </a:rPr>
              <a:t>consommateurs</a:t>
            </a:r>
            <a:r>
              <a:rPr lang="en-US" sz="3300" dirty="0">
                <a:solidFill>
                  <a:srgbClr val="19112C"/>
                </a:solidFill>
                <a:latin typeface="Arial"/>
                <a:ea typeface="Arial"/>
                <a:cs typeface="Arial"/>
                <a:sym typeface="Arial"/>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sp>
        <p:nvSpPr>
          <p:cNvPr id="21" name="TextBox 21"/>
          <p:cNvSpPr txBox="1"/>
          <p:nvPr/>
        </p:nvSpPr>
        <p:spPr>
          <a:xfrm>
            <a:off x="808664" y="2936738"/>
            <a:ext cx="11677212" cy="4038600"/>
          </a:xfrm>
          <a:prstGeom prst="rect">
            <a:avLst/>
          </a:prstGeom>
        </p:spPr>
        <p:txBody>
          <a:bodyPr lIns="0" tIns="0" rIns="0" bIns="0" rtlCol="0" anchor="t">
            <a:spAutoFit/>
          </a:bodyPr>
          <a:lstStyle/>
          <a:p>
            <a:pPr algn="l" rtl="0">
              <a:lnSpc>
                <a:spcPts val="4320"/>
              </a:lnSpc>
            </a:pPr>
            <a:r>
              <a:rPr lang="en-US" sz="3600" b="1">
                <a:solidFill>
                  <a:srgbClr val="19112C"/>
                </a:solidFill>
                <a:latin typeface="Arial Bold"/>
                <a:ea typeface="Arial Bold"/>
                <a:cs typeface="Arial Bold"/>
                <a:sym typeface="Arial Bold"/>
              </a:rPr>
              <a:t>Pourquoi c'est important</a:t>
            </a:r>
          </a:p>
          <a:p>
            <a:pPr marL="597219" lvl="1" indent="-298609" algn="l" rtl="0">
              <a:lnSpc>
                <a:spcPts val="3960"/>
              </a:lnSpc>
              <a:buFont typeface="Arial"/>
              <a:buChar char="•"/>
            </a:pPr>
            <a:r>
              <a:rPr lang="en-US" sz="3300">
                <a:solidFill>
                  <a:srgbClr val="19112C"/>
                </a:solidFill>
                <a:latin typeface="Arial"/>
                <a:ea typeface="Arial"/>
                <a:cs typeface="Arial"/>
                <a:sym typeface="Arial"/>
              </a:rPr>
              <a:t>Le</a:t>
            </a:r>
            <a:r>
              <a:rPr lang="en-US" sz="3300" b="1">
                <a:solidFill>
                  <a:srgbClr val="19112C"/>
                </a:solidFill>
                <a:latin typeface="Arial Bold"/>
                <a:ea typeface="Arial Bold"/>
                <a:cs typeface="Arial Bold"/>
                <a:sym typeface="Arial Bold"/>
              </a:rPr>
              <a:t>mode rapide</a:t>
            </a:r>
            <a:r>
              <a:rPr lang="en-US" sz="3300">
                <a:solidFill>
                  <a:srgbClr val="19112C"/>
                </a:solidFill>
                <a:latin typeface="Arial"/>
                <a:ea typeface="Arial"/>
                <a:cs typeface="Arial"/>
                <a:sym typeface="Arial"/>
              </a:rPr>
              <a:t>le modèle a</a:t>
            </a:r>
            <a:r>
              <a:rPr lang="en-US" sz="3300" b="1">
                <a:solidFill>
                  <a:srgbClr val="19112C"/>
                </a:solidFill>
                <a:latin typeface="Arial Bold"/>
                <a:ea typeface="Arial Bold"/>
                <a:cs typeface="Arial Bold"/>
                <a:sym typeface="Arial Bold"/>
              </a:rPr>
              <a:t>énorme dommageable</a:t>
            </a:r>
            <a:r>
              <a:rPr lang="en-US" sz="3300">
                <a:solidFill>
                  <a:srgbClr val="19112C"/>
                </a:solidFill>
                <a:latin typeface="Arial"/>
                <a:ea typeface="Arial"/>
                <a:cs typeface="Arial"/>
                <a:sym typeface="Arial"/>
              </a:rPr>
              <a:t>impacts sociaux et environnementaux</a:t>
            </a:r>
          </a:p>
          <a:p>
            <a:pPr marL="597219" lvl="1" indent="-298609" algn="l" rtl="0">
              <a:lnSpc>
                <a:spcPts val="3960"/>
              </a:lnSpc>
              <a:buFont typeface="Arial"/>
              <a:buChar char="•"/>
            </a:pPr>
            <a:r>
              <a:rPr lang="en-US" sz="3300">
                <a:solidFill>
                  <a:srgbClr val="19112C"/>
                </a:solidFill>
                <a:latin typeface="Arial"/>
                <a:ea typeface="Arial"/>
                <a:cs typeface="Arial"/>
                <a:sym typeface="Arial"/>
              </a:rPr>
              <a:t>Sensibilisation accrue</a:t>
            </a:r>
            <a:r>
              <a:rPr lang="en-US" sz="3300" b="1">
                <a:solidFill>
                  <a:srgbClr val="19112C"/>
                </a:solidFill>
                <a:latin typeface="Arial Bold"/>
                <a:ea typeface="Arial Bold"/>
                <a:cs typeface="Arial Bold"/>
                <a:sym typeface="Arial Bold"/>
              </a:rPr>
              <a:t>et les consommateurs exigent de plus en plus de produits durables</a:t>
            </a:r>
            <a:r>
              <a:rPr lang="en-US" sz="3300">
                <a:solidFill>
                  <a:srgbClr val="19112C"/>
                </a:solidFill>
                <a:latin typeface="Arial"/>
                <a:ea typeface="Arial"/>
                <a:cs typeface="Arial"/>
                <a:sym typeface="Arial"/>
              </a:rPr>
              <a:t>La législation de l'UE est</a:t>
            </a:r>
            <a:r>
              <a:rPr lang="en-US" sz="3300" b="1">
                <a:solidFill>
                  <a:srgbClr val="19112C"/>
                </a:solidFill>
                <a:latin typeface="Arial Bold"/>
                <a:ea typeface="Arial Bold"/>
                <a:cs typeface="Arial Bold"/>
                <a:sym typeface="Arial Bold"/>
              </a:rPr>
              <a:t>la demande croissante de durabilité</a:t>
            </a:r>
            <a:r>
              <a:rPr lang="en-US" sz="3300">
                <a:solidFill>
                  <a:srgbClr val="19112C"/>
                </a:solidFill>
                <a:latin typeface="Arial"/>
                <a:ea typeface="Arial"/>
                <a:cs typeface="Arial"/>
                <a:sym typeface="Arial"/>
              </a:rPr>
              <a:t>entre entreprises.</a:t>
            </a:r>
          </a:p>
          <a:p>
            <a:pPr marL="597219" lvl="1" indent="-298609" algn="l" rtl="0">
              <a:lnSpc>
                <a:spcPts val="3960"/>
              </a:lnSpc>
              <a:buFont typeface="Arial"/>
              <a:buChar char="•"/>
            </a:pPr>
            <a:r>
              <a:rPr lang="en-US" sz="3300">
                <a:solidFill>
                  <a:srgbClr val="19112C"/>
                </a:solidFill>
                <a:latin typeface="Arial"/>
                <a:ea typeface="Arial"/>
                <a:cs typeface="Arial"/>
                <a:sym typeface="Arial"/>
              </a:rPr>
              <a:t>Le</a:t>
            </a:r>
            <a:r>
              <a:rPr lang="en-US" sz="3300" b="1">
                <a:solidFill>
                  <a:srgbClr val="19112C"/>
                </a:solidFill>
                <a:latin typeface="Arial Bold"/>
                <a:ea typeface="Arial Bold"/>
                <a:cs typeface="Arial Bold"/>
                <a:sym typeface="Arial Bold"/>
              </a:rPr>
              <a:t>qualité et longévité</a:t>
            </a:r>
            <a:r>
              <a:rPr lang="en-US" sz="3300">
                <a:solidFill>
                  <a:srgbClr val="19112C"/>
                </a:solidFill>
                <a:latin typeface="Arial"/>
                <a:ea typeface="Arial"/>
                <a:cs typeface="Arial"/>
                <a:sym typeface="Arial"/>
              </a:rPr>
              <a:t>Les vêtements sont des éléments clés de la slow fashion.</a:t>
            </a: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Ralentissement de la vitesse</a:t>
              </a:r>
            </a:p>
            <a:p>
              <a:pPr algn="l" rtl="0">
                <a:lnSpc>
                  <a:spcPts val="4752"/>
                </a:lnSpc>
              </a:pPr>
              <a:r>
                <a:rPr lang="en-US" sz="4400">
                  <a:solidFill>
                    <a:srgbClr val="19112C"/>
                  </a:solidFill>
                  <a:latin typeface="Georgia"/>
                  <a:ea typeface="Georgia"/>
                  <a:cs typeface="Georgia"/>
                  <a:sym typeface="Georgia"/>
                </a:rPr>
                <a:t>Transition vers la mode éthique</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708498" y="2141881"/>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663801" y="-954"/>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
        <p:nvSpPr>
          <p:cNvPr id="26" name="TextBox 26"/>
          <p:cNvSpPr txBox="1"/>
          <p:nvPr/>
        </p:nvSpPr>
        <p:spPr>
          <a:xfrm>
            <a:off x="375769" y="1474426"/>
            <a:ext cx="13848231" cy="7809317"/>
          </a:xfrm>
          <a:prstGeom prst="rect">
            <a:avLst/>
          </a:prstGeom>
        </p:spPr>
        <p:txBody>
          <a:bodyPr wrap="square" lIns="0" tIns="0" rIns="0" bIns="0" rtlCol="0" anchor="t">
            <a:spAutoFit/>
          </a:bodyPr>
          <a:lstStyle/>
          <a:p>
            <a:pPr algn="l" rtl="0">
              <a:lnSpc>
                <a:spcPts val="3359"/>
              </a:lnSpc>
            </a:pPr>
            <a:r>
              <a:rPr lang="en-US" sz="2400" b="1" u="sng" dirty="0" err="1">
                <a:solidFill>
                  <a:srgbClr val="19112C"/>
                </a:solidFill>
                <a:latin typeface="Arial Bold"/>
                <a:ea typeface="Arial Bold"/>
                <a:cs typeface="Arial Bold"/>
                <a:sym typeface="Arial Bold"/>
              </a:rPr>
              <a:t>L'éducation</a:t>
            </a:r>
            <a:r>
              <a:rPr lang="en-US" sz="2400" b="1" u="sng" dirty="0">
                <a:solidFill>
                  <a:srgbClr val="19112C"/>
                </a:solidFill>
                <a:latin typeface="Arial Bold"/>
                <a:ea typeface="Arial Bold"/>
                <a:cs typeface="Arial Bold"/>
                <a:sym typeface="Arial Bold"/>
              </a:rPr>
              <a:t> dans la mode lente</a:t>
            </a:r>
          </a:p>
          <a:p>
            <a:pPr algn="l" rtl="0">
              <a:lnSpc>
                <a:spcPts val="3359"/>
              </a:lnSpc>
            </a:pPr>
            <a:r>
              <a:rPr lang="en-US" sz="2400" dirty="0">
                <a:solidFill>
                  <a:srgbClr val="19112C"/>
                </a:solidFill>
                <a:latin typeface="Arial"/>
                <a:ea typeface="Arial"/>
                <a:cs typeface="Arial"/>
                <a:sym typeface="Arial"/>
              </a:rPr>
              <a:t>Concevoir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campagne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créative</a:t>
            </a:r>
            <a:r>
              <a:rPr lang="en-US" sz="2400" dirty="0">
                <a:solidFill>
                  <a:srgbClr val="19112C"/>
                </a:solidFill>
                <a:latin typeface="Arial"/>
                <a:ea typeface="Arial"/>
                <a:cs typeface="Arial"/>
                <a:sym typeface="Arial"/>
              </a:rPr>
              <a:t> qui </a:t>
            </a:r>
            <a:r>
              <a:rPr lang="en-US" sz="2400" dirty="0" err="1">
                <a:solidFill>
                  <a:srgbClr val="19112C"/>
                </a:solidFill>
                <a:latin typeface="Arial"/>
                <a:ea typeface="Arial"/>
                <a:cs typeface="Arial"/>
                <a:sym typeface="Arial"/>
              </a:rPr>
              <a:t>sensibilise</a:t>
            </a:r>
            <a:r>
              <a:rPr lang="en-US" sz="2400" dirty="0">
                <a:solidFill>
                  <a:srgbClr val="19112C"/>
                </a:solidFill>
                <a:latin typeface="Arial"/>
                <a:ea typeface="Arial"/>
                <a:cs typeface="Arial"/>
                <a:sym typeface="Arial"/>
              </a:rPr>
              <a:t> le </a:t>
            </a:r>
            <a:r>
              <a:rPr lang="en-US" sz="2400" dirty="0" err="1">
                <a:solidFill>
                  <a:srgbClr val="19112C"/>
                </a:solidFill>
                <a:latin typeface="Arial"/>
                <a:ea typeface="Arial"/>
                <a:cs typeface="Arial"/>
                <a:sym typeface="Arial"/>
              </a:rPr>
              <a:t>consommateur</a:t>
            </a:r>
            <a:r>
              <a:rPr lang="en-US" sz="2400" dirty="0">
                <a:solidFill>
                  <a:srgbClr val="19112C"/>
                </a:solidFill>
                <a:latin typeface="Arial"/>
                <a:ea typeface="Arial"/>
                <a:cs typeface="Arial"/>
                <a:sym typeface="Arial"/>
              </a:rPr>
              <a:t> aux </a:t>
            </a:r>
            <a:r>
              <a:rPr lang="en-US" sz="2400" dirty="0" err="1">
                <a:solidFill>
                  <a:srgbClr val="19112C"/>
                </a:solidFill>
                <a:latin typeface="Arial"/>
                <a:ea typeface="Arial"/>
                <a:cs typeface="Arial"/>
                <a:sym typeface="Arial"/>
              </a:rPr>
              <a:t>avantages</a:t>
            </a:r>
            <a:r>
              <a:rPr lang="en-US" sz="2400" dirty="0">
                <a:solidFill>
                  <a:srgbClr val="19112C"/>
                </a:solidFill>
                <a:latin typeface="Arial"/>
                <a:ea typeface="Arial"/>
                <a:cs typeface="Arial"/>
                <a:sym typeface="Arial"/>
              </a:rPr>
              <a:t> de la mode </a:t>
            </a:r>
            <a:r>
              <a:rPr lang="en-US" sz="2400" dirty="0" err="1">
                <a:solidFill>
                  <a:srgbClr val="19112C"/>
                </a:solidFill>
                <a:latin typeface="Arial"/>
                <a:ea typeface="Arial"/>
                <a:cs typeface="Arial"/>
                <a:sym typeface="Arial"/>
              </a:rPr>
              <a:t>éthique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notamment</a:t>
            </a:r>
            <a:r>
              <a:rPr lang="en-US" sz="2400" dirty="0">
                <a:solidFill>
                  <a:srgbClr val="19112C"/>
                </a:solidFill>
                <a:latin typeface="Arial"/>
                <a:ea typeface="Arial"/>
                <a:cs typeface="Arial"/>
                <a:sym typeface="Arial"/>
              </a:rPr>
              <a:t> en </a:t>
            </a:r>
            <a:r>
              <a:rPr lang="en-US" sz="2400" dirty="0" err="1">
                <a:solidFill>
                  <a:srgbClr val="19112C"/>
                </a:solidFill>
                <a:latin typeface="Arial"/>
                <a:ea typeface="Arial"/>
                <a:cs typeface="Arial"/>
                <a:sym typeface="Arial"/>
              </a:rPr>
              <a:t>abordant</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facteurs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tels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que</a:t>
            </a:r>
            <a:r>
              <a:rPr lang="en-US" sz="2400" dirty="0">
                <a:solidFill>
                  <a:srgbClr val="19112C"/>
                </a:solidFill>
                <a:latin typeface="Arial"/>
                <a:ea typeface="Arial"/>
                <a:cs typeface="Arial"/>
                <a:sym typeface="Arial"/>
              </a:rPr>
              <a:t> la </a:t>
            </a:r>
            <a:r>
              <a:rPr lang="en-US" sz="2400" dirty="0" err="1">
                <a:solidFill>
                  <a:srgbClr val="19112C"/>
                </a:solidFill>
                <a:latin typeface="Arial"/>
                <a:ea typeface="Arial"/>
                <a:cs typeface="Arial"/>
                <a:sym typeface="Arial"/>
              </a:rPr>
              <a:t>qualité</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l'éthique</a:t>
            </a:r>
            <a:r>
              <a:rPr lang="en-US" sz="2400" dirty="0">
                <a:solidFill>
                  <a:srgbClr val="19112C"/>
                </a:solidFill>
                <a:latin typeface="Arial"/>
                <a:ea typeface="Arial"/>
                <a:cs typeface="Arial"/>
                <a:sym typeface="Arial"/>
              </a:rPr>
              <a:t> et la </a:t>
            </a:r>
            <a:r>
              <a:rPr lang="en-US" sz="2400" dirty="0" err="1">
                <a:solidFill>
                  <a:srgbClr val="19112C"/>
                </a:solidFill>
                <a:latin typeface="Arial"/>
                <a:ea typeface="Arial"/>
                <a:cs typeface="Arial"/>
                <a:sym typeface="Arial"/>
              </a:rPr>
              <a:t>durabilité</a:t>
            </a:r>
            <a:r>
              <a:rPr lang="en-US" sz="2400" dirty="0">
                <a:solidFill>
                  <a:srgbClr val="19112C"/>
                </a:solidFill>
                <a:latin typeface="Arial"/>
                <a:ea typeface="Arial"/>
                <a:cs typeface="Arial"/>
                <a:sym typeface="Arial"/>
              </a:rPr>
              <a:t>, tout en </a:t>
            </a:r>
            <a:r>
              <a:rPr lang="en-US" sz="2400" dirty="0" err="1">
                <a:solidFill>
                  <a:srgbClr val="19112C"/>
                </a:solidFill>
                <a:latin typeface="Arial"/>
                <a:ea typeface="Arial"/>
                <a:cs typeface="Arial"/>
                <a:sym typeface="Arial"/>
              </a:rPr>
              <a:t>encourageant</a:t>
            </a:r>
            <a:r>
              <a:rPr lang="en-US" sz="2400" dirty="0">
                <a:solidFill>
                  <a:srgbClr val="19112C"/>
                </a:solidFill>
                <a:latin typeface="Arial"/>
                <a:ea typeface="Arial"/>
                <a:cs typeface="Arial"/>
                <a:sym typeface="Arial"/>
              </a:rPr>
              <a:t> des choix </a:t>
            </a:r>
            <a:r>
              <a:rPr lang="en-US" sz="2400" dirty="0" err="1">
                <a:solidFill>
                  <a:srgbClr val="19112C"/>
                </a:solidFill>
                <a:latin typeface="Arial"/>
                <a:ea typeface="Arial"/>
                <a:cs typeface="Arial"/>
                <a:sym typeface="Arial"/>
              </a:rPr>
              <a:t>d'achat</a:t>
            </a:r>
            <a:r>
              <a:rPr lang="en-US" sz="2400" dirty="0">
                <a:solidFill>
                  <a:srgbClr val="19112C"/>
                </a:solidFill>
                <a:latin typeface="Arial"/>
                <a:ea typeface="Arial"/>
                <a:cs typeface="Arial"/>
                <a:sym typeface="Arial"/>
              </a:rPr>
              <a:t> plus </a:t>
            </a:r>
            <a:r>
              <a:rPr lang="en-US" sz="2400" dirty="0" err="1">
                <a:solidFill>
                  <a:srgbClr val="19112C"/>
                </a:solidFill>
                <a:latin typeface="Arial"/>
                <a:ea typeface="Arial"/>
                <a:cs typeface="Arial"/>
                <a:sym typeface="Arial"/>
              </a:rPr>
              <a:t>responsables</a:t>
            </a:r>
            <a:r>
              <a:rPr lang="en-US" sz="2400" dirty="0">
                <a:solidFill>
                  <a:srgbClr val="19112C"/>
                </a:solidFill>
                <a:latin typeface="Arial"/>
                <a:ea typeface="Arial"/>
                <a:cs typeface="Arial"/>
                <a:sym typeface="Arial"/>
              </a:rPr>
              <a:t>.</a:t>
            </a:r>
          </a:p>
          <a:p>
            <a:pPr algn="l" rtl="0">
              <a:lnSpc>
                <a:spcPts val="3359"/>
              </a:lnSpc>
            </a:pPr>
            <a:endParaRPr lang="en-US" sz="2400" dirty="0">
              <a:solidFill>
                <a:srgbClr val="19112C"/>
              </a:solidFill>
              <a:latin typeface="Arial"/>
              <a:ea typeface="Arial"/>
              <a:cs typeface="Arial"/>
              <a:sym typeface="Arial"/>
            </a:endParaRPr>
          </a:p>
          <a:p>
            <a:pPr algn="l" rtl="0">
              <a:lnSpc>
                <a:spcPts val="3359"/>
              </a:lnSpc>
            </a:pPr>
            <a:r>
              <a:rPr lang="en-US" sz="2400" b="1" u="sng" dirty="0" err="1">
                <a:solidFill>
                  <a:srgbClr val="19112C"/>
                </a:solidFill>
                <a:latin typeface="Arial Bold"/>
                <a:ea typeface="Arial Bold"/>
                <a:cs typeface="Arial Bold"/>
                <a:sym typeface="Arial Bold"/>
              </a:rPr>
              <a:t>Rompre</a:t>
            </a:r>
            <a:r>
              <a:rPr lang="en-US" sz="2400" b="1" u="sng" dirty="0">
                <a:solidFill>
                  <a:srgbClr val="19112C"/>
                </a:solidFill>
                <a:latin typeface="Arial Bold"/>
                <a:ea typeface="Arial Bold"/>
                <a:cs typeface="Arial Bold"/>
                <a:sym typeface="Arial Bold"/>
              </a:rPr>
              <a:t> le cycle de la mode </a:t>
            </a:r>
            <a:r>
              <a:rPr lang="en-US" sz="2400" b="1" u="sng" dirty="0" err="1">
                <a:solidFill>
                  <a:srgbClr val="19112C"/>
                </a:solidFill>
                <a:latin typeface="Arial Bold"/>
                <a:ea typeface="Arial Bold"/>
                <a:cs typeface="Arial Bold"/>
                <a:sym typeface="Arial Bold"/>
              </a:rPr>
              <a:t>éphémère</a:t>
            </a:r>
            <a:endParaRPr lang="en-US" sz="2400" b="1" u="sng" dirty="0">
              <a:solidFill>
                <a:srgbClr val="19112C"/>
              </a:solidFill>
              <a:latin typeface="Arial Bold"/>
              <a:ea typeface="Arial Bold"/>
              <a:cs typeface="Arial Bold"/>
              <a:sym typeface="Arial Bold"/>
            </a:endParaRPr>
          </a:p>
          <a:p>
            <a:pPr algn="l" rtl="0">
              <a:lnSpc>
                <a:spcPts val="3359"/>
              </a:lnSpc>
            </a:pPr>
            <a:r>
              <a:rPr lang="en-US" sz="2400" dirty="0" err="1">
                <a:solidFill>
                  <a:srgbClr val="19112C"/>
                </a:solidFill>
                <a:latin typeface="Arial"/>
                <a:ea typeface="Arial"/>
                <a:cs typeface="Arial"/>
                <a:sym typeface="Arial"/>
              </a:rPr>
              <a:t>Proposez</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idées</a:t>
            </a:r>
            <a:r>
              <a:rPr lang="en-US" sz="2400" dirty="0">
                <a:solidFill>
                  <a:srgbClr val="19112C"/>
                </a:solidFill>
                <a:latin typeface="Arial"/>
                <a:ea typeface="Arial"/>
                <a:cs typeface="Arial"/>
                <a:sym typeface="Arial"/>
              </a:rPr>
              <a:t> de nouveaux </a:t>
            </a:r>
            <a:r>
              <a:rPr lang="en-US" sz="2400" dirty="0" err="1">
                <a:solidFill>
                  <a:srgbClr val="19112C"/>
                </a:solidFill>
                <a:latin typeface="Arial"/>
                <a:ea typeface="Arial"/>
                <a:cs typeface="Arial"/>
                <a:sym typeface="Arial"/>
              </a:rPr>
              <a:t>modèles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commerciaux</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communautaires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ou</a:t>
            </a:r>
            <a:r>
              <a:rPr lang="en-US" sz="2400" dirty="0">
                <a:solidFill>
                  <a:srgbClr val="19112C"/>
                </a:solidFill>
                <a:latin typeface="Arial"/>
                <a:ea typeface="Arial"/>
                <a:cs typeface="Arial"/>
                <a:sym typeface="Arial"/>
              </a:rPr>
              <a:t> de conception </a:t>
            </a:r>
            <a:r>
              <a:rPr lang="en-US" sz="2400" dirty="0" err="1">
                <a:solidFill>
                  <a:srgbClr val="19112C"/>
                </a:solidFill>
                <a:latin typeface="Arial"/>
                <a:ea typeface="Arial"/>
                <a:cs typeface="Arial"/>
                <a:sym typeface="Arial"/>
              </a:rPr>
              <a:t>capables</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freiner</a:t>
            </a:r>
            <a:r>
              <a:rPr lang="en-US" sz="2400" dirty="0">
                <a:solidFill>
                  <a:srgbClr val="19112C"/>
                </a:solidFill>
                <a:latin typeface="Arial"/>
                <a:ea typeface="Arial"/>
                <a:cs typeface="Arial"/>
                <a:sym typeface="Arial"/>
              </a:rPr>
              <a:t> la mode </a:t>
            </a:r>
            <a:r>
              <a:rPr lang="en-US" sz="2400" dirty="0" err="1">
                <a:solidFill>
                  <a:srgbClr val="19112C"/>
                </a:solidFill>
                <a:latin typeface="Arial"/>
                <a:ea typeface="Arial"/>
                <a:cs typeface="Arial"/>
                <a:sym typeface="Arial"/>
              </a:rPr>
              <a:t>rapide</a:t>
            </a:r>
            <a:r>
              <a:rPr lang="en-US" sz="2400" dirty="0">
                <a:solidFill>
                  <a:srgbClr val="19112C"/>
                </a:solidFill>
                <a:latin typeface="Arial"/>
                <a:ea typeface="Arial"/>
                <a:cs typeface="Arial"/>
                <a:sym typeface="Arial"/>
              </a:rPr>
              <a:t> en </a:t>
            </a:r>
            <a:r>
              <a:rPr lang="en-US" sz="2400" dirty="0" err="1">
                <a:solidFill>
                  <a:srgbClr val="19112C"/>
                </a:solidFill>
                <a:latin typeface="Arial"/>
                <a:ea typeface="Arial"/>
                <a:cs typeface="Arial"/>
                <a:sym typeface="Arial"/>
              </a:rPr>
              <a:t>promouvant</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consommation</a:t>
            </a:r>
            <a:r>
              <a:rPr lang="en-US" sz="2400" dirty="0">
                <a:solidFill>
                  <a:srgbClr val="19112C"/>
                </a:solidFill>
                <a:latin typeface="Arial"/>
                <a:ea typeface="Arial"/>
                <a:cs typeface="Arial"/>
                <a:sym typeface="Arial"/>
              </a:rPr>
              <a:t> plus lente,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production </a:t>
            </a:r>
            <a:r>
              <a:rPr lang="en-US" sz="2400" dirty="0" err="1">
                <a:solidFill>
                  <a:srgbClr val="19112C"/>
                </a:solidFill>
                <a:latin typeface="Arial"/>
                <a:ea typeface="Arial"/>
                <a:cs typeface="Arial"/>
                <a:sym typeface="Arial"/>
              </a:rPr>
              <a:t>équitable</a:t>
            </a:r>
            <a:r>
              <a:rPr lang="en-US" sz="2400" dirty="0">
                <a:solidFill>
                  <a:srgbClr val="19112C"/>
                </a:solidFill>
                <a:latin typeface="Arial"/>
                <a:ea typeface="Arial"/>
                <a:cs typeface="Arial"/>
                <a:sym typeface="Arial"/>
              </a:rPr>
              <a:t> et la </a:t>
            </a:r>
            <a:r>
              <a:rPr lang="en-US" sz="2400" dirty="0" err="1">
                <a:solidFill>
                  <a:srgbClr val="19112C"/>
                </a:solidFill>
                <a:latin typeface="Arial"/>
                <a:ea typeface="Arial"/>
                <a:cs typeface="Arial"/>
                <a:sym typeface="Arial"/>
              </a:rPr>
              <a:t>sensibilisation</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consommateurs</a:t>
            </a:r>
            <a:r>
              <a:rPr lang="en-US" sz="2400" dirty="0">
                <a:solidFill>
                  <a:srgbClr val="19112C"/>
                </a:solidFill>
                <a:latin typeface="Arial"/>
                <a:ea typeface="Arial"/>
                <a:cs typeface="Arial"/>
                <a:sym typeface="Arial"/>
              </a:rPr>
              <a:t>, tout en </a:t>
            </a:r>
            <a:r>
              <a:rPr lang="en-US" sz="2400" dirty="0" err="1">
                <a:solidFill>
                  <a:srgbClr val="19112C"/>
                </a:solidFill>
                <a:latin typeface="Arial"/>
                <a:ea typeface="Arial"/>
                <a:cs typeface="Arial"/>
                <a:sym typeface="Arial"/>
              </a:rPr>
              <a:t>restant</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attrayants</a:t>
            </a:r>
            <a:r>
              <a:rPr lang="en-US" sz="2400" dirty="0">
                <a:solidFill>
                  <a:srgbClr val="19112C"/>
                </a:solidFill>
                <a:latin typeface="Arial"/>
                <a:ea typeface="Arial"/>
                <a:cs typeface="Arial"/>
                <a:sym typeface="Arial"/>
              </a:rPr>
              <a:t> et </a:t>
            </a:r>
            <a:r>
              <a:rPr lang="en-US" sz="2400" dirty="0" err="1">
                <a:solidFill>
                  <a:srgbClr val="19112C"/>
                </a:solidFill>
                <a:latin typeface="Arial"/>
                <a:ea typeface="Arial"/>
                <a:cs typeface="Arial"/>
                <a:sym typeface="Arial"/>
              </a:rPr>
              <a:t>accessibles</a:t>
            </a:r>
            <a:r>
              <a:rPr lang="en-US" sz="2400" dirty="0">
                <a:solidFill>
                  <a:srgbClr val="19112C"/>
                </a:solidFill>
                <a:latin typeface="Arial"/>
                <a:ea typeface="Arial"/>
                <a:cs typeface="Arial"/>
                <a:sym typeface="Arial"/>
              </a:rPr>
              <a:t>.</a:t>
            </a:r>
          </a:p>
          <a:p>
            <a:pPr algn="l" rtl="0">
              <a:lnSpc>
                <a:spcPts val="3359"/>
              </a:lnSpc>
            </a:pPr>
            <a:endParaRPr lang="en-US" sz="2400" dirty="0">
              <a:solidFill>
                <a:srgbClr val="19112C"/>
              </a:solidFill>
              <a:latin typeface="Arial"/>
              <a:ea typeface="Arial"/>
              <a:cs typeface="Arial"/>
              <a:sym typeface="Arial"/>
            </a:endParaRPr>
          </a:p>
          <a:p>
            <a:pPr algn="l" rtl="0">
              <a:lnSpc>
                <a:spcPts val="3359"/>
              </a:lnSpc>
            </a:pPr>
            <a:r>
              <a:rPr lang="en-US" sz="2400" b="1" u="sng" dirty="0" err="1">
                <a:solidFill>
                  <a:srgbClr val="19112C"/>
                </a:solidFill>
                <a:latin typeface="Arial Bold"/>
                <a:ea typeface="Arial Bold"/>
                <a:cs typeface="Arial Bold"/>
                <a:sym typeface="Arial Bold"/>
              </a:rPr>
              <a:t>Afficher</a:t>
            </a:r>
            <a:r>
              <a:rPr lang="en-US" sz="2400" b="1" u="sng" dirty="0">
                <a:solidFill>
                  <a:srgbClr val="19112C"/>
                </a:solidFill>
                <a:latin typeface="Arial Bold"/>
                <a:ea typeface="Arial Bold"/>
                <a:cs typeface="Arial Bold"/>
                <a:sym typeface="Arial Bold"/>
              </a:rPr>
              <a:t> le </a:t>
            </a:r>
            <a:r>
              <a:rPr lang="en-US" sz="2400" b="1" u="sng" dirty="0" err="1">
                <a:solidFill>
                  <a:srgbClr val="19112C"/>
                </a:solidFill>
                <a:latin typeface="Arial Bold"/>
                <a:ea typeface="Arial Bold"/>
                <a:cs typeface="Arial Bold"/>
                <a:sym typeface="Arial Bold"/>
              </a:rPr>
              <a:t>coût</a:t>
            </a:r>
            <a:r>
              <a:rPr lang="en-US" sz="2400" b="1" u="sng" dirty="0">
                <a:solidFill>
                  <a:srgbClr val="19112C"/>
                </a:solidFill>
                <a:latin typeface="Arial Bold"/>
                <a:ea typeface="Arial Bold"/>
                <a:cs typeface="Arial Bold"/>
                <a:sym typeface="Arial Bold"/>
              </a:rPr>
              <a:t> </a:t>
            </a:r>
            <a:r>
              <a:rPr lang="en-US" sz="2400" b="1" u="sng" dirty="0" err="1">
                <a:solidFill>
                  <a:srgbClr val="19112C"/>
                </a:solidFill>
                <a:latin typeface="Arial Bold"/>
                <a:ea typeface="Arial Bold"/>
                <a:cs typeface="Arial Bold"/>
                <a:sym typeface="Arial Bold"/>
              </a:rPr>
              <a:t>réel</a:t>
            </a:r>
            <a:r>
              <a:rPr lang="en-US" sz="2400" b="1" u="sng" dirty="0">
                <a:solidFill>
                  <a:srgbClr val="19112C"/>
                </a:solidFill>
                <a:latin typeface="Arial Bold"/>
                <a:ea typeface="Arial Bold"/>
                <a:cs typeface="Arial Bold"/>
                <a:sym typeface="Arial Bold"/>
              </a:rPr>
              <a:t> d'un </a:t>
            </a:r>
            <a:r>
              <a:rPr lang="en-US" sz="2400" b="1" u="sng" dirty="0" err="1">
                <a:solidFill>
                  <a:srgbClr val="19112C"/>
                </a:solidFill>
                <a:latin typeface="Arial Bold"/>
                <a:ea typeface="Arial Bold"/>
                <a:cs typeface="Arial Bold"/>
                <a:sym typeface="Arial Bold"/>
              </a:rPr>
              <a:t>produit</a:t>
            </a:r>
            <a:endParaRPr lang="en-US" sz="2400" b="1" u="sng" dirty="0">
              <a:solidFill>
                <a:srgbClr val="19112C"/>
              </a:solidFill>
              <a:latin typeface="Arial Bold"/>
              <a:ea typeface="Arial Bold"/>
              <a:cs typeface="Arial Bold"/>
              <a:sym typeface="Arial Bold"/>
            </a:endParaRPr>
          </a:p>
          <a:p>
            <a:pPr algn="l" rtl="0">
              <a:lnSpc>
                <a:spcPts val="3359"/>
              </a:lnSpc>
            </a:pPr>
            <a:r>
              <a:rPr lang="en-US" sz="2400" dirty="0" err="1">
                <a:solidFill>
                  <a:srgbClr val="19112C"/>
                </a:solidFill>
                <a:latin typeface="Arial"/>
                <a:ea typeface="Arial"/>
                <a:cs typeface="Arial"/>
                <a:sym typeface="Arial"/>
              </a:rPr>
              <a:t>Repenser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l'étiquette</a:t>
            </a:r>
            <a:r>
              <a:rPr lang="en-US" sz="2400" dirty="0">
                <a:solidFill>
                  <a:srgbClr val="19112C"/>
                </a:solidFill>
                <a:latin typeface="Arial"/>
                <a:ea typeface="Arial"/>
                <a:cs typeface="Arial"/>
                <a:sym typeface="Arial"/>
              </a:rPr>
              <a:t> du </a:t>
            </a:r>
            <a:r>
              <a:rPr lang="en-US" sz="2400" dirty="0" err="1">
                <a:solidFill>
                  <a:srgbClr val="19112C"/>
                </a:solidFill>
                <a:latin typeface="Arial"/>
                <a:ea typeface="Arial"/>
                <a:cs typeface="Arial"/>
                <a:sym typeface="Arial"/>
              </a:rPr>
              <a:t>produit</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ou</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l'expérience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d'achat</a:t>
            </a:r>
            <a:r>
              <a:rPr lang="en-US" sz="2400" dirty="0">
                <a:solidFill>
                  <a:srgbClr val="19112C"/>
                </a:solidFill>
                <a:latin typeface="Arial"/>
                <a:ea typeface="Arial"/>
                <a:cs typeface="Arial"/>
                <a:sym typeface="Arial"/>
              </a:rPr>
              <a:t> pour </a:t>
            </a:r>
            <a:r>
              <a:rPr lang="en-US" sz="2400" dirty="0" err="1">
                <a:solidFill>
                  <a:srgbClr val="19112C"/>
                </a:solidFill>
                <a:latin typeface="Arial"/>
                <a:ea typeface="Arial"/>
                <a:cs typeface="Arial"/>
                <a:sym typeface="Arial"/>
              </a:rPr>
              <a:t>afficher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clairement</a:t>
            </a:r>
            <a:r>
              <a:rPr lang="en-US" sz="2400" dirty="0">
                <a:solidFill>
                  <a:srgbClr val="19112C"/>
                </a:solidFill>
                <a:latin typeface="Arial"/>
                <a:ea typeface="Arial"/>
                <a:cs typeface="Arial"/>
                <a:sym typeface="Arial"/>
              </a:rPr>
              <a:t> et </a:t>
            </a:r>
            <a:r>
              <a:rPr lang="en-US" sz="2400" dirty="0" err="1">
                <a:solidFill>
                  <a:srgbClr val="19112C"/>
                </a:solidFill>
                <a:latin typeface="Arial"/>
                <a:ea typeface="Arial"/>
                <a:cs typeface="Arial"/>
                <a:sym typeface="Arial"/>
              </a:rPr>
              <a:t>instantanément</a:t>
            </a:r>
            <a:r>
              <a:rPr lang="en-US" sz="2400" dirty="0">
                <a:solidFill>
                  <a:srgbClr val="19112C"/>
                </a:solidFill>
                <a:latin typeface="Arial"/>
                <a:ea typeface="Arial"/>
                <a:cs typeface="Arial"/>
                <a:sym typeface="Arial"/>
              </a:rPr>
              <a:t> le </a:t>
            </a:r>
            <a:r>
              <a:rPr lang="en-US" sz="2400" dirty="0" err="1">
                <a:solidFill>
                  <a:srgbClr val="19112C"/>
                </a:solidFill>
                <a:latin typeface="Arial"/>
                <a:ea typeface="Arial"/>
                <a:cs typeface="Arial"/>
                <a:sym typeface="Arial"/>
              </a:rPr>
              <a:t>coût</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réel</a:t>
            </a:r>
            <a:r>
              <a:rPr lang="en-US" sz="2400" dirty="0">
                <a:solidFill>
                  <a:srgbClr val="19112C"/>
                </a:solidFill>
                <a:latin typeface="Arial"/>
                <a:ea typeface="Arial"/>
                <a:cs typeface="Arial"/>
                <a:sym typeface="Arial"/>
              </a:rPr>
              <a:t> d'un </a:t>
            </a:r>
            <a:r>
              <a:rPr lang="en-US" sz="2400" dirty="0" err="1">
                <a:solidFill>
                  <a:srgbClr val="19112C"/>
                </a:solidFill>
                <a:latin typeface="Arial"/>
                <a:ea typeface="Arial"/>
                <a:cs typeface="Arial"/>
                <a:sym typeface="Arial"/>
              </a:rPr>
              <a:t>vêtement</a:t>
            </a:r>
            <a:r>
              <a:rPr lang="en-US" sz="2400" dirty="0">
                <a:solidFill>
                  <a:srgbClr val="19112C"/>
                </a:solidFill>
                <a:latin typeface="Arial"/>
                <a:ea typeface="Arial"/>
                <a:cs typeface="Arial"/>
                <a:sym typeface="Arial"/>
              </a:rPr>
              <a:t>, y </a:t>
            </a:r>
            <a:r>
              <a:rPr lang="en-US" sz="2400" dirty="0" err="1">
                <a:solidFill>
                  <a:srgbClr val="19112C"/>
                </a:solidFill>
                <a:latin typeface="Arial"/>
                <a:ea typeface="Arial"/>
                <a:cs typeface="Arial"/>
                <a:sym typeface="Arial"/>
              </a:rPr>
              <a:t>compris</a:t>
            </a:r>
            <a:r>
              <a:rPr lang="en-US" sz="2400" dirty="0">
                <a:solidFill>
                  <a:srgbClr val="19112C"/>
                </a:solidFill>
                <a:latin typeface="Arial"/>
                <a:ea typeface="Arial"/>
                <a:cs typeface="Arial"/>
                <a:sym typeface="Arial"/>
              </a:rPr>
              <a:t> son impact </a:t>
            </a:r>
            <a:r>
              <a:rPr lang="en-US" sz="2400" dirty="0" err="1">
                <a:solidFill>
                  <a:srgbClr val="19112C"/>
                </a:solidFill>
                <a:latin typeface="Arial"/>
                <a:ea typeface="Arial"/>
                <a:cs typeface="Arial"/>
                <a:sym typeface="Arial"/>
              </a:rPr>
              <a:t>environnemental</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afin</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d'aider</a:t>
            </a:r>
            <a:r>
              <a:rPr lang="en-US" sz="2400" dirty="0">
                <a:solidFill>
                  <a:srgbClr val="19112C"/>
                </a:solidFill>
                <a:latin typeface="Arial"/>
                <a:ea typeface="Arial"/>
                <a:cs typeface="Arial"/>
                <a:sym typeface="Arial"/>
              </a:rPr>
              <a:t> les clients à faire des </a:t>
            </a:r>
            <a:r>
              <a:rPr lang="en-US" sz="2400" dirty="0" err="1">
                <a:solidFill>
                  <a:srgbClr val="19112C"/>
                </a:solidFill>
                <a:latin typeface="Arial"/>
                <a:ea typeface="Arial"/>
                <a:cs typeface="Arial"/>
                <a:sym typeface="Arial"/>
              </a:rPr>
              <a:t>achats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éclairés</a:t>
            </a:r>
            <a:r>
              <a:rPr lang="en-US" sz="2400" dirty="0">
                <a:solidFill>
                  <a:srgbClr val="19112C"/>
                </a:solidFill>
                <a:latin typeface="Arial"/>
                <a:ea typeface="Arial"/>
                <a:cs typeface="Arial"/>
                <a:sym typeface="Arial"/>
              </a:rPr>
              <a:t> et </a:t>
            </a:r>
            <a:r>
              <a:rPr lang="en-US" sz="2400" dirty="0" err="1">
                <a:solidFill>
                  <a:srgbClr val="19112C"/>
                </a:solidFill>
                <a:latin typeface="Arial"/>
                <a:ea typeface="Arial"/>
                <a:cs typeface="Arial"/>
                <a:sym typeface="Arial"/>
              </a:rPr>
              <a:t>axés</a:t>
            </a:r>
            <a:r>
              <a:rPr lang="en-US" sz="2400" dirty="0">
                <a:solidFill>
                  <a:srgbClr val="19112C"/>
                </a:solidFill>
                <a:latin typeface="Arial"/>
                <a:ea typeface="Arial"/>
                <a:cs typeface="Arial"/>
                <a:sym typeface="Arial"/>
              </a:rPr>
              <a:t> sur la </a:t>
            </a:r>
            <a:r>
              <a:rPr lang="en-US" sz="2400" dirty="0" err="1">
                <a:solidFill>
                  <a:srgbClr val="19112C"/>
                </a:solidFill>
                <a:latin typeface="Arial"/>
                <a:ea typeface="Arial"/>
                <a:cs typeface="Arial"/>
                <a:sym typeface="Arial"/>
              </a:rPr>
              <a:t>valeur</a:t>
            </a:r>
            <a:r>
              <a:rPr lang="en-US" sz="2400" dirty="0">
                <a:solidFill>
                  <a:srgbClr val="19112C"/>
                </a:solidFill>
                <a:latin typeface="Arial"/>
                <a:ea typeface="Arial"/>
                <a:cs typeface="Arial"/>
                <a:sym typeface="Arial"/>
              </a:rPr>
              <a:t>.</a:t>
            </a:r>
          </a:p>
          <a:p>
            <a:pPr algn="l" rtl="0">
              <a:lnSpc>
                <a:spcPts val="3359"/>
              </a:lnSpc>
            </a:pPr>
            <a:endParaRPr lang="en-US" sz="2400" dirty="0">
              <a:solidFill>
                <a:srgbClr val="19112C"/>
              </a:solidFill>
              <a:latin typeface="Arial"/>
              <a:ea typeface="Arial"/>
              <a:cs typeface="Arial"/>
              <a:sym typeface="Arial"/>
            </a:endParaRPr>
          </a:p>
          <a:p>
            <a:pPr algn="l" rtl="0">
              <a:lnSpc>
                <a:spcPts val="3359"/>
              </a:lnSpc>
            </a:pPr>
            <a:r>
              <a:rPr lang="en-US" sz="2400" b="1" u="sng" dirty="0">
                <a:solidFill>
                  <a:srgbClr val="19112C"/>
                </a:solidFill>
                <a:latin typeface="Arial Bold"/>
                <a:ea typeface="Arial Bold"/>
                <a:cs typeface="Arial Bold"/>
                <a:sym typeface="Arial Bold"/>
              </a:rPr>
              <a:t>Conditions de travail </a:t>
            </a:r>
            <a:r>
              <a:rPr lang="en-US" sz="2400" b="1" u="sng" dirty="0" err="1">
                <a:solidFill>
                  <a:srgbClr val="19112C"/>
                </a:solidFill>
                <a:latin typeface="Arial Bold"/>
                <a:ea typeface="Arial Bold"/>
                <a:cs typeface="Arial Bold"/>
                <a:sym typeface="Arial Bold"/>
              </a:rPr>
              <a:t>contre</a:t>
            </a:r>
            <a:r>
              <a:rPr lang="en-US" sz="2400" b="1" u="sng" dirty="0">
                <a:solidFill>
                  <a:srgbClr val="19112C"/>
                </a:solidFill>
                <a:latin typeface="Arial Bold"/>
                <a:ea typeface="Arial Bold"/>
                <a:cs typeface="Arial Bold"/>
                <a:sym typeface="Arial Bold"/>
              </a:rPr>
              <a:t> bas prix</a:t>
            </a:r>
          </a:p>
          <a:p>
            <a:pPr algn="l" rtl="0">
              <a:lnSpc>
                <a:spcPts val="3359"/>
              </a:lnSpc>
            </a:pPr>
            <a:r>
              <a:rPr lang="en-US" sz="2400" dirty="0" err="1">
                <a:solidFill>
                  <a:srgbClr val="19112C"/>
                </a:solidFill>
                <a:latin typeface="Arial"/>
                <a:ea typeface="Arial"/>
                <a:cs typeface="Arial"/>
                <a:sym typeface="Arial"/>
              </a:rPr>
              <a:t>Concilier</a:t>
            </a:r>
            <a:r>
              <a:rPr lang="en-US" sz="2400" dirty="0">
                <a:solidFill>
                  <a:srgbClr val="19112C"/>
                </a:solidFill>
                <a:latin typeface="Arial"/>
                <a:ea typeface="Arial"/>
                <a:cs typeface="Arial"/>
                <a:sym typeface="Arial"/>
              </a:rPr>
              <a:t> des prix </a:t>
            </a:r>
            <a:r>
              <a:rPr lang="en-US" sz="2400" dirty="0" err="1">
                <a:solidFill>
                  <a:srgbClr val="19112C"/>
                </a:solidFill>
                <a:latin typeface="Arial"/>
                <a:ea typeface="Arial"/>
                <a:cs typeface="Arial"/>
                <a:sym typeface="Arial"/>
              </a:rPr>
              <a:t>abordables</a:t>
            </a:r>
            <a:r>
              <a:rPr lang="en-US" sz="2400" dirty="0">
                <a:solidFill>
                  <a:srgbClr val="19112C"/>
                </a:solidFill>
                <a:latin typeface="Arial"/>
                <a:ea typeface="Arial"/>
                <a:cs typeface="Arial"/>
                <a:sym typeface="Arial"/>
              </a:rPr>
              <a:t>, des pratiques de travail </a:t>
            </a:r>
            <a:r>
              <a:rPr lang="en-US" sz="2400" dirty="0" err="1">
                <a:solidFill>
                  <a:srgbClr val="19112C"/>
                </a:solidFill>
                <a:latin typeface="Arial"/>
                <a:ea typeface="Arial"/>
                <a:cs typeface="Arial"/>
                <a:sym typeface="Arial"/>
              </a:rPr>
              <a:t>équitables</a:t>
            </a:r>
            <a:r>
              <a:rPr lang="en-US" sz="2400" dirty="0">
                <a:solidFill>
                  <a:srgbClr val="19112C"/>
                </a:solidFill>
                <a:latin typeface="Arial"/>
                <a:ea typeface="Arial"/>
                <a:cs typeface="Arial"/>
                <a:sym typeface="Arial"/>
              </a:rPr>
              <a:t> et la </a:t>
            </a:r>
            <a:r>
              <a:rPr lang="en-US" sz="2400" dirty="0" err="1">
                <a:solidFill>
                  <a:srgbClr val="19112C"/>
                </a:solidFill>
                <a:latin typeface="Arial"/>
                <a:ea typeface="Arial"/>
                <a:cs typeface="Arial"/>
                <a:sym typeface="Arial"/>
              </a:rPr>
              <a:t>responsabilité</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environnementale</a:t>
            </a:r>
            <a:r>
              <a:rPr lang="en-US" sz="2400" dirty="0">
                <a:solidFill>
                  <a:srgbClr val="19112C"/>
                </a:solidFill>
                <a:latin typeface="Arial"/>
                <a:ea typeface="Arial"/>
                <a:cs typeface="Arial"/>
                <a:sym typeface="Arial"/>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982912" y="9258300"/>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sp>
        <p:nvSpPr>
          <p:cNvPr id="6" name="TextBox 6"/>
          <p:cNvSpPr txBox="1"/>
          <p:nvPr/>
        </p:nvSpPr>
        <p:spPr>
          <a:xfrm>
            <a:off x="4654879" y="9439969"/>
            <a:ext cx="10885169" cy="314325"/>
          </a:xfrm>
          <a:prstGeom prst="rect">
            <a:avLst/>
          </a:prstGeom>
        </p:spPr>
        <p:txBody>
          <a:bodyPr lIns="0" tIns="0" rIns="0" bIns="0" rtlCol="0" anchor="t">
            <a:spAutoFit/>
          </a:bodyPr>
          <a:lstStyle/>
          <a:p>
            <a:pPr algn="ctr"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7" name="Group 7"/>
          <p:cNvGrpSpPr>
            <a:grpSpLocks noChangeAspect="1"/>
          </p:cNvGrpSpPr>
          <p:nvPr/>
        </p:nvGrpSpPr>
        <p:grpSpPr>
          <a:xfrm>
            <a:off x="10358810" y="0"/>
            <a:ext cx="9668996" cy="8239990"/>
            <a:chOff x="0" y="0"/>
            <a:chExt cx="12891994" cy="10986654"/>
          </a:xfrm>
        </p:grpSpPr>
        <p:sp>
          <p:nvSpPr>
            <p:cNvPr id="8" name="Freeform 8"/>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4"/>
              <a:stretch>
                <a:fillRect b="-2"/>
              </a:stretch>
            </a:blipFill>
          </p:spPr>
          <p:txBody>
            <a:bodyPr/>
            <a:lstStyle/>
            <a:p>
              <a:pPr algn="l" rtl="0"/>
              <a:endParaRPr lang="el-GR"/>
            </a:p>
          </p:txBody>
        </p:sp>
      </p:grpSp>
      <p:grpSp>
        <p:nvGrpSpPr>
          <p:cNvPr id="9" name="Group 9"/>
          <p:cNvGrpSpPr/>
          <p:nvPr/>
        </p:nvGrpSpPr>
        <p:grpSpPr>
          <a:xfrm>
            <a:off x="-28575" y="-210542"/>
            <a:ext cx="18444750" cy="8901159"/>
            <a:chOff x="0" y="0"/>
            <a:chExt cx="24593000" cy="11868212"/>
          </a:xfrm>
        </p:grpSpPr>
        <p:sp>
          <p:nvSpPr>
            <p:cNvPr id="10" name="Freeform 10"/>
            <p:cNvSpPr/>
            <p:nvPr/>
          </p:nvSpPr>
          <p:spPr>
            <a:xfrm>
              <a:off x="12796" y="12700"/>
              <a:ext cx="24567410" cy="11842750"/>
            </a:xfrm>
            <a:custGeom>
              <a:avLst/>
              <a:gdLst/>
              <a:ahLst/>
              <a:cxnLst/>
              <a:rect l="l" t="t" r="r" b="b"/>
              <a:pathLst>
                <a:path w="24567410" h="11842750">
                  <a:moveTo>
                    <a:pt x="0" y="0"/>
                  </a:moveTo>
                  <a:lnTo>
                    <a:pt x="24567409" y="0"/>
                  </a:lnTo>
                  <a:lnTo>
                    <a:pt x="24567409" y="11842750"/>
                  </a:lnTo>
                  <a:lnTo>
                    <a:pt x="0" y="11842750"/>
                  </a:lnTo>
                  <a:close/>
                </a:path>
              </a:pathLst>
            </a:custGeom>
            <a:solidFill>
              <a:srgbClr val="FFFFFF"/>
            </a:solidFill>
          </p:spPr>
          <p:txBody>
            <a:bodyPr/>
            <a:lstStyle/>
            <a:p>
              <a:pPr algn="l" rtl="0"/>
              <a:endParaRPr lang="el-GR"/>
            </a:p>
          </p:txBody>
        </p:sp>
        <p:sp>
          <p:nvSpPr>
            <p:cNvPr id="11" name="Freeform 11"/>
            <p:cNvSpPr/>
            <p:nvPr/>
          </p:nvSpPr>
          <p:spPr>
            <a:xfrm>
              <a:off x="0" y="0"/>
              <a:ext cx="24593000" cy="11868150"/>
            </a:xfrm>
            <a:custGeom>
              <a:avLst/>
              <a:gdLst/>
              <a:ahLst/>
              <a:cxnLst/>
              <a:rect l="l" t="t" r="r" b="b"/>
              <a:pathLst>
                <a:path w="24593000" h="11868150">
                  <a:moveTo>
                    <a:pt x="12796" y="0"/>
                  </a:moveTo>
                  <a:lnTo>
                    <a:pt x="24580205" y="0"/>
                  </a:lnTo>
                  <a:cubicBezTo>
                    <a:pt x="24587243" y="0"/>
                    <a:pt x="24593000" y="5715"/>
                    <a:pt x="24593000" y="12700"/>
                  </a:cubicBezTo>
                  <a:lnTo>
                    <a:pt x="24593000" y="11855450"/>
                  </a:lnTo>
                  <a:cubicBezTo>
                    <a:pt x="24593000" y="11862435"/>
                    <a:pt x="24587243" y="11868150"/>
                    <a:pt x="24580205" y="11868150"/>
                  </a:cubicBezTo>
                  <a:lnTo>
                    <a:pt x="12796" y="11868150"/>
                  </a:lnTo>
                  <a:cubicBezTo>
                    <a:pt x="5758" y="11868150"/>
                    <a:pt x="0" y="11862435"/>
                    <a:pt x="0" y="11855450"/>
                  </a:cubicBezTo>
                  <a:lnTo>
                    <a:pt x="0" y="12700"/>
                  </a:lnTo>
                  <a:cubicBezTo>
                    <a:pt x="0" y="5715"/>
                    <a:pt x="5758" y="0"/>
                    <a:pt x="12796" y="0"/>
                  </a:cubicBezTo>
                  <a:moveTo>
                    <a:pt x="12796" y="25400"/>
                  </a:moveTo>
                  <a:lnTo>
                    <a:pt x="12796" y="12700"/>
                  </a:lnTo>
                  <a:lnTo>
                    <a:pt x="25591" y="12700"/>
                  </a:lnTo>
                  <a:lnTo>
                    <a:pt x="25591" y="11855450"/>
                  </a:lnTo>
                  <a:lnTo>
                    <a:pt x="12796" y="11855450"/>
                  </a:lnTo>
                  <a:lnTo>
                    <a:pt x="12796" y="11842750"/>
                  </a:lnTo>
                  <a:lnTo>
                    <a:pt x="24580205" y="11842750"/>
                  </a:lnTo>
                  <a:lnTo>
                    <a:pt x="24580205" y="11855450"/>
                  </a:lnTo>
                  <a:lnTo>
                    <a:pt x="24567409" y="11855450"/>
                  </a:lnTo>
                  <a:lnTo>
                    <a:pt x="24567409" y="12700"/>
                  </a:lnTo>
                  <a:lnTo>
                    <a:pt x="24580205" y="12700"/>
                  </a:lnTo>
                  <a:lnTo>
                    <a:pt x="24580205" y="25400"/>
                  </a:lnTo>
                  <a:lnTo>
                    <a:pt x="12796" y="25400"/>
                  </a:lnTo>
                  <a:close/>
                </a:path>
              </a:pathLst>
            </a:custGeom>
            <a:solidFill>
              <a:srgbClr val="FFFFFF"/>
            </a:solidFill>
          </p:spPr>
          <p:txBody>
            <a:bodyPr/>
            <a:lstStyle/>
            <a:p>
              <a:pPr algn="l" rtl="0"/>
              <a:endParaRPr lang="el-GR"/>
            </a:p>
          </p:txBody>
        </p:sp>
      </p:grpSp>
      <p:grpSp>
        <p:nvGrpSpPr>
          <p:cNvPr id="12" name="Group 12"/>
          <p:cNvGrpSpPr/>
          <p:nvPr/>
        </p:nvGrpSpPr>
        <p:grpSpPr>
          <a:xfrm>
            <a:off x="-9525" y="131288"/>
            <a:ext cx="18425700" cy="1988550"/>
            <a:chOff x="0" y="0"/>
            <a:chExt cx="24567600" cy="2651400"/>
          </a:xfrm>
        </p:grpSpPr>
        <p:sp>
          <p:nvSpPr>
            <p:cNvPr id="13" name="Freeform 13"/>
            <p:cNvSpPr/>
            <p:nvPr/>
          </p:nvSpPr>
          <p:spPr>
            <a:xfrm>
              <a:off x="0" y="0"/>
              <a:ext cx="24567600" cy="2651400"/>
            </a:xfrm>
            <a:custGeom>
              <a:avLst/>
              <a:gdLst/>
              <a:ahLst/>
              <a:cxnLst/>
              <a:rect l="l" t="t" r="r" b="b"/>
              <a:pathLst>
                <a:path w="24567600" h="2651400">
                  <a:moveTo>
                    <a:pt x="0" y="0"/>
                  </a:moveTo>
                  <a:lnTo>
                    <a:pt x="24567600" y="0"/>
                  </a:lnTo>
                  <a:lnTo>
                    <a:pt x="24567600" y="2651400"/>
                  </a:lnTo>
                  <a:lnTo>
                    <a:pt x="0" y="2651400"/>
                  </a:lnTo>
                  <a:close/>
                </a:path>
              </a:pathLst>
            </a:custGeom>
            <a:solidFill>
              <a:srgbClr val="000000">
                <a:alpha val="0"/>
              </a:srgbClr>
            </a:solidFill>
          </p:spPr>
          <p:txBody>
            <a:bodyPr/>
            <a:lstStyle/>
            <a:p>
              <a:pPr algn="l" rtl="0"/>
              <a:endParaRPr lang="el-GR"/>
            </a:p>
          </p:txBody>
        </p:sp>
        <p:sp>
          <p:nvSpPr>
            <p:cNvPr id="14" name="TextBox 14"/>
            <p:cNvSpPr txBox="1"/>
            <p:nvPr/>
          </p:nvSpPr>
          <p:spPr>
            <a:xfrm>
              <a:off x="0" y="57150"/>
              <a:ext cx="24567600" cy="2594250"/>
            </a:xfrm>
            <a:prstGeom prst="rect">
              <a:avLst/>
            </a:prstGeom>
          </p:spPr>
          <p:txBody>
            <a:bodyPr lIns="0" tIns="0" rIns="0" bIns="0" rtlCol="0" anchor="ctr"/>
            <a:lstStyle/>
            <a:p>
              <a:pPr algn="ctr" rtl="0">
                <a:lnSpc>
                  <a:spcPts val="5184"/>
                </a:lnSpc>
              </a:pPr>
              <a:r>
                <a:rPr lang="en-US" sz="4800" b="1">
                  <a:solidFill>
                    <a:srgbClr val="8D5CFF"/>
                  </a:solidFill>
                  <a:latin typeface="Georgia Bold"/>
                  <a:ea typeface="Georgia Bold"/>
                  <a:cs typeface="Georgia Bold"/>
                  <a:sym typeface="Georgia Bold"/>
                </a:rPr>
                <a:t>Le projet est mis en œuvre par un consortium de 6 organisations</a:t>
              </a:r>
            </a:p>
          </p:txBody>
        </p:sp>
      </p:grpSp>
      <p:grpSp>
        <p:nvGrpSpPr>
          <p:cNvPr id="15" name="Group 15"/>
          <p:cNvGrpSpPr>
            <a:grpSpLocks noChangeAspect="1"/>
          </p:cNvGrpSpPr>
          <p:nvPr/>
        </p:nvGrpSpPr>
        <p:grpSpPr>
          <a:xfrm>
            <a:off x="982912" y="2559168"/>
            <a:ext cx="4971501" cy="1219630"/>
            <a:chOff x="0" y="0"/>
            <a:chExt cx="6748006" cy="1655450"/>
          </a:xfrm>
        </p:grpSpPr>
        <p:sp>
          <p:nvSpPr>
            <p:cNvPr id="16" name="Freeform 16"/>
            <p:cNvSpPr/>
            <p:nvPr/>
          </p:nvSpPr>
          <p:spPr>
            <a:xfrm>
              <a:off x="0" y="0"/>
              <a:ext cx="6748018" cy="1655445"/>
            </a:xfrm>
            <a:custGeom>
              <a:avLst/>
              <a:gdLst/>
              <a:ahLst/>
              <a:cxnLst/>
              <a:rect l="l" t="t" r="r" b="b"/>
              <a:pathLst>
                <a:path w="6748018" h="1655445">
                  <a:moveTo>
                    <a:pt x="0" y="0"/>
                  </a:moveTo>
                  <a:lnTo>
                    <a:pt x="6748018" y="0"/>
                  </a:lnTo>
                  <a:lnTo>
                    <a:pt x="6748018" y="1655445"/>
                  </a:lnTo>
                  <a:lnTo>
                    <a:pt x="0" y="1655445"/>
                  </a:lnTo>
                  <a:lnTo>
                    <a:pt x="0" y="0"/>
                  </a:lnTo>
                  <a:close/>
                </a:path>
              </a:pathLst>
            </a:custGeom>
            <a:blipFill>
              <a:blip r:embed="rId5"/>
              <a:stretch>
                <a:fillRect/>
              </a:stretch>
            </a:blipFill>
          </p:spPr>
          <p:txBody>
            <a:bodyPr/>
            <a:lstStyle/>
            <a:p>
              <a:pPr algn="l" rtl="0"/>
              <a:endParaRPr lang="el-GR"/>
            </a:p>
          </p:txBody>
        </p:sp>
      </p:grpSp>
      <p:grpSp>
        <p:nvGrpSpPr>
          <p:cNvPr id="17" name="Group 17"/>
          <p:cNvGrpSpPr>
            <a:grpSpLocks noChangeAspect="1"/>
          </p:cNvGrpSpPr>
          <p:nvPr/>
        </p:nvGrpSpPr>
        <p:grpSpPr>
          <a:xfrm>
            <a:off x="13163798" y="6010220"/>
            <a:ext cx="3709575" cy="1241588"/>
            <a:chOff x="0" y="0"/>
            <a:chExt cx="4946100" cy="1655450"/>
          </a:xfrm>
        </p:grpSpPr>
        <p:sp>
          <p:nvSpPr>
            <p:cNvPr id="18" name="Freeform 18"/>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6"/>
              <a:stretch>
                <a:fillRect/>
              </a:stretch>
            </a:blipFill>
          </p:spPr>
          <p:txBody>
            <a:bodyPr/>
            <a:lstStyle/>
            <a:p>
              <a:pPr algn="l" rtl="0"/>
              <a:endParaRPr lang="el-GR"/>
            </a:p>
          </p:txBody>
        </p:sp>
      </p:grpSp>
      <p:grpSp>
        <p:nvGrpSpPr>
          <p:cNvPr id="19" name="Group 19"/>
          <p:cNvGrpSpPr>
            <a:grpSpLocks noChangeAspect="1"/>
          </p:cNvGrpSpPr>
          <p:nvPr/>
        </p:nvGrpSpPr>
        <p:grpSpPr>
          <a:xfrm>
            <a:off x="1098932" y="6030975"/>
            <a:ext cx="4211723" cy="1143825"/>
            <a:chOff x="0" y="0"/>
            <a:chExt cx="5615630" cy="1525100"/>
          </a:xfrm>
        </p:grpSpPr>
        <p:sp>
          <p:nvSpPr>
            <p:cNvPr id="20" name="Freeform 20"/>
            <p:cNvSpPr/>
            <p:nvPr/>
          </p:nvSpPr>
          <p:spPr>
            <a:xfrm>
              <a:off x="0" y="0"/>
              <a:ext cx="5615686" cy="1525143"/>
            </a:xfrm>
            <a:custGeom>
              <a:avLst/>
              <a:gdLst/>
              <a:ahLst/>
              <a:cxnLst/>
              <a:rect l="l" t="t" r="r" b="b"/>
              <a:pathLst>
                <a:path w="5615686" h="1525143">
                  <a:moveTo>
                    <a:pt x="0" y="0"/>
                  </a:moveTo>
                  <a:lnTo>
                    <a:pt x="5615686" y="0"/>
                  </a:lnTo>
                  <a:lnTo>
                    <a:pt x="5615686" y="1525143"/>
                  </a:lnTo>
                  <a:lnTo>
                    <a:pt x="0" y="1525143"/>
                  </a:lnTo>
                  <a:lnTo>
                    <a:pt x="0" y="0"/>
                  </a:lnTo>
                  <a:close/>
                </a:path>
              </a:pathLst>
            </a:custGeom>
            <a:blipFill>
              <a:blip r:embed="rId7"/>
              <a:stretch>
                <a:fillRect b="2"/>
              </a:stretch>
            </a:blipFill>
          </p:spPr>
          <p:txBody>
            <a:bodyPr/>
            <a:lstStyle/>
            <a:p>
              <a:pPr algn="l" rtl="0"/>
              <a:endParaRPr lang="el-GR"/>
            </a:p>
          </p:txBody>
        </p:sp>
      </p:grpSp>
      <p:grpSp>
        <p:nvGrpSpPr>
          <p:cNvPr id="21" name="Group 21"/>
          <p:cNvGrpSpPr>
            <a:grpSpLocks noChangeAspect="1"/>
          </p:cNvGrpSpPr>
          <p:nvPr/>
        </p:nvGrpSpPr>
        <p:grpSpPr>
          <a:xfrm>
            <a:off x="7470900" y="2559148"/>
            <a:ext cx="4606557" cy="1241588"/>
            <a:chOff x="0" y="0"/>
            <a:chExt cx="6142076" cy="1655450"/>
          </a:xfrm>
        </p:grpSpPr>
        <p:sp>
          <p:nvSpPr>
            <p:cNvPr id="22" name="Freeform 22"/>
            <p:cNvSpPr/>
            <p:nvPr/>
          </p:nvSpPr>
          <p:spPr>
            <a:xfrm>
              <a:off x="0" y="0"/>
              <a:ext cx="6142101" cy="1655445"/>
            </a:xfrm>
            <a:custGeom>
              <a:avLst/>
              <a:gdLst/>
              <a:ahLst/>
              <a:cxnLst/>
              <a:rect l="l" t="t" r="r" b="b"/>
              <a:pathLst>
                <a:path w="6142101" h="1655445">
                  <a:moveTo>
                    <a:pt x="0" y="0"/>
                  </a:moveTo>
                  <a:lnTo>
                    <a:pt x="6142101" y="0"/>
                  </a:lnTo>
                  <a:lnTo>
                    <a:pt x="6142101" y="1655445"/>
                  </a:lnTo>
                  <a:lnTo>
                    <a:pt x="0" y="1655445"/>
                  </a:lnTo>
                  <a:lnTo>
                    <a:pt x="0" y="0"/>
                  </a:lnTo>
                  <a:close/>
                </a:path>
              </a:pathLst>
            </a:custGeom>
            <a:blipFill>
              <a:blip r:embed="rId8"/>
              <a:stretch>
                <a:fillRect/>
              </a:stretch>
            </a:blipFill>
          </p:spPr>
          <p:txBody>
            <a:bodyPr/>
            <a:lstStyle/>
            <a:p>
              <a:pPr algn="l" rtl="0"/>
              <a:endParaRPr lang="el-GR"/>
            </a:p>
          </p:txBody>
        </p:sp>
      </p:grpSp>
      <p:grpSp>
        <p:nvGrpSpPr>
          <p:cNvPr id="23" name="Group 23"/>
          <p:cNvGrpSpPr>
            <a:grpSpLocks noChangeAspect="1"/>
          </p:cNvGrpSpPr>
          <p:nvPr/>
        </p:nvGrpSpPr>
        <p:grpSpPr>
          <a:xfrm>
            <a:off x="14602783" y="2477501"/>
            <a:ext cx="1512523" cy="1476788"/>
            <a:chOff x="0" y="0"/>
            <a:chExt cx="2107748" cy="2057950"/>
          </a:xfrm>
        </p:grpSpPr>
        <p:sp>
          <p:nvSpPr>
            <p:cNvPr id="24" name="Freeform 24"/>
            <p:cNvSpPr/>
            <p:nvPr/>
          </p:nvSpPr>
          <p:spPr>
            <a:xfrm>
              <a:off x="0" y="0"/>
              <a:ext cx="2107692" cy="2057908"/>
            </a:xfrm>
            <a:custGeom>
              <a:avLst/>
              <a:gdLst/>
              <a:ahLst/>
              <a:cxnLst/>
              <a:rect l="l" t="t" r="r" b="b"/>
              <a:pathLst>
                <a:path w="2107692" h="2057908">
                  <a:moveTo>
                    <a:pt x="0" y="0"/>
                  </a:moveTo>
                  <a:lnTo>
                    <a:pt x="2107692" y="0"/>
                  </a:lnTo>
                  <a:lnTo>
                    <a:pt x="2107692" y="2057908"/>
                  </a:lnTo>
                  <a:lnTo>
                    <a:pt x="0" y="2057908"/>
                  </a:lnTo>
                  <a:lnTo>
                    <a:pt x="0" y="0"/>
                  </a:lnTo>
                  <a:close/>
                </a:path>
              </a:pathLst>
            </a:custGeom>
            <a:blipFill>
              <a:blip r:embed="rId9"/>
              <a:stretch>
                <a:fillRect t="-348" r="-2" b="-2073"/>
              </a:stretch>
            </a:blipFill>
          </p:spPr>
          <p:txBody>
            <a:bodyPr/>
            <a:lstStyle/>
            <a:p>
              <a:pPr algn="l" rtl="0"/>
              <a:endParaRPr lang="el-GR"/>
            </a:p>
          </p:txBody>
        </p:sp>
      </p:grpSp>
      <p:grpSp>
        <p:nvGrpSpPr>
          <p:cNvPr id="25" name="Group 25"/>
          <p:cNvGrpSpPr>
            <a:grpSpLocks noChangeAspect="1"/>
          </p:cNvGrpSpPr>
          <p:nvPr/>
        </p:nvGrpSpPr>
        <p:grpSpPr>
          <a:xfrm>
            <a:off x="3107994" y="7463259"/>
            <a:ext cx="810825" cy="702092"/>
            <a:chOff x="0" y="0"/>
            <a:chExt cx="1081100" cy="936122"/>
          </a:xfrm>
        </p:grpSpPr>
        <p:sp>
          <p:nvSpPr>
            <p:cNvPr id="26" name="Freeform 26"/>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0"/>
              <a:stretch>
                <a:fillRect r="4" b="-15487"/>
              </a:stretch>
            </a:blipFill>
          </p:spPr>
          <p:txBody>
            <a:bodyPr/>
            <a:lstStyle/>
            <a:p>
              <a:pPr algn="l" rtl="0"/>
              <a:endParaRPr lang="el-GR"/>
            </a:p>
          </p:txBody>
        </p:sp>
      </p:grpSp>
      <p:grpSp>
        <p:nvGrpSpPr>
          <p:cNvPr id="27" name="Group 27"/>
          <p:cNvGrpSpPr>
            <a:grpSpLocks noChangeAspect="1"/>
          </p:cNvGrpSpPr>
          <p:nvPr/>
        </p:nvGrpSpPr>
        <p:grpSpPr>
          <a:xfrm>
            <a:off x="14919488" y="4240038"/>
            <a:ext cx="810825" cy="702105"/>
            <a:chOff x="0" y="0"/>
            <a:chExt cx="1081100" cy="936140"/>
          </a:xfrm>
        </p:grpSpPr>
        <p:sp>
          <p:nvSpPr>
            <p:cNvPr id="28" name="Freeform 28"/>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1"/>
              <a:stretch>
                <a:fillRect r="4" b="-15487"/>
              </a:stretch>
            </a:blipFill>
          </p:spPr>
          <p:txBody>
            <a:bodyPr/>
            <a:lstStyle/>
            <a:p>
              <a:pPr algn="l" rtl="0"/>
              <a:endParaRPr lang="el-GR"/>
            </a:p>
          </p:txBody>
        </p:sp>
      </p:grpSp>
      <p:grpSp>
        <p:nvGrpSpPr>
          <p:cNvPr id="29" name="Group 29"/>
          <p:cNvGrpSpPr>
            <a:grpSpLocks noChangeAspect="1"/>
          </p:cNvGrpSpPr>
          <p:nvPr/>
        </p:nvGrpSpPr>
        <p:grpSpPr>
          <a:xfrm>
            <a:off x="8941237" y="4240042"/>
            <a:ext cx="810825" cy="687515"/>
            <a:chOff x="0" y="0"/>
            <a:chExt cx="1081100" cy="916686"/>
          </a:xfrm>
        </p:grpSpPr>
        <p:sp>
          <p:nvSpPr>
            <p:cNvPr id="30" name="Freeform 30"/>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2"/>
              <a:stretch>
                <a:fillRect r="4" b="-17935"/>
              </a:stretch>
            </a:blipFill>
          </p:spPr>
          <p:txBody>
            <a:bodyPr/>
            <a:lstStyle/>
            <a:p>
              <a:pPr algn="l" rtl="0"/>
              <a:endParaRPr lang="el-GR"/>
            </a:p>
          </p:txBody>
        </p:sp>
      </p:grpSp>
      <p:grpSp>
        <p:nvGrpSpPr>
          <p:cNvPr id="31" name="Group 31"/>
          <p:cNvGrpSpPr>
            <a:grpSpLocks noChangeAspect="1"/>
          </p:cNvGrpSpPr>
          <p:nvPr/>
        </p:nvGrpSpPr>
        <p:grpSpPr>
          <a:xfrm>
            <a:off x="3108000" y="4240050"/>
            <a:ext cx="810825" cy="702075"/>
            <a:chOff x="0" y="0"/>
            <a:chExt cx="1081100" cy="936100"/>
          </a:xfrm>
        </p:grpSpPr>
        <p:sp>
          <p:nvSpPr>
            <p:cNvPr id="32" name="Freeform 32"/>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3"/>
              <a:stretch>
                <a:fillRect r="4" b="-15487"/>
              </a:stretch>
            </a:blipFill>
          </p:spPr>
          <p:txBody>
            <a:bodyPr/>
            <a:lstStyle/>
            <a:p>
              <a:pPr algn="l" rtl="0"/>
              <a:endParaRPr lang="el-GR"/>
            </a:p>
          </p:txBody>
        </p:sp>
      </p:grpSp>
      <p:grpSp>
        <p:nvGrpSpPr>
          <p:cNvPr id="33" name="Group 33"/>
          <p:cNvGrpSpPr>
            <a:grpSpLocks noChangeAspect="1"/>
          </p:cNvGrpSpPr>
          <p:nvPr/>
        </p:nvGrpSpPr>
        <p:grpSpPr>
          <a:xfrm>
            <a:off x="8941237" y="7470525"/>
            <a:ext cx="810825" cy="687558"/>
            <a:chOff x="0" y="0"/>
            <a:chExt cx="1081100" cy="916744"/>
          </a:xfrm>
        </p:grpSpPr>
        <p:sp>
          <p:nvSpPr>
            <p:cNvPr id="34" name="Freeform 34"/>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4"/>
              <a:stretch>
                <a:fillRect r="4" b="-17935"/>
              </a:stretch>
            </a:blipFill>
          </p:spPr>
          <p:txBody>
            <a:bodyPr/>
            <a:lstStyle/>
            <a:p>
              <a:pPr algn="l" rtl="0"/>
              <a:endParaRPr lang="el-GR"/>
            </a:p>
          </p:txBody>
        </p:sp>
      </p:grpSp>
      <p:grpSp>
        <p:nvGrpSpPr>
          <p:cNvPr id="35" name="Group 35"/>
          <p:cNvGrpSpPr>
            <a:grpSpLocks noChangeAspect="1"/>
          </p:cNvGrpSpPr>
          <p:nvPr/>
        </p:nvGrpSpPr>
        <p:grpSpPr>
          <a:xfrm>
            <a:off x="6713063" y="5982092"/>
            <a:ext cx="4861878" cy="1241588"/>
            <a:chOff x="0" y="0"/>
            <a:chExt cx="6482504" cy="1655450"/>
          </a:xfrm>
        </p:grpSpPr>
        <p:sp>
          <p:nvSpPr>
            <p:cNvPr id="36" name="Freeform 36"/>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5"/>
              <a:stretch>
                <a:fillRect r="-1"/>
              </a:stretch>
            </a:blipFill>
          </p:spPr>
          <p:txBody>
            <a:bodyPr/>
            <a:lstStyle/>
            <a:p>
              <a:pPr algn="l" rtl="0"/>
              <a:endParaRPr lang="el-GR"/>
            </a:p>
          </p:txBody>
        </p:sp>
      </p:grpSp>
      <p:grpSp>
        <p:nvGrpSpPr>
          <p:cNvPr id="37" name="Group 37"/>
          <p:cNvGrpSpPr>
            <a:grpSpLocks noChangeAspect="1"/>
          </p:cNvGrpSpPr>
          <p:nvPr/>
        </p:nvGrpSpPr>
        <p:grpSpPr>
          <a:xfrm>
            <a:off x="14919488" y="7470545"/>
            <a:ext cx="810825" cy="687525"/>
            <a:chOff x="0" y="0"/>
            <a:chExt cx="1081100" cy="916700"/>
          </a:xfrm>
        </p:grpSpPr>
        <p:sp>
          <p:nvSpPr>
            <p:cNvPr id="38" name="Freeform 38"/>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6"/>
              <a:stretch>
                <a:fillRect r="4" b="-17935"/>
              </a:stretch>
            </a:blipFill>
          </p:spPr>
          <p:txBody>
            <a:bodyPr/>
            <a:lstStyle/>
            <a:p>
              <a:pPr algn="l" rtl="0"/>
              <a:endParaRPr lang="el-G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0" name="Group 20"/>
          <p:cNvGrpSpPr/>
          <p:nvPr/>
        </p:nvGrpSpPr>
        <p:grpSpPr>
          <a:xfrm>
            <a:off x="974247" y="6402254"/>
            <a:ext cx="12577343" cy="2043825"/>
            <a:chOff x="0" y="0"/>
            <a:chExt cx="16769790" cy="2725100"/>
          </a:xfrm>
        </p:grpSpPr>
        <p:sp>
          <p:nvSpPr>
            <p:cNvPr id="21" name="Freeform 21"/>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6769790" cy="2658425"/>
            </a:xfrm>
            <a:prstGeom prst="rect">
              <a:avLst/>
            </a:prstGeom>
          </p:spPr>
          <p:txBody>
            <a:bodyPr lIns="0" tIns="0" rIns="0" bIns="0" rtlCol="0" anchor="b"/>
            <a:lstStyle/>
            <a:p>
              <a:pPr algn="l" rtl="0">
                <a:lnSpc>
                  <a:spcPts val="6480"/>
                </a:lnSpc>
              </a:pPr>
              <a:r>
                <a:rPr lang="en-US" sz="6000" b="1">
                  <a:solidFill>
                    <a:srgbClr val="C0FF99"/>
                  </a:solidFill>
                  <a:latin typeface="Georgia Bold"/>
                  <a:ea typeface="Georgia Bold"/>
                  <a:cs typeface="Georgia Bold"/>
                  <a:sym typeface="Georgia Bold"/>
                </a:rPr>
                <a:t>Sujet:</a:t>
              </a:r>
            </a:p>
            <a:p>
              <a:pPr algn="l" rtl="0">
                <a:lnSpc>
                  <a:spcPts val="6480"/>
                </a:lnSpc>
              </a:pPr>
              <a:r>
                <a:rPr lang="en-US" sz="6000" b="1">
                  <a:solidFill>
                    <a:srgbClr val="FFFFFF"/>
                  </a:solidFill>
                  <a:latin typeface="Georgia Bold"/>
                  <a:ea typeface="Georgia Bold"/>
                  <a:cs typeface="Georgia Bold"/>
                  <a:sym typeface="Georgia Bold"/>
                </a:rPr>
                <a:t>Circularité</a:t>
              </a:r>
            </a:p>
          </p:txBody>
        </p:sp>
      </p:grpSp>
      <p:sp>
        <p:nvSpPr>
          <p:cNvPr id="23" name="Freeform 23"/>
          <p:cNvSpPr/>
          <p:nvPr/>
        </p:nvSpPr>
        <p:spPr>
          <a:xfrm>
            <a:off x="6960080" y="452011"/>
            <a:ext cx="10353673" cy="6911076"/>
          </a:xfrm>
          <a:custGeom>
            <a:avLst/>
            <a:gdLst/>
            <a:ahLst/>
            <a:cxnLst/>
            <a:rect l="l" t="t" r="r" b="b"/>
            <a:pathLst>
              <a:path w="10353673" h="6911076">
                <a:moveTo>
                  <a:pt x="0" y="0"/>
                </a:moveTo>
                <a:lnTo>
                  <a:pt x="10353673" y="0"/>
                </a:lnTo>
                <a:lnTo>
                  <a:pt x="10353673" y="6911077"/>
                </a:lnTo>
                <a:lnTo>
                  <a:pt x="0" y="6911077"/>
                </a:lnTo>
                <a:lnTo>
                  <a:pt x="0" y="0"/>
                </a:lnTo>
                <a:close/>
              </a:path>
            </a:pathLst>
          </a:custGeom>
          <a:blipFill>
            <a:blip r:embed="rId11"/>
            <a:stretch>
              <a:fillRect/>
            </a:stretch>
          </a:blipFill>
        </p:spPr>
        <p:txBody>
          <a:bodyPr/>
          <a:lstStyle/>
          <a:p>
            <a:pPr algn="l" rtl="0"/>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1275766" y="2133260"/>
            <a:ext cx="13064347" cy="688388"/>
            <a:chOff x="0" y="0"/>
            <a:chExt cx="16965450" cy="917850"/>
          </a:xfrm>
        </p:grpSpPr>
        <p:sp>
          <p:nvSpPr>
            <p:cNvPr id="24" name="Freeform 24"/>
            <p:cNvSpPr/>
            <p:nvPr/>
          </p:nvSpPr>
          <p:spPr>
            <a:xfrm>
              <a:off x="9525" y="9525"/>
              <a:ext cx="16946373" cy="898906"/>
            </a:xfrm>
            <a:custGeom>
              <a:avLst/>
              <a:gdLst/>
              <a:ahLst/>
              <a:cxnLst/>
              <a:rect l="l" t="t" r="r" b="b"/>
              <a:pathLst>
                <a:path w="16946373" h="898906">
                  <a:moveTo>
                    <a:pt x="0" y="149860"/>
                  </a:moveTo>
                  <a:cubicBezTo>
                    <a:pt x="0" y="67056"/>
                    <a:pt x="68453" y="0"/>
                    <a:pt x="152781" y="0"/>
                  </a:cubicBezTo>
                  <a:lnTo>
                    <a:pt x="16793592" y="0"/>
                  </a:lnTo>
                  <a:cubicBezTo>
                    <a:pt x="16878047" y="0"/>
                    <a:pt x="16946373" y="67056"/>
                    <a:pt x="16946373" y="149860"/>
                  </a:cubicBezTo>
                  <a:lnTo>
                    <a:pt x="16946373" y="749046"/>
                  </a:lnTo>
                  <a:cubicBezTo>
                    <a:pt x="16946373" y="831723"/>
                    <a:pt x="16877920" y="898906"/>
                    <a:pt x="16793592" y="898906"/>
                  </a:cubicBezTo>
                  <a:lnTo>
                    <a:pt x="152781" y="898906"/>
                  </a:lnTo>
                  <a:cubicBezTo>
                    <a:pt x="68453" y="898779"/>
                    <a:pt x="0" y="831723"/>
                    <a:pt x="0" y="749046"/>
                  </a:cubicBezTo>
                  <a:close/>
                </a:path>
              </a:pathLst>
            </a:custGeom>
            <a:solidFill>
              <a:srgbClr val="75C73E"/>
            </a:solidFill>
          </p:spPr>
          <p:txBody>
            <a:bodyPr/>
            <a:lstStyle/>
            <a:p>
              <a:pPr algn="l" rtl="0"/>
              <a:endParaRPr lang="el-GR"/>
            </a:p>
          </p:txBody>
        </p:sp>
        <p:sp>
          <p:nvSpPr>
            <p:cNvPr id="25" name="Freeform 25"/>
            <p:cNvSpPr/>
            <p:nvPr/>
          </p:nvSpPr>
          <p:spPr>
            <a:xfrm>
              <a:off x="0" y="0"/>
              <a:ext cx="16965423" cy="917956"/>
            </a:xfrm>
            <a:custGeom>
              <a:avLst/>
              <a:gdLst/>
              <a:ahLst/>
              <a:cxnLst/>
              <a:rect l="l" t="t" r="r" b="b"/>
              <a:pathLst>
                <a:path w="16965423" h="917956">
                  <a:moveTo>
                    <a:pt x="0" y="159385"/>
                  </a:moveTo>
                  <a:cubicBezTo>
                    <a:pt x="0" y="71120"/>
                    <a:pt x="72898" y="0"/>
                    <a:pt x="162306" y="0"/>
                  </a:cubicBezTo>
                  <a:lnTo>
                    <a:pt x="16803117" y="0"/>
                  </a:lnTo>
                  <a:lnTo>
                    <a:pt x="16803117" y="9525"/>
                  </a:lnTo>
                  <a:lnTo>
                    <a:pt x="16803117" y="0"/>
                  </a:lnTo>
                  <a:cubicBezTo>
                    <a:pt x="16892651" y="0"/>
                    <a:pt x="16965423" y="71120"/>
                    <a:pt x="16965423" y="159385"/>
                  </a:cubicBezTo>
                  <a:lnTo>
                    <a:pt x="16955898" y="159385"/>
                  </a:lnTo>
                  <a:lnTo>
                    <a:pt x="16965423" y="159385"/>
                  </a:lnTo>
                  <a:lnTo>
                    <a:pt x="16965423" y="758571"/>
                  </a:lnTo>
                  <a:lnTo>
                    <a:pt x="16955898" y="758571"/>
                  </a:lnTo>
                  <a:lnTo>
                    <a:pt x="16965423" y="758571"/>
                  </a:lnTo>
                  <a:cubicBezTo>
                    <a:pt x="16965423" y="846709"/>
                    <a:pt x="16892524" y="917956"/>
                    <a:pt x="16803117" y="917956"/>
                  </a:cubicBezTo>
                  <a:lnTo>
                    <a:pt x="16803117" y="908431"/>
                  </a:lnTo>
                  <a:lnTo>
                    <a:pt x="16803117" y="917956"/>
                  </a:lnTo>
                  <a:lnTo>
                    <a:pt x="162306" y="917956"/>
                  </a:lnTo>
                  <a:lnTo>
                    <a:pt x="162306" y="908431"/>
                  </a:lnTo>
                  <a:lnTo>
                    <a:pt x="162306" y="917956"/>
                  </a:lnTo>
                  <a:cubicBezTo>
                    <a:pt x="72898" y="917829"/>
                    <a:pt x="0" y="846709"/>
                    <a:pt x="0" y="758571"/>
                  </a:cubicBezTo>
                  <a:lnTo>
                    <a:pt x="0" y="159385"/>
                  </a:lnTo>
                  <a:lnTo>
                    <a:pt x="9525" y="159385"/>
                  </a:lnTo>
                  <a:lnTo>
                    <a:pt x="0" y="159385"/>
                  </a:lnTo>
                  <a:moveTo>
                    <a:pt x="19050" y="159385"/>
                  </a:moveTo>
                  <a:lnTo>
                    <a:pt x="19050" y="758571"/>
                  </a:lnTo>
                  <a:lnTo>
                    <a:pt x="9525" y="758571"/>
                  </a:lnTo>
                  <a:lnTo>
                    <a:pt x="19050" y="758571"/>
                  </a:lnTo>
                  <a:cubicBezTo>
                    <a:pt x="19050" y="835914"/>
                    <a:pt x="83058" y="898906"/>
                    <a:pt x="162306" y="898906"/>
                  </a:cubicBezTo>
                  <a:lnTo>
                    <a:pt x="16803117" y="898906"/>
                  </a:lnTo>
                  <a:cubicBezTo>
                    <a:pt x="16882365" y="898906"/>
                    <a:pt x="16946373" y="835914"/>
                    <a:pt x="16946373" y="758571"/>
                  </a:cubicBezTo>
                  <a:lnTo>
                    <a:pt x="16946373" y="159385"/>
                  </a:lnTo>
                  <a:cubicBezTo>
                    <a:pt x="16946373" y="82042"/>
                    <a:pt x="16882365" y="19050"/>
                    <a:pt x="16803117" y="19050"/>
                  </a:cubicBezTo>
                  <a:lnTo>
                    <a:pt x="162306" y="19050"/>
                  </a:lnTo>
                  <a:lnTo>
                    <a:pt x="162306" y="9525"/>
                  </a:lnTo>
                  <a:lnTo>
                    <a:pt x="162306" y="19050"/>
                  </a:lnTo>
                  <a:cubicBezTo>
                    <a:pt x="83058" y="19050"/>
                    <a:pt x="19050" y="82042"/>
                    <a:pt x="19050" y="159385"/>
                  </a:cubicBezTo>
                  <a:close/>
                </a:path>
              </a:pathLst>
            </a:custGeom>
            <a:solidFill>
              <a:srgbClr val="44546A"/>
            </a:solidFill>
          </p:spPr>
          <p:txBody>
            <a:bodyPr/>
            <a:lstStyle/>
            <a:p>
              <a:pPr algn="l" rtl="0"/>
              <a:endParaRPr lang="el-GR"/>
            </a:p>
          </p:txBody>
        </p:sp>
      </p:grpSp>
      <p:grpSp>
        <p:nvGrpSpPr>
          <p:cNvPr id="26" name="Group 26"/>
          <p:cNvGrpSpPr/>
          <p:nvPr/>
        </p:nvGrpSpPr>
        <p:grpSpPr>
          <a:xfrm>
            <a:off x="1509036" y="-69640"/>
            <a:ext cx="12244364" cy="1612350"/>
            <a:chOff x="0" y="0"/>
            <a:chExt cx="16325818" cy="2149800"/>
          </a:xfrm>
        </p:grpSpPr>
        <p:sp>
          <p:nvSpPr>
            <p:cNvPr id="27" name="Freeform 27"/>
            <p:cNvSpPr/>
            <p:nvPr/>
          </p:nvSpPr>
          <p:spPr>
            <a:xfrm>
              <a:off x="0" y="0"/>
              <a:ext cx="16325817" cy="2149800"/>
            </a:xfrm>
            <a:custGeom>
              <a:avLst/>
              <a:gdLst/>
              <a:ahLst/>
              <a:cxnLst/>
              <a:rect l="l" t="t" r="r" b="b"/>
              <a:pathLst>
                <a:path w="16325817" h="2149800">
                  <a:moveTo>
                    <a:pt x="0" y="0"/>
                  </a:moveTo>
                  <a:lnTo>
                    <a:pt x="16325817" y="0"/>
                  </a:lnTo>
                  <a:lnTo>
                    <a:pt x="16325817" y="2149800"/>
                  </a:lnTo>
                  <a:lnTo>
                    <a:pt x="0" y="2149800"/>
                  </a:lnTo>
                  <a:close/>
                </a:path>
              </a:pathLst>
            </a:custGeom>
            <a:solidFill>
              <a:srgbClr val="000000">
                <a:alpha val="0"/>
              </a:srgbClr>
            </a:solidFill>
          </p:spPr>
          <p:txBody>
            <a:bodyPr/>
            <a:lstStyle/>
            <a:p>
              <a:pPr algn="l" rtl="0"/>
              <a:endParaRPr lang="el-GR"/>
            </a:p>
          </p:txBody>
        </p:sp>
        <p:sp>
          <p:nvSpPr>
            <p:cNvPr id="28" name="TextBox 28"/>
            <p:cNvSpPr txBox="1"/>
            <p:nvPr/>
          </p:nvSpPr>
          <p:spPr>
            <a:xfrm>
              <a:off x="0" y="57150"/>
              <a:ext cx="16325818" cy="2092650"/>
            </a:xfrm>
            <a:prstGeom prst="rect">
              <a:avLst/>
            </a:prstGeom>
          </p:spPr>
          <p:txBody>
            <a:bodyPr lIns="0" tIns="0" rIns="0" bIns="0" rtlCol="0" anchor="ctr"/>
            <a:lstStyle/>
            <a:p>
              <a:pPr algn="l" rtl="0">
                <a:lnSpc>
                  <a:spcPts val="5183"/>
                </a:lnSpc>
              </a:pPr>
              <a:r>
                <a:rPr lang="en-US" sz="4799" b="1">
                  <a:solidFill>
                    <a:srgbClr val="19112C"/>
                  </a:solidFill>
                  <a:latin typeface="Georgia Bold"/>
                  <a:ea typeface="Georgia Bold"/>
                  <a:cs typeface="Georgia Bold"/>
                  <a:sym typeface="Georgia Bold"/>
                </a:rPr>
                <a:t>économie circulaire et économie linéaire</a:t>
              </a:r>
            </a:p>
          </p:txBody>
        </p:sp>
      </p:grpSp>
      <p:grpSp>
        <p:nvGrpSpPr>
          <p:cNvPr id="29" name="Group 29"/>
          <p:cNvGrpSpPr/>
          <p:nvPr/>
        </p:nvGrpSpPr>
        <p:grpSpPr>
          <a:xfrm>
            <a:off x="1509035" y="2172804"/>
            <a:ext cx="12709779" cy="609314"/>
            <a:chOff x="-1" y="0"/>
            <a:chExt cx="16946372" cy="812419"/>
          </a:xfrm>
        </p:grpSpPr>
        <p:sp>
          <p:nvSpPr>
            <p:cNvPr id="30" name="Freeform 30"/>
            <p:cNvSpPr/>
            <p:nvPr/>
          </p:nvSpPr>
          <p:spPr>
            <a:xfrm>
              <a:off x="0" y="0"/>
              <a:ext cx="16343376" cy="812419"/>
            </a:xfrm>
            <a:custGeom>
              <a:avLst/>
              <a:gdLst/>
              <a:ahLst/>
              <a:cxnLst/>
              <a:rect l="l" t="t" r="r" b="b"/>
              <a:pathLst>
                <a:path w="16343376" h="812419">
                  <a:moveTo>
                    <a:pt x="0" y="0"/>
                  </a:moveTo>
                  <a:lnTo>
                    <a:pt x="16343376" y="0"/>
                  </a:lnTo>
                  <a:lnTo>
                    <a:pt x="16343376" y="812419"/>
                  </a:lnTo>
                  <a:lnTo>
                    <a:pt x="0" y="812419"/>
                  </a:lnTo>
                  <a:close/>
                </a:path>
              </a:pathLst>
            </a:custGeom>
            <a:solidFill>
              <a:srgbClr val="75C73E"/>
            </a:solidFill>
          </p:spPr>
          <p:txBody>
            <a:bodyPr/>
            <a:lstStyle/>
            <a:p>
              <a:pPr algn="l" rtl="0"/>
              <a:endParaRPr lang="el-GR"/>
            </a:p>
          </p:txBody>
        </p:sp>
        <p:sp>
          <p:nvSpPr>
            <p:cNvPr id="31" name="TextBox 31"/>
            <p:cNvSpPr txBox="1"/>
            <p:nvPr/>
          </p:nvSpPr>
          <p:spPr>
            <a:xfrm>
              <a:off x="-1" y="19051"/>
              <a:ext cx="16946372" cy="793351"/>
            </a:xfrm>
            <a:prstGeom prst="rect">
              <a:avLst/>
            </a:prstGeom>
          </p:spPr>
          <p:txBody>
            <a:bodyPr lIns="50800" tIns="50800" rIns="50800" bIns="50800" rtlCol="0" anchor="t"/>
            <a:lstStyle/>
            <a:p>
              <a:pPr algn="ctr" rtl="0">
                <a:lnSpc>
                  <a:spcPts val="2592"/>
                </a:lnSpc>
              </a:pPr>
              <a:r>
                <a:rPr lang="en-US" sz="2400" b="1" dirty="0">
                  <a:solidFill>
                    <a:srgbClr val="19112C"/>
                  </a:solidFill>
                  <a:latin typeface="Arial Bold"/>
                  <a:ea typeface="Arial Bold"/>
                  <a:cs typeface="Arial Bold"/>
                  <a:sym typeface="Arial Bold"/>
                </a:rPr>
                <a:t>Extraction des </a:t>
              </a:r>
              <a:r>
                <a:rPr lang="en-US" sz="2400" b="1" dirty="0" err="1">
                  <a:solidFill>
                    <a:srgbClr val="19112C"/>
                  </a:solidFill>
                  <a:latin typeface="Arial Bold"/>
                  <a:ea typeface="Arial Bold"/>
                  <a:cs typeface="Arial Bold"/>
                  <a:sym typeface="Arial Bold"/>
                </a:rPr>
                <a:t>ressources</a:t>
              </a:r>
              <a:r>
                <a:rPr lang="en-US" sz="2400" b="1" dirty="0">
                  <a:solidFill>
                    <a:srgbClr val="19112C"/>
                  </a:solidFill>
                  <a:latin typeface="Arial Bold"/>
                  <a:ea typeface="Arial Bold"/>
                  <a:cs typeface="Arial Bold"/>
                  <a:sym typeface="Arial Bold"/>
                </a:rPr>
                <a:t> → Production → Distribution → </a:t>
              </a:r>
              <a:r>
                <a:rPr lang="en-US" sz="2400" b="1" dirty="0" err="1">
                  <a:solidFill>
                    <a:srgbClr val="19112C"/>
                  </a:solidFill>
                  <a:latin typeface="Arial Bold"/>
                  <a:ea typeface="Arial Bold"/>
                  <a:cs typeface="Arial Bold"/>
                  <a:sym typeface="Arial Bold"/>
                </a:rPr>
                <a:t>Consommation</a:t>
              </a:r>
              <a:r>
                <a:rPr lang="en-US" sz="2400" b="1" dirty="0">
                  <a:solidFill>
                    <a:srgbClr val="19112C"/>
                  </a:solidFill>
                  <a:latin typeface="Arial Bold"/>
                  <a:ea typeface="Arial Bold"/>
                  <a:cs typeface="Arial Bold"/>
                  <a:sym typeface="Arial Bold"/>
                </a:rPr>
                <a:t> → </a:t>
              </a:r>
              <a:r>
                <a:rPr lang="en-US" sz="2400" b="1" dirty="0" err="1">
                  <a:solidFill>
                    <a:srgbClr val="19112C"/>
                  </a:solidFill>
                  <a:latin typeface="Arial Bold"/>
                  <a:ea typeface="Arial Bold"/>
                  <a:cs typeface="Arial Bold"/>
                  <a:sym typeface="Arial Bold"/>
                </a:rPr>
                <a:t>Déchets</a:t>
              </a:r>
              <a:endParaRPr lang="en-US" sz="2400" b="1" dirty="0">
                <a:solidFill>
                  <a:srgbClr val="19112C"/>
                </a:solidFill>
                <a:latin typeface="Arial Bold"/>
                <a:ea typeface="Arial Bold"/>
                <a:cs typeface="Arial Bold"/>
                <a:sym typeface="Arial Bold"/>
              </a:endParaRPr>
            </a:p>
          </p:txBody>
        </p:sp>
      </p:grpSp>
      <p:grpSp>
        <p:nvGrpSpPr>
          <p:cNvPr id="32" name="Group 32"/>
          <p:cNvGrpSpPr/>
          <p:nvPr/>
        </p:nvGrpSpPr>
        <p:grpSpPr>
          <a:xfrm>
            <a:off x="5877568" y="4204687"/>
            <a:ext cx="3507300" cy="3366900"/>
            <a:chOff x="0" y="0"/>
            <a:chExt cx="4676400" cy="4489200"/>
          </a:xfrm>
        </p:grpSpPr>
        <p:sp>
          <p:nvSpPr>
            <p:cNvPr id="33" name="Freeform 33"/>
            <p:cNvSpPr/>
            <p:nvPr/>
          </p:nvSpPr>
          <p:spPr>
            <a:xfrm>
              <a:off x="0" y="0"/>
              <a:ext cx="4676394" cy="4489196"/>
            </a:xfrm>
            <a:custGeom>
              <a:avLst/>
              <a:gdLst/>
              <a:ahLst/>
              <a:cxnLst/>
              <a:rect l="l" t="t" r="r" b="b"/>
              <a:pathLst>
                <a:path w="4676394" h="4489196">
                  <a:moveTo>
                    <a:pt x="0" y="2244598"/>
                  </a:moveTo>
                  <a:cubicBezTo>
                    <a:pt x="0" y="1004951"/>
                    <a:pt x="1046861" y="0"/>
                    <a:pt x="2338197" y="0"/>
                  </a:cubicBezTo>
                  <a:cubicBezTo>
                    <a:pt x="3629533" y="0"/>
                    <a:pt x="4676394" y="1004951"/>
                    <a:pt x="4676394" y="2244598"/>
                  </a:cubicBezTo>
                  <a:cubicBezTo>
                    <a:pt x="4676394" y="3484245"/>
                    <a:pt x="3629533" y="4489196"/>
                    <a:pt x="2338197" y="4489196"/>
                  </a:cubicBezTo>
                  <a:cubicBezTo>
                    <a:pt x="1046861" y="4489196"/>
                    <a:pt x="0" y="3484245"/>
                    <a:pt x="0" y="2244598"/>
                  </a:cubicBezTo>
                  <a:close/>
                  <a:moveTo>
                    <a:pt x="721233" y="2244598"/>
                  </a:moveTo>
                  <a:cubicBezTo>
                    <a:pt x="721233" y="3085846"/>
                    <a:pt x="1445133" y="3767963"/>
                    <a:pt x="2338197" y="3767963"/>
                  </a:cubicBezTo>
                  <a:cubicBezTo>
                    <a:pt x="3231261" y="3767963"/>
                    <a:pt x="3955161" y="3085973"/>
                    <a:pt x="3955161" y="2244598"/>
                  </a:cubicBezTo>
                  <a:cubicBezTo>
                    <a:pt x="3955161" y="1403223"/>
                    <a:pt x="3231261" y="721233"/>
                    <a:pt x="2338197" y="721233"/>
                  </a:cubicBezTo>
                  <a:cubicBezTo>
                    <a:pt x="1445133" y="721233"/>
                    <a:pt x="721233" y="1403350"/>
                    <a:pt x="721233" y="2244598"/>
                  </a:cubicBezTo>
                  <a:close/>
                </a:path>
              </a:pathLst>
            </a:custGeom>
            <a:solidFill>
              <a:srgbClr val="000000">
                <a:alpha val="784"/>
              </a:srgbClr>
            </a:solidFill>
          </p:spPr>
          <p:txBody>
            <a:bodyPr/>
            <a:lstStyle/>
            <a:p>
              <a:pPr algn="l" rtl="0"/>
              <a:endParaRPr lang="el-GR"/>
            </a:p>
          </p:txBody>
        </p:sp>
      </p:grpSp>
      <p:sp>
        <p:nvSpPr>
          <p:cNvPr id="34" name="AutoShape 34"/>
          <p:cNvSpPr/>
          <p:nvPr/>
        </p:nvSpPr>
        <p:spPr>
          <a:xfrm>
            <a:off x="5705937" y="4831998"/>
            <a:ext cx="622236" cy="357236"/>
          </a:xfrm>
          <a:prstGeom prst="line">
            <a:avLst/>
          </a:prstGeom>
          <a:ln w="9525" cap="rnd">
            <a:solidFill>
              <a:srgbClr val="000000"/>
            </a:solidFill>
            <a:prstDash val="solid"/>
            <a:headEnd type="oval" w="lg" len="lg"/>
            <a:tailEnd type="none" w="sm" len="sm"/>
          </a:ln>
        </p:spPr>
        <p:txBody>
          <a:bodyPr/>
          <a:lstStyle/>
          <a:p>
            <a:pPr algn="l" rtl="0"/>
            <a:endParaRPr lang="el-GR"/>
          </a:p>
        </p:txBody>
      </p:sp>
      <p:sp>
        <p:nvSpPr>
          <p:cNvPr id="35" name="TextBox 35"/>
          <p:cNvSpPr txBox="1"/>
          <p:nvPr/>
        </p:nvSpPr>
        <p:spPr>
          <a:xfrm>
            <a:off x="3718617" y="4212688"/>
            <a:ext cx="1899223" cy="644035"/>
          </a:xfrm>
          <a:prstGeom prst="rect">
            <a:avLst/>
          </a:prstGeom>
        </p:spPr>
        <p:txBody>
          <a:bodyPr lIns="0" tIns="0" rIns="0" bIns="0" rtlCol="0" anchor="t">
            <a:spAutoFit/>
          </a:bodyPr>
          <a:lstStyle/>
          <a:p>
            <a:pPr algn="l" rtl="0">
              <a:lnSpc>
                <a:spcPts val="2521"/>
              </a:lnSpc>
            </a:pPr>
            <a:endParaRPr/>
          </a:p>
          <a:p>
            <a:pPr algn="l" rtl="0">
              <a:lnSpc>
                <a:spcPts val="2521"/>
              </a:lnSpc>
            </a:pPr>
            <a:r>
              <a:rPr lang="en-US" sz="1827" b="1">
                <a:solidFill>
                  <a:srgbClr val="19112C"/>
                </a:solidFill>
                <a:latin typeface="Arial Bold"/>
                <a:ea typeface="Arial Bold"/>
                <a:cs typeface="Arial Bold"/>
                <a:sym typeface="Arial Bold"/>
              </a:rPr>
              <a:t>RECYCLAGE</a:t>
            </a:r>
          </a:p>
        </p:txBody>
      </p:sp>
      <p:sp>
        <p:nvSpPr>
          <p:cNvPr id="36" name="AutoShape 36"/>
          <p:cNvSpPr/>
          <p:nvPr/>
        </p:nvSpPr>
        <p:spPr>
          <a:xfrm flipH="1">
            <a:off x="8934261" y="4831998"/>
            <a:ext cx="622237" cy="357236"/>
          </a:xfrm>
          <a:prstGeom prst="line">
            <a:avLst/>
          </a:prstGeom>
          <a:ln w="9525" cap="rnd">
            <a:solidFill>
              <a:srgbClr val="000000"/>
            </a:solidFill>
            <a:prstDash val="solid"/>
            <a:headEnd type="oval" w="lg" len="lg"/>
            <a:tailEnd type="none" w="sm" len="sm"/>
          </a:ln>
        </p:spPr>
        <p:txBody>
          <a:bodyPr/>
          <a:lstStyle/>
          <a:p>
            <a:pPr algn="l" rtl="0"/>
            <a:endParaRPr lang="el-GR"/>
          </a:p>
        </p:txBody>
      </p:sp>
      <p:sp>
        <p:nvSpPr>
          <p:cNvPr id="37" name="TextBox 37"/>
          <p:cNvSpPr txBox="1"/>
          <p:nvPr/>
        </p:nvSpPr>
        <p:spPr>
          <a:xfrm>
            <a:off x="9644594" y="4212688"/>
            <a:ext cx="1899224" cy="644035"/>
          </a:xfrm>
          <a:prstGeom prst="rect">
            <a:avLst/>
          </a:prstGeom>
        </p:spPr>
        <p:txBody>
          <a:bodyPr lIns="0" tIns="0" rIns="0" bIns="0" rtlCol="0" anchor="t">
            <a:spAutoFit/>
          </a:bodyPr>
          <a:lstStyle/>
          <a:p>
            <a:pPr algn="l" rtl="0">
              <a:lnSpc>
                <a:spcPts val="2521"/>
              </a:lnSpc>
            </a:pPr>
            <a:endParaRPr/>
          </a:p>
          <a:p>
            <a:pPr algn="l" rtl="0">
              <a:lnSpc>
                <a:spcPts val="2521"/>
              </a:lnSpc>
            </a:pPr>
            <a:r>
              <a:rPr lang="en-US" sz="1827" b="1">
                <a:solidFill>
                  <a:srgbClr val="19112C"/>
                </a:solidFill>
                <a:latin typeface="Arial Bold"/>
                <a:ea typeface="Arial Bold"/>
                <a:cs typeface="Arial Bold"/>
                <a:sym typeface="Arial Bold"/>
              </a:rPr>
              <a:t>PRODUCTION</a:t>
            </a:r>
          </a:p>
        </p:txBody>
      </p:sp>
      <p:grpSp>
        <p:nvGrpSpPr>
          <p:cNvPr id="38" name="Group 38"/>
          <p:cNvGrpSpPr/>
          <p:nvPr/>
        </p:nvGrpSpPr>
        <p:grpSpPr>
          <a:xfrm>
            <a:off x="6638930" y="5393053"/>
            <a:ext cx="1993050" cy="1066050"/>
            <a:chOff x="0" y="0"/>
            <a:chExt cx="2657400" cy="1421400"/>
          </a:xfrm>
        </p:grpSpPr>
        <p:sp>
          <p:nvSpPr>
            <p:cNvPr id="39" name="Freeform 39"/>
            <p:cNvSpPr/>
            <p:nvPr/>
          </p:nvSpPr>
          <p:spPr>
            <a:xfrm>
              <a:off x="0" y="0"/>
              <a:ext cx="2657400" cy="1421400"/>
            </a:xfrm>
            <a:custGeom>
              <a:avLst/>
              <a:gdLst/>
              <a:ahLst/>
              <a:cxnLst/>
              <a:rect l="l" t="t" r="r" b="b"/>
              <a:pathLst>
                <a:path w="2657400" h="1421400">
                  <a:moveTo>
                    <a:pt x="0" y="0"/>
                  </a:moveTo>
                  <a:lnTo>
                    <a:pt x="2657400" y="0"/>
                  </a:lnTo>
                  <a:lnTo>
                    <a:pt x="2657400" y="1421400"/>
                  </a:lnTo>
                  <a:lnTo>
                    <a:pt x="0" y="1421400"/>
                  </a:lnTo>
                  <a:close/>
                </a:path>
              </a:pathLst>
            </a:custGeom>
            <a:solidFill>
              <a:srgbClr val="000000">
                <a:alpha val="0"/>
              </a:srgbClr>
            </a:solidFill>
          </p:spPr>
          <p:txBody>
            <a:bodyPr/>
            <a:lstStyle/>
            <a:p>
              <a:pPr algn="l" rtl="0"/>
              <a:endParaRPr lang="el-GR"/>
            </a:p>
          </p:txBody>
        </p:sp>
        <p:sp>
          <p:nvSpPr>
            <p:cNvPr id="40" name="TextBox 40"/>
            <p:cNvSpPr txBox="1"/>
            <p:nvPr/>
          </p:nvSpPr>
          <p:spPr>
            <a:xfrm>
              <a:off x="0" y="-66675"/>
              <a:ext cx="2657400" cy="1488075"/>
            </a:xfrm>
            <a:prstGeom prst="rect">
              <a:avLst/>
            </a:prstGeom>
          </p:spPr>
          <p:txBody>
            <a:bodyPr lIns="0" tIns="0" rIns="0" bIns="0" rtlCol="0" anchor="ctr"/>
            <a:lstStyle/>
            <a:p>
              <a:pPr algn="ctr" rtl="0">
                <a:lnSpc>
                  <a:spcPts val="3726"/>
                </a:lnSpc>
              </a:pPr>
              <a:r>
                <a:rPr lang="en-US" sz="2700" b="1">
                  <a:solidFill>
                    <a:srgbClr val="19112C"/>
                  </a:solidFill>
                  <a:latin typeface="Georgia Bold"/>
                  <a:ea typeface="Georgia Bold"/>
                  <a:cs typeface="Georgia Bold"/>
                  <a:sym typeface="Georgia Bold"/>
                </a:rPr>
                <a:t>économie circulaire</a:t>
              </a:r>
            </a:p>
          </p:txBody>
        </p:sp>
      </p:grpSp>
      <p:grpSp>
        <p:nvGrpSpPr>
          <p:cNvPr id="41" name="Group 41"/>
          <p:cNvGrpSpPr/>
          <p:nvPr/>
        </p:nvGrpSpPr>
        <p:grpSpPr>
          <a:xfrm rot="1739886">
            <a:off x="5808695" y="4047346"/>
            <a:ext cx="3678674" cy="3604971"/>
            <a:chOff x="0" y="0"/>
            <a:chExt cx="4904898" cy="4806628"/>
          </a:xfrm>
        </p:grpSpPr>
        <p:sp>
          <p:nvSpPr>
            <p:cNvPr id="42" name="Freeform 42"/>
            <p:cNvSpPr/>
            <p:nvPr/>
          </p:nvSpPr>
          <p:spPr>
            <a:xfrm>
              <a:off x="1253617" y="-110363"/>
              <a:ext cx="3651504" cy="2514092"/>
            </a:xfrm>
            <a:custGeom>
              <a:avLst/>
              <a:gdLst/>
              <a:ahLst/>
              <a:cxnLst/>
              <a:rect l="l" t="t" r="r" b="b"/>
              <a:pathLst>
                <a:path w="3651504" h="2514092">
                  <a:moveTo>
                    <a:pt x="0" y="417068"/>
                  </a:moveTo>
                  <a:cubicBezTo>
                    <a:pt x="759587" y="0"/>
                    <a:pt x="1687830" y="8763"/>
                    <a:pt x="2438908" y="440182"/>
                  </a:cubicBezTo>
                  <a:cubicBezTo>
                    <a:pt x="3189986" y="871601"/>
                    <a:pt x="3651504" y="1660906"/>
                    <a:pt x="3651250" y="2514092"/>
                  </a:cubicBezTo>
                  <a:lnTo>
                    <a:pt x="3191637" y="2513965"/>
                  </a:lnTo>
                  <a:cubicBezTo>
                    <a:pt x="3191764" y="1824609"/>
                    <a:pt x="2817622" y="1186815"/>
                    <a:pt x="2208149" y="837692"/>
                  </a:cubicBezTo>
                  <a:cubicBezTo>
                    <a:pt x="1598676" y="488569"/>
                    <a:pt x="845312" y="480314"/>
                    <a:pt x="228092" y="816102"/>
                  </a:cubicBezTo>
                  <a:close/>
                </a:path>
              </a:pathLst>
            </a:custGeom>
            <a:solidFill>
              <a:srgbClr val="000000"/>
            </a:solidFill>
          </p:spPr>
          <p:txBody>
            <a:bodyPr/>
            <a:lstStyle/>
            <a:p>
              <a:pPr algn="l" rtl="0"/>
              <a:endParaRPr lang="el-GR"/>
            </a:p>
          </p:txBody>
        </p:sp>
      </p:grpSp>
      <p:sp>
        <p:nvSpPr>
          <p:cNvPr id="43" name="AutoShape 43"/>
          <p:cNvSpPr/>
          <p:nvPr/>
        </p:nvSpPr>
        <p:spPr>
          <a:xfrm>
            <a:off x="7607617" y="7346355"/>
            <a:ext cx="23746" cy="633215"/>
          </a:xfrm>
          <a:prstGeom prst="line">
            <a:avLst/>
          </a:prstGeom>
          <a:ln w="9525" cap="rnd">
            <a:solidFill>
              <a:srgbClr val="000000"/>
            </a:solidFill>
            <a:prstDash val="solid"/>
            <a:headEnd type="oval" w="lg" len="lg"/>
            <a:tailEnd type="none" w="sm" len="sm"/>
          </a:ln>
        </p:spPr>
        <p:txBody>
          <a:bodyPr/>
          <a:lstStyle/>
          <a:p>
            <a:pPr algn="l" rtl="0"/>
            <a:endParaRPr lang="el-GR"/>
          </a:p>
        </p:txBody>
      </p:sp>
      <p:sp>
        <p:nvSpPr>
          <p:cNvPr id="44" name="TextBox 44"/>
          <p:cNvSpPr txBox="1"/>
          <p:nvPr/>
        </p:nvSpPr>
        <p:spPr>
          <a:xfrm>
            <a:off x="6595035" y="8003486"/>
            <a:ext cx="1899223" cy="329710"/>
          </a:xfrm>
          <a:prstGeom prst="rect">
            <a:avLst/>
          </a:prstGeom>
        </p:spPr>
        <p:txBody>
          <a:bodyPr lIns="0" tIns="0" rIns="0" bIns="0" rtlCol="0" anchor="t">
            <a:spAutoFit/>
          </a:bodyPr>
          <a:lstStyle/>
          <a:p>
            <a:pPr algn="ctr" rtl="0">
              <a:lnSpc>
                <a:spcPts val="2521"/>
              </a:lnSpc>
            </a:pPr>
            <a:r>
              <a:rPr lang="en-US" sz="1827" b="1">
                <a:solidFill>
                  <a:srgbClr val="19112C"/>
                </a:solidFill>
                <a:latin typeface="Arial Bold"/>
                <a:ea typeface="Arial Bold"/>
                <a:cs typeface="Arial Bold"/>
                <a:sym typeface="Arial Bold"/>
              </a:rPr>
              <a:t>UTILISER</a:t>
            </a:r>
          </a:p>
        </p:txBody>
      </p:sp>
      <p:grpSp>
        <p:nvGrpSpPr>
          <p:cNvPr id="45" name="Group 45"/>
          <p:cNvGrpSpPr/>
          <p:nvPr/>
        </p:nvGrpSpPr>
        <p:grpSpPr>
          <a:xfrm rot="-1739886">
            <a:off x="5789060" y="4081007"/>
            <a:ext cx="3692961" cy="3619259"/>
            <a:chOff x="0" y="0"/>
            <a:chExt cx="4923948" cy="4825678"/>
          </a:xfrm>
        </p:grpSpPr>
        <p:sp>
          <p:nvSpPr>
            <p:cNvPr id="46" name="Freeform 46"/>
            <p:cNvSpPr/>
            <p:nvPr/>
          </p:nvSpPr>
          <p:spPr>
            <a:xfrm>
              <a:off x="11303" y="-100711"/>
              <a:ext cx="3689858" cy="2439543"/>
            </a:xfrm>
            <a:custGeom>
              <a:avLst/>
              <a:gdLst/>
              <a:ahLst/>
              <a:cxnLst/>
              <a:rect l="l" t="t" r="r" b="b"/>
              <a:pathLst>
                <a:path w="3689858" h="2439543">
                  <a:moveTo>
                    <a:pt x="3689858" y="439674"/>
                  </a:moveTo>
                  <a:cubicBezTo>
                    <a:pt x="2945765" y="12573"/>
                    <a:pt x="2027428" y="0"/>
                    <a:pt x="1271270" y="406400"/>
                  </a:cubicBezTo>
                  <a:cubicBezTo>
                    <a:pt x="515112" y="812800"/>
                    <a:pt x="32512" y="1578483"/>
                    <a:pt x="0" y="2422906"/>
                  </a:cubicBezTo>
                  <a:lnTo>
                    <a:pt x="450596" y="2439543"/>
                  </a:lnTo>
                  <a:cubicBezTo>
                    <a:pt x="477266" y="1754251"/>
                    <a:pt x="870458" y="1132840"/>
                    <a:pt x="1486535" y="802513"/>
                  </a:cubicBezTo>
                  <a:cubicBezTo>
                    <a:pt x="2102612" y="472186"/>
                    <a:pt x="2851150" y="481330"/>
                    <a:pt x="3458591" y="826643"/>
                  </a:cubicBezTo>
                  <a:close/>
                </a:path>
              </a:pathLst>
            </a:custGeom>
            <a:solidFill>
              <a:srgbClr val="8D5CFF"/>
            </a:solidFill>
          </p:spPr>
          <p:txBody>
            <a:bodyPr/>
            <a:lstStyle/>
            <a:p>
              <a:pPr algn="l" rtl="0"/>
              <a:endParaRPr lang="el-GR"/>
            </a:p>
          </p:txBody>
        </p:sp>
        <p:sp>
          <p:nvSpPr>
            <p:cNvPr id="47" name="Freeform 47"/>
            <p:cNvSpPr/>
            <p:nvPr/>
          </p:nvSpPr>
          <p:spPr>
            <a:xfrm>
              <a:off x="1651" y="-110617"/>
              <a:ext cx="3709035" cy="2459228"/>
            </a:xfrm>
            <a:custGeom>
              <a:avLst/>
              <a:gdLst/>
              <a:ahLst/>
              <a:cxnLst/>
              <a:rect l="l" t="t" r="r" b="b"/>
              <a:pathLst>
                <a:path w="3709035" h="2459228">
                  <a:moveTo>
                    <a:pt x="3709035" y="449580"/>
                  </a:moveTo>
                  <a:cubicBezTo>
                    <a:pt x="3709035" y="453009"/>
                    <a:pt x="3707257" y="456057"/>
                    <a:pt x="3704336" y="457835"/>
                  </a:cubicBezTo>
                  <a:cubicBezTo>
                    <a:pt x="3701415" y="459613"/>
                    <a:pt x="3697732" y="459486"/>
                    <a:pt x="3694811" y="457835"/>
                  </a:cubicBezTo>
                  <a:cubicBezTo>
                    <a:pt x="2953512" y="32385"/>
                    <a:pt x="2038731" y="19812"/>
                    <a:pt x="1285494" y="424688"/>
                  </a:cubicBezTo>
                  <a:cubicBezTo>
                    <a:pt x="532257" y="829437"/>
                    <a:pt x="51562" y="1592072"/>
                    <a:pt x="19177" y="2433193"/>
                  </a:cubicBezTo>
                  <a:lnTo>
                    <a:pt x="9652" y="2432812"/>
                  </a:lnTo>
                  <a:lnTo>
                    <a:pt x="10033" y="2423287"/>
                  </a:lnTo>
                  <a:lnTo>
                    <a:pt x="460629" y="2439924"/>
                  </a:lnTo>
                  <a:lnTo>
                    <a:pt x="460248" y="2449449"/>
                  </a:lnTo>
                  <a:lnTo>
                    <a:pt x="450723" y="2449068"/>
                  </a:lnTo>
                  <a:cubicBezTo>
                    <a:pt x="477520" y="1760347"/>
                    <a:pt x="872744" y="1136015"/>
                    <a:pt x="1491742" y="804037"/>
                  </a:cubicBezTo>
                  <a:lnTo>
                    <a:pt x="1496187" y="812419"/>
                  </a:lnTo>
                  <a:lnTo>
                    <a:pt x="1491742" y="804037"/>
                  </a:lnTo>
                  <a:cubicBezTo>
                    <a:pt x="2110740" y="472186"/>
                    <a:pt x="2862707" y="481330"/>
                    <a:pt x="3472942" y="828294"/>
                  </a:cubicBezTo>
                  <a:lnTo>
                    <a:pt x="3468243" y="836549"/>
                  </a:lnTo>
                  <a:lnTo>
                    <a:pt x="3460115" y="831723"/>
                  </a:lnTo>
                  <a:lnTo>
                    <a:pt x="3691382" y="444627"/>
                  </a:lnTo>
                  <a:cubicBezTo>
                    <a:pt x="3693541" y="440944"/>
                    <a:pt x="3697986" y="439166"/>
                    <a:pt x="3702050" y="440309"/>
                  </a:cubicBezTo>
                  <a:cubicBezTo>
                    <a:pt x="3706114" y="441452"/>
                    <a:pt x="3709035" y="445262"/>
                    <a:pt x="3709035" y="449453"/>
                  </a:cubicBezTo>
                  <a:moveTo>
                    <a:pt x="3689985" y="449453"/>
                  </a:moveTo>
                  <a:lnTo>
                    <a:pt x="3699510" y="449453"/>
                  </a:lnTo>
                  <a:lnTo>
                    <a:pt x="3707638" y="454279"/>
                  </a:lnTo>
                  <a:lnTo>
                    <a:pt x="3476371" y="841375"/>
                  </a:lnTo>
                  <a:cubicBezTo>
                    <a:pt x="3473704" y="845820"/>
                    <a:pt x="3467989" y="847344"/>
                    <a:pt x="3463544" y="844804"/>
                  </a:cubicBezTo>
                  <a:cubicBezTo>
                    <a:pt x="2859024" y="501142"/>
                    <a:pt x="2113915" y="491998"/>
                    <a:pt x="1500759" y="820674"/>
                  </a:cubicBezTo>
                  <a:cubicBezTo>
                    <a:pt x="887603" y="1149604"/>
                    <a:pt x="496316" y="1767967"/>
                    <a:pt x="469773" y="2449830"/>
                  </a:cubicBezTo>
                  <a:cubicBezTo>
                    <a:pt x="469519" y="2455037"/>
                    <a:pt x="465201" y="2459228"/>
                    <a:pt x="459867" y="2458974"/>
                  </a:cubicBezTo>
                  <a:lnTo>
                    <a:pt x="9271" y="2442337"/>
                  </a:lnTo>
                  <a:cubicBezTo>
                    <a:pt x="6731" y="2442210"/>
                    <a:pt x="4318" y="2441194"/>
                    <a:pt x="2667" y="2439289"/>
                  </a:cubicBezTo>
                  <a:cubicBezTo>
                    <a:pt x="1016" y="2437384"/>
                    <a:pt x="0" y="2434971"/>
                    <a:pt x="127" y="2432431"/>
                  </a:cubicBezTo>
                  <a:cubicBezTo>
                    <a:pt x="32766" y="1584579"/>
                    <a:pt x="517398" y="815848"/>
                    <a:pt x="1276477" y="407924"/>
                  </a:cubicBezTo>
                  <a:lnTo>
                    <a:pt x="1281049" y="416306"/>
                  </a:lnTo>
                  <a:lnTo>
                    <a:pt x="1276477" y="407924"/>
                  </a:lnTo>
                  <a:cubicBezTo>
                    <a:pt x="2035429" y="0"/>
                    <a:pt x="2957322" y="12573"/>
                    <a:pt x="3704336" y="441325"/>
                  </a:cubicBezTo>
                  <a:lnTo>
                    <a:pt x="3699637" y="449580"/>
                  </a:lnTo>
                  <a:lnTo>
                    <a:pt x="3690112" y="449580"/>
                  </a:lnTo>
                  <a:close/>
                </a:path>
              </a:pathLst>
            </a:custGeom>
            <a:solidFill>
              <a:srgbClr val="000000"/>
            </a:solidFill>
          </p:spPr>
          <p:txBody>
            <a:bodyPr/>
            <a:lstStyle/>
            <a:p>
              <a:pPr algn="l" rtl="0"/>
              <a:endParaRPr lang="el-GR"/>
            </a:p>
          </p:txBody>
        </p:sp>
      </p:grpSp>
      <p:grpSp>
        <p:nvGrpSpPr>
          <p:cNvPr id="48" name="Group 48"/>
          <p:cNvGrpSpPr/>
          <p:nvPr/>
        </p:nvGrpSpPr>
        <p:grpSpPr>
          <a:xfrm rot="-8171238">
            <a:off x="7378164" y="4016993"/>
            <a:ext cx="505691" cy="505691"/>
            <a:chOff x="0" y="0"/>
            <a:chExt cx="674254" cy="674254"/>
          </a:xfrm>
        </p:grpSpPr>
        <p:sp>
          <p:nvSpPr>
            <p:cNvPr id="49" name="Freeform 49"/>
            <p:cNvSpPr/>
            <p:nvPr/>
          </p:nvSpPr>
          <p:spPr>
            <a:xfrm>
              <a:off x="9525" y="9525"/>
              <a:ext cx="655193" cy="655193"/>
            </a:xfrm>
            <a:custGeom>
              <a:avLst/>
              <a:gdLst/>
              <a:ahLst/>
              <a:cxnLst/>
              <a:rect l="l" t="t" r="r" b="b"/>
              <a:pathLst>
                <a:path w="655193" h="655193">
                  <a:moveTo>
                    <a:pt x="0" y="655193"/>
                  </a:moveTo>
                  <a:lnTo>
                    <a:pt x="0" y="0"/>
                  </a:lnTo>
                  <a:lnTo>
                    <a:pt x="655193" y="655193"/>
                  </a:lnTo>
                  <a:close/>
                </a:path>
              </a:pathLst>
            </a:custGeom>
            <a:solidFill>
              <a:srgbClr val="8D5CFF"/>
            </a:solidFill>
          </p:spPr>
          <p:txBody>
            <a:bodyPr/>
            <a:lstStyle/>
            <a:p>
              <a:pPr algn="l" rtl="0"/>
              <a:endParaRPr lang="el-GR"/>
            </a:p>
          </p:txBody>
        </p:sp>
        <p:sp>
          <p:nvSpPr>
            <p:cNvPr id="50" name="Freeform 50"/>
            <p:cNvSpPr/>
            <p:nvPr/>
          </p:nvSpPr>
          <p:spPr>
            <a:xfrm>
              <a:off x="0" y="-635"/>
              <a:ext cx="675005" cy="674878"/>
            </a:xfrm>
            <a:custGeom>
              <a:avLst/>
              <a:gdLst/>
              <a:ahLst/>
              <a:cxnLst/>
              <a:rect l="l" t="t" r="r" b="b"/>
              <a:pathLst>
                <a:path w="675005" h="674878">
                  <a:moveTo>
                    <a:pt x="0" y="665353"/>
                  </a:moveTo>
                  <a:lnTo>
                    <a:pt x="0" y="10160"/>
                  </a:lnTo>
                  <a:cubicBezTo>
                    <a:pt x="0" y="6350"/>
                    <a:pt x="2286" y="2794"/>
                    <a:pt x="5842" y="1397"/>
                  </a:cubicBezTo>
                  <a:cubicBezTo>
                    <a:pt x="9398" y="0"/>
                    <a:pt x="13462" y="762"/>
                    <a:pt x="16256" y="3429"/>
                  </a:cubicBezTo>
                  <a:lnTo>
                    <a:pt x="671449" y="658622"/>
                  </a:lnTo>
                  <a:cubicBezTo>
                    <a:pt x="674116" y="661289"/>
                    <a:pt x="675005" y="665480"/>
                    <a:pt x="673481" y="669036"/>
                  </a:cubicBezTo>
                  <a:cubicBezTo>
                    <a:pt x="671957" y="672592"/>
                    <a:pt x="668528" y="674878"/>
                    <a:pt x="664718" y="674878"/>
                  </a:cubicBezTo>
                  <a:lnTo>
                    <a:pt x="9525" y="674878"/>
                  </a:lnTo>
                  <a:cubicBezTo>
                    <a:pt x="4318" y="674878"/>
                    <a:pt x="0" y="670560"/>
                    <a:pt x="0" y="665353"/>
                  </a:cubicBezTo>
                  <a:moveTo>
                    <a:pt x="19050" y="665353"/>
                  </a:moveTo>
                  <a:lnTo>
                    <a:pt x="9525" y="665353"/>
                  </a:lnTo>
                  <a:lnTo>
                    <a:pt x="9525" y="655828"/>
                  </a:lnTo>
                  <a:lnTo>
                    <a:pt x="664718" y="655828"/>
                  </a:lnTo>
                  <a:lnTo>
                    <a:pt x="664718" y="665353"/>
                  </a:lnTo>
                  <a:lnTo>
                    <a:pt x="657987" y="672084"/>
                  </a:lnTo>
                  <a:lnTo>
                    <a:pt x="2794" y="16891"/>
                  </a:lnTo>
                  <a:lnTo>
                    <a:pt x="9525" y="10160"/>
                  </a:lnTo>
                  <a:lnTo>
                    <a:pt x="19050" y="10160"/>
                  </a:lnTo>
                  <a:lnTo>
                    <a:pt x="19050" y="665353"/>
                  </a:lnTo>
                  <a:close/>
                </a:path>
              </a:pathLst>
            </a:custGeom>
            <a:solidFill>
              <a:srgbClr val="000000"/>
            </a:solidFill>
          </p:spPr>
          <p:txBody>
            <a:bodyPr/>
            <a:lstStyle/>
            <a:p>
              <a:pPr algn="l" rtl="0"/>
              <a:endParaRPr lang="el-GR"/>
            </a:p>
          </p:txBody>
        </p:sp>
      </p:grpSp>
      <p:grpSp>
        <p:nvGrpSpPr>
          <p:cNvPr id="51" name="Group 51"/>
          <p:cNvGrpSpPr/>
          <p:nvPr/>
        </p:nvGrpSpPr>
        <p:grpSpPr>
          <a:xfrm rot="-9060646">
            <a:off x="5787141" y="4079165"/>
            <a:ext cx="3692132" cy="3617946"/>
            <a:chOff x="0" y="0"/>
            <a:chExt cx="4922842" cy="4823928"/>
          </a:xfrm>
        </p:grpSpPr>
        <p:sp>
          <p:nvSpPr>
            <p:cNvPr id="52" name="Freeform 52"/>
            <p:cNvSpPr/>
            <p:nvPr/>
          </p:nvSpPr>
          <p:spPr>
            <a:xfrm>
              <a:off x="10541" y="-104521"/>
              <a:ext cx="3709416" cy="2459863"/>
            </a:xfrm>
            <a:custGeom>
              <a:avLst/>
              <a:gdLst/>
              <a:ahLst/>
              <a:cxnLst/>
              <a:rect l="l" t="t" r="r" b="b"/>
              <a:pathLst>
                <a:path w="3709416" h="2459863">
                  <a:moveTo>
                    <a:pt x="3709416" y="454660"/>
                  </a:moveTo>
                  <a:cubicBezTo>
                    <a:pt x="2962656" y="17018"/>
                    <a:pt x="2035302" y="0"/>
                    <a:pt x="1272286" y="409829"/>
                  </a:cubicBezTo>
                  <a:cubicBezTo>
                    <a:pt x="509270" y="819658"/>
                    <a:pt x="25146" y="1594866"/>
                    <a:pt x="0" y="2447036"/>
                  </a:cubicBezTo>
                  <a:lnTo>
                    <a:pt x="452247" y="2459863"/>
                  </a:lnTo>
                  <a:cubicBezTo>
                    <a:pt x="472821" y="1768983"/>
                    <a:pt x="866902" y="1140206"/>
                    <a:pt x="1488059" y="807339"/>
                  </a:cubicBezTo>
                  <a:cubicBezTo>
                    <a:pt x="2109216" y="474472"/>
                    <a:pt x="2864612" y="487172"/>
                    <a:pt x="3473704" y="840740"/>
                  </a:cubicBezTo>
                  <a:close/>
                </a:path>
              </a:pathLst>
            </a:custGeom>
            <a:solidFill>
              <a:srgbClr val="75C73E"/>
            </a:solidFill>
          </p:spPr>
          <p:txBody>
            <a:bodyPr/>
            <a:lstStyle/>
            <a:p>
              <a:pPr algn="l" rtl="0"/>
              <a:endParaRPr lang="el-GR"/>
            </a:p>
          </p:txBody>
        </p:sp>
        <p:sp>
          <p:nvSpPr>
            <p:cNvPr id="53" name="Freeform 53"/>
            <p:cNvSpPr/>
            <p:nvPr/>
          </p:nvSpPr>
          <p:spPr>
            <a:xfrm>
              <a:off x="1016" y="-114427"/>
              <a:ext cx="3729736" cy="2479421"/>
            </a:xfrm>
            <a:custGeom>
              <a:avLst/>
              <a:gdLst/>
              <a:ahLst/>
              <a:cxnLst/>
              <a:rect l="l" t="t" r="r" b="b"/>
              <a:pathLst>
                <a:path w="3729736" h="2479421">
                  <a:moveTo>
                    <a:pt x="3713861" y="472694"/>
                  </a:moveTo>
                  <a:lnTo>
                    <a:pt x="3718941" y="464566"/>
                  </a:lnTo>
                  <a:lnTo>
                    <a:pt x="3714115" y="472821"/>
                  </a:lnTo>
                  <a:cubicBezTo>
                    <a:pt x="2970276" y="36830"/>
                    <a:pt x="2046351" y="19939"/>
                    <a:pt x="1286256" y="428117"/>
                  </a:cubicBezTo>
                  <a:cubicBezTo>
                    <a:pt x="526288" y="836295"/>
                    <a:pt x="44069" y="1608582"/>
                    <a:pt x="19050" y="2457323"/>
                  </a:cubicBezTo>
                  <a:lnTo>
                    <a:pt x="9525" y="2457069"/>
                  </a:lnTo>
                  <a:lnTo>
                    <a:pt x="9779" y="2447544"/>
                  </a:lnTo>
                  <a:lnTo>
                    <a:pt x="462026" y="2460371"/>
                  </a:lnTo>
                  <a:lnTo>
                    <a:pt x="461772" y="2469896"/>
                  </a:lnTo>
                  <a:lnTo>
                    <a:pt x="452247" y="2469896"/>
                  </a:lnTo>
                  <a:cubicBezTo>
                    <a:pt x="452247" y="2469769"/>
                    <a:pt x="452247" y="2469769"/>
                    <a:pt x="452247" y="2469642"/>
                  </a:cubicBezTo>
                  <a:cubicBezTo>
                    <a:pt x="472948" y="1775079"/>
                    <a:pt x="868934" y="1143381"/>
                    <a:pt x="1493139" y="808863"/>
                  </a:cubicBezTo>
                  <a:lnTo>
                    <a:pt x="1497584" y="817245"/>
                  </a:lnTo>
                  <a:lnTo>
                    <a:pt x="1493139" y="808863"/>
                  </a:lnTo>
                  <a:cubicBezTo>
                    <a:pt x="2117217" y="474472"/>
                    <a:pt x="2876169" y="487299"/>
                    <a:pt x="3488055" y="842518"/>
                  </a:cubicBezTo>
                  <a:lnTo>
                    <a:pt x="3483229" y="850773"/>
                  </a:lnTo>
                  <a:lnTo>
                    <a:pt x="3475101" y="845820"/>
                  </a:lnTo>
                  <a:lnTo>
                    <a:pt x="3710813" y="459613"/>
                  </a:lnTo>
                  <a:lnTo>
                    <a:pt x="3718941" y="464566"/>
                  </a:lnTo>
                  <a:lnTo>
                    <a:pt x="3713861" y="472694"/>
                  </a:lnTo>
                  <a:moveTo>
                    <a:pt x="3723894" y="456565"/>
                  </a:moveTo>
                  <a:cubicBezTo>
                    <a:pt x="3728339" y="459359"/>
                    <a:pt x="3729736" y="465201"/>
                    <a:pt x="3726942" y="469646"/>
                  </a:cubicBezTo>
                  <a:lnTo>
                    <a:pt x="3491357" y="855726"/>
                  </a:lnTo>
                  <a:cubicBezTo>
                    <a:pt x="3488690" y="860171"/>
                    <a:pt x="3482975" y="861568"/>
                    <a:pt x="3478403" y="859028"/>
                  </a:cubicBezTo>
                  <a:cubicBezTo>
                    <a:pt x="2872232" y="507111"/>
                    <a:pt x="2120392" y="494411"/>
                    <a:pt x="1502029" y="825754"/>
                  </a:cubicBezTo>
                  <a:cubicBezTo>
                    <a:pt x="883666" y="1157097"/>
                    <a:pt x="491744" y="1782572"/>
                    <a:pt x="471297" y="2470023"/>
                  </a:cubicBezTo>
                  <a:lnTo>
                    <a:pt x="461772" y="2469769"/>
                  </a:lnTo>
                  <a:lnTo>
                    <a:pt x="471297" y="2469769"/>
                  </a:lnTo>
                  <a:cubicBezTo>
                    <a:pt x="471297" y="2472309"/>
                    <a:pt x="470281" y="2474849"/>
                    <a:pt x="468376" y="2476627"/>
                  </a:cubicBezTo>
                  <a:cubicBezTo>
                    <a:pt x="466471" y="2478405"/>
                    <a:pt x="464058" y="2479421"/>
                    <a:pt x="461518" y="2479294"/>
                  </a:cubicBezTo>
                  <a:lnTo>
                    <a:pt x="9271" y="2466467"/>
                  </a:lnTo>
                  <a:cubicBezTo>
                    <a:pt x="6731" y="2466340"/>
                    <a:pt x="4318" y="2465324"/>
                    <a:pt x="2667" y="2463546"/>
                  </a:cubicBezTo>
                  <a:cubicBezTo>
                    <a:pt x="1016" y="2461768"/>
                    <a:pt x="0" y="2459228"/>
                    <a:pt x="127" y="2456688"/>
                  </a:cubicBezTo>
                  <a:cubicBezTo>
                    <a:pt x="25273" y="1601089"/>
                    <a:pt x="511429" y="822706"/>
                    <a:pt x="1277239" y="411353"/>
                  </a:cubicBezTo>
                  <a:lnTo>
                    <a:pt x="1281684" y="419735"/>
                  </a:lnTo>
                  <a:lnTo>
                    <a:pt x="1277239" y="411353"/>
                  </a:lnTo>
                  <a:cubicBezTo>
                    <a:pt x="2043176" y="0"/>
                    <a:pt x="2974086" y="17145"/>
                    <a:pt x="3723767" y="456311"/>
                  </a:cubicBezTo>
                  <a:cubicBezTo>
                    <a:pt x="3723894" y="456311"/>
                    <a:pt x="3723894" y="456438"/>
                    <a:pt x="3724021" y="456438"/>
                  </a:cubicBezTo>
                  <a:close/>
                </a:path>
              </a:pathLst>
            </a:custGeom>
            <a:solidFill>
              <a:srgbClr val="000000"/>
            </a:solidFill>
          </p:spPr>
          <p:txBody>
            <a:bodyPr/>
            <a:lstStyle/>
            <a:p>
              <a:pPr algn="l" rtl="0"/>
              <a:endParaRPr lang="el-GR"/>
            </a:p>
          </p:txBody>
        </p:sp>
      </p:grpSp>
      <p:grpSp>
        <p:nvGrpSpPr>
          <p:cNvPr id="54" name="Group 54"/>
          <p:cNvGrpSpPr/>
          <p:nvPr/>
        </p:nvGrpSpPr>
        <p:grpSpPr>
          <a:xfrm rot="-991283">
            <a:off x="8904017" y="6443866"/>
            <a:ext cx="430421" cy="415407"/>
            <a:chOff x="0" y="0"/>
            <a:chExt cx="573894" cy="553876"/>
          </a:xfrm>
        </p:grpSpPr>
        <p:sp>
          <p:nvSpPr>
            <p:cNvPr id="55" name="Freeform 55"/>
            <p:cNvSpPr/>
            <p:nvPr/>
          </p:nvSpPr>
          <p:spPr>
            <a:xfrm>
              <a:off x="0" y="0"/>
              <a:ext cx="573913" cy="553847"/>
            </a:xfrm>
            <a:custGeom>
              <a:avLst/>
              <a:gdLst/>
              <a:ahLst/>
              <a:cxnLst/>
              <a:rect l="l" t="t" r="r" b="b"/>
              <a:pathLst>
                <a:path w="573913" h="553847">
                  <a:moveTo>
                    <a:pt x="0" y="553847"/>
                  </a:moveTo>
                  <a:lnTo>
                    <a:pt x="0" y="0"/>
                  </a:lnTo>
                  <a:lnTo>
                    <a:pt x="573913" y="553847"/>
                  </a:lnTo>
                  <a:close/>
                </a:path>
              </a:pathLst>
            </a:custGeom>
            <a:solidFill>
              <a:srgbClr val="000000"/>
            </a:solidFill>
          </p:spPr>
          <p:txBody>
            <a:bodyPr/>
            <a:lstStyle/>
            <a:p>
              <a:pPr algn="l" rtl="0"/>
              <a:endParaRPr lang="el-GR"/>
            </a:p>
          </p:txBody>
        </p:sp>
      </p:grpSp>
      <p:grpSp>
        <p:nvGrpSpPr>
          <p:cNvPr id="56" name="Group 56"/>
          <p:cNvGrpSpPr/>
          <p:nvPr/>
        </p:nvGrpSpPr>
        <p:grpSpPr>
          <a:xfrm rot="6396742">
            <a:off x="5970506" y="6472724"/>
            <a:ext cx="497507" cy="514500"/>
            <a:chOff x="0" y="0"/>
            <a:chExt cx="663342" cy="686000"/>
          </a:xfrm>
        </p:grpSpPr>
        <p:sp>
          <p:nvSpPr>
            <p:cNvPr id="57" name="Freeform 57"/>
            <p:cNvSpPr/>
            <p:nvPr/>
          </p:nvSpPr>
          <p:spPr>
            <a:xfrm>
              <a:off x="9525" y="9525"/>
              <a:ext cx="644271" cy="667004"/>
            </a:xfrm>
            <a:custGeom>
              <a:avLst/>
              <a:gdLst/>
              <a:ahLst/>
              <a:cxnLst/>
              <a:rect l="l" t="t" r="r" b="b"/>
              <a:pathLst>
                <a:path w="644271" h="667004">
                  <a:moveTo>
                    <a:pt x="0" y="667004"/>
                  </a:moveTo>
                  <a:lnTo>
                    <a:pt x="0" y="0"/>
                  </a:lnTo>
                  <a:lnTo>
                    <a:pt x="644271" y="667004"/>
                  </a:lnTo>
                  <a:close/>
                </a:path>
              </a:pathLst>
            </a:custGeom>
            <a:solidFill>
              <a:srgbClr val="75C73E"/>
            </a:solidFill>
          </p:spPr>
          <p:txBody>
            <a:bodyPr/>
            <a:lstStyle/>
            <a:p>
              <a:pPr algn="l" rtl="0"/>
              <a:endParaRPr lang="el-GR"/>
            </a:p>
          </p:txBody>
        </p:sp>
        <p:sp>
          <p:nvSpPr>
            <p:cNvPr id="58" name="Freeform 58"/>
            <p:cNvSpPr/>
            <p:nvPr/>
          </p:nvSpPr>
          <p:spPr>
            <a:xfrm>
              <a:off x="0" y="-889"/>
              <a:ext cx="664083" cy="686816"/>
            </a:xfrm>
            <a:custGeom>
              <a:avLst/>
              <a:gdLst/>
              <a:ahLst/>
              <a:cxnLst/>
              <a:rect l="l" t="t" r="r" b="b"/>
              <a:pathLst>
                <a:path w="664083" h="686816">
                  <a:moveTo>
                    <a:pt x="0" y="677418"/>
                  </a:moveTo>
                  <a:lnTo>
                    <a:pt x="0" y="10414"/>
                  </a:lnTo>
                  <a:cubicBezTo>
                    <a:pt x="0" y="6477"/>
                    <a:pt x="2413" y="3048"/>
                    <a:pt x="5969" y="1524"/>
                  </a:cubicBezTo>
                  <a:cubicBezTo>
                    <a:pt x="9525" y="0"/>
                    <a:pt x="13716" y="889"/>
                    <a:pt x="16383" y="3683"/>
                  </a:cubicBezTo>
                  <a:lnTo>
                    <a:pt x="660654" y="670687"/>
                  </a:lnTo>
                  <a:cubicBezTo>
                    <a:pt x="663321" y="673481"/>
                    <a:pt x="664083" y="677545"/>
                    <a:pt x="662559" y="680974"/>
                  </a:cubicBezTo>
                  <a:cubicBezTo>
                    <a:pt x="661035" y="684403"/>
                    <a:pt x="657606" y="686816"/>
                    <a:pt x="653796" y="686816"/>
                  </a:cubicBezTo>
                  <a:lnTo>
                    <a:pt x="9525" y="686816"/>
                  </a:lnTo>
                  <a:cubicBezTo>
                    <a:pt x="4318" y="686816"/>
                    <a:pt x="0" y="682498"/>
                    <a:pt x="0" y="677291"/>
                  </a:cubicBezTo>
                  <a:moveTo>
                    <a:pt x="19050" y="677291"/>
                  </a:moveTo>
                  <a:lnTo>
                    <a:pt x="9525" y="677291"/>
                  </a:lnTo>
                  <a:lnTo>
                    <a:pt x="9525" y="667766"/>
                  </a:lnTo>
                  <a:lnTo>
                    <a:pt x="653796" y="667766"/>
                  </a:lnTo>
                  <a:lnTo>
                    <a:pt x="653796" y="677291"/>
                  </a:lnTo>
                  <a:lnTo>
                    <a:pt x="646938" y="683895"/>
                  </a:lnTo>
                  <a:lnTo>
                    <a:pt x="2667" y="17018"/>
                  </a:lnTo>
                  <a:lnTo>
                    <a:pt x="9525" y="10414"/>
                  </a:lnTo>
                  <a:lnTo>
                    <a:pt x="19050" y="10414"/>
                  </a:lnTo>
                  <a:lnTo>
                    <a:pt x="19050" y="677418"/>
                  </a:lnTo>
                  <a:close/>
                </a:path>
              </a:pathLst>
            </a:custGeom>
            <a:solidFill>
              <a:srgbClr val="000000"/>
            </a:solidFill>
          </p:spPr>
          <p:txBody>
            <a:bodyPr/>
            <a:lstStyle/>
            <a:p>
              <a:pPr algn="l" rtl="0"/>
              <a:endParaRPr lang="el-GR"/>
            </a:p>
          </p:txBody>
        </p:sp>
      </p:grpSp>
      <p:sp>
        <p:nvSpPr>
          <p:cNvPr id="59" name="TextBox 59"/>
          <p:cNvSpPr txBox="1"/>
          <p:nvPr/>
        </p:nvSpPr>
        <p:spPr>
          <a:xfrm>
            <a:off x="-1555004" y="1369685"/>
            <a:ext cx="18105150" cy="458775"/>
          </a:xfrm>
          <a:prstGeom prst="rect">
            <a:avLst/>
          </a:prstGeom>
        </p:spPr>
        <p:txBody>
          <a:bodyPr lIns="0" tIns="0" rIns="0" bIns="0" rtlCol="0" anchor="t">
            <a:spAutoFit/>
          </a:bodyPr>
          <a:lstStyle/>
          <a:p>
            <a:pPr algn="ctr" rtl="0">
              <a:lnSpc>
                <a:spcPts val="2916"/>
              </a:lnSpc>
            </a:pPr>
            <a:r>
              <a:rPr lang="en-US" sz="2700" b="1">
                <a:solidFill>
                  <a:srgbClr val="19112C"/>
                </a:solidFill>
                <a:latin typeface="Georgia Bold"/>
                <a:ea typeface="Georgia Bold"/>
                <a:cs typeface="Georgia Bold"/>
                <a:sym typeface="Georgia Bold"/>
              </a:rPr>
              <a:t>économie linéaire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1" name="Group 21"/>
          <p:cNvGrpSpPr/>
          <p:nvPr/>
        </p:nvGrpSpPr>
        <p:grpSpPr>
          <a:xfrm>
            <a:off x="1056712" y="2787488"/>
            <a:ext cx="6645150" cy="3403800"/>
            <a:chOff x="0" y="0"/>
            <a:chExt cx="8860200" cy="4538400"/>
          </a:xfrm>
        </p:grpSpPr>
        <p:sp>
          <p:nvSpPr>
            <p:cNvPr id="22" name="Freeform 22"/>
            <p:cNvSpPr/>
            <p:nvPr/>
          </p:nvSpPr>
          <p:spPr>
            <a:xfrm>
              <a:off x="0" y="0"/>
              <a:ext cx="8860200" cy="4538400"/>
            </a:xfrm>
            <a:custGeom>
              <a:avLst/>
              <a:gdLst/>
              <a:ahLst/>
              <a:cxnLst/>
              <a:rect l="l" t="t" r="r" b="b"/>
              <a:pathLst>
                <a:path w="8860200" h="4538400">
                  <a:moveTo>
                    <a:pt x="0" y="0"/>
                  </a:moveTo>
                  <a:lnTo>
                    <a:pt x="8860200" y="0"/>
                  </a:lnTo>
                  <a:lnTo>
                    <a:pt x="8860200" y="4538400"/>
                  </a:lnTo>
                  <a:lnTo>
                    <a:pt x="0" y="45384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19050"/>
              <a:ext cx="8860200" cy="4519350"/>
            </a:xfrm>
            <a:prstGeom prst="rect">
              <a:avLst/>
            </a:prstGeom>
          </p:spPr>
          <p:txBody>
            <a:bodyPr lIns="0" tIns="0" rIns="0" bIns="0" rtlCol="0" anchor="b"/>
            <a:lstStyle/>
            <a:p>
              <a:pPr algn="l" rtl="0">
                <a:lnSpc>
                  <a:spcPts val="3240"/>
                </a:lnSpc>
              </a:pPr>
              <a:r>
                <a:rPr lang="en-US" sz="3000" b="1">
                  <a:solidFill>
                    <a:srgbClr val="FFFFFF"/>
                  </a:solidFill>
                  <a:latin typeface="Arial Bold"/>
                  <a:ea typeface="Arial Bold"/>
                  <a:cs typeface="Arial Bold"/>
                  <a:sym typeface="Arial Bold"/>
                </a:rPr>
                <a:t>Modèle actuel : Économie linéaire</a:t>
              </a:r>
            </a:p>
            <a:p>
              <a:pPr algn="l" rtl="0">
                <a:lnSpc>
                  <a:spcPts val="3240"/>
                </a:lnSpc>
              </a:pPr>
              <a:r>
                <a:rPr lang="en-US" sz="3000">
                  <a:solidFill>
                    <a:srgbClr val="C0FF99"/>
                  </a:solidFill>
                  <a:latin typeface="Arial"/>
                  <a:ea typeface="Arial"/>
                  <a:cs typeface="Arial"/>
                  <a:sym typeface="Arial"/>
                </a:rPr>
                <a:t>Production → Utilisation → Déchets</a:t>
              </a:r>
            </a:p>
            <a:p>
              <a:pPr algn="l" rtl="0">
                <a:lnSpc>
                  <a:spcPts val="3240"/>
                </a:lnSpc>
              </a:pPr>
              <a:r>
                <a:rPr lang="en-US" sz="3000">
                  <a:solidFill>
                    <a:srgbClr val="FFFFFF"/>
                  </a:solidFill>
                  <a:latin typeface="Arial"/>
                  <a:ea typeface="Arial"/>
                  <a:cs typeface="Arial"/>
                  <a:sym typeface="Arial"/>
                </a:rPr>
                <a:t>Résultat:</a:t>
              </a:r>
            </a:p>
            <a:p>
              <a:pPr marL="695325" lvl="1" indent="-347662" algn="l" rtl="0">
                <a:lnSpc>
                  <a:spcPts val="3240"/>
                </a:lnSpc>
                <a:buFont typeface="Arial"/>
                <a:buChar char="•"/>
              </a:pPr>
              <a:r>
                <a:rPr lang="en-US" sz="3000">
                  <a:solidFill>
                    <a:srgbClr val="FFFFFF"/>
                  </a:solidFill>
                  <a:latin typeface="Arial"/>
                  <a:ea typeface="Arial"/>
                  <a:cs typeface="Arial"/>
                  <a:sym typeface="Arial"/>
                </a:rPr>
                <a:t>Extraction constante des ressources</a:t>
              </a:r>
            </a:p>
            <a:p>
              <a:pPr marL="695325" lvl="1" indent="-347662" algn="l" rtl="0">
                <a:lnSpc>
                  <a:spcPts val="3240"/>
                </a:lnSpc>
                <a:buFont typeface="Arial"/>
                <a:buChar char="•"/>
              </a:pPr>
              <a:r>
                <a:rPr lang="en-US" sz="3000">
                  <a:solidFill>
                    <a:srgbClr val="FFFFFF"/>
                  </a:solidFill>
                  <a:latin typeface="Arial"/>
                  <a:ea typeface="Arial"/>
                  <a:cs typeface="Arial"/>
                  <a:sym typeface="Arial"/>
                </a:rPr>
                <a:t>Déchets massifs</a:t>
              </a:r>
            </a:p>
            <a:p>
              <a:pPr marL="695325" lvl="1" indent="-347662" algn="l" rtl="0">
                <a:lnSpc>
                  <a:spcPts val="3240"/>
                </a:lnSpc>
                <a:buFont typeface="Arial"/>
                <a:buChar char="•"/>
              </a:pPr>
              <a:r>
                <a:rPr lang="en-US" sz="3000">
                  <a:solidFill>
                    <a:srgbClr val="FFFFFF"/>
                  </a:solidFill>
                  <a:latin typeface="Arial"/>
                  <a:ea typeface="Arial"/>
                  <a:cs typeface="Arial"/>
                  <a:sym typeface="Arial"/>
                </a:rPr>
                <a:t>Pollution</a:t>
              </a:r>
            </a:p>
          </p:txBody>
        </p:sp>
      </p:grpSp>
      <p:grpSp>
        <p:nvGrpSpPr>
          <p:cNvPr id="24" name="Group 24"/>
          <p:cNvGrpSpPr/>
          <p:nvPr/>
        </p:nvGrpSpPr>
        <p:grpSpPr>
          <a:xfrm>
            <a:off x="4647329" y="697981"/>
            <a:ext cx="9190028" cy="911947"/>
            <a:chOff x="0" y="0"/>
            <a:chExt cx="12253371" cy="1215930"/>
          </a:xfrm>
        </p:grpSpPr>
        <p:sp>
          <p:nvSpPr>
            <p:cNvPr id="25" name="Freeform 25"/>
            <p:cNvSpPr/>
            <p:nvPr/>
          </p:nvSpPr>
          <p:spPr>
            <a:xfrm>
              <a:off x="0" y="0"/>
              <a:ext cx="12253371" cy="1215930"/>
            </a:xfrm>
            <a:custGeom>
              <a:avLst/>
              <a:gdLst/>
              <a:ahLst/>
              <a:cxnLst/>
              <a:rect l="l" t="t" r="r" b="b"/>
              <a:pathLst>
                <a:path w="12253371" h="1215930">
                  <a:moveTo>
                    <a:pt x="0" y="0"/>
                  </a:moveTo>
                  <a:lnTo>
                    <a:pt x="12253371" y="0"/>
                  </a:lnTo>
                  <a:lnTo>
                    <a:pt x="12253371" y="1215930"/>
                  </a:lnTo>
                  <a:lnTo>
                    <a:pt x="0" y="1215930"/>
                  </a:lnTo>
                  <a:close/>
                </a:path>
              </a:pathLst>
            </a:custGeom>
            <a:solidFill>
              <a:srgbClr val="000000">
                <a:alpha val="0"/>
              </a:srgbClr>
            </a:solidFill>
          </p:spPr>
          <p:txBody>
            <a:bodyPr/>
            <a:lstStyle/>
            <a:p>
              <a:pPr algn="l" rtl="0"/>
              <a:endParaRPr lang="el-GR"/>
            </a:p>
          </p:txBody>
        </p:sp>
        <p:sp>
          <p:nvSpPr>
            <p:cNvPr id="26" name="TextBox 26"/>
            <p:cNvSpPr txBox="1"/>
            <p:nvPr/>
          </p:nvSpPr>
          <p:spPr>
            <a:xfrm>
              <a:off x="0" y="57150"/>
              <a:ext cx="12253371" cy="1158780"/>
            </a:xfrm>
            <a:prstGeom prst="rect">
              <a:avLst/>
            </a:prstGeom>
          </p:spPr>
          <p:txBody>
            <a:bodyPr lIns="0" tIns="0" rIns="0" bIns="0" rtlCol="0" anchor="b"/>
            <a:lstStyle/>
            <a:p>
              <a:pPr algn="l" rtl="0">
                <a:lnSpc>
                  <a:spcPts val="5184"/>
                </a:lnSpc>
              </a:pPr>
              <a:r>
                <a:rPr lang="en-US" sz="4800" b="1">
                  <a:solidFill>
                    <a:srgbClr val="FFFFFF"/>
                  </a:solidFill>
                  <a:latin typeface="Georgia Bold"/>
                  <a:ea typeface="Georgia Bold"/>
                  <a:cs typeface="Georgia Bold"/>
                  <a:sym typeface="Georgia Bold"/>
                </a:rPr>
                <a:t>L'économie circulaire dans l'Europe d'aujourd'hui</a:t>
              </a:r>
            </a:p>
          </p:txBody>
        </p:sp>
      </p:grpSp>
      <p:sp>
        <p:nvSpPr>
          <p:cNvPr id="27" name="TextBox 27"/>
          <p:cNvSpPr txBox="1"/>
          <p:nvPr/>
        </p:nvSpPr>
        <p:spPr>
          <a:xfrm>
            <a:off x="4527946" y="2284948"/>
            <a:ext cx="9232109" cy="502539"/>
          </a:xfrm>
          <a:prstGeom prst="rect">
            <a:avLst/>
          </a:prstGeom>
        </p:spPr>
        <p:txBody>
          <a:bodyPr lIns="0" tIns="0" rIns="0" bIns="0" rtlCol="0" anchor="t">
            <a:spAutoFit/>
          </a:bodyPr>
          <a:lstStyle/>
          <a:p>
            <a:pPr algn="l" rtl="0">
              <a:lnSpc>
                <a:spcPts val="3888"/>
              </a:lnSpc>
            </a:pPr>
            <a:r>
              <a:rPr lang="en-US" sz="3600" b="1">
                <a:solidFill>
                  <a:srgbClr val="C0FF99"/>
                </a:solidFill>
                <a:latin typeface="Georgia Bold"/>
                <a:ea typeface="Georgia Bold"/>
                <a:cs typeface="Georgia Bold"/>
                <a:sym typeface="Georgia Bold"/>
              </a:rPr>
              <a:t>Linéaire</a:t>
            </a:r>
            <a:r>
              <a:rPr lang="en-US" sz="3600">
                <a:solidFill>
                  <a:srgbClr val="C0FF99"/>
                </a:solidFill>
                <a:latin typeface="Georgia"/>
                <a:ea typeface="Georgia"/>
                <a:cs typeface="Georgia"/>
                <a:sym typeface="Georgia"/>
              </a:rPr>
              <a:t>contre</a:t>
            </a:r>
            <a:r>
              <a:rPr lang="en-US" sz="3600" b="1">
                <a:solidFill>
                  <a:srgbClr val="C0FF99"/>
                </a:solidFill>
                <a:latin typeface="Georgia Bold"/>
                <a:ea typeface="Georgia Bold"/>
                <a:cs typeface="Georgia Bold"/>
                <a:sym typeface="Georgia Bold"/>
              </a:rPr>
              <a:t>L'économie circulaire dans la mode</a:t>
            </a:r>
          </a:p>
        </p:txBody>
      </p:sp>
      <p:grpSp>
        <p:nvGrpSpPr>
          <p:cNvPr id="28" name="Group 28"/>
          <p:cNvGrpSpPr/>
          <p:nvPr/>
        </p:nvGrpSpPr>
        <p:grpSpPr>
          <a:xfrm>
            <a:off x="10270650" y="2670037"/>
            <a:ext cx="6645150" cy="3521250"/>
            <a:chOff x="0" y="0"/>
            <a:chExt cx="8860200" cy="4695000"/>
          </a:xfrm>
        </p:grpSpPr>
        <p:sp>
          <p:nvSpPr>
            <p:cNvPr id="29" name="Freeform 29"/>
            <p:cNvSpPr/>
            <p:nvPr/>
          </p:nvSpPr>
          <p:spPr>
            <a:xfrm>
              <a:off x="0" y="0"/>
              <a:ext cx="8860200" cy="4695000"/>
            </a:xfrm>
            <a:custGeom>
              <a:avLst/>
              <a:gdLst/>
              <a:ahLst/>
              <a:cxnLst/>
              <a:rect l="l" t="t" r="r" b="b"/>
              <a:pathLst>
                <a:path w="8860200" h="4695000">
                  <a:moveTo>
                    <a:pt x="0" y="0"/>
                  </a:moveTo>
                  <a:lnTo>
                    <a:pt x="8860200" y="0"/>
                  </a:lnTo>
                  <a:lnTo>
                    <a:pt x="8860200" y="4695000"/>
                  </a:lnTo>
                  <a:lnTo>
                    <a:pt x="0" y="4695000"/>
                  </a:lnTo>
                  <a:close/>
                </a:path>
              </a:pathLst>
            </a:custGeom>
            <a:solidFill>
              <a:srgbClr val="000000">
                <a:alpha val="0"/>
              </a:srgbClr>
            </a:solidFill>
          </p:spPr>
          <p:txBody>
            <a:bodyPr/>
            <a:lstStyle/>
            <a:p>
              <a:pPr algn="l" rtl="0"/>
              <a:endParaRPr lang="el-GR"/>
            </a:p>
          </p:txBody>
        </p:sp>
        <p:sp>
          <p:nvSpPr>
            <p:cNvPr id="30" name="TextBox 30"/>
            <p:cNvSpPr txBox="1"/>
            <p:nvPr/>
          </p:nvSpPr>
          <p:spPr>
            <a:xfrm>
              <a:off x="0" y="19050"/>
              <a:ext cx="8860200" cy="4675950"/>
            </a:xfrm>
            <a:prstGeom prst="rect">
              <a:avLst/>
            </a:prstGeom>
          </p:spPr>
          <p:txBody>
            <a:bodyPr lIns="0" tIns="0" rIns="0" bIns="0" rtlCol="0" anchor="b"/>
            <a:lstStyle/>
            <a:p>
              <a:pPr algn="l" rtl="0">
                <a:lnSpc>
                  <a:spcPts val="3240"/>
                </a:lnSpc>
              </a:pPr>
              <a:r>
                <a:rPr lang="en-US" sz="3000" b="1">
                  <a:solidFill>
                    <a:srgbClr val="FFFFFF"/>
                  </a:solidFill>
                  <a:latin typeface="Arial Bold"/>
                  <a:ea typeface="Arial Bold"/>
                  <a:cs typeface="Arial Bold"/>
                  <a:sym typeface="Arial Bold"/>
                </a:rPr>
                <a:t>Modèle souhaité : économie circulaire</a:t>
              </a:r>
            </a:p>
            <a:p>
              <a:pPr algn="l" rtl="0">
                <a:lnSpc>
                  <a:spcPts val="3240"/>
                </a:lnSpc>
              </a:pPr>
              <a:r>
                <a:rPr lang="en-US" sz="3000">
                  <a:solidFill>
                    <a:srgbClr val="C0FF99"/>
                  </a:solidFill>
                  <a:latin typeface="Arial"/>
                  <a:ea typeface="Arial"/>
                  <a:cs typeface="Arial"/>
                  <a:sym typeface="Arial"/>
                </a:rPr>
                <a:t>Fabriquer → Utiliser → Réutiliser → Recycler</a:t>
              </a:r>
            </a:p>
            <a:p>
              <a:pPr algn="l" rtl="0">
                <a:lnSpc>
                  <a:spcPts val="3240"/>
                </a:lnSpc>
              </a:pPr>
              <a:r>
                <a:rPr lang="en-US" sz="3000">
                  <a:solidFill>
                    <a:srgbClr val="FFFFFF"/>
                  </a:solidFill>
                  <a:latin typeface="Arial"/>
                  <a:ea typeface="Arial"/>
                  <a:cs typeface="Arial"/>
                  <a:sym typeface="Arial"/>
                </a:rPr>
                <a:t>Résultat:</a:t>
              </a:r>
            </a:p>
            <a:p>
              <a:pPr marL="695325" lvl="1" indent="-347662" algn="l" rtl="0">
                <a:lnSpc>
                  <a:spcPts val="3240"/>
                </a:lnSpc>
                <a:buFont typeface="Arial"/>
                <a:buChar char="•"/>
              </a:pPr>
              <a:r>
                <a:rPr lang="en-US" sz="3000">
                  <a:solidFill>
                    <a:srgbClr val="FFFFFF"/>
                  </a:solidFill>
                  <a:latin typeface="Arial"/>
                  <a:ea typeface="Arial"/>
                  <a:cs typeface="Arial"/>
                  <a:sym typeface="Arial"/>
                </a:rPr>
                <a:t>Zéro déchet</a:t>
              </a:r>
            </a:p>
            <a:p>
              <a:pPr marL="695325" lvl="1" indent="-347662" algn="l" rtl="0">
                <a:lnSpc>
                  <a:spcPts val="3240"/>
                </a:lnSpc>
                <a:buFont typeface="Arial"/>
                <a:buChar char="•"/>
              </a:pPr>
              <a:r>
                <a:rPr lang="en-US" sz="3000">
                  <a:solidFill>
                    <a:srgbClr val="FFFFFF"/>
                  </a:solidFill>
                  <a:latin typeface="Arial"/>
                  <a:ea typeface="Arial"/>
                  <a:cs typeface="Arial"/>
                  <a:sym typeface="Arial"/>
                </a:rPr>
                <a:t>Les ressources restent informées</a:t>
              </a:r>
            </a:p>
            <a:p>
              <a:pPr marL="695325" lvl="1" indent="-347662" algn="l" rtl="0">
                <a:lnSpc>
                  <a:spcPts val="3240"/>
                </a:lnSpc>
                <a:buFont typeface="Arial"/>
                <a:buChar char="•"/>
              </a:pPr>
              <a:r>
                <a:rPr lang="en-US" sz="3000">
                  <a:solidFill>
                    <a:srgbClr val="FFFFFF"/>
                  </a:solidFill>
                  <a:latin typeface="Arial"/>
                  <a:ea typeface="Arial"/>
                  <a:cs typeface="Arial"/>
                  <a:sym typeface="Arial"/>
                </a:rPr>
                <a:t>un avenir durable</a:t>
              </a:r>
            </a:p>
          </p:txBody>
        </p:sp>
      </p:grpSp>
      <p:sp>
        <p:nvSpPr>
          <p:cNvPr id="31" name="TextBox 31"/>
          <p:cNvSpPr txBox="1"/>
          <p:nvPr/>
        </p:nvSpPr>
        <p:spPr>
          <a:xfrm>
            <a:off x="1148138" y="7430838"/>
            <a:ext cx="14991150" cy="426568"/>
          </a:xfrm>
          <a:prstGeom prst="rect">
            <a:avLst/>
          </a:prstGeom>
        </p:spPr>
        <p:txBody>
          <a:bodyPr lIns="0" tIns="0" rIns="0" bIns="0" rtlCol="0" anchor="t">
            <a:spAutoFit/>
          </a:bodyPr>
          <a:lstStyle/>
          <a:p>
            <a:pPr algn="l" rtl="0">
              <a:lnSpc>
                <a:spcPts val="2851"/>
              </a:lnSpc>
            </a:pPr>
            <a:r>
              <a:rPr lang="en-US" sz="3300" b="1">
                <a:solidFill>
                  <a:srgbClr val="C0FF99"/>
                </a:solidFill>
                <a:latin typeface="Arial Bold"/>
                <a:ea typeface="Arial Bold"/>
                <a:cs typeface="Arial Bold"/>
                <a:sym typeface="Arial Bold"/>
              </a:rPr>
              <a:t>Pourquoi est-ce important ?</a:t>
            </a:r>
            <a:r>
              <a:rPr lang="en-US" sz="3300" b="1" u="sng">
                <a:solidFill>
                  <a:srgbClr val="C0FF99"/>
                </a:solidFill>
                <a:latin typeface="Arial Bold"/>
                <a:ea typeface="Arial Bold"/>
                <a:cs typeface="Arial Bold"/>
                <a:sym typeface="Arial Bold"/>
              </a:rPr>
              <a:t>Nous transformons un système sans issue en un cycle vivant.</a:t>
            </a:r>
          </a:p>
        </p:txBody>
      </p:sp>
      <p:grpSp>
        <p:nvGrpSpPr>
          <p:cNvPr id="32" name="Group 32"/>
          <p:cNvGrpSpPr/>
          <p:nvPr/>
        </p:nvGrpSpPr>
        <p:grpSpPr>
          <a:xfrm>
            <a:off x="8079694" y="4353412"/>
            <a:ext cx="1128038" cy="790088"/>
            <a:chOff x="0" y="0"/>
            <a:chExt cx="1504050" cy="1053450"/>
          </a:xfrm>
        </p:grpSpPr>
        <p:sp>
          <p:nvSpPr>
            <p:cNvPr id="33" name="Freeform 33"/>
            <p:cNvSpPr/>
            <p:nvPr/>
          </p:nvSpPr>
          <p:spPr>
            <a:xfrm>
              <a:off x="9525" y="9525"/>
              <a:ext cx="1485011" cy="1034415"/>
            </a:xfrm>
            <a:custGeom>
              <a:avLst/>
              <a:gdLst/>
              <a:ahLst/>
              <a:cxnLst/>
              <a:rect l="l" t="t" r="r" b="b"/>
              <a:pathLst>
                <a:path w="1485011" h="1034415">
                  <a:moveTo>
                    <a:pt x="0" y="258572"/>
                  </a:moveTo>
                  <a:lnTo>
                    <a:pt x="964946" y="258572"/>
                  </a:lnTo>
                  <a:lnTo>
                    <a:pt x="964946" y="0"/>
                  </a:lnTo>
                  <a:lnTo>
                    <a:pt x="1485011" y="517144"/>
                  </a:lnTo>
                  <a:lnTo>
                    <a:pt x="964946" y="1034415"/>
                  </a:lnTo>
                  <a:lnTo>
                    <a:pt x="964946" y="775843"/>
                  </a:lnTo>
                  <a:lnTo>
                    <a:pt x="0" y="775843"/>
                  </a:lnTo>
                  <a:close/>
                </a:path>
              </a:pathLst>
            </a:custGeom>
            <a:solidFill>
              <a:srgbClr val="C0FF99"/>
            </a:solidFill>
          </p:spPr>
          <p:txBody>
            <a:bodyPr/>
            <a:lstStyle/>
            <a:p>
              <a:pPr algn="l" rtl="0"/>
              <a:endParaRPr lang="el-GR"/>
            </a:p>
          </p:txBody>
        </p:sp>
        <p:sp>
          <p:nvSpPr>
            <p:cNvPr id="34" name="Freeform 34"/>
            <p:cNvSpPr/>
            <p:nvPr/>
          </p:nvSpPr>
          <p:spPr>
            <a:xfrm>
              <a:off x="0" y="-635"/>
              <a:ext cx="1504061" cy="1054862"/>
            </a:xfrm>
            <a:custGeom>
              <a:avLst/>
              <a:gdLst/>
              <a:ahLst/>
              <a:cxnLst/>
              <a:rect l="l" t="t" r="r" b="b"/>
              <a:pathLst>
                <a:path w="1504061" h="1054862">
                  <a:moveTo>
                    <a:pt x="9525" y="259207"/>
                  </a:moveTo>
                  <a:lnTo>
                    <a:pt x="974471" y="259207"/>
                  </a:lnTo>
                  <a:lnTo>
                    <a:pt x="974471" y="268732"/>
                  </a:lnTo>
                  <a:lnTo>
                    <a:pt x="964946" y="268732"/>
                  </a:lnTo>
                  <a:lnTo>
                    <a:pt x="964946" y="10160"/>
                  </a:lnTo>
                  <a:cubicBezTo>
                    <a:pt x="964946" y="6350"/>
                    <a:pt x="967232" y="2794"/>
                    <a:pt x="970788" y="1397"/>
                  </a:cubicBezTo>
                  <a:cubicBezTo>
                    <a:pt x="974344" y="0"/>
                    <a:pt x="978408" y="762"/>
                    <a:pt x="981202" y="3429"/>
                  </a:cubicBezTo>
                  <a:lnTo>
                    <a:pt x="1501267" y="520573"/>
                  </a:lnTo>
                  <a:cubicBezTo>
                    <a:pt x="1503045" y="522351"/>
                    <a:pt x="1504061" y="524764"/>
                    <a:pt x="1504061" y="527304"/>
                  </a:cubicBezTo>
                  <a:cubicBezTo>
                    <a:pt x="1504061" y="529844"/>
                    <a:pt x="1503045" y="532257"/>
                    <a:pt x="1501267" y="534035"/>
                  </a:cubicBezTo>
                  <a:lnTo>
                    <a:pt x="981202" y="1051306"/>
                  </a:lnTo>
                  <a:cubicBezTo>
                    <a:pt x="978535" y="1053973"/>
                    <a:pt x="974344" y="1054862"/>
                    <a:pt x="970788" y="1053338"/>
                  </a:cubicBezTo>
                  <a:cubicBezTo>
                    <a:pt x="967232" y="1051814"/>
                    <a:pt x="964946" y="1048385"/>
                    <a:pt x="964946" y="1044575"/>
                  </a:cubicBezTo>
                  <a:lnTo>
                    <a:pt x="964946" y="786003"/>
                  </a:lnTo>
                  <a:lnTo>
                    <a:pt x="974471" y="786003"/>
                  </a:lnTo>
                  <a:lnTo>
                    <a:pt x="974471" y="795528"/>
                  </a:lnTo>
                  <a:lnTo>
                    <a:pt x="9525" y="795528"/>
                  </a:lnTo>
                  <a:cubicBezTo>
                    <a:pt x="4318" y="795528"/>
                    <a:pt x="0" y="791210"/>
                    <a:pt x="0" y="786003"/>
                  </a:cubicBezTo>
                  <a:lnTo>
                    <a:pt x="0" y="268732"/>
                  </a:lnTo>
                  <a:cubicBezTo>
                    <a:pt x="0" y="263525"/>
                    <a:pt x="4318" y="259207"/>
                    <a:pt x="9525" y="259207"/>
                  </a:cubicBezTo>
                  <a:moveTo>
                    <a:pt x="9525" y="278257"/>
                  </a:moveTo>
                  <a:lnTo>
                    <a:pt x="9525" y="268732"/>
                  </a:lnTo>
                  <a:lnTo>
                    <a:pt x="19050" y="268732"/>
                  </a:lnTo>
                  <a:lnTo>
                    <a:pt x="19050" y="786003"/>
                  </a:lnTo>
                  <a:lnTo>
                    <a:pt x="9525" y="786003"/>
                  </a:lnTo>
                  <a:lnTo>
                    <a:pt x="9525" y="776478"/>
                  </a:lnTo>
                  <a:lnTo>
                    <a:pt x="974471" y="776478"/>
                  </a:lnTo>
                  <a:cubicBezTo>
                    <a:pt x="979678" y="776478"/>
                    <a:pt x="983996" y="780796"/>
                    <a:pt x="983996" y="786003"/>
                  </a:cubicBezTo>
                  <a:lnTo>
                    <a:pt x="983996" y="1044575"/>
                  </a:lnTo>
                  <a:lnTo>
                    <a:pt x="974471" y="1044575"/>
                  </a:lnTo>
                  <a:lnTo>
                    <a:pt x="967740" y="1037844"/>
                  </a:lnTo>
                  <a:lnTo>
                    <a:pt x="1487805" y="520700"/>
                  </a:lnTo>
                  <a:lnTo>
                    <a:pt x="1494536" y="527431"/>
                  </a:lnTo>
                  <a:lnTo>
                    <a:pt x="1487805" y="534162"/>
                  </a:lnTo>
                  <a:lnTo>
                    <a:pt x="967740" y="16891"/>
                  </a:lnTo>
                  <a:lnTo>
                    <a:pt x="974471" y="10160"/>
                  </a:lnTo>
                  <a:lnTo>
                    <a:pt x="983996" y="10160"/>
                  </a:lnTo>
                  <a:lnTo>
                    <a:pt x="983996" y="268732"/>
                  </a:lnTo>
                  <a:cubicBezTo>
                    <a:pt x="983996" y="273939"/>
                    <a:pt x="979678" y="278257"/>
                    <a:pt x="974471" y="278257"/>
                  </a:cubicBezTo>
                  <a:lnTo>
                    <a:pt x="9525" y="278257"/>
                  </a:lnTo>
                  <a:close/>
                </a:path>
              </a:pathLst>
            </a:custGeom>
            <a:solidFill>
              <a:srgbClr val="C0FF99"/>
            </a:solidFill>
          </p:spPr>
          <p:txBody>
            <a:bodyPr/>
            <a:lstStyle/>
            <a:p>
              <a:pPr algn="l" rtl="0"/>
              <a:endParaRPr lang="el-G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sp>
        <p:nvSpPr>
          <p:cNvPr id="21" name="TextBox 21"/>
          <p:cNvSpPr txBox="1"/>
          <p:nvPr/>
        </p:nvSpPr>
        <p:spPr>
          <a:xfrm>
            <a:off x="2037900" y="3088900"/>
            <a:ext cx="4317150" cy="889000"/>
          </a:xfrm>
          <a:prstGeom prst="rect">
            <a:avLst/>
          </a:prstGeom>
        </p:spPr>
        <p:txBody>
          <a:bodyPr lIns="0" tIns="0" rIns="0" bIns="0" rtlCol="0" anchor="t">
            <a:spAutoFit/>
          </a:bodyPr>
          <a:lstStyle/>
          <a:p>
            <a:pPr algn="l" rtl="0">
              <a:lnSpc>
                <a:spcPts val="3240"/>
              </a:lnSpc>
            </a:pPr>
            <a:r>
              <a:rPr lang="en-US" sz="3000" b="1">
                <a:solidFill>
                  <a:srgbClr val="FFFFFF"/>
                </a:solidFill>
                <a:latin typeface="Arial Bold"/>
                <a:ea typeface="Arial Bold"/>
                <a:cs typeface="Arial Bold"/>
                <a:sym typeface="Arial Bold"/>
              </a:rPr>
              <a:t>Circularité mondiale</a:t>
            </a:r>
          </a:p>
        </p:txBody>
      </p:sp>
      <p:grpSp>
        <p:nvGrpSpPr>
          <p:cNvPr id="22" name="Group 22"/>
          <p:cNvGrpSpPr/>
          <p:nvPr/>
        </p:nvGrpSpPr>
        <p:grpSpPr>
          <a:xfrm>
            <a:off x="4498432" y="509737"/>
            <a:ext cx="12577500" cy="1569172"/>
            <a:chOff x="0" y="0"/>
            <a:chExt cx="16770000" cy="2092229"/>
          </a:xfrm>
        </p:grpSpPr>
        <p:sp>
          <p:nvSpPr>
            <p:cNvPr id="23" name="Freeform 23"/>
            <p:cNvSpPr/>
            <p:nvPr/>
          </p:nvSpPr>
          <p:spPr>
            <a:xfrm>
              <a:off x="0" y="0"/>
              <a:ext cx="16770000" cy="2092229"/>
            </a:xfrm>
            <a:custGeom>
              <a:avLst/>
              <a:gdLst/>
              <a:ahLst/>
              <a:cxnLst/>
              <a:rect l="l" t="t" r="r" b="b"/>
              <a:pathLst>
                <a:path w="16770000" h="2092229">
                  <a:moveTo>
                    <a:pt x="0" y="0"/>
                  </a:moveTo>
                  <a:lnTo>
                    <a:pt x="16770000" y="0"/>
                  </a:lnTo>
                  <a:lnTo>
                    <a:pt x="16770000" y="2092229"/>
                  </a:lnTo>
                  <a:lnTo>
                    <a:pt x="0" y="2092229"/>
                  </a:lnTo>
                  <a:close/>
                </a:path>
              </a:pathLst>
            </a:custGeom>
            <a:solidFill>
              <a:srgbClr val="000000">
                <a:alpha val="0"/>
              </a:srgbClr>
            </a:solidFill>
          </p:spPr>
          <p:txBody>
            <a:bodyPr/>
            <a:lstStyle/>
            <a:p>
              <a:pPr algn="l" rtl="0"/>
              <a:endParaRPr lang="el-GR"/>
            </a:p>
          </p:txBody>
        </p:sp>
        <p:sp>
          <p:nvSpPr>
            <p:cNvPr id="24" name="TextBox 24"/>
            <p:cNvSpPr txBox="1"/>
            <p:nvPr/>
          </p:nvSpPr>
          <p:spPr>
            <a:xfrm>
              <a:off x="0" y="57150"/>
              <a:ext cx="16770000" cy="2035079"/>
            </a:xfrm>
            <a:prstGeom prst="rect">
              <a:avLst/>
            </a:prstGeom>
          </p:spPr>
          <p:txBody>
            <a:bodyPr lIns="0" tIns="0" rIns="0" bIns="0" rtlCol="0" anchor="b"/>
            <a:lstStyle/>
            <a:p>
              <a:pPr algn="l" rtl="0">
                <a:lnSpc>
                  <a:spcPts val="5183"/>
                </a:lnSpc>
              </a:pPr>
              <a:r>
                <a:rPr lang="en-US" sz="4799" b="1">
                  <a:solidFill>
                    <a:srgbClr val="FFFFFF"/>
                  </a:solidFill>
                  <a:latin typeface="Georgia Bold"/>
                  <a:ea typeface="Georgia Bold"/>
                  <a:cs typeface="Georgia Bold"/>
                  <a:sym typeface="Georgia Bold"/>
                </a:rPr>
                <a:t>La dure réalité : le secteur textile européen est-il véritablement circulaire ?</a:t>
              </a:r>
            </a:p>
          </p:txBody>
        </p:sp>
      </p:grpSp>
      <p:sp>
        <p:nvSpPr>
          <p:cNvPr id="25" name="TextBox 25"/>
          <p:cNvSpPr txBox="1"/>
          <p:nvPr/>
        </p:nvSpPr>
        <p:spPr>
          <a:xfrm>
            <a:off x="10358809" y="2982556"/>
            <a:ext cx="6462300" cy="436245"/>
          </a:xfrm>
          <a:prstGeom prst="rect">
            <a:avLst/>
          </a:prstGeom>
        </p:spPr>
        <p:txBody>
          <a:bodyPr lIns="0" tIns="0" rIns="0" bIns="0" rtlCol="0" anchor="t">
            <a:spAutoFit/>
          </a:bodyPr>
          <a:lstStyle/>
          <a:p>
            <a:pPr algn="l" rtl="0">
              <a:lnSpc>
                <a:spcPts val="3240"/>
              </a:lnSpc>
            </a:pPr>
            <a:r>
              <a:rPr lang="en-US" sz="3000" b="1">
                <a:solidFill>
                  <a:srgbClr val="FFFFFF"/>
                </a:solidFill>
                <a:latin typeface="Arial Bold"/>
                <a:ea typeface="Arial Bold"/>
                <a:cs typeface="Arial Bold"/>
                <a:sym typeface="Arial Bold"/>
              </a:rPr>
              <a:t>Seuls 0,3 % sont circulaires</a:t>
            </a:r>
          </a:p>
        </p:txBody>
      </p:sp>
      <p:sp>
        <p:nvSpPr>
          <p:cNvPr id="26" name="TextBox 26"/>
          <p:cNvSpPr txBox="1"/>
          <p:nvPr/>
        </p:nvSpPr>
        <p:spPr>
          <a:xfrm>
            <a:off x="3416519" y="7664007"/>
            <a:ext cx="11454963" cy="457505"/>
          </a:xfrm>
          <a:prstGeom prst="rect">
            <a:avLst/>
          </a:prstGeom>
        </p:spPr>
        <p:txBody>
          <a:bodyPr lIns="0" tIns="0" rIns="0" bIns="0" rtlCol="0" anchor="t">
            <a:spAutoFit/>
          </a:bodyPr>
          <a:lstStyle/>
          <a:p>
            <a:pPr algn="l" rtl="0">
              <a:lnSpc>
                <a:spcPts val="3207"/>
              </a:lnSpc>
            </a:pPr>
            <a:r>
              <a:rPr lang="en-US" sz="3300" b="1">
                <a:solidFill>
                  <a:srgbClr val="C0FF99"/>
                </a:solidFill>
                <a:latin typeface="Arial Bold"/>
                <a:ea typeface="Arial Bold"/>
                <a:cs typeface="Arial Bold"/>
                <a:sym typeface="Arial Bold"/>
              </a:rPr>
              <a:t>Malgré les progrès réalisés, le système ne parvient pas à boucler la boucle.</a:t>
            </a:r>
          </a:p>
        </p:txBody>
      </p:sp>
      <p:sp>
        <p:nvSpPr>
          <p:cNvPr id="27" name="TextBox 27"/>
          <p:cNvSpPr txBox="1"/>
          <p:nvPr/>
        </p:nvSpPr>
        <p:spPr>
          <a:xfrm>
            <a:off x="2037900" y="5442925"/>
            <a:ext cx="4317150" cy="889000"/>
          </a:xfrm>
          <a:prstGeom prst="rect">
            <a:avLst/>
          </a:prstGeom>
        </p:spPr>
        <p:txBody>
          <a:bodyPr lIns="0" tIns="0" rIns="0" bIns="0" rtlCol="0" anchor="t">
            <a:spAutoFit/>
          </a:bodyPr>
          <a:lstStyle/>
          <a:p>
            <a:pPr algn="l" rtl="0">
              <a:lnSpc>
                <a:spcPts val="3240"/>
              </a:lnSpc>
            </a:pPr>
            <a:r>
              <a:rPr lang="en-US" sz="3000" b="1">
                <a:solidFill>
                  <a:srgbClr val="FFFFFF"/>
                </a:solidFill>
                <a:latin typeface="Arial Bold"/>
                <a:ea typeface="Arial Bold"/>
                <a:cs typeface="Arial Bold"/>
                <a:sym typeface="Arial Bold"/>
              </a:rPr>
              <a:t>Recyclage des textiles dans l'UE</a:t>
            </a:r>
          </a:p>
        </p:txBody>
      </p:sp>
      <p:sp>
        <p:nvSpPr>
          <p:cNvPr id="28" name="TextBox 28"/>
          <p:cNvSpPr txBox="1"/>
          <p:nvPr/>
        </p:nvSpPr>
        <p:spPr>
          <a:xfrm>
            <a:off x="10325850" y="5442907"/>
            <a:ext cx="6101489" cy="845820"/>
          </a:xfrm>
          <a:prstGeom prst="rect">
            <a:avLst/>
          </a:prstGeom>
        </p:spPr>
        <p:txBody>
          <a:bodyPr lIns="0" tIns="0" rIns="0" bIns="0" rtlCol="0" anchor="t">
            <a:spAutoFit/>
          </a:bodyPr>
          <a:lstStyle/>
          <a:p>
            <a:pPr algn="l" rtl="0">
              <a:lnSpc>
                <a:spcPts val="3240"/>
              </a:lnSpc>
            </a:pPr>
            <a:r>
              <a:rPr lang="en-US" sz="3000" b="1">
                <a:solidFill>
                  <a:srgbClr val="FFFFFF"/>
                </a:solidFill>
                <a:latin typeface="Arial Bold"/>
                <a:ea typeface="Arial Bold"/>
                <a:cs typeface="Arial Bold"/>
                <a:sym typeface="Arial Bold"/>
              </a:rPr>
              <a:t>Seul 1 % des déchets textiles est transformé en nouveaux vêtements.</a:t>
            </a:r>
          </a:p>
        </p:txBody>
      </p:sp>
      <p:grpSp>
        <p:nvGrpSpPr>
          <p:cNvPr id="29" name="Group 29"/>
          <p:cNvGrpSpPr>
            <a:grpSpLocks noChangeAspect="1"/>
          </p:cNvGrpSpPr>
          <p:nvPr/>
        </p:nvGrpSpPr>
        <p:grpSpPr>
          <a:xfrm>
            <a:off x="8098632" y="2694770"/>
            <a:ext cx="1448025" cy="1448025"/>
            <a:chOff x="0" y="0"/>
            <a:chExt cx="1930700" cy="1930700"/>
          </a:xfrm>
        </p:grpSpPr>
        <p:sp>
          <p:nvSpPr>
            <p:cNvPr id="30" name="Freeform 30"/>
            <p:cNvSpPr/>
            <p:nvPr/>
          </p:nvSpPr>
          <p:spPr>
            <a:xfrm>
              <a:off x="0" y="0"/>
              <a:ext cx="1930654" cy="1930654"/>
            </a:xfrm>
            <a:custGeom>
              <a:avLst/>
              <a:gdLst/>
              <a:ahLst/>
              <a:cxnLst/>
              <a:rect l="l" t="t" r="r" b="b"/>
              <a:pathLst>
                <a:path w="1930654" h="1930654">
                  <a:moveTo>
                    <a:pt x="0" y="0"/>
                  </a:moveTo>
                  <a:lnTo>
                    <a:pt x="1930654" y="0"/>
                  </a:lnTo>
                  <a:lnTo>
                    <a:pt x="1930654" y="1930654"/>
                  </a:lnTo>
                  <a:lnTo>
                    <a:pt x="0" y="1930654"/>
                  </a:lnTo>
                  <a:lnTo>
                    <a:pt x="0" y="0"/>
                  </a:lnTo>
                  <a:close/>
                </a:path>
              </a:pathLst>
            </a:custGeom>
            <a:blipFill>
              <a:blip r:embed="rId11"/>
              <a:stretch>
                <a:fillRect r="-2" b="-2"/>
              </a:stretch>
            </a:blipFill>
          </p:spPr>
          <p:txBody>
            <a:bodyPr/>
            <a:lstStyle/>
            <a:p>
              <a:pPr algn="l" rtl="0"/>
              <a:endParaRPr lang="el-GR"/>
            </a:p>
          </p:txBody>
        </p:sp>
      </p:grpSp>
      <p:grpSp>
        <p:nvGrpSpPr>
          <p:cNvPr id="31" name="Group 31"/>
          <p:cNvGrpSpPr>
            <a:grpSpLocks noChangeAspect="1"/>
          </p:cNvGrpSpPr>
          <p:nvPr/>
        </p:nvGrpSpPr>
        <p:grpSpPr>
          <a:xfrm>
            <a:off x="7122096" y="1758207"/>
            <a:ext cx="3321187" cy="3321188"/>
            <a:chOff x="0" y="0"/>
            <a:chExt cx="4428250" cy="4428250"/>
          </a:xfrm>
        </p:grpSpPr>
        <p:sp>
          <p:nvSpPr>
            <p:cNvPr id="32" name="Freeform 32"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2"/>
              <a:stretch>
                <a:fillRect/>
              </a:stretch>
            </a:blipFill>
          </p:spPr>
          <p:txBody>
            <a:bodyPr/>
            <a:lstStyle/>
            <a:p>
              <a:pPr algn="l" rtl="0"/>
              <a:endParaRPr lang="el-GR"/>
            </a:p>
          </p:txBody>
        </p:sp>
      </p:grpSp>
      <p:grpSp>
        <p:nvGrpSpPr>
          <p:cNvPr id="33" name="Group 33"/>
          <p:cNvGrpSpPr>
            <a:grpSpLocks noChangeAspect="1"/>
          </p:cNvGrpSpPr>
          <p:nvPr/>
        </p:nvGrpSpPr>
        <p:grpSpPr>
          <a:xfrm>
            <a:off x="7162051" y="4142794"/>
            <a:ext cx="3321188" cy="3321188"/>
            <a:chOff x="0" y="0"/>
            <a:chExt cx="4428250" cy="4428250"/>
          </a:xfrm>
        </p:grpSpPr>
        <p:sp>
          <p:nvSpPr>
            <p:cNvPr id="34" name="Freeform 34" descr="Κύκλος με βέλος με συμπαγές γέμισμα"/>
            <p:cNvSpPr/>
            <p:nvPr/>
          </p:nvSpPr>
          <p:spPr>
            <a:xfrm>
              <a:off x="0" y="0"/>
              <a:ext cx="4428236" cy="4428236"/>
            </a:xfrm>
            <a:custGeom>
              <a:avLst/>
              <a:gdLst/>
              <a:ahLst/>
              <a:cxnLst/>
              <a:rect l="l" t="t" r="r" b="b"/>
              <a:pathLst>
                <a:path w="4428236" h="4428236">
                  <a:moveTo>
                    <a:pt x="0" y="0"/>
                  </a:moveTo>
                  <a:lnTo>
                    <a:pt x="4428236" y="0"/>
                  </a:lnTo>
                  <a:lnTo>
                    <a:pt x="4428236" y="4428236"/>
                  </a:lnTo>
                  <a:lnTo>
                    <a:pt x="0" y="4428236"/>
                  </a:lnTo>
                  <a:lnTo>
                    <a:pt x="0" y="0"/>
                  </a:lnTo>
                  <a:close/>
                </a:path>
              </a:pathLst>
            </a:custGeom>
            <a:blipFill>
              <a:blip r:embed="rId12"/>
              <a:stretch>
                <a:fillRect/>
              </a:stretch>
            </a:blipFill>
          </p:spPr>
          <p:txBody>
            <a:bodyPr/>
            <a:lstStyle/>
            <a:p>
              <a:pPr algn="l" rtl="0"/>
              <a:endParaRPr lang="el-GR"/>
            </a:p>
          </p:txBody>
        </p:sp>
      </p:grpSp>
      <p:grpSp>
        <p:nvGrpSpPr>
          <p:cNvPr id="35" name="Group 35"/>
          <p:cNvGrpSpPr>
            <a:grpSpLocks noChangeAspect="1"/>
          </p:cNvGrpSpPr>
          <p:nvPr/>
        </p:nvGrpSpPr>
        <p:grpSpPr>
          <a:xfrm>
            <a:off x="8098632" y="4988420"/>
            <a:ext cx="1629936" cy="1629936"/>
            <a:chOff x="0" y="0"/>
            <a:chExt cx="2173248" cy="2173248"/>
          </a:xfrm>
        </p:grpSpPr>
        <p:sp>
          <p:nvSpPr>
            <p:cNvPr id="36" name="Freeform 36"/>
            <p:cNvSpPr/>
            <p:nvPr/>
          </p:nvSpPr>
          <p:spPr>
            <a:xfrm>
              <a:off x="0" y="0"/>
              <a:ext cx="2173224" cy="2173224"/>
            </a:xfrm>
            <a:custGeom>
              <a:avLst/>
              <a:gdLst/>
              <a:ahLst/>
              <a:cxnLst/>
              <a:rect l="l" t="t" r="r" b="b"/>
              <a:pathLst>
                <a:path w="2173224" h="2173224">
                  <a:moveTo>
                    <a:pt x="0" y="0"/>
                  </a:moveTo>
                  <a:lnTo>
                    <a:pt x="2173224" y="0"/>
                  </a:lnTo>
                  <a:lnTo>
                    <a:pt x="2173224" y="2173224"/>
                  </a:lnTo>
                  <a:lnTo>
                    <a:pt x="0" y="2173224"/>
                  </a:lnTo>
                  <a:lnTo>
                    <a:pt x="0" y="0"/>
                  </a:lnTo>
                  <a:close/>
                </a:path>
              </a:pathLst>
            </a:custGeom>
            <a:blipFill>
              <a:blip r:embed="rId13"/>
              <a:stretch>
                <a:fillRect r="-1" b="-1"/>
              </a:stretch>
            </a:blipFill>
          </p:spPr>
          <p:txBody>
            <a:bodyPr/>
            <a:lstStyle/>
            <a:p>
              <a:pPr algn="l" rtl="0"/>
              <a:endParaRPr lang="el-G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a:grpSpLocks noChangeAspect="1"/>
          </p:cNvGrpSpPr>
          <p:nvPr/>
        </p:nvGrpSpPr>
        <p:grpSpPr>
          <a:xfrm>
            <a:off x="741112" y="2446425"/>
            <a:ext cx="10486050" cy="5802902"/>
            <a:chOff x="0" y="0"/>
            <a:chExt cx="13981400" cy="7737202"/>
          </a:xfrm>
        </p:grpSpPr>
        <p:sp>
          <p:nvSpPr>
            <p:cNvPr id="24" name="Freeform 24"/>
            <p:cNvSpPr/>
            <p:nvPr/>
          </p:nvSpPr>
          <p:spPr>
            <a:xfrm>
              <a:off x="0" y="0"/>
              <a:ext cx="13981430" cy="7737221"/>
            </a:xfrm>
            <a:custGeom>
              <a:avLst/>
              <a:gdLst/>
              <a:ahLst/>
              <a:cxnLst/>
              <a:rect l="l" t="t" r="r" b="b"/>
              <a:pathLst>
                <a:path w="13981430" h="7737221">
                  <a:moveTo>
                    <a:pt x="0" y="0"/>
                  </a:moveTo>
                  <a:lnTo>
                    <a:pt x="13981430" y="0"/>
                  </a:lnTo>
                  <a:lnTo>
                    <a:pt x="13981430" y="7737221"/>
                  </a:lnTo>
                  <a:lnTo>
                    <a:pt x="0" y="7737221"/>
                  </a:lnTo>
                  <a:lnTo>
                    <a:pt x="0" y="0"/>
                  </a:lnTo>
                  <a:close/>
                </a:path>
              </a:pathLst>
            </a:custGeom>
            <a:blipFill>
              <a:blip r:embed="rId12"/>
              <a:stretch>
                <a:fillRect t="-3422" b="-12589"/>
              </a:stretch>
            </a:blipFill>
          </p:spPr>
          <p:txBody>
            <a:bodyPr/>
            <a:lstStyle/>
            <a:p>
              <a:pPr algn="l" rtl="0"/>
              <a:endParaRPr lang="el-GR"/>
            </a:p>
          </p:txBody>
        </p:sp>
      </p:grpSp>
      <p:grpSp>
        <p:nvGrpSpPr>
          <p:cNvPr id="25" name="Group 25"/>
          <p:cNvGrpSpPr/>
          <p:nvPr/>
        </p:nvGrpSpPr>
        <p:grpSpPr>
          <a:xfrm>
            <a:off x="741113" y="620775"/>
            <a:ext cx="14041350" cy="911947"/>
            <a:chOff x="0" y="0"/>
            <a:chExt cx="18721800" cy="1215930"/>
          </a:xfrm>
        </p:grpSpPr>
        <p:sp>
          <p:nvSpPr>
            <p:cNvPr id="26" name="Freeform 26"/>
            <p:cNvSpPr/>
            <p:nvPr/>
          </p:nvSpPr>
          <p:spPr>
            <a:xfrm>
              <a:off x="0" y="0"/>
              <a:ext cx="18721800" cy="1215930"/>
            </a:xfrm>
            <a:custGeom>
              <a:avLst/>
              <a:gdLst/>
              <a:ahLst/>
              <a:cxnLst/>
              <a:rect l="l" t="t" r="r" b="b"/>
              <a:pathLst>
                <a:path w="18721800" h="1215930">
                  <a:moveTo>
                    <a:pt x="0" y="0"/>
                  </a:moveTo>
                  <a:lnTo>
                    <a:pt x="18721800" y="0"/>
                  </a:lnTo>
                  <a:lnTo>
                    <a:pt x="18721800" y="1215930"/>
                  </a:lnTo>
                  <a:lnTo>
                    <a:pt x="0" y="1215930"/>
                  </a:lnTo>
                  <a:close/>
                </a:path>
              </a:pathLst>
            </a:custGeom>
            <a:solidFill>
              <a:srgbClr val="000000">
                <a:alpha val="0"/>
              </a:srgbClr>
            </a:solidFill>
          </p:spPr>
          <p:txBody>
            <a:bodyPr/>
            <a:lstStyle/>
            <a:p>
              <a:pPr algn="l" rtl="0"/>
              <a:endParaRPr lang="el-GR"/>
            </a:p>
          </p:txBody>
        </p:sp>
        <p:sp>
          <p:nvSpPr>
            <p:cNvPr id="27" name="TextBox 27"/>
            <p:cNvSpPr txBox="1"/>
            <p:nvPr/>
          </p:nvSpPr>
          <p:spPr>
            <a:xfrm>
              <a:off x="0" y="57150"/>
              <a:ext cx="18721800" cy="1158780"/>
            </a:xfrm>
            <a:prstGeom prst="rect">
              <a:avLst/>
            </a:prstGeom>
          </p:spPr>
          <p:txBody>
            <a:bodyPr lIns="0" tIns="0" rIns="0" bIns="0" rtlCol="0" anchor="ctr"/>
            <a:lstStyle/>
            <a:p>
              <a:pPr algn="l" rtl="0">
                <a:lnSpc>
                  <a:spcPts val="5184"/>
                </a:lnSpc>
              </a:pPr>
              <a:r>
                <a:rPr lang="en-US" sz="4800" b="1">
                  <a:solidFill>
                    <a:srgbClr val="8D5CFF"/>
                  </a:solidFill>
                  <a:latin typeface="Georgia Bold"/>
                  <a:ea typeface="Georgia Bold"/>
                  <a:cs typeface="Georgia Bold"/>
                  <a:sym typeface="Georgia Bold"/>
                </a:rPr>
                <a:t>L'économie circulaire de l'Europe</a:t>
              </a:r>
            </a:p>
          </p:txBody>
        </p:sp>
      </p:grpSp>
      <p:sp>
        <p:nvSpPr>
          <p:cNvPr id="28" name="TextBox 28"/>
          <p:cNvSpPr txBox="1"/>
          <p:nvPr/>
        </p:nvSpPr>
        <p:spPr>
          <a:xfrm>
            <a:off x="741112" y="8352788"/>
            <a:ext cx="14890350" cy="247650"/>
          </a:xfrm>
          <a:prstGeom prst="rect">
            <a:avLst/>
          </a:prstGeom>
        </p:spPr>
        <p:txBody>
          <a:bodyPr lIns="0" tIns="0" rIns="0" bIns="0" rtlCol="0" anchor="t">
            <a:spAutoFit/>
          </a:bodyPr>
          <a:lstStyle/>
          <a:p>
            <a:pPr algn="l" rtl="0">
              <a:lnSpc>
                <a:spcPts val="1800"/>
              </a:lnSpc>
            </a:pPr>
            <a:r>
              <a:rPr lang="en-US" sz="1500">
                <a:solidFill>
                  <a:srgbClr val="19112C"/>
                </a:solidFill>
                <a:latin typeface="Arial"/>
                <a:ea typeface="Arial"/>
                <a:cs typeface="Arial"/>
                <a:sym typeface="Arial"/>
              </a:rPr>
              <a:t>https://url-shortener.me/9LNM</a:t>
            </a:r>
          </a:p>
        </p:txBody>
      </p:sp>
      <p:grpSp>
        <p:nvGrpSpPr>
          <p:cNvPr id="29" name="Group 29"/>
          <p:cNvGrpSpPr/>
          <p:nvPr/>
        </p:nvGrpSpPr>
        <p:grpSpPr>
          <a:xfrm>
            <a:off x="741113" y="1282388"/>
            <a:ext cx="10720800" cy="1138050"/>
            <a:chOff x="0" y="0"/>
            <a:chExt cx="14294400" cy="1517400"/>
          </a:xfrm>
        </p:grpSpPr>
        <p:sp>
          <p:nvSpPr>
            <p:cNvPr id="30" name="Freeform 30"/>
            <p:cNvSpPr/>
            <p:nvPr/>
          </p:nvSpPr>
          <p:spPr>
            <a:xfrm>
              <a:off x="0" y="0"/>
              <a:ext cx="14294400" cy="1517400"/>
            </a:xfrm>
            <a:custGeom>
              <a:avLst/>
              <a:gdLst/>
              <a:ahLst/>
              <a:cxnLst/>
              <a:rect l="l" t="t" r="r" b="b"/>
              <a:pathLst>
                <a:path w="14294400" h="1517400">
                  <a:moveTo>
                    <a:pt x="0" y="0"/>
                  </a:moveTo>
                  <a:lnTo>
                    <a:pt x="14294400" y="0"/>
                  </a:lnTo>
                  <a:lnTo>
                    <a:pt x="14294400" y="1517400"/>
                  </a:lnTo>
                  <a:lnTo>
                    <a:pt x="0" y="1517400"/>
                  </a:lnTo>
                  <a:close/>
                </a:path>
              </a:pathLst>
            </a:custGeom>
            <a:solidFill>
              <a:srgbClr val="000000">
                <a:alpha val="0"/>
              </a:srgbClr>
            </a:solidFill>
          </p:spPr>
          <p:txBody>
            <a:bodyPr/>
            <a:lstStyle/>
            <a:p>
              <a:pPr algn="l" rtl="0"/>
              <a:endParaRPr lang="el-GR"/>
            </a:p>
          </p:txBody>
        </p:sp>
        <p:sp>
          <p:nvSpPr>
            <p:cNvPr id="31" name="TextBox 31"/>
            <p:cNvSpPr txBox="1"/>
            <p:nvPr/>
          </p:nvSpPr>
          <p:spPr>
            <a:xfrm>
              <a:off x="0" y="-9525"/>
              <a:ext cx="14294400" cy="1526925"/>
            </a:xfrm>
            <a:prstGeom prst="rect">
              <a:avLst/>
            </a:prstGeom>
          </p:spPr>
          <p:txBody>
            <a:bodyPr lIns="0" tIns="0" rIns="0" bIns="0" rtlCol="0" anchor="ctr"/>
            <a:lstStyle/>
            <a:p>
              <a:pPr algn="l" rtl="0">
                <a:lnSpc>
                  <a:spcPts val="2879"/>
                </a:lnSpc>
              </a:pPr>
              <a:r>
                <a:rPr lang="en-US" sz="2400">
                  <a:solidFill>
                    <a:srgbClr val="19112C"/>
                  </a:solidFill>
                  <a:latin typeface="Arial"/>
                  <a:ea typeface="Arial"/>
                  <a:cs typeface="Arial"/>
                  <a:sym typeface="Arial"/>
                </a:rPr>
                <a:t>Nombre de nationaux</a:t>
              </a:r>
              <a:r>
                <a:rPr lang="en-US" sz="2400" b="1">
                  <a:solidFill>
                    <a:srgbClr val="19112C"/>
                  </a:solidFill>
                  <a:latin typeface="Arial Bold"/>
                  <a:ea typeface="Arial Bold"/>
                  <a:cs typeface="Arial Bold"/>
                  <a:sym typeface="Arial Bold"/>
                </a:rPr>
                <a:t>politiques d'économie circulaire</a:t>
              </a:r>
              <a:r>
                <a:rPr lang="en-US" sz="2400">
                  <a:solidFill>
                    <a:srgbClr val="19112C"/>
                  </a:solidFill>
                  <a:latin typeface="Arial"/>
                  <a:ea typeface="Arial"/>
                  <a:cs typeface="Arial"/>
                  <a:sym typeface="Arial"/>
                </a:rPr>
                <a:t>parmi les États membres de l'UE ayant adopté entre 2015 et 2023</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2" name="Group 22"/>
          <p:cNvGrpSpPr/>
          <p:nvPr/>
        </p:nvGrpSpPr>
        <p:grpSpPr>
          <a:xfrm>
            <a:off x="846618" y="136191"/>
            <a:ext cx="13000394" cy="2226397"/>
            <a:chOff x="0" y="0"/>
            <a:chExt cx="17333859" cy="2968530"/>
          </a:xfrm>
        </p:grpSpPr>
        <p:sp>
          <p:nvSpPr>
            <p:cNvPr id="23" name="Freeform 23"/>
            <p:cNvSpPr/>
            <p:nvPr/>
          </p:nvSpPr>
          <p:spPr>
            <a:xfrm>
              <a:off x="0" y="0"/>
              <a:ext cx="17333860" cy="2968530"/>
            </a:xfrm>
            <a:custGeom>
              <a:avLst/>
              <a:gdLst/>
              <a:ahLst/>
              <a:cxnLst/>
              <a:rect l="l" t="t" r="r" b="b"/>
              <a:pathLst>
                <a:path w="17333860" h="2968530">
                  <a:moveTo>
                    <a:pt x="0" y="0"/>
                  </a:moveTo>
                  <a:lnTo>
                    <a:pt x="17333860" y="0"/>
                  </a:lnTo>
                  <a:lnTo>
                    <a:pt x="17333860" y="2968530"/>
                  </a:lnTo>
                  <a:lnTo>
                    <a:pt x="0" y="2968530"/>
                  </a:lnTo>
                  <a:close/>
                </a:path>
              </a:pathLst>
            </a:custGeom>
            <a:solidFill>
              <a:srgbClr val="000000">
                <a:alpha val="0"/>
              </a:srgbClr>
            </a:solidFill>
          </p:spPr>
          <p:txBody>
            <a:bodyPr/>
            <a:lstStyle/>
            <a:p>
              <a:pPr algn="l" rtl="0"/>
              <a:endParaRPr lang="el-GR"/>
            </a:p>
          </p:txBody>
        </p:sp>
        <p:sp>
          <p:nvSpPr>
            <p:cNvPr id="24" name="TextBox 24"/>
            <p:cNvSpPr txBox="1"/>
            <p:nvPr/>
          </p:nvSpPr>
          <p:spPr>
            <a:xfrm>
              <a:off x="0" y="57150"/>
              <a:ext cx="17333859" cy="2911380"/>
            </a:xfrm>
            <a:prstGeom prst="rect">
              <a:avLst/>
            </a:prstGeom>
          </p:spPr>
          <p:txBody>
            <a:bodyPr lIns="0" tIns="0" rIns="0" bIns="0" rtlCol="0" anchor="ctr"/>
            <a:lstStyle/>
            <a:p>
              <a:pPr algn="l" rtl="0">
                <a:lnSpc>
                  <a:spcPts val="5184"/>
                </a:lnSpc>
              </a:pPr>
              <a:r>
                <a:rPr lang="en-US" sz="4800" b="1">
                  <a:solidFill>
                    <a:srgbClr val="8D5CFF"/>
                  </a:solidFill>
                  <a:latin typeface="Georgia Bold"/>
                  <a:ea typeface="Georgia Bold"/>
                  <a:cs typeface="Georgia Bold"/>
                  <a:sym typeface="Georgia Bold"/>
                </a:rPr>
                <a:t>L'économie circulaire de l'Europe :</a:t>
              </a:r>
            </a:p>
            <a:p>
              <a:pPr algn="l" rtl="0">
                <a:lnSpc>
                  <a:spcPts val="5184"/>
                </a:lnSpc>
              </a:pPr>
              <a:r>
                <a:rPr lang="en-US" sz="4800">
                  <a:solidFill>
                    <a:srgbClr val="8D5CFF"/>
                  </a:solidFill>
                  <a:latin typeface="Georgia"/>
                  <a:ea typeface="Georgia"/>
                  <a:cs typeface="Georgia"/>
                  <a:sym typeface="Georgia"/>
                </a:rPr>
                <a:t>faits et chiffres</a:t>
              </a:r>
            </a:p>
            <a:p>
              <a:pPr algn="l" rtl="0">
                <a:lnSpc>
                  <a:spcPts val="5184"/>
                </a:lnSpc>
              </a:pPr>
              <a:endParaRPr lang="en-US" sz="4800">
                <a:solidFill>
                  <a:srgbClr val="8D5CFF"/>
                </a:solidFill>
                <a:latin typeface="Georgia"/>
                <a:ea typeface="Georgia"/>
                <a:cs typeface="Georgia"/>
                <a:sym typeface="Georgia"/>
              </a:endParaRPr>
            </a:p>
          </p:txBody>
        </p:sp>
      </p:grpSp>
      <p:sp>
        <p:nvSpPr>
          <p:cNvPr id="25" name="Freeform 25"/>
          <p:cNvSpPr/>
          <p:nvPr/>
        </p:nvSpPr>
        <p:spPr>
          <a:xfrm>
            <a:off x="834390" y="5844800"/>
            <a:ext cx="808718" cy="1827612"/>
          </a:xfrm>
          <a:custGeom>
            <a:avLst/>
            <a:gdLst/>
            <a:ahLst/>
            <a:cxnLst/>
            <a:rect l="l" t="t" r="r" b="b"/>
            <a:pathLst>
              <a:path w="808718" h="1827612">
                <a:moveTo>
                  <a:pt x="0" y="0"/>
                </a:moveTo>
                <a:lnTo>
                  <a:pt x="808718" y="0"/>
                </a:lnTo>
                <a:lnTo>
                  <a:pt x="808718" y="1827611"/>
                </a:lnTo>
                <a:lnTo>
                  <a:pt x="0" y="18276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6" name="Freeform 26"/>
          <p:cNvSpPr/>
          <p:nvPr/>
        </p:nvSpPr>
        <p:spPr>
          <a:xfrm>
            <a:off x="693031" y="2619763"/>
            <a:ext cx="1091437" cy="1091437"/>
          </a:xfrm>
          <a:custGeom>
            <a:avLst/>
            <a:gdLst/>
            <a:ahLst/>
            <a:cxnLst/>
            <a:rect l="l" t="t" r="r" b="b"/>
            <a:pathLst>
              <a:path w="1091437" h="1091437">
                <a:moveTo>
                  <a:pt x="0" y="0"/>
                </a:moveTo>
                <a:lnTo>
                  <a:pt x="1091436" y="0"/>
                </a:lnTo>
                <a:lnTo>
                  <a:pt x="1091436" y="1091437"/>
                </a:lnTo>
                <a:lnTo>
                  <a:pt x="0" y="109143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27" name="Freeform 27"/>
          <p:cNvSpPr/>
          <p:nvPr/>
        </p:nvSpPr>
        <p:spPr>
          <a:xfrm>
            <a:off x="486940" y="4221904"/>
            <a:ext cx="1503618" cy="1503618"/>
          </a:xfrm>
          <a:custGeom>
            <a:avLst/>
            <a:gdLst/>
            <a:ahLst/>
            <a:cxnLst/>
            <a:rect l="l" t="t" r="r" b="b"/>
            <a:pathLst>
              <a:path w="1503618" h="1503618">
                <a:moveTo>
                  <a:pt x="0" y="0"/>
                </a:moveTo>
                <a:lnTo>
                  <a:pt x="1503618" y="0"/>
                </a:lnTo>
                <a:lnTo>
                  <a:pt x="1503618" y="1503618"/>
                </a:lnTo>
                <a:lnTo>
                  <a:pt x="0" y="15036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lgn="l" rtl="0"/>
            <a:endParaRPr lang="el-G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9" name="TextBox 29"/>
          <p:cNvSpPr txBox="1"/>
          <p:nvPr/>
        </p:nvSpPr>
        <p:spPr>
          <a:xfrm>
            <a:off x="2234487" y="2786288"/>
            <a:ext cx="11367118" cy="857250"/>
          </a:xfrm>
          <a:prstGeom prst="rect">
            <a:avLst/>
          </a:prstGeom>
        </p:spPr>
        <p:txBody>
          <a:bodyPr lIns="0" tIns="0" rIns="0" bIns="0" rtlCol="0" anchor="t">
            <a:spAutoFit/>
          </a:bodyPr>
          <a:lstStyle/>
          <a:p>
            <a:pPr algn="l" rtl="0">
              <a:lnSpc>
                <a:spcPts val="3359"/>
              </a:lnSpc>
            </a:pPr>
            <a:r>
              <a:rPr lang="en-US" sz="2799">
                <a:solidFill>
                  <a:srgbClr val="19112C"/>
                </a:solidFill>
                <a:latin typeface="Arial"/>
                <a:ea typeface="Arial"/>
                <a:cs typeface="Arial"/>
                <a:sym typeface="Arial"/>
              </a:rPr>
              <a:t>Avec un taux de circularité de 11,8 % en 2023,</a:t>
            </a:r>
            <a:r>
              <a:rPr lang="en-US" sz="2799" b="1">
                <a:solidFill>
                  <a:srgbClr val="19112C"/>
                </a:solidFill>
                <a:latin typeface="Arial Bold"/>
                <a:ea typeface="Arial Bold"/>
                <a:cs typeface="Arial Bold"/>
                <a:sym typeface="Arial Bold"/>
              </a:rPr>
              <a:t>L'Europe consomme une proportion plus élevée de matériaux recyclés que les autres régions du monde.</a:t>
            </a:r>
          </a:p>
        </p:txBody>
      </p:sp>
      <p:sp>
        <p:nvSpPr>
          <p:cNvPr id="30" name="TextBox 30"/>
          <p:cNvSpPr txBox="1"/>
          <p:nvPr/>
        </p:nvSpPr>
        <p:spPr>
          <a:xfrm>
            <a:off x="2234506" y="4353735"/>
            <a:ext cx="11367098" cy="1276350"/>
          </a:xfrm>
          <a:prstGeom prst="rect">
            <a:avLst/>
          </a:prstGeom>
        </p:spPr>
        <p:txBody>
          <a:bodyPr lIns="0" tIns="0" rIns="0" bIns="0" rtlCol="0" anchor="t">
            <a:spAutoFit/>
          </a:bodyPr>
          <a:lstStyle/>
          <a:p>
            <a:pPr algn="l" rtl="0">
              <a:lnSpc>
                <a:spcPts val="3359"/>
              </a:lnSpc>
            </a:pPr>
            <a:r>
              <a:rPr lang="en-US" sz="2799" b="1">
                <a:solidFill>
                  <a:srgbClr val="19112C"/>
                </a:solidFill>
                <a:latin typeface="Arial Bold"/>
                <a:ea typeface="Arial Bold"/>
                <a:cs typeface="Arial Bold"/>
                <a:sym typeface="Arial Bold"/>
              </a:rPr>
              <a:t>L'Europe est très efficace pour extraire de la valeur de ses ressources.</a:t>
            </a:r>
            <a:r>
              <a:rPr lang="en-US" sz="2799">
                <a:solidFill>
                  <a:srgbClr val="19112C"/>
                </a:solidFill>
                <a:latin typeface="Arial"/>
                <a:ea typeface="Arial"/>
                <a:cs typeface="Arial"/>
                <a:sym typeface="Arial"/>
              </a:rPr>
              <a:t>, avec une productivité des ressources dépassant 2 €/kg depuis 2015, soit plus de 2,5 fois la moyenne mondiale.</a:t>
            </a:r>
          </a:p>
        </p:txBody>
      </p:sp>
      <p:sp>
        <p:nvSpPr>
          <p:cNvPr id="31" name="TextBox 31"/>
          <p:cNvSpPr txBox="1"/>
          <p:nvPr/>
        </p:nvSpPr>
        <p:spPr>
          <a:xfrm>
            <a:off x="2234487" y="6208495"/>
            <a:ext cx="11367118" cy="1276350"/>
          </a:xfrm>
          <a:prstGeom prst="rect">
            <a:avLst/>
          </a:prstGeom>
        </p:spPr>
        <p:txBody>
          <a:bodyPr lIns="0" tIns="0" rIns="0" bIns="0" rtlCol="0" anchor="t">
            <a:spAutoFit/>
          </a:bodyPr>
          <a:lstStyle/>
          <a:p>
            <a:pPr algn="l" rtl="0">
              <a:lnSpc>
                <a:spcPts val="3359"/>
              </a:lnSpc>
            </a:pPr>
            <a:r>
              <a:rPr lang="en-US" sz="2799" b="1">
                <a:solidFill>
                  <a:srgbClr val="19112C"/>
                </a:solidFill>
                <a:latin typeface="Arial Bold"/>
                <a:ea typeface="Arial Bold"/>
                <a:cs typeface="Arial Bold"/>
                <a:sym typeface="Arial Bold"/>
              </a:rPr>
              <a:t>UN</a:t>
            </a:r>
            <a:r>
              <a:rPr lang="en-US" sz="2799">
                <a:solidFill>
                  <a:srgbClr val="19112C"/>
                </a:solidFill>
                <a:latin typeface="Arial"/>
                <a:ea typeface="Arial"/>
                <a:cs typeface="Arial"/>
                <a:sym typeface="Arial"/>
              </a:rPr>
              <a:t> </a:t>
            </a:r>
            <a:r>
              <a:rPr lang="en-US" sz="2799" b="1">
                <a:solidFill>
                  <a:srgbClr val="19112C"/>
                </a:solidFill>
                <a:latin typeface="Arial Bold"/>
                <a:ea typeface="Arial Bold"/>
                <a:cs typeface="Arial Bold"/>
                <a:sym typeface="Arial Bold"/>
              </a:rPr>
              <a:t>Un cadre solide de politiques, de connaissances et de financements a été mis en place au niveau de l'UE.</a:t>
            </a:r>
            <a:r>
              <a:rPr lang="en-US" sz="2799">
                <a:solidFill>
                  <a:srgbClr val="19112C"/>
                </a:solidFill>
                <a:latin typeface="Arial"/>
                <a:ea typeface="Arial"/>
                <a:cs typeface="Arial"/>
                <a:sym typeface="Arial"/>
              </a:rPr>
              <a:t>promouvoir et soutenir l'économie circulaire.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0" name="Group 20"/>
          <p:cNvGrpSpPr>
            <a:grpSpLocks noChangeAspect="1"/>
          </p:cNvGrpSpPr>
          <p:nvPr/>
        </p:nvGrpSpPr>
        <p:grpSpPr>
          <a:xfrm>
            <a:off x="14825456" y="225808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2" name="Group 22"/>
          <p:cNvGrpSpPr/>
          <p:nvPr/>
        </p:nvGrpSpPr>
        <p:grpSpPr>
          <a:xfrm>
            <a:off x="808495" y="-29240"/>
            <a:ext cx="13680000" cy="1988550"/>
            <a:chOff x="0" y="0"/>
            <a:chExt cx="18240000" cy="2651400"/>
          </a:xfrm>
        </p:grpSpPr>
        <p:sp>
          <p:nvSpPr>
            <p:cNvPr id="23" name="Freeform 23"/>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pPr algn="l" rtl="0"/>
              <a:endParaRPr lang="el-GR"/>
            </a:p>
          </p:txBody>
        </p:sp>
        <p:sp>
          <p:nvSpPr>
            <p:cNvPr id="24" name="TextBox 24"/>
            <p:cNvSpPr txBox="1"/>
            <p:nvPr/>
          </p:nvSpPr>
          <p:spPr>
            <a:xfrm>
              <a:off x="0" y="57150"/>
              <a:ext cx="18240000" cy="2594250"/>
            </a:xfrm>
            <a:prstGeom prst="rect">
              <a:avLst/>
            </a:prstGeom>
          </p:spPr>
          <p:txBody>
            <a:bodyPr lIns="0" tIns="0" rIns="0" bIns="0" rtlCol="0" anchor="ctr"/>
            <a:lstStyle/>
            <a:p>
              <a:pPr algn="l" rtl="0">
                <a:lnSpc>
                  <a:spcPts val="5184"/>
                </a:lnSpc>
              </a:pPr>
              <a:r>
                <a:rPr lang="en-US" sz="4800" b="1">
                  <a:solidFill>
                    <a:srgbClr val="8D5CFF"/>
                  </a:solidFill>
                  <a:latin typeface="Georgia Bold"/>
                  <a:ea typeface="Georgia Bold"/>
                  <a:cs typeface="Georgia Bold"/>
                  <a:sym typeface="Georgia Bold"/>
                </a:rPr>
                <a:t>L'économie circulaire de l'Europe :</a:t>
              </a:r>
            </a:p>
            <a:p>
              <a:pPr algn="l" rtl="0">
                <a:lnSpc>
                  <a:spcPts val="5184"/>
                </a:lnSpc>
              </a:pPr>
              <a:r>
                <a:rPr lang="en-US" sz="4800">
                  <a:solidFill>
                    <a:srgbClr val="8D5CFF"/>
                  </a:solidFill>
                  <a:latin typeface="Georgia"/>
                  <a:ea typeface="Georgia"/>
                  <a:cs typeface="Georgia"/>
                  <a:sym typeface="Georgia"/>
                </a:rPr>
                <a:t>pays à haut et à faible performance</a:t>
              </a:r>
            </a:p>
          </p:txBody>
        </p:sp>
      </p:grpSp>
      <p:grpSp>
        <p:nvGrpSpPr>
          <p:cNvPr id="25" name="Group 25"/>
          <p:cNvGrpSpPr/>
          <p:nvPr/>
        </p:nvGrpSpPr>
        <p:grpSpPr>
          <a:xfrm>
            <a:off x="2549393" y="2370638"/>
            <a:ext cx="4591975" cy="4249924"/>
            <a:chOff x="0" y="0"/>
            <a:chExt cx="6122634" cy="5666566"/>
          </a:xfrm>
        </p:grpSpPr>
        <p:sp>
          <p:nvSpPr>
            <p:cNvPr id="26" name="Freeform 26"/>
            <p:cNvSpPr/>
            <p:nvPr/>
          </p:nvSpPr>
          <p:spPr>
            <a:xfrm>
              <a:off x="0" y="0"/>
              <a:ext cx="6096381" cy="5659628"/>
            </a:xfrm>
            <a:custGeom>
              <a:avLst/>
              <a:gdLst/>
              <a:ahLst/>
              <a:cxnLst/>
              <a:rect l="l" t="t" r="r" b="b"/>
              <a:pathLst>
                <a:path w="6096381" h="5659628">
                  <a:moveTo>
                    <a:pt x="27686" y="0"/>
                  </a:moveTo>
                  <a:lnTo>
                    <a:pt x="6068695" y="0"/>
                  </a:lnTo>
                  <a:cubicBezTo>
                    <a:pt x="6083935" y="0"/>
                    <a:pt x="6096381" y="12319"/>
                    <a:pt x="6096381" y="27686"/>
                  </a:cubicBezTo>
                  <a:lnTo>
                    <a:pt x="6096381" y="5631942"/>
                  </a:lnTo>
                  <a:cubicBezTo>
                    <a:pt x="6096381" y="5647182"/>
                    <a:pt x="6084062" y="5659628"/>
                    <a:pt x="6068695" y="5659628"/>
                  </a:cubicBezTo>
                  <a:lnTo>
                    <a:pt x="27686" y="5659628"/>
                  </a:lnTo>
                  <a:cubicBezTo>
                    <a:pt x="12446" y="5659628"/>
                    <a:pt x="0" y="5647309"/>
                    <a:pt x="0" y="5631942"/>
                  </a:cubicBezTo>
                  <a:lnTo>
                    <a:pt x="0" y="27686"/>
                  </a:lnTo>
                  <a:cubicBezTo>
                    <a:pt x="0" y="12319"/>
                    <a:pt x="12319" y="0"/>
                    <a:pt x="27686" y="0"/>
                  </a:cubicBezTo>
                  <a:moveTo>
                    <a:pt x="27686" y="55245"/>
                  </a:moveTo>
                  <a:lnTo>
                    <a:pt x="27686" y="27686"/>
                  </a:lnTo>
                  <a:lnTo>
                    <a:pt x="55245" y="27686"/>
                  </a:lnTo>
                  <a:lnTo>
                    <a:pt x="55245" y="5631942"/>
                  </a:lnTo>
                  <a:lnTo>
                    <a:pt x="27686" y="5631942"/>
                  </a:lnTo>
                  <a:lnTo>
                    <a:pt x="27686" y="5604256"/>
                  </a:lnTo>
                  <a:lnTo>
                    <a:pt x="6068695" y="5604256"/>
                  </a:lnTo>
                  <a:lnTo>
                    <a:pt x="6068695" y="5631942"/>
                  </a:lnTo>
                  <a:lnTo>
                    <a:pt x="6041009" y="5631942"/>
                  </a:lnTo>
                  <a:lnTo>
                    <a:pt x="6041009" y="27686"/>
                  </a:lnTo>
                  <a:lnTo>
                    <a:pt x="6068695" y="27686"/>
                  </a:lnTo>
                  <a:lnTo>
                    <a:pt x="6068695" y="55245"/>
                  </a:lnTo>
                  <a:lnTo>
                    <a:pt x="27686" y="55245"/>
                  </a:lnTo>
                  <a:close/>
                </a:path>
              </a:pathLst>
            </a:custGeom>
            <a:solidFill>
              <a:srgbClr val="000000"/>
            </a:solidFill>
          </p:spPr>
          <p:txBody>
            <a:bodyPr/>
            <a:lstStyle/>
            <a:p>
              <a:pPr algn="l" rtl="0"/>
              <a:endParaRPr lang="el-GR"/>
            </a:p>
          </p:txBody>
        </p:sp>
      </p:grpSp>
      <p:grpSp>
        <p:nvGrpSpPr>
          <p:cNvPr id="27" name="Group 27"/>
          <p:cNvGrpSpPr/>
          <p:nvPr/>
        </p:nvGrpSpPr>
        <p:grpSpPr>
          <a:xfrm>
            <a:off x="7767962" y="2368885"/>
            <a:ext cx="4753987" cy="4262743"/>
            <a:chOff x="0" y="0"/>
            <a:chExt cx="6338650" cy="5683657"/>
          </a:xfrm>
        </p:grpSpPr>
        <p:sp>
          <p:nvSpPr>
            <p:cNvPr id="28" name="Freeform 28"/>
            <p:cNvSpPr/>
            <p:nvPr/>
          </p:nvSpPr>
          <p:spPr>
            <a:xfrm>
              <a:off x="23622" y="23622"/>
              <a:ext cx="6266307" cy="5630291"/>
            </a:xfrm>
            <a:custGeom>
              <a:avLst/>
              <a:gdLst/>
              <a:ahLst/>
              <a:cxnLst/>
              <a:rect l="l" t="t" r="r" b="b"/>
              <a:pathLst>
                <a:path w="6266307" h="5630291">
                  <a:moveTo>
                    <a:pt x="0" y="0"/>
                  </a:moveTo>
                  <a:lnTo>
                    <a:pt x="6266307" y="0"/>
                  </a:lnTo>
                  <a:lnTo>
                    <a:pt x="6266307" y="5630291"/>
                  </a:lnTo>
                  <a:lnTo>
                    <a:pt x="0" y="5630291"/>
                  </a:lnTo>
                  <a:close/>
                </a:path>
              </a:pathLst>
            </a:custGeom>
            <a:solidFill>
              <a:srgbClr val="C0FF99"/>
            </a:solidFill>
          </p:spPr>
          <p:txBody>
            <a:bodyPr/>
            <a:lstStyle/>
            <a:p>
              <a:pPr algn="l" rtl="0"/>
              <a:endParaRPr lang="el-GR"/>
            </a:p>
          </p:txBody>
        </p:sp>
        <p:sp>
          <p:nvSpPr>
            <p:cNvPr id="29" name="Freeform 29"/>
            <p:cNvSpPr/>
            <p:nvPr/>
          </p:nvSpPr>
          <p:spPr>
            <a:xfrm>
              <a:off x="0" y="0"/>
              <a:ext cx="6313551" cy="5677535"/>
            </a:xfrm>
            <a:custGeom>
              <a:avLst/>
              <a:gdLst/>
              <a:ahLst/>
              <a:cxnLst/>
              <a:rect l="l" t="t" r="r" b="b"/>
              <a:pathLst>
                <a:path w="6313551" h="5677535">
                  <a:moveTo>
                    <a:pt x="23622" y="0"/>
                  </a:moveTo>
                  <a:lnTo>
                    <a:pt x="6289929" y="0"/>
                  </a:lnTo>
                  <a:cubicBezTo>
                    <a:pt x="6303010" y="0"/>
                    <a:pt x="6313551" y="10541"/>
                    <a:pt x="6313551" y="23622"/>
                  </a:cubicBezTo>
                  <a:lnTo>
                    <a:pt x="6313551" y="5653913"/>
                  </a:lnTo>
                  <a:cubicBezTo>
                    <a:pt x="6313551" y="5666994"/>
                    <a:pt x="6303010" y="5677535"/>
                    <a:pt x="6289929" y="5677535"/>
                  </a:cubicBezTo>
                  <a:lnTo>
                    <a:pt x="23622" y="5677535"/>
                  </a:lnTo>
                  <a:cubicBezTo>
                    <a:pt x="10541" y="5677535"/>
                    <a:pt x="0" y="5666994"/>
                    <a:pt x="0" y="5653913"/>
                  </a:cubicBezTo>
                  <a:lnTo>
                    <a:pt x="0" y="23622"/>
                  </a:lnTo>
                  <a:cubicBezTo>
                    <a:pt x="0" y="10541"/>
                    <a:pt x="10541" y="0"/>
                    <a:pt x="23622" y="0"/>
                  </a:cubicBezTo>
                  <a:moveTo>
                    <a:pt x="23622" y="47244"/>
                  </a:moveTo>
                  <a:lnTo>
                    <a:pt x="23622" y="23622"/>
                  </a:lnTo>
                  <a:lnTo>
                    <a:pt x="47244" y="23622"/>
                  </a:lnTo>
                  <a:lnTo>
                    <a:pt x="47244" y="5653913"/>
                  </a:lnTo>
                  <a:lnTo>
                    <a:pt x="23622" y="5653913"/>
                  </a:lnTo>
                  <a:lnTo>
                    <a:pt x="23622" y="5630291"/>
                  </a:lnTo>
                  <a:lnTo>
                    <a:pt x="6289929" y="5630291"/>
                  </a:lnTo>
                  <a:lnTo>
                    <a:pt x="6289929" y="5653913"/>
                  </a:lnTo>
                  <a:lnTo>
                    <a:pt x="6266307" y="5653913"/>
                  </a:lnTo>
                  <a:lnTo>
                    <a:pt x="6266307" y="23622"/>
                  </a:lnTo>
                  <a:lnTo>
                    <a:pt x="6289929" y="23622"/>
                  </a:lnTo>
                  <a:lnTo>
                    <a:pt x="6289929" y="47244"/>
                  </a:lnTo>
                  <a:lnTo>
                    <a:pt x="23622" y="47244"/>
                  </a:lnTo>
                  <a:close/>
                </a:path>
              </a:pathLst>
            </a:custGeom>
            <a:solidFill>
              <a:srgbClr val="19112C"/>
            </a:solidFill>
          </p:spPr>
          <p:txBody>
            <a:bodyPr/>
            <a:lstStyle/>
            <a:p>
              <a:pPr algn="l" rtl="0"/>
              <a:endParaRPr lang="el-GR"/>
            </a:p>
          </p:txBody>
        </p:sp>
      </p:grpSp>
      <p:sp>
        <p:nvSpPr>
          <p:cNvPr id="30" name="Freeform 30"/>
          <p:cNvSpPr/>
          <p:nvPr/>
        </p:nvSpPr>
        <p:spPr>
          <a:xfrm>
            <a:off x="3945733" y="4548521"/>
            <a:ext cx="1799294" cy="1797045"/>
          </a:xfrm>
          <a:custGeom>
            <a:avLst/>
            <a:gdLst/>
            <a:ahLst/>
            <a:cxnLst/>
            <a:rect l="l" t="t" r="r" b="b"/>
            <a:pathLst>
              <a:path w="1799294" h="1797045">
                <a:moveTo>
                  <a:pt x="0" y="0"/>
                </a:moveTo>
                <a:lnTo>
                  <a:pt x="1799295" y="0"/>
                </a:lnTo>
                <a:lnTo>
                  <a:pt x="1799295" y="1797045"/>
                </a:lnTo>
                <a:lnTo>
                  <a:pt x="0" y="1797045"/>
                </a:lnTo>
                <a:lnTo>
                  <a:pt x="0" y="0"/>
                </a:lnTo>
                <a:close/>
              </a:path>
            </a:pathLst>
          </a:custGeom>
          <a:blipFill>
            <a:blip r:embed="rId12"/>
            <a:stretch>
              <a:fillRect/>
            </a:stretch>
          </a:blipFill>
        </p:spPr>
        <p:txBody>
          <a:bodyPr/>
          <a:lstStyle/>
          <a:p>
            <a:pPr algn="l" rtl="0"/>
            <a:endParaRPr lang="el-GR"/>
          </a:p>
        </p:txBody>
      </p:sp>
      <p:sp>
        <p:nvSpPr>
          <p:cNvPr id="31" name="Freeform 31"/>
          <p:cNvSpPr/>
          <p:nvPr/>
        </p:nvSpPr>
        <p:spPr>
          <a:xfrm>
            <a:off x="9358224" y="4586801"/>
            <a:ext cx="1767178" cy="1766441"/>
          </a:xfrm>
          <a:custGeom>
            <a:avLst/>
            <a:gdLst/>
            <a:ahLst/>
            <a:cxnLst/>
            <a:rect l="l" t="t" r="r" b="b"/>
            <a:pathLst>
              <a:path w="1767178" h="1766441">
                <a:moveTo>
                  <a:pt x="0" y="0"/>
                </a:moveTo>
                <a:lnTo>
                  <a:pt x="1767177" y="0"/>
                </a:lnTo>
                <a:lnTo>
                  <a:pt x="1767177" y="1766442"/>
                </a:lnTo>
                <a:lnTo>
                  <a:pt x="0" y="1766442"/>
                </a:lnTo>
                <a:lnTo>
                  <a:pt x="0" y="0"/>
                </a:lnTo>
                <a:close/>
              </a:path>
            </a:pathLst>
          </a:custGeom>
          <a:blipFill>
            <a:blip r:embed="rId13"/>
            <a:stretch>
              <a:fillRect/>
            </a:stretch>
          </a:blipFill>
        </p:spPr>
        <p:txBody>
          <a:bodyPr/>
          <a:lstStyle/>
          <a:p>
            <a:pPr algn="l" rtl="0"/>
            <a:endParaRPr lang="el-GR"/>
          </a:p>
        </p:txBody>
      </p:sp>
      <p:sp>
        <p:nvSpPr>
          <p:cNvPr id="32" name="TextBox 32"/>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33" name="TextBox 33"/>
          <p:cNvSpPr txBox="1"/>
          <p:nvPr/>
        </p:nvSpPr>
        <p:spPr>
          <a:xfrm>
            <a:off x="2712842" y="4007834"/>
            <a:ext cx="4226302" cy="381000"/>
          </a:xfrm>
          <a:prstGeom prst="rect">
            <a:avLst/>
          </a:prstGeom>
        </p:spPr>
        <p:txBody>
          <a:bodyPr lIns="0" tIns="0" rIns="0" bIns="0" rtlCol="0" anchor="t">
            <a:spAutoFit/>
          </a:bodyPr>
          <a:lstStyle/>
          <a:p>
            <a:pPr algn="ctr" rtl="0">
              <a:lnSpc>
                <a:spcPts val="2999"/>
              </a:lnSpc>
            </a:pPr>
            <a:r>
              <a:rPr lang="en-US" sz="2499">
                <a:solidFill>
                  <a:srgbClr val="19112C"/>
                </a:solidFill>
                <a:latin typeface="Arial"/>
                <a:ea typeface="Arial"/>
                <a:cs typeface="Arial"/>
                <a:sym typeface="Arial"/>
              </a:rPr>
              <a:t>taux de circularité</a:t>
            </a:r>
          </a:p>
        </p:txBody>
      </p:sp>
      <p:sp>
        <p:nvSpPr>
          <p:cNvPr id="34" name="TextBox 34"/>
          <p:cNvSpPr txBox="1"/>
          <p:nvPr/>
        </p:nvSpPr>
        <p:spPr>
          <a:xfrm>
            <a:off x="2732229" y="2715513"/>
            <a:ext cx="4226302" cy="1314450"/>
          </a:xfrm>
          <a:prstGeom prst="rect">
            <a:avLst/>
          </a:prstGeom>
        </p:spPr>
        <p:txBody>
          <a:bodyPr lIns="0" tIns="0" rIns="0" bIns="0" rtlCol="0" anchor="t">
            <a:spAutoFit/>
          </a:bodyPr>
          <a:lstStyle/>
          <a:p>
            <a:pPr algn="ctr" rtl="0">
              <a:lnSpc>
                <a:spcPts val="10199"/>
              </a:lnSpc>
            </a:pPr>
            <a:r>
              <a:rPr lang="en-US" sz="8499" b="1">
                <a:solidFill>
                  <a:srgbClr val="19112C"/>
                </a:solidFill>
                <a:latin typeface="Arial Bold"/>
                <a:ea typeface="Arial Bold"/>
                <a:cs typeface="Arial Bold"/>
                <a:sym typeface="Arial Bold"/>
              </a:rPr>
              <a:t>30%</a:t>
            </a:r>
          </a:p>
        </p:txBody>
      </p:sp>
      <p:sp>
        <p:nvSpPr>
          <p:cNvPr id="35" name="TextBox 35"/>
          <p:cNvSpPr txBox="1"/>
          <p:nvPr/>
        </p:nvSpPr>
        <p:spPr>
          <a:xfrm>
            <a:off x="8024969" y="3997172"/>
            <a:ext cx="4432109" cy="381000"/>
          </a:xfrm>
          <a:prstGeom prst="rect">
            <a:avLst/>
          </a:prstGeom>
        </p:spPr>
        <p:txBody>
          <a:bodyPr lIns="0" tIns="0" rIns="0" bIns="0" rtlCol="0" anchor="t">
            <a:spAutoFit/>
          </a:bodyPr>
          <a:lstStyle/>
          <a:p>
            <a:pPr algn="ctr" rtl="0">
              <a:lnSpc>
                <a:spcPts val="2999"/>
              </a:lnSpc>
            </a:pPr>
            <a:r>
              <a:rPr lang="en-US" sz="2499">
                <a:solidFill>
                  <a:srgbClr val="19112C"/>
                </a:solidFill>
                <a:latin typeface="Arial"/>
                <a:ea typeface="Arial"/>
                <a:cs typeface="Arial"/>
                <a:sym typeface="Arial"/>
              </a:rPr>
              <a:t>taux de circularité</a:t>
            </a:r>
          </a:p>
        </p:txBody>
      </p:sp>
      <p:sp>
        <p:nvSpPr>
          <p:cNvPr id="36" name="TextBox 36"/>
          <p:cNvSpPr txBox="1"/>
          <p:nvPr/>
        </p:nvSpPr>
        <p:spPr>
          <a:xfrm>
            <a:off x="8024969" y="2693731"/>
            <a:ext cx="4432109" cy="1314450"/>
          </a:xfrm>
          <a:prstGeom prst="rect">
            <a:avLst/>
          </a:prstGeom>
        </p:spPr>
        <p:txBody>
          <a:bodyPr lIns="0" tIns="0" rIns="0" bIns="0" rtlCol="0" anchor="t">
            <a:spAutoFit/>
          </a:bodyPr>
          <a:lstStyle/>
          <a:p>
            <a:pPr algn="ctr" rtl="0">
              <a:lnSpc>
                <a:spcPts val="10199"/>
              </a:lnSpc>
            </a:pPr>
            <a:r>
              <a:rPr lang="en-US" sz="8499" b="1">
                <a:solidFill>
                  <a:srgbClr val="19112C"/>
                </a:solidFill>
                <a:latin typeface="Arial Bold"/>
                <a:ea typeface="Arial Bold"/>
                <a:cs typeface="Arial Bold"/>
                <a:sym typeface="Arial Bold"/>
              </a:rPr>
              <a:t>1,3%</a:t>
            </a:r>
          </a:p>
        </p:txBody>
      </p:sp>
      <p:sp>
        <p:nvSpPr>
          <p:cNvPr id="37" name="TextBox 37"/>
          <p:cNvSpPr txBox="1"/>
          <p:nvPr/>
        </p:nvSpPr>
        <p:spPr>
          <a:xfrm>
            <a:off x="1090270" y="7118092"/>
            <a:ext cx="13116450" cy="1190625"/>
          </a:xfrm>
          <a:prstGeom prst="rect">
            <a:avLst/>
          </a:prstGeom>
        </p:spPr>
        <p:txBody>
          <a:bodyPr lIns="0" tIns="0" rIns="0" bIns="0" rtlCol="0" anchor="t">
            <a:spAutoFit/>
          </a:bodyPr>
          <a:lstStyle/>
          <a:p>
            <a:pPr algn="ctr" rtl="0">
              <a:lnSpc>
                <a:spcPts val="3119"/>
              </a:lnSpc>
            </a:pPr>
            <a:r>
              <a:rPr lang="en-US" sz="2599">
                <a:solidFill>
                  <a:srgbClr val="19112C"/>
                </a:solidFill>
                <a:latin typeface="Arial"/>
                <a:ea typeface="Arial"/>
                <a:cs typeface="Arial"/>
                <a:sym typeface="Arial"/>
              </a:rPr>
              <a:t>Il y a un</a:t>
            </a:r>
            <a:r>
              <a:rPr lang="en-US" sz="2599" b="1">
                <a:solidFill>
                  <a:srgbClr val="19112C"/>
                </a:solidFill>
                <a:latin typeface="Arial Bold"/>
                <a:ea typeface="Arial Bold"/>
                <a:cs typeface="Arial Bold"/>
                <a:sym typeface="Arial Bold"/>
              </a:rPr>
              <a:t>un fossé important entre les pays leaders</a:t>
            </a:r>
            <a:r>
              <a:rPr lang="en-US" sz="2599">
                <a:solidFill>
                  <a:srgbClr val="19112C"/>
                </a:solidFill>
                <a:latin typeface="Arial"/>
                <a:ea typeface="Arial"/>
                <a:cs typeface="Arial"/>
                <a:sym typeface="Arial"/>
              </a:rPr>
              <a:t>(par exemple, les Pays-Bas, l'Italie, la France, l'Allemagne)</a:t>
            </a:r>
            <a:r>
              <a:rPr lang="en-US" sz="2599" b="1">
                <a:solidFill>
                  <a:srgbClr val="19112C"/>
                </a:solidFill>
                <a:latin typeface="Arial Bold"/>
                <a:ea typeface="Arial Bold"/>
                <a:cs typeface="Arial Bold"/>
                <a:sym typeface="Arial Bold"/>
              </a:rPr>
              <a:t>et celles qui se transforment vers une économie circulaire à un rythme plus lent</a:t>
            </a:r>
            <a:r>
              <a:rPr lang="en-US" sz="2599">
                <a:solidFill>
                  <a:srgbClr val="19112C"/>
                </a:solidFill>
                <a:latin typeface="Arial"/>
                <a:ea typeface="Arial"/>
                <a:cs typeface="Arial"/>
                <a:sym typeface="Arial"/>
              </a:rPr>
              <a:t>(principalement en Europe centrale, orientale et méridionale).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34390" y="192899"/>
            <a:ext cx="8667104" cy="2056458"/>
            <a:chOff x="0" y="0"/>
            <a:chExt cx="11556139" cy="2741944"/>
          </a:xfrm>
        </p:grpSpPr>
        <p:sp>
          <p:nvSpPr>
            <p:cNvPr id="24" name="Freeform 24"/>
            <p:cNvSpPr/>
            <p:nvPr/>
          </p:nvSpPr>
          <p:spPr>
            <a:xfrm>
              <a:off x="0" y="0"/>
              <a:ext cx="11556139" cy="2741944"/>
            </a:xfrm>
            <a:custGeom>
              <a:avLst/>
              <a:gdLst/>
              <a:ahLst/>
              <a:cxnLst/>
              <a:rect l="l" t="t" r="r" b="b"/>
              <a:pathLst>
                <a:path w="11556139" h="2741944">
                  <a:moveTo>
                    <a:pt x="0" y="0"/>
                  </a:moveTo>
                  <a:lnTo>
                    <a:pt x="11556139" y="0"/>
                  </a:lnTo>
                  <a:lnTo>
                    <a:pt x="11556139" y="2741944"/>
                  </a:lnTo>
                  <a:lnTo>
                    <a:pt x="0" y="2741944"/>
                  </a:lnTo>
                  <a:close/>
                </a:path>
              </a:pathLst>
            </a:custGeom>
            <a:solidFill>
              <a:srgbClr val="000000">
                <a:alpha val="0"/>
              </a:srgbClr>
            </a:solidFill>
          </p:spPr>
          <p:txBody>
            <a:bodyPr/>
            <a:lstStyle/>
            <a:p>
              <a:pPr algn="l" rtl="0"/>
              <a:endParaRPr lang="el-GR"/>
            </a:p>
          </p:txBody>
        </p:sp>
        <p:sp>
          <p:nvSpPr>
            <p:cNvPr id="25" name="TextBox 25"/>
            <p:cNvSpPr txBox="1"/>
            <p:nvPr/>
          </p:nvSpPr>
          <p:spPr>
            <a:xfrm>
              <a:off x="0" y="57150"/>
              <a:ext cx="11556139" cy="2684794"/>
            </a:xfrm>
            <a:prstGeom prst="rect">
              <a:avLst/>
            </a:prstGeom>
          </p:spPr>
          <p:txBody>
            <a:bodyPr lIns="0" tIns="0" rIns="0" bIns="0" rtlCol="0" anchor="ctr"/>
            <a:lstStyle/>
            <a:p>
              <a:pPr algn="l" rtl="0">
                <a:lnSpc>
                  <a:spcPts val="5184"/>
                </a:lnSpc>
              </a:pPr>
              <a:r>
                <a:rPr lang="en-US" sz="4800" b="1">
                  <a:solidFill>
                    <a:srgbClr val="8D5CFF"/>
                  </a:solidFill>
                  <a:latin typeface="Georgia Bold"/>
                  <a:ea typeface="Georgia Bold"/>
                  <a:cs typeface="Georgia Bold"/>
                  <a:sym typeface="Georgia Bold"/>
                </a:rPr>
                <a:t>L'économie circulaire de l'Europe :</a:t>
              </a:r>
            </a:p>
            <a:p>
              <a:pPr algn="l" rtl="0">
                <a:lnSpc>
                  <a:spcPts val="5184"/>
                </a:lnSpc>
              </a:pPr>
              <a:r>
                <a:rPr lang="en-US" sz="4800">
                  <a:solidFill>
                    <a:srgbClr val="8D5CFF"/>
                  </a:solidFill>
                  <a:latin typeface="Georgia"/>
                  <a:ea typeface="Georgia"/>
                  <a:cs typeface="Georgia"/>
                  <a:sym typeface="Georgia"/>
                </a:rPr>
                <a:t>plan principal</a:t>
              </a:r>
              <a:r>
                <a:rPr lang="en-US" sz="4800">
                  <a:solidFill>
                    <a:srgbClr val="000000"/>
                  </a:solidFill>
                  <a:latin typeface="Georgia"/>
                  <a:ea typeface="Georgia"/>
                  <a:cs typeface="Georgia"/>
                  <a:sym typeface="Georgia"/>
                </a:rPr>
                <a:t> </a:t>
              </a:r>
            </a:p>
            <a:p>
              <a:pPr algn="l" rtl="0">
                <a:lnSpc>
                  <a:spcPts val="4082"/>
                </a:lnSpc>
              </a:pPr>
              <a:endParaRPr lang="en-US" sz="4800">
                <a:solidFill>
                  <a:srgbClr val="000000"/>
                </a:solidFill>
                <a:latin typeface="Georgia"/>
                <a:ea typeface="Georgia"/>
                <a:cs typeface="Georgia"/>
                <a:sym typeface="Georgia"/>
              </a:endParaRPr>
            </a:p>
          </p:txBody>
        </p:sp>
      </p:grpSp>
      <p:grpSp>
        <p:nvGrpSpPr>
          <p:cNvPr id="26" name="Group 26"/>
          <p:cNvGrpSpPr/>
          <p:nvPr/>
        </p:nvGrpSpPr>
        <p:grpSpPr>
          <a:xfrm>
            <a:off x="8038792" y="3678236"/>
            <a:ext cx="2988787" cy="1085288"/>
            <a:chOff x="0" y="0"/>
            <a:chExt cx="3985050" cy="1447050"/>
          </a:xfrm>
        </p:grpSpPr>
        <p:sp>
          <p:nvSpPr>
            <p:cNvPr id="27" name="Freeform 27"/>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pPr algn="l" rtl="0"/>
              <a:endParaRPr lang="el-GR"/>
            </a:p>
          </p:txBody>
        </p:sp>
        <p:sp>
          <p:nvSpPr>
            <p:cNvPr id="28" name="Freeform 28"/>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pPr algn="l" rtl="0"/>
              <a:endParaRPr lang="el-GR"/>
            </a:p>
          </p:txBody>
        </p:sp>
        <p:sp>
          <p:nvSpPr>
            <p:cNvPr id="29" name="TextBox 29"/>
            <p:cNvSpPr txBox="1"/>
            <p:nvPr/>
          </p:nvSpPr>
          <p:spPr>
            <a:xfrm>
              <a:off x="0" y="-9525"/>
              <a:ext cx="3985050" cy="1456575"/>
            </a:xfrm>
            <a:prstGeom prst="rect">
              <a:avLst/>
            </a:prstGeom>
          </p:spPr>
          <p:txBody>
            <a:bodyPr lIns="50800" tIns="50800" rIns="50800" bIns="50800" rtlCol="0" anchor="ctr"/>
            <a:lstStyle/>
            <a:p>
              <a:pPr algn="ctr" rtl="0">
                <a:lnSpc>
                  <a:spcPts val="2451"/>
                </a:lnSpc>
              </a:pPr>
              <a:r>
                <a:rPr lang="en-US" sz="2043" b="1">
                  <a:solidFill>
                    <a:srgbClr val="19112C"/>
                  </a:solidFill>
                  <a:latin typeface="Arial Bold"/>
                  <a:ea typeface="Arial Bold"/>
                  <a:cs typeface="Arial Bold"/>
                  <a:sym typeface="Arial Bold"/>
                </a:rPr>
                <a:t>LA RÉALITÉ</a:t>
              </a:r>
            </a:p>
          </p:txBody>
        </p:sp>
      </p:grpSp>
      <p:grpSp>
        <p:nvGrpSpPr>
          <p:cNvPr id="30" name="Group 30"/>
          <p:cNvGrpSpPr/>
          <p:nvPr/>
        </p:nvGrpSpPr>
        <p:grpSpPr>
          <a:xfrm>
            <a:off x="1184231" y="3678236"/>
            <a:ext cx="2988788" cy="1085288"/>
            <a:chOff x="0" y="0"/>
            <a:chExt cx="3985050" cy="1447050"/>
          </a:xfrm>
        </p:grpSpPr>
        <p:sp>
          <p:nvSpPr>
            <p:cNvPr id="31" name="Freeform 31"/>
            <p:cNvSpPr/>
            <p:nvPr/>
          </p:nvSpPr>
          <p:spPr>
            <a:xfrm>
              <a:off x="9525" y="9525"/>
              <a:ext cx="3966083" cy="1427988"/>
            </a:xfrm>
            <a:custGeom>
              <a:avLst/>
              <a:gdLst/>
              <a:ahLst/>
              <a:cxnLst/>
              <a:rect l="l" t="t" r="r" b="b"/>
              <a:pathLst>
                <a:path w="3966083" h="1427988">
                  <a:moveTo>
                    <a:pt x="0" y="713994"/>
                  </a:moveTo>
                  <a:cubicBezTo>
                    <a:pt x="0" y="319659"/>
                    <a:pt x="322326" y="0"/>
                    <a:pt x="720090" y="0"/>
                  </a:cubicBezTo>
                  <a:lnTo>
                    <a:pt x="3245993" y="0"/>
                  </a:lnTo>
                  <a:cubicBezTo>
                    <a:pt x="3643630" y="0"/>
                    <a:pt x="3966083" y="319659"/>
                    <a:pt x="3966083" y="713994"/>
                  </a:cubicBezTo>
                  <a:cubicBezTo>
                    <a:pt x="3966083" y="1108329"/>
                    <a:pt x="3643757" y="1427988"/>
                    <a:pt x="3245993" y="1427988"/>
                  </a:cubicBezTo>
                  <a:lnTo>
                    <a:pt x="720090" y="1427988"/>
                  </a:lnTo>
                  <a:cubicBezTo>
                    <a:pt x="322326" y="1427988"/>
                    <a:pt x="0" y="1108329"/>
                    <a:pt x="0" y="713994"/>
                  </a:cubicBezTo>
                  <a:close/>
                </a:path>
              </a:pathLst>
            </a:custGeom>
            <a:solidFill>
              <a:srgbClr val="FFFFFF"/>
            </a:solidFill>
          </p:spPr>
          <p:txBody>
            <a:bodyPr/>
            <a:lstStyle/>
            <a:p>
              <a:pPr algn="l" rtl="0"/>
              <a:endParaRPr lang="el-GR"/>
            </a:p>
          </p:txBody>
        </p:sp>
        <p:sp>
          <p:nvSpPr>
            <p:cNvPr id="32" name="Freeform 32"/>
            <p:cNvSpPr/>
            <p:nvPr/>
          </p:nvSpPr>
          <p:spPr>
            <a:xfrm>
              <a:off x="0" y="0"/>
              <a:ext cx="3985133" cy="1447038"/>
            </a:xfrm>
            <a:custGeom>
              <a:avLst/>
              <a:gdLst/>
              <a:ahLst/>
              <a:cxnLst/>
              <a:rect l="l" t="t" r="r" b="b"/>
              <a:pathLst>
                <a:path w="3985133" h="1447038">
                  <a:moveTo>
                    <a:pt x="0" y="723519"/>
                  </a:moveTo>
                  <a:cubicBezTo>
                    <a:pt x="0" y="323850"/>
                    <a:pt x="326771" y="0"/>
                    <a:pt x="729615" y="0"/>
                  </a:cubicBezTo>
                  <a:lnTo>
                    <a:pt x="3255518" y="0"/>
                  </a:lnTo>
                  <a:lnTo>
                    <a:pt x="3255518" y="9525"/>
                  </a:lnTo>
                  <a:lnTo>
                    <a:pt x="3255518" y="0"/>
                  </a:lnTo>
                  <a:cubicBezTo>
                    <a:pt x="3658362" y="0"/>
                    <a:pt x="3985133" y="323850"/>
                    <a:pt x="3985133" y="723519"/>
                  </a:cubicBezTo>
                  <a:cubicBezTo>
                    <a:pt x="3985133" y="727837"/>
                    <a:pt x="3982212" y="731647"/>
                    <a:pt x="3977894" y="732790"/>
                  </a:cubicBezTo>
                  <a:lnTo>
                    <a:pt x="3975608" y="723519"/>
                  </a:lnTo>
                  <a:lnTo>
                    <a:pt x="3985133" y="723519"/>
                  </a:lnTo>
                  <a:cubicBezTo>
                    <a:pt x="3985133" y="1123188"/>
                    <a:pt x="3658362" y="1447038"/>
                    <a:pt x="3255518" y="1447038"/>
                  </a:cubicBezTo>
                  <a:lnTo>
                    <a:pt x="3255518" y="1437513"/>
                  </a:lnTo>
                  <a:lnTo>
                    <a:pt x="3255518" y="1447038"/>
                  </a:lnTo>
                  <a:lnTo>
                    <a:pt x="729615" y="1447038"/>
                  </a:lnTo>
                  <a:lnTo>
                    <a:pt x="729615" y="1437513"/>
                  </a:lnTo>
                  <a:lnTo>
                    <a:pt x="729615" y="1447038"/>
                  </a:lnTo>
                  <a:cubicBezTo>
                    <a:pt x="326771" y="1447038"/>
                    <a:pt x="0" y="1123188"/>
                    <a:pt x="0" y="723519"/>
                  </a:cubicBezTo>
                  <a:lnTo>
                    <a:pt x="9525" y="723519"/>
                  </a:lnTo>
                  <a:lnTo>
                    <a:pt x="0" y="723519"/>
                  </a:lnTo>
                  <a:moveTo>
                    <a:pt x="19050" y="723519"/>
                  </a:moveTo>
                  <a:lnTo>
                    <a:pt x="9525" y="723519"/>
                  </a:lnTo>
                  <a:lnTo>
                    <a:pt x="19050" y="723519"/>
                  </a:lnTo>
                  <a:cubicBezTo>
                    <a:pt x="19050" y="1112520"/>
                    <a:pt x="337058" y="1427988"/>
                    <a:pt x="729615" y="1427988"/>
                  </a:cubicBezTo>
                  <a:lnTo>
                    <a:pt x="3255518" y="1427988"/>
                  </a:lnTo>
                  <a:cubicBezTo>
                    <a:pt x="3648075" y="1427988"/>
                    <a:pt x="3966083" y="1112520"/>
                    <a:pt x="3966083" y="723519"/>
                  </a:cubicBezTo>
                  <a:cubicBezTo>
                    <a:pt x="3966083" y="719201"/>
                    <a:pt x="3969004" y="715391"/>
                    <a:pt x="3973322" y="714248"/>
                  </a:cubicBezTo>
                  <a:lnTo>
                    <a:pt x="3975608" y="723519"/>
                  </a:lnTo>
                  <a:lnTo>
                    <a:pt x="3966083" y="723519"/>
                  </a:lnTo>
                  <a:cubicBezTo>
                    <a:pt x="3966083" y="334518"/>
                    <a:pt x="3648075" y="19050"/>
                    <a:pt x="3255518" y="19050"/>
                  </a:cubicBezTo>
                  <a:lnTo>
                    <a:pt x="729615" y="19050"/>
                  </a:lnTo>
                  <a:lnTo>
                    <a:pt x="729615" y="9525"/>
                  </a:lnTo>
                  <a:lnTo>
                    <a:pt x="729615" y="19050"/>
                  </a:lnTo>
                  <a:cubicBezTo>
                    <a:pt x="337058" y="19050"/>
                    <a:pt x="19050" y="334518"/>
                    <a:pt x="19050" y="723519"/>
                  </a:cubicBezTo>
                  <a:close/>
                </a:path>
              </a:pathLst>
            </a:custGeom>
            <a:solidFill>
              <a:srgbClr val="000000"/>
            </a:solidFill>
          </p:spPr>
          <p:txBody>
            <a:bodyPr/>
            <a:lstStyle/>
            <a:p>
              <a:pPr algn="l" rtl="0"/>
              <a:endParaRPr lang="el-GR"/>
            </a:p>
          </p:txBody>
        </p:sp>
        <p:sp>
          <p:nvSpPr>
            <p:cNvPr id="33" name="TextBox 33"/>
            <p:cNvSpPr txBox="1"/>
            <p:nvPr/>
          </p:nvSpPr>
          <p:spPr>
            <a:xfrm>
              <a:off x="0" y="-9525"/>
              <a:ext cx="3985050" cy="1456575"/>
            </a:xfrm>
            <a:prstGeom prst="rect">
              <a:avLst/>
            </a:prstGeom>
          </p:spPr>
          <p:txBody>
            <a:bodyPr lIns="50800" tIns="50800" rIns="50800" bIns="50800" rtlCol="0" anchor="ctr"/>
            <a:lstStyle/>
            <a:p>
              <a:pPr algn="ctr" rtl="0">
                <a:lnSpc>
                  <a:spcPts val="2451"/>
                </a:lnSpc>
              </a:pPr>
              <a:r>
                <a:rPr lang="en-US" sz="2043" b="1">
                  <a:solidFill>
                    <a:srgbClr val="19112C"/>
                  </a:solidFill>
                  <a:latin typeface="Arial Bold"/>
                  <a:ea typeface="Arial Bold"/>
                  <a:cs typeface="Arial Bold"/>
                  <a:sym typeface="Arial Bold"/>
                </a:rPr>
                <a:t>L'AMBITION</a:t>
              </a:r>
            </a:p>
          </p:txBody>
        </p:sp>
      </p:grpSp>
      <p:grpSp>
        <p:nvGrpSpPr>
          <p:cNvPr id="34" name="Group 34"/>
          <p:cNvGrpSpPr/>
          <p:nvPr/>
        </p:nvGrpSpPr>
        <p:grpSpPr>
          <a:xfrm>
            <a:off x="694744" y="5754124"/>
            <a:ext cx="3967762" cy="2268563"/>
            <a:chOff x="0" y="0"/>
            <a:chExt cx="5290350" cy="3024750"/>
          </a:xfrm>
        </p:grpSpPr>
        <p:sp>
          <p:nvSpPr>
            <p:cNvPr id="35" name="Freeform 35"/>
            <p:cNvSpPr/>
            <p:nvPr/>
          </p:nvSpPr>
          <p:spPr>
            <a:xfrm>
              <a:off x="10033" y="10033"/>
              <a:ext cx="5270373" cy="3004693"/>
            </a:xfrm>
            <a:custGeom>
              <a:avLst/>
              <a:gdLst/>
              <a:ahLst/>
              <a:cxnLst/>
              <a:rect l="l" t="t" r="r" b="b"/>
              <a:pathLst>
                <a:path w="5270373" h="3004693">
                  <a:moveTo>
                    <a:pt x="0" y="500761"/>
                  </a:moveTo>
                  <a:cubicBezTo>
                    <a:pt x="0" y="224155"/>
                    <a:pt x="224790" y="0"/>
                    <a:pt x="502158" y="0"/>
                  </a:cubicBezTo>
                  <a:lnTo>
                    <a:pt x="4768088" y="0"/>
                  </a:lnTo>
                  <a:cubicBezTo>
                    <a:pt x="5045456" y="0"/>
                    <a:pt x="5270373" y="224282"/>
                    <a:pt x="5270373" y="500761"/>
                  </a:cubicBezTo>
                  <a:lnTo>
                    <a:pt x="5270373" y="2503932"/>
                  </a:lnTo>
                  <a:cubicBezTo>
                    <a:pt x="5270373" y="2780538"/>
                    <a:pt x="5045456" y="3004693"/>
                    <a:pt x="4768088" y="3004693"/>
                  </a:cubicBezTo>
                  <a:lnTo>
                    <a:pt x="502158" y="3004693"/>
                  </a:lnTo>
                  <a:cubicBezTo>
                    <a:pt x="224790" y="3004693"/>
                    <a:pt x="0" y="2780538"/>
                    <a:pt x="0" y="2503932"/>
                  </a:cubicBezTo>
                  <a:close/>
                </a:path>
              </a:pathLst>
            </a:custGeom>
            <a:solidFill>
              <a:srgbClr val="FFFFFF"/>
            </a:solidFill>
          </p:spPr>
          <p:txBody>
            <a:bodyPr/>
            <a:lstStyle/>
            <a:p>
              <a:pPr algn="l" rtl="0"/>
              <a:endParaRPr lang="el-GR"/>
            </a:p>
          </p:txBody>
        </p:sp>
        <p:sp>
          <p:nvSpPr>
            <p:cNvPr id="36" name="Freeform 36"/>
            <p:cNvSpPr/>
            <p:nvPr/>
          </p:nvSpPr>
          <p:spPr>
            <a:xfrm>
              <a:off x="0" y="0"/>
              <a:ext cx="5290312" cy="3024759"/>
            </a:xfrm>
            <a:custGeom>
              <a:avLst/>
              <a:gdLst/>
              <a:ahLst/>
              <a:cxnLst/>
              <a:rect l="l" t="t" r="r" b="b"/>
              <a:pathLst>
                <a:path w="5290312" h="3024759">
                  <a:moveTo>
                    <a:pt x="0" y="510794"/>
                  </a:moveTo>
                  <a:cubicBezTo>
                    <a:pt x="0" y="228600"/>
                    <a:pt x="229362" y="0"/>
                    <a:pt x="512191" y="0"/>
                  </a:cubicBezTo>
                  <a:lnTo>
                    <a:pt x="4778121" y="0"/>
                  </a:lnTo>
                  <a:lnTo>
                    <a:pt x="4778121" y="10033"/>
                  </a:lnTo>
                  <a:lnTo>
                    <a:pt x="4778121" y="0"/>
                  </a:lnTo>
                  <a:cubicBezTo>
                    <a:pt x="5060950" y="0"/>
                    <a:pt x="5290312" y="228600"/>
                    <a:pt x="5290312" y="510794"/>
                  </a:cubicBezTo>
                  <a:lnTo>
                    <a:pt x="5280279" y="510794"/>
                  </a:lnTo>
                  <a:lnTo>
                    <a:pt x="5290312" y="510794"/>
                  </a:lnTo>
                  <a:lnTo>
                    <a:pt x="5290312" y="2513965"/>
                  </a:lnTo>
                  <a:lnTo>
                    <a:pt x="5280279" y="2513965"/>
                  </a:lnTo>
                  <a:lnTo>
                    <a:pt x="5290312" y="2513965"/>
                  </a:lnTo>
                  <a:cubicBezTo>
                    <a:pt x="5290312" y="2796032"/>
                    <a:pt x="5060950" y="3024759"/>
                    <a:pt x="4778121" y="3024759"/>
                  </a:cubicBezTo>
                  <a:lnTo>
                    <a:pt x="4778121" y="3014726"/>
                  </a:lnTo>
                  <a:lnTo>
                    <a:pt x="4778121" y="3024759"/>
                  </a:lnTo>
                  <a:lnTo>
                    <a:pt x="512191" y="3024759"/>
                  </a:lnTo>
                  <a:lnTo>
                    <a:pt x="512191" y="3014726"/>
                  </a:lnTo>
                  <a:lnTo>
                    <a:pt x="512191" y="3024759"/>
                  </a:lnTo>
                  <a:cubicBezTo>
                    <a:pt x="229362" y="3024759"/>
                    <a:pt x="0" y="2796159"/>
                    <a:pt x="0" y="2513965"/>
                  </a:cubicBezTo>
                  <a:lnTo>
                    <a:pt x="0" y="510794"/>
                  </a:lnTo>
                  <a:lnTo>
                    <a:pt x="10033" y="510794"/>
                  </a:lnTo>
                  <a:lnTo>
                    <a:pt x="0" y="510794"/>
                  </a:lnTo>
                  <a:moveTo>
                    <a:pt x="19939" y="510794"/>
                  </a:moveTo>
                  <a:lnTo>
                    <a:pt x="19939" y="2513965"/>
                  </a:lnTo>
                  <a:lnTo>
                    <a:pt x="10033" y="2513965"/>
                  </a:lnTo>
                  <a:lnTo>
                    <a:pt x="20066" y="2513965"/>
                  </a:lnTo>
                  <a:cubicBezTo>
                    <a:pt x="20066" y="2784983"/>
                    <a:pt x="240411" y="3004820"/>
                    <a:pt x="512318" y="3004820"/>
                  </a:cubicBezTo>
                  <a:lnTo>
                    <a:pt x="4778248" y="3004820"/>
                  </a:lnTo>
                  <a:cubicBezTo>
                    <a:pt x="5050155" y="3004820"/>
                    <a:pt x="5270500" y="2784983"/>
                    <a:pt x="5270500" y="2513965"/>
                  </a:cubicBezTo>
                  <a:lnTo>
                    <a:pt x="5270500" y="510794"/>
                  </a:lnTo>
                  <a:cubicBezTo>
                    <a:pt x="5270500" y="239776"/>
                    <a:pt x="5050155" y="19939"/>
                    <a:pt x="4778248" y="19939"/>
                  </a:cubicBezTo>
                  <a:lnTo>
                    <a:pt x="512191" y="19939"/>
                  </a:lnTo>
                  <a:lnTo>
                    <a:pt x="512191" y="10033"/>
                  </a:lnTo>
                  <a:lnTo>
                    <a:pt x="512191" y="20066"/>
                  </a:lnTo>
                  <a:cubicBezTo>
                    <a:pt x="240284" y="19939"/>
                    <a:pt x="19939" y="239776"/>
                    <a:pt x="19939" y="510794"/>
                  </a:cubicBezTo>
                  <a:close/>
                </a:path>
              </a:pathLst>
            </a:custGeom>
            <a:solidFill>
              <a:srgbClr val="000000"/>
            </a:solidFill>
          </p:spPr>
          <p:txBody>
            <a:bodyPr/>
            <a:lstStyle/>
            <a:p>
              <a:pPr algn="l" rtl="0"/>
              <a:endParaRPr lang="el-GR"/>
            </a:p>
          </p:txBody>
        </p:sp>
        <p:sp>
          <p:nvSpPr>
            <p:cNvPr id="37" name="TextBox 37"/>
            <p:cNvSpPr txBox="1"/>
            <p:nvPr/>
          </p:nvSpPr>
          <p:spPr>
            <a:xfrm>
              <a:off x="0" y="-19050"/>
              <a:ext cx="5290350" cy="3043800"/>
            </a:xfrm>
            <a:prstGeom prst="rect">
              <a:avLst/>
            </a:prstGeom>
          </p:spPr>
          <p:txBody>
            <a:bodyPr lIns="50800" tIns="50800" rIns="50800" bIns="50800" rtlCol="0" anchor="ctr"/>
            <a:lstStyle/>
            <a:p>
              <a:pPr algn="ctr" rtl="0">
                <a:lnSpc>
                  <a:spcPts val="2638"/>
                </a:lnSpc>
              </a:pPr>
              <a:r>
                <a:rPr lang="en-US" sz="2199" b="1">
                  <a:solidFill>
                    <a:srgbClr val="19112C"/>
                  </a:solidFill>
                  <a:latin typeface="Arial Bold"/>
                  <a:ea typeface="Arial Bold"/>
                  <a:cs typeface="Arial Bold"/>
                  <a:sym typeface="Arial Bold"/>
                </a:rPr>
                <a:t>Doubler la part des matériaux recyclés</a:t>
              </a:r>
              <a:r>
                <a:rPr lang="en-US" sz="2199">
                  <a:solidFill>
                    <a:srgbClr val="19112C"/>
                  </a:solidFill>
                  <a:latin typeface="Arial"/>
                  <a:ea typeface="Arial"/>
                  <a:cs typeface="Arial"/>
                  <a:sym typeface="Arial"/>
                </a:rPr>
                <a:t>utilisé dans l'économie de l'UE.</a:t>
              </a:r>
            </a:p>
          </p:txBody>
        </p:sp>
      </p:grpSp>
      <p:grpSp>
        <p:nvGrpSpPr>
          <p:cNvPr id="38" name="Group 38"/>
          <p:cNvGrpSpPr/>
          <p:nvPr/>
        </p:nvGrpSpPr>
        <p:grpSpPr>
          <a:xfrm>
            <a:off x="7497571" y="5754124"/>
            <a:ext cx="4019497" cy="2268563"/>
            <a:chOff x="0" y="0"/>
            <a:chExt cx="5359329" cy="3024750"/>
          </a:xfrm>
        </p:grpSpPr>
        <p:sp>
          <p:nvSpPr>
            <p:cNvPr id="39" name="Freeform 39"/>
            <p:cNvSpPr/>
            <p:nvPr/>
          </p:nvSpPr>
          <p:spPr>
            <a:xfrm>
              <a:off x="10164" y="10033"/>
              <a:ext cx="5339091" cy="3004693"/>
            </a:xfrm>
            <a:custGeom>
              <a:avLst/>
              <a:gdLst/>
              <a:ahLst/>
              <a:cxnLst/>
              <a:rect l="l" t="t" r="r" b="b"/>
              <a:pathLst>
                <a:path w="5339091" h="3004693">
                  <a:moveTo>
                    <a:pt x="0" y="500761"/>
                  </a:moveTo>
                  <a:cubicBezTo>
                    <a:pt x="0" y="224155"/>
                    <a:pt x="227721" y="0"/>
                    <a:pt x="508705" y="0"/>
                  </a:cubicBezTo>
                  <a:lnTo>
                    <a:pt x="4830257" y="0"/>
                  </a:lnTo>
                  <a:cubicBezTo>
                    <a:pt x="5111242" y="0"/>
                    <a:pt x="5339091" y="224282"/>
                    <a:pt x="5339091" y="500761"/>
                  </a:cubicBezTo>
                  <a:lnTo>
                    <a:pt x="5339091" y="2503932"/>
                  </a:lnTo>
                  <a:cubicBezTo>
                    <a:pt x="5339091" y="2780538"/>
                    <a:pt x="5111242" y="3004693"/>
                    <a:pt x="4830257" y="3004693"/>
                  </a:cubicBezTo>
                  <a:lnTo>
                    <a:pt x="508705" y="3004693"/>
                  </a:lnTo>
                  <a:cubicBezTo>
                    <a:pt x="227721" y="3004693"/>
                    <a:pt x="0" y="2780538"/>
                    <a:pt x="0" y="2503932"/>
                  </a:cubicBezTo>
                  <a:close/>
                </a:path>
              </a:pathLst>
            </a:custGeom>
            <a:solidFill>
              <a:srgbClr val="FFFFFF"/>
            </a:solidFill>
          </p:spPr>
          <p:txBody>
            <a:bodyPr/>
            <a:lstStyle/>
            <a:p>
              <a:pPr algn="l" rtl="0"/>
              <a:endParaRPr lang="el-GR"/>
            </a:p>
          </p:txBody>
        </p:sp>
        <p:sp>
          <p:nvSpPr>
            <p:cNvPr id="40" name="Freeform 40"/>
            <p:cNvSpPr/>
            <p:nvPr/>
          </p:nvSpPr>
          <p:spPr>
            <a:xfrm>
              <a:off x="0" y="0"/>
              <a:ext cx="5359290" cy="3024759"/>
            </a:xfrm>
            <a:custGeom>
              <a:avLst/>
              <a:gdLst/>
              <a:ahLst/>
              <a:cxnLst/>
              <a:rect l="l" t="t" r="r" b="b"/>
              <a:pathLst>
                <a:path w="5359290" h="3024759">
                  <a:moveTo>
                    <a:pt x="0" y="510794"/>
                  </a:moveTo>
                  <a:cubicBezTo>
                    <a:pt x="0" y="228600"/>
                    <a:pt x="232353" y="0"/>
                    <a:pt x="518869" y="0"/>
                  </a:cubicBezTo>
                  <a:lnTo>
                    <a:pt x="4840421" y="0"/>
                  </a:lnTo>
                  <a:lnTo>
                    <a:pt x="4840421" y="10033"/>
                  </a:lnTo>
                  <a:lnTo>
                    <a:pt x="4840421" y="0"/>
                  </a:lnTo>
                  <a:cubicBezTo>
                    <a:pt x="5126938" y="0"/>
                    <a:pt x="5359290" y="228600"/>
                    <a:pt x="5359290" y="510794"/>
                  </a:cubicBezTo>
                  <a:lnTo>
                    <a:pt x="5349127" y="510794"/>
                  </a:lnTo>
                  <a:lnTo>
                    <a:pt x="5359290" y="510794"/>
                  </a:lnTo>
                  <a:lnTo>
                    <a:pt x="5359290" y="2513965"/>
                  </a:lnTo>
                  <a:lnTo>
                    <a:pt x="5349127" y="2513965"/>
                  </a:lnTo>
                  <a:lnTo>
                    <a:pt x="5359290" y="2513965"/>
                  </a:lnTo>
                  <a:cubicBezTo>
                    <a:pt x="5359290" y="2796032"/>
                    <a:pt x="5126938" y="3024759"/>
                    <a:pt x="4840421" y="3024759"/>
                  </a:cubicBezTo>
                  <a:lnTo>
                    <a:pt x="4840421" y="3014726"/>
                  </a:lnTo>
                  <a:lnTo>
                    <a:pt x="4840421" y="3024759"/>
                  </a:lnTo>
                  <a:lnTo>
                    <a:pt x="518869" y="3024759"/>
                  </a:lnTo>
                  <a:lnTo>
                    <a:pt x="518869" y="3014726"/>
                  </a:lnTo>
                  <a:lnTo>
                    <a:pt x="518869" y="3024759"/>
                  </a:lnTo>
                  <a:cubicBezTo>
                    <a:pt x="232353" y="3024759"/>
                    <a:pt x="0" y="2796159"/>
                    <a:pt x="0" y="2513965"/>
                  </a:cubicBezTo>
                  <a:lnTo>
                    <a:pt x="0" y="510794"/>
                  </a:lnTo>
                  <a:lnTo>
                    <a:pt x="10164" y="510794"/>
                  </a:lnTo>
                  <a:lnTo>
                    <a:pt x="0" y="510794"/>
                  </a:lnTo>
                  <a:moveTo>
                    <a:pt x="20199" y="510794"/>
                  </a:moveTo>
                  <a:lnTo>
                    <a:pt x="20199" y="2513965"/>
                  </a:lnTo>
                  <a:lnTo>
                    <a:pt x="10164" y="2513965"/>
                  </a:lnTo>
                  <a:lnTo>
                    <a:pt x="20328" y="2513965"/>
                  </a:lnTo>
                  <a:cubicBezTo>
                    <a:pt x="20328" y="2784983"/>
                    <a:pt x="243546" y="3004820"/>
                    <a:pt x="518998" y="3004820"/>
                  </a:cubicBezTo>
                  <a:lnTo>
                    <a:pt x="4840549" y="3004820"/>
                  </a:lnTo>
                  <a:cubicBezTo>
                    <a:pt x="5116002" y="3004820"/>
                    <a:pt x="5339220" y="2784983"/>
                    <a:pt x="5339220" y="2513965"/>
                  </a:cubicBezTo>
                  <a:lnTo>
                    <a:pt x="5339220" y="510794"/>
                  </a:lnTo>
                  <a:cubicBezTo>
                    <a:pt x="5339220" y="239776"/>
                    <a:pt x="5116002" y="19939"/>
                    <a:pt x="4840549" y="19939"/>
                  </a:cubicBezTo>
                  <a:lnTo>
                    <a:pt x="518869" y="19939"/>
                  </a:lnTo>
                  <a:lnTo>
                    <a:pt x="518869" y="10033"/>
                  </a:lnTo>
                  <a:lnTo>
                    <a:pt x="518869" y="20066"/>
                  </a:lnTo>
                  <a:cubicBezTo>
                    <a:pt x="243417" y="19939"/>
                    <a:pt x="20199" y="239776"/>
                    <a:pt x="20199" y="510794"/>
                  </a:cubicBezTo>
                  <a:close/>
                </a:path>
              </a:pathLst>
            </a:custGeom>
            <a:solidFill>
              <a:srgbClr val="000000"/>
            </a:solidFill>
          </p:spPr>
          <p:txBody>
            <a:bodyPr/>
            <a:lstStyle/>
            <a:p>
              <a:pPr algn="l" rtl="0"/>
              <a:endParaRPr lang="el-GR"/>
            </a:p>
          </p:txBody>
        </p:sp>
        <p:sp>
          <p:nvSpPr>
            <p:cNvPr id="41" name="TextBox 41"/>
            <p:cNvSpPr txBox="1"/>
            <p:nvPr/>
          </p:nvSpPr>
          <p:spPr>
            <a:xfrm>
              <a:off x="0" y="-19050"/>
              <a:ext cx="5359329" cy="3043800"/>
            </a:xfrm>
            <a:prstGeom prst="rect">
              <a:avLst/>
            </a:prstGeom>
          </p:spPr>
          <p:txBody>
            <a:bodyPr lIns="50800" tIns="50800" rIns="50800" bIns="50800" rtlCol="0" anchor="ctr"/>
            <a:lstStyle/>
            <a:p>
              <a:pPr algn="ctr" rtl="0">
                <a:lnSpc>
                  <a:spcPts val="2638"/>
                </a:lnSpc>
              </a:pPr>
              <a:r>
                <a:rPr lang="en-US" sz="2199" b="1">
                  <a:solidFill>
                    <a:srgbClr val="19112C"/>
                  </a:solidFill>
                  <a:latin typeface="Arial Bold"/>
                  <a:ea typeface="Arial Bold"/>
                  <a:cs typeface="Arial Bold"/>
                  <a:sym typeface="Arial Bold"/>
                </a:rPr>
                <a:t>Progrès difficiles :</a:t>
              </a:r>
              <a:r>
                <a:rPr lang="en-US" sz="2199">
                  <a:solidFill>
                    <a:srgbClr val="19112C"/>
                  </a:solidFill>
                  <a:latin typeface="Arial"/>
                  <a:ea typeface="Arial"/>
                  <a:cs typeface="Arial"/>
                  <a:sym typeface="Arial"/>
                </a:rPr>
                <a:t>Les trajectoires actuelles indiquent que l'objectif est menacé si aucune mesure supplémentaire n'est prise.</a:t>
              </a:r>
            </a:p>
          </p:txBody>
        </p:sp>
      </p:grpSp>
      <p:grpSp>
        <p:nvGrpSpPr>
          <p:cNvPr id="42" name="Group 42"/>
          <p:cNvGrpSpPr>
            <a:grpSpLocks noChangeAspect="1"/>
          </p:cNvGrpSpPr>
          <p:nvPr/>
        </p:nvGrpSpPr>
        <p:grpSpPr>
          <a:xfrm rot="5400000">
            <a:off x="10898250" y="1381913"/>
            <a:ext cx="8771662" cy="6007837"/>
            <a:chOff x="0" y="0"/>
            <a:chExt cx="11695550" cy="8010450"/>
          </a:xfrm>
        </p:grpSpPr>
        <p:sp>
          <p:nvSpPr>
            <p:cNvPr id="43" name="Freeform 43"/>
            <p:cNvSpPr/>
            <p:nvPr/>
          </p:nvSpPr>
          <p:spPr>
            <a:xfrm>
              <a:off x="0" y="0"/>
              <a:ext cx="11695557" cy="8010398"/>
            </a:xfrm>
            <a:custGeom>
              <a:avLst/>
              <a:gdLst/>
              <a:ahLst/>
              <a:cxnLst/>
              <a:rect l="l" t="t" r="r" b="b"/>
              <a:pathLst>
                <a:path w="11695557" h="8010398">
                  <a:moveTo>
                    <a:pt x="0" y="0"/>
                  </a:moveTo>
                  <a:lnTo>
                    <a:pt x="11695557" y="0"/>
                  </a:lnTo>
                  <a:lnTo>
                    <a:pt x="11695557" y="8010398"/>
                  </a:lnTo>
                  <a:lnTo>
                    <a:pt x="0" y="8010398"/>
                  </a:lnTo>
                  <a:lnTo>
                    <a:pt x="0" y="0"/>
                  </a:lnTo>
                  <a:close/>
                </a:path>
              </a:pathLst>
            </a:custGeom>
            <a:blipFill>
              <a:blip r:embed="rId12"/>
              <a:stretch>
                <a:fillRect l="-1420" r="-1420"/>
              </a:stretch>
            </a:blipFill>
          </p:spPr>
          <p:txBody>
            <a:bodyPr/>
            <a:lstStyle/>
            <a:p>
              <a:pPr algn="l" rtl="0"/>
              <a:endParaRPr lang="el-GR"/>
            </a:p>
          </p:txBody>
        </p:sp>
      </p:grpSp>
      <p:grpSp>
        <p:nvGrpSpPr>
          <p:cNvPr id="44" name="Group 44"/>
          <p:cNvGrpSpPr/>
          <p:nvPr/>
        </p:nvGrpSpPr>
        <p:grpSpPr>
          <a:xfrm>
            <a:off x="4662506" y="2016603"/>
            <a:ext cx="2636438" cy="1006087"/>
            <a:chOff x="0" y="0"/>
            <a:chExt cx="3515250" cy="1341450"/>
          </a:xfrm>
        </p:grpSpPr>
        <p:sp>
          <p:nvSpPr>
            <p:cNvPr id="45" name="Freeform 45"/>
            <p:cNvSpPr/>
            <p:nvPr/>
          </p:nvSpPr>
          <p:spPr>
            <a:xfrm>
              <a:off x="9525" y="9525"/>
              <a:ext cx="3496183" cy="1322451"/>
            </a:xfrm>
            <a:custGeom>
              <a:avLst/>
              <a:gdLst/>
              <a:ahLst/>
              <a:cxnLst/>
              <a:rect l="l" t="t" r="r" b="b"/>
              <a:pathLst>
                <a:path w="3496183" h="1322451">
                  <a:moveTo>
                    <a:pt x="0" y="0"/>
                  </a:moveTo>
                  <a:lnTo>
                    <a:pt x="3496183" y="0"/>
                  </a:lnTo>
                  <a:lnTo>
                    <a:pt x="3496183" y="1322451"/>
                  </a:lnTo>
                  <a:lnTo>
                    <a:pt x="0" y="1322451"/>
                  </a:lnTo>
                  <a:close/>
                </a:path>
              </a:pathLst>
            </a:custGeom>
            <a:solidFill>
              <a:srgbClr val="C0FF99"/>
            </a:solidFill>
          </p:spPr>
          <p:txBody>
            <a:bodyPr/>
            <a:lstStyle/>
            <a:p>
              <a:pPr algn="l" rtl="0"/>
              <a:endParaRPr lang="el-GR"/>
            </a:p>
          </p:txBody>
        </p:sp>
        <p:sp>
          <p:nvSpPr>
            <p:cNvPr id="46" name="Freeform 46"/>
            <p:cNvSpPr/>
            <p:nvPr/>
          </p:nvSpPr>
          <p:spPr>
            <a:xfrm>
              <a:off x="0" y="0"/>
              <a:ext cx="3515233" cy="1341501"/>
            </a:xfrm>
            <a:custGeom>
              <a:avLst/>
              <a:gdLst/>
              <a:ahLst/>
              <a:cxnLst/>
              <a:rect l="l" t="t" r="r" b="b"/>
              <a:pathLst>
                <a:path w="3515233" h="1341501">
                  <a:moveTo>
                    <a:pt x="9525" y="0"/>
                  </a:moveTo>
                  <a:lnTo>
                    <a:pt x="3505708" y="0"/>
                  </a:lnTo>
                  <a:cubicBezTo>
                    <a:pt x="3510915" y="0"/>
                    <a:pt x="3515233" y="4318"/>
                    <a:pt x="3515233" y="9525"/>
                  </a:cubicBezTo>
                  <a:lnTo>
                    <a:pt x="3515233" y="1331976"/>
                  </a:lnTo>
                  <a:cubicBezTo>
                    <a:pt x="3515233" y="1337183"/>
                    <a:pt x="3510915" y="1341501"/>
                    <a:pt x="3505708" y="1341501"/>
                  </a:cubicBezTo>
                  <a:lnTo>
                    <a:pt x="9525" y="1341501"/>
                  </a:lnTo>
                  <a:cubicBezTo>
                    <a:pt x="4318" y="1341501"/>
                    <a:pt x="0" y="1337183"/>
                    <a:pt x="0" y="1331976"/>
                  </a:cubicBezTo>
                  <a:lnTo>
                    <a:pt x="0" y="9525"/>
                  </a:lnTo>
                  <a:cubicBezTo>
                    <a:pt x="0" y="4318"/>
                    <a:pt x="4318" y="0"/>
                    <a:pt x="9525" y="0"/>
                  </a:cubicBezTo>
                  <a:moveTo>
                    <a:pt x="9525" y="19050"/>
                  </a:moveTo>
                  <a:lnTo>
                    <a:pt x="9525" y="9525"/>
                  </a:lnTo>
                  <a:lnTo>
                    <a:pt x="19050" y="9525"/>
                  </a:lnTo>
                  <a:lnTo>
                    <a:pt x="19050" y="1331976"/>
                  </a:lnTo>
                  <a:lnTo>
                    <a:pt x="9525" y="1331976"/>
                  </a:lnTo>
                  <a:lnTo>
                    <a:pt x="9525" y="1322451"/>
                  </a:lnTo>
                  <a:lnTo>
                    <a:pt x="3505708" y="1322451"/>
                  </a:lnTo>
                  <a:lnTo>
                    <a:pt x="3505708" y="1331976"/>
                  </a:lnTo>
                  <a:lnTo>
                    <a:pt x="3496183" y="1331976"/>
                  </a:lnTo>
                  <a:lnTo>
                    <a:pt x="3496183" y="9525"/>
                  </a:lnTo>
                  <a:lnTo>
                    <a:pt x="3505708" y="9525"/>
                  </a:lnTo>
                  <a:lnTo>
                    <a:pt x="3505708" y="19050"/>
                  </a:lnTo>
                  <a:lnTo>
                    <a:pt x="9525" y="19050"/>
                  </a:lnTo>
                  <a:close/>
                </a:path>
              </a:pathLst>
            </a:custGeom>
            <a:solidFill>
              <a:srgbClr val="C0FF99"/>
            </a:solidFill>
          </p:spPr>
          <p:txBody>
            <a:bodyPr/>
            <a:lstStyle/>
            <a:p>
              <a:pPr algn="l" rtl="0"/>
              <a:endParaRPr lang="el-GR"/>
            </a:p>
          </p:txBody>
        </p:sp>
        <p:sp>
          <p:nvSpPr>
            <p:cNvPr id="47" name="TextBox 47"/>
            <p:cNvSpPr txBox="1"/>
            <p:nvPr/>
          </p:nvSpPr>
          <p:spPr>
            <a:xfrm>
              <a:off x="0" y="0"/>
              <a:ext cx="3515250" cy="1341450"/>
            </a:xfrm>
            <a:prstGeom prst="rect">
              <a:avLst/>
            </a:prstGeom>
          </p:spPr>
          <p:txBody>
            <a:bodyPr lIns="50800" tIns="50800" rIns="50800" bIns="50800" rtlCol="0" anchor="ctr"/>
            <a:lstStyle/>
            <a:p>
              <a:pPr algn="ctr" rtl="0">
                <a:lnSpc>
                  <a:spcPts val="3960"/>
                </a:lnSpc>
              </a:pPr>
              <a:r>
                <a:rPr lang="en-US" sz="3300" b="1">
                  <a:solidFill>
                    <a:srgbClr val="19112C"/>
                  </a:solidFill>
                  <a:latin typeface="Georgia Bold"/>
                  <a:ea typeface="Georgia Bold"/>
                  <a:cs typeface="Georgia Bold"/>
                  <a:sym typeface="Georgia Bold"/>
                </a:rPr>
                <a:t>Jusqu'en 2030</a:t>
              </a:r>
            </a:p>
          </p:txBody>
        </p:sp>
      </p:grpSp>
      <p:sp>
        <p:nvSpPr>
          <p:cNvPr id="48" name="AutoShape 48"/>
          <p:cNvSpPr/>
          <p:nvPr/>
        </p:nvSpPr>
        <p:spPr>
          <a:xfrm>
            <a:off x="7207082" y="2969740"/>
            <a:ext cx="831711" cy="590548"/>
          </a:xfrm>
          <a:prstGeom prst="line">
            <a:avLst/>
          </a:prstGeom>
          <a:ln w="38100" cap="flat">
            <a:solidFill>
              <a:srgbClr val="000000"/>
            </a:solidFill>
            <a:prstDash val="sysDot"/>
            <a:headEnd type="none" w="sm" len="sm"/>
            <a:tailEnd type="arrow" w="med" len="sm"/>
          </a:ln>
        </p:spPr>
        <p:txBody>
          <a:bodyPr/>
          <a:lstStyle/>
          <a:p>
            <a:pPr algn="l" rtl="0"/>
            <a:endParaRPr lang="el-GR"/>
          </a:p>
        </p:txBody>
      </p:sp>
      <p:sp>
        <p:nvSpPr>
          <p:cNvPr id="49" name="AutoShape 49"/>
          <p:cNvSpPr/>
          <p:nvPr/>
        </p:nvSpPr>
        <p:spPr>
          <a:xfrm flipH="1">
            <a:off x="3943885" y="2969740"/>
            <a:ext cx="718621" cy="570713"/>
          </a:xfrm>
          <a:prstGeom prst="line">
            <a:avLst/>
          </a:prstGeom>
          <a:ln w="38100" cap="flat">
            <a:solidFill>
              <a:srgbClr val="000000"/>
            </a:solidFill>
            <a:prstDash val="sysDot"/>
            <a:headEnd type="none" w="sm" len="sm"/>
            <a:tailEnd type="arrow" w="med" len="sm"/>
          </a:ln>
        </p:spPr>
        <p:txBody>
          <a:bodyPr/>
          <a:lstStyle/>
          <a:p>
            <a:pPr algn="l" rtl="0"/>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67657" y="182588"/>
            <a:ext cx="13680000" cy="1988550"/>
            <a:chOff x="0" y="0"/>
            <a:chExt cx="18240000" cy="2651400"/>
          </a:xfrm>
        </p:grpSpPr>
        <p:sp>
          <p:nvSpPr>
            <p:cNvPr id="24" name="Freeform 24"/>
            <p:cNvSpPr/>
            <p:nvPr/>
          </p:nvSpPr>
          <p:spPr>
            <a:xfrm>
              <a:off x="0" y="0"/>
              <a:ext cx="18240000" cy="2651400"/>
            </a:xfrm>
            <a:custGeom>
              <a:avLst/>
              <a:gdLst/>
              <a:ahLst/>
              <a:cxnLst/>
              <a:rect l="l" t="t" r="r" b="b"/>
              <a:pathLst>
                <a:path w="18240000" h="2651400">
                  <a:moveTo>
                    <a:pt x="0" y="0"/>
                  </a:moveTo>
                  <a:lnTo>
                    <a:pt x="18240000" y="0"/>
                  </a:lnTo>
                  <a:lnTo>
                    <a:pt x="18240000" y="2651400"/>
                  </a:lnTo>
                  <a:lnTo>
                    <a:pt x="0" y="2651400"/>
                  </a:lnTo>
                  <a:close/>
                </a:path>
              </a:pathLst>
            </a:custGeom>
            <a:solidFill>
              <a:srgbClr val="000000">
                <a:alpha val="0"/>
              </a:srgbClr>
            </a:solidFill>
          </p:spPr>
          <p:txBody>
            <a:bodyPr/>
            <a:lstStyle/>
            <a:p>
              <a:pPr algn="l" rtl="0"/>
              <a:endParaRPr lang="el-GR"/>
            </a:p>
          </p:txBody>
        </p:sp>
        <p:sp>
          <p:nvSpPr>
            <p:cNvPr id="25" name="TextBox 25"/>
            <p:cNvSpPr txBox="1"/>
            <p:nvPr/>
          </p:nvSpPr>
          <p:spPr>
            <a:xfrm>
              <a:off x="0" y="38100"/>
              <a:ext cx="18240000" cy="2613300"/>
            </a:xfrm>
            <a:prstGeom prst="rect">
              <a:avLst/>
            </a:prstGeom>
          </p:spPr>
          <p:txBody>
            <a:bodyPr lIns="0" tIns="0" rIns="0" bIns="0" rtlCol="0" anchor="ctr"/>
            <a:lstStyle/>
            <a:p>
              <a:pPr algn="l" rtl="0">
                <a:lnSpc>
                  <a:spcPts val="4536"/>
                </a:lnSpc>
              </a:pPr>
              <a:endParaRPr/>
            </a:p>
          </p:txBody>
        </p:sp>
      </p:grpSp>
      <p:grpSp>
        <p:nvGrpSpPr>
          <p:cNvPr id="26" name="Group 26"/>
          <p:cNvGrpSpPr/>
          <p:nvPr/>
        </p:nvGrpSpPr>
        <p:grpSpPr>
          <a:xfrm>
            <a:off x="3001431" y="1176862"/>
            <a:ext cx="9650700" cy="7438050"/>
            <a:chOff x="0" y="0"/>
            <a:chExt cx="12867600" cy="9917400"/>
          </a:xfrm>
        </p:grpSpPr>
        <p:sp>
          <p:nvSpPr>
            <p:cNvPr id="27" name="Freeform 27"/>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pPr algn="l" rtl="0"/>
              <a:endParaRPr lang="el-GR"/>
            </a:p>
          </p:txBody>
        </p:sp>
      </p:grpSp>
      <p:grpSp>
        <p:nvGrpSpPr>
          <p:cNvPr id="28" name="Group 28"/>
          <p:cNvGrpSpPr/>
          <p:nvPr/>
        </p:nvGrpSpPr>
        <p:grpSpPr>
          <a:xfrm>
            <a:off x="1352425" y="3290156"/>
            <a:ext cx="6289988" cy="1734187"/>
            <a:chOff x="0" y="0"/>
            <a:chExt cx="8386650" cy="2312250"/>
          </a:xfrm>
        </p:grpSpPr>
        <p:sp>
          <p:nvSpPr>
            <p:cNvPr id="29" name="Freeform 29"/>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pPr algn="l" rtl="0"/>
              <a:endParaRPr lang="el-GR"/>
            </a:p>
          </p:txBody>
        </p:sp>
        <p:sp>
          <p:nvSpPr>
            <p:cNvPr id="30" name="Freeform 30"/>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pPr algn="l" rtl="0"/>
              <a:endParaRPr lang="el-GR"/>
            </a:p>
          </p:txBody>
        </p:sp>
      </p:grpSp>
      <p:grpSp>
        <p:nvGrpSpPr>
          <p:cNvPr id="31" name="Group 31"/>
          <p:cNvGrpSpPr/>
          <p:nvPr/>
        </p:nvGrpSpPr>
        <p:grpSpPr>
          <a:xfrm>
            <a:off x="7847836" y="3290119"/>
            <a:ext cx="6289988" cy="1734187"/>
            <a:chOff x="0" y="0"/>
            <a:chExt cx="8386650" cy="2312250"/>
          </a:xfrm>
        </p:grpSpPr>
        <p:sp>
          <p:nvSpPr>
            <p:cNvPr id="32" name="Freeform 32"/>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pPr algn="l" rtl="0"/>
              <a:endParaRPr lang="el-GR"/>
            </a:p>
          </p:txBody>
        </p:sp>
        <p:sp>
          <p:nvSpPr>
            <p:cNvPr id="33" name="Freeform 33"/>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pPr algn="l" rtl="0"/>
              <a:endParaRPr lang="el-GR"/>
            </a:p>
          </p:txBody>
        </p:sp>
      </p:grpSp>
      <p:grpSp>
        <p:nvGrpSpPr>
          <p:cNvPr id="34" name="Group 34"/>
          <p:cNvGrpSpPr/>
          <p:nvPr/>
        </p:nvGrpSpPr>
        <p:grpSpPr>
          <a:xfrm>
            <a:off x="1352425" y="5200669"/>
            <a:ext cx="6289988" cy="1734187"/>
            <a:chOff x="0" y="0"/>
            <a:chExt cx="8386650" cy="2312250"/>
          </a:xfrm>
        </p:grpSpPr>
        <p:sp>
          <p:nvSpPr>
            <p:cNvPr id="35" name="Freeform 35"/>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75C73E"/>
            </a:solidFill>
          </p:spPr>
          <p:txBody>
            <a:bodyPr/>
            <a:lstStyle/>
            <a:p>
              <a:pPr algn="l" rtl="0"/>
              <a:endParaRPr lang="el-GR"/>
            </a:p>
          </p:txBody>
        </p:sp>
        <p:sp>
          <p:nvSpPr>
            <p:cNvPr id="36" name="Freeform 36"/>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pPr algn="l" rtl="0"/>
              <a:endParaRPr lang="el-GR"/>
            </a:p>
          </p:txBody>
        </p:sp>
      </p:grpSp>
      <p:grpSp>
        <p:nvGrpSpPr>
          <p:cNvPr id="37" name="Group 37"/>
          <p:cNvGrpSpPr/>
          <p:nvPr/>
        </p:nvGrpSpPr>
        <p:grpSpPr>
          <a:xfrm>
            <a:off x="7847836" y="5200669"/>
            <a:ext cx="6289988" cy="1734187"/>
            <a:chOff x="0" y="0"/>
            <a:chExt cx="8386650" cy="2312250"/>
          </a:xfrm>
        </p:grpSpPr>
        <p:sp>
          <p:nvSpPr>
            <p:cNvPr id="38" name="Freeform 38"/>
            <p:cNvSpPr/>
            <p:nvPr/>
          </p:nvSpPr>
          <p:spPr>
            <a:xfrm>
              <a:off x="9525" y="9525"/>
              <a:ext cx="8367650" cy="2293239"/>
            </a:xfrm>
            <a:custGeom>
              <a:avLst/>
              <a:gdLst/>
              <a:ahLst/>
              <a:cxnLst/>
              <a:rect l="l" t="t" r="r" b="b"/>
              <a:pathLst>
                <a:path w="8367650" h="2293239">
                  <a:moveTo>
                    <a:pt x="0" y="382270"/>
                  </a:moveTo>
                  <a:cubicBezTo>
                    <a:pt x="0" y="171069"/>
                    <a:pt x="172212" y="0"/>
                    <a:pt x="384556" y="0"/>
                  </a:cubicBezTo>
                  <a:lnTo>
                    <a:pt x="7983093" y="0"/>
                  </a:lnTo>
                  <a:cubicBezTo>
                    <a:pt x="8195437" y="0"/>
                    <a:pt x="8367650" y="171069"/>
                    <a:pt x="8367650" y="382270"/>
                  </a:cubicBezTo>
                  <a:lnTo>
                    <a:pt x="8367650" y="1910969"/>
                  </a:lnTo>
                  <a:cubicBezTo>
                    <a:pt x="8367650" y="2122043"/>
                    <a:pt x="8195437" y="2293239"/>
                    <a:pt x="7983093" y="2293239"/>
                  </a:cubicBezTo>
                  <a:lnTo>
                    <a:pt x="384556" y="2293239"/>
                  </a:lnTo>
                  <a:cubicBezTo>
                    <a:pt x="172212" y="2293239"/>
                    <a:pt x="0" y="2122170"/>
                    <a:pt x="0" y="1910969"/>
                  </a:cubicBezTo>
                  <a:close/>
                </a:path>
              </a:pathLst>
            </a:custGeom>
            <a:solidFill>
              <a:srgbClr val="8D5CFF"/>
            </a:solidFill>
          </p:spPr>
          <p:txBody>
            <a:bodyPr/>
            <a:lstStyle/>
            <a:p>
              <a:pPr algn="l" rtl="0"/>
              <a:endParaRPr lang="el-GR"/>
            </a:p>
          </p:txBody>
        </p:sp>
        <p:sp>
          <p:nvSpPr>
            <p:cNvPr id="39" name="Freeform 39"/>
            <p:cNvSpPr/>
            <p:nvPr/>
          </p:nvSpPr>
          <p:spPr>
            <a:xfrm>
              <a:off x="0" y="0"/>
              <a:ext cx="8386700" cy="2312289"/>
            </a:xfrm>
            <a:custGeom>
              <a:avLst/>
              <a:gdLst/>
              <a:ahLst/>
              <a:cxnLst/>
              <a:rect l="l" t="t" r="r" b="b"/>
              <a:pathLst>
                <a:path w="8386700" h="2312289">
                  <a:moveTo>
                    <a:pt x="0" y="391795"/>
                  </a:moveTo>
                  <a:cubicBezTo>
                    <a:pt x="0" y="175387"/>
                    <a:pt x="176530" y="0"/>
                    <a:pt x="394081" y="0"/>
                  </a:cubicBezTo>
                  <a:lnTo>
                    <a:pt x="7992618" y="0"/>
                  </a:lnTo>
                  <a:lnTo>
                    <a:pt x="7992618" y="9525"/>
                  </a:lnTo>
                  <a:lnTo>
                    <a:pt x="7992618" y="0"/>
                  </a:lnTo>
                  <a:cubicBezTo>
                    <a:pt x="8210169" y="0"/>
                    <a:pt x="8386700" y="175387"/>
                    <a:pt x="8386700" y="391795"/>
                  </a:cubicBezTo>
                  <a:lnTo>
                    <a:pt x="8377175" y="391795"/>
                  </a:lnTo>
                  <a:lnTo>
                    <a:pt x="8386700" y="391795"/>
                  </a:lnTo>
                  <a:lnTo>
                    <a:pt x="8386700" y="1920494"/>
                  </a:lnTo>
                  <a:lnTo>
                    <a:pt x="8377175" y="1920494"/>
                  </a:lnTo>
                  <a:lnTo>
                    <a:pt x="8386700" y="1920494"/>
                  </a:lnTo>
                  <a:cubicBezTo>
                    <a:pt x="8386700" y="2136902"/>
                    <a:pt x="8210169" y="2312289"/>
                    <a:pt x="7992618" y="2312289"/>
                  </a:cubicBezTo>
                  <a:lnTo>
                    <a:pt x="7992618" y="2302764"/>
                  </a:lnTo>
                  <a:lnTo>
                    <a:pt x="7992618" y="2312289"/>
                  </a:lnTo>
                  <a:lnTo>
                    <a:pt x="394081" y="2312289"/>
                  </a:lnTo>
                  <a:lnTo>
                    <a:pt x="394081" y="2302764"/>
                  </a:lnTo>
                  <a:lnTo>
                    <a:pt x="394081" y="2312289"/>
                  </a:lnTo>
                  <a:cubicBezTo>
                    <a:pt x="176530" y="2312289"/>
                    <a:pt x="0" y="2136902"/>
                    <a:pt x="0" y="1920494"/>
                  </a:cubicBezTo>
                  <a:lnTo>
                    <a:pt x="0" y="391795"/>
                  </a:lnTo>
                  <a:lnTo>
                    <a:pt x="9525" y="391795"/>
                  </a:lnTo>
                  <a:lnTo>
                    <a:pt x="0" y="391795"/>
                  </a:lnTo>
                  <a:moveTo>
                    <a:pt x="19050" y="391795"/>
                  </a:moveTo>
                  <a:lnTo>
                    <a:pt x="19050" y="1920494"/>
                  </a:lnTo>
                  <a:lnTo>
                    <a:pt x="9525" y="1920494"/>
                  </a:lnTo>
                  <a:lnTo>
                    <a:pt x="19050" y="1920494"/>
                  </a:lnTo>
                  <a:cubicBezTo>
                    <a:pt x="19050" y="2126234"/>
                    <a:pt x="186944" y="2293239"/>
                    <a:pt x="394081" y="2293239"/>
                  </a:cubicBezTo>
                  <a:lnTo>
                    <a:pt x="7992618" y="2293239"/>
                  </a:lnTo>
                  <a:cubicBezTo>
                    <a:pt x="8199755" y="2293239"/>
                    <a:pt x="8367650" y="2126361"/>
                    <a:pt x="8367650" y="1920494"/>
                  </a:cubicBezTo>
                  <a:lnTo>
                    <a:pt x="8367650" y="391795"/>
                  </a:lnTo>
                  <a:cubicBezTo>
                    <a:pt x="8367650" y="186055"/>
                    <a:pt x="8199755" y="19050"/>
                    <a:pt x="7992618" y="19050"/>
                  </a:cubicBezTo>
                  <a:lnTo>
                    <a:pt x="394081" y="19050"/>
                  </a:lnTo>
                  <a:lnTo>
                    <a:pt x="394081" y="9525"/>
                  </a:lnTo>
                  <a:lnTo>
                    <a:pt x="394081" y="19050"/>
                  </a:lnTo>
                  <a:cubicBezTo>
                    <a:pt x="186944" y="19050"/>
                    <a:pt x="19050" y="185928"/>
                    <a:pt x="19050" y="391795"/>
                  </a:cubicBezTo>
                  <a:close/>
                </a:path>
              </a:pathLst>
            </a:custGeom>
            <a:solidFill>
              <a:srgbClr val="000000"/>
            </a:solidFill>
          </p:spPr>
          <p:txBody>
            <a:bodyPr/>
            <a:lstStyle/>
            <a:p>
              <a:pPr algn="l" rtl="0"/>
              <a:endParaRPr lang="el-GR"/>
            </a:p>
          </p:txBody>
        </p:sp>
      </p:grpSp>
      <p:sp>
        <p:nvSpPr>
          <p:cNvPr id="40" name="TextBox 40"/>
          <p:cNvSpPr txBox="1"/>
          <p:nvPr/>
        </p:nvSpPr>
        <p:spPr>
          <a:xfrm>
            <a:off x="1861685" y="3638100"/>
            <a:ext cx="5506500" cy="1019175"/>
          </a:xfrm>
          <a:prstGeom prst="rect">
            <a:avLst/>
          </a:prstGeom>
        </p:spPr>
        <p:txBody>
          <a:bodyPr lIns="0" tIns="0" rIns="0" bIns="0" rtlCol="0" anchor="t">
            <a:spAutoFit/>
          </a:bodyPr>
          <a:lstStyle/>
          <a:p>
            <a:pPr algn="l" rtl="0">
              <a:lnSpc>
                <a:spcPts val="2640"/>
              </a:lnSpc>
            </a:pPr>
            <a:r>
              <a:rPr lang="en-US" sz="2200">
                <a:solidFill>
                  <a:srgbClr val="FFFFFF"/>
                </a:solidFill>
                <a:latin typeface="Arial"/>
                <a:ea typeface="Arial"/>
                <a:cs typeface="Arial"/>
                <a:sym typeface="Arial"/>
              </a:rPr>
              <a:t>Les entreprises doivent adopter des modèles plus circulaires pour la fourniture de biens et de services, contribuant ainsi à réduire la consommation de ressources.</a:t>
            </a:r>
          </a:p>
        </p:txBody>
      </p:sp>
      <p:sp>
        <p:nvSpPr>
          <p:cNvPr id="41" name="TextBox 41"/>
          <p:cNvSpPr txBox="1"/>
          <p:nvPr/>
        </p:nvSpPr>
        <p:spPr>
          <a:xfrm>
            <a:off x="1861685" y="5381962"/>
            <a:ext cx="5470500" cy="1352550"/>
          </a:xfrm>
          <a:prstGeom prst="rect">
            <a:avLst/>
          </a:prstGeom>
        </p:spPr>
        <p:txBody>
          <a:bodyPr lIns="0" tIns="0" rIns="0" bIns="0" rtlCol="0" anchor="t">
            <a:spAutoFit/>
          </a:bodyPr>
          <a:lstStyle/>
          <a:p>
            <a:pPr algn="l" rtl="0">
              <a:lnSpc>
                <a:spcPts val="2640"/>
              </a:lnSpc>
            </a:pPr>
            <a:r>
              <a:rPr lang="en-US" sz="2200">
                <a:solidFill>
                  <a:srgbClr val="FFFFFF"/>
                </a:solidFill>
                <a:latin typeface="Arial"/>
                <a:ea typeface="Arial"/>
                <a:cs typeface="Arial"/>
                <a:sym typeface="Arial"/>
              </a:rPr>
              <a:t>Il convient d'encourager les consommateurs à privilégier les achats de produits durables et à les utiliser longtemps afin de préserver leur valeur.</a:t>
            </a:r>
          </a:p>
        </p:txBody>
      </p:sp>
      <p:sp>
        <p:nvSpPr>
          <p:cNvPr id="42" name="TextBox 42"/>
          <p:cNvSpPr txBox="1"/>
          <p:nvPr/>
        </p:nvSpPr>
        <p:spPr>
          <a:xfrm>
            <a:off x="8344197" y="3471412"/>
            <a:ext cx="5604600" cy="1352550"/>
          </a:xfrm>
          <a:prstGeom prst="rect">
            <a:avLst/>
          </a:prstGeom>
        </p:spPr>
        <p:txBody>
          <a:bodyPr lIns="0" tIns="0" rIns="0" bIns="0" rtlCol="0" anchor="t">
            <a:spAutoFit/>
          </a:bodyPr>
          <a:lstStyle/>
          <a:p>
            <a:pPr algn="l" rtl="0">
              <a:lnSpc>
                <a:spcPts val="2640"/>
              </a:lnSpc>
            </a:pPr>
            <a:r>
              <a:rPr lang="en-US" sz="2200">
                <a:solidFill>
                  <a:srgbClr val="FFFFFF"/>
                </a:solidFill>
                <a:latin typeface="Arial"/>
                <a:ea typeface="Arial"/>
                <a:cs typeface="Arial"/>
                <a:sym typeface="Arial"/>
              </a:rPr>
              <a:t>Les flux de matières doivent se resserrer, dans le but de réduire l'utilisation de matières vierges et de recycler la quantité décroissante de déchets produits.</a:t>
            </a:r>
          </a:p>
        </p:txBody>
      </p:sp>
      <p:sp>
        <p:nvSpPr>
          <p:cNvPr id="43" name="TextBox 43"/>
          <p:cNvSpPr txBox="1"/>
          <p:nvPr/>
        </p:nvSpPr>
        <p:spPr>
          <a:xfrm>
            <a:off x="8344197" y="5376788"/>
            <a:ext cx="5447710" cy="1352550"/>
          </a:xfrm>
          <a:prstGeom prst="rect">
            <a:avLst/>
          </a:prstGeom>
        </p:spPr>
        <p:txBody>
          <a:bodyPr wrap="square" lIns="0" tIns="0" rIns="0" bIns="0" rtlCol="0" anchor="t">
            <a:spAutoFit/>
          </a:bodyPr>
          <a:lstStyle/>
          <a:p>
            <a:pPr algn="l" rtl="0">
              <a:lnSpc>
                <a:spcPts val="2640"/>
              </a:lnSpc>
            </a:pPr>
            <a:r>
              <a:rPr lang="en-US" sz="2200" dirty="0">
                <a:solidFill>
                  <a:srgbClr val="FFFFFF"/>
                </a:solidFill>
                <a:latin typeface="Arial"/>
                <a:ea typeface="Arial"/>
                <a:cs typeface="Arial"/>
                <a:sym typeface="Arial"/>
              </a:rPr>
              <a:t>Un cadre favorable est </a:t>
            </a:r>
            <a:r>
              <a:rPr lang="en-US" sz="2200" dirty="0" err="1">
                <a:solidFill>
                  <a:srgbClr val="FFFFFF"/>
                </a:solidFill>
                <a:latin typeface="Arial"/>
                <a:ea typeface="Arial"/>
                <a:cs typeface="Arial"/>
                <a:sym typeface="Arial"/>
              </a:rPr>
              <a:t>nécessaire</a:t>
            </a:r>
            <a:r>
              <a:rPr lang="en-US" sz="2200" dirty="0">
                <a:solidFill>
                  <a:srgbClr val="FFFFFF"/>
                </a:solidFill>
                <a:latin typeface="Arial"/>
                <a:ea typeface="Arial"/>
                <a:cs typeface="Arial"/>
                <a:sym typeface="Arial"/>
              </a:rPr>
              <a:t> pour </a:t>
            </a:r>
            <a:r>
              <a:rPr lang="en-US" sz="2200" dirty="0" err="1">
                <a:solidFill>
                  <a:srgbClr val="FFFFFF"/>
                </a:solidFill>
                <a:latin typeface="Arial"/>
                <a:ea typeface="Arial"/>
                <a:cs typeface="Arial"/>
                <a:sym typeface="Arial"/>
              </a:rPr>
              <a:t>promouvoir</a:t>
            </a:r>
            <a:r>
              <a:rPr lang="en-US" sz="2200" dirty="0">
                <a:solidFill>
                  <a:srgbClr val="FFFFFF"/>
                </a:solidFill>
                <a:latin typeface="Arial"/>
                <a:ea typeface="Arial"/>
                <a:cs typeface="Arial"/>
                <a:sym typeface="Arial"/>
              </a:rPr>
              <a:t> </a:t>
            </a:r>
            <a:r>
              <a:rPr lang="en-US" sz="2200" dirty="0" err="1">
                <a:solidFill>
                  <a:srgbClr val="FFFFFF"/>
                </a:solidFill>
                <a:latin typeface="Arial"/>
                <a:ea typeface="Arial"/>
                <a:cs typeface="Arial"/>
                <a:sym typeface="Arial"/>
              </a:rPr>
              <a:t>cette</a:t>
            </a:r>
            <a:r>
              <a:rPr lang="en-US" sz="2200" dirty="0">
                <a:solidFill>
                  <a:srgbClr val="FFFFFF"/>
                </a:solidFill>
                <a:latin typeface="Arial"/>
                <a:ea typeface="Arial"/>
                <a:cs typeface="Arial"/>
                <a:sym typeface="Arial"/>
              </a:rPr>
              <a:t> </a:t>
            </a:r>
            <a:r>
              <a:rPr lang="en-US" sz="2200" dirty="0" err="1">
                <a:solidFill>
                  <a:srgbClr val="FFFFFF"/>
                </a:solidFill>
                <a:latin typeface="Arial"/>
                <a:ea typeface="Arial"/>
                <a:cs typeface="Arial"/>
                <a:sym typeface="Arial"/>
              </a:rPr>
              <a:t>approche</a:t>
            </a:r>
            <a:r>
              <a:rPr lang="en-US" sz="2200" dirty="0">
                <a:solidFill>
                  <a:srgbClr val="FFFFFF"/>
                </a:solidFill>
                <a:latin typeface="Arial"/>
                <a:ea typeface="Arial"/>
                <a:cs typeface="Arial"/>
                <a:sym typeface="Arial"/>
              </a:rPr>
              <a:t>. Cela </a:t>
            </a:r>
            <a:r>
              <a:rPr lang="en-US" sz="2200" dirty="0" err="1">
                <a:solidFill>
                  <a:srgbClr val="FFFFFF"/>
                </a:solidFill>
                <a:latin typeface="Arial"/>
                <a:ea typeface="Arial"/>
                <a:cs typeface="Arial"/>
                <a:sym typeface="Arial"/>
              </a:rPr>
              <a:t>implique</a:t>
            </a:r>
            <a:r>
              <a:rPr lang="en-US" sz="2200" dirty="0">
                <a:solidFill>
                  <a:srgbClr val="FFFFFF"/>
                </a:solidFill>
                <a:latin typeface="Arial"/>
                <a:ea typeface="Arial"/>
                <a:cs typeface="Arial"/>
                <a:sym typeface="Arial"/>
              </a:rPr>
              <a:t> la mise en place de politiques </a:t>
            </a:r>
            <a:r>
              <a:rPr lang="en-US" sz="2200" dirty="0" err="1">
                <a:solidFill>
                  <a:srgbClr val="FFFFFF"/>
                </a:solidFill>
                <a:latin typeface="Arial"/>
                <a:ea typeface="Arial"/>
                <a:cs typeface="Arial"/>
                <a:sym typeface="Arial"/>
              </a:rPr>
              <a:t>solides</a:t>
            </a:r>
            <a:r>
              <a:rPr lang="en-US" sz="2200" dirty="0">
                <a:solidFill>
                  <a:srgbClr val="FFFFFF"/>
                </a:solidFill>
                <a:latin typeface="Arial"/>
                <a:ea typeface="Arial"/>
                <a:cs typeface="Arial"/>
                <a:sym typeface="Arial"/>
              </a:rPr>
              <a:t> et d'un </a:t>
            </a:r>
            <a:r>
              <a:rPr lang="en-US" sz="2200" dirty="0" err="1">
                <a:solidFill>
                  <a:srgbClr val="FFFFFF"/>
                </a:solidFill>
                <a:latin typeface="Arial"/>
                <a:ea typeface="Arial"/>
                <a:cs typeface="Arial"/>
                <a:sym typeface="Arial"/>
              </a:rPr>
              <a:t>financement</a:t>
            </a:r>
            <a:r>
              <a:rPr lang="en-US" sz="2200" dirty="0">
                <a:solidFill>
                  <a:srgbClr val="FFFFFF"/>
                </a:solidFill>
                <a:latin typeface="Arial"/>
                <a:ea typeface="Arial"/>
                <a:cs typeface="Arial"/>
                <a:sym typeface="Arial"/>
              </a:rPr>
              <a:t> </a:t>
            </a:r>
            <a:r>
              <a:rPr lang="en-US" sz="2200" dirty="0" err="1">
                <a:solidFill>
                  <a:srgbClr val="FFFFFF"/>
                </a:solidFill>
                <a:latin typeface="Arial"/>
                <a:ea typeface="Arial"/>
                <a:cs typeface="Arial"/>
                <a:sym typeface="Arial"/>
              </a:rPr>
              <a:t>adéquat</a:t>
            </a:r>
            <a:r>
              <a:rPr lang="en-US" sz="2200" dirty="0">
                <a:solidFill>
                  <a:srgbClr val="FFFFFF"/>
                </a:solidFill>
                <a:latin typeface="Arial"/>
                <a:ea typeface="Arial"/>
                <a:cs typeface="Arial"/>
                <a:sym typeface="Arial"/>
              </a:rPr>
              <a:t> pour la transition.</a:t>
            </a:r>
          </a:p>
        </p:txBody>
      </p:sp>
      <p:grpSp>
        <p:nvGrpSpPr>
          <p:cNvPr id="44" name="Group 44"/>
          <p:cNvGrpSpPr/>
          <p:nvPr/>
        </p:nvGrpSpPr>
        <p:grpSpPr>
          <a:xfrm>
            <a:off x="595158" y="-400078"/>
            <a:ext cx="12424072" cy="3153881"/>
            <a:chOff x="0" y="0"/>
            <a:chExt cx="23830969" cy="6049550"/>
          </a:xfrm>
        </p:grpSpPr>
        <p:sp>
          <p:nvSpPr>
            <p:cNvPr id="45" name="Freeform 45"/>
            <p:cNvSpPr/>
            <p:nvPr/>
          </p:nvSpPr>
          <p:spPr>
            <a:xfrm>
              <a:off x="0" y="0"/>
              <a:ext cx="23830969" cy="6049550"/>
            </a:xfrm>
            <a:custGeom>
              <a:avLst/>
              <a:gdLst/>
              <a:ahLst/>
              <a:cxnLst/>
              <a:rect l="l" t="t" r="r" b="b"/>
              <a:pathLst>
                <a:path w="23830969" h="6049550">
                  <a:moveTo>
                    <a:pt x="0" y="0"/>
                  </a:moveTo>
                  <a:lnTo>
                    <a:pt x="23830969" y="0"/>
                  </a:lnTo>
                  <a:lnTo>
                    <a:pt x="23830969" y="6049550"/>
                  </a:lnTo>
                  <a:lnTo>
                    <a:pt x="0" y="6049550"/>
                  </a:lnTo>
                  <a:close/>
                </a:path>
              </a:pathLst>
            </a:custGeom>
            <a:solidFill>
              <a:srgbClr val="000000">
                <a:alpha val="0"/>
              </a:srgbClr>
            </a:solidFill>
          </p:spPr>
          <p:txBody>
            <a:bodyPr/>
            <a:lstStyle/>
            <a:p>
              <a:pPr algn="l" rtl="0"/>
              <a:endParaRPr lang="el-GR"/>
            </a:p>
          </p:txBody>
        </p:sp>
        <p:sp>
          <p:nvSpPr>
            <p:cNvPr id="46" name="TextBox 46"/>
            <p:cNvSpPr txBox="1"/>
            <p:nvPr/>
          </p:nvSpPr>
          <p:spPr>
            <a:xfrm>
              <a:off x="0" y="57150"/>
              <a:ext cx="23830969" cy="5992400"/>
            </a:xfrm>
            <a:prstGeom prst="rect">
              <a:avLst/>
            </a:prstGeom>
          </p:spPr>
          <p:txBody>
            <a:bodyPr lIns="0" tIns="0" rIns="0" bIns="0" rtlCol="0" anchor="ctr"/>
            <a:lstStyle/>
            <a:p>
              <a:pPr algn="l" rtl="0">
                <a:lnSpc>
                  <a:spcPts val="5184"/>
                </a:lnSpc>
              </a:pPr>
              <a:r>
                <a:rPr lang="en-US" sz="4800" b="1">
                  <a:solidFill>
                    <a:srgbClr val="8D5CFF"/>
                  </a:solidFill>
                  <a:latin typeface="Georgia Bold"/>
                  <a:ea typeface="Georgia Bold"/>
                  <a:cs typeface="Georgia Bold"/>
                  <a:sym typeface="Georgia Bold"/>
                </a:rPr>
                <a:t>L'économie circulaire de l'Europe :</a:t>
              </a:r>
            </a:p>
            <a:p>
              <a:pPr algn="l" rtl="0">
                <a:lnSpc>
                  <a:spcPts val="5184"/>
                </a:lnSpc>
              </a:pPr>
              <a:r>
                <a:rPr lang="en-US" sz="4800">
                  <a:solidFill>
                    <a:srgbClr val="8D5CFF"/>
                  </a:solidFill>
                  <a:latin typeface="Georgia"/>
                  <a:ea typeface="Georgia"/>
                  <a:cs typeface="Georgia"/>
                  <a:sym typeface="Georgia"/>
                </a:rPr>
                <a:t>Que faut-il faire ?</a:t>
              </a:r>
              <a:r>
                <a:rPr lang="en-US" sz="4800">
                  <a:solidFill>
                    <a:srgbClr val="19112C"/>
                  </a:solidFill>
                  <a:latin typeface="Georgia"/>
                  <a:ea typeface="Georgia"/>
                  <a:cs typeface="Georgia"/>
                  <a:sym typeface="Georgia"/>
                </a:rPr>
                <a:t> </a:t>
              </a:r>
            </a:p>
            <a:p>
              <a:pPr algn="l" rtl="0">
                <a:lnSpc>
                  <a:spcPts val="3974"/>
                </a:lnSpc>
              </a:pPr>
              <a:endParaRPr lang="en-US" sz="4800">
                <a:solidFill>
                  <a:srgbClr val="19112C"/>
                </a:solidFill>
                <a:latin typeface="Georgia"/>
                <a:ea typeface="Georgia"/>
                <a:cs typeface="Georgia"/>
                <a:sym typeface="Georgia"/>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pPr algn="l" rtl="0"/>
              <a:endParaRPr lang="el-GR"/>
            </a:p>
          </p:txBody>
        </p:sp>
      </p:grpSp>
      <p:grpSp>
        <p:nvGrpSpPr>
          <p:cNvPr id="21" name="Group 21"/>
          <p:cNvGrpSpPr/>
          <p:nvPr/>
        </p:nvGrpSpPr>
        <p:grpSpPr>
          <a:xfrm>
            <a:off x="1028700" y="57830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L'économie circulaire dans le textile</a:t>
              </a:r>
            </a:p>
          </p:txBody>
        </p:sp>
      </p:grpSp>
      <p:sp>
        <p:nvSpPr>
          <p:cNvPr id="24" name="TextBox 24"/>
          <p:cNvSpPr txBox="1"/>
          <p:nvPr/>
        </p:nvSpPr>
        <p:spPr>
          <a:xfrm>
            <a:off x="1028700" y="3214687"/>
            <a:ext cx="9929586" cy="4187237"/>
          </a:xfrm>
          <a:prstGeom prst="rect">
            <a:avLst/>
          </a:prstGeom>
        </p:spPr>
        <p:txBody>
          <a:bodyPr wrap="square" lIns="0" tIns="0" rIns="0" bIns="0" rtlCol="0" anchor="t">
            <a:spAutoFit/>
          </a:bodyPr>
          <a:lstStyle/>
          <a:p>
            <a:pPr algn="l" rtl="0">
              <a:lnSpc>
                <a:spcPts val="4320"/>
              </a:lnSpc>
            </a:pPr>
            <a:r>
              <a:rPr lang="en-US" sz="3600" b="1" dirty="0" err="1">
                <a:solidFill>
                  <a:srgbClr val="19112C"/>
                </a:solidFill>
                <a:latin typeface="Arial Bold"/>
                <a:ea typeface="Arial Bold"/>
                <a:cs typeface="Arial Bold"/>
                <a:sym typeface="Arial Bold"/>
              </a:rPr>
              <a:t>Qu’est-ce</a:t>
            </a:r>
            <a:r>
              <a:rPr lang="en-US" sz="3600" b="1" dirty="0">
                <a:solidFill>
                  <a:srgbClr val="19112C"/>
                </a:solidFill>
                <a:latin typeface="Arial Bold"/>
                <a:ea typeface="Arial Bold"/>
                <a:cs typeface="Arial Bold"/>
                <a:sym typeface="Arial Bold"/>
              </a:rPr>
              <a:t> </a:t>
            </a:r>
            <a:r>
              <a:rPr lang="en-US" sz="3600" b="1" dirty="0" err="1">
                <a:solidFill>
                  <a:srgbClr val="19112C"/>
                </a:solidFill>
                <a:latin typeface="Arial Bold"/>
                <a:ea typeface="Arial Bold"/>
                <a:cs typeface="Arial Bold"/>
                <a:sym typeface="Arial Bold"/>
              </a:rPr>
              <a:t>qu’un</a:t>
            </a:r>
            <a:r>
              <a:rPr lang="en-US" sz="3600" b="1" dirty="0">
                <a:solidFill>
                  <a:srgbClr val="19112C"/>
                </a:solidFill>
                <a:latin typeface="Arial Bold"/>
                <a:ea typeface="Arial Bold"/>
                <a:cs typeface="Arial Bold"/>
                <a:sym typeface="Arial Bold"/>
              </a:rPr>
              <a:t> </a:t>
            </a:r>
            <a:r>
              <a:rPr lang="en-US" sz="3600" b="1" dirty="0" err="1">
                <a:solidFill>
                  <a:srgbClr val="19112C"/>
                </a:solidFill>
                <a:latin typeface="Arial Bold"/>
                <a:ea typeface="Arial Bold"/>
                <a:cs typeface="Arial Bold"/>
                <a:sym typeface="Arial Bold"/>
              </a:rPr>
              <a:t>modèle</a:t>
            </a:r>
            <a:r>
              <a:rPr lang="en-US" sz="3600" b="1" dirty="0">
                <a:solidFill>
                  <a:srgbClr val="19112C"/>
                </a:solidFill>
                <a:latin typeface="Arial Bold"/>
                <a:ea typeface="Arial Bold"/>
                <a:cs typeface="Arial Bold"/>
                <a:sym typeface="Arial Bold"/>
              </a:rPr>
              <a:t> </a:t>
            </a:r>
            <a:r>
              <a:rPr lang="en-US" sz="3600" b="1" dirty="0" err="1">
                <a:solidFill>
                  <a:srgbClr val="19112C"/>
                </a:solidFill>
                <a:latin typeface="Arial Bold"/>
                <a:ea typeface="Arial Bold"/>
                <a:cs typeface="Arial Bold"/>
                <a:sym typeface="Arial Bold"/>
              </a:rPr>
              <a:t>d’entreprise</a:t>
            </a:r>
            <a:r>
              <a:rPr lang="en-US" sz="3600" b="1" dirty="0">
                <a:solidFill>
                  <a:srgbClr val="19112C"/>
                </a:solidFill>
                <a:latin typeface="Arial Bold"/>
                <a:ea typeface="Arial Bold"/>
                <a:cs typeface="Arial Bold"/>
                <a:sym typeface="Arial Bold"/>
              </a:rPr>
              <a:t> textile </a:t>
            </a:r>
            <a:r>
              <a:rPr lang="en-US" sz="3600" b="1" dirty="0" err="1">
                <a:solidFill>
                  <a:srgbClr val="19112C"/>
                </a:solidFill>
                <a:latin typeface="Arial Bold"/>
                <a:ea typeface="Arial Bold"/>
                <a:cs typeface="Arial Bold"/>
                <a:sym typeface="Arial Bold"/>
              </a:rPr>
              <a:t>circulaire</a:t>
            </a:r>
            <a:r>
              <a:rPr lang="en-US" sz="3600" b="1" dirty="0">
                <a:solidFill>
                  <a:srgbClr val="19112C"/>
                </a:solidFill>
                <a:latin typeface="Arial Bold"/>
                <a:ea typeface="Arial Bold"/>
                <a:cs typeface="Arial Bold"/>
                <a:sym typeface="Arial Bold"/>
              </a:rPr>
              <a:t> ?</a:t>
            </a:r>
          </a:p>
          <a:p>
            <a:pPr algn="l" rtl="0">
              <a:lnSpc>
                <a:spcPts val="4320"/>
              </a:lnSpc>
            </a:pPr>
            <a:endParaRPr lang="en-US" sz="3600" b="1" dirty="0">
              <a:solidFill>
                <a:srgbClr val="19112C"/>
              </a:solidFill>
              <a:latin typeface="Arial Bold"/>
              <a:ea typeface="Arial Bold"/>
              <a:cs typeface="Arial Bold"/>
              <a:sym typeface="Arial Bold"/>
            </a:endParaRPr>
          </a:p>
          <a:p>
            <a:pPr marL="597222" lvl="1" indent="-298611" algn="l" rtl="0">
              <a:lnSpc>
                <a:spcPts val="3960"/>
              </a:lnSpc>
              <a:buFont typeface="Arial"/>
              <a:buChar char="•"/>
            </a:pPr>
            <a:r>
              <a:rPr lang="en-US" sz="3300" dirty="0">
                <a:solidFill>
                  <a:srgbClr val="19112C"/>
                </a:solidFill>
                <a:latin typeface="Arial"/>
                <a:ea typeface="Arial"/>
                <a:cs typeface="Arial"/>
                <a:sym typeface="Arial"/>
              </a:rPr>
              <a:t>Quels </a:t>
            </a:r>
            <a:r>
              <a:rPr lang="en-US" sz="3300" dirty="0" err="1">
                <a:solidFill>
                  <a:srgbClr val="19112C"/>
                </a:solidFill>
                <a:latin typeface="Arial"/>
                <a:ea typeface="Arial"/>
                <a:cs typeface="Arial"/>
                <a:sym typeface="Arial"/>
              </a:rPr>
              <a:t>sont</a:t>
            </a:r>
            <a:r>
              <a:rPr lang="en-US" sz="3300" dirty="0">
                <a:solidFill>
                  <a:srgbClr val="19112C"/>
                </a:solidFill>
                <a:latin typeface="Arial"/>
                <a:ea typeface="Arial"/>
                <a:cs typeface="Arial"/>
                <a:sym typeface="Arial"/>
              </a:rPr>
              <a:t> les principes de </a:t>
            </a:r>
            <a:r>
              <a:rPr lang="en-US" sz="3300" dirty="0" err="1">
                <a:solidFill>
                  <a:srgbClr val="19112C"/>
                </a:solidFill>
                <a:latin typeface="Arial"/>
                <a:ea typeface="Arial"/>
                <a:cs typeface="Arial"/>
                <a:sym typeface="Arial"/>
              </a:rPr>
              <a:t>l'économie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circulaire</a:t>
            </a:r>
            <a:r>
              <a:rPr lang="en-US" sz="3300" dirty="0">
                <a:solidFill>
                  <a:srgbClr val="19112C"/>
                </a:solidFill>
                <a:latin typeface="Arial"/>
                <a:ea typeface="Arial"/>
                <a:cs typeface="Arial"/>
                <a:sym typeface="Arial"/>
              </a:rPr>
              <a:t> ?</a:t>
            </a:r>
          </a:p>
          <a:p>
            <a:pPr marL="597222" lvl="1" indent="-298611" algn="l" rtl="0">
              <a:lnSpc>
                <a:spcPts val="3960"/>
              </a:lnSpc>
              <a:buFont typeface="Arial"/>
              <a:buChar char="•"/>
            </a:pPr>
            <a:r>
              <a:rPr lang="en-US" sz="3300" dirty="0">
                <a:solidFill>
                  <a:srgbClr val="19112C"/>
                </a:solidFill>
                <a:latin typeface="Arial"/>
                <a:ea typeface="Arial"/>
                <a:cs typeface="Arial"/>
                <a:sym typeface="Arial"/>
              </a:rPr>
              <a:t>Comment </a:t>
            </a:r>
            <a:r>
              <a:rPr lang="en-US" sz="3300" dirty="0" err="1">
                <a:solidFill>
                  <a:srgbClr val="19112C"/>
                </a:solidFill>
                <a:latin typeface="Arial"/>
                <a:ea typeface="Arial"/>
                <a:cs typeface="Arial"/>
                <a:sym typeface="Arial"/>
              </a:rPr>
              <a:t>sont-elles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appliquées</a:t>
            </a:r>
            <a:r>
              <a:rPr lang="en-US" sz="3300" dirty="0">
                <a:solidFill>
                  <a:srgbClr val="19112C"/>
                </a:solidFill>
                <a:latin typeface="Arial"/>
                <a:ea typeface="Arial"/>
                <a:cs typeface="Arial"/>
                <a:sym typeface="Arial"/>
              </a:rPr>
              <a:t> dans le </a:t>
            </a:r>
            <a:r>
              <a:rPr lang="en-US" sz="3300" dirty="0" err="1">
                <a:solidFill>
                  <a:srgbClr val="19112C"/>
                </a:solidFill>
                <a:latin typeface="Arial"/>
                <a:ea typeface="Arial"/>
                <a:cs typeface="Arial"/>
                <a:sym typeface="Arial"/>
              </a:rPr>
              <a:t>secteur</a:t>
            </a:r>
            <a:r>
              <a:rPr lang="en-US" sz="3300" dirty="0">
                <a:solidFill>
                  <a:srgbClr val="19112C"/>
                </a:solidFill>
                <a:latin typeface="Arial"/>
                <a:ea typeface="Arial"/>
                <a:cs typeface="Arial"/>
                <a:sym typeface="Arial"/>
              </a:rPr>
              <a:t> textile ?</a:t>
            </a:r>
          </a:p>
          <a:p>
            <a:pPr marL="597222" lvl="1" indent="-298611" algn="l" rtl="0">
              <a:lnSpc>
                <a:spcPts val="3960"/>
              </a:lnSpc>
              <a:buFont typeface="Arial"/>
              <a:buChar char="•"/>
            </a:pPr>
            <a:r>
              <a:rPr lang="en-US" sz="3300" dirty="0">
                <a:solidFill>
                  <a:srgbClr val="19112C"/>
                </a:solidFill>
                <a:latin typeface="Arial"/>
                <a:ea typeface="Arial"/>
                <a:cs typeface="Arial"/>
                <a:sym typeface="Arial"/>
              </a:rPr>
              <a:t>Quels </a:t>
            </a:r>
            <a:r>
              <a:rPr lang="en-US" sz="3300" dirty="0" err="1">
                <a:solidFill>
                  <a:srgbClr val="19112C"/>
                </a:solidFill>
                <a:latin typeface="Arial"/>
                <a:ea typeface="Arial"/>
                <a:cs typeface="Arial"/>
                <a:sym typeface="Arial"/>
              </a:rPr>
              <a:t>sont</a:t>
            </a:r>
            <a:r>
              <a:rPr lang="en-US" sz="3300" dirty="0">
                <a:solidFill>
                  <a:srgbClr val="19112C"/>
                </a:solidFill>
                <a:latin typeface="Arial"/>
                <a:ea typeface="Arial"/>
                <a:cs typeface="Arial"/>
                <a:sym typeface="Arial"/>
              </a:rPr>
              <a:t> les </a:t>
            </a:r>
            <a:r>
              <a:rPr lang="en-US" sz="3300" dirty="0" err="1">
                <a:solidFill>
                  <a:srgbClr val="19112C"/>
                </a:solidFill>
                <a:latin typeface="Arial"/>
                <a:ea typeface="Arial"/>
                <a:cs typeface="Arial"/>
                <a:sym typeface="Arial"/>
              </a:rPr>
              <a:t>principaux</a:t>
            </a:r>
            <a:r>
              <a:rPr lang="en-US" sz="3300" dirty="0">
                <a:solidFill>
                  <a:srgbClr val="19112C"/>
                </a:solidFill>
                <a:latin typeface="Arial"/>
                <a:ea typeface="Arial"/>
                <a:cs typeface="Arial"/>
                <a:sym typeface="Arial"/>
              </a:rPr>
              <a:t> obstacles à </a:t>
            </a:r>
            <a:r>
              <a:rPr lang="en-US" sz="3300" dirty="0" err="1">
                <a:solidFill>
                  <a:srgbClr val="19112C"/>
                </a:solidFill>
                <a:latin typeface="Arial"/>
                <a:ea typeface="Arial"/>
                <a:cs typeface="Arial"/>
                <a:sym typeface="Arial"/>
              </a:rPr>
              <a:t>sa</a:t>
            </a:r>
            <a:r>
              <a:rPr lang="en-US" sz="3300" dirty="0">
                <a:solidFill>
                  <a:srgbClr val="19112C"/>
                </a:solidFill>
                <a:latin typeface="Arial"/>
                <a:ea typeface="Arial"/>
                <a:cs typeface="Arial"/>
                <a:sym typeface="Arial"/>
              </a:rPr>
              <a:t> mise en </a:t>
            </a:r>
            <a:r>
              <a:rPr lang="en-US" sz="3300" dirty="0" err="1">
                <a:solidFill>
                  <a:srgbClr val="19112C"/>
                </a:solidFill>
                <a:latin typeface="Arial"/>
                <a:ea typeface="Arial"/>
                <a:cs typeface="Arial"/>
                <a:sym typeface="Arial"/>
              </a:rPr>
              <a:t>œuvre</a:t>
            </a:r>
            <a:r>
              <a:rPr lang="en-US" sz="3300" dirty="0">
                <a:solidFill>
                  <a:srgbClr val="19112C"/>
                </a:solidFill>
                <a:latin typeface="Arial"/>
                <a:ea typeface="Arial"/>
                <a:cs typeface="Arial"/>
                <a:sym typeface="Aria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sp>
        <p:nvSpPr>
          <p:cNvPr id="21" name="TextBox 21"/>
          <p:cNvSpPr txBox="1"/>
          <p:nvPr/>
        </p:nvSpPr>
        <p:spPr>
          <a:xfrm>
            <a:off x="786092" y="3430577"/>
            <a:ext cx="9272426" cy="552856"/>
          </a:xfrm>
          <a:prstGeom prst="rect">
            <a:avLst/>
          </a:prstGeom>
        </p:spPr>
        <p:txBody>
          <a:bodyPr lIns="0" tIns="0" rIns="0" bIns="0" rtlCol="0" anchor="t">
            <a:spAutoFit/>
          </a:bodyPr>
          <a:lstStyle/>
          <a:p>
            <a:pPr algn="l" rtl="0">
              <a:lnSpc>
                <a:spcPts val="3210"/>
              </a:lnSpc>
            </a:pPr>
            <a:r>
              <a:rPr lang="en-US" sz="2972">
                <a:solidFill>
                  <a:srgbClr val="FFFFFF"/>
                </a:solidFill>
                <a:latin typeface="Arial"/>
                <a:ea typeface="Arial"/>
                <a:cs typeface="Arial"/>
                <a:sym typeface="Arial"/>
              </a:rPr>
              <a:t>Le secteur textile est l'une des industries les plus polluantes</a:t>
            </a:r>
          </a:p>
        </p:txBody>
      </p:sp>
      <p:grpSp>
        <p:nvGrpSpPr>
          <p:cNvPr id="22" name="Group 22"/>
          <p:cNvGrpSpPr/>
          <p:nvPr/>
        </p:nvGrpSpPr>
        <p:grpSpPr>
          <a:xfrm>
            <a:off x="736392" y="2535954"/>
            <a:ext cx="2770594" cy="838197"/>
            <a:chOff x="0" y="0"/>
            <a:chExt cx="3694126" cy="1117596"/>
          </a:xfrm>
        </p:grpSpPr>
        <p:sp>
          <p:nvSpPr>
            <p:cNvPr id="23" name="Freeform 23"/>
            <p:cNvSpPr/>
            <p:nvPr/>
          </p:nvSpPr>
          <p:spPr>
            <a:xfrm>
              <a:off x="0" y="0"/>
              <a:ext cx="3694126" cy="1117596"/>
            </a:xfrm>
            <a:custGeom>
              <a:avLst/>
              <a:gdLst/>
              <a:ahLst/>
              <a:cxnLst/>
              <a:rect l="l" t="t" r="r" b="b"/>
              <a:pathLst>
                <a:path w="3694126" h="1117596">
                  <a:moveTo>
                    <a:pt x="0" y="0"/>
                  </a:moveTo>
                  <a:lnTo>
                    <a:pt x="3694126" y="0"/>
                  </a:lnTo>
                  <a:lnTo>
                    <a:pt x="3694126" y="1117596"/>
                  </a:lnTo>
                  <a:lnTo>
                    <a:pt x="0" y="1117596"/>
                  </a:lnTo>
                  <a:close/>
                </a:path>
              </a:pathLst>
            </a:custGeom>
            <a:solidFill>
              <a:srgbClr val="000000">
                <a:alpha val="0"/>
              </a:srgbClr>
            </a:solidFill>
          </p:spPr>
          <p:txBody>
            <a:bodyPr/>
            <a:lstStyle/>
            <a:p>
              <a:pPr algn="l" rtl="0"/>
              <a:endParaRPr lang="el-GR"/>
            </a:p>
          </p:txBody>
        </p:sp>
        <p:sp>
          <p:nvSpPr>
            <p:cNvPr id="24" name="TextBox 24"/>
            <p:cNvSpPr txBox="1"/>
            <p:nvPr/>
          </p:nvSpPr>
          <p:spPr>
            <a:xfrm>
              <a:off x="0" y="38100"/>
              <a:ext cx="3694126" cy="1079496"/>
            </a:xfrm>
            <a:prstGeom prst="rect">
              <a:avLst/>
            </a:prstGeom>
          </p:spPr>
          <p:txBody>
            <a:bodyPr lIns="0" tIns="0" rIns="0" bIns="0" rtlCol="0" anchor="b"/>
            <a:lstStyle/>
            <a:p>
              <a:pPr algn="l" rtl="0">
                <a:lnSpc>
                  <a:spcPts val="4536"/>
                </a:lnSpc>
              </a:pPr>
              <a:r>
                <a:rPr lang="en-US" sz="4200" b="1">
                  <a:solidFill>
                    <a:srgbClr val="FFFFFF"/>
                  </a:solidFill>
                  <a:latin typeface="Georgia Bold"/>
                  <a:ea typeface="Georgia Bold"/>
                  <a:cs typeface="Georgia Bold"/>
                  <a:sym typeface="Georgia Bold"/>
                </a:rPr>
                <a:t>Aujourd'hui</a:t>
              </a:r>
            </a:p>
          </p:txBody>
        </p:sp>
      </p:grpSp>
      <p:grpSp>
        <p:nvGrpSpPr>
          <p:cNvPr id="25" name="Group 25"/>
          <p:cNvGrpSpPr/>
          <p:nvPr/>
        </p:nvGrpSpPr>
        <p:grpSpPr>
          <a:xfrm rot="-5400000">
            <a:off x="10685499" y="2989701"/>
            <a:ext cx="682606" cy="1341018"/>
            <a:chOff x="0" y="0"/>
            <a:chExt cx="910142" cy="1788024"/>
          </a:xfrm>
        </p:grpSpPr>
        <p:sp>
          <p:nvSpPr>
            <p:cNvPr id="26" name="Freeform 26"/>
            <p:cNvSpPr/>
            <p:nvPr/>
          </p:nvSpPr>
          <p:spPr>
            <a:xfrm>
              <a:off x="12700" y="12700"/>
              <a:ext cx="884682" cy="1762633"/>
            </a:xfrm>
            <a:custGeom>
              <a:avLst/>
              <a:gdLst/>
              <a:ahLst/>
              <a:cxnLst/>
              <a:rect l="l" t="t" r="r" b="b"/>
              <a:pathLst>
                <a:path w="884682" h="1762633">
                  <a:moveTo>
                    <a:pt x="0" y="1314069"/>
                  </a:moveTo>
                  <a:lnTo>
                    <a:pt x="221234" y="1314069"/>
                  </a:lnTo>
                  <a:lnTo>
                    <a:pt x="221234" y="0"/>
                  </a:lnTo>
                  <a:lnTo>
                    <a:pt x="663575" y="0"/>
                  </a:lnTo>
                  <a:lnTo>
                    <a:pt x="663575" y="1314069"/>
                  </a:lnTo>
                  <a:lnTo>
                    <a:pt x="884682" y="1314069"/>
                  </a:lnTo>
                  <a:lnTo>
                    <a:pt x="442341" y="1762633"/>
                  </a:lnTo>
                  <a:close/>
                </a:path>
              </a:pathLst>
            </a:custGeom>
            <a:solidFill>
              <a:srgbClr val="FFFFFF"/>
            </a:solidFill>
          </p:spPr>
          <p:txBody>
            <a:bodyPr/>
            <a:lstStyle/>
            <a:p>
              <a:pPr algn="l" rtl="0"/>
              <a:endParaRPr lang="el-GR"/>
            </a:p>
          </p:txBody>
        </p:sp>
        <p:sp>
          <p:nvSpPr>
            <p:cNvPr id="27" name="Freeform 27"/>
            <p:cNvSpPr/>
            <p:nvPr/>
          </p:nvSpPr>
          <p:spPr>
            <a:xfrm>
              <a:off x="-1016" y="0"/>
              <a:ext cx="911987" cy="1788033"/>
            </a:xfrm>
            <a:custGeom>
              <a:avLst/>
              <a:gdLst/>
              <a:ahLst/>
              <a:cxnLst/>
              <a:rect l="l" t="t" r="r" b="b"/>
              <a:pathLst>
                <a:path w="911987" h="1788033">
                  <a:moveTo>
                    <a:pt x="13716" y="1314069"/>
                  </a:moveTo>
                  <a:lnTo>
                    <a:pt x="234950" y="1314069"/>
                  </a:lnTo>
                  <a:lnTo>
                    <a:pt x="234950" y="1326769"/>
                  </a:lnTo>
                  <a:lnTo>
                    <a:pt x="222250" y="1326769"/>
                  </a:lnTo>
                  <a:lnTo>
                    <a:pt x="222250" y="12700"/>
                  </a:lnTo>
                  <a:cubicBezTo>
                    <a:pt x="222250" y="5715"/>
                    <a:pt x="227965" y="0"/>
                    <a:pt x="234950" y="0"/>
                  </a:cubicBezTo>
                  <a:lnTo>
                    <a:pt x="677291" y="0"/>
                  </a:lnTo>
                  <a:cubicBezTo>
                    <a:pt x="684276" y="0"/>
                    <a:pt x="689991" y="5715"/>
                    <a:pt x="689991" y="12700"/>
                  </a:cubicBezTo>
                  <a:lnTo>
                    <a:pt x="689991" y="1326769"/>
                  </a:lnTo>
                  <a:lnTo>
                    <a:pt x="677291" y="1326769"/>
                  </a:lnTo>
                  <a:lnTo>
                    <a:pt x="677291" y="1314069"/>
                  </a:lnTo>
                  <a:lnTo>
                    <a:pt x="898398" y="1314069"/>
                  </a:lnTo>
                  <a:cubicBezTo>
                    <a:pt x="903478" y="1314069"/>
                    <a:pt x="908177" y="1317117"/>
                    <a:pt x="910082" y="1321816"/>
                  </a:cubicBezTo>
                  <a:cubicBezTo>
                    <a:pt x="911987" y="1326515"/>
                    <a:pt x="910971" y="1331976"/>
                    <a:pt x="907415" y="1335659"/>
                  </a:cubicBezTo>
                  <a:lnTo>
                    <a:pt x="465074" y="1784223"/>
                  </a:lnTo>
                  <a:cubicBezTo>
                    <a:pt x="462661" y="1786636"/>
                    <a:pt x="459486" y="1788033"/>
                    <a:pt x="456057" y="1788033"/>
                  </a:cubicBezTo>
                  <a:cubicBezTo>
                    <a:pt x="452628" y="1788033"/>
                    <a:pt x="449453" y="1786636"/>
                    <a:pt x="447040" y="1784223"/>
                  </a:cubicBezTo>
                  <a:lnTo>
                    <a:pt x="4699" y="1335659"/>
                  </a:lnTo>
                  <a:cubicBezTo>
                    <a:pt x="1143" y="1331976"/>
                    <a:pt x="0" y="1326515"/>
                    <a:pt x="2032" y="1321816"/>
                  </a:cubicBezTo>
                  <a:cubicBezTo>
                    <a:pt x="4064" y="1317117"/>
                    <a:pt x="8636" y="1314069"/>
                    <a:pt x="13716" y="1314069"/>
                  </a:cubicBezTo>
                  <a:moveTo>
                    <a:pt x="13716" y="1339469"/>
                  </a:moveTo>
                  <a:lnTo>
                    <a:pt x="13716" y="1326769"/>
                  </a:lnTo>
                  <a:lnTo>
                    <a:pt x="22733" y="1317879"/>
                  </a:lnTo>
                  <a:lnTo>
                    <a:pt x="465074" y="1766443"/>
                  </a:lnTo>
                  <a:lnTo>
                    <a:pt x="456057" y="1775333"/>
                  </a:lnTo>
                  <a:lnTo>
                    <a:pt x="447040" y="1766443"/>
                  </a:lnTo>
                  <a:lnTo>
                    <a:pt x="889381" y="1317879"/>
                  </a:lnTo>
                  <a:lnTo>
                    <a:pt x="898398" y="1326769"/>
                  </a:lnTo>
                  <a:lnTo>
                    <a:pt x="898398" y="1339469"/>
                  </a:lnTo>
                  <a:lnTo>
                    <a:pt x="677291" y="1339469"/>
                  </a:lnTo>
                  <a:cubicBezTo>
                    <a:pt x="670306" y="1339469"/>
                    <a:pt x="664591" y="1333754"/>
                    <a:pt x="664591" y="1326769"/>
                  </a:cubicBezTo>
                  <a:lnTo>
                    <a:pt x="664591" y="12700"/>
                  </a:lnTo>
                  <a:lnTo>
                    <a:pt x="677291" y="12700"/>
                  </a:lnTo>
                  <a:lnTo>
                    <a:pt x="677291" y="25400"/>
                  </a:lnTo>
                  <a:lnTo>
                    <a:pt x="234950" y="25400"/>
                  </a:lnTo>
                  <a:lnTo>
                    <a:pt x="234950" y="12700"/>
                  </a:lnTo>
                  <a:lnTo>
                    <a:pt x="247650" y="12700"/>
                  </a:lnTo>
                  <a:lnTo>
                    <a:pt x="247650" y="1326769"/>
                  </a:lnTo>
                  <a:cubicBezTo>
                    <a:pt x="247650" y="1333754"/>
                    <a:pt x="241935" y="1339469"/>
                    <a:pt x="234950" y="1339469"/>
                  </a:cubicBezTo>
                  <a:lnTo>
                    <a:pt x="13716" y="1339469"/>
                  </a:lnTo>
                  <a:close/>
                </a:path>
              </a:pathLst>
            </a:custGeom>
            <a:solidFill>
              <a:srgbClr val="FFFFFF"/>
            </a:solidFill>
          </p:spPr>
          <p:txBody>
            <a:bodyPr/>
            <a:lstStyle/>
            <a:p>
              <a:pPr algn="l" rtl="0"/>
              <a:endParaRPr lang="el-GR"/>
            </a:p>
          </p:txBody>
        </p:sp>
      </p:grpSp>
      <p:grpSp>
        <p:nvGrpSpPr>
          <p:cNvPr id="28" name="Group 28"/>
          <p:cNvGrpSpPr/>
          <p:nvPr/>
        </p:nvGrpSpPr>
        <p:grpSpPr>
          <a:xfrm>
            <a:off x="3204315" y="4712343"/>
            <a:ext cx="11266890" cy="2697552"/>
            <a:chOff x="0" y="0"/>
            <a:chExt cx="15022520" cy="3596736"/>
          </a:xfrm>
        </p:grpSpPr>
        <p:sp>
          <p:nvSpPr>
            <p:cNvPr id="29" name="Freeform 29"/>
            <p:cNvSpPr/>
            <p:nvPr/>
          </p:nvSpPr>
          <p:spPr>
            <a:xfrm>
              <a:off x="12700" y="12700"/>
              <a:ext cx="14997049" cy="3571367"/>
            </a:xfrm>
            <a:custGeom>
              <a:avLst/>
              <a:gdLst/>
              <a:ahLst/>
              <a:cxnLst/>
              <a:rect l="l" t="t" r="r" b="b"/>
              <a:pathLst>
                <a:path w="14997049" h="3571367">
                  <a:moveTo>
                    <a:pt x="0" y="595249"/>
                  </a:moveTo>
                  <a:cubicBezTo>
                    <a:pt x="0" y="266446"/>
                    <a:pt x="267970" y="0"/>
                    <a:pt x="598424" y="0"/>
                  </a:cubicBezTo>
                  <a:lnTo>
                    <a:pt x="14398625" y="0"/>
                  </a:lnTo>
                  <a:cubicBezTo>
                    <a:pt x="14729079" y="0"/>
                    <a:pt x="14997049" y="266446"/>
                    <a:pt x="14997049" y="595249"/>
                  </a:cubicBezTo>
                  <a:lnTo>
                    <a:pt x="14997049" y="2976118"/>
                  </a:lnTo>
                  <a:cubicBezTo>
                    <a:pt x="14997049" y="3304794"/>
                    <a:pt x="14729079" y="3571367"/>
                    <a:pt x="14398625" y="3571367"/>
                  </a:cubicBezTo>
                  <a:lnTo>
                    <a:pt x="598424" y="3571367"/>
                  </a:lnTo>
                  <a:cubicBezTo>
                    <a:pt x="267970" y="3571367"/>
                    <a:pt x="0" y="3304794"/>
                    <a:pt x="0" y="2976118"/>
                  </a:cubicBezTo>
                  <a:close/>
                </a:path>
              </a:pathLst>
            </a:custGeom>
            <a:solidFill>
              <a:srgbClr val="75C73E"/>
            </a:solidFill>
          </p:spPr>
          <p:txBody>
            <a:bodyPr/>
            <a:lstStyle/>
            <a:p>
              <a:pPr algn="l" rtl="0"/>
              <a:endParaRPr lang="el-GR"/>
            </a:p>
          </p:txBody>
        </p:sp>
        <p:sp>
          <p:nvSpPr>
            <p:cNvPr id="30" name="Freeform 30"/>
            <p:cNvSpPr/>
            <p:nvPr/>
          </p:nvSpPr>
          <p:spPr>
            <a:xfrm>
              <a:off x="0" y="0"/>
              <a:ext cx="15022449" cy="3596767"/>
            </a:xfrm>
            <a:custGeom>
              <a:avLst/>
              <a:gdLst/>
              <a:ahLst/>
              <a:cxnLst/>
              <a:rect l="l" t="t" r="r" b="b"/>
              <a:pathLst>
                <a:path w="15022449" h="3596767">
                  <a:moveTo>
                    <a:pt x="0" y="607949"/>
                  </a:moveTo>
                  <a:cubicBezTo>
                    <a:pt x="0" y="272161"/>
                    <a:pt x="273685" y="0"/>
                    <a:pt x="611124" y="0"/>
                  </a:cubicBezTo>
                  <a:lnTo>
                    <a:pt x="14411325" y="0"/>
                  </a:lnTo>
                  <a:lnTo>
                    <a:pt x="14411325" y="12700"/>
                  </a:lnTo>
                  <a:lnTo>
                    <a:pt x="14411325" y="0"/>
                  </a:lnTo>
                  <a:cubicBezTo>
                    <a:pt x="14748763" y="0"/>
                    <a:pt x="15022449" y="272161"/>
                    <a:pt x="15022449" y="607949"/>
                  </a:cubicBezTo>
                  <a:lnTo>
                    <a:pt x="15009749" y="607949"/>
                  </a:lnTo>
                  <a:lnTo>
                    <a:pt x="15022449" y="607949"/>
                  </a:lnTo>
                  <a:lnTo>
                    <a:pt x="15022449" y="2988818"/>
                  </a:lnTo>
                  <a:lnTo>
                    <a:pt x="15009749" y="2988818"/>
                  </a:lnTo>
                  <a:lnTo>
                    <a:pt x="15022449" y="2988818"/>
                  </a:lnTo>
                  <a:cubicBezTo>
                    <a:pt x="15022449" y="3324606"/>
                    <a:pt x="14748763" y="3596767"/>
                    <a:pt x="14411325" y="3596767"/>
                  </a:cubicBezTo>
                  <a:lnTo>
                    <a:pt x="14411325" y="3584067"/>
                  </a:lnTo>
                  <a:lnTo>
                    <a:pt x="14411325" y="3596767"/>
                  </a:lnTo>
                  <a:lnTo>
                    <a:pt x="611124" y="3596767"/>
                  </a:lnTo>
                  <a:lnTo>
                    <a:pt x="611124" y="3584067"/>
                  </a:lnTo>
                  <a:lnTo>
                    <a:pt x="611124" y="3596767"/>
                  </a:lnTo>
                  <a:cubicBezTo>
                    <a:pt x="273685" y="3596767"/>
                    <a:pt x="0" y="3324606"/>
                    <a:pt x="0" y="2988818"/>
                  </a:cubicBezTo>
                  <a:lnTo>
                    <a:pt x="0" y="607949"/>
                  </a:lnTo>
                  <a:lnTo>
                    <a:pt x="12700" y="607949"/>
                  </a:lnTo>
                  <a:lnTo>
                    <a:pt x="0" y="607949"/>
                  </a:lnTo>
                  <a:moveTo>
                    <a:pt x="25400" y="607949"/>
                  </a:moveTo>
                  <a:lnTo>
                    <a:pt x="25400" y="2988818"/>
                  </a:lnTo>
                  <a:lnTo>
                    <a:pt x="12700" y="2988818"/>
                  </a:lnTo>
                  <a:lnTo>
                    <a:pt x="25400" y="2988818"/>
                  </a:lnTo>
                  <a:cubicBezTo>
                    <a:pt x="25400" y="3310509"/>
                    <a:pt x="287528" y="3571367"/>
                    <a:pt x="611124" y="3571367"/>
                  </a:cubicBezTo>
                  <a:lnTo>
                    <a:pt x="14411325" y="3571367"/>
                  </a:lnTo>
                  <a:cubicBezTo>
                    <a:pt x="14734921" y="3571367"/>
                    <a:pt x="14997049" y="3310509"/>
                    <a:pt x="14997049" y="2988818"/>
                  </a:cubicBezTo>
                  <a:lnTo>
                    <a:pt x="14997049" y="607949"/>
                  </a:lnTo>
                  <a:cubicBezTo>
                    <a:pt x="14997049" y="286258"/>
                    <a:pt x="14734921" y="25400"/>
                    <a:pt x="14411325" y="25400"/>
                  </a:cubicBezTo>
                  <a:lnTo>
                    <a:pt x="611124" y="25400"/>
                  </a:lnTo>
                  <a:lnTo>
                    <a:pt x="611124" y="12700"/>
                  </a:lnTo>
                  <a:lnTo>
                    <a:pt x="611124" y="25400"/>
                  </a:lnTo>
                  <a:cubicBezTo>
                    <a:pt x="287528" y="25400"/>
                    <a:pt x="25400" y="286258"/>
                    <a:pt x="25400" y="607949"/>
                  </a:cubicBezTo>
                  <a:close/>
                </a:path>
              </a:pathLst>
            </a:custGeom>
            <a:solidFill>
              <a:srgbClr val="C0FF99"/>
            </a:solidFill>
          </p:spPr>
          <p:txBody>
            <a:bodyPr/>
            <a:lstStyle/>
            <a:p>
              <a:pPr algn="l" rtl="0"/>
              <a:endParaRPr lang="el-GR"/>
            </a:p>
          </p:txBody>
        </p:sp>
      </p:grpSp>
      <p:sp>
        <p:nvSpPr>
          <p:cNvPr id="31" name="TextBox 31"/>
          <p:cNvSpPr txBox="1"/>
          <p:nvPr/>
        </p:nvSpPr>
        <p:spPr>
          <a:xfrm>
            <a:off x="3506987" y="5217795"/>
            <a:ext cx="10661546" cy="1749933"/>
          </a:xfrm>
          <a:prstGeom prst="rect">
            <a:avLst/>
          </a:prstGeom>
        </p:spPr>
        <p:txBody>
          <a:bodyPr lIns="0" tIns="0" rIns="0" bIns="0" rtlCol="0" anchor="t">
            <a:spAutoFit/>
          </a:bodyPr>
          <a:lstStyle/>
          <a:p>
            <a:pPr algn="ctr" rtl="0">
              <a:lnSpc>
                <a:spcPts val="4536"/>
              </a:lnSpc>
            </a:pPr>
            <a:r>
              <a:rPr lang="en-US" sz="4200">
                <a:solidFill>
                  <a:srgbClr val="FFFFFF"/>
                </a:solidFill>
                <a:latin typeface="Arial"/>
                <a:ea typeface="Arial"/>
                <a:cs typeface="Arial"/>
                <a:sym typeface="Arial"/>
              </a:rPr>
              <a:t>Les femmes représentent 70 % des emplois du secteur textile en Europe, mais occupent moins de 25 % des postes de direction.</a:t>
            </a:r>
          </a:p>
        </p:txBody>
      </p:sp>
      <p:grpSp>
        <p:nvGrpSpPr>
          <p:cNvPr id="32" name="Group 32"/>
          <p:cNvGrpSpPr/>
          <p:nvPr/>
        </p:nvGrpSpPr>
        <p:grpSpPr>
          <a:xfrm>
            <a:off x="6672988" y="966235"/>
            <a:ext cx="5375014" cy="838197"/>
            <a:chOff x="0" y="0"/>
            <a:chExt cx="7166686" cy="1117596"/>
          </a:xfrm>
        </p:grpSpPr>
        <p:sp>
          <p:nvSpPr>
            <p:cNvPr id="33" name="Freeform 3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pPr algn="l" rtl="0"/>
              <a:endParaRPr lang="el-GR"/>
            </a:p>
          </p:txBody>
        </p:sp>
        <p:sp>
          <p:nvSpPr>
            <p:cNvPr id="34" name="TextBox 34"/>
            <p:cNvSpPr txBox="1"/>
            <p:nvPr/>
          </p:nvSpPr>
          <p:spPr>
            <a:xfrm>
              <a:off x="0" y="66675"/>
              <a:ext cx="7166686"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Introduction</a:t>
              </a:r>
            </a:p>
          </p:txBody>
        </p:sp>
      </p:grpSp>
      <p:sp>
        <p:nvSpPr>
          <p:cNvPr id="35" name="TextBox 35"/>
          <p:cNvSpPr txBox="1"/>
          <p:nvPr/>
        </p:nvSpPr>
        <p:spPr>
          <a:xfrm>
            <a:off x="11992586" y="3430577"/>
            <a:ext cx="9272426" cy="441564"/>
          </a:xfrm>
          <a:prstGeom prst="rect">
            <a:avLst/>
          </a:prstGeom>
        </p:spPr>
        <p:txBody>
          <a:bodyPr lIns="0" tIns="0" rIns="0" bIns="0" rtlCol="0" anchor="t">
            <a:spAutoFit/>
          </a:bodyPr>
          <a:lstStyle/>
          <a:p>
            <a:pPr algn="l" rtl="0">
              <a:lnSpc>
                <a:spcPts val="3210"/>
              </a:lnSpc>
            </a:pPr>
            <a:r>
              <a:rPr lang="en-US" sz="2972">
                <a:solidFill>
                  <a:srgbClr val="FFFFFF"/>
                </a:solidFill>
                <a:latin typeface="Arial"/>
                <a:ea typeface="Arial"/>
                <a:cs typeface="Arial"/>
                <a:sym typeface="Arial"/>
              </a:rPr>
              <a:t>Impact environnemental négatif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911388"/>
            <a:ext cx="18288000" cy="1375611"/>
            <a:chOff x="0" y="0"/>
            <a:chExt cx="24384000" cy="1834148"/>
          </a:xfrm>
        </p:grpSpPr>
        <p:sp>
          <p:nvSpPr>
            <p:cNvPr id="3" name="Freeform 3"/>
            <p:cNvSpPr/>
            <p:nvPr/>
          </p:nvSpPr>
          <p:spPr>
            <a:xfrm>
              <a:off x="0" y="0"/>
              <a:ext cx="24384000" cy="1834097"/>
            </a:xfrm>
            <a:custGeom>
              <a:avLst/>
              <a:gdLst/>
              <a:ahLst/>
              <a:cxnLst/>
              <a:rect l="l" t="t" r="r" b="b"/>
              <a:pathLst>
                <a:path w="24384000" h="1834097">
                  <a:moveTo>
                    <a:pt x="0" y="0"/>
                  </a:moveTo>
                  <a:lnTo>
                    <a:pt x="24384000" y="0"/>
                  </a:lnTo>
                  <a:lnTo>
                    <a:pt x="24384000" y="1834097"/>
                  </a:lnTo>
                  <a:lnTo>
                    <a:pt x="0" y="1834097"/>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194582" y="-118381"/>
            <a:ext cx="18492106" cy="9131692"/>
            <a:chOff x="0" y="0"/>
            <a:chExt cx="24656142" cy="12175590"/>
          </a:xfrm>
        </p:grpSpPr>
        <p:sp>
          <p:nvSpPr>
            <p:cNvPr id="24" name="Freeform 24"/>
            <p:cNvSpPr/>
            <p:nvPr/>
          </p:nvSpPr>
          <p:spPr>
            <a:xfrm>
              <a:off x="12700" y="13064"/>
              <a:ext cx="24630762" cy="12149498"/>
            </a:xfrm>
            <a:custGeom>
              <a:avLst/>
              <a:gdLst/>
              <a:ahLst/>
              <a:cxnLst/>
              <a:rect l="l" t="t" r="r" b="b"/>
              <a:pathLst>
                <a:path w="24630762" h="12149498">
                  <a:moveTo>
                    <a:pt x="0" y="0"/>
                  </a:moveTo>
                  <a:lnTo>
                    <a:pt x="24630762" y="0"/>
                  </a:lnTo>
                  <a:lnTo>
                    <a:pt x="24630762" y="12149498"/>
                  </a:lnTo>
                  <a:lnTo>
                    <a:pt x="0" y="12149498"/>
                  </a:lnTo>
                  <a:close/>
                </a:path>
              </a:pathLst>
            </a:custGeom>
            <a:solidFill>
              <a:srgbClr val="FFFFFF"/>
            </a:solidFill>
          </p:spPr>
          <p:txBody>
            <a:bodyPr/>
            <a:lstStyle/>
            <a:p>
              <a:pPr algn="l" rtl="0"/>
              <a:endParaRPr lang="el-GR"/>
            </a:p>
          </p:txBody>
        </p:sp>
        <p:sp>
          <p:nvSpPr>
            <p:cNvPr id="25" name="Freeform 25"/>
            <p:cNvSpPr/>
            <p:nvPr/>
          </p:nvSpPr>
          <p:spPr>
            <a:xfrm>
              <a:off x="0" y="0"/>
              <a:ext cx="24656162" cy="12175625"/>
            </a:xfrm>
            <a:custGeom>
              <a:avLst/>
              <a:gdLst/>
              <a:ahLst/>
              <a:cxnLst/>
              <a:rect l="l" t="t" r="r" b="b"/>
              <a:pathLst>
                <a:path w="24656162" h="12175625">
                  <a:moveTo>
                    <a:pt x="12700" y="0"/>
                  </a:moveTo>
                  <a:lnTo>
                    <a:pt x="24643462" y="0"/>
                  </a:lnTo>
                  <a:cubicBezTo>
                    <a:pt x="24650447" y="0"/>
                    <a:pt x="24656162" y="5879"/>
                    <a:pt x="24656162" y="13064"/>
                  </a:cubicBezTo>
                  <a:lnTo>
                    <a:pt x="24656162" y="12162562"/>
                  </a:lnTo>
                  <a:cubicBezTo>
                    <a:pt x="24656162" y="12169747"/>
                    <a:pt x="24650447" y="12175625"/>
                    <a:pt x="24643462" y="12175625"/>
                  </a:cubicBezTo>
                  <a:lnTo>
                    <a:pt x="12700" y="12175625"/>
                  </a:lnTo>
                  <a:cubicBezTo>
                    <a:pt x="5715" y="12175625"/>
                    <a:pt x="0" y="12169747"/>
                    <a:pt x="0" y="12162562"/>
                  </a:cubicBezTo>
                  <a:lnTo>
                    <a:pt x="0" y="13064"/>
                  </a:lnTo>
                  <a:cubicBezTo>
                    <a:pt x="0" y="5879"/>
                    <a:pt x="5715" y="0"/>
                    <a:pt x="12700" y="0"/>
                  </a:cubicBezTo>
                  <a:moveTo>
                    <a:pt x="12700" y="26128"/>
                  </a:moveTo>
                  <a:lnTo>
                    <a:pt x="12700" y="13064"/>
                  </a:lnTo>
                  <a:lnTo>
                    <a:pt x="25400" y="13064"/>
                  </a:lnTo>
                  <a:lnTo>
                    <a:pt x="25400" y="12162562"/>
                  </a:lnTo>
                  <a:lnTo>
                    <a:pt x="12700" y="12162562"/>
                  </a:lnTo>
                  <a:lnTo>
                    <a:pt x="12700" y="12149499"/>
                  </a:lnTo>
                  <a:lnTo>
                    <a:pt x="24643462" y="12149499"/>
                  </a:lnTo>
                  <a:lnTo>
                    <a:pt x="24643462" y="12162562"/>
                  </a:lnTo>
                  <a:lnTo>
                    <a:pt x="24630762" y="12162562"/>
                  </a:lnTo>
                  <a:lnTo>
                    <a:pt x="24630762" y="13064"/>
                  </a:lnTo>
                  <a:lnTo>
                    <a:pt x="24643462" y="13064"/>
                  </a:lnTo>
                  <a:lnTo>
                    <a:pt x="24643462" y="26128"/>
                  </a:lnTo>
                  <a:lnTo>
                    <a:pt x="12700" y="26128"/>
                  </a:lnTo>
                  <a:close/>
                </a:path>
              </a:pathLst>
            </a:custGeom>
            <a:solidFill>
              <a:srgbClr val="FFFFFF"/>
            </a:solidFill>
          </p:spPr>
          <p:txBody>
            <a:bodyPr/>
            <a:lstStyle/>
            <a:p>
              <a:pPr algn="l" rtl="0"/>
              <a:endParaRPr lang="el-GR"/>
            </a:p>
          </p:txBody>
        </p:sp>
      </p:grpSp>
      <p:grpSp>
        <p:nvGrpSpPr>
          <p:cNvPr id="26" name="Group 26"/>
          <p:cNvGrpSpPr/>
          <p:nvPr/>
        </p:nvGrpSpPr>
        <p:grpSpPr>
          <a:xfrm>
            <a:off x="955612" y="-61196"/>
            <a:ext cx="16573725" cy="2056458"/>
            <a:chOff x="0" y="0"/>
            <a:chExt cx="22098300" cy="2741944"/>
          </a:xfrm>
        </p:grpSpPr>
        <p:sp>
          <p:nvSpPr>
            <p:cNvPr id="27" name="Freeform 27"/>
            <p:cNvSpPr/>
            <p:nvPr/>
          </p:nvSpPr>
          <p:spPr>
            <a:xfrm>
              <a:off x="0" y="0"/>
              <a:ext cx="22098299" cy="2741944"/>
            </a:xfrm>
            <a:custGeom>
              <a:avLst/>
              <a:gdLst/>
              <a:ahLst/>
              <a:cxnLst/>
              <a:rect l="l" t="t" r="r" b="b"/>
              <a:pathLst>
                <a:path w="22098299" h="2741944">
                  <a:moveTo>
                    <a:pt x="0" y="0"/>
                  </a:moveTo>
                  <a:lnTo>
                    <a:pt x="22098299" y="0"/>
                  </a:lnTo>
                  <a:lnTo>
                    <a:pt x="22098299" y="2741944"/>
                  </a:lnTo>
                  <a:lnTo>
                    <a:pt x="0" y="2741944"/>
                  </a:lnTo>
                  <a:close/>
                </a:path>
              </a:pathLst>
            </a:custGeom>
            <a:solidFill>
              <a:srgbClr val="000000">
                <a:alpha val="0"/>
              </a:srgbClr>
            </a:solidFill>
          </p:spPr>
          <p:txBody>
            <a:bodyPr/>
            <a:lstStyle/>
            <a:p>
              <a:pPr algn="l" rtl="0"/>
              <a:endParaRPr lang="el-GR"/>
            </a:p>
          </p:txBody>
        </p:sp>
        <p:sp>
          <p:nvSpPr>
            <p:cNvPr id="28" name="TextBox 28"/>
            <p:cNvSpPr txBox="1"/>
            <p:nvPr/>
          </p:nvSpPr>
          <p:spPr>
            <a:xfrm>
              <a:off x="0" y="38100"/>
              <a:ext cx="22098300" cy="2703844"/>
            </a:xfrm>
            <a:prstGeom prst="rect">
              <a:avLst/>
            </a:prstGeom>
          </p:spPr>
          <p:txBody>
            <a:bodyPr lIns="0" tIns="0" rIns="0" bIns="0" rtlCol="0" anchor="ctr"/>
            <a:lstStyle/>
            <a:p>
              <a:pPr algn="l" rtl="0">
                <a:lnSpc>
                  <a:spcPts val="4082"/>
                </a:lnSpc>
              </a:pPr>
              <a:r>
                <a:rPr lang="en-US" sz="3779" b="1">
                  <a:solidFill>
                    <a:srgbClr val="FFFFFF"/>
                  </a:solidFill>
                  <a:latin typeface="Georgia Bold"/>
                  <a:ea typeface="Georgia Bold"/>
                  <a:cs typeface="Georgia Bold"/>
                  <a:sym typeface="Georgia Bold"/>
                </a:rPr>
                <a:t>Tendances clés favorisant l'économie circulaire dans le secteur textile européen</a:t>
              </a:r>
            </a:p>
            <a:p>
              <a:pPr algn="l" rtl="0">
                <a:lnSpc>
                  <a:spcPts val="5184"/>
                </a:lnSpc>
              </a:pPr>
              <a:r>
                <a:rPr lang="en-US" sz="4800" b="1">
                  <a:solidFill>
                    <a:srgbClr val="8D5CFF"/>
                  </a:solidFill>
                  <a:latin typeface="Georgia Bold"/>
                  <a:ea typeface="Georgia Bold"/>
                  <a:cs typeface="Georgia Bold"/>
                  <a:sym typeface="Georgia Bold"/>
                </a:rPr>
                <a:t>Tendances clés favorisant l'économie circulaire dans le secteur textile européen</a:t>
              </a:r>
            </a:p>
            <a:p>
              <a:pPr algn="l" rtl="0">
                <a:lnSpc>
                  <a:spcPts val="5184"/>
                </a:lnSpc>
              </a:pPr>
              <a:endParaRPr lang="en-US" sz="4800" b="1">
                <a:solidFill>
                  <a:srgbClr val="8D5CFF"/>
                </a:solidFill>
                <a:latin typeface="Georgia Bold"/>
                <a:ea typeface="Georgia Bold"/>
                <a:cs typeface="Georgia Bold"/>
                <a:sym typeface="Georgia Bold"/>
              </a:endParaRPr>
            </a:p>
          </p:txBody>
        </p:sp>
      </p:grpSp>
      <p:grpSp>
        <p:nvGrpSpPr>
          <p:cNvPr id="29" name="Group 29"/>
          <p:cNvGrpSpPr/>
          <p:nvPr/>
        </p:nvGrpSpPr>
        <p:grpSpPr>
          <a:xfrm>
            <a:off x="4417125" y="1539429"/>
            <a:ext cx="9650700" cy="7438050"/>
            <a:chOff x="0" y="0"/>
            <a:chExt cx="12867600" cy="9917400"/>
          </a:xfrm>
        </p:grpSpPr>
        <p:sp>
          <p:nvSpPr>
            <p:cNvPr id="30" name="Freeform 30"/>
            <p:cNvSpPr/>
            <p:nvPr/>
          </p:nvSpPr>
          <p:spPr>
            <a:xfrm>
              <a:off x="0" y="0"/>
              <a:ext cx="12867640" cy="9917430"/>
            </a:xfrm>
            <a:custGeom>
              <a:avLst/>
              <a:gdLst/>
              <a:ahLst/>
              <a:cxnLst/>
              <a:rect l="l" t="t" r="r" b="b"/>
              <a:pathLst>
                <a:path w="12867640" h="9917430">
                  <a:moveTo>
                    <a:pt x="0" y="4958715"/>
                  </a:moveTo>
                  <a:lnTo>
                    <a:pt x="6433820" y="0"/>
                  </a:lnTo>
                  <a:lnTo>
                    <a:pt x="12867640" y="4958715"/>
                  </a:lnTo>
                  <a:lnTo>
                    <a:pt x="6433820" y="9917430"/>
                  </a:lnTo>
                  <a:close/>
                </a:path>
              </a:pathLst>
            </a:custGeom>
            <a:solidFill>
              <a:srgbClr val="D8D8D8">
                <a:alpha val="47059"/>
              </a:srgbClr>
            </a:solidFill>
          </p:spPr>
          <p:txBody>
            <a:bodyPr/>
            <a:lstStyle/>
            <a:p>
              <a:pPr algn="l" rtl="0"/>
              <a:endParaRPr lang="el-GR"/>
            </a:p>
          </p:txBody>
        </p:sp>
      </p:grpSp>
      <p:grpSp>
        <p:nvGrpSpPr>
          <p:cNvPr id="31" name="Group 31"/>
          <p:cNvGrpSpPr/>
          <p:nvPr/>
        </p:nvGrpSpPr>
        <p:grpSpPr>
          <a:xfrm>
            <a:off x="5479950" y="1793250"/>
            <a:ext cx="3415950" cy="3350250"/>
            <a:chOff x="0" y="0"/>
            <a:chExt cx="4554600" cy="4467000"/>
          </a:xfrm>
        </p:grpSpPr>
        <p:sp>
          <p:nvSpPr>
            <p:cNvPr id="32" name="Freeform 32"/>
            <p:cNvSpPr/>
            <p:nvPr/>
          </p:nvSpPr>
          <p:spPr>
            <a:xfrm>
              <a:off x="0" y="0"/>
              <a:ext cx="4554601" cy="4466971"/>
            </a:xfrm>
            <a:custGeom>
              <a:avLst/>
              <a:gdLst/>
              <a:ahLst/>
              <a:cxnLst/>
              <a:rect l="l" t="t" r="r" b="b"/>
              <a:pathLst>
                <a:path w="4554601" h="4466971">
                  <a:moveTo>
                    <a:pt x="0" y="744474"/>
                  </a:moveTo>
                  <a:cubicBezTo>
                    <a:pt x="0" y="333375"/>
                    <a:pt x="333375" y="0"/>
                    <a:pt x="744474" y="0"/>
                  </a:cubicBezTo>
                  <a:lnTo>
                    <a:pt x="3810127" y="0"/>
                  </a:lnTo>
                  <a:cubicBezTo>
                    <a:pt x="4221353" y="0"/>
                    <a:pt x="4554601" y="333375"/>
                    <a:pt x="4554601" y="744474"/>
                  </a:cubicBezTo>
                  <a:lnTo>
                    <a:pt x="4554601" y="3722497"/>
                  </a:lnTo>
                  <a:cubicBezTo>
                    <a:pt x="4554601" y="4133723"/>
                    <a:pt x="4221226" y="4466971"/>
                    <a:pt x="3810127" y="4466971"/>
                  </a:cubicBezTo>
                  <a:lnTo>
                    <a:pt x="744474" y="4466971"/>
                  </a:lnTo>
                  <a:cubicBezTo>
                    <a:pt x="333375" y="4466971"/>
                    <a:pt x="0" y="4133723"/>
                    <a:pt x="0" y="3722497"/>
                  </a:cubicBezTo>
                  <a:close/>
                </a:path>
              </a:pathLst>
            </a:custGeom>
            <a:solidFill>
              <a:srgbClr val="8D5CFF"/>
            </a:solidFill>
          </p:spPr>
          <p:txBody>
            <a:bodyPr/>
            <a:lstStyle/>
            <a:p>
              <a:pPr algn="l" rtl="0"/>
              <a:endParaRPr lang="el-GR"/>
            </a:p>
          </p:txBody>
        </p:sp>
        <p:sp>
          <p:nvSpPr>
            <p:cNvPr id="33" name="TextBox 33"/>
            <p:cNvSpPr txBox="1"/>
            <p:nvPr/>
          </p:nvSpPr>
          <p:spPr>
            <a:xfrm>
              <a:off x="0" y="-19050"/>
              <a:ext cx="4554600" cy="4486050"/>
            </a:xfrm>
            <a:prstGeom prst="rect">
              <a:avLst/>
            </a:prstGeom>
          </p:spPr>
          <p:txBody>
            <a:bodyPr lIns="50800" tIns="50800" rIns="50800" bIns="50800" rtlCol="0" anchor="t"/>
            <a:lstStyle/>
            <a:p>
              <a:pPr algn="ctr" rtl="0">
                <a:lnSpc>
                  <a:spcPts val="2644"/>
                </a:lnSpc>
              </a:pPr>
              <a:r>
                <a:rPr lang="en-US" sz="2203" b="1">
                  <a:solidFill>
                    <a:srgbClr val="FFFFFF"/>
                  </a:solidFill>
                  <a:latin typeface="Arial Bold"/>
                  <a:ea typeface="Arial Bold"/>
                  <a:cs typeface="Arial Bold"/>
                  <a:sym typeface="Arial Bold"/>
                </a:rPr>
                <a:t>LE</a:t>
              </a:r>
            </a:p>
            <a:p>
              <a:pPr algn="ctr" rtl="0">
                <a:lnSpc>
                  <a:spcPts val="2644"/>
                </a:lnSpc>
              </a:pPr>
              <a:r>
                <a:rPr lang="en-US" sz="2203" b="1">
                  <a:solidFill>
                    <a:srgbClr val="FFFFFF"/>
                  </a:solidFill>
                  <a:latin typeface="Arial Bold"/>
                  <a:ea typeface="Arial Bold"/>
                  <a:cs typeface="Arial Bold"/>
                  <a:sym typeface="Arial Bold"/>
                </a:rPr>
                <a:t>CHOC RÉGLEMENTAIRE</a:t>
              </a:r>
            </a:p>
          </p:txBody>
        </p:sp>
      </p:grpSp>
      <p:grpSp>
        <p:nvGrpSpPr>
          <p:cNvPr id="34" name="Group 34"/>
          <p:cNvGrpSpPr/>
          <p:nvPr/>
        </p:nvGrpSpPr>
        <p:grpSpPr>
          <a:xfrm>
            <a:off x="9481650" y="1830150"/>
            <a:ext cx="3308850" cy="3276450"/>
            <a:chOff x="0" y="0"/>
            <a:chExt cx="4411800" cy="4368600"/>
          </a:xfrm>
        </p:grpSpPr>
        <p:sp>
          <p:nvSpPr>
            <p:cNvPr id="35" name="Freeform 35"/>
            <p:cNvSpPr/>
            <p:nvPr/>
          </p:nvSpPr>
          <p:spPr>
            <a:xfrm>
              <a:off x="0" y="0"/>
              <a:ext cx="4411726" cy="4368546"/>
            </a:xfrm>
            <a:custGeom>
              <a:avLst/>
              <a:gdLst/>
              <a:ahLst/>
              <a:cxnLst/>
              <a:rect l="l" t="t" r="r" b="b"/>
              <a:pathLst>
                <a:path w="4411726" h="4368546">
                  <a:moveTo>
                    <a:pt x="0" y="728091"/>
                  </a:moveTo>
                  <a:cubicBezTo>
                    <a:pt x="0" y="326009"/>
                    <a:pt x="326009" y="0"/>
                    <a:pt x="728091" y="0"/>
                  </a:cubicBezTo>
                  <a:lnTo>
                    <a:pt x="3683635" y="0"/>
                  </a:lnTo>
                  <a:cubicBezTo>
                    <a:pt x="4085717" y="0"/>
                    <a:pt x="4411726" y="326009"/>
                    <a:pt x="4411726" y="728091"/>
                  </a:cubicBezTo>
                  <a:lnTo>
                    <a:pt x="4411726" y="3640455"/>
                  </a:lnTo>
                  <a:cubicBezTo>
                    <a:pt x="4411726" y="4042537"/>
                    <a:pt x="4085717" y="4368546"/>
                    <a:pt x="3683635" y="4368546"/>
                  </a:cubicBezTo>
                  <a:lnTo>
                    <a:pt x="728091" y="4368546"/>
                  </a:lnTo>
                  <a:cubicBezTo>
                    <a:pt x="326009" y="4368546"/>
                    <a:pt x="0" y="4042664"/>
                    <a:pt x="0" y="3640455"/>
                  </a:cubicBezTo>
                  <a:close/>
                </a:path>
              </a:pathLst>
            </a:custGeom>
            <a:solidFill>
              <a:srgbClr val="75C73E"/>
            </a:solidFill>
          </p:spPr>
          <p:txBody>
            <a:bodyPr/>
            <a:lstStyle/>
            <a:p>
              <a:pPr algn="l" rtl="0"/>
              <a:endParaRPr lang="el-GR"/>
            </a:p>
          </p:txBody>
        </p:sp>
        <p:sp>
          <p:nvSpPr>
            <p:cNvPr id="36" name="TextBox 36"/>
            <p:cNvSpPr txBox="1"/>
            <p:nvPr/>
          </p:nvSpPr>
          <p:spPr>
            <a:xfrm>
              <a:off x="0" y="-19050"/>
              <a:ext cx="4411800" cy="4387650"/>
            </a:xfrm>
            <a:prstGeom prst="rect">
              <a:avLst/>
            </a:prstGeom>
          </p:spPr>
          <p:txBody>
            <a:bodyPr lIns="50800" tIns="50800" rIns="50800" bIns="50800" rtlCol="0" anchor="t"/>
            <a:lstStyle/>
            <a:p>
              <a:pPr algn="ctr" rtl="0">
                <a:lnSpc>
                  <a:spcPts val="2644"/>
                </a:lnSpc>
              </a:pPr>
              <a:r>
                <a:rPr lang="en-US" sz="2203" b="1">
                  <a:solidFill>
                    <a:srgbClr val="FFFFFF"/>
                  </a:solidFill>
                  <a:latin typeface="Arial Bold"/>
                  <a:ea typeface="Arial Bold"/>
                  <a:cs typeface="Arial Bold"/>
                  <a:sym typeface="Arial Bold"/>
                </a:rPr>
                <a:t>LE</a:t>
              </a:r>
            </a:p>
            <a:p>
              <a:pPr algn="ctr" rtl="0">
                <a:lnSpc>
                  <a:spcPts val="2644"/>
                </a:lnSpc>
              </a:pPr>
              <a:r>
                <a:rPr lang="en-US" sz="2203" b="1">
                  <a:solidFill>
                    <a:srgbClr val="FFFFFF"/>
                  </a:solidFill>
                  <a:latin typeface="Arial Bold"/>
                  <a:ea typeface="Arial Bold"/>
                  <a:cs typeface="Arial Bold"/>
                  <a:sym typeface="Arial Bold"/>
                </a:rPr>
                <a:t>DEMANDE DE TRANSPARENCE</a:t>
              </a:r>
            </a:p>
          </p:txBody>
        </p:sp>
      </p:grpSp>
      <p:grpSp>
        <p:nvGrpSpPr>
          <p:cNvPr id="37" name="Group 37"/>
          <p:cNvGrpSpPr/>
          <p:nvPr/>
        </p:nvGrpSpPr>
        <p:grpSpPr>
          <a:xfrm>
            <a:off x="5479950" y="5300025"/>
            <a:ext cx="3415950" cy="3276450"/>
            <a:chOff x="0" y="0"/>
            <a:chExt cx="4554600" cy="4368600"/>
          </a:xfrm>
        </p:grpSpPr>
        <p:sp>
          <p:nvSpPr>
            <p:cNvPr id="38" name="Freeform 38"/>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75C73E"/>
            </a:solidFill>
          </p:spPr>
          <p:txBody>
            <a:bodyPr/>
            <a:lstStyle/>
            <a:p>
              <a:pPr algn="l" rtl="0"/>
              <a:endParaRPr lang="el-GR"/>
            </a:p>
          </p:txBody>
        </p:sp>
        <p:sp>
          <p:nvSpPr>
            <p:cNvPr id="39" name="TextBox 39"/>
            <p:cNvSpPr txBox="1"/>
            <p:nvPr/>
          </p:nvSpPr>
          <p:spPr>
            <a:xfrm>
              <a:off x="0" y="-19050"/>
              <a:ext cx="4554600" cy="4387650"/>
            </a:xfrm>
            <a:prstGeom prst="rect">
              <a:avLst/>
            </a:prstGeom>
          </p:spPr>
          <p:txBody>
            <a:bodyPr lIns="50800" tIns="50800" rIns="50800" bIns="50800" rtlCol="0" anchor="t"/>
            <a:lstStyle/>
            <a:p>
              <a:pPr algn="ctr" rtl="0">
                <a:lnSpc>
                  <a:spcPts val="2644"/>
                </a:lnSpc>
              </a:pPr>
              <a:r>
                <a:rPr lang="en-US" sz="2203" b="1">
                  <a:solidFill>
                    <a:srgbClr val="FFFFFF"/>
                  </a:solidFill>
                  <a:latin typeface="Arial Bold"/>
                  <a:ea typeface="Arial Bold"/>
                  <a:cs typeface="Arial Bold"/>
                  <a:sym typeface="Arial Bold"/>
                </a:rPr>
                <a:t>LE</a:t>
              </a:r>
            </a:p>
            <a:p>
              <a:pPr algn="ctr" rtl="0">
                <a:lnSpc>
                  <a:spcPts val="2644"/>
                </a:lnSpc>
              </a:pPr>
              <a:r>
                <a:rPr lang="en-US" sz="2203" b="1">
                  <a:solidFill>
                    <a:srgbClr val="FFFFFF"/>
                  </a:solidFill>
                  <a:latin typeface="Arial Bold"/>
                  <a:ea typeface="Arial Bold"/>
                  <a:cs typeface="Arial Bold"/>
                  <a:sym typeface="Arial Bold"/>
                </a:rPr>
                <a:t>RUÉE VERS L'INFRASTRUCTURE</a:t>
              </a:r>
            </a:p>
            <a:p>
              <a:pPr algn="ctr" rtl="0">
                <a:lnSpc>
                  <a:spcPts val="2644"/>
                </a:lnSpc>
              </a:pPr>
              <a:endParaRPr lang="en-US" sz="2203" b="1">
                <a:solidFill>
                  <a:srgbClr val="FFFFFF"/>
                </a:solidFill>
                <a:latin typeface="Arial Bold"/>
                <a:ea typeface="Arial Bold"/>
                <a:cs typeface="Arial Bold"/>
                <a:sym typeface="Arial Bold"/>
              </a:endParaRPr>
            </a:p>
          </p:txBody>
        </p:sp>
      </p:grpSp>
      <p:sp>
        <p:nvSpPr>
          <p:cNvPr id="40" name="TextBox 40"/>
          <p:cNvSpPr txBox="1"/>
          <p:nvPr/>
        </p:nvSpPr>
        <p:spPr>
          <a:xfrm>
            <a:off x="5794721" y="3205388"/>
            <a:ext cx="2786408" cy="1019175"/>
          </a:xfrm>
          <a:prstGeom prst="rect">
            <a:avLst/>
          </a:prstGeom>
        </p:spPr>
        <p:txBody>
          <a:bodyPr lIns="0" tIns="0" rIns="0" bIns="0" rtlCol="0" anchor="t">
            <a:spAutoFit/>
          </a:bodyPr>
          <a:lstStyle/>
          <a:p>
            <a:pPr algn="ctr" rtl="0">
              <a:lnSpc>
                <a:spcPts val="2639"/>
              </a:lnSpc>
            </a:pPr>
            <a:r>
              <a:rPr lang="en-US" sz="2199">
                <a:solidFill>
                  <a:srgbClr val="FFFFFF"/>
                </a:solidFill>
                <a:latin typeface="Arial"/>
                <a:ea typeface="Arial"/>
                <a:cs typeface="Arial"/>
                <a:sym typeface="Arial"/>
              </a:rPr>
              <a:t>Les lois de l'UE imposent la circularité</a:t>
            </a:r>
          </a:p>
          <a:p>
            <a:pPr algn="ctr" rtl="0">
              <a:lnSpc>
                <a:spcPts val="2639"/>
              </a:lnSpc>
            </a:pPr>
            <a:r>
              <a:rPr lang="en-US" sz="2199">
                <a:solidFill>
                  <a:srgbClr val="FFFFFF"/>
                </a:solidFill>
                <a:latin typeface="Arial"/>
                <a:ea typeface="Arial"/>
                <a:cs typeface="Arial"/>
                <a:sym typeface="Arial"/>
              </a:rPr>
              <a:t>(ESPR, DPP, EPR)</a:t>
            </a:r>
          </a:p>
        </p:txBody>
      </p:sp>
      <p:grpSp>
        <p:nvGrpSpPr>
          <p:cNvPr id="41" name="Group 41"/>
          <p:cNvGrpSpPr/>
          <p:nvPr/>
        </p:nvGrpSpPr>
        <p:grpSpPr>
          <a:xfrm>
            <a:off x="9535050" y="5300062"/>
            <a:ext cx="3415950" cy="3276450"/>
            <a:chOff x="0" y="0"/>
            <a:chExt cx="4554600" cy="4368600"/>
          </a:xfrm>
        </p:grpSpPr>
        <p:sp>
          <p:nvSpPr>
            <p:cNvPr id="42" name="Freeform 42"/>
            <p:cNvSpPr/>
            <p:nvPr/>
          </p:nvSpPr>
          <p:spPr>
            <a:xfrm>
              <a:off x="0" y="0"/>
              <a:ext cx="4554601" cy="4368546"/>
            </a:xfrm>
            <a:custGeom>
              <a:avLst/>
              <a:gdLst/>
              <a:ahLst/>
              <a:cxnLst/>
              <a:rect l="l" t="t" r="r" b="b"/>
              <a:pathLst>
                <a:path w="4554601" h="4368546">
                  <a:moveTo>
                    <a:pt x="0" y="728091"/>
                  </a:moveTo>
                  <a:cubicBezTo>
                    <a:pt x="0" y="326009"/>
                    <a:pt x="326009" y="0"/>
                    <a:pt x="728091" y="0"/>
                  </a:cubicBezTo>
                  <a:lnTo>
                    <a:pt x="3826510" y="0"/>
                  </a:lnTo>
                  <a:cubicBezTo>
                    <a:pt x="4228592" y="0"/>
                    <a:pt x="4554601" y="326009"/>
                    <a:pt x="4554601" y="728091"/>
                  </a:cubicBezTo>
                  <a:lnTo>
                    <a:pt x="4554601" y="3640455"/>
                  </a:lnTo>
                  <a:cubicBezTo>
                    <a:pt x="4554601" y="4042537"/>
                    <a:pt x="4228592" y="4368546"/>
                    <a:pt x="3826510" y="4368546"/>
                  </a:cubicBezTo>
                  <a:lnTo>
                    <a:pt x="728091" y="4368546"/>
                  </a:lnTo>
                  <a:cubicBezTo>
                    <a:pt x="326009" y="4368546"/>
                    <a:pt x="0" y="4042664"/>
                    <a:pt x="0" y="3640455"/>
                  </a:cubicBezTo>
                  <a:close/>
                </a:path>
              </a:pathLst>
            </a:custGeom>
            <a:solidFill>
              <a:srgbClr val="8D5CFF"/>
            </a:solidFill>
          </p:spPr>
          <p:txBody>
            <a:bodyPr/>
            <a:lstStyle/>
            <a:p>
              <a:pPr algn="l" rtl="0"/>
              <a:endParaRPr lang="el-GR"/>
            </a:p>
          </p:txBody>
        </p:sp>
        <p:sp>
          <p:nvSpPr>
            <p:cNvPr id="43" name="TextBox 43"/>
            <p:cNvSpPr txBox="1"/>
            <p:nvPr/>
          </p:nvSpPr>
          <p:spPr>
            <a:xfrm>
              <a:off x="0" y="-19050"/>
              <a:ext cx="4554600" cy="4387650"/>
            </a:xfrm>
            <a:prstGeom prst="rect">
              <a:avLst/>
            </a:prstGeom>
          </p:spPr>
          <p:txBody>
            <a:bodyPr lIns="50800" tIns="50800" rIns="50800" bIns="50800" rtlCol="0" anchor="t"/>
            <a:lstStyle/>
            <a:p>
              <a:pPr algn="ctr" rtl="0">
                <a:lnSpc>
                  <a:spcPts val="2644"/>
                </a:lnSpc>
              </a:pPr>
              <a:r>
                <a:rPr lang="en-US" sz="2203" b="1">
                  <a:solidFill>
                    <a:srgbClr val="FFFFFF"/>
                  </a:solidFill>
                  <a:latin typeface="Arial Bold"/>
                  <a:ea typeface="Arial Bold"/>
                  <a:cs typeface="Arial Bold"/>
                  <a:sym typeface="Arial Bold"/>
                </a:rPr>
                <a:t>LE</a:t>
              </a:r>
            </a:p>
            <a:p>
              <a:pPr algn="ctr" rtl="0">
                <a:lnSpc>
                  <a:spcPts val="2644"/>
                </a:lnSpc>
              </a:pPr>
              <a:r>
                <a:rPr lang="en-US" sz="2203" b="1">
                  <a:solidFill>
                    <a:srgbClr val="FFFFFF"/>
                  </a:solidFill>
                  <a:latin typeface="Arial Bold"/>
                  <a:ea typeface="Arial Bold"/>
                  <a:cs typeface="Arial Bold"/>
                  <a:sym typeface="Arial Bold"/>
                </a:rPr>
                <a:t>CONSOMMATEUR</a:t>
              </a:r>
            </a:p>
            <a:p>
              <a:pPr algn="ctr" rtl="0">
                <a:lnSpc>
                  <a:spcPts val="2644"/>
                </a:lnSpc>
              </a:pPr>
              <a:r>
                <a:rPr lang="en-US" sz="2203" b="1">
                  <a:solidFill>
                    <a:srgbClr val="FFFFFF"/>
                  </a:solidFill>
                  <a:latin typeface="Arial Bold"/>
                  <a:ea typeface="Arial Bold"/>
                  <a:cs typeface="Arial Bold"/>
                  <a:sym typeface="Arial Bold"/>
                </a:rPr>
                <a:t>CHANGEMENT</a:t>
              </a:r>
            </a:p>
          </p:txBody>
        </p:sp>
      </p:grpSp>
      <p:sp>
        <p:nvSpPr>
          <p:cNvPr id="44" name="TextBox 44"/>
          <p:cNvSpPr txBox="1"/>
          <p:nvPr/>
        </p:nvSpPr>
        <p:spPr>
          <a:xfrm>
            <a:off x="5694240" y="6769105"/>
            <a:ext cx="2987370" cy="685800"/>
          </a:xfrm>
          <a:prstGeom prst="rect">
            <a:avLst/>
          </a:prstGeom>
        </p:spPr>
        <p:txBody>
          <a:bodyPr lIns="0" tIns="0" rIns="0" bIns="0" rtlCol="0" anchor="t">
            <a:spAutoFit/>
          </a:bodyPr>
          <a:lstStyle/>
          <a:p>
            <a:pPr algn="ctr" rtl="0">
              <a:lnSpc>
                <a:spcPts val="2639"/>
              </a:lnSpc>
            </a:pPr>
            <a:r>
              <a:rPr lang="en-US" sz="2199">
                <a:solidFill>
                  <a:srgbClr val="FFFFFF"/>
                </a:solidFill>
                <a:latin typeface="Arial"/>
                <a:ea typeface="Arial"/>
                <a:cs typeface="Arial"/>
                <a:sym typeface="Arial"/>
              </a:rPr>
              <a:t>Des financements massifs permettent de construire de véritables systèmes de recyclage.</a:t>
            </a:r>
          </a:p>
        </p:txBody>
      </p:sp>
      <p:sp>
        <p:nvSpPr>
          <p:cNvPr id="45" name="TextBox 45"/>
          <p:cNvSpPr txBox="1"/>
          <p:nvPr/>
        </p:nvSpPr>
        <p:spPr>
          <a:xfrm>
            <a:off x="9448735" y="3178589"/>
            <a:ext cx="3533695" cy="1667123"/>
          </a:xfrm>
          <a:prstGeom prst="rect">
            <a:avLst/>
          </a:prstGeom>
        </p:spPr>
        <p:txBody>
          <a:bodyPr wrap="square" lIns="0" tIns="0" rIns="0" bIns="0" rtlCol="0" anchor="t">
            <a:spAutoFit/>
          </a:bodyPr>
          <a:lstStyle/>
          <a:p>
            <a:pPr algn="ctr" rtl="0">
              <a:lnSpc>
                <a:spcPts val="2639"/>
              </a:lnSpc>
            </a:pPr>
            <a:r>
              <a:rPr lang="en-US" sz="2199" dirty="0" err="1">
                <a:solidFill>
                  <a:srgbClr val="FFFFFF"/>
                </a:solidFill>
                <a:latin typeface="Arial"/>
                <a:ea typeface="Arial"/>
                <a:cs typeface="Arial"/>
                <a:sym typeface="Arial"/>
              </a:rPr>
              <a:t>Outils</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numériques</a:t>
            </a:r>
            <a:r>
              <a:rPr lang="en-US" sz="2199" dirty="0">
                <a:solidFill>
                  <a:srgbClr val="FFFFFF"/>
                </a:solidFill>
                <a:latin typeface="Arial"/>
                <a:ea typeface="Arial"/>
                <a:cs typeface="Arial"/>
                <a:sym typeface="Arial"/>
              </a:rPr>
              <a:t> + pression des </a:t>
            </a:r>
            <a:r>
              <a:rPr lang="en-US" sz="2199" dirty="0" err="1">
                <a:solidFill>
                  <a:srgbClr val="FFFFFF"/>
                </a:solidFill>
                <a:latin typeface="Arial"/>
                <a:ea typeface="Arial"/>
                <a:cs typeface="Arial"/>
                <a:sym typeface="Arial"/>
              </a:rPr>
              <a:t>consommateurs</a:t>
            </a:r>
            <a:r>
              <a:rPr lang="en-US" sz="2199" dirty="0">
                <a:solidFill>
                  <a:srgbClr val="FFFFFF"/>
                </a:solidFill>
                <a:latin typeface="Arial"/>
                <a:ea typeface="Arial"/>
                <a:cs typeface="Arial"/>
                <a:sym typeface="Arial"/>
              </a:rPr>
              <a:t> → </a:t>
            </a:r>
            <a:r>
              <a:rPr lang="en-US" sz="2199" dirty="0" err="1">
                <a:solidFill>
                  <a:srgbClr val="FFFFFF"/>
                </a:solidFill>
                <a:latin typeface="Arial"/>
                <a:ea typeface="Arial"/>
                <a:cs typeface="Arial"/>
                <a:sym typeface="Arial"/>
              </a:rPr>
              <a:t>visibilité</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complète</a:t>
            </a:r>
            <a:r>
              <a:rPr lang="en-US" sz="2199" dirty="0">
                <a:solidFill>
                  <a:srgbClr val="FFFFFF"/>
                </a:solidFill>
                <a:latin typeface="Arial"/>
                <a:ea typeface="Arial"/>
                <a:cs typeface="Arial"/>
                <a:sym typeface="Arial"/>
              </a:rPr>
              <a:t> de la </a:t>
            </a:r>
            <a:r>
              <a:rPr lang="en-US" sz="2199" dirty="0" err="1">
                <a:solidFill>
                  <a:srgbClr val="FFFFFF"/>
                </a:solidFill>
                <a:latin typeface="Arial"/>
                <a:ea typeface="Arial"/>
                <a:cs typeface="Arial"/>
                <a:sym typeface="Arial"/>
              </a:rPr>
              <a:t>chaîne</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d'approvisionnement</a:t>
            </a:r>
            <a:endParaRPr lang="en-US" sz="2199" dirty="0">
              <a:solidFill>
                <a:srgbClr val="FFFFFF"/>
              </a:solidFill>
              <a:latin typeface="Arial"/>
              <a:ea typeface="Arial"/>
              <a:cs typeface="Arial"/>
              <a:sym typeface="Arial"/>
            </a:endParaRPr>
          </a:p>
        </p:txBody>
      </p:sp>
      <p:sp>
        <p:nvSpPr>
          <p:cNvPr id="46" name="TextBox 46"/>
          <p:cNvSpPr txBox="1"/>
          <p:nvPr/>
        </p:nvSpPr>
        <p:spPr>
          <a:xfrm>
            <a:off x="9601163" y="6769105"/>
            <a:ext cx="3418068" cy="1667123"/>
          </a:xfrm>
          <a:prstGeom prst="rect">
            <a:avLst/>
          </a:prstGeom>
        </p:spPr>
        <p:txBody>
          <a:bodyPr wrap="square" lIns="0" tIns="0" rIns="0" bIns="0" rtlCol="0" anchor="t">
            <a:spAutoFit/>
          </a:bodyPr>
          <a:lstStyle/>
          <a:p>
            <a:pPr algn="ctr" rtl="0">
              <a:lnSpc>
                <a:spcPts val="2639"/>
              </a:lnSpc>
            </a:pPr>
            <a:r>
              <a:rPr lang="en-US" sz="2199" dirty="0">
                <a:solidFill>
                  <a:srgbClr val="FFFFFF"/>
                </a:solidFill>
                <a:latin typeface="Arial"/>
                <a:ea typeface="Arial"/>
                <a:cs typeface="Arial"/>
                <a:sym typeface="Arial"/>
              </a:rPr>
              <a:t>Les </a:t>
            </a:r>
            <a:r>
              <a:rPr lang="en-US" sz="2199" dirty="0" err="1">
                <a:solidFill>
                  <a:srgbClr val="FFFFFF"/>
                </a:solidFill>
                <a:latin typeface="Arial"/>
                <a:ea typeface="Arial"/>
                <a:cs typeface="Arial"/>
                <a:sym typeface="Arial"/>
              </a:rPr>
              <a:t>acheteurs</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accordent</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une</a:t>
            </a:r>
            <a:r>
              <a:rPr lang="en-US" sz="2199" dirty="0">
                <a:solidFill>
                  <a:srgbClr val="FFFFFF"/>
                </a:solidFill>
                <a:latin typeface="Arial"/>
                <a:ea typeface="Arial"/>
                <a:cs typeface="Arial"/>
                <a:sym typeface="Arial"/>
              </a:rPr>
              <a:t> importance </a:t>
            </a:r>
            <a:r>
              <a:rPr lang="en-US" sz="2199" dirty="0" err="1">
                <a:solidFill>
                  <a:srgbClr val="FFFFFF"/>
                </a:solidFill>
                <a:latin typeface="Arial"/>
                <a:ea typeface="Arial"/>
                <a:cs typeface="Arial"/>
                <a:sym typeface="Arial"/>
              </a:rPr>
              <a:t>croissante</a:t>
            </a:r>
            <a:r>
              <a:rPr lang="en-US" sz="2199" dirty="0">
                <a:solidFill>
                  <a:srgbClr val="FFFFFF"/>
                </a:solidFill>
                <a:latin typeface="Arial"/>
                <a:ea typeface="Arial"/>
                <a:cs typeface="Arial"/>
                <a:sym typeface="Arial"/>
              </a:rPr>
              <a:t> à </a:t>
            </a:r>
            <a:r>
              <a:rPr lang="en-US" sz="2199" dirty="0" err="1">
                <a:solidFill>
                  <a:srgbClr val="FFFFFF"/>
                </a:solidFill>
                <a:latin typeface="Arial"/>
                <a:ea typeface="Arial"/>
                <a:cs typeface="Arial"/>
                <a:sym typeface="Arial"/>
              </a:rPr>
              <a:t>l'impact</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environnemental</a:t>
            </a:r>
            <a:r>
              <a:rPr lang="en-US" sz="2199" dirty="0">
                <a:solidFill>
                  <a:srgbClr val="FFFFFF"/>
                </a:solidFill>
                <a:latin typeface="Arial"/>
                <a:ea typeface="Arial"/>
                <a:cs typeface="Arial"/>
                <a:sym typeface="Arial"/>
              </a:rPr>
              <a:t> et social dans </a:t>
            </a:r>
            <a:r>
              <a:rPr lang="en-US" sz="2199" dirty="0" err="1">
                <a:solidFill>
                  <a:srgbClr val="FFFFFF"/>
                </a:solidFill>
                <a:latin typeface="Arial"/>
                <a:ea typeface="Arial"/>
                <a:cs typeface="Arial"/>
                <a:sym typeface="Arial"/>
              </a:rPr>
              <a:t>leurs</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décisions</a:t>
            </a:r>
            <a:r>
              <a:rPr lang="en-US" sz="2199" dirty="0">
                <a:solidFill>
                  <a:srgbClr val="FFFFFF"/>
                </a:solidFill>
                <a:latin typeface="Arial"/>
                <a:ea typeface="Arial"/>
                <a:cs typeface="Arial"/>
                <a:sym typeface="Arial"/>
              </a:rPr>
              <a:t> </a:t>
            </a:r>
            <a:r>
              <a:rPr lang="en-US" sz="2199" dirty="0" err="1">
                <a:solidFill>
                  <a:srgbClr val="FFFFFF"/>
                </a:solidFill>
                <a:latin typeface="Arial"/>
                <a:ea typeface="Arial"/>
                <a:cs typeface="Arial"/>
                <a:sym typeface="Arial"/>
              </a:rPr>
              <a:t>d'achat</a:t>
            </a:r>
            <a:r>
              <a:rPr lang="en-US" sz="2199" dirty="0">
                <a:solidFill>
                  <a:srgbClr val="FFFFFF"/>
                </a:solidFill>
                <a:latin typeface="Arial"/>
                <a:ea typeface="Arial"/>
                <a:cs typeface="Arial"/>
                <a:sym typeface="Arial"/>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1028700" y="-694999"/>
            <a:ext cx="13680000" cy="3447398"/>
            <a:chOff x="0" y="0"/>
            <a:chExt cx="18240000" cy="4596530"/>
          </a:xfrm>
        </p:grpSpPr>
        <p:sp>
          <p:nvSpPr>
            <p:cNvPr id="24" name="Freeform 24"/>
            <p:cNvSpPr/>
            <p:nvPr/>
          </p:nvSpPr>
          <p:spPr>
            <a:xfrm>
              <a:off x="0" y="0"/>
              <a:ext cx="18240000" cy="4596530"/>
            </a:xfrm>
            <a:custGeom>
              <a:avLst/>
              <a:gdLst/>
              <a:ahLst/>
              <a:cxnLst/>
              <a:rect l="l" t="t" r="r" b="b"/>
              <a:pathLst>
                <a:path w="18240000" h="4596530">
                  <a:moveTo>
                    <a:pt x="0" y="0"/>
                  </a:moveTo>
                  <a:lnTo>
                    <a:pt x="18240000" y="0"/>
                  </a:lnTo>
                  <a:lnTo>
                    <a:pt x="18240000" y="4596530"/>
                  </a:lnTo>
                  <a:lnTo>
                    <a:pt x="0" y="4596530"/>
                  </a:lnTo>
                  <a:close/>
                </a:path>
              </a:pathLst>
            </a:custGeom>
            <a:solidFill>
              <a:srgbClr val="000000">
                <a:alpha val="0"/>
              </a:srgbClr>
            </a:solidFill>
          </p:spPr>
          <p:txBody>
            <a:bodyPr/>
            <a:lstStyle/>
            <a:p>
              <a:pPr algn="l" rtl="0"/>
              <a:endParaRPr lang="el-GR"/>
            </a:p>
          </p:txBody>
        </p:sp>
        <p:sp>
          <p:nvSpPr>
            <p:cNvPr id="25" name="TextBox 25"/>
            <p:cNvSpPr txBox="1"/>
            <p:nvPr/>
          </p:nvSpPr>
          <p:spPr>
            <a:xfrm>
              <a:off x="0" y="28575"/>
              <a:ext cx="18240000" cy="4567955"/>
            </a:xfrm>
            <a:prstGeom prst="rect">
              <a:avLst/>
            </a:prstGeom>
          </p:spPr>
          <p:txBody>
            <a:bodyPr lIns="0" tIns="0" rIns="0" bIns="0" rtlCol="0" anchor="ctr"/>
            <a:lstStyle/>
            <a:p>
              <a:pPr algn="l" rtl="0">
                <a:lnSpc>
                  <a:spcPts val="3863"/>
                </a:lnSpc>
              </a:pPr>
              <a:endParaRPr/>
            </a:p>
            <a:p>
              <a:pPr algn="l" rtl="0">
                <a:lnSpc>
                  <a:spcPts val="3863"/>
                </a:lnSpc>
              </a:pPr>
              <a:endParaRPr/>
            </a:p>
            <a:p>
              <a:pPr algn="l" rtl="0">
                <a:lnSpc>
                  <a:spcPts val="5184"/>
                </a:lnSpc>
              </a:pPr>
              <a:r>
                <a:rPr lang="en-US" sz="4800" b="1">
                  <a:solidFill>
                    <a:srgbClr val="8D5CFF"/>
                  </a:solidFill>
                  <a:latin typeface="Georgia Bold"/>
                  <a:ea typeface="Georgia Bold"/>
                  <a:cs typeface="Georgia Bold"/>
                  <a:sym typeface="Georgia Bold"/>
                </a:rPr>
                <a:t>Le résultat inévitable :</a:t>
              </a:r>
            </a:p>
            <a:p>
              <a:pPr algn="l" rtl="0">
                <a:lnSpc>
                  <a:spcPts val="5184"/>
                </a:lnSpc>
              </a:pPr>
              <a:r>
                <a:rPr lang="en-US" sz="4800" b="1">
                  <a:solidFill>
                    <a:srgbClr val="8D5CFF"/>
                  </a:solidFill>
                  <a:latin typeface="Georgia Bold"/>
                  <a:ea typeface="Georgia Bold"/>
                  <a:cs typeface="Georgia Bold"/>
                  <a:sym typeface="Georgia Bold"/>
                </a:rPr>
                <a:t>Une transformation à l'échelle du système</a:t>
              </a:r>
            </a:p>
            <a:p>
              <a:pPr algn="l" rtl="0">
                <a:lnSpc>
                  <a:spcPts val="3863"/>
                </a:lnSpc>
              </a:pPr>
              <a:endParaRPr lang="en-US" sz="4800" b="1">
                <a:solidFill>
                  <a:srgbClr val="8D5CFF"/>
                </a:solidFill>
                <a:latin typeface="Georgia Bold"/>
                <a:ea typeface="Georgia Bold"/>
                <a:cs typeface="Georgia Bold"/>
                <a:sym typeface="Georgia Bold"/>
              </a:endParaRPr>
            </a:p>
            <a:p>
              <a:pPr algn="l" rtl="0">
                <a:lnSpc>
                  <a:spcPts val="3863"/>
                </a:lnSpc>
              </a:pPr>
              <a:endParaRPr lang="en-US" sz="4800" b="1">
                <a:solidFill>
                  <a:srgbClr val="8D5CFF"/>
                </a:solidFill>
                <a:latin typeface="Georgia Bold"/>
                <a:ea typeface="Georgia Bold"/>
                <a:cs typeface="Georgia Bold"/>
                <a:sym typeface="Georgia Bold"/>
              </a:endParaRPr>
            </a:p>
          </p:txBody>
        </p:sp>
      </p:grpSp>
      <p:grpSp>
        <p:nvGrpSpPr>
          <p:cNvPr id="26" name="Group 26"/>
          <p:cNvGrpSpPr/>
          <p:nvPr/>
        </p:nvGrpSpPr>
        <p:grpSpPr>
          <a:xfrm>
            <a:off x="955913" y="5402177"/>
            <a:ext cx="13503488" cy="1569038"/>
            <a:chOff x="0" y="0"/>
            <a:chExt cx="18004650" cy="2092050"/>
          </a:xfrm>
        </p:grpSpPr>
        <p:sp>
          <p:nvSpPr>
            <p:cNvPr id="27" name="Freeform 27"/>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C0FF99"/>
            </a:solidFill>
          </p:spPr>
          <p:txBody>
            <a:bodyPr/>
            <a:lstStyle/>
            <a:p>
              <a:pPr algn="l" rtl="0"/>
              <a:endParaRPr lang="el-GR"/>
            </a:p>
          </p:txBody>
        </p:sp>
        <p:sp>
          <p:nvSpPr>
            <p:cNvPr id="28" name="Freeform 28"/>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C0FF99"/>
            </a:solidFill>
          </p:spPr>
          <p:txBody>
            <a:bodyPr/>
            <a:lstStyle/>
            <a:p>
              <a:pPr algn="l" rtl="0"/>
              <a:endParaRPr lang="el-GR"/>
            </a:p>
          </p:txBody>
        </p:sp>
        <p:sp>
          <p:nvSpPr>
            <p:cNvPr id="29" name="TextBox 29"/>
            <p:cNvSpPr txBox="1"/>
            <p:nvPr/>
          </p:nvSpPr>
          <p:spPr>
            <a:xfrm>
              <a:off x="0" y="9525"/>
              <a:ext cx="18004650" cy="2082525"/>
            </a:xfrm>
            <a:prstGeom prst="rect">
              <a:avLst/>
            </a:prstGeom>
          </p:spPr>
          <p:txBody>
            <a:bodyPr lIns="50800" tIns="50800" rIns="50800" bIns="50800" rtlCol="0" anchor="ctr"/>
            <a:lstStyle/>
            <a:p>
              <a:pPr algn="ctr" rtl="0">
                <a:lnSpc>
                  <a:spcPts val="3024"/>
                </a:lnSpc>
              </a:pPr>
              <a:r>
                <a:rPr lang="en-US" sz="2800">
                  <a:solidFill>
                    <a:srgbClr val="19112C"/>
                  </a:solidFill>
                  <a:latin typeface="Arial"/>
                  <a:ea typeface="Arial"/>
                  <a:cs typeface="Arial"/>
                  <a:sym typeface="Arial"/>
                </a:rPr>
                <a:t>Donc</a:t>
              </a:r>
              <a:r>
                <a:rPr lang="en-US" sz="2800">
                  <a:solidFill>
                    <a:srgbClr val="000000"/>
                  </a:solidFill>
                  <a:latin typeface="Arial"/>
                  <a:ea typeface="Arial"/>
                  <a:cs typeface="Arial"/>
                  <a:sym typeface="Arial"/>
                </a:rPr>
                <a:t>être compétitif</a:t>
              </a:r>
              <a:r>
                <a:rPr lang="en-US" sz="2800" b="1">
                  <a:solidFill>
                    <a:srgbClr val="000000"/>
                  </a:solidFill>
                  <a:latin typeface="Arial Bold"/>
                  <a:ea typeface="Arial Bold"/>
                  <a:cs typeface="Arial Bold"/>
                  <a:sym typeface="Arial Bold"/>
                </a:rPr>
                <a:t>Il est nécessaire de devenir une personne capable de gérer la transition vers le développement durable.</a:t>
              </a:r>
              <a:r>
                <a:rPr lang="en-US" sz="2800">
                  <a:solidFill>
                    <a:srgbClr val="000000"/>
                  </a:solidFill>
                  <a:latin typeface="Arial"/>
                  <a:ea typeface="Arial"/>
                  <a:cs typeface="Arial"/>
                  <a:sym typeface="Arial"/>
                </a:rPr>
                <a:t>.</a:t>
              </a:r>
            </a:p>
          </p:txBody>
        </p:sp>
      </p:grpSp>
      <p:grpSp>
        <p:nvGrpSpPr>
          <p:cNvPr id="30" name="Group 30"/>
          <p:cNvGrpSpPr/>
          <p:nvPr/>
        </p:nvGrpSpPr>
        <p:grpSpPr>
          <a:xfrm>
            <a:off x="867657" y="3518815"/>
            <a:ext cx="13503488" cy="1569038"/>
            <a:chOff x="0" y="0"/>
            <a:chExt cx="18004650" cy="2092050"/>
          </a:xfrm>
        </p:grpSpPr>
        <p:sp>
          <p:nvSpPr>
            <p:cNvPr id="31" name="Freeform 31"/>
            <p:cNvSpPr/>
            <p:nvPr/>
          </p:nvSpPr>
          <p:spPr>
            <a:xfrm>
              <a:off x="9525" y="9525"/>
              <a:ext cx="17985614" cy="2073021"/>
            </a:xfrm>
            <a:custGeom>
              <a:avLst/>
              <a:gdLst/>
              <a:ahLst/>
              <a:cxnLst/>
              <a:rect l="l" t="t" r="r" b="b"/>
              <a:pathLst>
                <a:path w="17985614" h="2073021">
                  <a:moveTo>
                    <a:pt x="0" y="345567"/>
                  </a:moveTo>
                  <a:cubicBezTo>
                    <a:pt x="0" y="154686"/>
                    <a:pt x="155956" y="0"/>
                    <a:pt x="348361" y="0"/>
                  </a:cubicBezTo>
                  <a:lnTo>
                    <a:pt x="17637252" y="0"/>
                  </a:lnTo>
                  <a:cubicBezTo>
                    <a:pt x="17829657" y="0"/>
                    <a:pt x="17985614" y="154686"/>
                    <a:pt x="17985614" y="345567"/>
                  </a:cubicBezTo>
                  <a:lnTo>
                    <a:pt x="17985614" y="1727454"/>
                  </a:lnTo>
                  <a:cubicBezTo>
                    <a:pt x="17985614" y="1918335"/>
                    <a:pt x="17829657" y="2073021"/>
                    <a:pt x="17637252" y="2073021"/>
                  </a:cubicBezTo>
                  <a:lnTo>
                    <a:pt x="348361" y="2073021"/>
                  </a:lnTo>
                  <a:cubicBezTo>
                    <a:pt x="155956" y="2073021"/>
                    <a:pt x="0" y="1918335"/>
                    <a:pt x="0" y="1727454"/>
                  </a:cubicBezTo>
                  <a:close/>
                </a:path>
              </a:pathLst>
            </a:custGeom>
            <a:solidFill>
              <a:srgbClr val="8D5CFF"/>
            </a:solidFill>
          </p:spPr>
          <p:txBody>
            <a:bodyPr/>
            <a:lstStyle/>
            <a:p>
              <a:pPr algn="l" rtl="0"/>
              <a:endParaRPr lang="el-GR"/>
            </a:p>
          </p:txBody>
        </p:sp>
        <p:sp>
          <p:nvSpPr>
            <p:cNvPr id="32" name="Freeform 32"/>
            <p:cNvSpPr/>
            <p:nvPr/>
          </p:nvSpPr>
          <p:spPr>
            <a:xfrm>
              <a:off x="0" y="0"/>
              <a:ext cx="18004664" cy="2092071"/>
            </a:xfrm>
            <a:custGeom>
              <a:avLst/>
              <a:gdLst/>
              <a:ahLst/>
              <a:cxnLst/>
              <a:rect l="l" t="t" r="r" b="b"/>
              <a:pathLst>
                <a:path w="18004664" h="2092071">
                  <a:moveTo>
                    <a:pt x="0" y="355092"/>
                  </a:moveTo>
                  <a:cubicBezTo>
                    <a:pt x="0" y="158877"/>
                    <a:pt x="160274" y="0"/>
                    <a:pt x="357886" y="0"/>
                  </a:cubicBezTo>
                  <a:lnTo>
                    <a:pt x="17646777" y="0"/>
                  </a:lnTo>
                  <a:lnTo>
                    <a:pt x="17646777" y="9525"/>
                  </a:lnTo>
                  <a:lnTo>
                    <a:pt x="17646777" y="0"/>
                  </a:lnTo>
                  <a:cubicBezTo>
                    <a:pt x="17844390" y="0"/>
                    <a:pt x="18004664" y="158877"/>
                    <a:pt x="18004664" y="355092"/>
                  </a:cubicBezTo>
                  <a:lnTo>
                    <a:pt x="17995139" y="355092"/>
                  </a:lnTo>
                  <a:lnTo>
                    <a:pt x="18004664" y="355092"/>
                  </a:lnTo>
                  <a:lnTo>
                    <a:pt x="18004664" y="1736979"/>
                  </a:lnTo>
                  <a:lnTo>
                    <a:pt x="17995139" y="1736979"/>
                  </a:lnTo>
                  <a:lnTo>
                    <a:pt x="18004664" y="1736979"/>
                  </a:lnTo>
                  <a:cubicBezTo>
                    <a:pt x="18004664" y="1933067"/>
                    <a:pt x="17844390" y="2092071"/>
                    <a:pt x="17646777" y="2092071"/>
                  </a:cubicBezTo>
                  <a:lnTo>
                    <a:pt x="17646777" y="2082546"/>
                  </a:lnTo>
                  <a:lnTo>
                    <a:pt x="17646777" y="2092071"/>
                  </a:lnTo>
                  <a:lnTo>
                    <a:pt x="357886" y="2092071"/>
                  </a:lnTo>
                  <a:lnTo>
                    <a:pt x="357886" y="2082546"/>
                  </a:lnTo>
                  <a:lnTo>
                    <a:pt x="357886" y="2092071"/>
                  </a:lnTo>
                  <a:cubicBezTo>
                    <a:pt x="160274" y="2092071"/>
                    <a:pt x="0" y="1933194"/>
                    <a:pt x="0" y="1736979"/>
                  </a:cubicBezTo>
                  <a:lnTo>
                    <a:pt x="0" y="355092"/>
                  </a:lnTo>
                  <a:lnTo>
                    <a:pt x="9525" y="355092"/>
                  </a:lnTo>
                  <a:lnTo>
                    <a:pt x="0" y="355092"/>
                  </a:lnTo>
                  <a:moveTo>
                    <a:pt x="19050" y="355092"/>
                  </a:moveTo>
                  <a:lnTo>
                    <a:pt x="19050" y="1736979"/>
                  </a:lnTo>
                  <a:lnTo>
                    <a:pt x="9525" y="1736979"/>
                  </a:lnTo>
                  <a:lnTo>
                    <a:pt x="19050" y="1736979"/>
                  </a:lnTo>
                  <a:cubicBezTo>
                    <a:pt x="19050" y="1922526"/>
                    <a:pt x="170688" y="2073021"/>
                    <a:pt x="357886" y="2073021"/>
                  </a:cubicBezTo>
                  <a:lnTo>
                    <a:pt x="17646777" y="2073021"/>
                  </a:lnTo>
                  <a:cubicBezTo>
                    <a:pt x="17833975" y="2073021"/>
                    <a:pt x="17985614" y="1922526"/>
                    <a:pt x="17985614" y="1736979"/>
                  </a:cubicBezTo>
                  <a:lnTo>
                    <a:pt x="17985614" y="355092"/>
                  </a:lnTo>
                  <a:cubicBezTo>
                    <a:pt x="17985614" y="169545"/>
                    <a:pt x="17833975" y="19050"/>
                    <a:pt x="17646777" y="19050"/>
                  </a:cubicBezTo>
                  <a:lnTo>
                    <a:pt x="357886" y="19050"/>
                  </a:lnTo>
                  <a:lnTo>
                    <a:pt x="357886" y="9525"/>
                  </a:lnTo>
                  <a:lnTo>
                    <a:pt x="357886" y="19050"/>
                  </a:lnTo>
                  <a:cubicBezTo>
                    <a:pt x="170688" y="19050"/>
                    <a:pt x="19050" y="169545"/>
                    <a:pt x="19050" y="355092"/>
                  </a:cubicBezTo>
                  <a:close/>
                </a:path>
              </a:pathLst>
            </a:custGeom>
            <a:solidFill>
              <a:srgbClr val="8D5CFF"/>
            </a:solidFill>
          </p:spPr>
          <p:txBody>
            <a:bodyPr/>
            <a:lstStyle/>
            <a:p>
              <a:pPr algn="l" rtl="0"/>
              <a:endParaRPr lang="el-GR"/>
            </a:p>
          </p:txBody>
        </p:sp>
        <p:sp>
          <p:nvSpPr>
            <p:cNvPr id="33" name="TextBox 33"/>
            <p:cNvSpPr txBox="1"/>
            <p:nvPr/>
          </p:nvSpPr>
          <p:spPr>
            <a:xfrm>
              <a:off x="0" y="9525"/>
              <a:ext cx="18004650" cy="2082525"/>
            </a:xfrm>
            <a:prstGeom prst="rect">
              <a:avLst/>
            </a:prstGeom>
          </p:spPr>
          <p:txBody>
            <a:bodyPr lIns="50800" tIns="50800" rIns="50800" bIns="50800" rtlCol="0" anchor="ctr"/>
            <a:lstStyle/>
            <a:p>
              <a:pPr algn="ctr" rtl="0">
                <a:lnSpc>
                  <a:spcPts val="3024"/>
                </a:lnSpc>
              </a:pPr>
              <a:r>
                <a:rPr lang="en-US" sz="2800">
                  <a:solidFill>
                    <a:srgbClr val="FFFFFF"/>
                  </a:solidFill>
                  <a:latin typeface="Arial"/>
                  <a:ea typeface="Arial"/>
                  <a:cs typeface="Arial"/>
                  <a:sym typeface="Arial"/>
                </a:rPr>
                <a:t>Compte tenu de ces tendances, on peut s'attendre à un avenir certain :</a:t>
              </a:r>
              <a:r>
                <a:rPr lang="en-US" sz="2800" b="1">
                  <a:solidFill>
                    <a:srgbClr val="FFFFFF"/>
                  </a:solidFill>
                  <a:latin typeface="Arial Bold"/>
                  <a:ea typeface="Arial Bold"/>
                  <a:cs typeface="Arial Bold"/>
                  <a:sym typeface="Arial Bold"/>
                </a:rPr>
                <a:t>Le modèle linéaire sera progressivement abandonné.</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78798" y="-214314"/>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sp>
        <p:nvSpPr>
          <p:cNvPr id="21" name="TextBox 21"/>
          <p:cNvSpPr txBox="1"/>
          <p:nvPr/>
        </p:nvSpPr>
        <p:spPr>
          <a:xfrm>
            <a:off x="1028700" y="3372066"/>
            <a:ext cx="11677242" cy="4486275"/>
          </a:xfrm>
          <a:prstGeom prst="rect">
            <a:avLst/>
          </a:prstGeom>
        </p:spPr>
        <p:txBody>
          <a:bodyPr lIns="0" tIns="0" rIns="0" bIns="0" rtlCol="0" anchor="t">
            <a:spAutoFit/>
          </a:bodyPr>
          <a:lstStyle/>
          <a:p>
            <a:pPr algn="l" rtl="0">
              <a:lnSpc>
                <a:spcPts val="3960"/>
              </a:lnSpc>
            </a:pPr>
            <a:r>
              <a:rPr lang="en-US" sz="3300">
                <a:solidFill>
                  <a:srgbClr val="19112C"/>
                </a:solidFill>
                <a:latin typeface="Arial"/>
                <a:ea typeface="Arial"/>
                <a:cs typeface="Arial"/>
                <a:sym typeface="Arial"/>
              </a:rPr>
              <a:t>Pour une petite marque de mode, la mise en place d'un système circulaire est difficile au départ : les tissus écologiques coûtent plus cher, inciter les clients à renvoyer leurs vieux vêtements est compliqué, et trouver comment les recycler est complexe et ardu.</a:t>
            </a:r>
          </a:p>
          <a:p>
            <a:pPr algn="l" rtl="0">
              <a:lnSpc>
                <a:spcPts val="3960"/>
              </a:lnSpc>
            </a:pPr>
            <a:endParaRPr lang="en-US" sz="3300">
              <a:solidFill>
                <a:srgbClr val="19112C"/>
              </a:solidFill>
              <a:latin typeface="Arial"/>
              <a:ea typeface="Arial"/>
              <a:cs typeface="Arial"/>
              <a:sym typeface="Arial"/>
            </a:endParaRPr>
          </a:p>
          <a:p>
            <a:pPr algn="l" rtl="0">
              <a:lnSpc>
                <a:spcPts val="3960"/>
              </a:lnSpc>
            </a:pPr>
            <a:r>
              <a:rPr lang="en-US" sz="3300">
                <a:solidFill>
                  <a:srgbClr val="19112C"/>
                </a:solidFill>
                <a:latin typeface="Arial"/>
                <a:ea typeface="Arial"/>
                <a:cs typeface="Arial"/>
                <a:sym typeface="Arial"/>
              </a:rPr>
              <a:t>Cependant, une fois que les marques ont surmonté ces obstacles, elles</a:t>
            </a:r>
            <a:r>
              <a:rPr lang="en-US" sz="3300" b="1">
                <a:solidFill>
                  <a:srgbClr val="19112C"/>
                </a:solidFill>
                <a:latin typeface="Arial Bold"/>
                <a:ea typeface="Arial Bold"/>
                <a:cs typeface="Arial Bold"/>
                <a:sym typeface="Arial Bold"/>
              </a:rPr>
              <a:t>préparé pour une croissance à long terme et des avantages considérables</a:t>
            </a:r>
            <a:r>
              <a:rPr lang="en-US" sz="3300">
                <a:solidFill>
                  <a:srgbClr val="19112C"/>
                </a:solidFill>
                <a:latin typeface="Arial"/>
                <a:ea typeface="Arial"/>
                <a:cs typeface="Arial"/>
                <a:sym typeface="Arial"/>
              </a:rPr>
              <a:t>sur un marché qui devient de plus en plus respectueux de l'environnement.</a:t>
            </a:r>
          </a:p>
          <a:p>
            <a:pPr algn="l" rtl="0">
              <a:lnSpc>
                <a:spcPts val="3960"/>
              </a:lnSpc>
            </a:pPr>
            <a:endParaRPr lang="en-US" sz="3300">
              <a:solidFill>
                <a:srgbClr val="19112C"/>
              </a:solidFill>
              <a:latin typeface="Arial"/>
              <a:ea typeface="Arial"/>
              <a:cs typeface="Arial"/>
              <a:sym typeface="Arial"/>
            </a:endParaRPr>
          </a:p>
        </p:txBody>
      </p:sp>
      <p:grpSp>
        <p:nvGrpSpPr>
          <p:cNvPr id="22" name="Group 22"/>
          <p:cNvGrpSpPr/>
          <p:nvPr/>
        </p:nvGrpSpPr>
        <p:grpSpPr>
          <a:xfrm>
            <a:off x="846620" y="547688"/>
            <a:ext cx="9091683" cy="1988345"/>
            <a:chOff x="0" y="0"/>
            <a:chExt cx="12122244" cy="2651126"/>
          </a:xfrm>
        </p:grpSpPr>
        <p:sp>
          <p:nvSpPr>
            <p:cNvPr id="23" name="Freeform 23"/>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12122244" cy="2584451"/>
            </a:xfrm>
            <a:prstGeom prst="rect">
              <a:avLst/>
            </a:prstGeom>
          </p:spPr>
          <p:txBody>
            <a:bodyPr lIns="0" tIns="0" rIns="0" bIns="0" rtlCol="0" anchor="ctr"/>
            <a:lstStyle/>
            <a:p>
              <a:pPr algn="l" rtl="0">
                <a:lnSpc>
                  <a:spcPts val="7128"/>
                </a:lnSpc>
              </a:pPr>
              <a:r>
                <a:rPr lang="en-US" sz="6600" b="1">
                  <a:solidFill>
                    <a:srgbClr val="19112C"/>
                  </a:solidFill>
                  <a:latin typeface="Georgia Bold"/>
                  <a:ea typeface="Georgia Bold"/>
                  <a:cs typeface="Georgia Bold"/>
                  <a:sym typeface="Georgia Bold"/>
                </a:rPr>
                <a:t>Cycle fonctionne</a:t>
              </a:r>
            </a:p>
            <a:p>
              <a:pPr algn="l" rtl="0">
                <a:lnSpc>
                  <a:spcPts val="4913"/>
                </a:lnSpc>
              </a:pPr>
              <a:r>
                <a:rPr lang="en-US" sz="4549">
                  <a:solidFill>
                    <a:srgbClr val="19112C"/>
                  </a:solidFill>
                  <a:latin typeface="Georgia"/>
                  <a:ea typeface="Georgia"/>
                  <a:cs typeface="Georgia"/>
                  <a:sym typeface="Georgia"/>
                </a:rPr>
                <a:t>Rendre la circularité réelle</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846620" y="547688"/>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rtl="0">
                <a:lnSpc>
                  <a:spcPts val="7128"/>
                </a:lnSpc>
              </a:pPr>
              <a:r>
                <a:rPr lang="en-US" sz="6600" b="1">
                  <a:solidFill>
                    <a:srgbClr val="19112C"/>
                  </a:solidFill>
                  <a:latin typeface="Georgia Bold"/>
                  <a:ea typeface="Georgia Bold"/>
                  <a:cs typeface="Georgia Bold"/>
                  <a:sym typeface="Georgia Bold"/>
                </a:rPr>
                <a:t>Cycle fonctionne</a:t>
              </a:r>
            </a:p>
            <a:p>
              <a:pPr algn="l" rtl="0">
                <a:lnSpc>
                  <a:spcPts val="4913"/>
                </a:lnSpc>
              </a:pPr>
              <a:r>
                <a:rPr lang="en-US" sz="4549">
                  <a:solidFill>
                    <a:srgbClr val="19112C"/>
                  </a:solidFill>
                  <a:latin typeface="Georgia"/>
                  <a:ea typeface="Georgia"/>
                  <a:cs typeface="Georgia"/>
                  <a:sym typeface="Georgia"/>
                </a:rPr>
                <a:t>Rendre la circularité réelle</a:t>
              </a:r>
            </a:p>
          </p:txBody>
        </p:sp>
      </p:grpSp>
      <p:sp>
        <p:nvSpPr>
          <p:cNvPr id="24" name="TextBox 24"/>
          <p:cNvSpPr txBox="1"/>
          <p:nvPr/>
        </p:nvSpPr>
        <p:spPr>
          <a:xfrm>
            <a:off x="834390" y="3809495"/>
            <a:ext cx="11677242" cy="3408045"/>
          </a:xfrm>
          <a:prstGeom prst="rect">
            <a:avLst/>
          </a:prstGeom>
        </p:spPr>
        <p:txBody>
          <a:bodyPr lIns="0" tIns="0" rIns="0" bIns="0" rtlCol="0" anchor="t">
            <a:spAutoFit/>
          </a:bodyPr>
          <a:lstStyle/>
          <a:p>
            <a:pPr algn="l" rtl="0">
              <a:lnSpc>
                <a:spcPts val="3300"/>
              </a:lnSpc>
            </a:pPr>
            <a:r>
              <a:rPr lang="en-US" sz="3300">
                <a:solidFill>
                  <a:srgbClr val="19112C"/>
                </a:solidFill>
                <a:latin typeface="Arial"/>
                <a:ea typeface="Arial"/>
                <a:cs typeface="Arial"/>
                <a:sym typeface="Arial"/>
              </a:rPr>
              <a:t>Une marque de mode durable, spécialisée dans les vêtements en coton biologique et en chanvre, peine à convaincre ses clients d'adopter les principes de l'économie circulaire. Bien que ses vêtements soient conçus pour durer, de nombreux consommateurs les jettent après seulement quelques saisons. La marque souhaite mettre en place un programme de retour et de revente, mais se heurte à des difficultés logistiques et à un manque d'inspiration pour concevoir un programme attractif.</a:t>
            </a:r>
          </a:p>
          <a:p>
            <a:pPr algn="l" rtl="0">
              <a:lnSpc>
                <a:spcPts val="3300"/>
              </a:lnSpc>
            </a:pPr>
            <a:endParaRPr lang="en-US" sz="3300">
              <a:solidFill>
                <a:srgbClr val="19112C"/>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846620" y="547688"/>
            <a:ext cx="9091800" cy="1988550"/>
            <a:chOff x="0" y="0"/>
            <a:chExt cx="12122400" cy="2651400"/>
          </a:xfrm>
        </p:grpSpPr>
        <p:sp>
          <p:nvSpPr>
            <p:cNvPr id="22" name="Freeform 22"/>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2122400" cy="2584725"/>
            </a:xfrm>
            <a:prstGeom prst="rect">
              <a:avLst/>
            </a:prstGeom>
          </p:spPr>
          <p:txBody>
            <a:bodyPr lIns="0" tIns="0" rIns="0" bIns="0" rtlCol="0" anchor="ctr"/>
            <a:lstStyle/>
            <a:p>
              <a:pPr algn="l" rtl="0">
                <a:lnSpc>
                  <a:spcPts val="7128"/>
                </a:lnSpc>
              </a:pPr>
              <a:r>
                <a:rPr lang="en-US" sz="6600" b="1">
                  <a:solidFill>
                    <a:srgbClr val="19112C"/>
                  </a:solidFill>
                  <a:latin typeface="Georgia Bold"/>
                  <a:ea typeface="Georgia Bold"/>
                  <a:cs typeface="Georgia Bold"/>
                  <a:sym typeface="Georgia Bold"/>
                </a:rPr>
                <a:t>Cycle fonctionne</a:t>
              </a:r>
            </a:p>
            <a:p>
              <a:pPr algn="l" rtl="0">
                <a:lnSpc>
                  <a:spcPts val="4913"/>
                </a:lnSpc>
              </a:pPr>
              <a:r>
                <a:rPr lang="en-US" sz="4549">
                  <a:solidFill>
                    <a:srgbClr val="19112C"/>
                  </a:solidFill>
                  <a:latin typeface="Georgia"/>
                  <a:ea typeface="Georgia"/>
                  <a:cs typeface="Georgia"/>
                  <a:sym typeface="Georgia"/>
                </a:rPr>
                <a:t>Rendre la circularité réelle</a:t>
              </a:r>
            </a:p>
          </p:txBody>
        </p:sp>
      </p:grpSp>
      <p:sp>
        <p:nvSpPr>
          <p:cNvPr id="24" name="TextBox 24"/>
          <p:cNvSpPr txBox="1"/>
          <p:nvPr/>
        </p:nvSpPr>
        <p:spPr>
          <a:xfrm>
            <a:off x="846620" y="3299779"/>
            <a:ext cx="12375894" cy="5578450"/>
          </a:xfrm>
          <a:prstGeom prst="rect">
            <a:avLst/>
          </a:prstGeom>
        </p:spPr>
        <p:txBody>
          <a:bodyPr wrap="square" lIns="0" tIns="0" rIns="0" bIns="0" rtlCol="0" anchor="t">
            <a:spAutoFit/>
          </a:bodyPr>
          <a:lstStyle/>
          <a:p>
            <a:pPr algn="l" rtl="0">
              <a:lnSpc>
                <a:spcPts val="3599"/>
              </a:lnSpc>
            </a:pPr>
            <a:r>
              <a:rPr lang="en-US" sz="3599" b="1" dirty="0" err="1">
                <a:solidFill>
                  <a:srgbClr val="19112C"/>
                </a:solidFill>
                <a:latin typeface="Arial Bold"/>
                <a:ea typeface="Arial Bold"/>
                <a:cs typeface="Arial Bold"/>
                <a:sym typeface="Arial Bold"/>
              </a:rPr>
              <a:t>Pourquoi</a:t>
            </a:r>
            <a:r>
              <a:rPr lang="en-US" sz="3599" b="1" dirty="0">
                <a:solidFill>
                  <a:srgbClr val="19112C"/>
                </a:solidFill>
                <a:latin typeface="Arial Bold"/>
                <a:ea typeface="Arial Bold"/>
                <a:cs typeface="Arial Bold"/>
                <a:sym typeface="Arial Bold"/>
              </a:rPr>
              <a:t> </a:t>
            </a:r>
            <a:r>
              <a:rPr lang="en-US" sz="3599" b="1" dirty="0" err="1">
                <a:solidFill>
                  <a:srgbClr val="19112C"/>
                </a:solidFill>
                <a:latin typeface="Arial Bold"/>
                <a:ea typeface="Arial Bold"/>
                <a:cs typeface="Arial Bold"/>
                <a:sym typeface="Arial Bold"/>
              </a:rPr>
              <a:t>c'est</a:t>
            </a:r>
            <a:r>
              <a:rPr lang="en-US" sz="3599" b="1" dirty="0">
                <a:solidFill>
                  <a:srgbClr val="19112C"/>
                </a:solidFill>
                <a:latin typeface="Arial Bold"/>
                <a:ea typeface="Arial Bold"/>
                <a:cs typeface="Arial Bold"/>
                <a:sym typeface="Arial Bold"/>
              </a:rPr>
              <a:t> important :</a:t>
            </a:r>
          </a:p>
          <a:p>
            <a:pPr algn="l" rtl="0">
              <a:lnSpc>
                <a:spcPts val="3599"/>
              </a:lnSpc>
            </a:pPr>
            <a:endParaRPr lang="en-US" sz="3599" b="1" dirty="0">
              <a:solidFill>
                <a:srgbClr val="19112C"/>
              </a:solidFill>
              <a:latin typeface="Arial Bold"/>
              <a:ea typeface="Arial Bold"/>
              <a:cs typeface="Arial Bold"/>
              <a:sym typeface="Arial Bold"/>
            </a:endParaRPr>
          </a:p>
          <a:p>
            <a:pPr marL="701992" lvl="1" indent="-350996" algn="l" rtl="0">
              <a:lnSpc>
                <a:spcPts val="3300"/>
              </a:lnSpc>
              <a:buFont typeface="Arial"/>
              <a:buChar char="•"/>
            </a:pPr>
            <a:r>
              <a:rPr lang="en-US" sz="3300" b="1" dirty="0">
                <a:solidFill>
                  <a:srgbClr val="19112C"/>
                </a:solidFill>
                <a:latin typeface="Arial Bold"/>
                <a:ea typeface="Arial Bold"/>
                <a:cs typeface="Arial Bold"/>
                <a:sym typeface="Arial Bold"/>
              </a:rPr>
              <a:t>Elle </a:t>
            </a:r>
            <a:r>
              <a:rPr lang="en-US" sz="3300" b="1" dirty="0" err="1">
                <a:solidFill>
                  <a:srgbClr val="19112C"/>
                </a:solidFill>
                <a:latin typeface="Arial Bold"/>
                <a:ea typeface="Arial Bold"/>
                <a:cs typeface="Arial Bold"/>
                <a:sym typeface="Arial Bold"/>
              </a:rPr>
              <a:t>s'attaque</a:t>
            </a:r>
            <a:r>
              <a:rPr lang="en-US" sz="3300" b="1" dirty="0">
                <a:solidFill>
                  <a:srgbClr val="19112C"/>
                </a:solidFill>
                <a:latin typeface="Arial Bold"/>
                <a:ea typeface="Arial Bold"/>
                <a:cs typeface="Arial Bold"/>
                <a:sym typeface="Arial Bold"/>
              </a:rPr>
              <a:t> au </a:t>
            </a:r>
            <a:r>
              <a:rPr lang="en-US" sz="3300" b="1" dirty="0" err="1">
                <a:solidFill>
                  <a:srgbClr val="19112C"/>
                </a:solidFill>
                <a:latin typeface="Arial Bold"/>
                <a:ea typeface="Arial Bold"/>
                <a:cs typeface="Arial Bold"/>
                <a:sym typeface="Arial Bold"/>
              </a:rPr>
              <a:t>défi</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fondamental</a:t>
            </a:r>
            <a:r>
              <a:rPr lang="en-US" sz="3300" b="1" dirty="0">
                <a:solidFill>
                  <a:srgbClr val="19112C"/>
                </a:solidFill>
                <a:latin typeface="Arial Bold"/>
                <a:ea typeface="Arial Bold"/>
                <a:cs typeface="Arial Bold"/>
                <a:sym typeface="Arial Bold"/>
              </a:rPr>
              <a:t> de la </a:t>
            </a:r>
            <a:r>
              <a:rPr lang="en-US" sz="3300" b="1" dirty="0" err="1">
                <a:solidFill>
                  <a:srgbClr val="19112C"/>
                </a:solidFill>
                <a:latin typeface="Arial Bold"/>
                <a:ea typeface="Arial Bold"/>
                <a:cs typeface="Arial Bold"/>
                <a:sym typeface="Arial Bold"/>
              </a:rPr>
              <a:t>circularité</a:t>
            </a:r>
            <a:r>
              <a:rPr lang="en-US" sz="3300" b="1" dirty="0">
                <a:solidFill>
                  <a:srgbClr val="19112C"/>
                </a:solidFill>
                <a:latin typeface="Arial Bold"/>
                <a:ea typeface="Arial Bold"/>
                <a:cs typeface="Arial Bold"/>
                <a:sym typeface="Arial Bold"/>
              </a:rPr>
              <a:t> :</a:t>
            </a:r>
            <a:r>
              <a:rPr lang="en-US" sz="3300" dirty="0">
                <a:solidFill>
                  <a:srgbClr val="19112C"/>
                </a:solidFill>
                <a:latin typeface="Arial"/>
                <a:ea typeface="Arial"/>
                <a:cs typeface="Arial"/>
                <a:sym typeface="Arial"/>
              </a:rPr>
              <a:t>Cela </a:t>
            </a:r>
            <a:r>
              <a:rPr lang="en-US" sz="3300" dirty="0" err="1">
                <a:solidFill>
                  <a:srgbClr val="19112C"/>
                </a:solidFill>
                <a:latin typeface="Arial"/>
                <a:ea typeface="Arial"/>
                <a:cs typeface="Arial"/>
                <a:sym typeface="Arial"/>
              </a:rPr>
              <a:t>déplace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l'attention</a:t>
            </a:r>
            <a:r>
              <a:rPr lang="en-US" sz="3300" dirty="0">
                <a:solidFill>
                  <a:srgbClr val="19112C"/>
                </a:solidFill>
                <a:latin typeface="Arial"/>
                <a:ea typeface="Arial"/>
                <a:cs typeface="Arial"/>
                <a:sym typeface="Arial"/>
              </a:rPr>
              <a:t> de la simple fabrication de </a:t>
            </a:r>
            <a:r>
              <a:rPr lang="en-US" sz="3300" dirty="0" err="1">
                <a:solidFill>
                  <a:srgbClr val="19112C"/>
                </a:solidFill>
                <a:latin typeface="Arial"/>
                <a:ea typeface="Arial"/>
                <a:cs typeface="Arial"/>
                <a:sym typeface="Arial"/>
              </a:rPr>
              <a:t>produits</a:t>
            </a:r>
            <a:r>
              <a:rPr lang="en-US" sz="3300" dirty="0">
                <a:solidFill>
                  <a:srgbClr val="19112C"/>
                </a:solidFill>
                <a:latin typeface="Arial"/>
                <a:ea typeface="Arial"/>
                <a:cs typeface="Arial"/>
                <a:sym typeface="Arial"/>
              </a:rPr>
              <a:t> durables vers la </a:t>
            </a:r>
            <a:r>
              <a:rPr lang="en-US" sz="3300" dirty="0" err="1">
                <a:solidFill>
                  <a:srgbClr val="19112C"/>
                </a:solidFill>
                <a:latin typeface="Arial"/>
                <a:ea typeface="Arial"/>
                <a:cs typeface="Arial"/>
                <a:sym typeface="Arial"/>
              </a:rPr>
              <a:t>création</a:t>
            </a:r>
            <a:r>
              <a:rPr lang="en-US" sz="3300" dirty="0">
                <a:solidFill>
                  <a:srgbClr val="19112C"/>
                </a:solidFill>
                <a:latin typeface="Arial"/>
                <a:ea typeface="Arial"/>
                <a:cs typeface="Arial"/>
                <a:sym typeface="Arial"/>
              </a:rPr>
              <a:t> de </a:t>
            </a:r>
            <a:r>
              <a:rPr lang="en-US" sz="3300" dirty="0" err="1">
                <a:solidFill>
                  <a:srgbClr val="19112C"/>
                </a:solidFill>
                <a:latin typeface="Arial"/>
                <a:ea typeface="Arial"/>
                <a:cs typeface="Arial"/>
                <a:sym typeface="Arial"/>
              </a:rPr>
              <a:t>systèmes</a:t>
            </a:r>
            <a:r>
              <a:rPr lang="en-US" sz="3300" dirty="0">
                <a:solidFill>
                  <a:srgbClr val="19112C"/>
                </a:solidFill>
                <a:latin typeface="Arial"/>
                <a:ea typeface="Arial"/>
                <a:cs typeface="Arial"/>
                <a:sym typeface="Arial"/>
              </a:rPr>
              <a:t> qui </a:t>
            </a:r>
            <a:r>
              <a:rPr lang="en-US" sz="3300" dirty="0" err="1">
                <a:solidFill>
                  <a:srgbClr val="19112C"/>
                </a:solidFill>
                <a:latin typeface="Arial"/>
                <a:ea typeface="Arial"/>
                <a:cs typeface="Arial"/>
                <a:sym typeface="Arial"/>
              </a:rPr>
              <a:t>assurent</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leur</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utilisation</a:t>
            </a:r>
            <a:r>
              <a:rPr lang="en-US" sz="3300" dirty="0">
                <a:solidFill>
                  <a:srgbClr val="19112C"/>
                </a:solidFill>
                <a:latin typeface="Arial"/>
                <a:ea typeface="Arial"/>
                <a:cs typeface="Arial"/>
                <a:sym typeface="Arial"/>
              </a:rPr>
              <a:t> continue.</a:t>
            </a:r>
          </a:p>
          <a:p>
            <a:pPr marL="701992" lvl="1" indent="-350996" algn="l" rtl="0">
              <a:lnSpc>
                <a:spcPts val="3300"/>
              </a:lnSpc>
              <a:buFont typeface="Arial"/>
              <a:buChar char="•"/>
            </a:pPr>
            <a:r>
              <a:rPr lang="en-US" sz="3300" b="1" dirty="0">
                <a:solidFill>
                  <a:srgbClr val="19112C"/>
                </a:solidFill>
                <a:latin typeface="Arial Bold"/>
                <a:ea typeface="Arial Bold"/>
                <a:cs typeface="Arial Bold"/>
                <a:sym typeface="Arial Bold"/>
              </a:rPr>
              <a:t>Il </a:t>
            </a:r>
            <a:r>
              <a:rPr lang="en-US" sz="3300" b="1" dirty="0" err="1">
                <a:solidFill>
                  <a:srgbClr val="19112C"/>
                </a:solidFill>
                <a:latin typeface="Arial Bold"/>
                <a:ea typeface="Arial Bold"/>
                <a:cs typeface="Arial Bold"/>
                <a:sym typeface="Arial Bold"/>
              </a:rPr>
              <a:t>permet</a:t>
            </a:r>
            <a:r>
              <a:rPr lang="en-US" sz="3300" b="1" dirty="0">
                <a:solidFill>
                  <a:srgbClr val="19112C"/>
                </a:solidFill>
                <a:latin typeface="Arial Bold"/>
                <a:ea typeface="Arial Bold"/>
                <a:cs typeface="Arial Bold"/>
                <a:sym typeface="Arial Bold"/>
              </a:rPr>
              <a:t> de tester la </a:t>
            </a:r>
            <a:r>
              <a:rPr lang="en-US" sz="3300" b="1" dirty="0" err="1">
                <a:solidFill>
                  <a:srgbClr val="19112C"/>
                </a:solidFill>
                <a:latin typeface="Arial Bold"/>
                <a:ea typeface="Arial Bold"/>
                <a:cs typeface="Arial Bold"/>
                <a:sym typeface="Arial Bold"/>
              </a:rPr>
              <a:t>viabilité</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commerciale</a:t>
            </a:r>
            <a:r>
              <a:rPr lang="en-US" sz="3300" b="1" dirty="0">
                <a:solidFill>
                  <a:srgbClr val="19112C"/>
                </a:solidFill>
                <a:latin typeface="Arial Bold"/>
                <a:ea typeface="Arial Bold"/>
                <a:cs typeface="Arial Bold"/>
                <a:sym typeface="Arial Bold"/>
              </a:rPr>
              <a:t> :</a:t>
            </a:r>
            <a:r>
              <a:rPr lang="en-US" sz="3300" dirty="0">
                <a:solidFill>
                  <a:srgbClr val="19112C"/>
                </a:solidFill>
                <a:latin typeface="Arial"/>
                <a:ea typeface="Arial"/>
                <a:cs typeface="Arial"/>
                <a:sym typeface="Arial"/>
              </a:rPr>
              <a:t>Pour y </a:t>
            </a:r>
            <a:r>
              <a:rPr lang="en-US" sz="3300" dirty="0" err="1">
                <a:solidFill>
                  <a:srgbClr val="19112C"/>
                </a:solidFill>
                <a:latin typeface="Arial"/>
                <a:ea typeface="Arial"/>
                <a:cs typeface="Arial"/>
                <a:sym typeface="Arial"/>
              </a:rPr>
              <a:t>parvenir</a:t>
            </a:r>
            <a:r>
              <a:rPr lang="en-US" sz="3300" dirty="0">
                <a:solidFill>
                  <a:srgbClr val="19112C"/>
                </a:solidFill>
                <a:latin typeface="Arial"/>
                <a:ea typeface="Arial"/>
                <a:cs typeface="Arial"/>
                <a:sym typeface="Arial"/>
              </a:rPr>
              <a:t>, il faut </a:t>
            </a:r>
            <a:r>
              <a:rPr lang="en-US" sz="3300" dirty="0" err="1">
                <a:solidFill>
                  <a:srgbClr val="19112C"/>
                </a:solidFill>
                <a:latin typeface="Arial"/>
                <a:ea typeface="Arial"/>
                <a:cs typeface="Arial"/>
                <a:sym typeface="Arial"/>
              </a:rPr>
              <a:t>rendre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l'économie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circulaire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économiquement</a:t>
            </a:r>
            <a:r>
              <a:rPr lang="en-US" sz="3300" dirty="0">
                <a:solidFill>
                  <a:srgbClr val="19112C"/>
                </a:solidFill>
                <a:latin typeface="Arial"/>
                <a:ea typeface="Arial"/>
                <a:cs typeface="Arial"/>
                <a:sym typeface="Arial"/>
              </a:rPr>
              <a:t> viable et </a:t>
            </a:r>
            <a:r>
              <a:rPr lang="en-US" sz="3300" dirty="0" err="1">
                <a:solidFill>
                  <a:srgbClr val="19112C"/>
                </a:solidFill>
                <a:latin typeface="Arial"/>
                <a:ea typeface="Arial"/>
                <a:cs typeface="Arial"/>
                <a:sym typeface="Arial"/>
              </a:rPr>
              <a:t>attrayante</a:t>
            </a:r>
            <a:r>
              <a:rPr lang="en-US" sz="3300" dirty="0">
                <a:solidFill>
                  <a:srgbClr val="19112C"/>
                </a:solidFill>
                <a:latin typeface="Arial"/>
                <a:ea typeface="Arial"/>
                <a:cs typeface="Arial"/>
                <a:sym typeface="Arial"/>
              </a:rPr>
              <a:t> pour les </a:t>
            </a:r>
            <a:r>
              <a:rPr lang="en-US" sz="3300" dirty="0" err="1">
                <a:solidFill>
                  <a:srgbClr val="19112C"/>
                </a:solidFill>
                <a:latin typeface="Arial"/>
                <a:ea typeface="Arial"/>
                <a:cs typeface="Arial"/>
                <a:sym typeface="Arial"/>
              </a:rPr>
              <a:t>consommateurs</a:t>
            </a:r>
            <a:r>
              <a:rPr lang="en-US" sz="3300" dirty="0">
                <a:solidFill>
                  <a:srgbClr val="19112C"/>
                </a:solidFill>
                <a:latin typeface="Arial"/>
                <a:ea typeface="Arial"/>
                <a:cs typeface="Arial"/>
                <a:sym typeface="Arial"/>
              </a:rPr>
              <a:t>.</a:t>
            </a:r>
          </a:p>
          <a:p>
            <a:pPr marL="701992" lvl="1" indent="-350996" algn="l" rtl="0">
              <a:lnSpc>
                <a:spcPts val="3300"/>
              </a:lnSpc>
              <a:buFont typeface="Arial"/>
              <a:buChar char="•"/>
            </a:pPr>
            <a:r>
              <a:rPr lang="en-US" sz="3300" b="1" dirty="0">
                <a:solidFill>
                  <a:srgbClr val="19112C"/>
                </a:solidFill>
                <a:latin typeface="Arial Bold"/>
                <a:ea typeface="Arial Bold"/>
                <a:cs typeface="Arial Bold"/>
                <a:sym typeface="Arial Bold"/>
              </a:rPr>
              <a:t>Il comble </a:t>
            </a:r>
            <a:r>
              <a:rPr lang="en-US" sz="3300" b="1" dirty="0" err="1">
                <a:solidFill>
                  <a:srgbClr val="19112C"/>
                </a:solidFill>
                <a:latin typeface="Arial Bold"/>
                <a:ea typeface="Arial Bold"/>
                <a:cs typeface="Arial Bold"/>
                <a:sym typeface="Arial Bold"/>
              </a:rPr>
              <a:t>une</a:t>
            </a:r>
            <a:r>
              <a:rPr lang="en-US" sz="3300" b="1" dirty="0">
                <a:solidFill>
                  <a:srgbClr val="19112C"/>
                </a:solidFill>
                <a:latin typeface="Arial Bold"/>
                <a:ea typeface="Arial Bold"/>
                <a:cs typeface="Arial Bold"/>
                <a:sym typeface="Arial Bold"/>
              </a:rPr>
              <a:t> lacune </a:t>
            </a:r>
            <a:r>
              <a:rPr lang="en-US" sz="3300" b="1" dirty="0" err="1">
                <a:solidFill>
                  <a:srgbClr val="19112C"/>
                </a:solidFill>
                <a:latin typeface="Arial Bold"/>
                <a:ea typeface="Arial Bold"/>
                <a:cs typeface="Arial Bold"/>
                <a:sym typeface="Arial Bold"/>
              </a:rPr>
              <a:t>essentielle</a:t>
            </a:r>
            <a:r>
              <a:rPr lang="en-US" sz="3300" b="1" dirty="0">
                <a:solidFill>
                  <a:srgbClr val="19112C"/>
                </a:solidFill>
                <a:latin typeface="Arial Bold"/>
                <a:ea typeface="Arial Bold"/>
                <a:cs typeface="Arial Bold"/>
                <a:sym typeface="Arial Bold"/>
              </a:rPr>
              <a:t> :</a:t>
            </a:r>
            <a:r>
              <a:rPr lang="en-US" sz="3300" dirty="0">
                <a:solidFill>
                  <a:srgbClr val="19112C"/>
                </a:solidFill>
                <a:latin typeface="Arial"/>
                <a:ea typeface="Arial"/>
                <a:cs typeface="Arial"/>
                <a:sym typeface="Arial"/>
              </a:rPr>
              <a:t>Le </a:t>
            </a:r>
            <a:r>
              <a:rPr lang="en-US" sz="3300" dirty="0" err="1">
                <a:solidFill>
                  <a:srgbClr val="19112C"/>
                </a:solidFill>
                <a:latin typeface="Arial"/>
                <a:ea typeface="Arial"/>
                <a:cs typeface="Arial"/>
                <a:sym typeface="Arial"/>
              </a:rPr>
              <a:t>secteur</a:t>
            </a:r>
            <a:r>
              <a:rPr lang="en-US" sz="3300" dirty="0">
                <a:solidFill>
                  <a:srgbClr val="19112C"/>
                </a:solidFill>
                <a:latin typeface="Arial"/>
                <a:ea typeface="Arial"/>
                <a:cs typeface="Arial"/>
                <a:sym typeface="Arial"/>
              </a:rPr>
              <a:t> manque de </a:t>
            </a:r>
            <a:r>
              <a:rPr lang="en-US" sz="3300" dirty="0" err="1">
                <a:solidFill>
                  <a:srgbClr val="19112C"/>
                </a:solidFill>
                <a:latin typeface="Arial"/>
                <a:ea typeface="Arial"/>
                <a:cs typeface="Arial"/>
                <a:sym typeface="Arial"/>
              </a:rPr>
              <a:t>modèles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créatifs</a:t>
            </a:r>
            <a:r>
              <a:rPr lang="en-US" sz="3300" dirty="0">
                <a:solidFill>
                  <a:srgbClr val="19112C"/>
                </a:solidFill>
                <a:latin typeface="Arial"/>
                <a:ea typeface="Arial"/>
                <a:cs typeface="Arial"/>
                <a:sym typeface="Arial"/>
              </a:rPr>
              <a:t> et </a:t>
            </a:r>
            <a:r>
              <a:rPr lang="en-US" sz="3300" dirty="0" err="1">
                <a:solidFill>
                  <a:srgbClr val="19112C"/>
                </a:solidFill>
                <a:latin typeface="Arial"/>
                <a:ea typeface="Arial"/>
                <a:cs typeface="Arial"/>
                <a:sym typeface="Arial"/>
              </a:rPr>
              <a:t>évolutifs</a:t>
            </a:r>
            <a:r>
              <a:rPr lang="en-US" sz="3300" dirty="0">
                <a:solidFill>
                  <a:srgbClr val="19112C"/>
                </a:solidFill>
                <a:latin typeface="Arial"/>
                <a:ea typeface="Arial"/>
                <a:cs typeface="Arial"/>
                <a:sym typeface="Arial"/>
              </a:rPr>
              <a:t> pour inciter les clients à adopter des </a:t>
            </a:r>
            <a:r>
              <a:rPr lang="en-US" sz="3300" dirty="0" err="1">
                <a:solidFill>
                  <a:srgbClr val="19112C"/>
                </a:solidFill>
                <a:latin typeface="Arial"/>
                <a:ea typeface="Arial"/>
                <a:cs typeface="Arial"/>
                <a:sym typeface="Arial"/>
              </a:rPr>
              <a:t>comportements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circulaires</a:t>
            </a:r>
            <a:r>
              <a:rPr lang="en-US" sz="3300" dirty="0">
                <a:solidFill>
                  <a:srgbClr val="19112C"/>
                </a:solidFill>
                <a:latin typeface="Arial"/>
                <a:ea typeface="Arial"/>
                <a:cs typeface="Arial"/>
                <a:sym typeface="Arial"/>
              </a:rPr>
              <a:t>, un </a:t>
            </a:r>
            <a:r>
              <a:rPr lang="en-US" sz="3300" dirty="0" err="1">
                <a:solidFill>
                  <a:srgbClr val="19112C"/>
                </a:solidFill>
                <a:latin typeface="Arial"/>
                <a:ea typeface="Arial"/>
                <a:cs typeface="Arial"/>
                <a:sym typeface="Arial"/>
              </a:rPr>
              <a:t>problème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auquel</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chaque</a:t>
            </a:r>
            <a:r>
              <a:rPr lang="en-US" sz="3300" dirty="0">
                <a:solidFill>
                  <a:srgbClr val="19112C"/>
                </a:solidFill>
                <a:latin typeface="Arial"/>
                <a:ea typeface="Arial"/>
                <a:cs typeface="Arial"/>
                <a:sym typeface="Arial"/>
              </a:rPr>
              <a:t> marque sera un jour </a:t>
            </a:r>
            <a:r>
              <a:rPr lang="en-US" sz="3300" dirty="0" err="1">
                <a:solidFill>
                  <a:srgbClr val="19112C"/>
                </a:solidFill>
                <a:latin typeface="Arial"/>
                <a:ea typeface="Arial"/>
                <a:cs typeface="Arial"/>
                <a:sym typeface="Arial"/>
              </a:rPr>
              <a:t>confrontée</a:t>
            </a:r>
            <a:r>
              <a:rPr lang="en-US" sz="3300" dirty="0">
                <a:solidFill>
                  <a:srgbClr val="19112C"/>
                </a:solidFill>
                <a:latin typeface="Arial"/>
                <a:ea typeface="Arial"/>
                <a:cs typeface="Arial"/>
                <a:sym typeface="Arial"/>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pPr algn="l" rtl="0"/>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rtl="0">
                <a:lnSpc>
                  <a:spcPts val="5399"/>
                </a:lnSpc>
              </a:pPr>
              <a:r>
                <a:rPr lang="en-US" sz="4999" b="1">
                  <a:solidFill>
                    <a:srgbClr val="8D5CFF"/>
                  </a:solidFill>
                  <a:latin typeface="Georgia Bold"/>
                  <a:ea typeface="Georgia Bold"/>
                  <a:cs typeface="Georgia Bold"/>
                  <a:sym typeface="Georgia Bold"/>
                </a:rPr>
                <a:t>Un parfait exemple de</a:t>
              </a:r>
            </a:p>
            <a:p>
              <a:pPr algn="l" rtl="0">
                <a:lnSpc>
                  <a:spcPts val="5399"/>
                </a:lnSpc>
              </a:pPr>
              <a:r>
                <a:rPr lang="en-US" sz="4999" b="1">
                  <a:solidFill>
                    <a:srgbClr val="8D5CFF"/>
                  </a:solidFill>
                  <a:latin typeface="Georgia Bold"/>
                  <a:ea typeface="Georgia Bold"/>
                  <a:cs typeface="Georgia Bold"/>
                  <a:sym typeface="Georgia Bold"/>
                </a:rPr>
                <a:t>marque circulaire</a:t>
              </a:r>
            </a:p>
          </p:txBody>
        </p:sp>
      </p:grpSp>
      <p:sp>
        <p:nvSpPr>
          <p:cNvPr id="24" name="TextBox 24"/>
          <p:cNvSpPr txBox="1"/>
          <p:nvPr/>
        </p:nvSpPr>
        <p:spPr>
          <a:xfrm>
            <a:off x="920301" y="2313047"/>
            <a:ext cx="9181642" cy="6114815"/>
          </a:xfrm>
          <a:prstGeom prst="rect">
            <a:avLst/>
          </a:prstGeom>
        </p:spPr>
        <p:txBody>
          <a:bodyPr wrap="square" lIns="0" tIns="0" rIns="0" bIns="0" rtlCol="0" anchor="t">
            <a:spAutoFit/>
          </a:bodyPr>
          <a:lstStyle/>
          <a:p>
            <a:pPr algn="l" rtl="0">
              <a:lnSpc>
                <a:spcPts val="3960"/>
              </a:lnSpc>
            </a:pPr>
            <a:r>
              <a:rPr lang="en-US" sz="3000" dirty="0" err="1">
                <a:solidFill>
                  <a:srgbClr val="19112C"/>
                </a:solidFill>
                <a:latin typeface="Arial"/>
                <a:ea typeface="Arial"/>
                <a:cs typeface="Arial"/>
                <a:sym typeface="Arial"/>
              </a:rPr>
              <a:t>Fondée</a:t>
            </a:r>
            <a:r>
              <a:rPr lang="en-US" sz="3000" dirty="0">
                <a:solidFill>
                  <a:srgbClr val="19112C"/>
                </a:solidFill>
                <a:latin typeface="Arial"/>
                <a:ea typeface="Arial"/>
                <a:cs typeface="Arial"/>
                <a:sym typeface="Arial"/>
              </a:rPr>
              <a:t> à Valence, en </a:t>
            </a:r>
            <a:r>
              <a:rPr lang="en-US" sz="3000" dirty="0" err="1">
                <a:solidFill>
                  <a:srgbClr val="19112C"/>
                </a:solidFill>
                <a:latin typeface="Arial"/>
                <a:ea typeface="Arial"/>
                <a:cs typeface="Arial"/>
                <a:sym typeface="Arial"/>
              </a:rPr>
              <a:t>Espagne</a:t>
            </a:r>
            <a:r>
              <a:rPr lang="en-US" sz="3000" dirty="0">
                <a:solidFill>
                  <a:srgbClr val="19112C"/>
                </a:solidFill>
                <a:latin typeface="Arial"/>
                <a:ea typeface="Arial"/>
                <a:cs typeface="Arial"/>
                <a:sym typeface="Arial"/>
              </a:rPr>
              <a:t>, en 2020 par Núria Cava et Laura Fernández </a:t>
            </a:r>
            <a:r>
              <a:rPr lang="en-US" sz="3000" dirty="0" err="1">
                <a:solidFill>
                  <a:srgbClr val="19112C"/>
                </a:solidFill>
                <a:latin typeface="Arial"/>
                <a:ea typeface="Arial"/>
                <a:cs typeface="Arial"/>
                <a:sym typeface="Arial"/>
              </a:rPr>
              <a:t>Cava,</a:t>
            </a:r>
            <a:r>
              <a:rPr lang="en-US" sz="3000" b="1" dirty="0" err="1">
                <a:solidFill>
                  <a:srgbClr val="19112C"/>
                </a:solidFill>
                <a:latin typeface="Arial Bold"/>
                <a:ea typeface="Arial Bold"/>
                <a:cs typeface="Arial Bold"/>
                <a:sym typeface="Arial Bold"/>
              </a:rPr>
              <a:t>Deleitewear</a:t>
            </a:r>
            <a:r>
              <a:rPr lang="en-US" sz="3000" b="1" dirty="0">
                <a:solidFill>
                  <a:srgbClr val="19112C"/>
                </a:solidFill>
                <a:latin typeface="Arial Bold"/>
                <a:ea typeface="Arial Bold"/>
                <a:cs typeface="Arial Bold"/>
                <a:sym typeface="Arial Bold"/>
              </a:rPr>
              <a:t> est </a:t>
            </a:r>
            <a:r>
              <a:rPr lang="en-US" sz="3000" b="1" dirty="0" err="1">
                <a:solidFill>
                  <a:srgbClr val="19112C"/>
                </a:solidFill>
                <a:latin typeface="Arial Bold"/>
                <a:ea typeface="Arial Bold"/>
                <a:cs typeface="Arial Bold"/>
                <a:sym typeface="Arial Bold"/>
              </a:rPr>
              <a:t>une</a:t>
            </a:r>
            <a:r>
              <a:rPr lang="en-US" sz="3000" b="1" dirty="0">
                <a:solidFill>
                  <a:srgbClr val="19112C"/>
                </a:solidFill>
                <a:latin typeface="Arial Bold"/>
                <a:ea typeface="Arial Bold"/>
                <a:cs typeface="Arial Bold"/>
                <a:sym typeface="Arial Bold"/>
              </a:rPr>
              <a:t> marque de mode </a:t>
            </a:r>
            <a:r>
              <a:rPr lang="en-US" sz="3000" b="1" dirty="0" err="1">
                <a:solidFill>
                  <a:srgbClr val="19112C"/>
                </a:solidFill>
                <a:latin typeface="Arial Bold"/>
                <a:ea typeface="Arial Bold"/>
                <a:cs typeface="Arial Bold"/>
                <a:sym typeface="Arial Bold"/>
              </a:rPr>
              <a:t>durable</a:t>
            </a:r>
            <a:r>
              <a:rPr lang="en-US" sz="3000" dirty="0" err="1">
                <a:solidFill>
                  <a:srgbClr val="19112C"/>
                </a:solidFill>
                <a:latin typeface="Arial"/>
                <a:ea typeface="Arial"/>
                <a:cs typeface="Arial"/>
                <a:sym typeface="Arial"/>
              </a:rPr>
              <a:t>qui</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lutte</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contre</a:t>
            </a:r>
            <a:r>
              <a:rPr lang="en-US" sz="3000" dirty="0">
                <a:solidFill>
                  <a:srgbClr val="19112C"/>
                </a:solidFill>
                <a:latin typeface="Arial"/>
                <a:ea typeface="Arial"/>
                <a:cs typeface="Arial"/>
                <a:sym typeface="Arial"/>
              </a:rPr>
              <a:t> les </a:t>
            </a:r>
            <a:r>
              <a:rPr lang="en-US" sz="3000" dirty="0" err="1">
                <a:solidFill>
                  <a:srgbClr val="19112C"/>
                </a:solidFill>
                <a:latin typeface="Arial"/>
                <a:ea typeface="Arial"/>
                <a:cs typeface="Arial"/>
                <a:sym typeface="Arial"/>
              </a:rPr>
              <a:t>déchets</a:t>
            </a:r>
            <a:r>
              <a:rPr lang="en-US" sz="3000" dirty="0">
                <a:solidFill>
                  <a:srgbClr val="19112C"/>
                </a:solidFill>
                <a:latin typeface="Arial"/>
                <a:ea typeface="Arial"/>
                <a:cs typeface="Arial"/>
                <a:sym typeface="Arial"/>
              </a:rPr>
              <a:t> textiles en </a:t>
            </a:r>
            <a:r>
              <a:rPr lang="en-US" sz="3000" dirty="0" err="1">
                <a:solidFill>
                  <a:srgbClr val="19112C"/>
                </a:solidFill>
                <a:latin typeface="Arial"/>
                <a:ea typeface="Arial"/>
                <a:cs typeface="Arial"/>
                <a:sym typeface="Arial"/>
              </a:rPr>
              <a:t>recyclant</a:t>
            </a:r>
            <a:r>
              <a:rPr lang="en-US" sz="3000" dirty="0">
                <a:solidFill>
                  <a:srgbClr val="19112C"/>
                </a:solidFill>
                <a:latin typeface="Arial"/>
                <a:ea typeface="Arial"/>
                <a:cs typeface="Arial"/>
                <a:sym typeface="Arial"/>
              </a:rPr>
              <a:t> les </a:t>
            </a:r>
            <a:r>
              <a:rPr lang="en-US" sz="3000" dirty="0" err="1">
                <a:solidFill>
                  <a:srgbClr val="19112C"/>
                </a:solidFill>
                <a:latin typeface="Arial"/>
                <a:ea typeface="Arial"/>
                <a:cs typeface="Arial"/>
                <a:sym typeface="Arial"/>
              </a:rPr>
              <a:t>matériaux</a:t>
            </a:r>
            <a:r>
              <a:rPr lang="en-US" sz="3000" dirty="0">
                <a:solidFill>
                  <a:srgbClr val="19112C"/>
                </a:solidFill>
                <a:latin typeface="Arial"/>
                <a:ea typeface="Arial"/>
                <a:cs typeface="Arial"/>
                <a:sym typeface="Arial"/>
              </a:rPr>
              <a:t> mis au rebut, </a:t>
            </a:r>
            <a:r>
              <a:rPr lang="en-US" sz="3000" dirty="0" err="1">
                <a:solidFill>
                  <a:srgbClr val="19112C"/>
                </a:solidFill>
                <a:latin typeface="Arial"/>
                <a:ea typeface="Arial"/>
                <a:cs typeface="Arial"/>
                <a:sym typeface="Arial"/>
              </a:rPr>
              <a:t>notamment</a:t>
            </a:r>
            <a:r>
              <a:rPr lang="en-US" sz="3000" dirty="0">
                <a:solidFill>
                  <a:srgbClr val="19112C"/>
                </a:solidFill>
                <a:latin typeface="Arial"/>
                <a:ea typeface="Arial"/>
                <a:cs typeface="Arial"/>
                <a:sym typeface="Arial"/>
              </a:rPr>
              <a:t> par </a:t>
            </a:r>
            <a:r>
              <a:rPr lang="en-US" sz="3000" dirty="0" err="1">
                <a:solidFill>
                  <a:srgbClr val="19112C"/>
                </a:solidFill>
                <a:latin typeface="Arial"/>
                <a:ea typeface="Arial"/>
                <a:cs typeface="Arial"/>
                <a:sym typeface="Arial"/>
              </a:rPr>
              <a:t>l'industrie</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hôtelière</a:t>
            </a:r>
            <a:r>
              <a:rPr lang="en-US" sz="3000" dirty="0">
                <a:solidFill>
                  <a:srgbClr val="19112C"/>
                </a:solidFill>
                <a:latin typeface="Arial"/>
                <a:ea typeface="Arial"/>
                <a:cs typeface="Arial"/>
                <a:sym typeface="Arial"/>
              </a:rPr>
              <a:t>, pour en faire des </a:t>
            </a:r>
            <a:r>
              <a:rPr lang="en-US" sz="3000" dirty="0" err="1">
                <a:solidFill>
                  <a:srgbClr val="19112C"/>
                </a:solidFill>
                <a:latin typeface="Arial"/>
                <a:ea typeface="Arial"/>
                <a:cs typeface="Arial"/>
                <a:sym typeface="Arial"/>
              </a:rPr>
              <a:t>uniformes</a:t>
            </a:r>
            <a:r>
              <a:rPr lang="en-US" sz="3000" dirty="0">
                <a:solidFill>
                  <a:srgbClr val="19112C"/>
                </a:solidFill>
                <a:latin typeface="Arial"/>
                <a:ea typeface="Arial"/>
                <a:cs typeface="Arial"/>
                <a:sym typeface="Arial"/>
              </a:rPr>
              <a:t> et des </a:t>
            </a:r>
            <a:r>
              <a:rPr lang="en-US" sz="3000" dirty="0" err="1">
                <a:solidFill>
                  <a:srgbClr val="19112C"/>
                </a:solidFill>
                <a:latin typeface="Arial"/>
                <a:ea typeface="Arial"/>
                <a:cs typeface="Arial"/>
                <a:sym typeface="Arial"/>
              </a:rPr>
              <a:t>vêtements</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écologiques</a:t>
            </a:r>
            <a:r>
              <a:rPr lang="en-US" sz="3000" dirty="0">
                <a:solidFill>
                  <a:srgbClr val="19112C"/>
                </a:solidFill>
                <a:latin typeface="Arial"/>
                <a:ea typeface="Arial"/>
                <a:cs typeface="Arial"/>
                <a:sym typeface="Arial"/>
              </a:rPr>
              <a:t> et </a:t>
            </a:r>
            <a:r>
              <a:rPr lang="en-US" sz="3000" dirty="0" err="1">
                <a:solidFill>
                  <a:srgbClr val="19112C"/>
                </a:solidFill>
                <a:latin typeface="Arial"/>
                <a:ea typeface="Arial"/>
                <a:cs typeface="Arial"/>
                <a:sym typeface="Arial"/>
              </a:rPr>
              <a:t>élégants</a:t>
            </a:r>
            <a:r>
              <a:rPr lang="en-US" sz="3000" dirty="0">
                <a:solidFill>
                  <a:srgbClr val="19112C"/>
                </a:solidFill>
                <a:latin typeface="Arial"/>
                <a:ea typeface="Arial"/>
                <a:cs typeface="Arial"/>
                <a:sym typeface="Arial"/>
              </a:rPr>
              <a:t>.</a:t>
            </a:r>
          </a:p>
          <a:p>
            <a:pPr algn="l" rtl="0">
              <a:lnSpc>
                <a:spcPts val="3960"/>
              </a:lnSpc>
            </a:pPr>
            <a:endParaRPr lang="en-US" sz="3000" dirty="0">
              <a:solidFill>
                <a:srgbClr val="19112C"/>
              </a:solidFill>
              <a:latin typeface="Arial"/>
              <a:ea typeface="Arial"/>
              <a:cs typeface="Arial"/>
              <a:sym typeface="Arial"/>
            </a:endParaRPr>
          </a:p>
          <a:p>
            <a:pPr algn="l" rtl="0">
              <a:lnSpc>
                <a:spcPts val="3960"/>
              </a:lnSpc>
            </a:pPr>
            <a:r>
              <a:rPr lang="en-US" sz="3000" dirty="0">
                <a:solidFill>
                  <a:srgbClr val="19112C"/>
                </a:solidFill>
                <a:latin typeface="Arial"/>
                <a:ea typeface="Arial"/>
                <a:cs typeface="Arial"/>
                <a:sym typeface="Arial"/>
              </a:rPr>
              <a:t>La marque </a:t>
            </a:r>
            <a:r>
              <a:rPr lang="en-US" sz="3000" dirty="0" err="1">
                <a:solidFill>
                  <a:srgbClr val="19112C"/>
                </a:solidFill>
                <a:latin typeface="Arial"/>
                <a:ea typeface="Arial"/>
                <a:cs typeface="Arial"/>
                <a:sym typeface="Arial"/>
              </a:rPr>
              <a:t>s'associe</a:t>
            </a:r>
            <a:r>
              <a:rPr lang="en-US" sz="3000" dirty="0">
                <a:solidFill>
                  <a:srgbClr val="19112C"/>
                </a:solidFill>
                <a:latin typeface="Arial"/>
                <a:ea typeface="Arial"/>
                <a:cs typeface="Arial"/>
                <a:sym typeface="Arial"/>
              </a:rPr>
              <a:t> à des ateliers </a:t>
            </a:r>
            <a:r>
              <a:rPr lang="en-US" sz="3000" dirty="0" err="1">
                <a:solidFill>
                  <a:srgbClr val="19112C"/>
                </a:solidFill>
                <a:latin typeface="Arial"/>
                <a:ea typeface="Arial"/>
                <a:cs typeface="Arial"/>
                <a:sym typeface="Arial"/>
              </a:rPr>
              <a:t>sociaux</a:t>
            </a:r>
            <a:r>
              <a:rPr lang="en-US" sz="3000" dirty="0">
                <a:solidFill>
                  <a:srgbClr val="19112C"/>
                </a:solidFill>
                <a:latin typeface="Arial"/>
                <a:ea typeface="Arial"/>
                <a:cs typeface="Arial"/>
                <a:sym typeface="Arial"/>
              </a:rPr>
              <a:t> qui </a:t>
            </a:r>
            <a:r>
              <a:rPr lang="en-US" sz="3000" dirty="0" err="1">
                <a:solidFill>
                  <a:srgbClr val="19112C"/>
                </a:solidFill>
                <a:latin typeface="Arial"/>
                <a:ea typeface="Arial"/>
                <a:cs typeface="Arial"/>
                <a:sym typeface="Arial"/>
              </a:rPr>
              <a:t>emploient</a:t>
            </a:r>
            <a:r>
              <a:rPr lang="en-US" sz="3000" dirty="0">
                <a:solidFill>
                  <a:srgbClr val="19112C"/>
                </a:solidFill>
                <a:latin typeface="Arial"/>
                <a:ea typeface="Arial"/>
                <a:cs typeface="Arial"/>
                <a:sym typeface="Arial"/>
              </a:rPr>
              <a:t> des </a:t>
            </a:r>
            <a:r>
              <a:rPr lang="en-US" sz="3000" dirty="0" err="1">
                <a:solidFill>
                  <a:srgbClr val="19112C"/>
                </a:solidFill>
                <a:latin typeface="Arial"/>
                <a:ea typeface="Arial"/>
                <a:cs typeface="Arial"/>
                <a:sym typeface="Arial"/>
              </a:rPr>
              <a:t>personnes</a:t>
            </a:r>
            <a:r>
              <a:rPr lang="en-US" sz="3000" dirty="0">
                <a:solidFill>
                  <a:srgbClr val="19112C"/>
                </a:solidFill>
                <a:latin typeface="Arial"/>
                <a:ea typeface="Arial"/>
                <a:cs typeface="Arial"/>
                <a:sym typeface="Arial"/>
              </a:rPr>
              <a:t> en </a:t>
            </a:r>
            <a:r>
              <a:rPr lang="en-US" sz="3000" dirty="0" err="1">
                <a:solidFill>
                  <a:srgbClr val="19112C"/>
                </a:solidFill>
                <a:latin typeface="Arial"/>
                <a:ea typeface="Arial"/>
                <a:cs typeface="Arial"/>
                <a:sym typeface="Arial"/>
              </a:rPr>
              <a:t>difficulté</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favorisant</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ainsi</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l'inclusion</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sociale</a:t>
            </a:r>
            <a:r>
              <a:rPr lang="en-US" sz="3000" dirty="0">
                <a:solidFill>
                  <a:srgbClr val="19112C"/>
                </a:solidFill>
                <a:latin typeface="Arial"/>
                <a:ea typeface="Arial"/>
                <a:cs typeface="Arial"/>
                <a:sym typeface="Arial"/>
              </a:rPr>
              <a:t>, et assure </a:t>
            </a:r>
            <a:r>
              <a:rPr lang="en-US" sz="3000" dirty="0" err="1">
                <a:solidFill>
                  <a:srgbClr val="19112C"/>
                </a:solidFill>
                <a:latin typeface="Arial"/>
                <a:ea typeface="Arial"/>
                <a:cs typeface="Arial"/>
                <a:sym typeface="Arial"/>
              </a:rPr>
              <a:t>une</a:t>
            </a:r>
            <a:r>
              <a:rPr lang="en-US" sz="3000" dirty="0">
                <a:solidFill>
                  <a:srgbClr val="19112C"/>
                </a:solidFill>
                <a:latin typeface="Arial"/>
                <a:ea typeface="Arial"/>
                <a:cs typeface="Arial"/>
                <a:sym typeface="Arial"/>
              </a:rPr>
              <a:t> production locale en </a:t>
            </a:r>
            <a:r>
              <a:rPr lang="en-US" sz="3000" dirty="0" err="1">
                <a:solidFill>
                  <a:srgbClr val="19112C"/>
                </a:solidFill>
                <a:latin typeface="Arial"/>
                <a:ea typeface="Arial"/>
                <a:cs typeface="Arial"/>
                <a:sym typeface="Arial"/>
              </a:rPr>
              <a:t>Espagne</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afin</a:t>
            </a:r>
            <a:r>
              <a:rPr lang="en-US" sz="3000" dirty="0">
                <a:solidFill>
                  <a:srgbClr val="19112C"/>
                </a:solidFill>
                <a:latin typeface="Arial"/>
                <a:ea typeface="Arial"/>
                <a:cs typeface="Arial"/>
                <a:sym typeface="Arial"/>
              </a:rPr>
              <a:t> de </a:t>
            </a:r>
            <a:r>
              <a:rPr lang="en-US" sz="3000" dirty="0" err="1">
                <a:solidFill>
                  <a:srgbClr val="19112C"/>
                </a:solidFill>
                <a:latin typeface="Arial"/>
                <a:ea typeface="Arial"/>
                <a:cs typeface="Arial"/>
                <a:sym typeface="Arial"/>
              </a:rPr>
              <a:t>garantir</a:t>
            </a:r>
            <a:r>
              <a:rPr lang="en-US" sz="3000" dirty="0">
                <a:solidFill>
                  <a:srgbClr val="19112C"/>
                </a:solidFill>
                <a:latin typeface="Arial"/>
                <a:ea typeface="Arial"/>
                <a:cs typeface="Arial"/>
                <a:sym typeface="Arial"/>
              </a:rPr>
              <a:t> la transparence et de </a:t>
            </a:r>
            <a:r>
              <a:rPr lang="en-US" sz="3000" dirty="0" err="1">
                <a:solidFill>
                  <a:srgbClr val="19112C"/>
                </a:solidFill>
                <a:latin typeface="Arial"/>
                <a:ea typeface="Arial"/>
                <a:cs typeface="Arial"/>
                <a:sym typeface="Arial"/>
              </a:rPr>
              <a:t>réduire</a:t>
            </a:r>
            <a:r>
              <a:rPr lang="en-US" sz="3000" dirty="0">
                <a:solidFill>
                  <a:srgbClr val="19112C"/>
                </a:solidFill>
                <a:latin typeface="Arial"/>
                <a:ea typeface="Arial"/>
                <a:cs typeface="Arial"/>
                <a:sym typeface="Arial"/>
              </a:rPr>
              <a:t> son </a:t>
            </a:r>
            <a:r>
              <a:rPr lang="en-US" sz="3000" dirty="0" err="1">
                <a:solidFill>
                  <a:srgbClr val="19112C"/>
                </a:solidFill>
                <a:latin typeface="Arial"/>
                <a:ea typeface="Arial"/>
                <a:cs typeface="Arial"/>
                <a:sym typeface="Arial"/>
              </a:rPr>
              <a:t>empreinte</a:t>
            </a:r>
            <a:r>
              <a:rPr lang="en-US" sz="3000" dirty="0">
                <a:solidFill>
                  <a:srgbClr val="19112C"/>
                </a:solidFill>
                <a:latin typeface="Arial"/>
                <a:ea typeface="Arial"/>
                <a:cs typeface="Arial"/>
                <a:sym typeface="Arial"/>
              </a:rPr>
              <a:t> </a:t>
            </a:r>
            <a:r>
              <a:rPr lang="en-US" sz="3000" dirty="0" err="1">
                <a:solidFill>
                  <a:srgbClr val="19112C"/>
                </a:solidFill>
                <a:latin typeface="Arial"/>
                <a:ea typeface="Arial"/>
                <a:cs typeface="Arial"/>
                <a:sym typeface="Arial"/>
              </a:rPr>
              <a:t>carbone</a:t>
            </a:r>
            <a:r>
              <a:rPr lang="en-US" sz="3000" dirty="0">
                <a:solidFill>
                  <a:srgbClr val="19112C"/>
                </a:solidFill>
                <a:latin typeface="Arial"/>
                <a:ea typeface="Arial"/>
                <a:cs typeface="Arial"/>
                <a:sym typeface="Arial"/>
              </a:rPr>
              <a:t>.</a:t>
            </a:r>
          </a:p>
        </p:txBody>
      </p:sp>
      <p:grpSp>
        <p:nvGrpSpPr>
          <p:cNvPr id="25" name="Group 25"/>
          <p:cNvGrpSpPr>
            <a:grpSpLocks noChangeAspect="1"/>
          </p:cNvGrpSpPr>
          <p:nvPr/>
        </p:nvGrpSpPr>
        <p:grpSpPr>
          <a:xfrm>
            <a:off x="10236936" y="-45231"/>
            <a:ext cx="8051064" cy="8330453"/>
            <a:chOff x="0" y="0"/>
            <a:chExt cx="10734752" cy="11107270"/>
          </a:xfrm>
        </p:grpSpPr>
        <p:sp>
          <p:nvSpPr>
            <p:cNvPr id="26" name="Freeform 26"/>
            <p:cNvSpPr/>
            <p:nvPr/>
          </p:nvSpPr>
          <p:spPr>
            <a:xfrm>
              <a:off x="0" y="0"/>
              <a:ext cx="10734802" cy="11107293"/>
            </a:xfrm>
            <a:custGeom>
              <a:avLst/>
              <a:gdLst/>
              <a:ahLst/>
              <a:cxnLst/>
              <a:rect l="l" t="t" r="r" b="b"/>
              <a:pathLst>
                <a:path w="10734802" h="11107293">
                  <a:moveTo>
                    <a:pt x="0" y="0"/>
                  </a:moveTo>
                  <a:lnTo>
                    <a:pt x="10734802" y="0"/>
                  </a:lnTo>
                  <a:lnTo>
                    <a:pt x="10734802" y="11107293"/>
                  </a:lnTo>
                  <a:lnTo>
                    <a:pt x="0" y="11107293"/>
                  </a:lnTo>
                  <a:lnTo>
                    <a:pt x="0" y="0"/>
                  </a:lnTo>
                  <a:close/>
                </a:path>
              </a:pathLst>
            </a:custGeom>
            <a:blipFill>
              <a:blip r:embed="rId11"/>
              <a:stretch>
                <a:fillRect l="-1735" r="-1734"/>
              </a:stretch>
            </a:blipFill>
          </p:spPr>
          <p:txBody>
            <a:bodyPr/>
            <a:lstStyle/>
            <a:p>
              <a:pPr algn="l" rtl="0"/>
              <a:endParaRPr lang="el-G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Freeform 18"/>
          <p:cNvSpPr/>
          <p:nvPr/>
        </p:nvSpPr>
        <p:spPr>
          <a:xfrm>
            <a:off x="13297788" y="1704782"/>
            <a:ext cx="4990212" cy="6356958"/>
          </a:xfrm>
          <a:custGeom>
            <a:avLst/>
            <a:gdLst/>
            <a:ahLst/>
            <a:cxnLst/>
            <a:rect l="l" t="t" r="r" b="b"/>
            <a:pathLst>
              <a:path w="4990212" h="6356958">
                <a:moveTo>
                  <a:pt x="0" y="0"/>
                </a:moveTo>
                <a:lnTo>
                  <a:pt x="4990212" y="0"/>
                </a:lnTo>
                <a:lnTo>
                  <a:pt x="4990212" y="6356958"/>
                </a:lnTo>
                <a:lnTo>
                  <a:pt x="0" y="6356958"/>
                </a:lnTo>
                <a:lnTo>
                  <a:pt x="0" y="0"/>
                </a:lnTo>
                <a:close/>
              </a:path>
            </a:pathLst>
          </a:custGeom>
          <a:blipFill>
            <a:blip r:embed="rId10"/>
            <a:stretch>
              <a:fillRect/>
            </a:stretch>
          </a:blipFill>
        </p:spPr>
        <p:txBody>
          <a:bodyPr/>
          <a:lstStyle/>
          <a:p>
            <a:pPr algn="l" rtl="0"/>
            <a:endParaRPr lang="el-GR"/>
          </a:p>
        </p:txBody>
      </p:sp>
      <p:sp>
        <p:nvSpPr>
          <p:cNvPr id="19" name="TextBox 19"/>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0" name="TextBox 20"/>
          <p:cNvSpPr txBox="1"/>
          <p:nvPr/>
        </p:nvSpPr>
        <p:spPr>
          <a:xfrm>
            <a:off x="938044" y="2812712"/>
            <a:ext cx="11677350" cy="4665346"/>
          </a:xfrm>
          <a:prstGeom prst="rect">
            <a:avLst/>
          </a:prstGeom>
        </p:spPr>
        <p:txBody>
          <a:bodyPr lIns="0" tIns="0" rIns="0" bIns="0" rtlCol="0" anchor="t">
            <a:spAutoFit/>
          </a:bodyPr>
          <a:lstStyle/>
          <a:p>
            <a:pPr algn="l" rtl="0">
              <a:lnSpc>
                <a:spcPts val="3300"/>
              </a:lnSpc>
            </a:pPr>
            <a:r>
              <a:rPr lang="en-US" sz="3300" b="1">
                <a:solidFill>
                  <a:srgbClr val="19112C"/>
                </a:solidFill>
                <a:latin typeface="Arial Bold"/>
                <a:ea typeface="Arial Bold"/>
                <a:cs typeface="Arial Bold"/>
                <a:sym typeface="Arial Bold"/>
              </a:rPr>
              <a:t>Jeans MUD</a:t>
            </a:r>
            <a:r>
              <a:rPr lang="en-US" sz="3300">
                <a:solidFill>
                  <a:srgbClr val="19112C"/>
                </a:solidFill>
                <a:latin typeface="Arial"/>
                <a:ea typeface="Arial"/>
                <a:cs typeface="Arial"/>
                <a:sym typeface="Arial"/>
              </a:rPr>
              <a:t>Cette marque est un parfait exemple d'économie circulaire, car elle a complètement repensé notre rapport aux vêtements. Au lieu de simplement vendre des jeans, elle propose à ses clients de les louer, s'assurant ainsi que les vêtements soient retournés et réutilisés.</a:t>
            </a:r>
          </a:p>
          <a:p>
            <a:pPr algn="l" rtl="0">
              <a:lnSpc>
                <a:spcPts val="3300"/>
              </a:lnSpc>
            </a:pPr>
            <a:endParaRPr lang="en-US" sz="3300">
              <a:solidFill>
                <a:srgbClr val="19112C"/>
              </a:solidFill>
              <a:latin typeface="Arial"/>
              <a:ea typeface="Arial"/>
              <a:cs typeface="Arial"/>
              <a:sym typeface="Arial"/>
            </a:endParaRPr>
          </a:p>
          <a:p>
            <a:pPr algn="l" rtl="0">
              <a:lnSpc>
                <a:spcPts val="3300"/>
              </a:lnSpc>
            </a:pPr>
            <a:r>
              <a:rPr lang="en-US" sz="3300">
                <a:solidFill>
                  <a:srgbClr val="19112C"/>
                </a:solidFill>
                <a:latin typeface="Arial"/>
                <a:ea typeface="Arial"/>
                <a:cs typeface="Arial"/>
                <a:sym typeface="Arial"/>
              </a:rPr>
              <a:t>Lorsque les jeans sont usés, MUD Jeans les récupère pour les recycler en nouveau denim, créant ainsi un circuit fermé qui réduit considérablement les déchets.</a:t>
            </a:r>
          </a:p>
          <a:p>
            <a:pPr algn="l" rtl="0">
              <a:lnSpc>
                <a:spcPts val="3300"/>
              </a:lnSpc>
            </a:pPr>
            <a:endParaRPr lang="en-US" sz="3300">
              <a:solidFill>
                <a:srgbClr val="19112C"/>
              </a:solidFill>
              <a:latin typeface="Arial"/>
              <a:ea typeface="Arial"/>
              <a:cs typeface="Arial"/>
              <a:sym typeface="Arial"/>
            </a:endParaRPr>
          </a:p>
          <a:p>
            <a:pPr algn="l" rtl="0">
              <a:lnSpc>
                <a:spcPts val="3300"/>
              </a:lnSpc>
            </a:pPr>
            <a:r>
              <a:rPr lang="en-US" sz="3300">
                <a:solidFill>
                  <a:srgbClr val="19112C"/>
                </a:solidFill>
                <a:latin typeface="Arial"/>
                <a:ea typeface="Arial"/>
                <a:cs typeface="Arial"/>
                <a:sym typeface="Arial"/>
              </a:rPr>
              <a:t>Ce</a:t>
            </a:r>
            <a:r>
              <a:rPr lang="en-US" sz="3300" b="1">
                <a:solidFill>
                  <a:srgbClr val="19112C"/>
                </a:solidFill>
                <a:latin typeface="Arial Bold"/>
                <a:ea typeface="Arial Bold"/>
                <a:cs typeface="Arial Bold"/>
                <a:sym typeface="Arial Bold"/>
              </a:rPr>
              <a:t>système « emprunt et retour »</a:t>
            </a:r>
            <a:r>
              <a:rPr lang="en-US" sz="3300">
                <a:solidFill>
                  <a:srgbClr val="19112C"/>
                </a:solidFill>
                <a:latin typeface="Arial"/>
                <a:ea typeface="Arial"/>
                <a:cs typeface="Arial"/>
                <a:sym typeface="Arial"/>
              </a:rPr>
              <a:t>rend la mode circulaire pratique et accessible aux consommateurs de tous les jours.</a:t>
            </a:r>
          </a:p>
        </p:txBody>
      </p:sp>
      <p:grpSp>
        <p:nvGrpSpPr>
          <p:cNvPr id="21" name="Group 21"/>
          <p:cNvGrpSpPr/>
          <p:nvPr/>
        </p:nvGrpSpPr>
        <p:grpSpPr>
          <a:xfrm>
            <a:off x="938062" y="479515"/>
            <a:ext cx="9018000" cy="1617885"/>
            <a:chOff x="0" y="0"/>
            <a:chExt cx="12024000" cy="2157180"/>
          </a:xfrm>
        </p:grpSpPr>
        <p:sp>
          <p:nvSpPr>
            <p:cNvPr id="22" name="Freeform 22"/>
            <p:cNvSpPr/>
            <p:nvPr/>
          </p:nvSpPr>
          <p:spPr>
            <a:xfrm>
              <a:off x="0" y="0"/>
              <a:ext cx="12024000" cy="2157180"/>
            </a:xfrm>
            <a:custGeom>
              <a:avLst/>
              <a:gdLst/>
              <a:ahLst/>
              <a:cxnLst/>
              <a:rect l="l" t="t" r="r" b="b"/>
              <a:pathLst>
                <a:path w="12024000" h="2157180">
                  <a:moveTo>
                    <a:pt x="0" y="0"/>
                  </a:moveTo>
                  <a:lnTo>
                    <a:pt x="12024000" y="0"/>
                  </a:lnTo>
                  <a:lnTo>
                    <a:pt x="12024000" y="2157180"/>
                  </a:lnTo>
                  <a:lnTo>
                    <a:pt x="0" y="2157180"/>
                  </a:lnTo>
                  <a:close/>
                </a:path>
              </a:pathLst>
            </a:custGeom>
            <a:solidFill>
              <a:srgbClr val="000000">
                <a:alpha val="0"/>
              </a:srgbClr>
            </a:solidFill>
          </p:spPr>
          <p:txBody>
            <a:bodyPr/>
            <a:lstStyle/>
            <a:p>
              <a:pPr algn="l" rtl="0"/>
              <a:endParaRPr lang="el-GR"/>
            </a:p>
          </p:txBody>
        </p:sp>
        <p:sp>
          <p:nvSpPr>
            <p:cNvPr id="23" name="TextBox 23"/>
            <p:cNvSpPr txBox="1"/>
            <p:nvPr/>
          </p:nvSpPr>
          <p:spPr>
            <a:xfrm>
              <a:off x="0" y="47625"/>
              <a:ext cx="12024000" cy="2109555"/>
            </a:xfrm>
            <a:prstGeom prst="rect">
              <a:avLst/>
            </a:prstGeom>
          </p:spPr>
          <p:txBody>
            <a:bodyPr lIns="0" tIns="0" rIns="0" bIns="0" rtlCol="0" anchor="ctr"/>
            <a:lstStyle/>
            <a:p>
              <a:pPr algn="l" rtl="0">
                <a:lnSpc>
                  <a:spcPts val="5399"/>
                </a:lnSpc>
              </a:pPr>
              <a:r>
                <a:rPr lang="en-US" sz="4999" b="1">
                  <a:solidFill>
                    <a:srgbClr val="8D5CFF"/>
                  </a:solidFill>
                  <a:latin typeface="Georgia Bold"/>
                  <a:ea typeface="Georgia Bold"/>
                  <a:cs typeface="Georgia Bold"/>
                  <a:sym typeface="Georgia Bold"/>
                </a:rPr>
                <a:t>Un autre parfait exemple de</a:t>
              </a:r>
            </a:p>
            <a:p>
              <a:pPr algn="l" rtl="0">
                <a:lnSpc>
                  <a:spcPts val="5399"/>
                </a:lnSpc>
              </a:pPr>
              <a:r>
                <a:rPr lang="en-US" sz="4999" b="1">
                  <a:solidFill>
                    <a:srgbClr val="8D5CFF"/>
                  </a:solidFill>
                  <a:latin typeface="Georgia Bold"/>
                  <a:ea typeface="Georgia Bold"/>
                  <a:cs typeface="Georgia Bold"/>
                  <a:sym typeface="Georgia Bold"/>
                </a:rPr>
                <a:t>marque circulaire</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0" name="Group 20"/>
          <p:cNvGrpSpPr/>
          <p:nvPr/>
        </p:nvGrpSpPr>
        <p:grpSpPr>
          <a:xfrm>
            <a:off x="-1" y="2284526"/>
            <a:ext cx="14964230"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pPr algn="l" rtl="0"/>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rtl="0">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Le secteur textile aujourd'hui</a:t>
              </a:r>
            </a:p>
          </p:txBody>
        </p:sp>
      </p:gr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7" name="TextBox 27"/>
          <p:cNvSpPr txBox="1"/>
          <p:nvPr/>
        </p:nvSpPr>
        <p:spPr>
          <a:xfrm>
            <a:off x="996208" y="2506333"/>
            <a:ext cx="13227791" cy="493148"/>
          </a:xfrm>
          <a:prstGeom prst="rect">
            <a:avLst/>
          </a:prstGeom>
        </p:spPr>
        <p:txBody>
          <a:bodyPr wrap="square" lIns="0" tIns="0" rIns="0" bIns="0" rtlCol="0" anchor="t">
            <a:spAutoFit/>
          </a:bodyPr>
          <a:lstStyle/>
          <a:p>
            <a:pPr algn="l" rtl="0">
              <a:lnSpc>
                <a:spcPts val="3960"/>
              </a:lnSpc>
            </a:pPr>
            <a:r>
              <a:rPr lang="en-US" sz="3300" b="1" dirty="0">
                <a:solidFill>
                  <a:srgbClr val="FFFFFF"/>
                </a:solidFill>
                <a:latin typeface="Arial Bold"/>
                <a:ea typeface="Arial Bold"/>
                <a:cs typeface="Arial Bold"/>
                <a:sym typeface="Arial Bold"/>
              </a:rPr>
              <a:t>SCÉNARIO 2 - LA CIRCULARITÉ DANS LE SECTEUR TEXTILE</a:t>
            </a:r>
          </a:p>
        </p:txBody>
      </p:sp>
      <p:sp>
        <p:nvSpPr>
          <p:cNvPr id="28" name="Freeform 28"/>
          <p:cNvSpPr/>
          <p:nvPr/>
        </p:nvSpPr>
        <p:spPr>
          <a:xfrm>
            <a:off x="1028700" y="3980729"/>
            <a:ext cx="901293" cy="852848"/>
          </a:xfrm>
          <a:custGeom>
            <a:avLst/>
            <a:gdLst/>
            <a:ahLst/>
            <a:cxnLst/>
            <a:rect l="l" t="t" r="r" b="b"/>
            <a:pathLst>
              <a:path w="901293" h="852848">
                <a:moveTo>
                  <a:pt x="0" y="0"/>
                </a:moveTo>
                <a:lnTo>
                  <a:pt x="901293" y="0"/>
                </a:lnTo>
                <a:lnTo>
                  <a:pt x="901293" y="852848"/>
                </a:lnTo>
                <a:lnTo>
                  <a:pt x="0" y="8528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grpSp>
        <p:nvGrpSpPr>
          <p:cNvPr id="29" name="Group 29"/>
          <p:cNvGrpSpPr/>
          <p:nvPr/>
        </p:nvGrpSpPr>
        <p:grpSpPr>
          <a:xfrm>
            <a:off x="13451241" y="3826878"/>
            <a:ext cx="4433786" cy="2013398"/>
            <a:chOff x="0" y="0"/>
            <a:chExt cx="1167746" cy="395195"/>
          </a:xfrm>
        </p:grpSpPr>
        <p:sp>
          <p:nvSpPr>
            <p:cNvPr id="30" name="Freeform 30"/>
            <p:cNvSpPr/>
            <p:nvPr/>
          </p:nvSpPr>
          <p:spPr>
            <a:xfrm>
              <a:off x="0" y="0"/>
              <a:ext cx="1167746" cy="395195"/>
            </a:xfrm>
            <a:custGeom>
              <a:avLst/>
              <a:gdLst/>
              <a:ahLst/>
              <a:cxnLst/>
              <a:rect l="l" t="t" r="r" b="b"/>
              <a:pathLst>
                <a:path w="1167746" h="395195">
                  <a:moveTo>
                    <a:pt x="0" y="0"/>
                  </a:moveTo>
                  <a:lnTo>
                    <a:pt x="1167746" y="0"/>
                  </a:lnTo>
                  <a:lnTo>
                    <a:pt x="1167746" y="395195"/>
                  </a:lnTo>
                  <a:lnTo>
                    <a:pt x="0" y="395195"/>
                  </a:lnTo>
                  <a:close/>
                </a:path>
              </a:pathLst>
            </a:custGeom>
            <a:solidFill>
              <a:srgbClr val="FFFFFF"/>
            </a:solidFill>
          </p:spPr>
          <p:txBody>
            <a:bodyPr/>
            <a:lstStyle/>
            <a:p>
              <a:pPr algn="l" rtl="0"/>
              <a:endParaRPr lang="el-GR"/>
            </a:p>
          </p:txBody>
        </p:sp>
        <p:sp>
          <p:nvSpPr>
            <p:cNvPr id="31" name="TextBox 31"/>
            <p:cNvSpPr txBox="1"/>
            <p:nvPr/>
          </p:nvSpPr>
          <p:spPr>
            <a:xfrm>
              <a:off x="0" y="-19050"/>
              <a:ext cx="1167746" cy="414245"/>
            </a:xfrm>
            <a:prstGeom prst="rect">
              <a:avLst/>
            </a:prstGeom>
          </p:spPr>
          <p:txBody>
            <a:bodyPr lIns="50800" tIns="50800" rIns="50800" bIns="50800" rtlCol="0" anchor="ctr"/>
            <a:lstStyle/>
            <a:p>
              <a:pPr algn="ctr" rtl="0">
                <a:lnSpc>
                  <a:spcPts val="2644"/>
                </a:lnSpc>
              </a:pPr>
              <a:endParaRPr/>
            </a:p>
          </p:txBody>
        </p:sp>
      </p:grpSp>
      <p:sp>
        <p:nvSpPr>
          <p:cNvPr id="32" name="TextBox 32"/>
          <p:cNvSpPr txBox="1"/>
          <p:nvPr/>
        </p:nvSpPr>
        <p:spPr>
          <a:xfrm>
            <a:off x="2083460" y="4178553"/>
            <a:ext cx="14274140" cy="408830"/>
          </a:xfrm>
          <a:prstGeom prst="rect">
            <a:avLst/>
          </a:prstGeom>
        </p:spPr>
        <p:txBody>
          <a:bodyPr wrap="square" lIns="0" tIns="0" rIns="0" bIns="0" rtlCol="0" anchor="t">
            <a:spAutoFit/>
          </a:bodyPr>
          <a:lstStyle/>
          <a:p>
            <a:pPr algn="l" rtl="0">
              <a:lnSpc>
                <a:spcPts val="3364"/>
              </a:lnSpc>
              <a:spcBef>
                <a:spcPct val="0"/>
              </a:spcBef>
            </a:pPr>
            <a:r>
              <a:rPr lang="en-US" sz="2803" dirty="0" err="1">
                <a:solidFill>
                  <a:srgbClr val="FFFFFF"/>
                </a:solidFill>
                <a:latin typeface="Arial"/>
                <a:ea typeface="Arial"/>
                <a:cs typeface="Arial"/>
                <a:sym typeface="Arial"/>
              </a:rPr>
              <a:t>Systèmes</a:t>
            </a:r>
            <a:r>
              <a:rPr lang="en-US" sz="2803" dirty="0">
                <a:solidFill>
                  <a:srgbClr val="FFFFFF"/>
                </a:solidFill>
                <a:latin typeface="Arial"/>
                <a:ea typeface="Arial"/>
                <a:cs typeface="Arial"/>
                <a:sym typeface="Arial"/>
              </a:rPr>
              <a:t> de production durables ⟶ Impact </a:t>
            </a:r>
            <a:r>
              <a:rPr lang="en-US" sz="2803" dirty="0" err="1">
                <a:solidFill>
                  <a:srgbClr val="FFFFFF"/>
                </a:solidFill>
                <a:latin typeface="Arial"/>
                <a:ea typeface="Arial"/>
                <a:cs typeface="Arial"/>
                <a:sym typeface="Arial"/>
              </a:rPr>
              <a:t>environnemental</a:t>
            </a:r>
            <a:r>
              <a:rPr lang="en-US" sz="2803" dirty="0">
                <a:solidFill>
                  <a:srgbClr val="FFFFFF"/>
                </a:solidFill>
                <a:latin typeface="Arial"/>
                <a:ea typeface="Arial"/>
                <a:cs typeface="Arial"/>
                <a:sym typeface="Arial"/>
              </a:rPr>
              <a:t> </a:t>
            </a:r>
            <a:r>
              <a:rPr lang="en-US" sz="2803" dirty="0" err="1">
                <a:solidFill>
                  <a:srgbClr val="FFFFFF"/>
                </a:solidFill>
                <a:latin typeface="Arial"/>
                <a:ea typeface="Arial"/>
                <a:cs typeface="Arial"/>
                <a:sym typeface="Arial"/>
              </a:rPr>
              <a:t>réduit</a:t>
            </a:r>
            <a:r>
              <a:rPr lang="en-US" sz="2803" dirty="0">
                <a:solidFill>
                  <a:srgbClr val="FFFFFF"/>
                </a:solidFill>
                <a:latin typeface="Arial"/>
                <a:ea typeface="Arial"/>
                <a:cs typeface="Arial"/>
                <a:sym typeface="Arial"/>
              </a:rPr>
              <a:t> ⟶</a:t>
            </a:r>
          </a:p>
        </p:txBody>
      </p:sp>
      <p:sp>
        <p:nvSpPr>
          <p:cNvPr id="33" name="TextBox 33"/>
          <p:cNvSpPr txBox="1"/>
          <p:nvPr/>
        </p:nvSpPr>
        <p:spPr>
          <a:xfrm>
            <a:off x="13297774" y="4024315"/>
            <a:ext cx="4433786" cy="1276350"/>
          </a:xfrm>
          <a:prstGeom prst="rect">
            <a:avLst/>
          </a:prstGeom>
        </p:spPr>
        <p:txBody>
          <a:bodyPr lIns="0" tIns="0" rIns="0" bIns="0" rtlCol="0" anchor="t">
            <a:spAutoFit/>
          </a:bodyPr>
          <a:lstStyle/>
          <a:p>
            <a:pPr marL="605272" lvl="1" indent="-302636" algn="l" rtl="0">
              <a:lnSpc>
                <a:spcPts val="3364"/>
              </a:lnSpc>
              <a:buFont typeface="Arial"/>
              <a:buChar char="•"/>
            </a:pPr>
            <a:r>
              <a:rPr lang="en-US" sz="2803" dirty="0">
                <a:solidFill>
                  <a:srgbClr val="8D5CFF"/>
                </a:solidFill>
                <a:latin typeface="Arial"/>
                <a:ea typeface="Arial"/>
                <a:cs typeface="Arial"/>
                <a:sym typeface="Arial"/>
              </a:rPr>
              <a:t>production </a:t>
            </a:r>
            <a:r>
              <a:rPr lang="en-US" sz="2803" dirty="0" err="1">
                <a:solidFill>
                  <a:srgbClr val="8D5CFF"/>
                </a:solidFill>
                <a:latin typeface="Arial"/>
                <a:ea typeface="Arial"/>
                <a:cs typeface="Arial"/>
                <a:sym typeface="Arial"/>
              </a:rPr>
              <a:t>responsable</a:t>
            </a:r>
            <a:endParaRPr lang="en-US" sz="2803" dirty="0">
              <a:solidFill>
                <a:srgbClr val="8D5CFF"/>
              </a:solidFill>
              <a:latin typeface="Arial"/>
              <a:ea typeface="Arial"/>
              <a:cs typeface="Arial"/>
              <a:sym typeface="Arial"/>
            </a:endParaRPr>
          </a:p>
          <a:p>
            <a:pPr marL="605272" lvl="1" indent="-302636" algn="l" rtl="0">
              <a:lnSpc>
                <a:spcPts val="3364"/>
              </a:lnSpc>
              <a:buFont typeface="Arial"/>
              <a:buChar char="•"/>
            </a:pPr>
            <a:r>
              <a:rPr lang="en-US" sz="2803" dirty="0" err="1">
                <a:solidFill>
                  <a:srgbClr val="8D5CFF"/>
                </a:solidFill>
                <a:latin typeface="Arial"/>
                <a:ea typeface="Arial"/>
                <a:cs typeface="Arial"/>
                <a:sym typeface="Arial"/>
              </a:rPr>
              <a:t>réutilisation</a:t>
            </a:r>
            <a:endParaRPr lang="en-US" sz="2803" dirty="0">
              <a:solidFill>
                <a:srgbClr val="8D5CFF"/>
              </a:solidFill>
              <a:latin typeface="Arial"/>
              <a:ea typeface="Arial"/>
              <a:cs typeface="Arial"/>
              <a:sym typeface="Arial"/>
            </a:endParaRPr>
          </a:p>
          <a:p>
            <a:pPr marL="605272" lvl="1" indent="-302636" algn="l" rtl="0">
              <a:lnSpc>
                <a:spcPts val="3364"/>
              </a:lnSpc>
              <a:buFont typeface="Arial"/>
              <a:buChar char="•"/>
            </a:pPr>
            <a:r>
              <a:rPr lang="en-US" sz="2803" dirty="0" err="1">
                <a:solidFill>
                  <a:srgbClr val="8D5CFF"/>
                </a:solidFill>
                <a:latin typeface="Arial"/>
                <a:ea typeface="Arial"/>
                <a:cs typeface="Arial"/>
                <a:sym typeface="Arial"/>
              </a:rPr>
              <a:t>système</a:t>
            </a:r>
            <a:r>
              <a:rPr lang="en-US" sz="2803" dirty="0">
                <a:solidFill>
                  <a:srgbClr val="8D5CFF"/>
                </a:solidFill>
                <a:latin typeface="Arial"/>
                <a:ea typeface="Arial"/>
                <a:cs typeface="Arial"/>
                <a:sym typeface="Arial"/>
              </a:rPr>
              <a:t> en boucle fermée</a:t>
            </a:r>
          </a:p>
        </p:txBody>
      </p:sp>
      <p:sp>
        <p:nvSpPr>
          <p:cNvPr id="34" name="Freeform 34"/>
          <p:cNvSpPr/>
          <p:nvPr/>
        </p:nvSpPr>
        <p:spPr>
          <a:xfrm>
            <a:off x="996209" y="5966705"/>
            <a:ext cx="966274" cy="966274"/>
          </a:xfrm>
          <a:custGeom>
            <a:avLst/>
            <a:gdLst/>
            <a:ahLst/>
            <a:cxnLst/>
            <a:rect l="l" t="t" r="r" b="b"/>
            <a:pathLst>
              <a:path w="966274" h="966274">
                <a:moveTo>
                  <a:pt x="0" y="0"/>
                </a:moveTo>
                <a:lnTo>
                  <a:pt x="966274" y="0"/>
                </a:lnTo>
                <a:lnTo>
                  <a:pt x="966274" y="966274"/>
                </a:lnTo>
                <a:lnTo>
                  <a:pt x="0" y="9662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5" name="TextBox 35"/>
          <p:cNvSpPr txBox="1"/>
          <p:nvPr/>
        </p:nvSpPr>
        <p:spPr>
          <a:xfrm>
            <a:off x="2083460" y="6210808"/>
            <a:ext cx="9950083" cy="459019"/>
          </a:xfrm>
          <a:prstGeom prst="rect">
            <a:avLst/>
          </a:prstGeom>
        </p:spPr>
        <p:txBody>
          <a:bodyPr lIns="0" tIns="0" rIns="0" bIns="0" rtlCol="0" anchor="t">
            <a:spAutoFit/>
          </a:bodyPr>
          <a:lstStyle/>
          <a:p>
            <a:pPr algn="l" rtl="0">
              <a:lnSpc>
                <a:spcPts val="3531"/>
              </a:lnSpc>
              <a:spcBef>
                <a:spcPct val="0"/>
              </a:spcBef>
            </a:pPr>
            <a:r>
              <a:rPr lang="en-US" sz="2943">
                <a:solidFill>
                  <a:srgbClr val="FFFFFF"/>
                </a:solidFill>
                <a:latin typeface="Arial"/>
                <a:ea typeface="Arial"/>
                <a:cs typeface="Arial"/>
                <a:sym typeface="Arial"/>
              </a:rPr>
              <a:t>Production linéaire ⟶ produire - consommer - jeter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0" name="Group 20"/>
          <p:cNvGrpSpPr/>
          <p:nvPr/>
        </p:nvGrpSpPr>
        <p:grpSpPr>
          <a:xfrm>
            <a:off x="4781204" y="992505"/>
            <a:ext cx="12577343" cy="838197"/>
            <a:chOff x="0" y="0"/>
            <a:chExt cx="16769790" cy="1117596"/>
          </a:xfrm>
        </p:grpSpPr>
        <p:sp>
          <p:nvSpPr>
            <p:cNvPr id="21" name="Freeform 21"/>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6769790"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Le secteur textile aujourd'hui</a:t>
              </a:r>
            </a:p>
          </p:txBody>
        </p:sp>
      </p:grpSp>
      <p:sp>
        <p:nvSpPr>
          <p:cNvPr id="23" name="TextBox 23"/>
          <p:cNvSpPr txBox="1"/>
          <p:nvPr/>
        </p:nvSpPr>
        <p:spPr>
          <a:xfrm>
            <a:off x="12540344" y="6006932"/>
            <a:ext cx="3649004" cy="2152833"/>
          </a:xfrm>
          <a:prstGeom prst="rect">
            <a:avLst/>
          </a:prstGeom>
        </p:spPr>
        <p:txBody>
          <a:bodyPr wrap="square" lIns="0" tIns="0" rIns="0" bIns="0" rtlCol="0" anchor="t">
            <a:spAutoFit/>
          </a:bodyPr>
          <a:lstStyle/>
          <a:p>
            <a:pPr algn="ctr" rtl="0">
              <a:lnSpc>
                <a:spcPts val="3360"/>
              </a:lnSpc>
            </a:pPr>
            <a:r>
              <a:rPr lang="en-US" sz="2800" b="1" i="1" dirty="0">
                <a:solidFill>
                  <a:srgbClr val="FFFFFF"/>
                </a:solidFill>
                <a:latin typeface="Arial Bold Italics"/>
                <a:ea typeface="Arial Bold Italics"/>
                <a:cs typeface="Arial Bold Italics"/>
                <a:sym typeface="Arial Bold Italics"/>
              </a:rPr>
              <a:t>Passage à </a:t>
            </a:r>
            <a:r>
              <a:rPr lang="en-US" sz="2800" b="1" i="1" dirty="0" err="1">
                <a:solidFill>
                  <a:srgbClr val="FFFFFF"/>
                </a:solidFill>
                <a:latin typeface="Arial Bold Italics"/>
                <a:ea typeface="Arial Bold Italics"/>
                <a:cs typeface="Arial Bold Italics"/>
                <a:sym typeface="Arial Bold Italics"/>
              </a:rPr>
              <a:t>l'échelle</a:t>
            </a:r>
            <a:r>
              <a:rPr lang="en-US" sz="2800" b="1" i="1" dirty="0">
                <a:solidFill>
                  <a:srgbClr val="FFFFFF"/>
                </a:solidFill>
                <a:latin typeface="Arial Bold Italics"/>
                <a:ea typeface="Arial Bold Italics"/>
                <a:cs typeface="Arial Bold Italics"/>
                <a:sym typeface="Arial Bold Italics"/>
              </a:rPr>
              <a:t> </a:t>
            </a:r>
            <a:r>
              <a:rPr lang="en-US" sz="2800" b="1" i="1" dirty="0" err="1">
                <a:solidFill>
                  <a:srgbClr val="FFFFFF"/>
                </a:solidFill>
                <a:latin typeface="Arial Bold Italics"/>
                <a:ea typeface="Arial Bold Italics"/>
                <a:cs typeface="Arial Bold Italics"/>
                <a:sym typeface="Arial Bold Italics"/>
              </a:rPr>
              <a:t>supérieure</a:t>
            </a:r>
            <a:r>
              <a:rPr lang="en-US" sz="2800" dirty="0" err="1">
                <a:solidFill>
                  <a:srgbClr val="FFFFFF"/>
                </a:solidFill>
                <a:latin typeface="Arial"/>
                <a:ea typeface="Arial"/>
                <a:cs typeface="Arial"/>
                <a:sym typeface="Arial"/>
              </a:rPr>
              <a:t>valeurs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individuelles</a:t>
            </a:r>
            <a:r>
              <a:rPr lang="en-US" sz="2800" dirty="0">
                <a:solidFill>
                  <a:srgbClr val="FFFFFF"/>
                </a:solidFill>
                <a:latin typeface="Arial"/>
                <a:ea typeface="Arial"/>
                <a:cs typeface="Arial"/>
                <a:sym typeface="Arial"/>
              </a:rPr>
              <a:t> – </a:t>
            </a:r>
            <a:r>
              <a:rPr lang="en-US" sz="2800" dirty="0" err="1">
                <a:solidFill>
                  <a:srgbClr val="FFFFFF"/>
                </a:solidFill>
                <a:latin typeface="Arial"/>
                <a:ea typeface="Arial"/>
                <a:cs typeface="Arial"/>
                <a:sym typeface="Arial"/>
              </a:rPr>
              <a:t>changements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sociaux</a:t>
            </a:r>
            <a:endParaRPr lang="en-US" sz="2800" dirty="0">
              <a:solidFill>
                <a:srgbClr val="FFFFFF"/>
              </a:solidFill>
              <a:latin typeface="Arial"/>
              <a:ea typeface="Arial"/>
              <a:cs typeface="Arial"/>
              <a:sym typeface="Arial"/>
            </a:endParaRPr>
          </a:p>
          <a:p>
            <a:pPr algn="ctr" rtl="0">
              <a:lnSpc>
                <a:spcPts val="3360"/>
              </a:lnSpc>
            </a:pPr>
            <a:endParaRPr lang="en-US" sz="2800" dirty="0">
              <a:solidFill>
                <a:srgbClr val="FFFFFF"/>
              </a:solidFill>
              <a:latin typeface="Arial"/>
              <a:ea typeface="Arial"/>
              <a:cs typeface="Arial"/>
              <a:sym typeface="Arial"/>
            </a:endParaRP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5" name="TextBox 25"/>
          <p:cNvSpPr txBox="1"/>
          <p:nvPr/>
        </p:nvSpPr>
        <p:spPr>
          <a:xfrm>
            <a:off x="2751790" y="4568657"/>
            <a:ext cx="12822520" cy="857250"/>
          </a:xfrm>
          <a:prstGeom prst="rect">
            <a:avLst/>
          </a:prstGeom>
        </p:spPr>
        <p:txBody>
          <a:bodyPr lIns="0" tIns="0" rIns="0" bIns="0" rtlCol="0" anchor="t">
            <a:spAutoFit/>
          </a:bodyPr>
          <a:lstStyle/>
          <a:p>
            <a:pPr algn="ctr" rtl="0">
              <a:lnSpc>
                <a:spcPts val="3364"/>
              </a:lnSpc>
              <a:spcBef>
                <a:spcPct val="0"/>
              </a:spcBef>
            </a:pPr>
            <a:r>
              <a:rPr lang="en-US" sz="2803" b="1">
                <a:solidFill>
                  <a:srgbClr val="C0FF99"/>
                </a:solidFill>
                <a:latin typeface="Arial Bold"/>
                <a:ea typeface="Arial Bold"/>
                <a:cs typeface="Arial Bold"/>
                <a:sym typeface="Arial Bold"/>
              </a:rPr>
              <a:t>La transition circulaire est complexe ; des solutions existent, mais l'un des principaux défis réside dans l'incapacité des entreprises à passer à l'échelle supérieure.</a:t>
            </a:r>
          </a:p>
        </p:txBody>
      </p:sp>
      <p:grpSp>
        <p:nvGrpSpPr>
          <p:cNvPr id="26" name="Group 26"/>
          <p:cNvGrpSpPr/>
          <p:nvPr/>
        </p:nvGrpSpPr>
        <p:grpSpPr>
          <a:xfrm>
            <a:off x="-1" y="2284526"/>
            <a:ext cx="14136915" cy="996063"/>
            <a:chOff x="0" y="0"/>
            <a:chExt cx="3366787" cy="262338"/>
          </a:xfrm>
        </p:grpSpPr>
        <p:sp>
          <p:nvSpPr>
            <p:cNvPr id="27" name="Freeform 27"/>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pPr algn="l" rtl="0"/>
              <a:endParaRPr lang="el-GR"/>
            </a:p>
          </p:txBody>
        </p:sp>
        <p:sp>
          <p:nvSpPr>
            <p:cNvPr id="28" name="TextBox 28"/>
            <p:cNvSpPr txBox="1"/>
            <p:nvPr/>
          </p:nvSpPr>
          <p:spPr>
            <a:xfrm>
              <a:off x="0" y="19050"/>
              <a:ext cx="3366787" cy="243288"/>
            </a:xfrm>
            <a:prstGeom prst="rect">
              <a:avLst/>
            </a:prstGeom>
          </p:spPr>
          <p:txBody>
            <a:bodyPr lIns="50800" tIns="50800" rIns="50800" bIns="50800" rtlCol="0" anchor="ctr"/>
            <a:lstStyle/>
            <a:p>
              <a:pPr algn="ctr" rtl="0">
                <a:lnSpc>
                  <a:spcPts val="2592"/>
                </a:lnSpc>
              </a:pPr>
              <a:endParaRPr/>
            </a:p>
          </p:txBody>
        </p:sp>
      </p:grpSp>
      <p:sp>
        <p:nvSpPr>
          <p:cNvPr id="29" name="TextBox 29"/>
          <p:cNvSpPr txBox="1"/>
          <p:nvPr/>
        </p:nvSpPr>
        <p:spPr>
          <a:xfrm>
            <a:off x="1126471" y="2506333"/>
            <a:ext cx="12749185" cy="493148"/>
          </a:xfrm>
          <a:prstGeom prst="rect">
            <a:avLst/>
          </a:prstGeom>
        </p:spPr>
        <p:txBody>
          <a:bodyPr wrap="square" lIns="0" tIns="0" rIns="0" bIns="0" rtlCol="0" anchor="t">
            <a:spAutoFit/>
          </a:bodyPr>
          <a:lstStyle/>
          <a:p>
            <a:pPr algn="l" rtl="0">
              <a:lnSpc>
                <a:spcPts val="3960"/>
              </a:lnSpc>
            </a:pPr>
            <a:r>
              <a:rPr lang="en-US" sz="3300" b="1" dirty="0">
                <a:solidFill>
                  <a:srgbClr val="FFFFFF"/>
                </a:solidFill>
                <a:latin typeface="Arial Bold"/>
                <a:ea typeface="Arial Bold"/>
                <a:cs typeface="Arial Bold"/>
                <a:sym typeface="Arial Bold"/>
              </a:rPr>
              <a:t>SCÉNARIO 2 - LA CIRCULARITÉ DANS LE SECTEUR TEXTILE</a:t>
            </a:r>
          </a:p>
        </p:txBody>
      </p:sp>
      <p:sp>
        <p:nvSpPr>
          <p:cNvPr id="30" name="TextBox 30"/>
          <p:cNvSpPr txBox="1"/>
          <p:nvPr/>
        </p:nvSpPr>
        <p:spPr>
          <a:xfrm>
            <a:off x="7040679" y="6006932"/>
            <a:ext cx="4174876" cy="1695450"/>
          </a:xfrm>
          <a:prstGeom prst="rect">
            <a:avLst/>
          </a:prstGeom>
        </p:spPr>
        <p:txBody>
          <a:bodyPr lIns="0" tIns="0" rIns="0" bIns="0" rtlCol="0" anchor="t">
            <a:spAutoFit/>
          </a:bodyPr>
          <a:lstStyle/>
          <a:p>
            <a:pPr algn="ctr" rtl="0">
              <a:lnSpc>
                <a:spcPts val="3360"/>
              </a:lnSpc>
            </a:pPr>
            <a:r>
              <a:rPr lang="en-US" sz="2800" b="1" i="1" dirty="0">
                <a:solidFill>
                  <a:srgbClr val="FFFFFF"/>
                </a:solidFill>
                <a:latin typeface="Arial Bold Italics"/>
                <a:ea typeface="Arial Bold Italics"/>
                <a:cs typeface="Arial Bold Italics"/>
                <a:sym typeface="Arial Bold Italics"/>
              </a:rPr>
              <a:t>Extension </a:t>
            </a:r>
            <a:r>
              <a:rPr lang="en-US" sz="2800" b="1" i="1" dirty="0" err="1">
                <a:solidFill>
                  <a:srgbClr val="FFFFFF"/>
                </a:solidFill>
                <a:latin typeface="Arial Bold Italics"/>
                <a:ea typeface="Arial Bold Italics"/>
                <a:cs typeface="Arial Bold Italics"/>
                <a:sym typeface="Arial Bold Italics"/>
              </a:rPr>
              <a:t>horizontale</a:t>
            </a:r>
            <a:endParaRPr lang="en-US" sz="2800" b="1" i="1" dirty="0">
              <a:solidFill>
                <a:srgbClr val="FFFFFF"/>
              </a:solidFill>
              <a:latin typeface="Arial Bold Italics"/>
              <a:ea typeface="Arial Bold Italics"/>
              <a:cs typeface="Arial Bold Italics"/>
              <a:sym typeface="Arial Bold Italics"/>
            </a:endParaRPr>
          </a:p>
          <a:p>
            <a:pPr algn="ctr" rtl="0">
              <a:lnSpc>
                <a:spcPts val="3360"/>
              </a:lnSpc>
            </a:pPr>
            <a:r>
              <a:rPr lang="en-US" sz="2800" dirty="0">
                <a:solidFill>
                  <a:srgbClr val="FFFFFF"/>
                </a:solidFill>
                <a:latin typeface="Arial"/>
                <a:ea typeface="Arial"/>
                <a:cs typeface="Arial"/>
                <a:sym typeface="Arial"/>
              </a:rPr>
              <a:t>Augmenter les volumes/</a:t>
            </a:r>
            <a:r>
              <a:rPr lang="en-US" sz="2800" dirty="0" err="1">
                <a:solidFill>
                  <a:srgbClr val="FFFFFF"/>
                </a:solidFill>
                <a:latin typeface="Arial"/>
                <a:ea typeface="Arial"/>
                <a:cs typeface="Arial"/>
                <a:sym typeface="Arial"/>
              </a:rPr>
              <a:t>reproduire</a:t>
            </a:r>
            <a:r>
              <a:rPr lang="en-US" sz="2800" dirty="0">
                <a:solidFill>
                  <a:srgbClr val="FFFFFF"/>
                </a:solidFill>
                <a:latin typeface="Arial"/>
                <a:ea typeface="Arial"/>
                <a:cs typeface="Arial"/>
                <a:sym typeface="Arial"/>
              </a:rPr>
              <a:t> les </a:t>
            </a:r>
            <a:r>
              <a:rPr lang="en-US" sz="2800" dirty="0" err="1">
                <a:solidFill>
                  <a:srgbClr val="FFFFFF"/>
                </a:solidFill>
                <a:latin typeface="Arial"/>
                <a:ea typeface="Arial"/>
                <a:cs typeface="Arial"/>
                <a:sym typeface="Arial"/>
              </a:rPr>
              <a:t>modèles</a:t>
            </a:r>
            <a:r>
              <a:rPr lang="en-US" sz="2800" dirty="0">
                <a:solidFill>
                  <a:srgbClr val="FFFFFF"/>
                </a:solidFill>
                <a:latin typeface="Arial"/>
                <a:ea typeface="Arial"/>
                <a:cs typeface="Arial"/>
                <a:sym typeface="Arial"/>
              </a:rPr>
              <a:t> performants</a:t>
            </a:r>
          </a:p>
        </p:txBody>
      </p:sp>
      <p:sp>
        <p:nvSpPr>
          <p:cNvPr id="31" name="TextBox 31"/>
          <p:cNvSpPr txBox="1"/>
          <p:nvPr/>
        </p:nvSpPr>
        <p:spPr>
          <a:xfrm>
            <a:off x="1693207" y="6006932"/>
            <a:ext cx="4174875" cy="2588850"/>
          </a:xfrm>
          <a:prstGeom prst="rect">
            <a:avLst/>
          </a:prstGeom>
        </p:spPr>
        <p:txBody>
          <a:bodyPr wrap="square" lIns="0" tIns="0" rIns="0" bIns="0" rtlCol="0" anchor="t">
            <a:spAutoFit/>
          </a:bodyPr>
          <a:lstStyle/>
          <a:p>
            <a:pPr algn="ctr" rtl="0">
              <a:lnSpc>
                <a:spcPts val="3360"/>
              </a:lnSpc>
            </a:pPr>
            <a:r>
              <a:rPr lang="en-US" sz="2800" b="1" i="1" dirty="0">
                <a:solidFill>
                  <a:srgbClr val="FFFFFF"/>
                </a:solidFill>
                <a:latin typeface="Arial Bold Italics"/>
                <a:ea typeface="Arial Bold Italics"/>
                <a:cs typeface="Arial Bold Italics"/>
                <a:sym typeface="Arial Bold Italics"/>
              </a:rPr>
              <a:t>Mise à </a:t>
            </a:r>
            <a:r>
              <a:rPr lang="en-US" sz="2800" b="1" i="1" dirty="0" err="1">
                <a:solidFill>
                  <a:srgbClr val="FFFFFF"/>
                </a:solidFill>
                <a:latin typeface="Arial Bold Italics"/>
                <a:ea typeface="Arial Bold Italics"/>
                <a:cs typeface="Arial Bold Italics"/>
                <a:sym typeface="Arial Bold Italics"/>
              </a:rPr>
              <a:t>l'échelle</a:t>
            </a:r>
            <a:r>
              <a:rPr lang="en-US" sz="2800" b="1" i="1" dirty="0">
                <a:solidFill>
                  <a:srgbClr val="FFFFFF"/>
                </a:solidFill>
                <a:latin typeface="Arial Bold Italics"/>
                <a:ea typeface="Arial Bold Italics"/>
                <a:cs typeface="Arial Bold Italics"/>
                <a:sym typeface="Arial Bold Italics"/>
              </a:rPr>
              <a:t> </a:t>
            </a:r>
            <a:r>
              <a:rPr lang="en-US" sz="2800" b="1" i="1" dirty="0" err="1">
                <a:solidFill>
                  <a:srgbClr val="FFFFFF"/>
                </a:solidFill>
                <a:latin typeface="Arial Bold Italics"/>
                <a:ea typeface="Arial Bold Italics"/>
                <a:cs typeface="Arial Bold Italics"/>
                <a:sym typeface="Arial Bold Italics"/>
              </a:rPr>
              <a:t>verticale</a:t>
            </a:r>
            <a:endParaRPr lang="en-US" sz="2800" b="1" i="1" dirty="0">
              <a:solidFill>
                <a:srgbClr val="FFFFFF"/>
              </a:solidFill>
              <a:latin typeface="Arial Bold Italics"/>
              <a:ea typeface="Arial Bold Italics"/>
              <a:cs typeface="Arial Bold Italics"/>
              <a:sym typeface="Arial Bold Italics"/>
            </a:endParaRPr>
          </a:p>
          <a:p>
            <a:pPr algn="ctr" rtl="0">
              <a:lnSpc>
                <a:spcPts val="3360"/>
              </a:lnSpc>
            </a:pPr>
            <a:r>
              <a:rPr lang="en-US" sz="2800" dirty="0">
                <a:solidFill>
                  <a:srgbClr val="FFFFFF"/>
                </a:solidFill>
                <a:latin typeface="Arial"/>
                <a:ea typeface="Arial"/>
                <a:cs typeface="Arial"/>
                <a:sym typeface="Arial"/>
              </a:rPr>
              <a:t>Impact des politiques </a:t>
            </a:r>
            <a:r>
              <a:rPr lang="en-US" sz="2800" dirty="0" err="1">
                <a:solidFill>
                  <a:srgbClr val="FFFFFF"/>
                </a:solidFill>
                <a:latin typeface="Arial"/>
                <a:ea typeface="Arial"/>
                <a:cs typeface="Arial"/>
                <a:sym typeface="Arial"/>
              </a:rPr>
              <a:t>publiques</a:t>
            </a:r>
            <a:r>
              <a:rPr lang="en-US" sz="2800" dirty="0">
                <a:solidFill>
                  <a:srgbClr val="FFFFFF"/>
                </a:solidFill>
                <a:latin typeface="Arial"/>
                <a:ea typeface="Arial"/>
                <a:cs typeface="Arial"/>
                <a:sym typeface="Arial"/>
              </a:rPr>
              <a:t> pour </a:t>
            </a:r>
            <a:r>
              <a:rPr lang="en-US" sz="2800" dirty="0" err="1">
                <a:solidFill>
                  <a:srgbClr val="FFFFFF"/>
                </a:solidFill>
                <a:latin typeface="Arial"/>
                <a:ea typeface="Arial"/>
                <a:cs typeface="Arial"/>
                <a:sym typeface="Arial"/>
              </a:rPr>
              <a:t>apporter</a:t>
            </a:r>
            <a:r>
              <a:rPr lang="en-US" sz="2800" dirty="0">
                <a:solidFill>
                  <a:srgbClr val="FFFFFF"/>
                </a:solidFill>
                <a:latin typeface="Arial"/>
                <a:ea typeface="Arial"/>
                <a:cs typeface="Arial"/>
                <a:sym typeface="Arial"/>
              </a:rPr>
              <a:t> des </a:t>
            </a:r>
            <a:r>
              <a:rPr lang="en-US" sz="2800" dirty="0" err="1">
                <a:solidFill>
                  <a:srgbClr val="FFFFFF"/>
                </a:solidFill>
                <a:latin typeface="Arial"/>
                <a:ea typeface="Arial"/>
                <a:cs typeface="Arial"/>
                <a:sym typeface="Arial"/>
              </a:rPr>
              <a:t>changements</a:t>
            </a:r>
            <a:r>
              <a:rPr lang="en-US" sz="2800" dirty="0">
                <a:solidFill>
                  <a:srgbClr val="FFFFFF"/>
                </a:solidFill>
                <a:latin typeface="Arial"/>
                <a:ea typeface="Arial"/>
                <a:cs typeface="Arial"/>
                <a:sym typeface="Arial"/>
              </a:rPr>
              <a:t> </a:t>
            </a:r>
            <a:r>
              <a:rPr lang="en-US" sz="2800" dirty="0" err="1">
                <a:solidFill>
                  <a:srgbClr val="FFFFFF"/>
                </a:solidFill>
                <a:latin typeface="Arial"/>
                <a:ea typeface="Arial"/>
                <a:cs typeface="Arial"/>
                <a:sym typeface="Arial"/>
              </a:rPr>
              <a:t>systémiques</a:t>
            </a:r>
            <a:endParaRPr lang="en-US" sz="2800" dirty="0">
              <a:solidFill>
                <a:srgbClr val="FFFFFF"/>
              </a:solidFill>
              <a:latin typeface="Arial"/>
              <a:ea typeface="Arial"/>
              <a:cs typeface="Arial"/>
              <a:sym typeface="Arial"/>
            </a:endParaRPr>
          </a:p>
          <a:p>
            <a:pPr algn="ctr" rtl="0">
              <a:lnSpc>
                <a:spcPts val="3360"/>
              </a:lnSpc>
            </a:pPr>
            <a:endParaRPr lang="en-US" sz="2800" dirty="0">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
        <p:nvSpPr>
          <p:cNvPr id="26" name="TextBox 26"/>
          <p:cNvSpPr txBox="1"/>
          <p:nvPr/>
        </p:nvSpPr>
        <p:spPr>
          <a:xfrm>
            <a:off x="846749" y="1656253"/>
            <a:ext cx="13539775" cy="7662547"/>
          </a:xfrm>
          <a:prstGeom prst="rect">
            <a:avLst/>
          </a:prstGeom>
        </p:spPr>
        <p:txBody>
          <a:bodyPr wrap="square" lIns="0" tIns="0" rIns="0" bIns="0" rtlCol="0" anchor="t">
            <a:spAutoFit/>
          </a:bodyPr>
          <a:lstStyle/>
          <a:p>
            <a:pPr algn="l" rtl="0">
              <a:lnSpc>
                <a:spcPts val="3960"/>
              </a:lnSpc>
            </a:pPr>
            <a:endParaRPr dirty="0"/>
          </a:p>
          <a:p>
            <a:pPr algn="l" rtl="0">
              <a:lnSpc>
                <a:spcPts val="3960"/>
              </a:lnSpc>
            </a:pPr>
            <a:r>
              <a:rPr lang="en-US" sz="3300" b="1" dirty="0">
                <a:solidFill>
                  <a:srgbClr val="19112C"/>
                </a:solidFill>
                <a:latin typeface="Arial Bold"/>
                <a:ea typeface="Arial Bold"/>
                <a:cs typeface="Arial Bold"/>
                <a:sym typeface="Arial Bold"/>
              </a:rPr>
              <a:t>Le </a:t>
            </a:r>
            <a:r>
              <a:rPr lang="en-US" sz="3300" b="1" dirty="0" err="1">
                <a:solidFill>
                  <a:srgbClr val="19112C"/>
                </a:solidFill>
                <a:latin typeface="Arial Bold"/>
                <a:ea typeface="Arial Bold"/>
                <a:cs typeface="Arial Bold"/>
                <a:sym typeface="Arial Bold"/>
              </a:rPr>
              <a:t>vrai</a:t>
            </a:r>
            <a:r>
              <a:rPr lang="en-US" sz="3300" b="1" dirty="0">
                <a:solidFill>
                  <a:srgbClr val="19112C"/>
                </a:solidFill>
                <a:latin typeface="Arial Bold"/>
                <a:ea typeface="Arial Bold"/>
                <a:cs typeface="Arial Bold"/>
                <a:sym typeface="Arial Bold"/>
              </a:rPr>
              <a:t> </a:t>
            </a:r>
            <a:r>
              <a:rPr lang="en-US" sz="3300" b="1" dirty="0" err="1">
                <a:solidFill>
                  <a:srgbClr val="19112C"/>
                </a:solidFill>
                <a:latin typeface="Arial Bold"/>
                <a:ea typeface="Arial Bold"/>
                <a:cs typeface="Arial Bold"/>
                <a:sym typeface="Arial Bold"/>
              </a:rPr>
              <a:t>problème</a:t>
            </a:r>
            <a:r>
              <a:rPr lang="en-US" sz="3300" b="1" dirty="0">
                <a:solidFill>
                  <a:srgbClr val="19112C"/>
                </a:solidFill>
                <a:latin typeface="Arial Bold"/>
                <a:ea typeface="Arial Bold"/>
                <a:cs typeface="Arial Bold"/>
                <a:sym typeface="Arial Bold"/>
              </a:rPr>
              <a:t> :</a:t>
            </a:r>
            <a:r>
              <a:rPr lang="en-US" sz="3300" dirty="0">
                <a:solidFill>
                  <a:srgbClr val="19112C"/>
                </a:solidFill>
                <a:latin typeface="Arial"/>
                <a:ea typeface="Arial"/>
                <a:cs typeface="Arial"/>
                <a:sym typeface="Arial"/>
              </a:rPr>
              <a:t>Vous </a:t>
            </a:r>
            <a:r>
              <a:rPr lang="en-US" sz="3300" dirty="0" err="1">
                <a:solidFill>
                  <a:srgbClr val="19112C"/>
                </a:solidFill>
                <a:latin typeface="Arial"/>
                <a:ea typeface="Arial"/>
                <a:cs typeface="Arial"/>
                <a:sym typeface="Arial"/>
              </a:rPr>
              <a:t>avez</a:t>
            </a:r>
            <a:r>
              <a:rPr lang="en-US" sz="3300" dirty="0">
                <a:solidFill>
                  <a:srgbClr val="19112C"/>
                </a:solidFill>
                <a:latin typeface="Arial"/>
                <a:ea typeface="Arial"/>
                <a:cs typeface="Arial"/>
                <a:sym typeface="Arial"/>
              </a:rPr>
              <a:t> mis en place un </a:t>
            </a:r>
            <a:r>
              <a:rPr lang="en-US" sz="3300" dirty="0" err="1">
                <a:solidFill>
                  <a:srgbClr val="19112C"/>
                </a:solidFill>
                <a:latin typeface="Arial"/>
                <a:ea typeface="Arial"/>
                <a:cs typeface="Arial"/>
                <a:sym typeface="Arial"/>
              </a:rPr>
              <a:t>programme</a:t>
            </a:r>
            <a:r>
              <a:rPr lang="en-US" sz="3300" dirty="0">
                <a:solidFill>
                  <a:srgbClr val="19112C"/>
                </a:solidFill>
                <a:latin typeface="Arial"/>
                <a:ea typeface="Arial"/>
                <a:cs typeface="Arial"/>
                <a:sym typeface="Arial"/>
              </a:rPr>
              <a:t> de reprise, </a:t>
            </a:r>
            <a:r>
              <a:rPr lang="en-US" sz="3300" dirty="0" err="1">
                <a:solidFill>
                  <a:srgbClr val="19112C"/>
                </a:solidFill>
                <a:latin typeface="Arial"/>
                <a:ea typeface="Arial"/>
                <a:cs typeface="Arial"/>
                <a:sym typeface="Arial"/>
              </a:rPr>
              <a:t>mais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moins</a:t>
            </a:r>
            <a:r>
              <a:rPr lang="en-US" sz="3300" dirty="0">
                <a:solidFill>
                  <a:srgbClr val="19112C"/>
                </a:solidFill>
                <a:latin typeface="Arial"/>
                <a:ea typeface="Arial"/>
                <a:cs typeface="Arial"/>
                <a:sym typeface="Arial"/>
              </a:rPr>
              <a:t> de 10 % de </a:t>
            </a:r>
            <a:r>
              <a:rPr lang="en-US" sz="3300" dirty="0" err="1">
                <a:solidFill>
                  <a:srgbClr val="19112C"/>
                </a:solidFill>
                <a:latin typeface="Arial"/>
                <a:ea typeface="Arial"/>
                <a:cs typeface="Arial"/>
                <a:sym typeface="Arial"/>
              </a:rPr>
              <a:t>vos</a:t>
            </a:r>
            <a:r>
              <a:rPr lang="en-US" sz="3300" dirty="0">
                <a:solidFill>
                  <a:srgbClr val="19112C"/>
                </a:solidFill>
                <a:latin typeface="Arial"/>
                <a:ea typeface="Arial"/>
                <a:cs typeface="Arial"/>
                <a:sym typeface="Arial"/>
              </a:rPr>
              <a:t> clients </a:t>
            </a:r>
            <a:r>
              <a:rPr lang="en-US" sz="3300" dirty="0" err="1">
                <a:solidFill>
                  <a:srgbClr val="19112C"/>
                </a:solidFill>
                <a:latin typeface="Arial"/>
                <a:ea typeface="Arial"/>
                <a:cs typeface="Arial"/>
                <a:sym typeface="Arial"/>
              </a:rPr>
              <a:t>l'utilisent</a:t>
            </a:r>
            <a:r>
              <a:rPr lang="en-US" sz="3300" dirty="0">
                <a:solidFill>
                  <a:srgbClr val="19112C"/>
                </a:solidFill>
                <a:latin typeface="Arial"/>
                <a:ea typeface="Arial"/>
                <a:cs typeface="Arial"/>
                <a:sym typeface="Arial"/>
              </a:rPr>
              <a:t>. La </a:t>
            </a:r>
            <a:r>
              <a:rPr lang="en-US" sz="3300" dirty="0" err="1">
                <a:solidFill>
                  <a:srgbClr val="19112C"/>
                </a:solidFill>
                <a:latin typeface="Arial"/>
                <a:ea typeface="Arial"/>
                <a:cs typeface="Arial"/>
                <a:sym typeface="Arial"/>
              </a:rPr>
              <a:t>procédure</a:t>
            </a:r>
            <a:r>
              <a:rPr lang="en-US" sz="3300" dirty="0">
                <a:solidFill>
                  <a:srgbClr val="19112C"/>
                </a:solidFill>
                <a:latin typeface="Arial"/>
                <a:ea typeface="Arial"/>
                <a:cs typeface="Arial"/>
                <a:sym typeface="Arial"/>
              </a:rPr>
              <a:t> est </a:t>
            </a:r>
            <a:r>
              <a:rPr lang="en-US" sz="3300" dirty="0" err="1">
                <a:solidFill>
                  <a:srgbClr val="19112C"/>
                </a:solidFill>
                <a:latin typeface="Arial"/>
                <a:ea typeface="Arial"/>
                <a:cs typeface="Arial"/>
                <a:sym typeface="Arial"/>
              </a:rPr>
              <a:t>contraignante</a:t>
            </a:r>
            <a:r>
              <a:rPr lang="en-US" sz="3300" dirty="0">
                <a:solidFill>
                  <a:srgbClr val="19112C"/>
                </a:solidFill>
                <a:latin typeface="Arial"/>
                <a:ea typeface="Arial"/>
                <a:cs typeface="Arial"/>
                <a:sym typeface="Arial"/>
              </a:rPr>
              <a:t> pour </a:t>
            </a:r>
            <a:r>
              <a:rPr lang="en-US" sz="3300" dirty="0" err="1">
                <a:solidFill>
                  <a:srgbClr val="19112C"/>
                </a:solidFill>
                <a:latin typeface="Arial"/>
                <a:ea typeface="Arial"/>
                <a:cs typeface="Arial"/>
                <a:sym typeface="Arial"/>
              </a:rPr>
              <a:t>eux</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trouver</a:t>
            </a:r>
            <a:r>
              <a:rPr lang="en-US" sz="3300" dirty="0">
                <a:solidFill>
                  <a:srgbClr val="19112C"/>
                </a:solidFill>
                <a:latin typeface="Arial"/>
                <a:ea typeface="Arial"/>
                <a:cs typeface="Arial"/>
                <a:sym typeface="Arial"/>
              </a:rPr>
              <a:t> un point de </a:t>
            </a:r>
            <a:r>
              <a:rPr lang="en-US" sz="3300" dirty="0" err="1">
                <a:solidFill>
                  <a:srgbClr val="19112C"/>
                </a:solidFill>
                <a:latin typeface="Arial"/>
                <a:ea typeface="Arial"/>
                <a:cs typeface="Arial"/>
                <a:sym typeface="Arial"/>
              </a:rPr>
              <a:t>collecte</a:t>
            </a:r>
            <a:r>
              <a:rPr lang="en-US" sz="3300" dirty="0">
                <a:solidFill>
                  <a:srgbClr val="19112C"/>
                </a:solidFill>
                <a:latin typeface="Arial"/>
                <a:ea typeface="Arial"/>
                <a:cs typeface="Arial"/>
                <a:sym typeface="Arial"/>
              </a:rPr>
              <a:t>, transporter les </a:t>
            </a:r>
            <a:r>
              <a:rPr lang="en-US" sz="3300" dirty="0" err="1">
                <a:solidFill>
                  <a:srgbClr val="19112C"/>
                </a:solidFill>
                <a:latin typeface="Arial"/>
                <a:ea typeface="Arial"/>
                <a:cs typeface="Arial"/>
                <a:sym typeface="Arial"/>
              </a:rPr>
              <a:t>vêtements</a:t>
            </a:r>
            <a:r>
              <a:rPr lang="en-US" sz="3300" dirty="0">
                <a:solidFill>
                  <a:srgbClr val="19112C"/>
                </a:solidFill>
                <a:latin typeface="Arial"/>
                <a:ea typeface="Arial"/>
                <a:cs typeface="Arial"/>
                <a:sym typeface="Arial"/>
              </a:rPr>
              <a:t>, les </a:t>
            </a:r>
            <a:r>
              <a:rPr lang="en-US" sz="3300" dirty="0" err="1">
                <a:solidFill>
                  <a:srgbClr val="19112C"/>
                </a:solidFill>
                <a:latin typeface="Arial"/>
                <a:ea typeface="Arial"/>
                <a:cs typeface="Arial"/>
                <a:sym typeface="Arial"/>
              </a:rPr>
              <a:t>emballer</a:t>
            </a:r>
            <a:r>
              <a:rPr lang="en-US" sz="3300" dirty="0">
                <a:solidFill>
                  <a:srgbClr val="19112C"/>
                </a:solidFill>
                <a:latin typeface="Arial"/>
                <a:ea typeface="Arial"/>
                <a:cs typeface="Arial"/>
                <a:sym typeface="Arial"/>
              </a:rPr>
              <a:t>) et la </a:t>
            </a:r>
            <a:r>
              <a:rPr lang="en-US" sz="3300" dirty="0" err="1">
                <a:solidFill>
                  <a:srgbClr val="19112C"/>
                </a:solidFill>
                <a:latin typeface="Arial"/>
                <a:ea typeface="Arial"/>
                <a:cs typeface="Arial"/>
                <a:sym typeface="Arial"/>
              </a:rPr>
              <a:t>logistique</a:t>
            </a:r>
            <a:r>
              <a:rPr lang="en-US" sz="3300" dirty="0">
                <a:solidFill>
                  <a:srgbClr val="19112C"/>
                </a:solidFill>
                <a:latin typeface="Arial"/>
                <a:ea typeface="Arial"/>
                <a:cs typeface="Arial"/>
                <a:sym typeface="Arial"/>
              </a:rPr>
              <a:t> vous </a:t>
            </a:r>
            <a:r>
              <a:rPr lang="en-US" sz="3300" dirty="0" err="1">
                <a:solidFill>
                  <a:srgbClr val="19112C"/>
                </a:solidFill>
                <a:latin typeface="Arial"/>
                <a:ea typeface="Arial"/>
                <a:cs typeface="Arial"/>
                <a:sym typeface="Arial"/>
              </a:rPr>
              <a:t>coûte</a:t>
            </a:r>
            <a:r>
              <a:rPr lang="en-US" sz="3300" dirty="0">
                <a:solidFill>
                  <a:srgbClr val="19112C"/>
                </a:solidFill>
                <a:latin typeface="Arial"/>
                <a:ea typeface="Arial"/>
                <a:cs typeface="Arial"/>
                <a:sym typeface="Arial"/>
              </a:rPr>
              <a:t> plus </a:t>
            </a:r>
            <a:r>
              <a:rPr lang="en-US" sz="3300" dirty="0" err="1">
                <a:solidFill>
                  <a:srgbClr val="19112C"/>
                </a:solidFill>
                <a:latin typeface="Arial"/>
                <a:ea typeface="Arial"/>
                <a:cs typeface="Arial"/>
                <a:sym typeface="Arial"/>
              </a:rPr>
              <a:t>cher</a:t>
            </a:r>
            <a:r>
              <a:rPr lang="en-US" sz="3300" dirty="0">
                <a:solidFill>
                  <a:srgbClr val="19112C"/>
                </a:solidFill>
                <a:latin typeface="Arial"/>
                <a:ea typeface="Arial"/>
                <a:cs typeface="Arial"/>
                <a:sym typeface="Arial"/>
              </a:rPr>
              <a:t> en temps et en argent </a:t>
            </a:r>
            <a:r>
              <a:rPr lang="en-US" sz="3300" dirty="0" err="1">
                <a:solidFill>
                  <a:srgbClr val="19112C"/>
                </a:solidFill>
                <a:latin typeface="Arial"/>
                <a:ea typeface="Arial"/>
                <a:cs typeface="Arial"/>
                <a:sym typeface="Arial"/>
              </a:rPr>
              <a:t>que</a:t>
            </a:r>
            <a:r>
              <a:rPr lang="en-US" sz="3300" dirty="0">
                <a:solidFill>
                  <a:srgbClr val="19112C"/>
                </a:solidFill>
                <a:latin typeface="Arial"/>
                <a:ea typeface="Arial"/>
                <a:cs typeface="Arial"/>
                <a:sym typeface="Arial"/>
              </a:rPr>
              <a:t> la </a:t>
            </a:r>
            <a:r>
              <a:rPr lang="en-US" sz="3300" dirty="0" err="1">
                <a:solidFill>
                  <a:srgbClr val="19112C"/>
                </a:solidFill>
                <a:latin typeface="Arial"/>
                <a:ea typeface="Arial"/>
                <a:cs typeface="Arial"/>
                <a:sym typeface="Arial"/>
              </a:rPr>
              <a:t>valeur</a:t>
            </a:r>
            <a:r>
              <a:rPr lang="en-US" sz="3300" dirty="0">
                <a:solidFill>
                  <a:srgbClr val="19112C"/>
                </a:solidFill>
                <a:latin typeface="Arial"/>
                <a:ea typeface="Arial"/>
                <a:cs typeface="Arial"/>
                <a:sym typeface="Arial"/>
              </a:rPr>
              <a:t> des </a:t>
            </a:r>
            <a:r>
              <a:rPr lang="en-US" sz="3300" dirty="0" err="1">
                <a:solidFill>
                  <a:srgbClr val="19112C"/>
                </a:solidFill>
                <a:latin typeface="Arial"/>
                <a:ea typeface="Arial"/>
                <a:cs typeface="Arial"/>
                <a:sym typeface="Arial"/>
              </a:rPr>
              <a:t>vêtements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retournés</a:t>
            </a:r>
            <a:r>
              <a:rPr lang="en-US" sz="3300" dirty="0">
                <a:solidFill>
                  <a:srgbClr val="19112C"/>
                </a:solidFill>
                <a:latin typeface="Arial"/>
                <a:ea typeface="Arial"/>
                <a:cs typeface="Arial"/>
                <a:sym typeface="Arial"/>
              </a:rPr>
              <a:t>.</a:t>
            </a:r>
          </a:p>
          <a:p>
            <a:pPr algn="l" rtl="0">
              <a:lnSpc>
                <a:spcPts val="3960"/>
              </a:lnSpc>
            </a:pPr>
            <a:endParaRPr lang="en-US" sz="3300" dirty="0">
              <a:solidFill>
                <a:srgbClr val="19112C"/>
              </a:solidFill>
              <a:latin typeface="Arial"/>
              <a:ea typeface="Arial"/>
              <a:cs typeface="Arial"/>
              <a:sym typeface="Arial"/>
            </a:endParaRPr>
          </a:p>
          <a:p>
            <a:pPr algn="l" rtl="0">
              <a:lnSpc>
                <a:spcPts val="3960"/>
              </a:lnSpc>
            </a:pPr>
            <a:r>
              <a:rPr lang="en-US" sz="3300" b="1" dirty="0" err="1">
                <a:solidFill>
                  <a:srgbClr val="19112C"/>
                </a:solidFill>
                <a:latin typeface="Arial Bold"/>
                <a:ea typeface="Arial Bold"/>
                <a:cs typeface="Arial Bold"/>
                <a:sym typeface="Arial Bold"/>
              </a:rPr>
              <a:t>Votre</a:t>
            </a:r>
            <a:r>
              <a:rPr lang="en-US" sz="3300" b="1" dirty="0">
                <a:solidFill>
                  <a:srgbClr val="19112C"/>
                </a:solidFill>
                <a:latin typeface="Arial Bold"/>
                <a:ea typeface="Arial Bold"/>
                <a:cs typeface="Arial Bold"/>
                <a:sym typeface="Arial Bold"/>
              </a:rPr>
              <a:t> mission :</a:t>
            </a:r>
            <a:r>
              <a:rPr lang="en-US" sz="3300" dirty="0" err="1">
                <a:solidFill>
                  <a:srgbClr val="19112C"/>
                </a:solidFill>
                <a:latin typeface="Arial"/>
                <a:ea typeface="Arial"/>
                <a:cs typeface="Arial"/>
                <a:sym typeface="Arial"/>
              </a:rPr>
              <a:t>Proposez</a:t>
            </a:r>
            <a:r>
              <a:rPr lang="en-US" sz="3300" dirty="0">
                <a:solidFill>
                  <a:srgbClr val="19112C"/>
                </a:solidFill>
                <a:latin typeface="Arial"/>
                <a:ea typeface="Arial"/>
                <a:cs typeface="Arial"/>
                <a:sym typeface="Arial"/>
              </a:rPr>
              <a:t> un </a:t>
            </a:r>
            <a:r>
              <a:rPr lang="en-US" sz="3300" dirty="0" err="1">
                <a:solidFill>
                  <a:srgbClr val="19112C"/>
                </a:solidFill>
                <a:latin typeface="Arial"/>
                <a:ea typeface="Arial"/>
                <a:cs typeface="Arial"/>
                <a:sym typeface="Arial"/>
              </a:rPr>
              <a:t>système</a:t>
            </a:r>
            <a:r>
              <a:rPr lang="en-US" sz="3300" dirty="0">
                <a:solidFill>
                  <a:srgbClr val="19112C"/>
                </a:solidFill>
                <a:latin typeface="Arial"/>
                <a:ea typeface="Arial"/>
                <a:cs typeface="Arial"/>
                <a:sym typeface="Arial"/>
              </a:rPr>
              <a:t> simple et </a:t>
            </a:r>
            <a:r>
              <a:rPr lang="en-US" sz="3300" dirty="0" err="1">
                <a:solidFill>
                  <a:srgbClr val="19112C"/>
                </a:solidFill>
                <a:latin typeface="Arial"/>
                <a:ea typeface="Arial"/>
                <a:cs typeface="Arial"/>
                <a:sym typeface="Arial"/>
              </a:rPr>
              <a:t>économique</a:t>
            </a:r>
            <a:r>
              <a:rPr lang="en-US" sz="3300" dirty="0">
                <a:solidFill>
                  <a:srgbClr val="19112C"/>
                </a:solidFill>
                <a:latin typeface="Arial"/>
                <a:ea typeface="Arial"/>
                <a:cs typeface="Arial"/>
                <a:sym typeface="Arial"/>
              </a:rPr>
              <a:t> qui </a:t>
            </a:r>
            <a:r>
              <a:rPr lang="en-US" sz="3300" dirty="0" err="1">
                <a:solidFill>
                  <a:srgbClr val="19112C"/>
                </a:solidFill>
                <a:latin typeface="Arial"/>
                <a:ea typeface="Arial"/>
                <a:cs typeface="Arial"/>
                <a:sym typeface="Arial"/>
              </a:rPr>
              <a:t>s'intègre</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parfaitement</a:t>
            </a:r>
            <a:r>
              <a:rPr lang="en-US" sz="3300" dirty="0">
                <a:solidFill>
                  <a:srgbClr val="19112C"/>
                </a:solidFill>
                <a:latin typeface="Arial"/>
                <a:ea typeface="Arial"/>
                <a:cs typeface="Arial"/>
                <a:sym typeface="Arial"/>
              </a:rPr>
              <a:t> au </a:t>
            </a:r>
            <a:r>
              <a:rPr lang="en-US" sz="3300" dirty="0" err="1">
                <a:solidFill>
                  <a:srgbClr val="19112C"/>
                </a:solidFill>
                <a:latin typeface="Arial"/>
                <a:ea typeface="Arial"/>
                <a:cs typeface="Arial"/>
                <a:sym typeface="Arial"/>
              </a:rPr>
              <a:t>quotidien</a:t>
            </a:r>
            <a:r>
              <a:rPr lang="en-US" sz="3300" dirty="0">
                <a:solidFill>
                  <a:srgbClr val="19112C"/>
                </a:solidFill>
                <a:latin typeface="Arial"/>
                <a:ea typeface="Arial"/>
                <a:cs typeface="Arial"/>
                <a:sym typeface="Arial"/>
              </a:rPr>
              <a:t> du client </a:t>
            </a:r>
            <a:r>
              <a:rPr lang="en-US" sz="3300" dirty="0" err="1">
                <a:solidFill>
                  <a:srgbClr val="19112C"/>
                </a:solidFill>
                <a:latin typeface="Arial"/>
                <a:ea typeface="Arial"/>
                <a:cs typeface="Arial"/>
                <a:sym typeface="Arial"/>
              </a:rPr>
              <a:t>afin</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d'augmenter</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considérablement</a:t>
            </a:r>
            <a:r>
              <a:rPr lang="en-US" sz="3300" dirty="0">
                <a:solidFill>
                  <a:srgbClr val="19112C"/>
                </a:solidFill>
                <a:latin typeface="Arial"/>
                <a:ea typeface="Arial"/>
                <a:cs typeface="Arial"/>
                <a:sym typeface="Arial"/>
              </a:rPr>
              <a:t> les </a:t>
            </a:r>
            <a:r>
              <a:rPr lang="en-US" sz="3300" dirty="0" err="1">
                <a:solidFill>
                  <a:srgbClr val="19112C"/>
                </a:solidFill>
                <a:latin typeface="Arial"/>
                <a:ea typeface="Arial"/>
                <a:cs typeface="Arial"/>
                <a:sym typeface="Arial"/>
              </a:rPr>
              <a:t>taux</a:t>
            </a:r>
            <a:r>
              <a:rPr lang="en-US" sz="3300" dirty="0">
                <a:solidFill>
                  <a:srgbClr val="19112C"/>
                </a:solidFill>
                <a:latin typeface="Arial"/>
                <a:ea typeface="Arial"/>
                <a:cs typeface="Arial"/>
                <a:sym typeface="Arial"/>
              </a:rPr>
              <a:t> de retour. Comment </a:t>
            </a:r>
            <a:r>
              <a:rPr lang="en-US" sz="3300" dirty="0" err="1">
                <a:solidFill>
                  <a:srgbClr val="19112C"/>
                </a:solidFill>
                <a:latin typeface="Arial"/>
                <a:ea typeface="Arial"/>
                <a:cs typeface="Arial"/>
                <a:sym typeface="Arial"/>
              </a:rPr>
              <a:t>rendre</a:t>
            </a:r>
            <a:r>
              <a:rPr lang="en-US" sz="3300" dirty="0">
                <a:solidFill>
                  <a:srgbClr val="19112C"/>
                </a:solidFill>
                <a:latin typeface="Arial"/>
                <a:ea typeface="Arial"/>
                <a:cs typeface="Arial"/>
                <a:sym typeface="Arial"/>
              </a:rPr>
              <a:t> le retour d'un article </a:t>
            </a:r>
            <a:r>
              <a:rPr lang="en-US" sz="3300" dirty="0" err="1">
                <a:solidFill>
                  <a:srgbClr val="19112C"/>
                </a:solidFill>
                <a:latin typeface="Arial"/>
                <a:ea typeface="Arial"/>
                <a:cs typeface="Arial"/>
                <a:sym typeface="Arial"/>
              </a:rPr>
              <a:t>aussi</a:t>
            </a:r>
            <a:r>
              <a:rPr lang="en-US" sz="3300" dirty="0">
                <a:solidFill>
                  <a:srgbClr val="19112C"/>
                </a:solidFill>
                <a:latin typeface="Arial"/>
                <a:ea typeface="Arial"/>
                <a:cs typeface="Arial"/>
                <a:sym typeface="Arial"/>
              </a:rPr>
              <a:t> simple </a:t>
            </a:r>
            <a:r>
              <a:rPr lang="en-US" sz="3300" dirty="0" err="1">
                <a:solidFill>
                  <a:srgbClr val="19112C"/>
                </a:solidFill>
                <a:latin typeface="Arial"/>
                <a:ea typeface="Arial"/>
                <a:cs typeface="Arial"/>
                <a:sym typeface="Arial"/>
              </a:rPr>
              <a:t>que</a:t>
            </a:r>
            <a:r>
              <a:rPr lang="en-US" sz="3300" dirty="0">
                <a:solidFill>
                  <a:srgbClr val="19112C"/>
                </a:solidFill>
                <a:latin typeface="Arial"/>
                <a:ea typeface="Arial"/>
                <a:cs typeface="Arial"/>
                <a:sym typeface="Arial"/>
              </a:rPr>
              <a:t> la </a:t>
            </a:r>
            <a:r>
              <a:rPr lang="en-US" sz="3300" dirty="0" err="1">
                <a:solidFill>
                  <a:srgbClr val="19112C"/>
                </a:solidFill>
                <a:latin typeface="Arial"/>
                <a:ea typeface="Arial"/>
                <a:cs typeface="Arial"/>
                <a:sym typeface="Arial"/>
              </a:rPr>
              <a:t>commande</a:t>
            </a:r>
            <a:r>
              <a:rPr lang="en-US" sz="3300" dirty="0">
                <a:solidFill>
                  <a:srgbClr val="19112C"/>
                </a:solidFill>
                <a:latin typeface="Arial"/>
                <a:ea typeface="Arial"/>
                <a:cs typeface="Arial"/>
                <a:sym typeface="Arial"/>
              </a:rPr>
              <a:t> d'un </a:t>
            </a:r>
            <a:r>
              <a:rPr lang="en-US" sz="3300" dirty="0" err="1">
                <a:solidFill>
                  <a:srgbClr val="19112C"/>
                </a:solidFill>
                <a:latin typeface="Arial"/>
                <a:ea typeface="Arial"/>
                <a:cs typeface="Arial"/>
                <a:sym typeface="Arial"/>
              </a:rPr>
              <a:t>nouvel</a:t>
            </a:r>
            <a:r>
              <a:rPr lang="en-US" sz="3300" dirty="0">
                <a:solidFill>
                  <a:srgbClr val="19112C"/>
                </a:solidFill>
                <a:latin typeface="Arial"/>
                <a:ea typeface="Arial"/>
                <a:cs typeface="Arial"/>
                <a:sym typeface="Arial"/>
              </a:rPr>
              <a:t> article ?</a:t>
            </a:r>
          </a:p>
          <a:p>
            <a:pPr algn="l" rtl="0">
              <a:lnSpc>
                <a:spcPts val="3960"/>
              </a:lnSpc>
            </a:pPr>
            <a:endParaRPr lang="en-US" sz="3300" dirty="0">
              <a:solidFill>
                <a:srgbClr val="19112C"/>
              </a:solidFill>
              <a:latin typeface="Arial"/>
              <a:ea typeface="Arial"/>
              <a:cs typeface="Arial"/>
              <a:sym typeface="Arial"/>
            </a:endParaRPr>
          </a:p>
          <a:p>
            <a:pPr algn="l" rtl="0">
              <a:lnSpc>
                <a:spcPts val="3960"/>
              </a:lnSpc>
            </a:pPr>
            <a:r>
              <a:rPr lang="en-US" sz="3300" dirty="0" err="1">
                <a:solidFill>
                  <a:srgbClr val="19112C"/>
                </a:solidFill>
                <a:latin typeface="Arial"/>
                <a:ea typeface="Arial"/>
                <a:cs typeface="Arial"/>
                <a:sym typeface="Arial"/>
              </a:rPr>
              <a:t>Pensez</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également</a:t>
            </a:r>
            <a:r>
              <a:rPr lang="en-US" sz="3300" dirty="0">
                <a:solidFill>
                  <a:srgbClr val="19112C"/>
                </a:solidFill>
                <a:latin typeface="Arial"/>
                <a:ea typeface="Arial"/>
                <a:cs typeface="Arial"/>
                <a:sym typeface="Arial"/>
              </a:rPr>
              <a:t> à </a:t>
            </a:r>
            <a:r>
              <a:rPr lang="en-US" sz="3300" dirty="0" err="1">
                <a:solidFill>
                  <a:srgbClr val="19112C"/>
                </a:solidFill>
                <a:latin typeface="Arial"/>
                <a:ea typeface="Arial"/>
                <a:cs typeface="Arial"/>
                <a:sym typeface="Arial"/>
              </a:rPr>
              <a:t>mettre</a:t>
            </a:r>
            <a:r>
              <a:rPr lang="en-US" sz="3300" dirty="0">
                <a:solidFill>
                  <a:srgbClr val="19112C"/>
                </a:solidFill>
                <a:latin typeface="Arial"/>
                <a:ea typeface="Arial"/>
                <a:cs typeface="Arial"/>
                <a:sym typeface="Arial"/>
              </a:rPr>
              <a:t> en avant des </a:t>
            </a:r>
            <a:r>
              <a:rPr lang="en-US" sz="3300" dirty="0" err="1">
                <a:solidFill>
                  <a:srgbClr val="19112C"/>
                </a:solidFill>
                <a:latin typeface="Arial"/>
                <a:ea typeface="Arial"/>
                <a:cs typeface="Arial"/>
                <a:sym typeface="Arial"/>
              </a:rPr>
              <a:t>avantages</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clairs</a:t>
            </a:r>
            <a:r>
              <a:rPr lang="en-US" sz="3300" dirty="0">
                <a:solidFill>
                  <a:srgbClr val="19112C"/>
                </a:solidFill>
                <a:latin typeface="Arial"/>
                <a:ea typeface="Arial"/>
                <a:cs typeface="Arial"/>
                <a:sym typeface="Arial"/>
              </a:rPr>
              <a:t> pour le client, qui </a:t>
            </a:r>
            <a:r>
              <a:rPr lang="en-US" sz="3300" dirty="0" err="1">
                <a:solidFill>
                  <a:srgbClr val="19112C"/>
                </a:solidFill>
                <a:latin typeface="Arial"/>
                <a:ea typeface="Arial"/>
                <a:cs typeface="Arial"/>
                <a:sym typeface="Arial"/>
              </a:rPr>
              <a:t>rendent</a:t>
            </a:r>
            <a:r>
              <a:rPr lang="en-US" sz="3300" dirty="0">
                <a:solidFill>
                  <a:srgbClr val="19112C"/>
                </a:solidFill>
                <a:latin typeface="Arial"/>
                <a:ea typeface="Arial"/>
                <a:cs typeface="Arial"/>
                <a:sym typeface="Arial"/>
              </a:rPr>
              <a:t> le retour </a:t>
            </a:r>
            <a:r>
              <a:rPr lang="en-US" sz="3300" dirty="0" err="1">
                <a:solidFill>
                  <a:srgbClr val="19112C"/>
                </a:solidFill>
                <a:latin typeface="Arial"/>
                <a:ea typeface="Arial"/>
                <a:cs typeface="Arial"/>
                <a:sym typeface="Arial"/>
              </a:rPr>
              <a:t>gratifiant</a:t>
            </a:r>
            <a:r>
              <a:rPr lang="en-US" sz="3300" dirty="0">
                <a:solidFill>
                  <a:srgbClr val="19112C"/>
                </a:solidFill>
                <a:latin typeface="Arial"/>
                <a:ea typeface="Arial"/>
                <a:cs typeface="Arial"/>
                <a:sym typeface="Arial"/>
              </a:rPr>
              <a:t> et pas </a:t>
            </a:r>
            <a:r>
              <a:rPr lang="en-US" sz="3300" dirty="0" err="1">
                <a:solidFill>
                  <a:srgbClr val="19112C"/>
                </a:solidFill>
                <a:latin typeface="Arial"/>
                <a:ea typeface="Arial"/>
                <a:cs typeface="Arial"/>
                <a:sym typeface="Arial"/>
              </a:rPr>
              <a:t>seulement</a:t>
            </a:r>
            <a:r>
              <a:rPr lang="en-US" sz="3300" dirty="0">
                <a:solidFill>
                  <a:srgbClr val="19112C"/>
                </a:solidFill>
                <a:latin typeface="Arial"/>
                <a:ea typeface="Arial"/>
                <a:cs typeface="Arial"/>
                <a:sym typeface="Arial"/>
              </a:rPr>
              <a:t> </a:t>
            </a:r>
            <a:r>
              <a:rPr lang="en-US" sz="3300" dirty="0" err="1">
                <a:solidFill>
                  <a:srgbClr val="19112C"/>
                </a:solidFill>
                <a:latin typeface="Arial"/>
                <a:ea typeface="Arial"/>
                <a:cs typeface="Arial"/>
                <a:sym typeface="Arial"/>
              </a:rPr>
              <a:t>une</a:t>
            </a:r>
            <a:r>
              <a:rPr lang="en-US" sz="3300" dirty="0">
                <a:solidFill>
                  <a:srgbClr val="19112C"/>
                </a:solidFill>
                <a:latin typeface="Arial"/>
                <a:ea typeface="Arial"/>
                <a:cs typeface="Arial"/>
                <a:sym typeface="Arial"/>
              </a:rPr>
              <a:t> obligation.</a:t>
            </a:r>
          </a:p>
          <a:p>
            <a:pPr algn="l" rtl="0">
              <a:lnSpc>
                <a:spcPts val="3960"/>
              </a:lnSpc>
            </a:pPr>
            <a:endParaRPr lang="en-US" sz="3300" dirty="0">
              <a:solidFill>
                <a:srgbClr val="19112C"/>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sp>
        <p:nvSpPr>
          <p:cNvPr id="21" name="TextBox 21"/>
          <p:cNvSpPr txBox="1"/>
          <p:nvPr/>
        </p:nvSpPr>
        <p:spPr>
          <a:xfrm>
            <a:off x="1055669" y="2354690"/>
            <a:ext cx="11020355" cy="718182"/>
          </a:xfrm>
          <a:prstGeom prst="rect">
            <a:avLst/>
          </a:prstGeom>
        </p:spPr>
        <p:txBody>
          <a:bodyPr lIns="0" tIns="0" rIns="0" bIns="0" rtlCol="0" anchor="t">
            <a:spAutoFit/>
          </a:bodyPr>
          <a:lstStyle/>
          <a:p>
            <a:pPr algn="l" rtl="0">
              <a:lnSpc>
                <a:spcPts val="4536"/>
              </a:lnSpc>
            </a:pPr>
            <a:r>
              <a:rPr lang="en-US" sz="4200" b="1">
                <a:solidFill>
                  <a:srgbClr val="FFFFFF"/>
                </a:solidFill>
                <a:latin typeface="Arial Bold"/>
                <a:ea typeface="Arial Bold"/>
                <a:cs typeface="Arial Bold"/>
                <a:sym typeface="Arial Bold"/>
              </a:rPr>
              <a:t>W4TEX est un projet européen qui vise à :</a:t>
            </a:r>
          </a:p>
        </p:txBody>
      </p:sp>
      <p:grpSp>
        <p:nvGrpSpPr>
          <p:cNvPr id="22" name="Group 22"/>
          <p:cNvGrpSpPr/>
          <p:nvPr/>
        </p:nvGrpSpPr>
        <p:grpSpPr>
          <a:xfrm>
            <a:off x="6396773" y="705952"/>
            <a:ext cx="5375015" cy="838197"/>
            <a:chOff x="0" y="0"/>
            <a:chExt cx="7166686" cy="1117596"/>
          </a:xfrm>
        </p:grpSpPr>
        <p:sp>
          <p:nvSpPr>
            <p:cNvPr id="23" name="Freeform 23"/>
            <p:cNvSpPr/>
            <p:nvPr/>
          </p:nvSpPr>
          <p:spPr>
            <a:xfrm>
              <a:off x="0" y="0"/>
              <a:ext cx="7166686" cy="1117596"/>
            </a:xfrm>
            <a:custGeom>
              <a:avLst/>
              <a:gdLst/>
              <a:ahLst/>
              <a:cxnLst/>
              <a:rect l="l" t="t" r="r" b="b"/>
              <a:pathLst>
                <a:path w="7166686" h="1117596">
                  <a:moveTo>
                    <a:pt x="0" y="0"/>
                  </a:moveTo>
                  <a:lnTo>
                    <a:pt x="7166686" y="0"/>
                  </a:lnTo>
                  <a:lnTo>
                    <a:pt x="7166686" y="1117596"/>
                  </a:lnTo>
                  <a:lnTo>
                    <a:pt x="0" y="1117596"/>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7166686"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Introduction</a:t>
              </a:r>
            </a:p>
          </p:txBody>
        </p:sp>
      </p:grpSp>
      <p:sp>
        <p:nvSpPr>
          <p:cNvPr id="25" name="Freeform 25" descr="Objetivo con relleno sólido"/>
          <p:cNvSpPr/>
          <p:nvPr/>
        </p:nvSpPr>
        <p:spPr>
          <a:xfrm>
            <a:off x="13879626" y="0"/>
            <a:ext cx="4451685" cy="4451685"/>
          </a:xfrm>
          <a:custGeom>
            <a:avLst/>
            <a:gdLst/>
            <a:ahLst/>
            <a:cxnLst/>
            <a:rect l="l" t="t" r="r" b="b"/>
            <a:pathLst>
              <a:path w="4451685" h="4451685">
                <a:moveTo>
                  <a:pt x="0" y="0"/>
                </a:moveTo>
                <a:lnTo>
                  <a:pt x="4451685" y="0"/>
                </a:lnTo>
                <a:lnTo>
                  <a:pt x="4451685" y="4451685"/>
                </a:lnTo>
                <a:lnTo>
                  <a:pt x="0" y="44516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grpSp>
        <p:nvGrpSpPr>
          <p:cNvPr id="26" name="Group 26"/>
          <p:cNvGrpSpPr/>
          <p:nvPr/>
        </p:nvGrpSpPr>
        <p:grpSpPr>
          <a:xfrm>
            <a:off x="452785" y="4346363"/>
            <a:ext cx="4658086" cy="3485834"/>
            <a:chOff x="0" y="0"/>
            <a:chExt cx="4217838" cy="3156378"/>
          </a:xfrm>
        </p:grpSpPr>
        <p:sp>
          <p:nvSpPr>
            <p:cNvPr id="27" name="Freeform 27"/>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pPr algn="l" rtl="0"/>
              <a:endParaRPr lang="el-GR"/>
            </a:p>
          </p:txBody>
        </p:sp>
        <p:sp>
          <p:nvSpPr>
            <p:cNvPr id="28" name="Freeform 28"/>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pPr algn="l" rtl="0"/>
              <a:endParaRPr lang="el-GR"/>
            </a:p>
          </p:txBody>
        </p:sp>
      </p:grpSp>
      <p:grpSp>
        <p:nvGrpSpPr>
          <p:cNvPr id="29" name="Group 29"/>
          <p:cNvGrpSpPr/>
          <p:nvPr/>
        </p:nvGrpSpPr>
        <p:grpSpPr>
          <a:xfrm>
            <a:off x="11215555" y="4154994"/>
            <a:ext cx="4658086" cy="3485834"/>
            <a:chOff x="0" y="0"/>
            <a:chExt cx="4217838" cy="3156378"/>
          </a:xfrm>
        </p:grpSpPr>
        <p:sp>
          <p:nvSpPr>
            <p:cNvPr id="30" name="Freeform 30"/>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pPr algn="l" rtl="0"/>
              <a:endParaRPr lang="el-GR"/>
            </a:p>
          </p:txBody>
        </p:sp>
        <p:sp>
          <p:nvSpPr>
            <p:cNvPr id="31" name="Freeform 31"/>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pPr algn="l" rtl="0"/>
              <a:endParaRPr lang="el-GR"/>
            </a:p>
          </p:txBody>
        </p:sp>
      </p:grpSp>
      <p:sp>
        <p:nvSpPr>
          <p:cNvPr id="32" name="TextBox 32"/>
          <p:cNvSpPr txBox="1"/>
          <p:nvPr/>
        </p:nvSpPr>
        <p:spPr>
          <a:xfrm>
            <a:off x="11912684" y="4779864"/>
            <a:ext cx="3263782" cy="2532873"/>
          </a:xfrm>
          <a:prstGeom prst="rect">
            <a:avLst/>
          </a:prstGeom>
        </p:spPr>
        <p:txBody>
          <a:bodyPr wrap="square" lIns="0" tIns="0" rIns="0" bIns="0" rtlCol="0" anchor="t">
            <a:spAutoFit/>
          </a:bodyPr>
          <a:lstStyle/>
          <a:p>
            <a:pPr algn="ctr" rtl="0">
              <a:lnSpc>
                <a:spcPts val="3959"/>
              </a:lnSpc>
            </a:pPr>
            <a:r>
              <a:rPr lang="en-US" sz="3299" dirty="0" err="1">
                <a:solidFill>
                  <a:srgbClr val="FFFFFF"/>
                </a:solidFill>
                <a:latin typeface="Arial"/>
                <a:ea typeface="Arial"/>
                <a:cs typeface="Arial"/>
                <a:sym typeface="Arial"/>
              </a:rPr>
              <a:t>Développer</a:t>
            </a:r>
            <a:r>
              <a:rPr lang="en-US" sz="3299" dirty="0">
                <a:solidFill>
                  <a:srgbClr val="FFFFFF"/>
                </a:solidFill>
                <a:latin typeface="Arial"/>
                <a:ea typeface="Arial"/>
                <a:cs typeface="Arial"/>
                <a:sym typeface="Arial"/>
              </a:rPr>
              <a:t> les </a:t>
            </a:r>
            <a:r>
              <a:rPr lang="en-US" sz="3299" dirty="0" err="1">
                <a:solidFill>
                  <a:srgbClr val="FFFFFF"/>
                </a:solidFill>
                <a:latin typeface="Arial"/>
                <a:ea typeface="Arial"/>
                <a:cs typeface="Arial"/>
                <a:sym typeface="Arial"/>
              </a:rPr>
              <a:t>compétences</a:t>
            </a:r>
            <a:r>
              <a:rPr lang="en-US" sz="3299" dirty="0">
                <a:solidFill>
                  <a:srgbClr val="FFFFFF"/>
                </a:solidFill>
                <a:latin typeface="Arial"/>
                <a:ea typeface="Arial"/>
                <a:cs typeface="Arial"/>
                <a:sym typeface="Arial"/>
              </a:rPr>
              <a:t> pour </a:t>
            </a:r>
            <a:r>
              <a:rPr lang="en-US" sz="3299" dirty="0" err="1">
                <a:solidFill>
                  <a:srgbClr val="FFFFFF"/>
                </a:solidFill>
                <a:latin typeface="Arial"/>
                <a:ea typeface="Arial"/>
                <a:cs typeface="Arial"/>
                <a:sym typeface="Arial"/>
              </a:rPr>
              <a:t>accroître</a:t>
            </a:r>
            <a:r>
              <a:rPr lang="en-US" sz="3299" dirty="0">
                <a:solidFill>
                  <a:srgbClr val="FFFFFF"/>
                </a:solidFill>
                <a:latin typeface="Arial"/>
                <a:ea typeface="Arial"/>
                <a:cs typeface="Arial"/>
                <a:sym typeface="Arial"/>
              </a:rPr>
              <a:t> </a:t>
            </a:r>
            <a:r>
              <a:rPr lang="en-US" sz="3299" dirty="0" err="1">
                <a:solidFill>
                  <a:srgbClr val="FFFFFF"/>
                </a:solidFill>
                <a:latin typeface="Arial"/>
                <a:ea typeface="Arial"/>
                <a:cs typeface="Arial"/>
                <a:sym typeface="Arial"/>
              </a:rPr>
              <a:t>l'employabilité</a:t>
            </a:r>
            <a:r>
              <a:rPr lang="en-US" sz="3299" dirty="0">
                <a:solidFill>
                  <a:srgbClr val="FFFFFF"/>
                </a:solidFill>
                <a:latin typeface="Arial"/>
                <a:ea typeface="Arial"/>
                <a:cs typeface="Arial"/>
                <a:sym typeface="Arial"/>
              </a:rPr>
              <a:t> des femmes</a:t>
            </a:r>
          </a:p>
        </p:txBody>
      </p:sp>
      <p:sp>
        <p:nvSpPr>
          <p:cNvPr id="33" name="TextBox 33"/>
          <p:cNvSpPr txBox="1"/>
          <p:nvPr/>
        </p:nvSpPr>
        <p:spPr>
          <a:xfrm>
            <a:off x="1113856" y="5070105"/>
            <a:ext cx="3335944" cy="2009775"/>
          </a:xfrm>
          <a:prstGeom prst="rect">
            <a:avLst/>
          </a:prstGeom>
        </p:spPr>
        <p:txBody>
          <a:bodyPr lIns="0" tIns="0" rIns="0" bIns="0" rtlCol="0" anchor="t">
            <a:spAutoFit/>
          </a:bodyPr>
          <a:lstStyle/>
          <a:p>
            <a:pPr algn="ctr" rtl="0">
              <a:lnSpc>
                <a:spcPts val="3959"/>
              </a:lnSpc>
            </a:pPr>
            <a:r>
              <a:rPr lang="en-US" sz="3299">
                <a:solidFill>
                  <a:srgbClr val="FFFFFF"/>
                </a:solidFill>
                <a:latin typeface="Arial"/>
                <a:ea typeface="Arial"/>
                <a:cs typeface="Arial"/>
                <a:sym typeface="Arial"/>
              </a:rPr>
              <a:t>Aborder le problème de la transition écologique dans le secteur textile</a:t>
            </a:r>
          </a:p>
        </p:txBody>
      </p:sp>
      <p:grpSp>
        <p:nvGrpSpPr>
          <p:cNvPr id="34" name="Group 34"/>
          <p:cNvGrpSpPr/>
          <p:nvPr/>
        </p:nvGrpSpPr>
        <p:grpSpPr>
          <a:xfrm>
            <a:off x="5729996" y="3765655"/>
            <a:ext cx="4658086" cy="3485834"/>
            <a:chOff x="0" y="0"/>
            <a:chExt cx="4217838" cy="3156378"/>
          </a:xfrm>
        </p:grpSpPr>
        <p:sp>
          <p:nvSpPr>
            <p:cNvPr id="35" name="Freeform 35"/>
            <p:cNvSpPr/>
            <p:nvPr/>
          </p:nvSpPr>
          <p:spPr>
            <a:xfrm>
              <a:off x="12700" y="12700"/>
              <a:ext cx="4192397" cy="3131058"/>
            </a:xfrm>
            <a:custGeom>
              <a:avLst/>
              <a:gdLst/>
              <a:ahLst/>
              <a:cxnLst/>
              <a:rect l="l" t="t" r="r" b="b"/>
              <a:pathLst>
                <a:path w="4192397" h="3131058">
                  <a:moveTo>
                    <a:pt x="0" y="1565529"/>
                  </a:moveTo>
                  <a:cubicBezTo>
                    <a:pt x="0" y="700913"/>
                    <a:pt x="938530" y="0"/>
                    <a:pt x="2096262" y="0"/>
                  </a:cubicBezTo>
                  <a:cubicBezTo>
                    <a:pt x="3253994" y="0"/>
                    <a:pt x="4192397" y="700913"/>
                    <a:pt x="4192397" y="1565529"/>
                  </a:cubicBezTo>
                  <a:cubicBezTo>
                    <a:pt x="4192397" y="2430145"/>
                    <a:pt x="3253867" y="3131058"/>
                    <a:pt x="2096135" y="3131058"/>
                  </a:cubicBezTo>
                  <a:cubicBezTo>
                    <a:pt x="938403" y="3131058"/>
                    <a:pt x="0" y="2430145"/>
                    <a:pt x="0" y="1565529"/>
                  </a:cubicBezTo>
                  <a:close/>
                </a:path>
              </a:pathLst>
            </a:custGeom>
            <a:solidFill>
              <a:srgbClr val="75C73E"/>
            </a:solidFill>
          </p:spPr>
          <p:txBody>
            <a:bodyPr/>
            <a:lstStyle/>
            <a:p>
              <a:pPr algn="l" rtl="0"/>
              <a:endParaRPr lang="el-GR"/>
            </a:p>
          </p:txBody>
        </p:sp>
        <p:sp>
          <p:nvSpPr>
            <p:cNvPr id="36" name="Freeform 36"/>
            <p:cNvSpPr/>
            <p:nvPr/>
          </p:nvSpPr>
          <p:spPr>
            <a:xfrm>
              <a:off x="0" y="0"/>
              <a:ext cx="4217797" cy="3156458"/>
            </a:xfrm>
            <a:custGeom>
              <a:avLst/>
              <a:gdLst/>
              <a:ahLst/>
              <a:cxnLst/>
              <a:rect l="l" t="t" r="r" b="b"/>
              <a:pathLst>
                <a:path w="4217797" h="3156458">
                  <a:moveTo>
                    <a:pt x="0" y="1578229"/>
                  </a:moveTo>
                  <a:cubicBezTo>
                    <a:pt x="0" y="703453"/>
                    <a:pt x="947928" y="0"/>
                    <a:pt x="2108962" y="0"/>
                  </a:cubicBezTo>
                  <a:cubicBezTo>
                    <a:pt x="3269996" y="0"/>
                    <a:pt x="4217797" y="703453"/>
                    <a:pt x="4217797" y="1578229"/>
                  </a:cubicBezTo>
                  <a:lnTo>
                    <a:pt x="4205097" y="1578229"/>
                  </a:lnTo>
                  <a:lnTo>
                    <a:pt x="4217797" y="1578229"/>
                  </a:lnTo>
                  <a:cubicBezTo>
                    <a:pt x="4217797" y="2453005"/>
                    <a:pt x="3269869" y="3156458"/>
                    <a:pt x="2108835" y="3156458"/>
                  </a:cubicBezTo>
                  <a:lnTo>
                    <a:pt x="2108835" y="3143758"/>
                  </a:lnTo>
                  <a:lnTo>
                    <a:pt x="2108835" y="3156458"/>
                  </a:lnTo>
                  <a:cubicBezTo>
                    <a:pt x="947928" y="3156331"/>
                    <a:pt x="0" y="2453005"/>
                    <a:pt x="0" y="1578229"/>
                  </a:cubicBezTo>
                  <a:lnTo>
                    <a:pt x="12700" y="1578229"/>
                  </a:lnTo>
                  <a:lnTo>
                    <a:pt x="25400" y="1578229"/>
                  </a:lnTo>
                  <a:lnTo>
                    <a:pt x="12700" y="1578229"/>
                  </a:lnTo>
                  <a:lnTo>
                    <a:pt x="0" y="1578229"/>
                  </a:lnTo>
                  <a:moveTo>
                    <a:pt x="25400" y="1578229"/>
                  </a:moveTo>
                  <a:cubicBezTo>
                    <a:pt x="25400" y="1585214"/>
                    <a:pt x="19685" y="1590929"/>
                    <a:pt x="12700" y="1590929"/>
                  </a:cubicBezTo>
                  <a:cubicBezTo>
                    <a:pt x="5715" y="1590929"/>
                    <a:pt x="0" y="1585214"/>
                    <a:pt x="0" y="1578229"/>
                  </a:cubicBezTo>
                  <a:cubicBezTo>
                    <a:pt x="0" y="1571244"/>
                    <a:pt x="5715" y="1565529"/>
                    <a:pt x="12700" y="1565529"/>
                  </a:cubicBezTo>
                  <a:cubicBezTo>
                    <a:pt x="19685" y="1565529"/>
                    <a:pt x="25400" y="1571244"/>
                    <a:pt x="25400" y="1578229"/>
                  </a:cubicBezTo>
                  <a:cubicBezTo>
                    <a:pt x="25400" y="2432685"/>
                    <a:pt x="954532" y="3131058"/>
                    <a:pt x="2108962" y="3131058"/>
                  </a:cubicBezTo>
                  <a:cubicBezTo>
                    <a:pt x="3263392" y="3131058"/>
                    <a:pt x="4192524" y="2432685"/>
                    <a:pt x="4192524" y="1578229"/>
                  </a:cubicBezTo>
                  <a:cubicBezTo>
                    <a:pt x="4192524" y="723773"/>
                    <a:pt x="3263265" y="25400"/>
                    <a:pt x="2108962" y="25400"/>
                  </a:cubicBezTo>
                  <a:lnTo>
                    <a:pt x="2108962" y="12700"/>
                  </a:lnTo>
                  <a:lnTo>
                    <a:pt x="2108962" y="25400"/>
                  </a:lnTo>
                  <a:cubicBezTo>
                    <a:pt x="954532" y="25400"/>
                    <a:pt x="25400" y="723773"/>
                    <a:pt x="25400" y="1578229"/>
                  </a:cubicBezTo>
                  <a:close/>
                </a:path>
              </a:pathLst>
            </a:custGeom>
            <a:solidFill>
              <a:srgbClr val="C0FF99"/>
            </a:solidFill>
          </p:spPr>
          <p:txBody>
            <a:bodyPr/>
            <a:lstStyle/>
            <a:p>
              <a:pPr algn="l" rtl="0"/>
              <a:endParaRPr lang="el-GR"/>
            </a:p>
          </p:txBody>
        </p:sp>
      </p:grpSp>
      <p:sp>
        <p:nvSpPr>
          <p:cNvPr id="37" name="TextBox 37"/>
          <p:cNvSpPr txBox="1"/>
          <p:nvPr/>
        </p:nvSpPr>
        <p:spPr>
          <a:xfrm>
            <a:off x="6297729" y="4241747"/>
            <a:ext cx="3640572" cy="2505075"/>
          </a:xfrm>
          <a:prstGeom prst="rect">
            <a:avLst/>
          </a:prstGeom>
        </p:spPr>
        <p:txBody>
          <a:bodyPr lIns="0" tIns="0" rIns="0" bIns="0" rtlCol="0" anchor="t">
            <a:spAutoFit/>
          </a:bodyPr>
          <a:lstStyle/>
          <a:p>
            <a:pPr algn="ctr" rtl="0">
              <a:lnSpc>
                <a:spcPts val="3959"/>
              </a:lnSpc>
            </a:pPr>
            <a:r>
              <a:rPr lang="en-US" sz="3299">
                <a:solidFill>
                  <a:srgbClr val="FFFFFF"/>
                </a:solidFill>
                <a:latin typeface="Arial"/>
                <a:ea typeface="Arial"/>
                <a:cs typeface="Arial"/>
                <a:sym typeface="Arial"/>
              </a:rPr>
              <a:t>Rééquilibrer la représentation des femmes aux postes de décision dans le secteur textile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
        <p:nvSpPr>
          <p:cNvPr id="26" name="TextBox 26"/>
          <p:cNvSpPr txBox="1"/>
          <p:nvPr/>
        </p:nvSpPr>
        <p:spPr>
          <a:xfrm>
            <a:off x="377371" y="1684828"/>
            <a:ext cx="13818797" cy="7662547"/>
          </a:xfrm>
          <a:prstGeom prst="rect">
            <a:avLst/>
          </a:prstGeom>
        </p:spPr>
        <p:txBody>
          <a:bodyPr wrap="square" lIns="0" tIns="0" rIns="0" bIns="0" rtlCol="0" anchor="t">
            <a:spAutoFit/>
          </a:bodyPr>
          <a:lstStyle/>
          <a:p>
            <a:pPr algn="l" rtl="0">
              <a:lnSpc>
                <a:spcPts val="3960"/>
              </a:lnSpc>
            </a:pPr>
            <a:r>
              <a:rPr lang="en-US" sz="3200" b="1" dirty="0">
                <a:solidFill>
                  <a:srgbClr val="19112C"/>
                </a:solidFill>
                <a:latin typeface="Arial Bold"/>
                <a:ea typeface="Arial Bold"/>
                <a:cs typeface="Arial Bold"/>
                <a:sym typeface="Arial Bold"/>
              </a:rPr>
              <a:t>Le </a:t>
            </a:r>
            <a:r>
              <a:rPr lang="en-US" sz="3200" b="1" dirty="0" err="1">
                <a:solidFill>
                  <a:srgbClr val="19112C"/>
                </a:solidFill>
                <a:latin typeface="Arial Bold"/>
                <a:ea typeface="Arial Bold"/>
                <a:cs typeface="Arial Bold"/>
                <a:sym typeface="Arial Bold"/>
              </a:rPr>
              <a:t>vrai</a:t>
            </a:r>
            <a:r>
              <a:rPr lang="en-US" sz="3200" b="1" dirty="0">
                <a:solidFill>
                  <a:srgbClr val="19112C"/>
                </a:solidFill>
                <a:latin typeface="Arial Bold"/>
                <a:ea typeface="Arial Bold"/>
                <a:cs typeface="Arial Bold"/>
                <a:sym typeface="Arial Bold"/>
              </a:rPr>
              <a:t> </a:t>
            </a:r>
            <a:r>
              <a:rPr lang="en-US" sz="3200" b="1" dirty="0" err="1">
                <a:solidFill>
                  <a:srgbClr val="19112C"/>
                </a:solidFill>
                <a:latin typeface="Arial Bold"/>
                <a:ea typeface="Arial Bold"/>
                <a:cs typeface="Arial Bold"/>
                <a:sym typeface="Arial Bold"/>
              </a:rPr>
              <a:t>problème</a:t>
            </a:r>
            <a:r>
              <a:rPr lang="en-US" sz="3200" b="1" dirty="0">
                <a:solidFill>
                  <a:srgbClr val="19112C"/>
                </a:solidFill>
                <a:latin typeface="Arial Bold"/>
                <a:ea typeface="Arial Bold"/>
                <a:cs typeface="Arial Bold"/>
                <a:sym typeface="Arial Bold"/>
              </a:rPr>
              <a:t> :</a:t>
            </a:r>
            <a:r>
              <a:rPr lang="en-US" sz="3200" dirty="0">
                <a:solidFill>
                  <a:srgbClr val="19112C"/>
                </a:solidFill>
                <a:latin typeface="Arial"/>
                <a:ea typeface="Arial"/>
                <a:cs typeface="Arial"/>
                <a:sym typeface="Arial"/>
              </a:rPr>
              <a:t>Vous </a:t>
            </a:r>
            <a:r>
              <a:rPr lang="en-US" sz="3200" dirty="0" err="1">
                <a:solidFill>
                  <a:srgbClr val="19112C"/>
                </a:solidFill>
                <a:latin typeface="Arial"/>
                <a:ea typeface="Arial"/>
                <a:cs typeface="Arial"/>
                <a:sym typeface="Arial"/>
              </a:rPr>
              <a:t>avez</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collecté</a:t>
            </a:r>
            <a:r>
              <a:rPr lang="en-US" sz="3200" dirty="0">
                <a:solidFill>
                  <a:srgbClr val="19112C"/>
                </a:solidFill>
                <a:latin typeface="Arial"/>
                <a:ea typeface="Arial"/>
                <a:cs typeface="Arial"/>
                <a:sym typeface="Arial"/>
              </a:rPr>
              <a:t> des </a:t>
            </a:r>
            <a:r>
              <a:rPr lang="en-US" sz="3200" dirty="0" err="1">
                <a:solidFill>
                  <a:srgbClr val="19112C"/>
                </a:solidFill>
                <a:latin typeface="Arial"/>
                <a:ea typeface="Arial"/>
                <a:cs typeface="Arial"/>
                <a:sym typeface="Arial"/>
              </a:rPr>
              <a:t>centaines</a:t>
            </a:r>
            <a:r>
              <a:rPr lang="en-US" sz="3200" dirty="0">
                <a:solidFill>
                  <a:srgbClr val="19112C"/>
                </a:solidFill>
                <a:latin typeface="Arial"/>
                <a:ea typeface="Arial"/>
                <a:cs typeface="Arial"/>
                <a:sym typeface="Arial"/>
              </a:rPr>
              <a:t> de </a:t>
            </a:r>
            <a:r>
              <a:rPr lang="en-US" sz="3200" dirty="0" err="1">
                <a:solidFill>
                  <a:srgbClr val="19112C"/>
                </a:solidFill>
                <a:latin typeface="Arial"/>
                <a:ea typeface="Arial"/>
                <a:cs typeface="Arial"/>
                <a:sym typeface="Arial"/>
              </a:rPr>
              <a:t>vêtements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usagés</a:t>
            </a:r>
            <a:r>
              <a:rPr lang="en-US" sz="3200" dirty="0">
                <a:solidFill>
                  <a:srgbClr val="19112C"/>
                </a:solidFill>
                <a:latin typeface="Arial"/>
                <a:ea typeface="Arial"/>
                <a:cs typeface="Arial"/>
                <a:sym typeface="Arial"/>
              </a:rPr>
              <a:t> grâce à </a:t>
            </a:r>
            <a:r>
              <a:rPr lang="en-US" sz="3200" dirty="0" err="1">
                <a:solidFill>
                  <a:srgbClr val="19112C"/>
                </a:solidFill>
                <a:latin typeface="Arial"/>
                <a:ea typeface="Arial"/>
                <a:cs typeface="Arial"/>
                <a:sym typeface="Arial"/>
              </a:rPr>
              <a:t>votre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programme</a:t>
            </a:r>
            <a:r>
              <a:rPr lang="en-US" sz="3200" dirty="0">
                <a:solidFill>
                  <a:srgbClr val="19112C"/>
                </a:solidFill>
                <a:latin typeface="Arial"/>
                <a:ea typeface="Arial"/>
                <a:cs typeface="Arial"/>
                <a:sym typeface="Arial"/>
              </a:rPr>
              <a:t> de reprise, </a:t>
            </a:r>
            <a:r>
              <a:rPr lang="en-US" sz="3200" dirty="0" err="1">
                <a:solidFill>
                  <a:srgbClr val="19112C"/>
                </a:solidFill>
                <a:latin typeface="Arial"/>
                <a:ea typeface="Arial"/>
                <a:cs typeface="Arial"/>
                <a:sym typeface="Arial"/>
              </a:rPr>
              <a:t>mais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ils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s'entassent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désormais</a:t>
            </a:r>
            <a:r>
              <a:rPr lang="en-US" sz="3200" dirty="0">
                <a:solidFill>
                  <a:srgbClr val="19112C"/>
                </a:solidFill>
                <a:latin typeface="Arial"/>
                <a:ea typeface="Arial"/>
                <a:cs typeface="Arial"/>
                <a:sym typeface="Arial"/>
              </a:rPr>
              <a:t> dans un entrepôt. La </a:t>
            </a:r>
            <a:r>
              <a:rPr lang="en-US" sz="3200" dirty="0" err="1">
                <a:solidFill>
                  <a:srgbClr val="19112C"/>
                </a:solidFill>
                <a:latin typeface="Arial"/>
                <a:ea typeface="Arial"/>
                <a:cs typeface="Arial"/>
                <a:sym typeface="Arial"/>
              </a:rPr>
              <a:t>plupart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sont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composés</a:t>
            </a:r>
            <a:r>
              <a:rPr lang="en-US" sz="3200" dirty="0">
                <a:solidFill>
                  <a:srgbClr val="19112C"/>
                </a:solidFill>
                <a:latin typeface="Arial"/>
                <a:ea typeface="Arial"/>
                <a:cs typeface="Arial"/>
                <a:sym typeface="Arial"/>
              </a:rPr>
              <a:t> de </a:t>
            </a:r>
            <a:r>
              <a:rPr lang="en-US" sz="3200" dirty="0" err="1">
                <a:solidFill>
                  <a:srgbClr val="19112C"/>
                </a:solidFill>
                <a:latin typeface="Arial"/>
                <a:ea typeface="Arial"/>
                <a:cs typeface="Arial"/>
                <a:sym typeface="Arial"/>
              </a:rPr>
              <a:t>tissus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mélangés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coton</a:t>
            </a:r>
            <a:r>
              <a:rPr lang="en-US" sz="3200" dirty="0">
                <a:solidFill>
                  <a:srgbClr val="19112C"/>
                </a:solidFill>
                <a:latin typeface="Arial"/>
                <a:ea typeface="Arial"/>
                <a:cs typeface="Arial"/>
                <a:sym typeface="Arial"/>
              </a:rPr>
              <a:t>-polyester, </a:t>
            </a:r>
            <a:r>
              <a:rPr lang="en-US" sz="3200" dirty="0" err="1">
                <a:solidFill>
                  <a:srgbClr val="19112C"/>
                </a:solidFill>
                <a:latin typeface="Arial"/>
                <a:ea typeface="Arial"/>
                <a:cs typeface="Arial"/>
                <a:sym typeface="Arial"/>
              </a:rPr>
              <a:t>élasthanne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teintures</a:t>
            </a:r>
            <a:r>
              <a:rPr lang="en-US" sz="3200" dirty="0">
                <a:solidFill>
                  <a:srgbClr val="19112C"/>
                </a:solidFill>
                <a:latin typeface="Arial"/>
                <a:ea typeface="Arial"/>
                <a:cs typeface="Arial"/>
                <a:sym typeface="Arial"/>
              </a:rPr>
              <a:t>), et les </a:t>
            </a:r>
            <a:r>
              <a:rPr lang="en-US" sz="3200" dirty="0" err="1">
                <a:solidFill>
                  <a:srgbClr val="19112C"/>
                </a:solidFill>
                <a:latin typeface="Arial"/>
                <a:ea typeface="Arial"/>
                <a:cs typeface="Arial"/>
                <a:sym typeface="Arial"/>
              </a:rPr>
              <a:t>recycleurs</a:t>
            </a:r>
            <a:r>
              <a:rPr lang="en-US" sz="3200" dirty="0">
                <a:solidFill>
                  <a:srgbClr val="19112C"/>
                </a:solidFill>
                <a:latin typeface="Arial"/>
                <a:ea typeface="Arial"/>
                <a:cs typeface="Arial"/>
                <a:sym typeface="Arial"/>
              </a:rPr>
              <a:t> textiles les </a:t>
            </a:r>
            <a:r>
              <a:rPr lang="en-US" sz="3200" dirty="0" err="1">
                <a:solidFill>
                  <a:srgbClr val="19112C"/>
                </a:solidFill>
                <a:latin typeface="Arial"/>
                <a:ea typeface="Arial"/>
                <a:cs typeface="Arial"/>
                <a:sym typeface="Arial"/>
              </a:rPr>
              <a:t>refusent</a:t>
            </a:r>
            <a:r>
              <a:rPr lang="en-US" sz="3200" dirty="0">
                <a:solidFill>
                  <a:srgbClr val="19112C"/>
                </a:solidFill>
                <a:latin typeface="Arial"/>
                <a:ea typeface="Arial"/>
                <a:cs typeface="Arial"/>
                <a:sym typeface="Arial"/>
              </a:rPr>
              <a:t>. Les transformer en chiffons vous </a:t>
            </a:r>
            <a:r>
              <a:rPr lang="en-US" sz="3200" dirty="0" err="1">
                <a:solidFill>
                  <a:srgbClr val="19112C"/>
                </a:solidFill>
                <a:latin typeface="Arial"/>
                <a:ea typeface="Arial"/>
                <a:cs typeface="Arial"/>
                <a:sym typeface="Arial"/>
              </a:rPr>
              <a:t>semble</a:t>
            </a:r>
            <a:r>
              <a:rPr lang="en-US" sz="3200" dirty="0">
                <a:solidFill>
                  <a:srgbClr val="19112C"/>
                </a:solidFill>
                <a:latin typeface="Arial"/>
                <a:ea typeface="Arial"/>
                <a:cs typeface="Arial"/>
                <a:sym typeface="Arial"/>
              </a:rPr>
              <a:t> un </a:t>
            </a:r>
            <a:r>
              <a:rPr lang="en-US" sz="3200" dirty="0" err="1">
                <a:solidFill>
                  <a:srgbClr val="19112C"/>
                </a:solidFill>
                <a:latin typeface="Arial"/>
                <a:ea typeface="Arial"/>
                <a:cs typeface="Arial"/>
                <a:sym typeface="Arial"/>
              </a:rPr>
              <a:t>aveu</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d'échec</a:t>
            </a:r>
            <a:r>
              <a:rPr lang="en-US" sz="3200" dirty="0">
                <a:solidFill>
                  <a:srgbClr val="19112C"/>
                </a:solidFill>
                <a:latin typeface="Arial"/>
                <a:ea typeface="Arial"/>
                <a:cs typeface="Arial"/>
                <a:sym typeface="Arial"/>
              </a:rPr>
              <a:t>, et les machines de </a:t>
            </a:r>
            <a:r>
              <a:rPr lang="en-US" sz="3200" dirty="0" err="1">
                <a:solidFill>
                  <a:srgbClr val="19112C"/>
                </a:solidFill>
                <a:latin typeface="Arial"/>
                <a:ea typeface="Arial"/>
                <a:cs typeface="Arial"/>
                <a:sym typeface="Arial"/>
              </a:rPr>
              <a:t>recyclage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performantes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coûtent</a:t>
            </a:r>
            <a:r>
              <a:rPr lang="en-US" sz="3200" dirty="0">
                <a:solidFill>
                  <a:srgbClr val="19112C"/>
                </a:solidFill>
                <a:latin typeface="Arial"/>
                <a:ea typeface="Arial"/>
                <a:cs typeface="Arial"/>
                <a:sym typeface="Arial"/>
              </a:rPr>
              <a:t> des millions, bien au-</a:t>
            </a:r>
            <a:r>
              <a:rPr lang="en-US" sz="3200" dirty="0" err="1">
                <a:solidFill>
                  <a:srgbClr val="19112C"/>
                </a:solidFill>
                <a:latin typeface="Arial"/>
                <a:ea typeface="Arial"/>
                <a:cs typeface="Arial"/>
                <a:sym typeface="Arial"/>
              </a:rPr>
              <a:t>delà</a:t>
            </a:r>
            <a:r>
              <a:rPr lang="en-US" sz="3200" dirty="0">
                <a:solidFill>
                  <a:srgbClr val="19112C"/>
                </a:solidFill>
                <a:latin typeface="Arial"/>
                <a:ea typeface="Arial"/>
                <a:cs typeface="Arial"/>
                <a:sym typeface="Arial"/>
              </a:rPr>
              <a:t> de </a:t>
            </a:r>
            <a:r>
              <a:rPr lang="en-US" sz="3200" dirty="0" err="1">
                <a:solidFill>
                  <a:srgbClr val="19112C"/>
                </a:solidFill>
                <a:latin typeface="Arial"/>
                <a:ea typeface="Arial"/>
                <a:cs typeface="Arial"/>
                <a:sym typeface="Arial"/>
              </a:rPr>
              <a:t>votre</a:t>
            </a:r>
            <a:r>
              <a:rPr lang="en-US" sz="3200" dirty="0">
                <a:solidFill>
                  <a:srgbClr val="19112C"/>
                </a:solidFill>
                <a:latin typeface="Arial"/>
                <a:ea typeface="Arial"/>
                <a:cs typeface="Arial"/>
                <a:sym typeface="Arial"/>
              </a:rPr>
              <a:t> budget. </a:t>
            </a:r>
            <a:r>
              <a:rPr lang="en-US" sz="3200" dirty="0" err="1">
                <a:solidFill>
                  <a:srgbClr val="19112C"/>
                </a:solidFill>
                <a:latin typeface="Arial"/>
                <a:ea typeface="Arial"/>
                <a:cs typeface="Arial"/>
                <a:sym typeface="Arial"/>
              </a:rPr>
              <a:t>Votre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système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circulaire</a:t>
            </a:r>
            <a:r>
              <a:rPr lang="en-US" sz="3200" dirty="0">
                <a:solidFill>
                  <a:srgbClr val="19112C"/>
                </a:solidFill>
                <a:latin typeface="Arial"/>
                <a:ea typeface="Arial"/>
                <a:cs typeface="Arial"/>
                <a:sym typeface="Arial"/>
              </a:rPr>
              <a:t> est </a:t>
            </a:r>
            <a:r>
              <a:rPr lang="en-US" sz="3200" dirty="0" err="1">
                <a:solidFill>
                  <a:srgbClr val="19112C"/>
                </a:solidFill>
                <a:latin typeface="Arial"/>
                <a:ea typeface="Arial"/>
                <a:cs typeface="Arial"/>
                <a:sym typeface="Arial"/>
              </a:rPr>
              <a:t>défaillant</a:t>
            </a:r>
            <a:r>
              <a:rPr lang="en-US" sz="3200" dirty="0">
                <a:solidFill>
                  <a:srgbClr val="19112C"/>
                </a:solidFill>
                <a:latin typeface="Arial"/>
                <a:ea typeface="Arial"/>
                <a:cs typeface="Arial"/>
                <a:sym typeface="Arial"/>
              </a:rPr>
              <a:t> : les matières premières </a:t>
            </a:r>
            <a:r>
              <a:rPr lang="en-US" sz="3200" dirty="0" err="1">
                <a:solidFill>
                  <a:srgbClr val="19112C"/>
                </a:solidFill>
                <a:latin typeface="Arial"/>
                <a:ea typeface="Arial"/>
                <a:cs typeface="Arial"/>
                <a:sym typeface="Arial"/>
              </a:rPr>
              <a:t>entrent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mais</a:t>
            </a:r>
            <a:r>
              <a:rPr lang="en-US" sz="3200" dirty="0">
                <a:solidFill>
                  <a:srgbClr val="19112C"/>
                </a:solidFill>
                <a:latin typeface="Arial"/>
                <a:ea typeface="Arial"/>
                <a:cs typeface="Arial"/>
                <a:sym typeface="Arial"/>
              </a:rPr>
              <a:t> rien de recyclable </a:t>
            </a:r>
            <a:r>
              <a:rPr lang="en-US" sz="3200" dirty="0" err="1">
                <a:solidFill>
                  <a:srgbClr val="19112C"/>
                </a:solidFill>
                <a:latin typeface="Arial"/>
                <a:ea typeface="Arial"/>
                <a:cs typeface="Arial"/>
                <a:sym typeface="Arial"/>
              </a:rPr>
              <a:t>n'en</a:t>
            </a:r>
            <a:r>
              <a:rPr lang="en-US" sz="3200" dirty="0">
                <a:solidFill>
                  <a:srgbClr val="19112C"/>
                </a:solidFill>
                <a:latin typeface="Arial"/>
                <a:ea typeface="Arial"/>
                <a:cs typeface="Arial"/>
                <a:sym typeface="Arial"/>
              </a:rPr>
              <a:t> sort.</a:t>
            </a:r>
          </a:p>
          <a:p>
            <a:pPr algn="l" rtl="0">
              <a:lnSpc>
                <a:spcPts val="3960"/>
              </a:lnSpc>
            </a:pPr>
            <a:endParaRPr lang="en-US" sz="3200" dirty="0">
              <a:solidFill>
                <a:srgbClr val="19112C"/>
              </a:solidFill>
              <a:latin typeface="Arial"/>
              <a:ea typeface="Arial"/>
              <a:cs typeface="Arial"/>
              <a:sym typeface="Arial"/>
            </a:endParaRPr>
          </a:p>
          <a:p>
            <a:pPr algn="l" rtl="0">
              <a:lnSpc>
                <a:spcPts val="3960"/>
              </a:lnSpc>
            </a:pPr>
            <a:r>
              <a:rPr lang="en-US" sz="3200" b="1" dirty="0" err="1">
                <a:solidFill>
                  <a:srgbClr val="19112C"/>
                </a:solidFill>
                <a:latin typeface="Arial Bold"/>
                <a:ea typeface="Arial Bold"/>
                <a:cs typeface="Arial Bold"/>
                <a:sym typeface="Arial Bold"/>
              </a:rPr>
              <a:t>Votre</a:t>
            </a:r>
            <a:r>
              <a:rPr lang="en-US" sz="3200" b="1" dirty="0">
                <a:solidFill>
                  <a:srgbClr val="19112C"/>
                </a:solidFill>
                <a:latin typeface="Arial Bold"/>
                <a:ea typeface="Arial Bold"/>
                <a:cs typeface="Arial Bold"/>
                <a:sym typeface="Arial Bold"/>
              </a:rPr>
              <a:t> </a:t>
            </a:r>
            <a:r>
              <a:rPr lang="en-US" sz="3200" b="1" dirty="0" err="1">
                <a:solidFill>
                  <a:srgbClr val="19112C"/>
                </a:solidFill>
                <a:latin typeface="Arial Bold"/>
                <a:ea typeface="Arial Bold"/>
                <a:cs typeface="Arial Bold"/>
                <a:sym typeface="Arial Bold"/>
              </a:rPr>
              <a:t>mission</a:t>
            </a:r>
            <a:r>
              <a:rPr lang="en-US" sz="3200" dirty="0" err="1">
                <a:solidFill>
                  <a:srgbClr val="19112C"/>
                </a:solidFill>
                <a:latin typeface="Arial"/>
                <a:ea typeface="Arial"/>
                <a:cs typeface="Arial"/>
                <a:sym typeface="Arial"/>
              </a:rPr>
              <a:t>Concevoir</a:t>
            </a:r>
            <a:r>
              <a:rPr lang="en-US" sz="3200" dirty="0">
                <a:solidFill>
                  <a:srgbClr val="19112C"/>
                </a:solidFill>
                <a:latin typeface="Arial"/>
                <a:ea typeface="Arial"/>
                <a:cs typeface="Arial"/>
                <a:sym typeface="Arial"/>
              </a:rPr>
              <a:t> un prototype </a:t>
            </a:r>
            <a:r>
              <a:rPr lang="en-US" sz="3200" dirty="0" err="1">
                <a:solidFill>
                  <a:srgbClr val="19112C"/>
                </a:solidFill>
                <a:latin typeface="Arial"/>
                <a:ea typeface="Arial"/>
                <a:cs typeface="Arial"/>
                <a:sym typeface="Arial"/>
              </a:rPr>
              <a:t>fonctionnel</a:t>
            </a:r>
            <a:r>
              <a:rPr lang="en-US" sz="3200" dirty="0">
                <a:solidFill>
                  <a:srgbClr val="19112C"/>
                </a:solidFill>
                <a:latin typeface="Arial"/>
                <a:ea typeface="Arial"/>
                <a:cs typeface="Arial"/>
                <a:sym typeface="Arial"/>
              </a:rPr>
              <a:t> et peu </a:t>
            </a:r>
            <a:r>
              <a:rPr lang="en-US" sz="3200" dirty="0" err="1">
                <a:solidFill>
                  <a:srgbClr val="19112C"/>
                </a:solidFill>
                <a:latin typeface="Arial"/>
                <a:ea typeface="Arial"/>
                <a:cs typeface="Arial"/>
                <a:sym typeface="Arial"/>
              </a:rPr>
              <a:t>coûteux</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permettant</a:t>
            </a:r>
            <a:r>
              <a:rPr lang="en-US" sz="3200" dirty="0">
                <a:solidFill>
                  <a:srgbClr val="19112C"/>
                </a:solidFill>
                <a:latin typeface="Arial"/>
                <a:ea typeface="Arial"/>
                <a:cs typeface="Arial"/>
                <a:sym typeface="Arial"/>
              </a:rPr>
              <a:t> de transformer au </a:t>
            </a:r>
            <a:r>
              <a:rPr lang="en-US" sz="3200" dirty="0" err="1">
                <a:solidFill>
                  <a:srgbClr val="19112C"/>
                </a:solidFill>
                <a:latin typeface="Arial"/>
                <a:ea typeface="Arial"/>
                <a:cs typeface="Arial"/>
                <a:sym typeface="Arial"/>
              </a:rPr>
              <a:t>moins</a:t>
            </a:r>
            <a:r>
              <a:rPr lang="en-US" sz="3200" dirty="0">
                <a:solidFill>
                  <a:srgbClr val="19112C"/>
                </a:solidFill>
                <a:latin typeface="Arial"/>
                <a:ea typeface="Arial"/>
                <a:cs typeface="Arial"/>
                <a:sym typeface="Arial"/>
              </a:rPr>
              <a:t> 20 </a:t>
            </a:r>
            <a:r>
              <a:rPr lang="en-US" sz="3200" dirty="0" err="1">
                <a:solidFill>
                  <a:srgbClr val="19112C"/>
                </a:solidFill>
                <a:latin typeface="Arial"/>
                <a:ea typeface="Arial"/>
                <a:cs typeface="Arial"/>
                <a:sym typeface="Arial"/>
              </a:rPr>
              <a:t>vêtements</a:t>
            </a:r>
            <a:r>
              <a:rPr lang="en-US" sz="3200" dirty="0">
                <a:solidFill>
                  <a:srgbClr val="19112C"/>
                </a:solidFill>
                <a:latin typeface="Arial"/>
                <a:ea typeface="Arial"/>
                <a:cs typeface="Arial"/>
                <a:sym typeface="Arial"/>
              </a:rPr>
              <a:t> en </a:t>
            </a:r>
            <a:r>
              <a:rPr lang="en-US" sz="3200" dirty="0" err="1">
                <a:solidFill>
                  <a:srgbClr val="19112C"/>
                </a:solidFill>
                <a:latin typeface="Arial"/>
                <a:ea typeface="Arial"/>
                <a:cs typeface="Arial"/>
                <a:sym typeface="Arial"/>
              </a:rPr>
              <a:t>tissus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mélangés</a:t>
            </a:r>
            <a:r>
              <a:rPr lang="en-US" sz="3200" dirty="0">
                <a:solidFill>
                  <a:srgbClr val="19112C"/>
                </a:solidFill>
                <a:latin typeface="Arial"/>
                <a:ea typeface="Arial"/>
                <a:cs typeface="Arial"/>
                <a:sym typeface="Arial"/>
              </a:rPr>
              <a:t> en un </a:t>
            </a:r>
            <a:r>
              <a:rPr lang="en-US" sz="3200" dirty="0" err="1">
                <a:solidFill>
                  <a:srgbClr val="19112C"/>
                </a:solidFill>
                <a:latin typeface="Arial"/>
                <a:ea typeface="Arial"/>
                <a:cs typeface="Arial"/>
                <a:sym typeface="Arial"/>
              </a:rPr>
              <a:t>produit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upcyclé</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commercialisable</a:t>
            </a:r>
            <a:r>
              <a:rPr lang="en-US" sz="3200" dirty="0">
                <a:solidFill>
                  <a:srgbClr val="19112C"/>
                </a:solidFill>
                <a:latin typeface="Arial"/>
                <a:ea typeface="Arial"/>
                <a:cs typeface="Arial"/>
                <a:sym typeface="Arial"/>
              </a:rPr>
              <a:t>. Proposer un </a:t>
            </a:r>
            <a:r>
              <a:rPr lang="en-US" sz="3200" dirty="0" err="1">
                <a:solidFill>
                  <a:srgbClr val="19112C"/>
                </a:solidFill>
                <a:latin typeface="Arial"/>
                <a:ea typeface="Arial"/>
                <a:cs typeface="Arial"/>
                <a:sym typeface="Arial"/>
              </a:rPr>
              <a:t>partenariat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spécifique</a:t>
            </a:r>
            <a:r>
              <a:rPr lang="en-US" sz="3200" dirty="0">
                <a:solidFill>
                  <a:srgbClr val="19112C"/>
                </a:solidFill>
                <a:latin typeface="Arial"/>
                <a:ea typeface="Arial"/>
                <a:cs typeface="Arial"/>
                <a:sym typeface="Arial"/>
              </a:rPr>
              <a:t>, un nouveau </a:t>
            </a:r>
            <a:r>
              <a:rPr lang="en-US" sz="3200" dirty="0" err="1">
                <a:solidFill>
                  <a:srgbClr val="19112C"/>
                </a:solidFill>
                <a:latin typeface="Arial"/>
                <a:ea typeface="Arial"/>
                <a:cs typeface="Arial"/>
                <a:sym typeface="Arial"/>
              </a:rPr>
              <a:t>produit</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ou</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une</a:t>
            </a:r>
            <a:r>
              <a:rPr lang="en-US" sz="3200" dirty="0">
                <a:solidFill>
                  <a:srgbClr val="19112C"/>
                </a:solidFill>
                <a:latin typeface="Arial"/>
                <a:ea typeface="Arial"/>
                <a:cs typeface="Arial"/>
                <a:sym typeface="Arial"/>
              </a:rPr>
              <a:t> innovation </a:t>
            </a:r>
            <a:r>
              <a:rPr lang="en-US" sz="3200" dirty="0" err="1">
                <a:solidFill>
                  <a:srgbClr val="19112C"/>
                </a:solidFill>
                <a:latin typeface="Arial"/>
                <a:ea typeface="Arial"/>
                <a:cs typeface="Arial"/>
                <a:sym typeface="Arial"/>
              </a:rPr>
              <a:t>matérielle</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permettant</a:t>
            </a:r>
            <a:r>
              <a:rPr lang="en-US" sz="3200" dirty="0">
                <a:solidFill>
                  <a:srgbClr val="19112C"/>
                </a:solidFill>
                <a:latin typeface="Arial"/>
                <a:ea typeface="Arial"/>
                <a:cs typeface="Arial"/>
                <a:sym typeface="Arial"/>
              </a:rPr>
              <a:t> de </a:t>
            </a:r>
            <a:r>
              <a:rPr lang="en-US" sz="3200" dirty="0" err="1">
                <a:solidFill>
                  <a:srgbClr val="19112C"/>
                </a:solidFill>
                <a:latin typeface="Arial"/>
                <a:ea typeface="Arial"/>
                <a:cs typeface="Arial"/>
                <a:sym typeface="Arial"/>
              </a:rPr>
              <a:t>traiter</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ces</a:t>
            </a:r>
            <a:r>
              <a:rPr lang="en-US" sz="3200" dirty="0">
                <a:solidFill>
                  <a:srgbClr val="19112C"/>
                </a:solidFill>
                <a:latin typeface="Arial"/>
                <a:ea typeface="Arial"/>
                <a:cs typeface="Arial"/>
                <a:sym typeface="Arial"/>
              </a:rPr>
              <a:t> </a:t>
            </a:r>
            <a:r>
              <a:rPr lang="en-US" sz="3200" dirty="0" err="1">
                <a:solidFill>
                  <a:srgbClr val="19112C"/>
                </a:solidFill>
                <a:latin typeface="Arial"/>
                <a:ea typeface="Arial"/>
                <a:cs typeface="Arial"/>
                <a:sym typeface="Arial"/>
              </a:rPr>
              <a:t>déchets</a:t>
            </a:r>
            <a:r>
              <a:rPr lang="en-US" sz="3200" dirty="0">
                <a:solidFill>
                  <a:srgbClr val="19112C"/>
                </a:solidFill>
                <a:latin typeface="Arial"/>
                <a:ea typeface="Arial"/>
                <a:cs typeface="Arial"/>
                <a:sym typeface="Arial"/>
              </a:rPr>
              <a:t> et de les </a:t>
            </a:r>
            <a:r>
              <a:rPr lang="en-US" sz="3200" dirty="0" err="1">
                <a:solidFill>
                  <a:srgbClr val="19112C"/>
                </a:solidFill>
                <a:latin typeface="Arial"/>
                <a:ea typeface="Arial"/>
                <a:cs typeface="Arial"/>
                <a:sym typeface="Arial"/>
              </a:rPr>
              <a:t>valoriser</a:t>
            </a:r>
            <a:r>
              <a:rPr lang="en-US" sz="3200" dirty="0">
                <a:solidFill>
                  <a:srgbClr val="19112C"/>
                </a:solidFill>
                <a:latin typeface="Arial"/>
                <a:ea typeface="Arial"/>
                <a:cs typeface="Arial"/>
                <a:sym typeface="Arial"/>
              </a:rPr>
              <a:t>.</a:t>
            </a:r>
          </a:p>
          <a:p>
            <a:pPr algn="l" rtl="0">
              <a:lnSpc>
                <a:spcPts val="3960"/>
              </a:lnSpc>
            </a:pPr>
            <a:endParaRPr lang="en-US" sz="3300" dirty="0">
              <a:solidFill>
                <a:srgbClr val="19112C"/>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46750" y="547275"/>
            <a:ext cx="13532400" cy="1137553"/>
            <a:chOff x="0" y="0"/>
            <a:chExt cx="18043200" cy="1516737"/>
          </a:xfrm>
        </p:grpSpPr>
        <p:sp>
          <p:nvSpPr>
            <p:cNvPr id="24" name="Freeform 24"/>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04320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
        <p:nvSpPr>
          <p:cNvPr id="26" name="TextBox 26"/>
          <p:cNvSpPr txBox="1"/>
          <p:nvPr/>
        </p:nvSpPr>
        <p:spPr>
          <a:xfrm>
            <a:off x="580571" y="1845475"/>
            <a:ext cx="14081104" cy="6636625"/>
          </a:xfrm>
          <a:prstGeom prst="rect">
            <a:avLst/>
          </a:prstGeom>
        </p:spPr>
        <p:txBody>
          <a:bodyPr wrap="square" lIns="0" tIns="0" rIns="0" bIns="0" rtlCol="0" anchor="t">
            <a:spAutoFit/>
          </a:bodyPr>
          <a:lstStyle/>
          <a:p>
            <a:pPr algn="l" rtl="0">
              <a:lnSpc>
                <a:spcPts val="3960"/>
              </a:lnSpc>
            </a:pPr>
            <a:r>
              <a:rPr lang="en-US" sz="2800" b="1" dirty="0">
                <a:solidFill>
                  <a:srgbClr val="19112C"/>
                </a:solidFill>
                <a:latin typeface="Arial Bold"/>
                <a:ea typeface="Arial Bold"/>
                <a:cs typeface="Arial Bold"/>
                <a:sym typeface="Arial Bold"/>
              </a:rPr>
              <a:t>Le </a:t>
            </a:r>
            <a:r>
              <a:rPr lang="en-US" sz="2800" b="1" dirty="0" err="1">
                <a:solidFill>
                  <a:srgbClr val="19112C"/>
                </a:solidFill>
                <a:latin typeface="Arial Bold"/>
                <a:ea typeface="Arial Bold"/>
                <a:cs typeface="Arial Bold"/>
                <a:sym typeface="Arial Bold"/>
              </a:rPr>
              <a:t>vrai</a:t>
            </a:r>
            <a:r>
              <a:rPr lang="en-US" sz="2800" b="1" dirty="0">
                <a:solidFill>
                  <a:srgbClr val="19112C"/>
                </a:solidFill>
                <a:latin typeface="Arial Bold"/>
                <a:ea typeface="Arial Bold"/>
                <a:cs typeface="Arial Bold"/>
                <a:sym typeface="Arial Bold"/>
              </a:rPr>
              <a:t> </a:t>
            </a:r>
            <a:r>
              <a:rPr lang="en-US" sz="2800" b="1" dirty="0" err="1">
                <a:solidFill>
                  <a:srgbClr val="19112C"/>
                </a:solidFill>
                <a:latin typeface="Arial Bold"/>
                <a:ea typeface="Arial Bold"/>
                <a:cs typeface="Arial Bold"/>
                <a:sym typeface="Arial Bold"/>
              </a:rPr>
              <a:t>problème</a:t>
            </a:r>
            <a:r>
              <a:rPr lang="en-US" sz="2800" b="1" dirty="0">
                <a:solidFill>
                  <a:srgbClr val="19112C"/>
                </a:solidFill>
                <a:latin typeface="Arial Bold"/>
                <a:ea typeface="Arial Bold"/>
                <a:cs typeface="Arial Bold"/>
                <a:sym typeface="Arial Bold"/>
              </a:rPr>
              <a:t> :</a:t>
            </a:r>
            <a:r>
              <a:rPr lang="en-US" sz="2800" dirty="0">
                <a:solidFill>
                  <a:srgbClr val="19112C"/>
                </a:solidFill>
                <a:latin typeface="Arial"/>
                <a:ea typeface="Arial"/>
                <a:cs typeface="Arial"/>
                <a:sym typeface="Arial"/>
              </a:rPr>
              <a:t>Vous </a:t>
            </a:r>
            <a:r>
              <a:rPr lang="en-US" sz="2800" dirty="0" err="1">
                <a:solidFill>
                  <a:srgbClr val="19112C"/>
                </a:solidFill>
                <a:latin typeface="Arial"/>
                <a:ea typeface="Arial"/>
                <a:cs typeface="Arial"/>
                <a:sym typeface="Arial"/>
              </a:rPr>
              <a:t>souhaitez</a:t>
            </a:r>
            <a:r>
              <a:rPr lang="en-US" sz="2800" dirty="0">
                <a:solidFill>
                  <a:srgbClr val="19112C"/>
                </a:solidFill>
                <a:latin typeface="Arial"/>
                <a:ea typeface="Arial"/>
                <a:cs typeface="Arial"/>
                <a:sym typeface="Arial"/>
              </a:rPr>
              <a:t> passer du </a:t>
            </a:r>
            <a:r>
              <a:rPr lang="en-US" sz="2800" dirty="0" err="1">
                <a:solidFill>
                  <a:srgbClr val="19112C"/>
                </a:solidFill>
                <a:latin typeface="Arial"/>
                <a:ea typeface="Arial"/>
                <a:cs typeface="Arial"/>
                <a:sym typeface="Arial"/>
              </a:rPr>
              <a:t>coton</a:t>
            </a:r>
            <a:r>
              <a:rPr lang="en-US" sz="2800" dirty="0">
                <a:solidFill>
                  <a:srgbClr val="19112C"/>
                </a:solidFill>
                <a:latin typeface="Arial"/>
                <a:ea typeface="Arial"/>
                <a:cs typeface="Arial"/>
                <a:sym typeface="Arial"/>
              </a:rPr>
              <a:t> conventionnel au </a:t>
            </a:r>
            <a:r>
              <a:rPr lang="en-US" sz="2800" dirty="0" err="1">
                <a:solidFill>
                  <a:srgbClr val="19112C"/>
                </a:solidFill>
                <a:latin typeface="Arial"/>
                <a:ea typeface="Arial"/>
                <a:cs typeface="Arial"/>
                <a:sym typeface="Arial"/>
              </a:rPr>
              <a:t>coton</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biologique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recyclé</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mais</a:t>
            </a:r>
            <a:r>
              <a:rPr lang="en-US" sz="2800" dirty="0">
                <a:solidFill>
                  <a:srgbClr val="19112C"/>
                </a:solidFill>
                <a:latin typeface="Arial"/>
                <a:ea typeface="Arial"/>
                <a:cs typeface="Arial"/>
                <a:sym typeface="Arial"/>
              </a:rPr>
              <a:t> le </a:t>
            </a:r>
            <a:r>
              <a:rPr lang="en-US" sz="2800" dirty="0" err="1">
                <a:solidFill>
                  <a:srgbClr val="19112C"/>
                </a:solidFill>
                <a:latin typeface="Arial"/>
                <a:ea typeface="Arial"/>
                <a:cs typeface="Arial"/>
                <a:sym typeface="Arial"/>
              </a:rPr>
              <a:t>coût</a:t>
            </a:r>
            <a:r>
              <a:rPr lang="en-US" sz="2800" dirty="0">
                <a:solidFill>
                  <a:srgbClr val="19112C"/>
                </a:solidFill>
                <a:latin typeface="Arial"/>
                <a:ea typeface="Arial"/>
                <a:cs typeface="Arial"/>
                <a:sym typeface="Arial"/>
              </a:rPr>
              <a:t> est 40 % plus </a:t>
            </a:r>
            <a:r>
              <a:rPr lang="en-US" sz="2800" dirty="0" err="1">
                <a:solidFill>
                  <a:srgbClr val="19112C"/>
                </a:solidFill>
                <a:latin typeface="Arial"/>
                <a:ea typeface="Arial"/>
                <a:cs typeface="Arial"/>
                <a:sym typeface="Arial"/>
              </a:rPr>
              <a:t>élevé</a:t>
            </a:r>
            <a:r>
              <a:rPr lang="en-US" sz="2800" dirty="0">
                <a:solidFill>
                  <a:srgbClr val="19112C"/>
                </a:solidFill>
                <a:latin typeface="Arial"/>
                <a:ea typeface="Arial"/>
                <a:cs typeface="Arial"/>
                <a:sym typeface="Arial"/>
              </a:rPr>
              <a:t>. Vos clients </a:t>
            </a:r>
            <a:r>
              <a:rPr lang="en-US" sz="2800" dirty="0" err="1">
                <a:solidFill>
                  <a:srgbClr val="19112C"/>
                </a:solidFill>
                <a:latin typeface="Arial"/>
                <a:ea typeface="Arial"/>
                <a:cs typeface="Arial"/>
                <a:sym typeface="Arial"/>
              </a:rPr>
              <a:t>sont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sensibles</a:t>
            </a:r>
            <a:r>
              <a:rPr lang="en-US" sz="2800" dirty="0">
                <a:solidFill>
                  <a:srgbClr val="19112C"/>
                </a:solidFill>
                <a:latin typeface="Arial"/>
                <a:ea typeface="Arial"/>
                <a:cs typeface="Arial"/>
                <a:sym typeface="Arial"/>
              </a:rPr>
              <a:t> au </a:t>
            </a:r>
            <a:r>
              <a:rPr lang="en-US" sz="2800" dirty="0" err="1">
                <a:solidFill>
                  <a:srgbClr val="19112C"/>
                </a:solidFill>
                <a:latin typeface="Arial"/>
                <a:ea typeface="Arial"/>
                <a:cs typeface="Arial"/>
                <a:sym typeface="Arial"/>
              </a:rPr>
              <a:t>développement</a:t>
            </a:r>
            <a:r>
              <a:rPr lang="en-US" sz="2800" dirty="0">
                <a:solidFill>
                  <a:srgbClr val="19112C"/>
                </a:solidFill>
                <a:latin typeface="Arial"/>
                <a:ea typeface="Arial"/>
                <a:cs typeface="Arial"/>
                <a:sym typeface="Arial"/>
              </a:rPr>
              <a:t> durable, </a:t>
            </a:r>
            <a:r>
              <a:rPr lang="en-US" sz="2800" dirty="0" err="1">
                <a:solidFill>
                  <a:srgbClr val="19112C"/>
                </a:solidFill>
                <a:latin typeface="Arial"/>
                <a:ea typeface="Arial"/>
                <a:cs typeface="Arial"/>
                <a:sym typeface="Arial"/>
              </a:rPr>
              <a:t>mais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rechignent</a:t>
            </a:r>
            <a:r>
              <a:rPr lang="en-US" sz="2800" dirty="0">
                <a:solidFill>
                  <a:srgbClr val="19112C"/>
                </a:solidFill>
                <a:latin typeface="Arial"/>
                <a:ea typeface="Arial"/>
                <a:cs typeface="Arial"/>
                <a:sym typeface="Arial"/>
              </a:rPr>
              <a:t> à accepter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forte </a:t>
            </a:r>
            <a:r>
              <a:rPr lang="en-US" sz="2800" dirty="0" err="1">
                <a:solidFill>
                  <a:srgbClr val="19112C"/>
                </a:solidFill>
                <a:latin typeface="Arial"/>
                <a:ea typeface="Arial"/>
                <a:cs typeface="Arial"/>
                <a:sym typeface="Arial"/>
              </a:rPr>
              <a:t>hausse</a:t>
            </a:r>
            <a:r>
              <a:rPr lang="en-US" sz="2800" dirty="0">
                <a:solidFill>
                  <a:srgbClr val="19112C"/>
                </a:solidFill>
                <a:latin typeface="Arial"/>
                <a:ea typeface="Arial"/>
                <a:cs typeface="Arial"/>
                <a:sym typeface="Arial"/>
              </a:rPr>
              <a:t> des prix. De plus, </a:t>
            </a:r>
            <a:r>
              <a:rPr lang="en-US" sz="2800" dirty="0" err="1">
                <a:solidFill>
                  <a:srgbClr val="19112C"/>
                </a:solidFill>
                <a:latin typeface="Arial"/>
                <a:ea typeface="Arial"/>
                <a:cs typeface="Arial"/>
                <a:sym typeface="Arial"/>
              </a:rPr>
              <a:t>votre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fournisseur</a:t>
            </a:r>
            <a:r>
              <a:rPr lang="en-US" sz="2800" dirty="0">
                <a:solidFill>
                  <a:srgbClr val="19112C"/>
                </a:solidFill>
                <a:latin typeface="Arial"/>
                <a:ea typeface="Arial"/>
                <a:cs typeface="Arial"/>
                <a:sym typeface="Arial"/>
              </a:rPr>
              <a:t> refuse de </a:t>
            </a:r>
            <a:r>
              <a:rPr lang="en-US" sz="2800" dirty="0" err="1">
                <a:solidFill>
                  <a:srgbClr val="19112C"/>
                </a:solidFill>
                <a:latin typeface="Arial"/>
                <a:ea typeface="Arial"/>
                <a:cs typeface="Arial"/>
                <a:sym typeface="Arial"/>
              </a:rPr>
              <a:t>vendre</a:t>
            </a:r>
            <a:r>
              <a:rPr lang="en-US" sz="2800" dirty="0">
                <a:solidFill>
                  <a:srgbClr val="19112C"/>
                </a:solidFill>
                <a:latin typeface="Arial"/>
                <a:ea typeface="Arial"/>
                <a:cs typeface="Arial"/>
                <a:sym typeface="Arial"/>
              </a:rPr>
              <a:t> de petites </a:t>
            </a:r>
            <a:r>
              <a:rPr lang="en-US" sz="2800" dirty="0" err="1">
                <a:solidFill>
                  <a:srgbClr val="19112C"/>
                </a:solidFill>
                <a:latin typeface="Arial"/>
                <a:ea typeface="Arial"/>
                <a:cs typeface="Arial"/>
                <a:sym typeface="Arial"/>
              </a:rPr>
              <a:t>quantités</a:t>
            </a:r>
            <a:r>
              <a:rPr lang="en-US" sz="2800" dirty="0">
                <a:solidFill>
                  <a:srgbClr val="19112C"/>
                </a:solidFill>
                <a:latin typeface="Arial"/>
                <a:ea typeface="Arial"/>
                <a:cs typeface="Arial"/>
                <a:sym typeface="Arial"/>
              </a:rPr>
              <a:t> pour </a:t>
            </a:r>
            <a:r>
              <a:rPr lang="en-US" sz="2800" dirty="0" err="1">
                <a:solidFill>
                  <a:srgbClr val="19112C"/>
                </a:solidFill>
                <a:latin typeface="Arial"/>
                <a:ea typeface="Arial"/>
                <a:cs typeface="Arial"/>
                <a:sym typeface="Arial"/>
              </a:rPr>
              <a:t>essais</a:t>
            </a:r>
            <a:r>
              <a:rPr lang="en-US" sz="2800" dirty="0">
                <a:solidFill>
                  <a:srgbClr val="19112C"/>
                </a:solidFill>
                <a:latin typeface="Arial"/>
                <a:ea typeface="Arial"/>
                <a:cs typeface="Arial"/>
                <a:sym typeface="Arial"/>
              </a:rPr>
              <a:t> : il </a:t>
            </a:r>
            <a:r>
              <a:rPr lang="en-US" sz="2800" dirty="0" err="1">
                <a:solidFill>
                  <a:srgbClr val="19112C"/>
                </a:solidFill>
                <a:latin typeface="Arial"/>
                <a:ea typeface="Arial"/>
                <a:cs typeface="Arial"/>
                <a:sym typeface="Arial"/>
              </a:rPr>
              <a:t>exige</a:t>
            </a:r>
            <a:r>
              <a:rPr lang="en-US" sz="2800" dirty="0">
                <a:solidFill>
                  <a:srgbClr val="19112C"/>
                </a:solidFill>
                <a:latin typeface="Arial"/>
                <a:ea typeface="Arial"/>
                <a:cs typeface="Arial"/>
                <a:sym typeface="Arial"/>
              </a:rPr>
              <a:t> des </a:t>
            </a:r>
            <a:r>
              <a:rPr lang="en-US" sz="2800" dirty="0" err="1">
                <a:solidFill>
                  <a:srgbClr val="19112C"/>
                </a:solidFill>
                <a:latin typeface="Arial"/>
                <a:ea typeface="Arial"/>
                <a:cs typeface="Arial"/>
                <a:sym typeface="Arial"/>
              </a:rPr>
              <a:t>commandes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minimales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importantes</a:t>
            </a:r>
            <a:r>
              <a:rPr lang="en-US" sz="2800" dirty="0">
                <a:solidFill>
                  <a:srgbClr val="19112C"/>
                </a:solidFill>
                <a:latin typeface="Arial"/>
                <a:ea typeface="Arial"/>
                <a:cs typeface="Arial"/>
                <a:sym typeface="Arial"/>
              </a:rPr>
              <a:t>. Un faux pas, et vous </a:t>
            </a:r>
            <a:r>
              <a:rPr lang="en-US" sz="2800" dirty="0" err="1">
                <a:solidFill>
                  <a:srgbClr val="19112C"/>
                </a:solidFill>
                <a:latin typeface="Arial"/>
                <a:ea typeface="Arial"/>
                <a:cs typeface="Arial"/>
                <a:sym typeface="Arial"/>
              </a:rPr>
              <a:t>vous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retrouvez</a:t>
            </a:r>
            <a:r>
              <a:rPr lang="en-US" sz="2800" dirty="0">
                <a:solidFill>
                  <a:srgbClr val="19112C"/>
                </a:solidFill>
                <a:latin typeface="Arial"/>
                <a:ea typeface="Arial"/>
                <a:cs typeface="Arial"/>
                <a:sym typeface="Arial"/>
              </a:rPr>
              <a:t> avec un </a:t>
            </a:r>
            <a:r>
              <a:rPr lang="en-US" sz="2800" dirty="0" err="1">
                <a:solidFill>
                  <a:srgbClr val="19112C"/>
                </a:solidFill>
                <a:latin typeface="Arial"/>
                <a:ea typeface="Arial"/>
                <a:cs typeface="Arial"/>
                <a:sym typeface="Arial"/>
              </a:rPr>
              <a:t>tissu</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coûteux</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invendable</a:t>
            </a:r>
            <a:r>
              <a:rPr lang="en-US" sz="2800" dirty="0">
                <a:solidFill>
                  <a:srgbClr val="19112C"/>
                </a:solidFill>
                <a:latin typeface="Arial"/>
                <a:ea typeface="Arial"/>
                <a:cs typeface="Arial"/>
                <a:sym typeface="Arial"/>
              </a:rPr>
              <a:t>.</a:t>
            </a:r>
          </a:p>
          <a:p>
            <a:pPr algn="l" rtl="0">
              <a:lnSpc>
                <a:spcPts val="3960"/>
              </a:lnSpc>
            </a:pPr>
            <a:endParaRPr lang="en-US" sz="2800" dirty="0">
              <a:solidFill>
                <a:srgbClr val="19112C"/>
              </a:solidFill>
              <a:latin typeface="Arial"/>
              <a:ea typeface="Arial"/>
              <a:cs typeface="Arial"/>
              <a:sym typeface="Arial"/>
            </a:endParaRPr>
          </a:p>
          <a:p>
            <a:pPr algn="l" rtl="0">
              <a:lnSpc>
                <a:spcPts val="3960"/>
              </a:lnSpc>
            </a:pPr>
            <a:r>
              <a:rPr lang="en-US" sz="2800" b="1" dirty="0" err="1">
                <a:solidFill>
                  <a:srgbClr val="19112C"/>
                </a:solidFill>
                <a:latin typeface="Arial Bold"/>
                <a:ea typeface="Arial Bold"/>
                <a:cs typeface="Arial Bold"/>
                <a:sym typeface="Arial Bold"/>
              </a:rPr>
              <a:t>Votre</a:t>
            </a:r>
            <a:r>
              <a:rPr lang="en-US" sz="2800" b="1" dirty="0">
                <a:solidFill>
                  <a:srgbClr val="19112C"/>
                </a:solidFill>
                <a:latin typeface="Arial Bold"/>
                <a:ea typeface="Arial Bold"/>
                <a:cs typeface="Arial Bold"/>
                <a:sym typeface="Arial Bold"/>
              </a:rPr>
              <a:t> mission :</a:t>
            </a:r>
            <a:r>
              <a:rPr lang="en-US" sz="2800" dirty="0" err="1">
                <a:solidFill>
                  <a:srgbClr val="19112C"/>
                </a:solidFill>
                <a:latin typeface="Arial"/>
                <a:ea typeface="Arial"/>
                <a:cs typeface="Arial"/>
                <a:sym typeface="Arial"/>
              </a:rPr>
              <a:t>Concevez</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lancez</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campagne</a:t>
            </a:r>
            <a:r>
              <a:rPr lang="en-US" sz="2800" dirty="0">
                <a:solidFill>
                  <a:srgbClr val="19112C"/>
                </a:solidFill>
                <a:latin typeface="Arial"/>
                <a:ea typeface="Arial"/>
                <a:cs typeface="Arial"/>
                <a:sym typeface="Arial"/>
              </a:rPr>
              <a:t> de </a:t>
            </a:r>
            <a:r>
              <a:rPr lang="en-US" sz="2800" dirty="0" err="1">
                <a:solidFill>
                  <a:srgbClr val="19112C"/>
                </a:solidFill>
                <a:latin typeface="Arial"/>
                <a:ea typeface="Arial"/>
                <a:cs typeface="Arial"/>
                <a:sym typeface="Arial"/>
              </a:rPr>
              <a:t>précommande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fonctionnelle</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créative</a:t>
            </a:r>
            <a:r>
              <a:rPr lang="en-US" sz="2800" dirty="0">
                <a:solidFill>
                  <a:srgbClr val="19112C"/>
                </a:solidFill>
                <a:latin typeface="Arial"/>
                <a:ea typeface="Arial"/>
                <a:cs typeface="Arial"/>
                <a:sym typeface="Arial"/>
              </a:rPr>
              <a:t> vous </a:t>
            </a:r>
            <a:r>
              <a:rPr lang="en-US" sz="2800" dirty="0" err="1">
                <a:solidFill>
                  <a:srgbClr val="19112C"/>
                </a:solidFill>
                <a:latin typeface="Arial"/>
                <a:ea typeface="Arial"/>
                <a:cs typeface="Arial"/>
                <a:sym typeface="Arial"/>
              </a:rPr>
              <a:t>permettant</a:t>
            </a:r>
            <a:r>
              <a:rPr lang="en-US" sz="2800" dirty="0">
                <a:solidFill>
                  <a:srgbClr val="19112C"/>
                </a:solidFill>
                <a:latin typeface="Arial"/>
                <a:ea typeface="Arial"/>
                <a:cs typeface="Arial"/>
                <a:sym typeface="Arial"/>
              </a:rPr>
              <a:t> de tester la </a:t>
            </a:r>
            <a:r>
              <a:rPr lang="en-US" sz="2800" dirty="0" err="1">
                <a:solidFill>
                  <a:srgbClr val="19112C"/>
                </a:solidFill>
                <a:latin typeface="Arial"/>
                <a:ea typeface="Arial"/>
                <a:cs typeface="Arial"/>
                <a:sym typeface="Arial"/>
              </a:rPr>
              <a:t>demande</a:t>
            </a:r>
            <a:r>
              <a:rPr lang="en-US" sz="2800" dirty="0">
                <a:solidFill>
                  <a:srgbClr val="19112C"/>
                </a:solidFill>
                <a:latin typeface="Arial"/>
                <a:ea typeface="Arial"/>
                <a:cs typeface="Arial"/>
                <a:sym typeface="Arial"/>
              </a:rPr>
              <a:t> pour 50 t-shirts en </a:t>
            </a:r>
            <a:r>
              <a:rPr lang="en-US" sz="2800" dirty="0" err="1">
                <a:solidFill>
                  <a:srgbClr val="19112C"/>
                </a:solidFill>
                <a:latin typeface="Arial"/>
                <a:ea typeface="Arial"/>
                <a:cs typeface="Arial"/>
                <a:sym typeface="Arial"/>
              </a:rPr>
              <a:t>coton</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biologique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recyclé</a:t>
            </a:r>
            <a:r>
              <a:rPr lang="en-US" sz="2800" dirty="0">
                <a:solidFill>
                  <a:srgbClr val="19112C"/>
                </a:solidFill>
                <a:latin typeface="Arial"/>
                <a:ea typeface="Arial"/>
                <a:cs typeface="Arial"/>
                <a:sym typeface="Arial"/>
              </a:rPr>
              <a:t> sans augmenter le prix </a:t>
            </a:r>
            <a:r>
              <a:rPr lang="en-US" sz="2800" dirty="0" err="1">
                <a:solidFill>
                  <a:srgbClr val="19112C"/>
                </a:solidFill>
                <a:latin typeface="Arial"/>
                <a:ea typeface="Arial"/>
                <a:cs typeface="Arial"/>
                <a:sym typeface="Arial"/>
              </a:rPr>
              <a:t>affiché</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Offrez</a:t>
            </a:r>
            <a:r>
              <a:rPr lang="en-US" sz="2800" dirty="0">
                <a:solidFill>
                  <a:srgbClr val="19112C"/>
                </a:solidFill>
                <a:latin typeface="Arial"/>
                <a:ea typeface="Arial"/>
                <a:cs typeface="Arial"/>
                <a:sym typeface="Arial"/>
              </a:rPr>
              <a:t> aux clients la </a:t>
            </a:r>
            <a:r>
              <a:rPr lang="en-US" sz="2800" dirty="0" err="1">
                <a:solidFill>
                  <a:srgbClr val="19112C"/>
                </a:solidFill>
                <a:latin typeface="Arial"/>
                <a:ea typeface="Arial"/>
                <a:cs typeface="Arial"/>
                <a:sym typeface="Arial"/>
              </a:rPr>
              <a:t>possibilité</a:t>
            </a:r>
            <a:r>
              <a:rPr lang="en-US" sz="2800" dirty="0">
                <a:solidFill>
                  <a:srgbClr val="19112C"/>
                </a:solidFill>
                <a:latin typeface="Arial"/>
                <a:ea typeface="Arial"/>
                <a:cs typeface="Arial"/>
                <a:sym typeface="Arial"/>
              </a:rPr>
              <a:t> de payer </a:t>
            </a:r>
            <a:r>
              <a:rPr lang="en-US" sz="2800" dirty="0" err="1">
                <a:solidFill>
                  <a:srgbClr val="19112C"/>
                </a:solidFill>
                <a:latin typeface="Arial"/>
                <a:ea typeface="Arial"/>
                <a:cs typeface="Arial"/>
                <a:sym typeface="Arial"/>
              </a:rPr>
              <a:t>davantage</a:t>
            </a:r>
            <a:r>
              <a:rPr lang="en-US" sz="2800" dirty="0">
                <a:solidFill>
                  <a:srgbClr val="19112C"/>
                </a:solidFill>
                <a:latin typeface="Arial"/>
                <a:ea typeface="Arial"/>
                <a:cs typeface="Arial"/>
                <a:sym typeface="Arial"/>
              </a:rPr>
              <a:t> (par </a:t>
            </a:r>
            <a:r>
              <a:rPr lang="en-US" sz="2800" dirty="0" err="1">
                <a:solidFill>
                  <a:srgbClr val="19112C"/>
                </a:solidFill>
                <a:latin typeface="Arial"/>
                <a:ea typeface="Arial"/>
                <a:cs typeface="Arial"/>
                <a:sym typeface="Arial"/>
              </a:rPr>
              <a:t>exemple</a:t>
            </a:r>
            <a:r>
              <a:rPr lang="en-US" sz="2800" dirty="0">
                <a:solidFill>
                  <a:srgbClr val="19112C"/>
                </a:solidFill>
                <a:latin typeface="Arial"/>
                <a:ea typeface="Arial"/>
                <a:cs typeface="Arial"/>
                <a:sym typeface="Arial"/>
              </a:rPr>
              <a:t>, « </a:t>
            </a:r>
            <a:r>
              <a:rPr lang="en-US" sz="2800" dirty="0" err="1">
                <a:solidFill>
                  <a:srgbClr val="19112C"/>
                </a:solidFill>
                <a:latin typeface="Arial"/>
                <a:ea typeface="Arial"/>
                <a:cs typeface="Arial"/>
                <a:sym typeface="Arial"/>
              </a:rPr>
              <a:t>Ajouter</a:t>
            </a:r>
            <a:r>
              <a:rPr lang="en-US" sz="2800" dirty="0">
                <a:solidFill>
                  <a:srgbClr val="19112C"/>
                </a:solidFill>
                <a:latin typeface="Arial"/>
                <a:ea typeface="Arial"/>
                <a:cs typeface="Arial"/>
                <a:sym typeface="Arial"/>
              </a:rPr>
              <a:t> un </a:t>
            </a:r>
            <a:r>
              <a:rPr lang="en-US" sz="2800" dirty="0" err="1">
                <a:solidFill>
                  <a:srgbClr val="19112C"/>
                </a:solidFill>
                <a:latin typeface="Arial"/>
                <a:ea typeface="Arial"/>
                <a:cs typeface="Arial"/>
                <a:sym typeface="Arial"/>
              </a:rPr>
              <a:t>supplément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écologique</a:t>
            </a:r>
            <a:r>
              <a:rPr lang="en-US" sz="2800" dirty="0">
                <a:solidFill>
                  <a:srgbClr val="19112C"/>
                </a:solidFill>
                <a:latin typeface="Arial"/>
                <a:ea typeface="Arial"/>
                <a:cs typeface="Arial"/>
                <a:sym typeface="Arial"/>
              </a:rPr>
              <a:t> » : +20 %, +40 % </a:t>
            </a:r>
            <a:r>
              <a:rPr lang="en-US" sz="2800" dirty="0" err="1">
                <a:solidFill>
                  <a:srgbClr val="19112C"/>
                </a:solidFill>
                <a:latin typeface="Arial"/>
                <a:ea typeface="Arial"/>
                <a:cs typeface="Arial"/>
                <a:sym typeface="Arial"/>
              </a:rPr>
              <a:t>ou</a:t>
            </a:r>
            <a:r>
              <a:rPr lang="en-US" sz="2800" dirty="0">
                <a:solidFill>
                  <a:srgbClr val="19112C"/>
                </a:solidFill>
                <a:latin typeface="Arial"/>
                <a:ea typeface="Arial"/>
                <a:cs typeface="Arial"/>
                <a:sym typeface="Arial"/>
              </a:rPr>
              <a:t> un </a:t>
            </a:r>
            <a:r>
              <a:rPr lang="en-US" sz="2800" dirty="0" err="1">
                <a:solidFill>
                  <a:srgbClr val="19112C"/>
                </a:solidFill>
                <a:latin typeface="Arial"/>
                <a:ea typeface="Arial"/>
                <a:cs typeface="Arial"/>
                <a:sym typeface="Arial"/>
              </a:rPr>
              <a:t>montant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personnalisé</a:t>
            </a:r>
            <a:r>
              <a:rPr lang="en-US" sz="2800" dirty="0">
                <a:solidFill>
                  <a:srgbClr val="19112C"/>
                </a:solidFill>
                <a:latin typeface="Arial"/>
                <a:ea typeface="Arial"/>
                <a:cs typeface="Arial"/>
                <a:sym typeface="Arial"/>
              </a:rPr>
              <a:t>).</a:t>
            </a:r>
            <a:r>
              <a:rPr lang="en-US" sz="2800" b="1" dirty="0">
                <a:solidFill>
                  <a:srgbClr val="19112C"/>
                </a:solidFill>
                <a:latin typeface="Arial Bold"/>
                <a:ea typeface="Arial Bold"/>
                <a:cs typeface="Arial Bold"/>
                <a:sym typeface="Arial Bold"/>
              </a:rPr>
              <a:t>).</a:t>
            </a:r>
            <a:r>
              <a:rPr lang="en-US" sz="2800" dirty="0">
                <a:solidFill>
                  <a:srgbClr val="19112C"/>
                </a:solidFill>
                <a:latin typeface="Arial"/>
                <a:ea typeface="Arial"/>
                <a:cs typeface="Arial"/>
                <a:sym typeface="Arial"/>
              </a:rPr>
              <a:t>Transformer le support client en données </a:t>
            </a:r>
            <a:r>
              <a:rPr lang="en-US" sz="2800" dirty="0" err="1">
                <a:solidFill>
                  <a:srgbClr val="19112C"/>
                </a:solidFill>
                <a:latin typeface="Arial"/>
                <a:ea typeface="Arial"/>
                <a:cs typeface="Arial"/>
                <a:sym typeface="Arial"/>
              </a:rPr>
              <a:t>suffisamment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solides</a:t>
            </a:r>
            <a:r>
              <a:rPr lang="en-US" sz="2800" dirty="0">
                <a:solidFill>
                  <a:srgbClr val="19112C"/>
                </a:solidFill>
                <a:latin typeface="Arial"/>
                <a:ea typeface="Arial"/>
                <a:cs typeface="Arial"/>
                <a:sym typeface="Arial"/>
              </a:rPr>
              <a:t> pour </a:t>
            </a:r>
            <a:r>
              <a:rPr lang="en-US" sz="2800" dirty="0" err="1">
                <a:solidFill>
                  <a:srgbClr val="19112C"/>
                </a:solidFill>
                <a:latin typeface="Arial"/>
                <a:ea typeface="Arial"/>
                <a:cs typeface="Arial"/>
                <a:sym typeface="Arial"/>
              </a:rPr>
              <a:t>négocier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quantité</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minimale</a:t>
            </a:r>
            <a:r>
              <a:rPr lang="en-US" sz="2800" dirty="0">
                <a:solidFill>
                  <a:srgbClr val="19112C"/>
                </a:solidFill>
                <a:latin typeface="Arial"/>
                <a:ea typeface="Arial"/>
                <a:cs typeface="Arial"/>
                <a:sym typeface="Arial"/>
              </a:rPr>
              <a:t> de </a:t>
            </a:r>
            <a:r>
              <a:rPr lang="en-US" sz="2800" dirty="0" err="1">
                <a:solidFill>
                  <a:srgbClr val="19112C"/>
                </a:solidFill>
                <a:latin typeface="Arial"/>
                <a:ea typeface="Arial"/>
                <a:cs typeface="Arial"/>
                <a:sym typeface="Arial"/>
              </a:rPr>
              <a:t>commande</a:t>
            </a:r>
            <a:r>
              <a:rPr lang="en-US" sz="2800" dirty="0">
                <a:solidFill>
                  <a:srgbClr val="19112C"/>
                </a:solidFill>
                <a:latin typeface="Arial"/>
                <a:ea typeface="Arial"/>
                <a:cs typeface="Arial"/>
                <a:sym typeface="Arial"/>
              </a:rPr>
              <a:t> (MOQ) </a:t>
            </a:r>
            <a:r>
              <a:rPr lang="en-US" sz="2800" dirty="0" err="1">
                <a:solidFill>
                  <a:srgbClr val="19112C"/>
                </a:solidFill>
                <a:latin typeface="Arial"/>
                <a:ea typeface="Arial"/>
                <a:cs typeface="Arial"/>
                <a:sym typeface="Arial"/>
              </a:rPr>
              <a:t>inférieure</a:t>
            </a:r>
            <a:r>
              <a:rPr lang="en-US" sz="2800" dirty="0">
                <a:solidFill>
                  <a:srgbClr val="19112C"/>
                </a:solidFill>
                <a:latin typeface="Arial"/>
                <a:ea typeface="Arial"/>
                <a:cs typeface="Arial"/>
                <a:sym typeface="Arial"/>
              </a:rPr>
              <a:t> avec le </a:t>
            </a:r>
            <a:r>
              <a:rPr lang="en-US" sz="2800" dirty="0" err="1">
                <a:solidFill>
                  <a:srgbClr val="19112C"/>
                </a:solidFill>
                <a:latin typeface="Arial"/>
                <a:ea typeface="Arial"/>
                <a:cs typeface="Arial"/>
                <a:sym typeface="Arial"/>
              </a:rPr>
              <a:t>fournisseur</a:t>
            </a:r>
            <a:r>
              <a:rPr lang="en-US" sz="2800" dirty="0">
                <a:solidFill>
                  <a:srgbClr val="19112C"/>
                </a:solidFill>
                <a:latin typeface="Arial"/>
                <a:ea typeface="Arial"/>
                <a:cs typeface="Arial"/>
                <a:sym typeface="Arial"/>
              </a:rPr>
              <a:t>.</a:t>
            </a:r>
          </a:p>
          <a:p>
            <a:pPr algn="l" rtl="0">
              <a:lnSpc>
                <a:spcPts val="3960"/>
              </a:lnSpc>
            </a:pPr>
            <a:endParaRPr lang="en-US" sz="3300" dirty="0">
              <a:solidFill>
                <a:srgbClr val="19112C"/>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sp>
        <p:nvSpPr>
          <p:cNvPr id="23" name="TextBox 23"/>
          <p:cNvSpPr txBox="1"/>
          <p:nvPr/>
        </p:nvSpPr>
        <p:spPr>
          <a:xfrm>
            <a:off x="347058" y="1521022"/>
            <a:ext cx="14173544" cy="7155805"/>
          </a:xfrm>
          <a:prstGeom prst="rect">
            <a:avLst/>
          </a:prstGeom>
        </p:spPr>
        <p:txBody>
          <a:bodyPr wrap="square" lIns="0" tIns="0" rIns="0" bIns="0" rtlCol="0" anchor="t">
            <a:spAutoFit/>
          </a:bodyPr>
          <a:lstStyle/>
          <a:p>
            <a:pPr algn="l" rtl="0">
              <a:lnSpc>
                <a:spcPts val="3131"/>
              </a:lnSpc>
            </a:pPr>
            <a:r>
              <a:rPr lang="en-US" sz="2800" b="1" u="sng" dirty="0">
                <a:solidFill>
                  <a:srgbClr val="19112C"/>
                </a:solidFill>
                <a:latin typeface="Arial Bold"/>
                <a:ea typeface="Arial Bold"/>
                <a:cs typeface="Arial Bold"/>
                <a:sym typeface="Arial Bold"/>
              </a:rPr>
              <a:t>Vers </a:t>
            </a:r>
            <a:r>
              <a:rPr lang="en-US" sz="2800" b="1" u="sng" dirty="0" err="1">
                <a:solidFill>
                  <a:srgbClr val="19112C"/>
                </a:solidFill>
                <a:latin typeface="Arial Bold"/>
                <a:ea typeface="Arial Bold"/>
                <a:cs typeface="Arial Bold"/>
                <a:sym typeface="Arial Bold"/>
              </a:rPr>
              <a:t>une</a:t>
            </a:r>
            <a:r>
              <a:rPr lang="en-US" sz="2800" b="1" u="sng" dirty="0">
                <a:solidFill>
                  <a:srgbClr val="19112C"/>
                </a:solidFill>
                <a:latin typeface="Arial Bold"/>
                <a:ea typeface="Arial Bold"/>
                <a:cs typeface="Arial Bold"/>
                <a:sym typeface="Arial Bold"/>
              </a:rPr>
              <a:t> plus grande </a:t>
            </a:r>
            <a:r>
              <a:rPr lang="en-US" sz="2800" b="1" u="sng" dirty="0" err="1">
                <a:solidFill>
                  <a:srgbClr val="19112C"/>
                </a:solidFill>
                <a:latin typeface="Arial Bold"/>
                <a:ea typeface="Arial Bold"/>
                <a:cs typeface="Arial Bold"/>
                <a:sym typeface="Arial Bold"/>
              </a:rPr>
              <a:t>circularité</a:t>
            </a:r>
            <a:endParaRPr lang="en-US" sz="2800" b="1" u="sng" dirty="0">
              <a:solidFill>
                <a:srgbClr val="19112C"/>
              </a:solidFill>
              <a:latin typeface="Arial Bold"/>
              <a:ea typeface="Arial Bold"/>
              <a:cs typeface="Arial Bold"/>
              <a:sym typeface="Arial Bold"/>
            </a:endParaRPr>
          </a:p>
          <a:p>
            <a:pPr algn="l" rtl="0">
              <a:lnSpc>
                <a:spcPts val="3131"/>
              </a:lnSpc>
            </a:pPr>
            <a:r>
              <a:rPr lang="en-US" sz="2800" dirty="0" err="1">
                <a:solidFill>
                  <a:srgbClr val="19112C"/>
                </a:solidFill>
                <a:latin typeface="Arial"/>
                <a:ea typeface="Arial"/>
                <a:cs typeface="Arial"/>
                <a:sym typeface="Arial"/>
              </a:rPr>
              <a:t>Sélectionnez</a:t>
            </a:r>
            <a:r>
              <a:rPr lang="en-US" sz="2800" dirty="0">
                <a:solidFill>
                  <a:srgbClr val="19112C"/>
                </a:solidFill>
                <a:latin typeface="Arial"/>
                <a:ea typeface="Arial"/>
                <a:cs typeface="Arial"/>
                <a:sym typeface="Arial"/>
              </a:rPr>
              <a:t> un </a:t>
            </a:r>
            <a:r>
              <a:rPr lang="en-US" sz="2800" dirty="0" err="1">
                <a:solidFill>
                  <a:srgbClr val="19112C"/>
                </a:solidFill>
                <a:latin typeface="Arial"/>
                <a:ea typeface="Arial"/>
                <a:cs typeface="Arial"/>
                <a:sym typeface="Arial"/>
              </a:rPr>
              <a:t>produit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ou</a:t>
            </a:r>
            <a:r>
              <a:rPr lang="en-US" sz="2800" dirty="0">
                <a:solidFill>
                  <a:srgbClr val="19112C"/>
                </a:solidFill>
                <a:latin typeface="Arial"/>
                <a:ea typeface="Arial"/>
                <a:cs typeface="Arial"/>
                <a:sym typeface="Arial"/>
              </a:rPr>
              <a:t> un service textile et </a:t>
            </a:r>
            <a:r>
              <a:rPr lang="en-US" sz="2800" dirty="0" err="1">
                <a:solidFill>
                  <a:srgbClr val="19112C"/>
                </a:solidFill>
                <a:latin typeface="Arial"/>
                <a:ea typeface="Arial"/>
                <a:cs typeface="Arial"/>
                <a:sym typeface="Arial"/>
              </a:rPr>
              <a:t>repensez</a:t>
            </a:r>
            <a:r>
              <a:rPr lang="en-US" sz="2800" dirty="0">
                <a:solidFill>
                  <a:srgbClr val="19112C"/>
                </a:solidFill>
                <a:latin typeface="Arial"/>
                <a:ea typeface="Arial"/>
                <a:cs typeface="Arial"/>
                <a:sym typeface="Arial"/>
              </a:rPr>
              <a:t>-le pour </a:t>
            </a:r>
            <a:r>
              <a:rPr lang="en-US" sz="2800" dirty="0" err="1">
                <a:solidFill>
                  <a:srgbClr val="19112C"/>
                </a:solidFill>
                <a:latin typeface="Arial"/>
                <a:ea typeface="Arial"/>
                <a:cs typeface="Arial"/>
                <a:sym typeface="Arial"/>
              </a:rPr>
              <a:t>rendre</a:t>
            </a:r>
            <a:r>
              <a:rPr lang="en-US" sz="2800" dirty="0">
                <a:solidFill>
                  <a:srgbClr val="19112C"/>
                </a:solidFill>
                <a:latin typeface="Arial"/>
                <a:ea typeface="Arial"/>
                <a:cs typeface="Arial"/>
                <a:sym typeface="Arial"/>
              </a:rPr>
              <a:t> la </a:t>
            </a:r>
            <a:r>
              <a:rPr lang="en-US" sz="2800" dirty="0" err="1">
                <a:solidFill>
                  <a:srgbClr val="19112C"/>
                </a:solidFill>
                <a:latin typeface="Arial"/>
                <a:ea typeface="Arial"/>
                <a:cs typeface="Arial"/>
                <a:sym typeface="Arial"/>
              </a:rPr>
              <a:t>circularité</a:t>
            </a:r>
            <a:r>
              <a:rPr lang="en-US" sz="2800" dirty="0">
                <a:solidFill>
                  <a:srgbClr val="19112C"/>
                </a:solidFill>
                <a:latin typeface="Arial"/>
                <a:ea typeface="Arial"/>
                <a:cs typeface="Arial"/>
                <a:sym typeface="Arial"/>
              </a:rPr>
              <a:t> pratique et </a:t>
            </a:r>
            <a:r>
              <a:rPr lang="en-US" sz="2800" dirty="0" err="1">
                <a:solidFill>
                  <a:srgbClr val="19112C"/>
                </a:solidFill>
                <a:latin typeface="Arial"/>
                <a:ea typeface="Arial"/>
                <a:cs typeface="Arial"/>
                <a:sym typeface="Arial"/>
              </a:rPr>
              <a:t>souhaitable</a:t>
            </a:r>
            <a:r>
              <a:rPr lang="en-US" sz="2800" dirty="0">
                <a:solidFill>
                  <a:srgbClr val="19112C"/>
                </a:solidFill>
                <a:latin typeface="Arial"/>
                <a:ea typeface="Arial"/>
                <a:cs typeface="Arial"/>
                <a:sym typeface="Arial"/>
              </a:rPr>
              <a:t>, en </a:t>
            </a:r>
            <a:r>
              <a:rPr lang="en-US" sz="2800" dirty="0" err="1">
                <a:solidFill>
                  <a:srgbClr val="19112C"/>
                </a:solidFill>
                <a:latin typeface="Arial"/>
                <a:ea typeface="Arial"/>
                <a:cs typeface="Arial"/>
                <a:sym typeface="Arial"/>
              </a:rPr>
              <a:t>veillant</a:t>
            </a:r>
            <a:r>
              <a:rPr lang="en-US" sz="2800" dirty="0">
                <a:solidFill>
                  <a:srgbClr val="19112C"/>
                </a:solidFill>
                <a:latin typeface="Arial"/>
                <a:ea typeface="Arial"/>
                <a:cs typeface="Arial"/>
                <a:sym typeface="Arial"/>
              </a:rPr>
              <a:t> à </a:t>
            </a:r>
            <a:r>
              <a:rPr lang="en-US" sz="2800" dirty="0" err="1">
                <a:solidFill>
                  <a:srgbClr val="19112C"/>
                </a:solidFill>
                <a:latin typeface="Arial"/>
                <a:ea typeface="Arial"/>
                <a:cs typeface="Arial"/>
                <a:sym typeface="Arial"/>
              </a:rPr>
              <a:t>ce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que</a:t>
            </a:r>
            <a:r>
              <a:rPr lang="en-US" sz="2800" dirty="0">
                <a:solidFill>
                  <a:srgbClr val="19112C"/>
                </a:solidFill>
                <a:latin typeface="Arial"/>
                <a:ea typeface="Arial"/>
                <a:cs typeface="Arial"/>
                <a:sym typeface="Arial"/>
              </a:rPr>
              <a:t> les </a:t>
            </a:r>
            <a:r>
              <a:rPr lang="en-US" sz="2800" dirty="0" err="1">
                <a:solidFill>
                  <a:srgbClr val="19112C"/>
                </a:solidFill>
                <a:latin typeface="Arial"/>
                <a:ea typeface="Arial"/>
                <a:cs typeface="Arial"/>
                <a:sym typeface="Arial"/>
              </a:rPr>
              <a:t>matériaux</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restent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utilisés</a:t>
            </a:r>
            <a:r>
              <a:rPr lang="en-US" sz="2800" dirty="0">
                <a:solidFill>
                  <a:srgbClr val="19112C"/>
                </a:solidFill>
                <a:latin typeface="Arial"/>
                <a:ea typeface="Arial"/>
                <a:cs typeface="Arial"/>
                <a:sym typeface="Arial"/>
              </a:rPr>
              <a:t> plus </a:t>
            </a:r>
            <a:r>
              <a:rPr lang="en-US" sz="2800" dirty="0" err="1">
                <a:solidFill>
                  <a:srgbClr val="19112C"/>
                </a:solidFill>
                <a:latin typeface="Arial"/>
                <a:ea typeface="Arial"/>
                <a:cs typeface="Arial"/>
                <a:sym typeface="Arial"/>
              </a:rPr>
              <a:t>longtemps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soient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facilement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recyclés</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génèrent</a:t>
            </a:r>
            <a:r>
              <a:rPr lang="en-US" sz="2800" dirty="0">
                <a:solidFill>
                  <a:srgbClr val="19112C"/>
                </a:solidFill>
                <a:latin typeface="Arial"/>
                <a:ea typeface="Arial"/>
                <a:cs typeface="Arial"/>
                <a:sym typeface="Arial"/>
              </a:rPr>
              <a:t> des </a:t>
            </a:r>
            <a:r>
              <a:rPr lang="en-US" sz="2800" dirty="0" err="1">
                <a:solidFill>
                  <a:srgbClr val="19112C"/>
                </a:solidFill>
                <a:latin typeface="Arial"/>
                <a:ea typeface="Arial"/>
                <a:cs typeface="Arial"/>
                <a:sym typeface="Arial"/>
              </a:rPr>
              <a:t>avantages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économiques</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sociaux</a:t>
            </a:r>
            <a:r>
              <a:rPr lang="en-US" sz="2800" dirty="0">
                <a:solidFill>
                  <a:srgbClr val="19112C"/>
                </a:solidFill>
                <a:latin typeface="Arial"/>
                <a:ea typeface="Arial"/>
                <a:cs typeface="Arial"/>
                <a:sym typeface="Arial"/>
              </a:rPr>
              <a:t>.</a:t>
            </a:r>
          </a:p>
          <a:p>
            <a:pPr algn="l" rtl="0">
              <a:lnSpc>
                <a:spcPts val="3131"/>
              </a:lnSpc>
            </a:pPr>
            <a:endParaRPr lang="en-US" sz="2800" dirty="0">
              <a:solidFill>
                <a:srgbClr val="19112C"/>
              </a:solidFill>
              <a:latin typeface="Arial"/>
              <a:ea typeface="Arial"/>
              <a:cs typeface="Arial"/>
              <a:sym typeface="Arial"/>
            </a:endParaRPr>
          </a:p>
          <a:p>
            <a:pPr algn="l" rtl="0">
              <a:lnSpc>
                <a:spcPts val="3131"/>
              </a:lnSpc>
            </a:pPr>
            <a:r>
              <a:rPr lang="en-US" sz="2800" b="1" u="sng" dirty="0" err="1">
                <a:solidFill>
                  <a:srgbClr val="19112C"/>
                </a:solidFill>
                <a:latin typeface="Arial Bold"/>
                <a:ea typeface="Arial Bold"/>
                <a:cs typeface="Arial Bold"/>
                <a:sym typeface="Arial Bold"/>
              </a:rPr>
              <a:t>Boucler</a:t>
            </a:r>
            <a:r>
              <a:rPr lang="en-US" sz="2800" b="1" u="sng" dirty="0">
                <a:solidFill>
                  <a:srgbClr val="19112C"/>
                </a:solidFill>
                <a:latin typeface="Arial Bold"/>
                <a:ea typeface="Arial Bold"/>
                <a:cs typeface="Arial Bold"/>
                <a:sym typeface="Arial Bold"/>
              </a:rPr>
              <a:t> la boucle</a:t>
            </a:r>
          </a:p>
          <a:p>
            <a:pPr algn="l" rtl="0">
              <a:lnSpc>
                <a:spcPts val="3131"/>
              </a:lnSpc>
            </a:pPr>
            <a:r>
              <a:rPr lang="en-US" sz="2800" dirty="0" err="1">
                <a:solidFill>
                  <a:srgbClr val="19112C"/>
                </a:solidFill>
                <a:latin typeface="Arial"/>
                <a:ea typeface="Arial"/>
                <a:cs typeface="Arial"/>
                <a:sym typeface="Arial"/>
              </a:rPr>
              <a:t>Créer</a:t>
            </a:r>
            <a:r>
              <a:rPr lang="en-US" sz="2800" dirty="0">
                <a:solidFill>
                  <a:srgbClr val="19112C"/>
                </a:solidFill>
                <a:latin typeface="Arial"/>
                <a:ea typeface="Arial"/>
                <a:cs typeface="Arial"/>
                <a:sym typeface="Arial"/>
              </a:rPr>
              <a:t> un </a:t>
            </a:r>
            <a:r>
              <a:rPr lang="en-US" sz="2800" dirty="0" err="1">
                <a:solidFill>
                  <a:srgbClr val="19112C"/>
                </a:solidFill>
                <a:latin typeface="Arial"/>
                <a:ea typeface="Arial"/>
                <a:cs typeface="Arial"/>
                <a:sym typeface="Arial"/>
              </a:rPr>
              <a:t>système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circulaire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économiquement</a:t>
            </a:r>
            <a:r>
              <a:rPr lang="en-US" sz="2800" dirty="0">
                <a:solidFill>
                  <a:srgbClr val="19112C"/>
                </a:solidFill>
                <a:latin typeface="Arial"/>
                <a:ea typeface="Arial"/>
                <a:cs typeface="Arial"/>
                <a:sym typeface="Arial"/>
              </a:rPr>
              <a:t> viable pour </a:t>
            </a:r>
            <a:r>
              <a:rPr lang="en-US" sz="2800" dirty="0" err="1">
                <a:solidFill>
                  <a:srgbClr val="19112C"/>
                </a:solidFill>
                <a:latin typeface="Arial"/>
                <a:ea typeface="Arial"/>
                <a:cs typeface="Arial"/>
                <a:sym typeface="Arial"/>
              </a:rPr>
              <a:t>réintroduire</a:t>
            </a:r>
            <a:r>
              <a:rPr lang="en-US" sz="2800" dirty="0">
                <a:solidFill>
                  <a:srgbClr val="19112C"/>
                </a:solidFill>
                <a:latin typeface="Arial"/>
                <a:ea typeface="Arial"/>
                <a:cs typeface="Arial"/>
                <a:sym typeface="Arial"/>
              </a:rPr>
              <a:t> les textiles </a:t>
            </a:r>
            <a:r>
              <a:rPr lang="en-US" sz="2800" dirty="0" err="1">
                <a:solidFill>
                  <a:srgbClr val="19112C"/>
                </a:solidFill>
                <a:latin typeface="Arial"/>
                <a:ea typeface="Arial"/>
                <a:cs typeface="Arial"/>
                <a:sym typeface="Arial"/>
              </a:rPr>
              <a:t>usagés</a:t>
            </a:r>
            <a:r>
              <a:rPr lang="en-US" sz="2800" dirty="0">
                <a:solidFill>
                  <a:srgbClr val="19112C"/>
                </a:solidFill>
                <a:latin typeface="Arial"/>
                <a:ea typeface="Arial"/>
                <a:cs typeface="Arial"/>
                <a:sym typeface="Arial"/>
              </a:rPr>
              <a:t> dans le commerce de </a:t>
            </a:r>
            <a:r>
              <a:rPr lang="en-US" sz="2800" dirty="0" err="1">
                <a:solidFill>
                  <a:srgbClr val="19112C"/>
                </a:solidFill>
                <a:latin typeface="Arial"/>
                <a:ea typeface="Arial"/>
                <a:cs typeface="Arial"/>
                <a:sym typeface="Arial"/>
              </a:rPr>
              <a:t>détail</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revente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ou</a:t>
            </a:r>
            <a:r>
              <a:rPr lang="en-US" sz="2800" dirty="0">
                <a:solidFill>
                  <a:srgbClr val="19112C"/>
                </a:solidFill>
                <a:latin typeface="Arial"/>
                <a:ea typeface="Arial"/>
                <a:cs typeface="Arial"/>
                <a:sym typeface="Arial"/>
              </a:rPr>
              <a:t> la production.</a:t>
            </a:r>
          </a:p>
          <a:p>
            <a:pPr algn="l" rtl="0">
              <a:lnSpc>
                <a:spcPts val="3131"/>
              </a:lnSpc>
            </a:pPr>
            <a:endParaRPr lang="en-US" sz="2800" dirty="0">
              <a:solidFill>
                <a:srgbClr val="19112C"/>
              </a:solidFill>
              <a:latin typeface="Arial"/>
              <a:ea typeface="Arial"/>
              <a:cs typeface="Arial"/>
              <a:sym typeface="Arial"/>
            </a:endParaRPr>
          </a:p>
          <a:p>
            <a:pPr algn="l" rtl="0">
              <a:lnSpc>
                <a:spcPts val="3131"/>
              </a:lnSpc>
            </a:pPr>
            <a:r>
              <a:rPr lang="en-US" sz="2800" b="1" u="sng" dirty="0">
                <a:solidFill>
                  <a:srgbClr val="19112C"/>
                </a:solidFill>
                <a:latin typeface="Arial Bold"/>
                <a:ea typeface="Arial Bold"/>
                <a:cs typeface="Arial Bold"/>
                <a:sym typeface="Arial Bold"/>
              </a:rPr>
              <a:t>Collaboration pour </a:t>
            </a:r>
            <a:r>
              <a:rPr lang="en-US" sz="2800" b="1" u="sng" dirty="0" err="1">
                <a:solidFill>
                  <a:srgbClr val="19112C"/>
                </a:solidFill>
                <a:latin typeface="Arial Bold"/>
                <a:ea typeface="Arial Bold"/>
                <a:cs typeface="Arial Bold"/>
                <a:sym typeface="Arial Bold"/>
              </a:rPr>
              <a:t>l'économie</a:t>
            </a:r>
            <a:r>
              <a:rPr lang="en-US" sz="2800" b="1" u="sng" dirty="0">
                <a:solidFill>
                  <a:srgbClr val="19112C"/>
                </a:solidFill>
                <a:latin typeface="Arial Bold"/>
                <a:ea typeface="Arial Bold"/>
                <a:cs typeface="Arial Bold"/>
                <a:sym typeface="Arial Bold"/>
              </a:rPr>
              <a:t> </a:t>
            </a:r>
            <a:r>
              <a:rPr lang="en-US" sz="2800" b="1" u="sng" dirty="0" err="1">
                <a:solidFill>
                  <a:srgbClr val="19112C"/>
                </a:solidFill>
                <a:latin typeface="Arial Bold"/>
                <a:ea typeface="Arial Bold"/>
                <a:cs typeface="Arial Bold"/>
                <a:sym typeface="Arial Bold"/>
              </a:rPr>
              <a:t>circulaire</a:t>
            </a:r>
            <a:endParaRPr lang="en-US" sz="2800" b="1" u="sng" dirty="0">
              <a:solidFill>
                <a:srgbClr val="19112C"/>
              </a:solidFill>
              <a:latin typeface="Arial Bold"/>
              <a:ea typeface="Arial Bold"/>
              <a:cs typeface="Arial Bold"/>
              <a:sym typeface="Arial Bold"/>
            </a:endParaRPr>
          </a:p>
          <a:p>
            <a:pPr algn="l" rtl="0">
              <a:lnSpc>
                <a:spcPts val="3131"/>
              </a:lnSpc>
            </a:pPr>
            <a:r>
              <a:rPr lang="en-US" sz="2800" dirty="0" err="1">
                <a:solidFill>
                  <a:srgbClr val="19112C"/>
                </a:solidFill>
                <a:latin typeface="Arial"/>
                <a:ea typeface="Arial"/>
                <a:cs typeface="Arial"/>
                <a:sym typeface="Arial"/>
              </a:rPr>
              <a:t>Élaborer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proposition de collaboration entre </a:t>
            </a:r>
            <a:r>
              <a:rPr lang="en-US" sz="2800" dirty="0" err="1">
                <a:solidFill>
                  <a:srgbClr val="19112C"/>
                </a:solidFill>
                <a:latin typeface="Arial"/>
                <a:ea typeface="Arial"/>
                <a:cs typeface="Arial"/>
                <a:sym typeface="Arial"/>
              </a:rPr>
              <a:t>entreprises</a:t>
            </a:r>
            <a:r>
              <a:rPr lang="en-US" sz="2800" dirty="0">
                <a:solidFill>
                  <a:srgbClr val="19112C"/>
                </a:solidFill>
                <a:latin typeface="Arial"/>
                <a:ea typeface="Arial"/>
                <a:cs typeface="Arial"/>
                <a:sym typeface="Arial"/>
              </a:rPr>
              <a:t> pour </a:t>
            </a:r>
            <a:r>
              <a:rPr lang="en-US" sz="2800" dirty="0" err="1">
                <a:solidFill>
                  <a:srgbClr val="19112C"/>
                </a:solidFill>
                <a:latin typeface="Arial"/>
                <a:ea typeface="Arial"/>
                <a:cs typeface="Arial"/>
                <a:sym typeface="Arial"/>
              </a:rPr>
              <a:t>développer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l'économie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circulaire</a:t>
            </a:r>
            <a:r>
              <a:rPr lang="en-US" sz="2800" dirty="0">
                <a:solidFill>
                  <a:srgbClr val="19112C"/>
                </a:solidFill>
                <a:latin typeface="Arial"/>
                <a:ea typeface="Arial"/>
                <a:cs typeface="Arial"/>
                <a:sym typeface="Arial"/>
              </a:rPr>
              <a:t> sans </a:t>
            </a:r>
            <a:r>
              <a:rPr lang="en-US" sz="2800" dirty="0" err="1">
                <a:solidFill>
                  <a:srgbClr val="19112C"/>
                </a:solidFill>
                <a:latin typeface="Arial"/>
                <a:ea typeface="Arial"/>
                <a:cs typeface="Arial"/>
                <a:sym typeface="Arial"/>
              </a:rPr>
              <a:t>pertes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financières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ni</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perte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d'avantage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concurrentiel</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créer</a:t>
            </a:r>
            <a:r>
              <a:rPr lang="en-US" sz="2800" dirty="0">
                <a:solidFill>
                  <a:srgbClr val="19112C"/>
                </a:solidFill>
                <a:latin typeface="Arial"/>
                <a:ea typeface="Arial"/>
                <a:cs typeface="Arial"/>
                <a:sym typeface="Arial"/>
              </a:rPr>
              <a:t> des liens et </a:t>
            </a:r>
            <a:r>
              <a:rPr lang="en-US" sz="2800" dirty="0" err="1">
                <a:solidFill>
                  <a:srgbClr val="19112C"/>
                </a:solidFill>
                <a:latin typeface="Arial"/>
                <a:ea typeface="Arial"/>
                <a:cs typeface="Arial"/>
                <a:sym typeface="Arial"/>
              </a:rPr>
              <a:t>franchir</a:t>
            </a:r>
            <a:r>
              <a:rPr lang="en-US" sz="2800" dirty="0">
                <a:solidFill>
                  <a:srgbClr val="19112C"/>
                </a:solidFill>
                <a:latin typeface="Arial"/>
                <a:ea typeface="Arial"/>
                <a:cs typeface="Arial"/>
                <a:sym typeface="Arial"/>
              </a:rPr>
              <a:t> les </a:t>
            </a:r>
            <a:r>
              <a:rPr lang="en-US" sz="2800" dirty="0" err="1">
                <a:solidFill>
                  <a:srgbClr val="19112C"/>
                </a:solidFill>
                <a:latin typeface="Arial"/>
                <a:ea typeface="Arial"/>
                <a:cs typeface="Arial"/>
                <a:sym typeface="Arial"/>
              </a:rPr>
              <a:t>frontières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afin</a:t>
            </a:r>
            <a:r>
              <a:rPr lang="en-US" sz="2800" dirty="0">
                <a:solidFill>
                  <a:srgbClr val="19112C"/>
                </a:solidFill>
                <a:latin typeface="Arial"/>
                <a:ea typeface="Arial"/>
                <a:cs typeface="Arial"/>
                <a:sym typeface="Arial"/>
              </a:rPr>
              <a:t> de </a:t>
            </a:r>
            <a:r>
              <a:rPr lang="en-US" sz="2800" dirty="0" err="1">
                <a:solidFill>
                  <a:srgbClr val="19112C"/>
                </a:solidFill>
                <a:latin typeface="Arial"/>
                <a:ea typeface="Arial"/>
                <a:cs typeface="Arial"/>
                <a:sym typeface="Arial"/>
              </a:rPr>
              <a:t>parvenir</a:t>
            </a:r>
            <a:r>
              <a:rPr lang="en-US" sz="2800" dirty="0">
                <a:solidFill>
                  <a:srgbClr val="19112C"/>
                </a:solidFill>
                <a:latin typeface="Arial"/>
                <a:ea typeface="Arial"/>
                <a:cs typeface="Arial"/>
                <a:sym typeface="Arial"/>
              </a:rPr>
              <a:t> à un </a:t>
            </a:r>
            <a:r>
              <a:rPr lang="en-US" sz="2800" dirty="0" err="1">
                <a:solidFill>
                  <a:srgbClr val="19112C"/>
                </a:solidFill>
                <a:latin typeface="Arial"/>
                <a:ea typeface="Arial"/>
                <a:cs typeface="Arial"/>
                <a:sym typeface="Arial"/>
              </a:rPr>
              <a:t>système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circulaire</a:t>
            </a:r>
            <a:r>
              <a:rPr lang="en-US" sz="2800" dirty="0">
                <a:solidFill>
                  <a:srgbClr val="19112C"/>
                </a:solidFill>
                <a:latin typeface="Arial"/>
                <a:ea typeface="Arial"/>
                <a:cs typeface="Arial"/>
                <a:sym typeface="Arial"/>
              </a:rPr>
              <a:t>.</a:t>
            </a:r>
          </a:p>
          <a:p>
            <a:pPr algn="l" rtl="0">
              <a:lnSpc>
                <a:spcPts val="3131"/>
              </a:lnSpc>
            </a:pPr>
            <a:endParaRPr lang="en-US" sz="2800" dirty="0">
              <a:solidFill>
                <a:srgbClr val="19112C"/>
              </a:solidFill>
              <a:latin typeface="Arial"/>
              <a:ea typeface="Arial"/>
              <a:cs typeface="Arial"/>
              <a:sym typeface="Arial"/>
            </a:endParaRPr>
          </a:p>
          <a:p>
            <a:pPr algn="l" rtl="0">
              <a:lnSpc>
                <a:spcPts val="3131"/>
              </a:lnSpc>
            </a:pPr>
            <a:r>
              <a:rPr lang="en-US" sz="2800" b="1" u="sng" dirty="0" err="1">
                <a:solidFill>
                  <a:srgbClr val="19112C"/>
                </a:solidFill>
                <a:latin typeface="Arial Bold"/>
                <a:ea typeface="Arial Bold"/>
                <a:cs typeface="Arial Bold"/>
                <a:sym typeface="Arial Bold"/>
              </a:rPr>
              <a:t>Consommation</a:t>
            </a:r>
            <a:r>
              <a:rPr lang="en-US" sz="2800" b="1" u="sng" dirty="0">
                <a:solidFill>
                  <a:srgbClr val="19112C"/>
                </a:solidFill>
                <a:latin typeface="Arial Bold"/>
                <a:ea typeface="Arial Bold"/>
                <a:cs typeface="Arial Bold"/>
                <a:sym typeface="Arial Bold"/>
              </a:rPr>
              <a:t> </a:t>
            </a:r>
            <a:r>
              <a:rPr lang="en-US" sz="2800" b="1" u="sng" dirty="0" err="1">
                <a:solidFill>
                  <a:srgbClr val="19112C"/>
                </a:solidFill>
                <a:latin typeface="Arial Bold"/>
                <a:ea typeface="Arial Bold"/>
                <a:cs typeface="Arial Bold"/>
                <a:sym typeface="Arial Bold"/>
              </a:rPr>
              <a:t>éthique</a:t>
            </a:r>
            <a:endParaRPr lang="en-US" sz="2800" b="1" u="sng" dirty="0">
              <a:solidFill>
                <a:srgbClr val="19112C"/>
              </a:solidFill>
              <a:latin typeface="Arial Bold"/>
              <a:ea typeface="Arial Bold"/>
              <a:cs typeface="Arial Bold"/>
              <a:sym typeface="Arial Bold"/>
            </a:endParaRPr>
          </a:p>
          <a:p>
            <a:pPr algn="l" rtl="0">
              <a:lnSpc>
                <a:spcPts val="3131"/>
              </a:lnSpc>
            </a:pPr>
            <a:r>
              <a:rPr lang="en-US" sz="2800" dirty="0" err="1">
                <a:solidFill>
                  <a:srgbClr val="19112C"/>
                </a:solidFill>
                <a:latin typeface="Arial"/>
                <a:ea typeface="Arial"/>
                <a:cs typeface="Arial"/>
                <a:sym typeface="Arial"/>
              </a:rPr>
              <a:t>Créez</a:t>
            </a:r>
            <a:r>
              <a:rPr lang="en-US" sz="2800" dirty="0">
                <a:solidFill>
                  <a:srgbClr val="19112C"/>
                </a:solidFill>
                <a:latin typeface="Arial"/>
                <a:ea typeface="Arial"/>
                <a:cs typeface="Arial"/>
                <a:sym typeface="Arial"/>
              </a:rPr>
              <a:t> un </a:t>
            </a:r>
            <a:r>
              <a:rPr lang="en-US" sz="2800" dirty="0" err="1">
                <a:solidFill>
                  <a:srgbClr val="19112C"/>
                </a:solidFill>
                <a:latin typeface="Arial"/>
                <a:ea typeface="Arial"/>
                <a:cs typeface="Arial"/>
                <a:sym typeface="Arial"/>
              </a:rPr>
              <a:t>modèle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ou</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campagne</a:t>
            </a:r>
            <a:r>
              <a:rPr lang="en-US" sz="2800" dirty="0">
                <a:solidFill>
                  <a:srgbClr val="19112C"/>
                </a:solidFill>
                <a:latin typeface="Arial"/>
                <a:ea typeface="Arial"/>
                <a:cs typeface="Arial"/>
                <a:sym typeface="Arial"/>
              </a:rPr>
              <a:t> de mode </a:t>
            </a:r>
            <a:r>
              <a:rPr lang="en-US" sz="2800" dirty="0" err="1">
                <a:solidFill>
                  <a:srgbClr val="19112C"/>
                </a:solidFill>
                <a:latin typeface="Arial"/>
                <a:ea typeface="Arial"/>
                <a:cs typeface="Arial"/>
                <a:sym typeface="Arial"/>
              </a:rPr>
              <a:t>circulaire</a:t>
            </a:r>
            <a:r>
              <a:rPr lang="en-US" sz="2800" dirty="0">
                <a:solidFill>
                  <a:srgbClr val="19112C"/>
                </a:solidFill>
                <a:latin typeface="Arial"/>
                <a:ea typeface="Arial"/>
                <a:cs typeface="Arial"/>
                <a:sym typeface="Arial"/>
              </a:rPr>
              <a:t> qui </a:t>
            </a:r>
            <a:r>
              <a:rPr lang="en-US" sz="2800" dirty="0" err="1">
                <a:solidFill>
                  <a:srgbClr val="19112C"/>
                </a:solidFill>
                <a:latin typeface="Arial"/>
                <a:ea typeface="Arial"/>
                <a:cs typeface="Arial"/>
                <a:sym typeface="Arial"/>
              </a:rPr>
              <a:t>modifie</a:t>
            </a:r>
            <a:r>
              <a:rPr lang="en-US" sz="2800" dirty="0">
                <a:solidFill>
                  <a:srgbClr val="19112C"/>
                </a:solidFill>
                <a:latin typeface="Arial"/>
                <a:ea typeface="Arial"/>
                <a:cs typeface="Arial"/>
                <a:sym typeface="Arial"/>
              </a:rPr>
              <a:t> le </a:t>
            </a:r>
            <a:r>
              <a:rPr lang="en-US" sz="2800" dirty="0" err="1">
                <a:solidFill>
                  <a:srgbClr val="19112C"/>
                </a:solidFill>
                <a:latin typeface="Arial"/>
                <a:ea typeface="Arial"/>
                <a:cs typeface="Arial"/>
                <a:sym typeface="Arial"/>
              </a:rPr>
              <a:t>comportement</a:t>
            </a:r>
            <a:r>
              <a:rPr lang="en-US" sz="2800" dirty="0">
                <a:solidFill>
                  <a:srgbClr val="19112C"/>
                </a:solidFill>
                <a:latin typeface="Arial"/>
                <a:ea typeface="Arial"/>
                <a:cs typeface="Arial"/>
                <a:sym typeface="Arial"/>
              </a:rPr>
              <a:t> des </a:t>
            </a:r>
            <a:r>
              <a:rPr lang="en-US" sz="2800" dirty="0" err="1">
                <a:solidFill>
                  <a:srgbClr val="19112C"/>
                </a:solidFill>
                <a:latin typeface="Arial"/>
                <a:ea typeface="Arial"/>
                <a:cs typeface="Arial"/>
                <a:sym typeface="Arial"/>
              </a:rPr>
              <a:t>consommateurs</a:t>
            </a:r>
            <a:r>
              <a:rPr lang="en-US" sz="2800" dirty="0">
                <a:solidFill>
                  <a:srgbClr val="19112C"/>
                </a:solidFill>
                <a:latin typeface="Arial"/>
                <a:ea typeface="Arial"/>
                <a:cs typeface="Arial"/>
                <a:sym typeface="Arial"/>
              </a:rPr>
              <a:t> en les incitant à </a:t>
            </a:r>
            <a:r>
              <a:rPr lang="en-US" sz="2800" dirty="0" err="1">
                <a:solidFill>
                  <a:srgbClr val="19112C"/>
                </a:solidFill>
                <a:latin typeface="Arial"/>
                <a:ea typeface="Arial"/>
                <a:cs typeface="Arial"/>
                <a:sym typeface="Arial"/>
              </a:rPr>
              <a:t>louer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réparer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réutiliser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ou</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partager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leurs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vêtements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rendant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ainsi</a:t>
            </a:r>
            <a:r>
              <a:rPr lang="en-US" sz="2800" dirty="0">
                <a:solidFill>
                  <a:srgbClr val="19112C"/>
                </a:solidFill>
                <a:latin typeface="Arial"/>
                <a:ea typeface="Arial"/>
                <a:cs typeface="Arial"/>
                <a:sym typeface="Arial"/>
              </a:rPr>
              <a:t> la mode durable </a:t>
            </a:r>
            <a:r>
              <a:rPr lang="en-US" sz="2800" dirty="0" err="1">
                <a:solidFill>
                  <a:srgbClr val="19112C"/>
                </a:solidFill>
                <a:latin typeface="Arial"/>
                <a:ea typeface="Arial"/>
                <a:cs typeface="Arial"/>
                <a:sym typeface="Arial"/>
              </a:rPr>
              <a:t>aussi</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attrayante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que</a:t>
            </a:r>
            <a:r>
              <a:rPr lang="en-US" sz="2800" dirty="0">
                <a:solidFill>
                  <a:srgbClr val="19112C"/>
                </a:solidFill>
                <a:latin typeface="Arial"/>
                <a:ea typeface="Arial"/>
                <a:cs typeface="Arial"/>
                <a:sym typeface="Arial"/>
              </a:rPr>
              <a:t> la fast fashion.</a:t>
            </a: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sp>
        <p:nvSpPr>
          <p:cNvPr id="23" name="TextBox 23"/>
          <p:cNvSpPr txBox="1"/>
          <p:nvPr/>
        </p:nvSpPr>
        <p:spPr>
          <a:xfrm>
            <a:off x="675636" y="1878857"/>
            <a:ext cx="12920913" cy="5342382"/>
          </a:xfrm>
          <a:prstGeom prst="rect">
            <a:avLst/>
          </a:prstGeom>
        </p:spPr>
        <p:txBody>
          <a:bodyPr lIns="0" tIns="0" rIns="0" bIns="0" rtlCol="0" anchor="t">
            <a:spAutoFit/>
          </a:bodyPr>
          <a:lstStyle/>
          <a:p>
            <a:pPr marL="701569" lvl="1" indent="-350784" algn="l" rtl="0">
              <a:lnSpc>
                <a:spcPts val="3563"/>
              </a:lnSpc>
              <a:buFont typeface="Arial"/>
              <a:buChar char="•"/>
            </a:pPr>
            <a:r>
              <a:rPr lang="en-US" sz="3299">
                <a:solidFill>
                  <a:srgbClr val="19112C"/>
                </a:solidFill>
                <a:latin typeface="Arial"/>
                <a:ea typeface="Arial"/>
                <a:cs typeface="Arial"/>
                <a:sym typeface="Arial"/>
              </a:rPr>
              <a:t>L'entreprise doit élaborer une stratégie pour encourager</a:t>
            </a:r>
            <a:r>
              <a:rPr lang="en-US" sz="3299" b="1">
                <a:solidFill>
                  <a:srgbClr val="19112C"/>
                </a:solidFill>
                <a:latin typeface="Arial Bold"/>
                <a:ea typeface="Arial Bold"/>
                <a:cs typeface="Arial Bold"/>
                <a:sym typeface="Arial Bold"/>
              </a:rPr>
              <a:t>clients pour retourner les vêtements usagés</a:t>
            </a:r>
            <a:r>
              <a:rPr lang="en-US" sz="3299">
                <a:solidFill>
                  <a:srgbClr val="19112C"/>
                </a:solidFill>
                <a:latin typeface="Arial"/>
                <a:ea typeface="Arial"/>
                <a:cs typeface="Arial"/>
                <a:sym typeface="Arial"/>
              </a:rPr>
              <a:t>et rendre le processus de revente efficace et rentable. Les apprenants doivent concevoir un modèle commercial pratique et attractif pour un système de reprise et de revente.</a:t>
            </a:r>
          </a:p>
          <a:p>
            <a:pPr algn="l" rtl="0">
              <a:lnSpc>
                <a:spcPts val="3563"/>
              </a:lnSpc>
            </a:pPr>
            <a:endParaRPr lang="en-US" sz="3299">
              <a:solidFill>
                <a:srgbClr val="19112C"/>
              </a:solidFill>
              <a:latin typeface="Arial"/>
              <a:ea typeface="Arial"/>
              <a:cs typeface="Arial"/>
              <a:sym typeface="Arial"/>
            </a:endParaRPr>
          </a:p>
          <a:p>
            <a:pPr marL="701569" lvl="1" indent="-350784" algn="l" rtl="0">
              <a:lnSpc>
                <a:spcPts val="3563"/>
              </a:lnSpc>
              <a:buFont typeface="Arial"/>
              <a:buChar char="•"/>
            </a:pPr>
            <a:r>
              <a:rPr lang="en-US" sz="3299">
                <a:solidFill>
                  <a:srgbClr val="19112C"/>
                </a:solidFill>
                <a:latin typeface="Arial"/>
                <a:ea typeface="Arial"/>
                <a:cs typeface="Arial"/>
                <a:sym typeface="Arial"/>
              </a:rPr>
              <a:t>Réinventer le</a:t>
            </a:r>
            <a:r>
              <a:rPr lang="en-US" sz="3299" b="1">
                <a:solidFill>
                  <a:srgbClr val="19112C"/>
                </a:solidFill>
                <a:latin typeface="Arial Bold"/>
                <a:ea typeface="Arial Bold"/>
                <a:cs typeface="Arial Bold"/>
                <a:sym typeface="Arial Bold"/>
              </a:rPr>
              <a:t>plateforme de revente</a:t>
            </a:r>
            <a:r>
              <a:rPr lang="en-US" sz="3299">
                <a:solidFill>
                  <a:srgbClr val="19112C"/>
                </a:solidFill>
                <a:latin typeface="Arial"/>
                <a:ea typeface="Arial"/>
                <a:cs typeface="Arial"/>
                <a:sym typeface="Arial"/>
              </a:rPr>
              <a:t>Comment pouvons-nous utiliser le storytelling, les outils marketing ou d'autres moyens pour créer une proposition de valeur unique qui attire à la fois les vendeurs et les acheteurs ?</a:t>
            </a:r>
          </a:p>
          <a:p>
            <a:pPr algn="l" rtl="0">
              <a:lnSpc>
                <a:spcPts val="3563"/>
              </a:lnSpc>
            </a:pPr>
            <a:endParaRPr lang="en-US" sz="3299">
              <a:solidFill>
                <a:srgbClr val="19112C"/>
              </a:solidFill>
              <a:latin typeface="Arial"/>
              <a:ea typeface="Arial"/>
              <a:cs typeface="Arial"/>
              <a:sym typeface="Arial"/>
            </a:endParaRPr>
          </a:p>
          <a:p>
            <a:pPr marL="667063" lvl="1" indent="-333531" algn="l" rtl="0">
              <a:lnSpc>
                <a:spcPts val="3563"/>
              </a:lnSpc>
              <a:buFont typeface="Arial"/>
              <a:buChar char="•"/>
            </a:pPr>
            <a:r>
              <a:rPr lang="en-US" sz="3299">
                <a:solidFill>
                  <a:srgbClr val="19112C"/>
                </a:solidFill>
                <a:latin typeface="Arial"/>
                <a:ea typeface="Arial"/>
                <a:cs typeface="Arial"/>
                <a:sym typeface="Arial"/>
              </a:rPr>
              <a:t>Défi personnel ?</a:t>
            </a:r>
          </a:p>
          <a:p>
            <a:pPr algn="l" rtl="0">
              <a:lnSpc>
                <a:spcPts val="3023"/>
              </a:lnSpc>
            </a:pPr>
            <a:endParaRPr lang="en-US" sz="3299">
              <a:solidFill>
                <a:srgbClr val="19112C"/>
              </a:solidFill>
              <a:latin typeface="Arial"/>
              <a:ea typeface="Arial"/>
              <a:cs typeface="Arial"/>
              <a:sym typeface="Arial"/>
            </a:endParaRPr>
          </a:p>
        </p:txBody>
      </p:sp>
      <p:grpSp>
        <p:nvGrpSpPr>
          <p:cNvPr id="24" name="Group 24"/>
          <p:cNvGrpSpPr/>
          <p:nvPr/>
        </p:nvGrpSpPr>
        <p:grpSpPr>
          <a:xfrm>
            <a:off x="846750" y="547275"/>
            <a:ext cx="13532400" cy="1137553"/>
            <a:chOff x="0" y="0"/>
            <a:chExt cx="18043200" cy="1516737"/>
          </a:xfrm>
        </p:grpSpPr>
        <p:sp>
          <p:nvSpPr>
            <p:cNvPr id="25" name="Freeform 25"/>
            <p:cNvSpPr/>
            <p:nvPr/>
          </p:nvSpPr>
          <p:spPr>
            <a:xfrm>
              <a:off x="0" y="0"/>
              <a:ext cx="18043199" cy="1516737"/>
            </a:xfrm>
            <a:custGeom>
              <a:avLst/>
              <a:gdLst/>
              <a:ahLst/>
              <a:cxnLst/>
              <a:rect l="l" t="t" r="r" b="b"/>
              <a:pathLst>
                <a:path w="18043199" h="1516737">
                  <a:moveTo>
                    <a:pt x="0" y="0"/>
                  </a:moveTo>
                  <a:lnTo>
                    <a:pt x="18043199" y="0"/>
                  </a:lnTo>
                  <a:lnTo>
                    <a:pt x="18043199" y="1516737"/>
                  </a:lnTo>
                  <a:lnTo>
                    <a:pt x="0" y="1516737"/>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804320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1" name="Group 21"/>
          <p:cNvGrpSpPr/>
          <p:nvPr/>
        </p:nvGrpSpPr>
        <p:grpSpPr>
          <a:xfrm>
            <a:off x="974247" y="6402254"/>
            <a:ext cx="12577343" cy="2043825"/>
            <a:chOff x="0" y="0"/>
            <a:chExt cx="16769790" cy="2725100"/>
          </a:xfrm>
        </p:grpSpPr>
        <p:sp>
          <p:nvSpPr>
            <p:cNvPr id="22" name="Freeform 22"/>
            <p:cNvSpPr/>
            <p:nvPr/>
          </p:nvSpPr>
          <p:spPr>
            <a:xfrm>
              <a:off x="0" y="0"/>
              <a:ext cx="16769790" cy="2725100"/>
            </a:xfrm>
            <a:custGeom>
              <a:avLst/>
              <a:gdLst/>
              <a:ahLst/>
              <a:cxnLst/>
              <a:rect l="l" t="t" r="r" b="b"/>
              <a:pathLst>
                <a:path w="16769790" h="2725100">
                  <a:moveTo>
                    <a:pt x="0" y="0"/>
                  </a:moveTo>
                  <a:lnTo>
                    <a:pt x="16769790" y="0"/>
                  </a:lnTo>
                  <a:lnTo>
                    <a:pt x="16769790" y="2725100"/>
                  </a:lnTo>
                  <a:lnTo>
                    <a:pt x="0" y="27251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6769790" cy="2658425"/>
            </a:xfrm>
            <a:prstGeom prst="rect">
              <a:avLst/>
            </a:prstGeom>
          </p:spPr>
          <p:txBody>
            <a:bodyPr lIns="0" tIns="0" rIns="0" bIns="0" rtlCol="0" anchor="b"/>
            <a:lstStyle/>
            <a:p>
              <a:pPr algn="l" rtl="0">
                <a:lnSpc>
                  <a:spcPts val="6480"/>
                </a:lnSpc>
              </a:pPr>
              <a:r>
                <a:rPr lang="en-US" sz="6000" b="1">
                  <a:solidFill>
                    <a:srgbClr val="C0FF99"/>
                  </a:solidFill>
                  <a:latin typeface="Georgia Bold"/>
                  <a:ea typeface="Georgia Bold"/>
                  <a:cs typeface="Georgia Bold"/>
                  <a:sym typeface="Georgia Bold"/>
                </a:rPr>
                <a:t>Sujet:</a:t>
              </a:r>
            </a:p>
            <a:p>
              <a:pPr algn="l" rtl="0">
                <a:lnSpc>
                  <a:spcPts val="6480"/>
                </a:lnSpc>
              </a:pPr>
              <a:r>
                <a:rPr lang="en-US" sz="6000" b="1">
                  <a:solidFill>
                    <a:srgbClr val="FFFFFF"/>
                  </a:solidFill>
                  <a:latin typeface="Georgia Bold"/>
                  <a:ea typeface="Georgia Bold"/>
                  <a:cs typeface="Georgia Bold"/>
                  <a:sym typeface="Georgia Bold"/>
                </a:rPr>
                <a:t>Recyclage et déchets textiles</a:t>
              </a:r>
            </a:p>
          </p:txBody>
        </p:sp>
      </p:grpSp>
      <p:grpSp>
        <p:nvGrpSpPr>
          <p:cNvPr id="24" name="Group 24"/>
          <p:cNvGrpSpPr>
            <a:grpSpLocks noChangeAspect="1"/>
          </p:cNvGrpSpPr>
          <p:nvPr/>
        </p:nvGrpSpPr>
        <p:grpSpPr>
          <a:xfrm>
            <a:off x="6265068" y="800100"/>
            <a:ext cx="11115675" cy="6629400"/>
            <a:chOff x="0" y="0"/>
            <a:chExt cx="14820900" cy="8839200"/>
          </a:xfrm>
        </p:grpSpPr>
        <p:sp>
          <p:nvSpPr>
            <p:cNvPr id="25" name="Freeform 25" descr="Εικόνα που περιέχει καρτούν, τέχνη, ζωγραφιά, εικονογράφηση  Το περιεχόμενο που δημιουργείται από ΑΙ μπορεί να μην είναι σωστό."/>
            <p:cNvSpPr/>
            <p:nvPr/>
          </p:nvSpPr>
          <p:spPr>
            <a:xfrm>
              <a:off x="0" y="0"/>
              <a:ext cx="14820900" cy="8839200"/>
            </a:xfrm>
            <a:custGeom>
              <a:avLst/>
              <a:gdLst/>
              <a:ahLst/>
              <a:cxnLst/>
              <a:rect l="l" t="t" r="r" b="b"/>
              <a:pathLst>
                <a:path w="14820900" h="8839200">
                  <a:moveTo>
                    <a:pt x="0" y="0"/>
                  </a:moveTo>
                  <a:lnTo>
                    <a:pt x="14820900" y="0"/>
                  </a:lnTo>
                  <a:lnTo>
                    <a:pt x="14820900" y="8839200"/>
                  </a:lnTo>
                  <a:lnTo>
                    <a:pt x="0" y="8839200"/>
                  </a:lnTo>
                  <a:lnTo>
                    <a:pt x="0" y="0"/>
                  </a:lnTo>
                  <a:close/>
                </a:path>
              </a:pathLst>
            </a:custGeom>
            <a:blipFill>
              <a:blip r:embed="rId11"/>
              <a:stretch>
                <a:fillRect t="-681" b="-681"/>
              </a:stretch>
            </a:blipFill>
          </p:spPr>
          <p:txBody>
            <a:bodyPr/>
            <a:lstStyle/>
            <a:p>
              <a:pPr algn="l" rtl="0"/>
              <a:endParaRPr lang="el-G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9"/>
              <a:stretch>
                <a:fillRect b="-2"/>
              </a:stretch>
            </a:blipFill>
          </p:spPr>
          <p:txBody>
            <a:bodyPr/>
            <a:lstStyle/>
            <a:p>
              <a:pPr algn="l" rtl="0"/>
              <a:endParaRPr lang="el-GR"/>
            </a:p>
          </p:txBody>
        </p:sp>
      </p:grpSp>
      <p:grpSp>
        <p:nvGrpSpPr>
          <p:cNvPr id="21" name="Group 21"/>
          <p:cNvGrpSpPr/>
          <p:nvPr/>
        </p:nvGrpSpPr>
        <p:grpSpPr>
          <a:xfrm>
            <a:off x="1028700" y="746694"/>
            <a:ext cx="9091683" cy="1988345"/>
            <a:chOff x="0" y="0"/>
            <a:chExt cx="12122244" cy="2651126"/>
          </a:xfrm>
        </p:grpSpPr>
        <p:sp>
          <p:nvSpPr>
            <p:cNvPr id="22" name="Freeform 22"/>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Déchets textiles et recyclage</a:t>
              </a:r>
            </a:p>
          </p:txBody>
        </p:sp>
      </p:grpSp>
      <p:sp>
        <p:nvSpPr>
          <p:cNvPr id="24" name="TextBox 24"/>
          <p:cNvSpPr txBox="1"/>
          <p:nvPr/>
        </p:nvSpPr>
        <p:spPr>
          <a:xfrm>
            <a:off x="1028700" y="3972141"/>
            <a:ext cx="11677212" cy="3095625"/>
          </a:xfrm>
          <a:prstGeom prst="rect">
            <a:avLst/>
          </a:prstGeom>
        </p:spPr>
        <p:txBody>
          <a:bodyPr lIns="0" tIns="0" rIns="0" bIns="0" rtlCol="0" anchor="t">
            <a:spAutoFit/>
          </a:bodyPr>
          <a:lstStyle/>
          <a:p>
            <a:pPr algn="l" rtl="0">
              <a:lnSpc>
                <a:spcPts val="4320"/>
              </a:lnSpc>
            </a:pPr>
            <a:r>
              <a:rPr lang="en-US" sz="3600" b="1">
                <a:solidFill>
                  <a:srgbClr val="19112C"/>
                </a:solidFill>
                <a:latin typeface="Arial Bold"/>
                <a:ea typeface="Arial Bold"/>
                <a:cs typeface="Arial Bold"/>
                <a:sym typeface="Arial Bold"/>
              </a:rPr>
              <a:t>Qu’est-ce que les déchets textiles ?</a:t>
            </a:r>
          </a:p>
          <a:p>
            <a:pPr algn="l" rtl="0">
              <a:lnSpc>
                <a:spcPts val="4320"/>
              </a:lnSpc>
            </a:pPr>
            <a:endParaRPr lang="en-US" sz="3600" b="1">
              <a:solidFill>
                <a:srgbClr val="19112C"/>
              </a:solidFill>
              <a:latin typeface="Arial Bold"/>
              <a:ea typeface="Arial Bold"/>
              <a:cs typeface="Arial Bold"/>
              <a:sym typeface="Arial Bold"/>
            </a:endParaRPr>
          </a:p>
          <a:p>
            <a:pPr marL="597222" lvl="1" indent="-298611" algn="l" rtl="0">
              <a:lnSpc>
                <a:spcPts val="3960"/>
              </a:lnSpc>
              <a:buFont typeface="Arial"/>
              <a:buChar char="•"/>
            </a:pPr>
            <a:r>
              <a:rPr lang="en-US" sz="3300">
                <a:solidFill>
                  <a:srgbClr val="19112C"/>
                </a:solidFill>
                <a:latin typeface="Arial"/>
                <a:ea typeface="Arial"/>
                <a:cs typeface="Arial"/>
                <a:sym typeface="Arial"/>
              </a:rPr>
              <a:t>Avez-vous la moindre idée de la quantité de déchets générés chaque année par l'industrie de la mode ?</a:t>
            </a:r>
          </a:p>
          <a:p>
            <a:pPr marL="597222" lvl="1" indent="-298611" algn="l" rtl="0">
              <a:lnSpc>
                <a:spcPts val="3960"/>
              </a:lnSpc>
              <a:buFont typeface="Arial"/>
              <a:buChar char="•"/>
            </a:pPr>
            <a:r>
              <a:rPr lang="en-US" sz="3300">
                <a:solidFill>
                  <a:srgbClr val="19112C"/>
                </a:solidFill>
                <a:latin typeface="Arial"/>
                <a:ea typeface="Arial"/>
                <a:cs typeface="Arial"/>
                <a:sym typeface="Arial"/>
              </a:rPr>
              <a:t>Que peut-on faire de ces déchets ?</a:t>
            </a:r>
          </a:p>
          <a:p>
            <a:pPr marL="597222" lvl="1" indent="-298611" algn="l" rtl="0">
              <a:lnSpc>
                <a:spcPts val="3960"/>
              </a:lnSpc>
              <a:buFont typeface="Arial"/>
              <a:buChar char="•"/>
            </a:pPr>
            <a:r>
              <a:rPr lang="en-US" sz="3300">
                <a:solidFill>
                  <a:srgbClr val="19112C"/>
                </a:solidFill>
                <a:latin typeface="Arial"/>
                <a:ea typeface="Arial"/>
                <a:cs typeface="Arial"/>
                <a:sym typeface="Arial"/>
              </a:rPr>
              <a:t>Que devient concrètement ce déchet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sp>
        <p:nvSpPr>
          <p:cNvPr id="21" name="TextBox 21"/>
          <p:cNvSpPr txBox="1"/>
          <p:nvPr/>
        </p:nvSpPr>
        <p:spPr>
          <a:xfrm>
            <a:off x="13163079" y="6262606"/>
            <a:ext cx="3924218" cy="2334331"/>
          </a:xfrm>
          <a:prstGeom prst="rect">
            <a:avLst/>
          </a:prstGeom>
        </p:spPr>
        <p:txBody>
          <a:bodyPr lIns="0" tIns="0" rIns="0" bIns="0" rtlCol="0" anchor="t">
            <a:spAutoFit/>
          </a:bodyPr>
          <a:lstStyle/>
          <a:p>
            <a:pPr algn="ctr" rtl="0">
              <a:lnSpc>
                <a:spcPts val="3564"/>
              </a:lnSpc>
            </a:pPr>
            <a:r>
              <a:rPr lang="en-US" sz="3300">
                <a:solidFill>
                  <a:srgbClr val="FFFFFF"/>
                </a:solidFill>
                <a:latin typeface="Arial"/>
                <a:ea typeface="Arial"/>
                <a:cs typeface="Arial"/>
                <a:sym typeface="Arial"/>
              </a:rPr>
              <a:t>Les textiles usagés sont recyclés en nouveaux vêtements.</a:t>
            </a:r>
          </a:p>
        </p:txBody>
      </p:sp>
      <p:sp>
        <p:nvSpPr>
          <p:cNvPr id="22" name="TextBox 22"/>
          <p:cNvSpPr txBox="1"/>
          <p:nvPr/>
        </p:nvSpPr>
        <p:spPr>
          <a:xfrm>
            <a:off x="2353536" y="5303973"/>
            <a:ext cx="1541467" cy="583465"/>
          </a:xfrm>
          <a:prstGeom prst="rect">
            <a:avLst/>
          </a:prstGeom>
        </p:spPr>
        <p:txBody>
          <a:bodyPr lIns="0" tIns="0" rIns="0" bIns="0" rtlCol="0" anchor="t">
            <a:spAutoFit/>
          </a:bodyPr>
          <a:lstStyle/>
          <a:p>
            <a:pPr algn="ctr" rtl="0">
              <a:lnSpc>
                <a:spcPts val="3960"/>
              </a:lnSpc>
            </a:pPr>
            <a:r>
              <a:rPr lang="en-US" sz="3300" b="1">
                <a:solidFill>
                  <a:srgbClr val="C0FF99"/>
                </a:solidFill>
                <a:latin typeface="Arial Bold"/>
                <a:ea typeface="Arial Bold"/>
                <a:cs typeface="Arial Bold"/>
                <a:sym typeface="Arial Bold"/>
              </a:rPr>
              <a:t>~ 16 kg</a:t>
            </a:r>
          </a:p>
        </p:txBody>
      </p:sp>
      <p:sp>
        <p:nvSpPr>
          <p:cNvPr id="23" name="TextBox 23"/>
          <p:cNvSpPr txBox="1"/>
          <p:nvPr/>
        </p:nvSpPr>
        <p:spPr>
          <a:xfrm>
            <a:off x="8399716" y="5303973"/>
            <a:ext cx="1320243" cy="583465"/>
          </a:xfrm>
          <a:prstGeom prst="rect">
            <a:avLst/>
          </a:prstGeom>
        </p:spPr>
        <p:txBody>
          <a:bodyPr lIns="0" tIns="0" rIns="0" bIns="0" rtlCol="0" anchor="t">
            <a:spAutoFit/>
          </a:bodyPr>
          <a:lstStyle/>
          <a:p>
            <a:pPr algn="ctr" rtl="0">
              <a:lnSpc>
                <a:spcPts val="3960"/>
              </a:lnSpc>
            </a:pPr>
            <a:r>
              <a:rPr lang="en-US" sz="3300" b="1">
                <a:solidFill>
                  <a:srgbClr val="C0FF99"/>
                </a:solidFill>
                <a:latin typeface="Arial Bold"/>
                <a:ea typeface="Arial Bold"/>
                <a:cs typeface="Arial Bold"/>
                <a:sym typeface="Arial Bold"/>
              </a:rPr>
              <a:t>4,4 kg</a:t>
            </a:r>
          </a:p>
        </p:txBody>
      </p:sp>
      <p:sp>
        <p:nvSpPr>
          <p:cNvPr id="24" name="Freeform 24" descr="Βιωσιμότητα με συμπαγές γέμισμα"/>
          <p:cNvSpPr/>
          <p:nvPr/>
        </p:nvSpPr>
        <p:spPr>
          <a:xfrm>
            <a:off x="7890223" y="3057294"/>
            <a:ext cx="2159368" cy="2073644"/>
          </a:xfrm>
          <a:custGeom>
            <a:avLst/>
            <a:gdLst/>
            <a:ahLst/>
            <a:cxnLst/>
            <a:rect l="l" t="t" r="r" b="b"/>
            <a:pathLst>
              <a:path w="2159368" h="2073644">
                <a:moveTo>
                  <a:pt x="0" y="0"/>
                </a:moveTo>
                <a:lnTo>
                  <a:pt x="2159369" y="0"/>
                </a:lnTo>
                <a:lnTo>
                  <a:pt x="2159369" y="2073644"/>
                </a:lnTo>
                <a:lnTo>
                  <a:pt x="0" y="2073644"/>
                </a:lnTo>
                <a:lnTo>
                  <a:pt x="0" y="0"/>
                </a:lnTo>
                <a:close/>
              </a:path>
            </a:pathLst>
          </a:custGeom>
          <a:blipFill>
            <a:blip r:embed="rId11">
              <a:extLst>
                <a:ext uri="{96DAC541-7B7A-43D3-8B79-37D633B846F1}">
                  <asvg:svgBlip xmlns:asvg="http://schemas.microsoft.com/office/drawing/2016/SVG/main" r:embed="rId12"/>
                </a:ext>
              </a:extLst>
            </a:blip>
            <a:stretch>
              <a:fillRect t="-2067" b="-2067"/>
            </a:stretch>
          </a:blipFill>
        </p:spPr>
        <p:txBody>
          <a:bodyPr/>
          <a:lstStyle/>
          <a:p>
            <a:pPr algn="l" rtl="0"/>
            <a:endParaRPr lang="el-GR"/>
          </a:p>
        </p:txBody>
      </p:sp>
      <p:sp>
        <p:nvSpPr>
          <p:cNvPr id="25" name="Freeform 25" descr="Σκουπίδια με συμπαγές γέμισμα"/>
          <p:cNvSpPr/>
          <p:nvPr/>
        </p:nvSpPr>
        <p:spPr>
          <a:xfrm>
            <a:off x="2264472" y="3150164"/>
            <a:ext cx="1888297" cy="1888298"/>
          </a:xfrm>
          <a:custGeom>
            <a:avLst/>
            <a:gdLst/>
            <a:ahLst/>
            <a:cxnLst/>
            <a:rect l="l" t="t" r="r" b="b"/>
            <a:pathLst>
              <a:path w="1888297" h="1888298">
                <a:moveTo>
                  <a:pt x="0" y="0"/>
                </a:moveTo>
                <a:lnTo>
                  <a:pt x="1888297" y="0"/>
                </a:lnTo>
                <a:lnTo>
                  <a:pt x="1888297" y="1888297"/>
                </a:lnTo>
                <a:lnTo>
                  <a:pt x="0" y="18882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l" rtl="0"/>
            <a:endParaRPr lang="el-GR"/>
          </a:p>
        </p:txBody>
      </p:sp>
      <p:sp>
        <p:nvSpPr>
          <p:cNvPr id="26" name="Freeform 26" descr="Κύκλος με βέλος με συμπαγές γέμισμα"/>
          <p:cNvSpPr/>
          <p:nvPr/>
        </p:nvSpPr>
        <p:spPr>
          <a:xfrm>
            <a:off x="13787438" y="2807264"/>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l" rtl="0"/>
            <a:endParaRPr lang="el-GR"/>
          </a:p>
        </p:txBody>
      </p:sp>
      <p:sp>
        <p:nvSpPr>
          <p:cNvPr id="27" name="TextBox 27"/>
          <p:cNvSpPr txBox="1"/>
          <p:nvPr/>
        </p:nvSpPr>
        <p:spPr>
          <a:xfrm>
            <a:off x="14472100" y="5303975"/>
            <a:ext cx="1320243" cy="583465"/>
          </a:xfrm>
          <a:prstGeom prst="rect">
            <a:avLst/>
          </a:prstGeom>
        </p:spPr>
        <p:txBody>
          <a:bodyPr lIns="0" tIns="0" rIns="0" bIns="0" rtlCol="0" anchor="t">
            <a:spAutoFit/>
          </a:bodyPr>
          <a:lstStyle/>
          <a:p>
            <a:pPr algn="ctr" rtl="0">
              <a:lnSpc>
                <a:spcPts val="3960"/>
              </a:lnSpc>
            </a:pPr>
            <a:r>
              <a:rPr lang="en-US" sz="3300" b="1">
                <a:solidFill>
                  <a:srgbClr val="C0FF99"/>
                </a:solidFill>
                <a:latin typeface="Arial Bold"/>
                <a:ea typeface="Arial Bold"/>
                <a:cs typeface="Arial Bold"/>
                <a:sym typeface="Arial Bold"/>
              </a:rPr>
              <a:t>&lt; 1%</a:t>
            </a:r>
          </a:p>
        </p:txBody>
      </p:sp>
      <p:sp>
        <p:nvSpPr>
          <p:cNvPr id="28" name="TextBox 28"/>
          <p:cNvSpPr txBox="1"/>
          <p:nvPr/>
        </p:nvSpPr>
        <p:spPr>
          <a:xfrm>
            <a:off x="1469493" y="6249261"/>
            <a:ext cx="3928234" cy="970389"/>
          </a:xfrm>
          <a:prstGeom prst="rect">
            <a:avLst/>
          </a:prstGeom>
        </p:spPr>
        <p:txBody>
          <a:bodyPr lIns="0" tIns="0" rIns="0" bIns="0" rtlCol="0" anchor="t">
            <a:spAutoFit/>
          </a:bodyPr>
          <a:lstStyle/>
          <a:p>
            <a:pPr algn="ctr" rtl="0">
              <a:lnSpc>
                <a:spcPts val="3600"/>
              </a:lnSpc>
            </a:pPr>
            <a:r>
              <a:rPr lang="en-US" sz="3300">
                <a:solidFill>
                  <a:srgbClr val="FFFFFF"/>
                </a:solidFill>
                <a:latin typeface="Arial"/>
                <a:ea typeface="Arial"/>
                <a:cs typeface="Arial"/>
                <a:sym typeface="Arial"/>
              </a:rPr>
              <a:t>déchets textiles par citoyen de l'UE et par an</a:t>
            </a:r>
          </a:p>
        </p:txBody>
      </p:sp>
      <p:sp>
        <p:nvSpPr>
          <p:cNvPr id="29" name="TextBox 29"/>
          <p:cNvSpPr txBox="1"/>
          <p:nvPr/>
        </p:nvSpPr>
        <p:spPr>
          <a:xfrm>
            <a:off x="7170666" y="6249261"/>
            <a:ext cx="3928236" cy="970389"/>
          </a:xfrm>
          <a:prstGeom prst="rect">
            <a:avLst/>
          </a:prstGeom>
        </p:spPr>
        <p:txBody>
          <a:bodyPr lIns="0" tIns="0" rIns="0" bIns="0" rtlCol="0" anchor="t">
            <a:spAutoFit/>
          </a:bodyPr>
          <a:lstStyle/>
          <a:p>
            <a:pPr algn="ctr" rtl="0">
              <a:lnSpc>
                <a:spcPts val="3600"/>
              </a:lnSpc>
            </a:pPr>
            <a:r>
              <a:rPr lang="en-US" sz="3300">
                <a:solidFill>
                  <a:srgbClr val="FFFFFF"/>
                </a:solidFill>
                <a:latin typeface="Arial"/>
                <a:ea typeface="Arial"/>
                <a:cs typeface="Arial"/>
                <a:sym typeface="Arial"/>
              </a:rPr>
              <a:t>textiles collectés en vue de leur réutilisation ou de leur recyclage</a:t>
            </a:r>
          </a:p>
        </p:txBody>
      </p:sp>
      <p:grpSp>
        <p:nvGrpSpPr>
          <p:cNvPr id="30" name="Group 30"/>
          <p:cNvGrpSpPr/>
          <p:nvPr/>
        </p:nvGrpSpPr>
        <p:grpSpPr>
          <a:xfrm>
            <a:off x="4902332" y="1483291"/>
            <a:ext cx="9742264" cy="838197"/>
            <a:chOff x="0" y="0"/>
            <a:chExt cx="12989685" cy="1117596"/>
          </a:xfrm>
        </p:grpSpPr>
        <p:sp>
          <p:nvSpPr>
            <p:cNvPr id="31" name="Freeform 31"/>
            <p:cNvSpPr/>
            <p:nvPr/>
          </p:nvSpPr>
          <p:spPr>
            <a:xfrm>
              <a:off x="0" y="0"/>
              <a:ext cx="12989685" cy="1117596"/>
            </a:xfrm>
            <a:custGeom>
              <a:avLst/>
              <a:gdLst/>
              <a:ahLst/>
              <a:cxnLst/>
              <a:rect l="l" t="t" r="r" b="b"/>
              <a:pathLst>
                <a:path w="12989685" h="1117596">
                  <a:moveTo>
                    <a:pt x="0" y="0"/>
                  </a:moveTo>
                  <a:lnTo>
                    <a:pt x="12989685" y="0"/>
                  </a:lnTo>
                  <a:lnTo>
                    <a:pt x="12989685" y="1117596"/>
                  </a:lnTo>
                  <a:lnTo>
                    <a:pt x="0" y="1117596"/>
                  </a:lnTo>
                  <a:close/>
                </a:path>
              </a:pathLst>
            </a:custGeom>
            <a:solidFill>
              <a:srgbClr val="000000">
                <a:alpha val="0"/>
              </a:srgbClr>
            </a:solidFill>
          </p:spPr>
          <p:txBody>
            <a:bodyPr/>
            <a:lstStyle/>
            <a:p>
              <a:pPr algn="l" rtl="0"/>
              <a:endParaRPr lang="el-GR"/>
            </a:p>
          </p:txBody>
        </p:sp>
        <p:sp>
          <p:nvSpPr>
            <p:cNvPr id="32" name="TextBox 32"/>
            <p:cNvSpPr txBox="1"/>
            <p:nvPr/>
          </p:nvSpPr>
          <p:spPr>
            <a:xfrm>
              <a:off x="0" y="38100"/>
              <a:ext cx="12989685" cy="1079496"/>
            </a:xfrm>
            <a:prstGeom prst="rect">
              <a:avLst/>
            </a:prstGeom>
          </p:spPr>
          <p:txBody>
            <a:bodyPr lIns="0" tIns="0" rIns="0" bIns="0" rtlCol="0" anchor="b"/>
            <a:lstStyle/>
            <a:p>
              <a:pPr algn="l" rtl="0">
                <a:lnSpc>
                  <a:spcPts val="3888"/>
                </a:lnSpc>
              </a:pPr>
              <a:r>
                <a:rPr lang="en-US" sz="3600" b="1">
                  <a:solidFill>
                    <a:srgbClr val="C0FF99"/>
                  </a:solidFill>
                  <a:latin typeface="Georgia Bold"/>
                  <a:ea typeface="Georgia Bold"/>
                  <a:cs typeface="Georgia Bold"/>
                  <a:sym typeface="Georgia Bold"/>
                </a:rPr>
                <a:t>Un secteur en transformation : les déchets textiles</a:t>
              </a:r>
            </a:p>
          </p:txBody>
        </p:sp>
      </p:grpSp>
      <p:grpSp>
        <p:nvGrpSpPr>
          <p:cNvPr id="33" name="Group 33"/>
          <p:cNvGrpSpPr/>
          <p:nvPr/>
        </p:nvGrpSpPr>
        <p:grpSpPr>
          <a:xfrm>
            <a:off x="4902332" y="571974"/>
            <a:ext cx="12577343" cy="838197"/>
            <a:chOff x="0" y="0"/>
            <a:chExt cx="16769790" cy="1117596"/>
          </a:xfrm>
        </p:grpSpPr>
        <p:sp>
          <p:nvSpPr>
            <p:cNvPr id="34" name="Freeform 3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35" name="TextBox 35"/>
            <p:cNvSpPr txBox="1"/>
            <p:nvPr/>
          </p:nvSpPr>
          <p:spPr>
            <a:xfrm>
              <a:off x="0" y="38100"/>
              <a:ext cx="16769790" cy="1079496"/>
            </a:xfrm>
            <a:prstGeom prst="rect">
              <a:avLst/>
            </a:prstGeom>
          </p:spPr>
          <p:txBody>
            <a:bodyPr lIns="0" tIns="0" rIns="0" bIns="0" rtlCol="0" anchor="b"/>
            <a:lstStyle/>
            <a:p>
              <a:pPr algn="l" rtl="0">
                <a:lnSpc>
                  <a:spcPts val="4536"/>
                </a:lnSpc>
              </a:pPr>
              <a:r>
                <a:rPr lang="en-US" sz="4200" b="1">
                  <a:solidFill>
                    <a:srgbClr val="FFFFFF"/>
                  </a:solidFill>
                  <a:latin typeface="Georgia Bold"/>
                  <a:ea typeface="Georgia Bold"/>
                  <a:cs typeface="Georgia Bold"/>
                  <a:sym typeface="Georgia Bold"/>
                </a:rPr>
                <a:t>Recyclage et déchets textiles en Europe aujourd'hui</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rtl="0">
                <a:lnSpc>
                  <a:spcPts val="4536"/>
                </a:lnSpc>
              </a:pPr>
              <a:r>
                <a:rPr lang="en-US" sz="4200" b="1">
                  <a:solidFill>
                    <a:srgbClr val="FFFFFF"/>
                  </a:solidFill>
                  <a:latin typeface="Georgia Bold"/>
                  <a:ea typeface="Georgia Bold"/>
                  <a:cs typeface="Georgia Bold"/>
                  <a:sym typeface="Georgia Bold"/>
                </a:rPr>
                <a:t>Recyclage et déchets textiles en Europe aujourd'hui</a:t>
              </a:r>
            </a:p>
          </p:txBody>
        </p:sp>
      </p:grpSp>
      <p:grpSp>
        <p:nvGrpSpPr>
          <p:cNvPr id="24" name="Group 24"/>
          <p:cNvGrpSpPr/>
          <p:nvPr/>
        </p:nvGrpSpPr>
        <p:grpSpPr>
          <a:xfrm>
            <a:off x="4902332" y="1517184"/>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pPr algn="l" rtl="0"/>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rtl="0">
                <a:lnSpc>
                  <a:spcPts val="3888"/>
                </a:lnSpc>
              </a:pPr>
              <a:r>
                <a:rPr lang="en-US" sz="3600" b="1">
                  <a:solidFill>
                    <a:srgbClr val="C0FF99"/>
                  </a:solidFill>
                  <a:latin typeface="Georgia Bold"/>
                  <a:ea typeface="Georgia Bold"/>
                  <a:cs typeface="Georgia Bold"/>
                  <a:sym typeface="Georgia Bold"/>
                </a:rPr>
                <a:t>Un secteur en transformation : obstacles structurels à une économie circulaire du textile</a:t>
              </a:r>
            </a:p>
          </p:txBody>
        </p:sp>
      </p:grpSp>
      <p:sp>
        <p:nvSpPr>
          <p:cNvPr id="27" name="TextBox 27"/>
          <p:cNvSpPr txBox="1"/>
          <p:nvPr/>
        </p:nvSpPr>
        <p:spPr>
          <a:xfrm>
            <a:off x="1350105" y="6856892"/>
            <a:ext cx="3127425" cy="989439"/>
          </a:xfrm>
          <a:prstGeom prst="rect">
            <a:avLst/>
          </a:prstGeom>
        </p:spPr>
        <p:txBody>
          <a:bodyPr lIns="0" tIns="0" rIns="0" bIns="0" rtlCol="0" anchor="t">
            <a:spAutoFit/>
          </a:bodyPr>
          <a:lstStyle/>
          <a:p>
            <a:pPr algn="ctr" rtl="0">
              <a:lnSpc>
                <a:spcPts val="3600"/>
              </a:lnSpc>
            </a:pPr>
            <a:r>
              <a:rPr lang="en-US" sz="3000" b="1">
                <a:solidFill>
                  <a:srgbClr val="FFFFFF"/>
                </a:solidFill>
                <a:latin typeface="Arial Bold"/>
                <a:ea typeface="Arial Bold"/>
                <a:cs typeface="Arial Bold"/>
                <a:sym typeface="Arial Bold"/>
              </a:rPr>
              <a:t>Matériaux complexes</a:t>
            </a:r>
          </a:p>
        </p:txBody>
      </p:sp>
      <p:grpSp>
        <p:nvGrpSpPr>
          <p:cNvPr id="28" name="Group 28"/>
          <p:cNvGrpSpPr>
            <a:grpSpLocks noChangeAspect="1"/>
          </p:cNvGrpSpPr>
          <p:nvPr/>
        </p:nvGrpSpPr>
        <p:grpSpPr>
          <a:xfrm>
            <a:off x="-15657" y="2786788"/>
            <a:ext cx="18303672" cy="3914392"/>
            <a:chOff x="0" y="0"/>
            <a:chExt cx="24404896" cy="5219190"/>
          </a:xfrm>
        </p:grpSpPr>
        <p:sp>
          <p:nvSpPr>
            <p:cNvPr id="29" name="Freeform 29" descr="Εικόνα που περιέχει λευκό, μπλούζα γυμναστικής  Το περιεχόμενο που δημιουργείται από ΑΙ μπορεί να μην είναι σωστό."/>
            <p:cNvSpPr/>
            <p:nvPr/>
          </p:nvSpPr>
          <p:spPr>
            <a:xfrm>
              <a:off x="0" y="0"/>
              <a:ext cx="24404955" cy="5219192"/>
            </a:xfrm>
            <a:custGeom>
              <a:avLst/>
              <a:gdLst/>
              <a:ahLst/>
              <a:cxnLst/>
              <a:rect l="l" t="t" r="r" b="b"/>
              <a:pathLst>
                <a:path w="24404955" h="5219192">
                  <a:moveTo>
                    <a:pt x="0" y="0"/>
                  </a:moveTo>
                  <a:lnTo>
                    <a:pt x="24404955" y="0"/>
                  </a:lnTo>
                  <a:lnTo>
                    <a:pt x="24404955" y="5219192"/>
                  </a:lnTo>
                  <a:lnTo>
                    <a:pt x="0" y="5219192"/>
                  </a:lnTo>
                  <a:lnTo>
                    <a:pt x="0" y="0"/>
                  </a:lnTo>
                  <a:close/>
                </a:path>
              </a:pathLst>
            </a:custGeom>
            <a:blipFill>
              <a:blip r:embed="rId11"/>
              <a:stretch>
                <a:fillRect t="-60399" r="85" b="-73201"/>
              </a:stretch>
            </a:blipFill>
          </p:spPr>
          <p:txBody>
            <a:bodyPr/>
            <a:lstStyle/>
            <a:p>
              <a:pPr algn="l" rtl="0"/>
              <a:endParaRPr lang="el-GR"/>
            </a:p>
          </p:txBody>
        </p:sp>
      </p:grpSp>
      <p:sp>
        <p:nvSpPr>
          <p:cNvPr id="30" name="TextBox 30"/>
          <p:cNvSpPr txBox="1"/>
          <p:nvPr/>
        </p:nvSpPr>
        <p:spPr>
          <a:xfrm>
            <a:off x="5000331" y="6856888"/>
            <a:ext cx="4381038" cy="989439"/>
          </a:xfrm>
          <a:prstGeom prst="rect">
            <a:avLst/>
          </a:prstGeom>
        </p:spPr>
        <p:txBody>
          <a:bodyPr lIns="0" tIns="0" rIns="0" bIns="0" rtlCol="0" anchor="t">
            <a:spAutoFit/>
          </a:bodyPr>
          <a:lstStyle/>
          <a:p>
            <a:pPr algn="ctr" rtl="0">
              <a:lnSpc>
                <a:spcPts val="3600"/>
              </a:lnSpc>
            </a:pPr>
            <a:r>
              <a:rPr lang="en-US" sz="3000" b="1">
                <a:solidFill>
                  <a:srgbClr val="FFFFFF"/>
                </a:solidFill>
                <a:latin typeface="Arial Bold"/>
                <a:ea typeface="Arial Bold"/>
                <a:cs typeface="Arial Bold"/>
                <a:sym typeface="Arial Bold"/>
              </a:rPr>
              <a:t>Infrastructures de tri et de recyclage limitées</a:t>
            </a:r>
          </a:p>
        </p:txBody>
      </p:sp>
      <p:sp>
        <p:nvSpPr>
          <p:cNvPr id="31" name="TextBox 31"/>
          <p:cNvSpPr txBox="1"/>
          <p:nvPr/>
        </p:nvSpPr>
        <p:spPr>
          <a:xfrm>
            <a:off x="9572328" y="6856887"/>
            <a:ext cx="3920151" cy="989439"/>
          </a:xfrm>
          <a:prstGeom prst="rect">
            <a:avLst/>
          </a:prstGeom>
        </p:spPr>
        <p:txBody>
          <a:bodyPr lIns="0" tIns="0" rIns="0" bIns="0" rtlCol="0" anchor="t">
            <a:spAutoFit/>
          </a:bodyPr>
          <a:lstStyle/>
          <a:p>
            <a:pPr algn="ctr" rtl="0">
              <a:lnSpc>
                <a:spcPts val="3600"/>
              </a:lnSpc>
            </a:pPr>
            <a:r>
              <a:rPr lang="en-US" sz="3000" b="1">
                <a:solidFill>
                  <a:srgbClr val="FFFFFF"/>
                </a:solidFill>
                <a:latin typeface="Arial Bold"/>
                <a:ea typeface="Arial Bold"/>
                <a:cs typeface="Arial Bold"/>
                <a:sym typeface="Arial Bold"/>
              </a:rPr>
              <a:t>Faible incitation économique</a:t>
            </a:r>
          </a:p>
        </p:txBody>
      </p:sp>
      <p:sp>
        <p:nvSpPr>
          <p:cNvPr id="32" name="TextBox 32"/>
          <p:cNvSpPr txBox="1"/>
          <p:nvPr/>
        </p:nvSpPr>
        <p:spPr>
          <a:xfrm>
            <a:off x="13849358" y="6856887"/>
            <a:ext cx="3256473" cy="989439"/>
          </a:xfrm>
          <a:prstGeom prst="rect">
            <a:avLst/>
          </a:prstGeom>
        </p:spPr>
        <p:txBody>
          <a:bodyPr lIns="0" tIns="0" rIns="0" bIns="0" rtlCol="0" anchor="t">
            <a:spAutoFit/>
          </a:bodyPr>
          <a:lstStyle/>
          <a:p>
            <a:pPr algn="ctr" rtl="0">
              <a:lnSpc>
                <a:spcPts val="3600"/>
              </a:lnSpc>
            </a:pPr>
            <a:r>
              <a:rPr lang="en-US" sz="3000" b="1">
                <a:solidFill>
                  <a:srgbClr val="FFFFFF"/>
                </a:solidFill>
                <a:latin typeface="Arial Bold"/>
                <a:ea typeface="Arial Bold"/>
                <a:cs typeface="Arial Bold"/>
                <a:sym typeface="Arial Bold"/>
              </a:rPr>
              <a:t>Parcours de fin de vie flous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0"/>
              <a:stretch>
                <a:fillRect l="-33" r="-33"/>
              </a:stretch>
            </a:blipFill>
          </p:spPr>
          <p:txBody>
            <a:bodyPr/>
            <a:lstStyle/>
            <a:p>
              <a:pPr algn="l" rtl="0"/>
              <a:endParaRPr lang="el-GR"/>
            </a:p>
          </p:txBody>
        </p:sp>
      </p:grpSp>
      <p:grpSp>
        <p:nvGrpSpPr>
          <p:cNvPr id="21" name="Group 21"/>
          <p:cNvGrpSpPr/>
          <p:nvPr/>
        </p:nvGrpSpPr>
        <p:grpSpPr>
          <a:xfrm>
            <a:off x="4902332" y="571974"/>
            <a:ext cx="12577343" cy="838197"/>
            <a:chOff x="0" y="0"/>
            <a:chExt cx="16769790" cy="1117596"/>
          </a:xfrm>
        </p:grpSpPr>
        <p:sp>
          <p:nvSpPr>
            <p:cNvPr id="22" name="Freeform 22"/>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3" name="TextBox 23"/>
            <p:cNvSpPr txBox="1"/>
            <p:nvPr/>
          </p:nvSpPr>
          <p:spPr>
            <a:xfrm>
              <a:off x="0" y="38100"/>
              <a:ext cx="16769790" cy="1079496"/>
            </a:xfrm>
            <a:prstGeom prst="rect">
              <a:avLst/>
            </a:prstGeom>
          </p:spPr>
          <p:txBody>
            <a:bodyPr lIns="0" tIns="0" rIns="0" bIns="0" rtlCol="0" anchor="b"/>
            <a:lstStyle/>
            <a:p>
              <a:pPr algn="l" rtl="0">
                <a:lnSpc>
                  <a:spcPts val="4536"/>
                </a:lnSpc>
              </a:pPr>
              <a:r>
                <a:rPr lang="en-US" sz="4200" b="1">
                  <a:solidFill>
                    <a:srgbClr val="FFFFFF"/>
                  </a:solidFill>
                  <a:latin typeface="Georgia Bold"/>
                  <a:ea typeface="Georgia Bold"/>
                  <a:cs typeface="Georgia Bold"/>
                  <a:sym typeface="Georgia Bold"/>
                </a:rPr>
                <a:t>Recyclage et déchets textiles en Europe aujourd'hui</a:t>
              </a:r>
            </a:p>
          </p:txBody>
        </p:sp>
      </p:grpSp>
      <p:grpSp>
        <p:nvGrpSpPr>
          <p:cNvPr id="24" name="Group 24"/>
          <p:cNvGrpSpPr/>
          <p:nvPr/>
        </p:nvGrpSpPr>
        <p:grpSpPr>
          <a:xfrm>
            <a:off x="4902332" y="1501885"/>
            <a:ext cx="13263142" cy="1162592"/>
            <a:chOff x="0" y="0"/>
            <a:chExt cx="17684190" cy="1550122"/>
          </a:xfrm>
        </p:grpSpPr>
        <p:sp>
          <p:nvSpPr>
            <p:cNvPr id="25" name="Freeform 25"/>
            <p:cNvSpPr/>
            <p:nvPr/>
          </p:nvSpPr>
          <p:spPr>
            <a:xfrm>
              <a:off x="0" y="0"/>
              <a:ext cx="17684190" cy="1550122"/>
            </a:xfrm>
            <a:custGeom>
              <a:avLst/>
              <a:gdLst/>
              <a:ahLst/>
              <a:cxnLst/>
              <a:rect l="l" t="t" r="r" b="b"/>
              <a:pathLst>
                <a:path w="17684190" h="1550122">
                  <a:moveTo>
                    <a:pt x="0" y="0"/>
                  </a:moveTo>
                  <a:lnTo>
                    <a:pt x="17684190" y="0"/>
                  </a:lnTo>
                  <a:lnTo>
                    <a:pt x="17684190" y="1550122"/>
                  </a:lnTo>
                  <a:lnTo>
                    <a:pt x="0" y="1550122"/>
                  </a:lnTo>
                  <a:close/>
                </a:path>
              </a:pathLst>
            </a:custGeom>
            <a:solidFill>
              <a:srgbClr val="000000">
                <a:alpha val="0"/>
              </a:srgbClr>
            </a:solidFill>
          </p:spPr>
          <p:txBody>
            <a:bodyPr/>
            <a:lstStyle/>
            <a:p>
              <a:pPr algn="l" rtl="0"/>
              <a:endParaRPr lang="el-GR"/>
            </a:p>
          </p:txBody>
        </p:sp>
        <p:sp>
          <p:nvSpPr>
            <p:cNvPr id="26" name="TextBox 26"/>
            <p:cNvSpPr txBox="1"/>
            <p:nvPr/>
          </p:nvSpPr>
          <p:spPr>
            <a:xfrm>
              <a:off x="0" y="38100"/>
              <a:ext cx="17684190" cy="1512022"/>
            </a:xfrm>
            <a:prstGeom prst="rect">
              <a:avLst/>
            </a:prstGeom>
          </p:spPr>
          <p:txBody>
            <a:bodyPr lIns="0" tIns="0" rIns="0" bIns="0" rtlCol="0" anchor="b"/>
            <a:lstStyle/>
            <a:p>
              <a:pPr algn="l" rtl="0">
                <a:lnSpc>
                  <a:spcPts val="3888"/>
                </a:lnSpc>
              </a:pPr>
              <a:r>
                <a:rPr lang="en-US" sz="3600" b="1">
                  <a:solidFill>
                    <a:srgbClr val="C0FF99"/>
                  </a:solidFill>
                  <a:latin typeface="Georgia Bold"/>
                  <a:ea typeface="Georgia Bold"/>
                  <a:cs typeface="Georgia Bold"/>
                  <a:sym typeface="Georgia Bold"/>
                </a:rPr>
                <a:t>Un secteur en transformation : des déchets aux ressources – La vision de l’UE pour le textile circulaire</a:t>
              </a:r>
            </a:p>
          </p:txBody>
        </p:sp>
      </p:grpSp>
      <p:grpSp>
        <p:nvGrpSpPr>
          <p:cNvPr id="27" name="Group 27"/>
          <p:cNvGrpSpPr>
            <a:grpSpLocks noChangeAspect="1"/>
          </p:cNvGrpSpPr>
          <p:nvPr/>
        </p:nvGrpSpPr>
        <p:grpSpPr>
          <a:xfrm>
            <a:off x="6065274" y="2580968"/>
            <a:ext cx="6157468" cy="5936226"/>
            <a:chOff x="0" y="0"/>
            <a:chExt cx="8209958" cy="7914968"/>
          </a:xfrm>
        </p:grpSpPr>
        <p:sp>
          <p:nvSpPr>
            <p:cNvPr id="28" name="Freeform 28" descr="Εικόνα που περιέχει κύκλος, τέχνη, σύμβολο  Το περιεχόμενο που δημιουργείται από ΑΙ μπορεί να μην είναι σωστό."/>
            <p:cNvSpPr/>
            <p:nvPr/>
          </p:nvSpPr>
          <p:spPr>
            <a:xfrm>
              <a:off x="0" y="0"/>
              <a:ext cx="8209915" cy="7915021"/>
            </a:xfrm>
            <a:custGeom>
              <a:avLst/>
              <a:gdLst/>
              <a:ahLst/>
              <a:cxnLst/>
              <a:rect l="l" t="t" r="r" b="b"/>
              <a:pathLst>
                <a:path w="8209915" h="7915021">
                  <a:moveTo>
                    <a:pt x="0" y="0"/>
                  </a:moveTo>
                  <a:lnTo>
                    <a:pt x="8209915" y="0"/>
                  </a:lnTo>
                  <a:lnTo>
                    <a:pt x="8209915" y="7915021"/>
                  </a:lnTo>
                  <a:lnTo>
                    <a:pt x="0" y="7915021"/>
                  </a:lnTo>
                  <a:lnTo>
                    <a:pt x="0" y="0"/>
                  </a:lnTo>
                  <a:close/>
                </a:path>
              </a:pathLst>
            </a:custGeom>
            <a:blipFill>
              <a:blip r:embed="rId11"/>
              <a:stretch>
                <a:fillRect l="-46065" r="-46749"/>
              </a:stretch>
            </a:blipFill>
          </p:spPr>
          <p:txBody>
            <a:bodyPr/>
            <a:lstStyle/>
            <a:p>
              <a:pPr algn="l" rtl="0"/>
              <a:endParaRPr lang="el-GR"/>
            </a:p>
          </p:txBody>
        </p:sp>
      </p:grpSp>
      <p:sp>
        <p:nvSpPr>
          <p:cNvPr id="29" name="TextBox 29"/>
          <p:cNvSpPr txBox="1"/>
          <p:nvPr/>
        </p:nvSpPr>
        <p:spPr>
          <a:xfrm>
            <a:off x="976344" y="2893080"/>
            <a:ext cx="5605863" cy="1737629"/>
          </a:xfrm>
          <a:prstGeom prst="rect">
            <a:avLst/>
          </a:prstGeom>
        </p:spPr>
        <p:txBody>
          <a:bodyPr lIns="0" tIns="0" rIns="0" bIns="0" rtlCol="0" anchor="t">
            <a:spAutoFit/>
          </a:bodyPr>
          <a:lstStyle/>
          <a:p>
            <a:pPr algn="ctr" rtl="0">
              <a:lnSpc>
                <a:spcPts val="4320"/>
              </a:lnSpc>
            </a:pPr>
            <a:r>
              <a:rPr lang="en-US" sz="3600">
                <a:solidFill>
                  <a:srgbClr val="C0FF99"/>
                </a:solidFill>
                <a:latin typeface="Arial"/>
                <a:ea typeface="Arial"/>
                <a:cs typeface="Arial"/>
                <a:sym typeface="Arial"/>
              </a:rPr>
              <a:t>Stratégie de l’UE pour des textiles durables et circulaires (2022)</a:t>
            </a:r>
          </a:p>
        </p:txBody>
      </p:sp>
      <p:sp>
        <p:nvSpPr>
          <p:cNvPr id="30" name="TextBox 30"/>
          <p:cNvSpPr txBox="1"/>
          <p:nvPr/>
        </p:nvSpPr>
        <p:spPr>
          <a:xfrm>
            <a:off x="976342" y="6893578"/>
            <a:ext cx="5605863" cy="1183631"/>
          </a:xfrm>
          <a:prstGeom prst="rect">
            <a:avLst/>
          </a:prstGeom>
        </p:spPr>
        <p:txBody>
          <a:bodyPr lIns="0" tIns="0" rIns="0" bIns="0" rtlCol="0" anchor="t">
            <a:spAutoFit/>
          </a:bodyPr>
          <a:lstStyle/>
          <a:p>
            <a:pPr algn="ctr" rtl="0">
              <a:lnSpc>
                <a:spcPts val="4320"/>
              </a:lnSpc>
            </a:pPr>
            <a:r>
              <a:rPr lang="en-US" sz="3600">
                <a:solidFill>
                  <a:srgbClr val="C0FF99"/>
                </a:solidFill>
                <a:latin typeface="Arial"/>
                <a:ea typeface="Arial"/>
                <a:cs typeface="Arial"/>
                <a:sym typeface="Arial"/>
              </a:rPr>
              <a:t>Responsabilité élargie du producteur (REP)</a:t>
            </a:r>
          </a:p>
        </p:txBody>
      </p:sp>
      <p:sp>
        <p:nvSpPr>
          <p:cNvPr id="31" name="TextBox 31"/>
          <p:cNvSpPr txBox="1"/>
          <p:nvPr/>
        </p:nvSpPr>
        <p:spPr>
          <a:xfrm>
            <a:off x="12111373" y="2893077"/>
            <a:ext cx="5605863" cy="1737628"/>
          </a:xfrm>
          <a:prstGeom prst="rect">
            <a:avLst/>
          </a:prstGeom>
        </p:spPr>
        <p:txBody>
          <a:bodyPr lIns="0" tIns="0" rIns="0" bIns="0" rtlCol="0" anchor="t">
            <a:spAutoFit/>
          </a:bodyPr>
          <a:lstStyle/>
          <a:p>
            <a:pPr algn="ctr" rtl="0">
              <a:lnSpc>
                <a:spcPts val="4320"/>
              </a:lnSpc>
            </a:pPr>
            <a:r>
              <a:rPr lang="en-US" sz="3600">
                <a:solidFill>
                  <a:srgbClr val="C0FF99"/>
                </a:solidFill>
                <a:latin typeface="Arial"/>
                <a:ea typeface="Arial"/>
                <a:cs typeface="Arial"/>
                <a:sym typeface="Arial"/>
              </a:rPr>
              <a:t>Collecte séparée obligatoire des textiles d'ici 2025</a:t>
            </a:r>
          </a:p>
        </p:txBody>
      </p:sp>
      <p:sp>
        <p:nvSpPr>
          <p:cNvPr id="32" name="TextBox 32"/>
          <p:cNvSpPr txBox="1"/>
          <p:nvPr/>
        </p:nvSpPr>
        <p:spPr>
          <a:xfrm>
            <a:off x="12111373" y="6893577"/>
            <a:ext cx="5605863" cy="629633"/>
          </a:xfrm>
          <a:prstGeom prst="rect">
            <a:avLst/>
          </a:prstGeom>
        </p:spPr>
        <p:txBody>
          <a:bodyPr lIns="0" tIns="0" rIns="0" bIns="0" rtlCol="0" anchor="t">
            <a:spAutoFit/>
          </a:bodyPr>
          <a:lstStyle/>
          <a:p>
            <a:pPr algn="ctr" rtl="0">
              <a:lnSpc>
                <a:spcPts val="4320"/>
              </a:lnSpc>
            </a:pPr>
            <a:r>
              <a:rPr lang="en-US" sz="3600">
                <a:solidFill>
                  <a:srgbClr val="C0FF99"/>
                </a:solidFill>
                <a:latin typeface="Arial"/>
                <a:ea typeface="Arial"/>
                <a:cs typeface="Arial"/>
                <a:sym typeface="Arial"/>
              </a:rPr>
              <a:t>axe d'innovation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052204" y="452011"/>
            <a:ext cx="2882265" cy="1403886"/>
            <a:chOff x="0" y="0"/>
            <a:chExt cx="3843020" cy="1871848"/>
          </a:xfrm>
        </p:grpSpPr>
        <p:sp>
          <p:nvSpPr>
            <p:cNvPr id="19" name="Freeform 19"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grpSp>
        <p:nvGrpSpPr>
          <p:cNvPr id="20" name="Group 20"/>
          <p:cNvGrpSpPr/>
          <p:nvPr/>
        </p:nvGrpSpPr>
        <p:grpSpPr>
          <a:xfrm>
            <a:off x="-1" y="2070212"/>
            <a:ext cx="12324501" cy="996063"/>
            <a:chOff x="0" y="0"/>
            <a:chExt cx="3366787" cy="262338"/>
          </a:xfrm>
        </p:grpSpPr>
        <p:sp>
          <p:nvSpPr>
            <p:cNvPr id="21" name="Freeform 21"/>
            <p:cNvSpPr/>
            <p:nvPr/>
          </p:nvSpPr>
          <p:spPr>
            <a:xfrm>
              <a:off x="0" y="0"/>
              <a:ext cx="3366787" cy="262338"/>
            </a:xfrm>
            <a:custGeom>
              <a:avLst/>
              <a:gdLst/>
              <a:ahLst/>
              <a:cxnLst/>
              <a:rect l="l" t="t" r="r" b="b"/>
              <a:pathLst>
                <a:path w="3366787" h="262338">
                  <a:moveTo>
                    <a:pt x="30887" y="0"/>
                  </a:moveTo>
                  <a:lnTo>
                    <a:pt x="3335900" y="0"/>
                  </a:lnTo>
                  <a:cubicBezTo>
                    <a:pt x="3344092" y="0"/>
                    <a:pt x="3351948" y="3254"/>
                    <a:pt x="3357740" y="9047"/>
                  </a:cubicBezTo>
                  <a:cubicBezTo>
                    <a:pt x="3363533" y="14839"/>
                    <a:pt x="3366787" y="22695"/>
                    <a:pt x="3366787" y="30887"/>
                  </a:cubicBezTo>
                  <a:lnTo>
                    <a:pt x="3366787" y="231450"/>
                  </a:lnTo>
                  <a:cubicBezTo>
                    <a:pt x="3366787" y="248509"/>
                    <a:pt x="3352959" y="262338"/>
                    <a:pt x="3335900" y="262338"/>
                  </a:cubicBezTo>
                  <a:lnTo>
                    <a:pt x="30887" y="262338"/>
                  </a:lnTo>
                  <a:cubicBezTo>
                    <a:pt x="13829" y="262338"/>
                    <a:pt x="0" y="248509"/>
                    <a:pt x="0" y="231450"/>
                  </a:cubicBezTo>
                  <a:lnTo>
                    <a:pt x="0" y="30887"/>
                  </a:lnTo>
                  <a:cubicBezTo>
                    <a:pt x="0" y="13829"/>
                    <a:pt x="13829" y="0"/>
                    <a:pt x="30887" y="0"/>
                  </a:cubicBezTo>
                  <a:close/>
                </a:path>
              </a:pathLst>
            </a:custGeom>
            <a:solidFill>
              <a:srgbClr val="75C73E"/>
            </a:solidFill>
          </p:spPr>
          <p:txBody>
            <a:bodyPr/>
            <a:lstStyle/>
            <a:p>
              <a:pPr algn="l" rtl="0"/>
              <a:endParaRPr lang="el-GR"/>
            </a:p>
          </p:txBody>
        </p:sp>
        <p:sp>
          <p:nvSpPr>
            <p:cNvPr id="22" name="TextBox 22"/>
            <p:cNvSpPr txBox="1"/>
            <p:nvPr/>
          </p:nvSpPr>
          <p:spPr>
            <a:xfrm>
              <a:off x="0" y="19050"/>
              <a:ext cx="3366787" cy="243288"/>
            </a:xfrm>
            <a:prstGeom prst="rect">
              <a:avLst/>
            </a:prstGeom>
          </p:spPr>
          <p:txBody>
            <a:bodyPr lIns="50800" tIns="50800" rIns="50800" bIns="50800" rtlCol="0" anchor="ctr"/>
            <a:lstStyle/>
            <a:p>
              <a:pPr algn="ctr" rtl="0">
                <a:lnSpc>
                  <a:spcPts val="2592"/>
                </a:lnSpc>
              </a:pPr>
              <a:endParaRPr/>
            </a:p>
          </p:txBody>
        </p:sp>
      </p:grpSp>
      <p:grpSp>
        <p:nvGrpSpPr>
          <p:cNvPr id="23" name="Group 23"/>
          <p:cNvGrpSpPr/>
          <p:nvPr/>
        </p:nvGrpSpPr>
        <p:grpSpPr>
          <a:xfrm>
            <a:off x="4781204" y="992505"/>
            <a:ext cx="12577343" cy="838197"/>
            <a:chOff x="0" y="0"/>
            <a:chExt cx="16769790" cy="1117596"/>
          </a:xfrm>
        </p:grpSpPr>
        <p:sp>
          <p:nvSpPr>
            <p:cNvPr id="24" name="Freeform 24"/>
            <p:cNvSpPr/>
            <p:nvPr/>
          </p:nvSpPr>
          <p:spPr>
            <a:xfrm>
              <a:off x="0" y="0"/>
              <a:ext cx="16769790" cy="1117596"/>
            </a:xfrm>
            <a:custGeom>
              <a:avLst/>
              <a:gdLst/>
              <a:ahLst/>
              <a:cxnLst/>
              <a:rect l="l" t="t" r="r" b="b"/>
              <a:pathLst>
                <a:path w="16769790" h="1117596">
                  <a:moveTo>
                    <a:pt x="0" y="0"/>
                  </a:moveTo>
                  <a:lnTo>
                    <a:pt x="16769790" y="0"/>
                  </a:lnTo>
                  <a:lnTo>
                    <a:pt x="16769790" y="1117596"/>
                  </a:lnTo>
                  <a:lnTo>
                    <a:pt x="0" y="111759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6769790" cy="1050921"/>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Le secteur textile aujourd'hui</a:t>
              </a:r>
            </a:p>
          </p:txBody>
        </p:sp>
      </p:gr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7" name="TextBox 27"/>
          <p:cNvSpPr txBox="1"/>
          <p:nvPr/>
        </p:nvSpPr>
        <p:spPr>
          <a:xfrm>
            <a:off x="1052204" y="2308020"/>
            <a:ext cx="10523675" cy="510921"/>
          </a:xfrm>
          <a:prstGeom prst="rect">
            <a:avLst/>
          </a:prstGeom>
        </p:spPr>
        <p:txBody>
          <a:bodyPr lIns="0" tIns="0" rIns="0" bIns="0" rtlCol="0" anchor="t">
            <a:spAutoFit/>
          </a:bodyPr>
          <a:lstStyle/>
          <a:p>
            <a:pPr algn="l" rtl="0">
              <a:lnSpc>
                <a:spcPts val="3761"/>
              </a:lnSpc>
            </a:pPr>
            <a:r>
              <a:rPr lang="en-US" sz="3299" b="1">
                <a:solidFill>
                  <a:srgbClr val="FFFFFF"/>
                </a:solidFill>
                <a:latin typeface="Arial Bold"/>
                <a:ea typeface="Arial Bold"/>
                <a:cs typeface="Arial Bold"/>
                <a:sym typeface="Arial Bold"/>
              </a:rPr>
              <a:t>SCÉNARIO 3 – DÉCHETS TEXTILES ET RECYCLAGE</a:t>
            </a:r>
          </a:p>
        </p:txBody>
      </p:sp>
      <p:grpSp>
        <p:nvGrpSpPr>
          <p:cNvPr id="28" name="Group 28"/>
          <p:cNvGrpSpPr/>
          <p:nvPr/>
        </p:nvGrpSpPr>
        <p:grpSpPr>
          <a:xfrm>
            <a:off x="11973699" y="4856042"/>
            <a:ext cx="4739949" cy="930560"/>
            <a:chOff x="0" y="0"/>
            <a:chExt cx="1248382" cy="245086"/>
          </a:xfrm>
        </p:grpSpPr>
        <p:sp>
          <p:nvSpPr>
            <p:cNvPr id="29" name="Freeform 29"/>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pPr algn="l" rtl="0"/>
              <a:endParaRPr lang="el-GR"/>
            </a:p>
          </p:txBody>
        </p:sp>
        <p:sp>
          <p:nvSpPr>
            <p:cNvPr id="30" name="TextBox 30"/>
            <p:cNvSpPr txBox="1"/>
            <p:nvPr/>
          </p:nvSpPr>
          <p:spPr>
            <a:xfrm>
              <a:off x="0" y="-19050"/>
              <a:ext cx="1248382" cy="264136"/>
            </a:xfrm>
            <a:prstGeom prst="rect">
              <a:avLst/>
            </a:prstGeom>
          </p:spPr>
          <p:txBody>
            <a:bodyPr lIns="50800" tIns="50800" rIns="50800" bIns="50800" rtlCol="0" anchor="ctr"/>
            <a:lstStyle/>
            <a:p>
              <a:pPr algn="ctr" rtl="0">
                <a:lnSpc>
                  <a:spcPts val="2644"/>
                </a:lnSpc>
              </a:pPr>
              <a:endParaRPr/>
            </a:p>
          </p:txBody>
        </p:sp>
      </p:grpSp>
      <p:sp>
        <p:nvSpPr>
          <p:cNvPr id="31" name="TextBox 31"/>
          <p:cNvSpPr txBox="1"/>
          <p:nvPr/>
        </p:nvSpPr>
        <p:spPr>
          <a:xfrm>
            <a:off x="1052204" y="3426865"/>
            <a:ext cx="15375135" cy="1221486"/>
          </a:xfrm>
          <a:prstGeom prst="rect">
            <a:avLst/>
          </a:prstGeom>
        </p:spPr>
        <p:txBody>
          <a:bodyPr lIns="0" tIns="0" rIns="0" bIns="0" rtlCol="0" anchor="t">
            <a:spAutoFit/>
          </a:bodyPr>
          <a:lstStyle/>
          <a:p>
            <a:pPr algn="l" rtl="0">
              <a:lnSpc>
                <a:spcPts val="3191"/>
              </a:lnSpc>
            </a:pPr>
            <a:r>
              <a:rPr lang="en-US" sz="2799">
                <a:solidFill>
                  <a:srgbClr val="C0FF99"/>
                </a:solidFill>
                <a:latin typeface="Arial"/>
                <a:ea typeface="Arial"/>
                <a:cs typeface="Arial"/>
                <a:sym typeface="Arial"/>
              </a:rPr>
              <a:t>Les déchets textiles nuisent à l'environnement en polluant les sols, l'eau et l'air. Les vêtements jetés mettent des années à se décomposer, libérant des toxines dans le sol. Les microplastiques et les produits chimiques toxiques polluent davantage les écosystèmes.</a:t>
            </a:r>
          </a:p>
        </p:txBody>
      </p:sp>
      <p:sp>
        <p:nvSpPr>
          <p:cNvPr id="32" name="TextBox 32"/>
          <p:cNvSpPr txBox="1"/>
          <p:nvPr/>
        </p:nvSpPr>
        <p:spPr>
          <a:xfrm>
            <a:off x="1028700" y="7277326"/>
            <a:ext cx="10547179" cy="1276350"/>
          </a:xfrm>
          <a:prstGeom prst="rect">
            <a:avLst/>
          </a:prstGeom>
        </p:spPr>
        <p:txBody>
          <a:bodyPr lIns="0" tIns="0" rIns="0" bIns="0" rtlCol="0" anchor="t">
            <a:spAutoFit/>
          </a:bodyPr>
          <a:lstStyle/>
          <a:p>
            <a:pPr algn="l" rtl="0">
              <a:lnSpc>
                <a:spcPts val="3360"/>
              </a:lnSpc>
              <a:spcBef>
                <a:spcPct val="0"/>
              </a:spcBef>
            </a:pPr>
            <a:r>
              <a:rPr lang="en-US" sz="2800">
                <a:solidFill>
                  <a:srgbClr val="FFFFFF"/>
                </a:solidFill>
                <a:latin typeface="Arial"/>
                <a:ea typeface="Arial"/>
                <a:cs typeface="Arial"/>
                <a:sym typeface="Arial"/>
              </a:rPr>
              <a:t>Techniques de recyclage textile-textile : recyclage mécanique et chimique, recyclage thermomécanique et thermochimique</a:t>
            </a:r>
          </a:p>
        </p:txBody>
      </p:sp>
      <p:sp>
        <p:nvSpPr>
          <p:cNvPr id="33" name="TextBox 33"/>
          <p:cNvSpPr txBox="1"/>
          <p:nvPr/>
        </p:nvSpPr>
        <p:spPr>
          <a:xfrm>
            <a:off x="1028700" y="4905601"/>
            <a:ext cx="10740975" cy="857250"/>
          </a:xfrm>
          <a:prstGeom prst="rect">
            <a:avLst/>
          </a:prstGeom>
        </p:spPr>
        <p:txBody>
          <a:bodyPr lIns="0" tIns="0" rIns="0" bIns="0" rtlCol="0" anchor="t">
            <a:spAutoFit/>
          </a:bodyPr>
          <a:lstStyle/>
          <a:p>
            <a:pPr algn="l" rtl="0">
              <a:lnSpc>
                <a:spcPts val="3360"/>
              </a:lnSpc>
              <a:spcBef>
                <a:spcPct val="0"/>
              </a:spcBef>
            </a:pPr>
            <a:r>
              <a:rPr lang="en-US" sz="2800">
                <a:solidFill>
                  <a:srgbClr val="FFFFFF"/>
                </a:solidFill>
                <a:latin typeface="Arial"/>
                <a:ea typeface="Arial"/>
                <a:cs typeface="Arial"/>
                <a:sym typeface="Arial"/>
              </a:rPr>
              <a:t>En Europe : en moyenne 16 kg de déchets textiles par an et par personne, dont 4,4 kg sont collectés séparément en vue de leur réutilisation et de leur recyclage.</a:t>
            </a:r>
          </a:p>
        </p:txBody>
      </p:sp>
      <p:sp>
        <p:nvSpPr>
          <p:cNvPr id="34" name="TextBox 34"/>
          <p:cNvSpPr txBox="1"/>
          <p:nvPr/>
        </p:nvSpPr>
        <p:spPr>
          <a:xfrm>
            <a:off x="12050128" y="5081752"/>
            <a:ext cx="4587091" cy="438150"/>
          </a:xfrm>
          <a:prstGeom prst="rect">
            <a:avLst/>
          </a:prstGeom>
        </p:spPr>
        <p:txBody>
          <a:bodyPr lIns="0" tIns="0" rIns="0" bIns="0" rtlCol="0" anchor="t">
            <a:spAutoFit/>
          </a:bodyPr>
          <a:lstStyle/>
          <a:p>
            <a:pPr algn="ctr" rtl="0">
              <a:lnSpc>
                <a:spcPts val="3360"/>
              </a:lnSpc>
              <a:spcBef>
                <a:spcPct val="0"/>
              </a:spcBef>
            </a:pPr>
            <a:r>
              <a:rPr lang="en-US" sz="2800">
                <a:solidFill>
                  <a:srgbClr val="8D5CFF"/>
                </a:solidFill>
                <a:latin typeface="Arial"/>
                <a:ea typeface="Arial"/>
                <a:cs typeface="Arial"/>
                <a:sym typeface="Arial"/>
              </a:rPr>
              <a:t>le défi de la récolte</a:t>
            </a:r>
          </a:p>
        </p:txBody>
      </p:sp>
      <p:sp>
        <p:nvSpPr>
          <p:cNvPr id="35" name="TextBox 35"/>
          <p:cNvSpPr txBox="1"/>
          <p:nvPr/>
        </p:nvSpPr>
        <p:spPr>
          <a:xfrm>
            <a:off x="1052204" y="6162901"/>
            <a:ext cx="10802208" cy="857250"/>
          </a:xfrm>
          <a:prstGeom prst="rect">
            <a:avLst/>
          </a:prstGeom>
        </p:spPr>
        <p:txBody>
          <a:bodyPr lIns="0" tIns="0" rIns="0" bIns="0" rtlCol="0" anchor="t">
            <a:spAutoFit/>
          </a:bodyPr>
          <a:lstStyle/>
          <a:p>
            <a:pPr algn="l" rtl="0">
              <a:lnSpc>
                <a:spcPts val="3359"/>
              </a:lnSpc>
              <a:spcBef>
                <a:spcPct val="0"/>
              </a:spcBef>
            </a:pPr>
            <a:r>
              <a:rPr lang="en-US" sz="2799">
                <a:solidFill>
                  <a:srgbClr val="FFFFFF"/>
                </a:solidFill>
                <a:latin typeface="Arial"/>
                <a:ea typeface="Arial"/>
                <a:cs typeface="Arial"/>
                <a:sym typeface="Arial"/>
              </a:rPr>
              <a:t>Le niveau actuel de textiles recyclés utilisés pour produire de nouveaux vêtements n'est encore que d'environ 1%.</a:t>
            </a:r>
          </a:p>
        </p:txBody>
      </p:sp>
      <p:grpSp>
        <p:nvGrpSpPr>
          <p:cNvPr id="36" name="Group 36"/>
          <p:cNvGrpSpPr/>
          <p:nvPr/>
        </p:nvGrpSpPr>
        <p:grpSpPr>
          <a:xfrm>
            <a:off x="11973699" y="6148552"/>
            <a:ext cx="4739949" cy="930560"/>
            <a:chOff x="0" y="0"/>
            <a:chExt cx="1248382" cy="245086"/>
          </a:xfrm>
        </p:grpSpPr>
        <p:sp>
          <p:nvSpPr>
            <p:cNvPr id="37" name="Freeform 37"/>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pPr algn="l" rtl="0"/>
              <a:endParaRPr lang="el-GR"/>
            </a:p>
          </p:txBody>
        </p:sp>
        <p:sp>
          <p:nvSpPr>
            <p:cNvPr id="38" name="TextBox 38"/>
            <p:cNvSpPr txBox="1"/>
            <p:nvPr/>
          </p:nvSpPr>
          <p:spPr>
            <a:xfrm>
              <a:off x="0" y="-19050"/>
              <a:ext cx="1248382" cy="264136"/>
            </a:xfrm>
            <a:prstGeom prst="rect">
              <a:avLst/>
            </a:prstGeom>
          </p:spPr>
          <p:txBody>
            <a:bodyPr lIns="50800" tIns="50800" rIns="50800" bIns="50800" rtlCol="0" anchor="ctr"/>
            <a:lstStyle/>
            <a:p>
              <a:pPr algn="ctr" rtl="0">
                <a:lnSpc>
                  <a:spcPts val="2644"/>
                </a:lnSpc>
              </a:pPr>
              <a:endParaRPr/>
            </a:p>
          </p:txBody>
        </p:sp>
      </p:grpSp>
      <p:sp>
        <p:nvSpPr>
          <p:cNvPr id="39" name="TextBox 39"/>
          <p:cNvSpPr txBox="1"/>
          <p:nvPr/>
        </p:nvSpPr>
        <p:spPr>
          <a:xfrm>
            <a:off x="12050128" y="6372451"/>
            <a:ext cx="4587091" cy="438150"/>
          </a:xfrm>
          <a:prstGeom prst="rect">
            <a:avLst/>
          </a:prstGeom>
        </p:spPr>
        <p:txBody>
          <a:bodyPr lIns="0" tIns="0" rIns="0" bIns="0" rtlCol="0" anchor="t">
            <a:spAutoFit/>
          </a:bodyPr>
          <a:lstStyle/>
          <a:p>
            <a:pPr algn="ctr" rtl="0">
              <a:lnSpc>
                <a:spcPts val="3360"/>
              </a:lnSpc>
              <a:spcBef>
                <a:spcPct val="0"/>
              </a:spcBef>
            </a:pPr>
            <a:r>
              <a:rPr lang="en-US" sz="2800">
                <a:solidFill>
                  <a:srgbClr val="8D5CFF"/>
                </a:solidFill>
                <a:latin typeface="Arial"/>
                <a:ea typeface="Arial"/>
                <a:cs typeface="Arial"/>
                <a:sym typeface="Arial"/>
              </a:rPr>
              <a:t>défi de la demande</a:t>
            </a:r>
          </a:p>
        </p:txBody>
      </p:sp>
      <p:grpSp>
        <p:nvGrpSpPr>
          <p:cNvPr id="40" name="Group 40"/>
          <p:cNvGrpSpPr/>
          <p:nvPr/>
        </p:nvGrpSpPr>
        <p:grpSpPr>
          <a:xfrm>
            <a:off x="11973699" y="7415501"/>
            <a:ext cx="4739949" cy="930560"/>
            <a:chOff x="0" y="0"/>
            <a:chExt cx="1248382" cy="245086"/>
          </a:xfrm>
        </p:grpSpPr>
        <p:sp>
          <p:nvSpPr>
            <p:cNvPr id="41" name="Freeform 41"/>
            <p:cNvSpPr/>
            <p:nvPr/>
          </p:nvSpPr>
          <p:spPr>
            <a:xfrm>
              <a:off x="0" y="0"/>
              <a:ext cx="1248382" cy="245086"/>
            </a:xfrm>
            <a:custGeom>
              <a:avLst/>
              <a:gdLst/>
              <a:ahLst/>
              <a:cxnLst/>
              <a:rect l="l" t="t" r="r" b="b"/>
              <a:pathLst>
                <a:path w="1248382" h="245086">
                  <a:moveTo>
                    <a:pt x="0" y="0"/>
                  </a:moveTo>
                  <a:lnTo>
                    <a:pt x="1248382" y="0"/>
                  </a:lnTo>
                  <a:lnTo>
                    <a:pt x="1248382" y="245086"/>
                  </a:lnTo>
                  <a:lnTo>
                    <a:pt x="0" y="245086"/>
                  </a:lnTo>
                  <a:close/>
                </a:path>
              </a:pathLst>
            </a:custGeom>
            <a:solidFill>
              <a:srgbClr val="EDE9FF"/>
            </a:solidFill>
          </p:spPr>
          <p:txBody>
            <a:bodyPr/>
            <a:lstStyle/>
            <a:p>
              <a:pPr algn="l" rtl="0"/>
              <a:endParaRPr lang="el-GR"/>
            </a:p>
          </p:txBody>
        </p:sp>
        <p:sp>
          <p:nvSpPr>
            <p:cNvPr id="42" name="TextBox 42"/>
            <p:cNvSpPr txBox="1"/>
            <p:nvPr/>
          </p:nvSpPr>
          <p:spPr>
            <a:xfrm>
              <a:off x="0" y="-19050"/>
              <a:ext cx="1248382" cy="264136"/>
            </a:xfrm>
            <a:prstGeom prst="rect">
              <a:avLst/>
            </a:prstGeom>
          </p:spPr>
          <p:txBody>
            <a:bodyPr lIns="50800" tIns="50800" rIns="50800" bIns="50800" rtlCol="0" anchor="ctr"/>
            <a:lstStyle/>
            <a:p>
              <a:pPr algn="ctr" rtl="0">
                <a:lnSpc>
                  <a:spcPts val="2644"/>
                </a:lnSpc>
              </a:pPr>
              <a:endParaRPr/>
            </a:p>
          </p:txBody>
        </p:sp>
      </p:grpSp>
      <p:sp>
        <p:nvSpPr>
          <p:cNvPr id="43" name="TextBox 43"/>
          <p:cNvSpPr txBox="1"/>
          <p:nvPr/>
        </p:nvSpPr>
        <p:spPr>
          <a:xfrm>
            <a:off x="12050128" y="7652181"/>
            <a:ext cx="4587091" cy="438150"/>
          </a:xfrm>
          <a:prstGeom prst="rect">
            <a:avLst/>
          </a:prstGeom>
        </p:spPr>
        <p:txBody>
          <a:bodyPr lIns="0" tIns="0" rIns="0" bIns="0" rtlCol="0" anchor="t">
            <a:spAutoFit/>
          </a:bodyPr>
          <a:lstStyle/>
          <a:p>
            <a:pPr algn="ctr" rtl="0">
              <a:lnSpc>
                <a:spcPts val="3360"/>
              </a:lnSpc>
              <a:spcBef>
                <a:spcPct val="0"/>
              </a:spcBef>
            </a:pPr>
            <a:r>
              <a:rPr lang="en-US" sz="2800">
                <a:solidFill>
                  <a:srgbClr val="8D5CFF"/>
                </a:solidFill>
                <a:latin typeface="Arial"/>
                <a:ea typeface="Arial"/>
                <a:cs typeface="Arial"/>
                <a:sym typeface="Arial"/>
              </a:rPr>
              <a:t>défis technologiques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p:nvPr/>
        </p:nvGrpSpPr>
        <p:grpSpPr>
          <a:xfrm>
            <a:off x="643949" y="587916"/>
            <a:ext cx="17000100" cy="2494187"/>
            <a:chOff x="0" y="0"/>
            <a:chExt cx="22666800" cy="3325582"/>
          </a:xfrm>
        </p:grpSpPr>
        <p:sp>
          <p:nvSpPr>
            <p:cNvPr id="20" name="Freeform 20"/>
            <p:cNvSpPr/>
            <p:nvPr/>
          </p:nvSpPr>
          <p:spPr>
            <a:xfrm>
              <a:off x="0" y="0"/>
              <a:ext cx="22666799" cy="3325582"/>
            </a:xfrm>
            <a:custGeom>
              <a:avLst/>
              <a:gdLst/>
              <a:ahLst/>
              <a:cxnLst/>
              <a:rect l="l" t="t" r="r" b="b"/>
              <a:pathLst>
                <a:path w="22666799" h="3325582">
                  <a:moveTo>
                    <a:pt x="0" y="0"/>
                  </a:moveTo>
                  <a:lnTo>
                    <a:pt x="22666799" y="0"/>
                  </a:lnTo>
                  <a:lnTo>
                    <a:pt x="22666799" y="3325582"/>
                  </a:lnTo>
                  <a:lnTo>
                    <a:pt x="0" y="3325582"/>
                  </a:lnTo>
                  <a:close/>
                </a:path>
              </a:pathLst>
            </a:custGeom>
            <a:solidFill>
              <a:srgbClr val="000000">
                <a:alpha val="0"/>
              </a:srgbClr>
            </a:solidFill>
          </p:spPr>
          <p:txBody>
            <a:bodyPr/>
            <a:lstStyle/>
            <a:p>
              <a:pPr algn="l" rtl="0"/>
              <a:endParaRPr lang="el-GR"/>
            </a:p>
          </p:txBody>
        </p:sp>
        <p:sp>
          <p:nvSpPr>
            <p:cNvPr id="21" name="TextBox 21"/>
            <p:cNvSpPr txBox="1"/>
            <p:nvPr/>
          </p:nvSpPr>
          <p:spPr>
            <a:xfrm>
              <a:off x="0" y="-66675"/>
              <a:ext cx="22666800" cy="3392257"/>
            </a:xfrm>
            <a:prstGeom prst="rect">
              <a:avLst/>
            </a:prstGeom>
          </p:spPr>
          <p:txBody>
            <a:bodyPr lIns="0" tIns="0" rIns="0" bIns="0" rtlCol="0" anchor="ctr"/>
            <a:lstStyle/>
            <a:p>
              <a:pPr algn="ctr" rtl="0">
                <a:lnSpc>
                  <a:spcPts val="4967"/>
                </a:lnSpc>
              </a:pPr>
              <a:r>
                <a:rPr lang="en-US" sz="3600" b="1">
                  <a:solidFill>
                    <a:srgbClr val="75C73E"/>
                  </a:solidFill>
                  <a:latin typeface="Georgia Bold"/>
                  <a:ea typeface="Georgia Bold"/>
                  <a:cs typeface="Georgia Bold"/>
                  <a:sym typeface="Georgia Bold"/>
                </a:rPr>
                <a:t>Notre objectif est de doter les femmes des connaissances et des compétences nécessaires en matière de développement durable et de résilience, afin qu'elles puissent occuper efficacement des postes de direction et de gestion dans l'industrie textile.</a:t>
              </a:r>
            </a:p>
            <a:p>
              <a:pPr algn="l" rtl="0">
                <a:lnSpc>
                  <a:spcPts val="3888"/>
                </a:lnSpc>
              </a:pPr>
              <a:endParaRPr lang="en-US" sz="3600" b="1">
                <a:solidFill>
                  <a:srgbClr val="75C73E"/>
                </a:solidFill>
                <a:latin typeface="Georgia Bold"/>
                <a:ea typeface="Georgia Bold"/>
                <a:cs typeface="Georgia Bold"/>
                <a:sym typeface="Georgia Bold"/>
              </a:endParaRPr>
            </a:p>
          </p:txBody>
        </p:sp>
      </p:grpSp>
      <p:grpSp>
        <p:nvGrpSpPr>
          <p:cNvPr id="22" name="Group 22"/>
          <p:cNvGrpSpPr>
            <a:grpSpLocks noChangeAspect="1"/>
          </p:cNvGrpSpPr>
          <p:nvPr/>
        </p:nvGrpSpPr>
        <p:grpSpPr>
          <a:xfrm>
            <a:off x="12977366" y="5982057"/>
            <a:ext cx="3709575" cy="1241588"/>
            <a:chOff x="0" y="0"/>
            <a:chExt cx="4946100" cy="1655450"/>
          </a:xfrm>
        </p:grpSpPr>
        <p:sp>
          <p:nvSpPr>
            <p:cNvPr id="23" name="Freeform 23"/>
            <p:cNvSpPr/>
            <p:nvPr/>
          </p:nvSpPr>
          <p:spPr>
            <a:xfrm>
              <a:off x="0" y="0"/>
              <a:ext cx="4946142" cy="1655445"/>
            </a:xfrm>
            <a:custGeom>
              <a:avLst/>
              <a:gdLst/>
              <a:ahLst/>
              <a:cxnLst/>
              <a:rect l="l" t="t" r="r" b="b"/>
              <a:pathLst>
                <a:path w="4946142" h="1655445">
                  <a:moveTo>
                    <a:pt x="0" y="0"/>
                  </a:moveTo>
                  <a:lnTo>
                    <a:pt x="4946142" y="0"/>
                  </a:lnTo>
                  <a:lnTo>
                    <a:pt x="4946142" y="1655445"/>
                  </a:lnTo>
                  <a:lnTo>
                    <a:pt x="0" y="1655445"/>
                  </a:lnTo>
                  <a:lnTo>
                    <a:pt x="0" y="0"/>
                  </a:lnTo>
                  <a:close/>
                </a:path>
              </a:pathLst>
            </a:custGeom>
            <a:blipFill>
              <a:blip r:embed="rId10"/>
              <a:stretch>
                <a:fillRect/>
              </a:stretch>
            </a:blipFill>
          </p:spPr>
          <p:txBody>
            <a:bodyPr/>
            <a:lstStyle/>
            <a:p>
              <a:pPr algn="l" rtl="0"/>
              <a:endParaRPr lang="el-GR"/>
            </a:p>
          </p:txBody>
        </p:sp>
      </p:grpSp>
      <p:grpSp>
        <p:nvGrpSpPr>
          <p:cNvPr id="24" name="Group 24"/>
          <p:cNvGrpSpPr>
            <a:grpSpLocks noChangeAspect="1"/>
          </p:cNvGrpSpPr>
          <p:nvPr/>
        </p:nvGrpSpPr>
        <p:grpSpPr>
          <a:xfrm>
            <a:off x="14919488" y="4240038"/>
            <a:ext cx="810825" cy="702105"/>
            <a:chOff x="0" y="0"/>
            <a:chExt cx="1081100" cy="936140"/>
          </a:xfrm>
        </p:grpSpPr>
        <p:sp>
          <p:nvSpPr>
            <p:cNvPr id="25" name="Freeform 25"/>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1"/>
              <a:stretch>
                <a:fillRect r="4" b="-15487"/>
              </a:stretch>
            </a:blipFill>
          </p:spPr>
          <p:txBody>
            <a:bodyPr/>
            <a:lstStyle/>
            <a:p>
              <a:pPr algn="l" rtl="0"/>
              <a:endParaRPr lang="el-GR"/>
            </a:p>
          </p:txBody>
        </p:sp>
      </p:grpSp>
      <p:grpSp>
        <p:nvGrpSpPr>
          <p:cNvPr id="26" name="Group 26"/>
          <p:cNvGrpSpPr>
            <a:grpSpLocks noChangeAspect="1"/>
          </p:cNvGrpSpPr>
          <p:nvPr/>
        </p:nvGrpSpPr>
        <p:grpSpPr>
          <a:xfrm>
            <a:off x="8941237" y="4240042"/>
            <a:ext cx="810825" cy="687515"/>
            <a:chOff x="0" y="0"/>
            <a:chExt cx="1081100" cy="916686"/>
          </a:xfrm>
        </p:grpSpPr>
        <p:sp>
          <p:nvSpPr>
            <p:cNvPr id="27" name="Freeform 27"/>
            <p:cNvSpPr/>
            <p:nvPr/>
          </p:nvSpPr>
          <p:spPr>
            <a:xfrm>
              <a:off x="0" y="0"/>
              <a:ext cx="1081151" cy="916686"/>
            </a:xfrm>
            <a:custGeom>
              <a:avLst/>
              <a:gdLst/>
              <a:ahLst/>
              <a:cxnLst/>
              <a:rect l="l" t="t" r="r" b="b"/>
              <a:pathLst>
                <a:path w="1081151" h="916686">
                  <a:moveTo>
                    <a:pt x="0" y="0"/>
                  </a:moveTo>
                  <a:lnTo>
                    <a:pt x="1081151" y="0"/>
                  </a:lnTo>
                  <a:lnTo>
                    <a:pt x="1081151" y="916686"/>
                  </a:lnTo>
                  <a:lnTo>
                    <a:pt x="0" y="916686"/>
                  </a:lnTo>
                  <a:lnTo>
                    <a:pt x="0" y="0"/>
                  </a:lnTo>
                  <a:close/>
                </a:path>
              </a:pathLst>
            </a:custGeom>
            <a:blipFill>
              <a:blip r:embed="rId12"/>
              <a:stretch>
                <a:fillRect r="4" b="-17935"/>
              </a:stretch>
            </a:blipFill>
          </p:spPr>
          <p:txBody>
            <a:bodyPr/>
            <a:lstStyle/>
            <a:p>
              <a:pPr algn="l" rtl="0"/>
              <a:endParaRPr lang="el-GR"/>
            </a:p>
          </p:txBody>
        </p:sp>
      </p:grpSp>
      <p:grpSp>
        <p:nvGrpSpPr>
          <p:cNvPr id="28" name="Group 28"/>
          <p:cNvGrpSpPr>
            <a:grpSpLocks noChangeAspect="1"/>
          </p:cNvGrpSpPr>
          <p:nvPr/>
        </p:nvGrpSpPr>
        <p:grpSpPr>
          <a:xfrm>
            <a:off x="3108000" y="4240050"/>
            <a:ext cx="810825" cy="702075"/>
            <a:chOff x="0" y="0"/>
            <a:chExt cx="1081100" cy="936100"/>
          </a:xfrm>
        </p:grpSpPr>
        <p:sp>
          <p:nvSpPr>
            <p:cNvPr id="29" name="Freeform 29"/>
            <p:cNvSpPr/>
            <p:nvPr/>
          </p:nvSpPr>
          <p:spPr>
            <a:xfrm>
              <a:off x="0" y="0"/>
              <a:ext cx="1081151" cy="936117"/>
            </a:xfrm>
            <a:custGeom>
              <a:avLst/>
              <a:gdLst/>
              <a:ahLst/>
              <a:cxnLst/>
              <a:rect l="l" t="t" r="r" b="b"/>
              <a:pathLst>
                <a:path w="1081151" h="936117">
                  <a:moveTo>
                    <a:pt x="0" y="0"/>
                  </a:moveTo>
                  <a:lnTo>
                    <a:pt x="1081151" y="0"/>
                  </a:lnTo>
                  <a:lnTo>
                    <a:pt x="1081151" y="936117"/>
                  </a:lnTo>
                  <a:lnTo>
                    <a:pt x="0" y="936117"/>
                  </a:lnTo>
                  <a:lnTo>
                    <a:pt x="0" y="0"/>
                  </a:lnTo>
                  <a:close/>
                </a:path>
              </a:pathLst>
            </a:custGeom>
            <a:blipFill>
              <a:blip r:embed="rId13"/>
              <a:stretch>
                <a:fillRect r="4" b="-15487"/>
              </a:stretch>
            </a:blipFill>
          </p:spPr>
          <p:txBody>
            <a:bodyPr/>
            <a:lstStyle/>
            <a:p>
              <a:pPr algn="l" rtl="0"/>
              <a:endParaRPr lang="el-GR"/>
            </a:p>
          </p:txBody>
        </p:sp>
      </p:grpSp>
      <p:grpSp>
        <p:nvGrpSpPr>
          <p:cNvPr id="30" name="Group 30"/>
          <p:cNvGrpSpPr>
            <a:grpSpLocks noChangeAspect="1"/>
          </p:cNvGrpSpPr>
          <p:nvPr/>
        </p:nvGrpSpPr>
        <p:grpSpPr>
          <a:xfrm>
            <a:off x="6713063" y="5982092"/>
            <a:ext cx="4861878" cy="1241588"/>
            <a:chOff x="0" y="0"/>
            <a:chExt cx="6482504" cy="1655450"/>
          </a:xfrm>
        </p:grpSpPr>
        <p:sp>
          <p:nvSpPr>
            <p:cNvPr id="31" name="Freeform 31"/>
            <p:cNvSpPr/>
            <p:nvPr/>
          </p:nvSpPr>
          <p:spPr>
            <a:xfrm>
              <a:off x="0" y="0"/>
              <a:ext cx="6482461" cy="1655445"/>
            </a:xfrm>
            <a:custGeom>
              <a:avLst/>
              <a:gdLst/>
              <a:ahLst/>
              <a:cxnLst/>
              <a:rect l="l" t="t" r="r" b="b"/>
              <a:pathLst>
                <a:path w="6482461" h="1655445">
                  <a:moveTo>
                    <a:pt x="0" y="0"/>
                  </a:moveTo>
                  <a:lnTo>
                    <a:pt x="6482461" y="0"/>
                  </a:lnTo>
                  <a:lnTo>
                    <a:pt x="6482461" y="1655445"/>
                  </a:lnTo>
                  <a:lnTo>
                    <a:pt x="0" y="1655445"/>
                  </a:lnTo>
                  <a:lnTo>
                    <a:pt x="0" y="0"/>
                  </a:lnTo>
                  <a:close/>
                </a:path>
              </a:pathLst>
            </a:custGeom>
            <a:blipFill>
              <a:blip r:embed="rId14"/>
              <a:stretch>
                <a:fillRect r="-1"/>
              </a:stretch>
            </a:blipFill>
          </p:spPr>
          <p:txBody>
            <a:bodyPr/>
            <a:lstStyle/>
            <a:p>
              <a:pPr algn="l" rtl="0"/>
              <a:endParaRPr lang="el-GR"/>
            </a:p>
          </p:txBody>
        </p:sp>
      </p:grpSp>
      <p:grpSp>
        <p:nvGrpSpPr>
          <p:cNvPr id="32" name="Group 32"/>
          <p:cNvGrpSpPr>
            <a:grpSpLocks noChangeAspect="1"/>
          </p:cNvGrpSpPr>
          <p:nvPr/>
        </p:nvGrpSpPr>
        <p:grpSpPr>
          <a:xfrm>
            <a:off x="0" y="3071812"/>
            <a:ext cx="18287998" cy="5175562"/>
            <a:chOff x="0" y="0"/>
            <a:chExt cx="24383998" cy="6900750"/>
          </a:xfrm>
        </p:grpSpPr>
        <p:sp>
          <p:nvSpPr>
            <p:cNvPr id="33" name="Freeform 33"/>
            <p:cNvSpPr/>
            <p:nvPr/>
          </p:nvSpPr>
          <p:spPr>
            <a:xfrm>
              <a:off x="0" y="0"/>
              <a:ext cx="24384000" cy="6900799"/>
            </a:xfrm>
            <a:custGeom>
              <a:avLst/>
              <a:gdLst/>
              <a:ahLst/>
              <a:cxnLst/>
              <a:rect l="l" t="t" r="r" b="b"/>
              <a:pathLst>
                <a:path w="24384000" h="6900799">
                  <a:moveTo>
                    <a:pt x="0" y="0"/>
                  </a:moveTo>
                  <a:lnTo>
                    <a:pt x="24384000" y="0"/>
                  </a:lnTo>
                  <a:lnTo>
                    <a:pt x="24384000" y="6900799"/>
                  </a:lnTo>
                  <a:lnTo>
                    <a:pt x="0" y="6900799"/>
                  </a:lnTo>
                  <a:lnTo>
                    <a:pt x="0" y="0"/>
                  </a:lnTo>
                  <a:close/>
                </a:path>
              </a:pathLst>
            </a:custGeom>
            <a:blipFill>
              <a:blip r:embed="rId15"/>
              <a:stretch>
                <a:fillRect r="-514"/>
              </a:stretch>
            </a:blipFill>
          </p:spPr>
          <p:txBody>
            <a:bodyPr/>
            <a:lstStyle/>
            <a:p>
              <a:pPr algn="l" rtl="0"/>
              <a:endParaRPr lang="el-G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pPr algn="l" rtl="0"/>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rtl="0">
                <a:lnSpc>
                  <a:spcPts val="5832"/>
                </a:lnSpc>
              </a:pPr>
              <a:r>
                <a:rPr lang="en-US" sz="5400" b="1">
                  <a:solidFill>
                    <a:srgbClr val="19112C"/>
                  </a:solidFill>
                  <a:latin typeface="Georgia Bold"/>
                  <a:ea typeface="Georgia Bold"/>
                  <a:cs typeface="Georgia Bold"/>
                  <a:sym typeface="Georgia Bold"/>
                </a:rPr>
                <a:t>Recyclage et déchets textiles</a:t>
              </a:r>
            </a:p>
            <a:p>
              <a:pPr algn="l" rtl="0">
                <a:lnSpc>
                  <a:spcPts val="3888"/>
                </a:lnSpc>
              </a:pPr>
              <a:r>
                <a:rPr lang="en-US" sz="3600">
                  <a:solidFill>
                    <a:srgbClr val="19112C"/>
                  </a:solidFill>
                  <a:latin typeface="Georgia"/>
                  <a:ea typeface="Georgia"/>
                  <a:cs typeface="Georgia"/>
                  <a:sym typeface="Georgia"/>
                </a:rPr>
                <a:t>Transformer les déchets en valeur</a:t>
              </a:r>
            </a:p>
          </p:txBody>
        </p:sp>
      </p:grpSp>
      <p:sp>
        <p:nvSpPr>
          <p:cNvPr id="24" name="TextBox 24"/>
          <p:cNvSpPr txBox="1"/>
          <p:nvPr/>
        </p:nvSpPr>
        <p:spPr>
          <a:xfrm>
            <a:off x="1028700" y="3378656"/>
            <a:ext cx="11144856" cy="3990975"/>
          </a:xfrm>
          <a:prstGeom prst="rect">
            <a:avLst/>
          </a:prstGeom>
        </p:spPr>
        <p:txBody>
          <a:bodyPr lIns="0" tIns="0" rIns="0" bIns="0" rtlCol="0" anchor="t">
            <a:spAutoFit/>
          </a:bodyPr>
          <a:lstStyle/>
          <a:p>
            <a:pPr algn="l" rtl="0">
              <a:lnSpc>
                <a:spcPts val="3960"/>
              </a:lnSpc>
            </a:pPr>
            <a:r>
              <a:rPr lang="en-US" sz="3300">
                <a:solidFill>
                  <a:srgbClr val="19112C"/>
                </a:solidFill>
                <a:latin typeface="Arial"/>
                <a:ea typeface="Arial"/>
                <a:cs typeface="Arial"/>
                <a:sym typeface="Arial"/>
              </a:rPr>
              <a:t>Chaque année,</a:t>
            </a:r>
            <a:r>
              <a:rPr lang="en-US" sz="3300" b="1">
                <a:solidFill>
                  <a:srgbClr val="19112C"/>
                </a:solidFill>
                <a:latin typeface="Arial Bold"/>
                <a:ea typeface="Arial Bold"/>
                <a:cs typeface="Arial Bold"/>
                <a:sym typeface="Arial Bold"/>
              </a:rPr>
              <a:t>millions de tonnes</a:t>
            </a:r>
            <a:r>
              <a:rPr lang="en-US" sz="3300">
                <a:solidFill>
                  <a:srgbClr val="19112C"/>
                </a:solidFill>
                <a:latin typeface="Arial"/>
                <a:ea typeface="Arial"/>
                <a:cs typeface="Arial"/>
                <a:sym typeface="Arial"/>
              </a:rPr>
              <a:t>Des tonnes de textiles sont jetées à travers l'Europe, la plupart finissant dans des décharges ou étant incinérées.</a:t>
            </a:r>
          </a:p>
          <a:p>
            <a:pPr algn="l" rtl="0">
              <a:lnSpc>
                <a:spcPts val="3960"/>
              </a:lnSpc>
            </a:pPr>
            <a:r>
              <a:rPr lang="en-US" sz="3300" b="1">
                <a:solidFill>
                  <a:srgbClr val="19112C"/>
                </a:solidFill>
                <a:latin typeface="Arial Bold"/>
                <a:ea typeface="Arial Bold"/>
                <a:cs typeface="Arial Bold"/>
                <a:sym typeface="Arial Bold"/>
              </a:rPr>
              <a:t>Les PME sont en difficulté</a:t>
            </a:r>
            <a:r>
              <a:rPr lang="en-US" sz="3300">
                <a:solidFill>
                  <a:srgbClr val="19112C"/>
                </a:solidFill>
                <a:latin typeface="Arial"/>
                <a:ea typeface="Arial"/>
                <a:cs typeface="Arial"/>
                <a:sym typeface="Arial"/>
              </a:rPr>
              <a:t>avec des déchets post-consommation, un accès limité au recyclage et peu d'incitations à la réutilisation.</a:t>
            </a:r>
          </a:p>
          <a:p>
            <a:pPr algn="l" rtl="0">
              <a:lnSpc>
                <a:spcPts val="3960"/>
              </a:lnSpc>
            </a:pPr>
            <a:r>
              <a:rPr lang="en-US" sz="3300">
                <a:solidFill>
                  <a:srgbClr val="19112C"/>
                </a:solidFill>
                <a:latin typeface="Arial"/>
                <a:ea typeface="Arial"/>
                <a:cs typeface="Arial"/>
                <a:sym typeface="Arial"/>
              </a:rPr>
              <a:t>De nouvelles opportunités émergent grâce à t</a:t>
            </a:r>
            <a:r>
              <a:rPr lang="en-US" sz="3300" b="1">
                <a:solidFill>
                  <a:srgbClr val="19112C"/>
                </a:solidFill>
                <a:latin typeface="Arial Bold"/>
                <a:ea typeface="Arial Bold"/>
                <a:cs typeface="Arial Bold"/>
                <a:sym typeface="Arial Bold"/>
              </a:rPr>
              <a:t>recyclage des textiles</a:t>
            </a:r>
            <a:r>
              <a:rPr lang="en-US" sz="3300">
                <a:solidFill>
                  <a:srgbClr val="19112C"/>
                </a:solidFill>
                <a:latin typeface="Arial"/>
                <a:ea typeface="Arial"/>
                <a:cs typeface="Arial"/>
                <a:sym typeface="Arial"/>
              </a:rPr>
              <a:t>,</a:t>
            </a:r>
            <a:r>
              <a:rPr lang="en-US" sz="3300" b="1">
                <a:solidFill>
                  <a:srgbClr val="19112C"/>
                </a:solidFill>
                <a:latin typeface="Arial Bold"/>
                <a:ea typeface="Arial Bold"/>
                <a:cs typeface="Arial Bold"/>
                <a:sym typeface="Arial Bold"/>
              </a:rPr>
              <a:t>recyclage créatif</a:t>
            </a:r>
            <a:r>
              <a:rPr lang="en-US" sz="3300">
                <a:solidFill>
                  <a:srgbClr val="19112C"/>
                </a:solidFill>
                <a:latin typeface="Arial"/>
                <a:ea typeface="Arial"/>
                <a:cs typeface="Arial"/>
                <a:sym typeface="Arial"/>
              </a:rPr>
              <a:t>, et</a:t>
            </a:r>
            <a:r>
              <a:rPr lang="en-US" sz="3300" b="1">
                <a:solidFill>
                  <a:srgbClr val="19112C"/>
                </a:solidFill>
                <a:latin typeface="Arial Bold"/>
                <a:ea typeface="Arial Bold"/>
                <a:cs typeface="Arial Bold"/>
                <a:sym typeface="Arial Bold"/>
              </a:rPr>
              <a:t>symbiose industrielle</a:t>
            </a:r>
            <a:r>
              <a:rPr lang="en-US" sz="3300">
                <a:solidFill>
                  <a:srgbClr val="19112C"/>
                </a:solidFill>
                <a:latin typeface="Arial"/>
                <a:ea typeface="Arial"/>
                <a:cs typeface="Arial"/>
                <a:sym typeface="Arial"/>
              </a:rPr>
              <a:t>entre les secteurs de la mode, de la fabrication et des déchets.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358810" y="0"/>
            <a:ext cx="9668996" cy="8239990"/>
            <a:chOff x="0" y="0"/>
            <a:chExt cx="12891994" cy="10986654"/>
          </a:xfrm>
        </p:grpSpPr>
        <p:sp>
          <p:nvSpPr>
            <p:cNvPr id="20" name="Freeform 20"/>
            <p:cNvSpPr/>
            <p:nvPr/>
          </p:nvSpPr>
          <p:spPr>
            <a:xfrm>
              <a:off x="0" y="0"/>
              <a:ext cx="12892024" cy="10986643"/>
            </a:xfrm>
            <a:custGeom>
              <a:avLst/>
              <a:gdLst/>
              <a:ahLst/>
              <a:cxnLst/>
              <a:rect l="l" t="t" r="r" b="b"/>
              <a:pathLst>
                <a:path w="12892024" h="10986643">
                  <a:moveTo>
                    <a:pt x="0" y="0"/>
                  </a:moveTo>
                  <a:lnTo>
                    <a:pt x="12892024" y="0"/>
                  </a:lnTo>
                  <a:lnTo>
                    <a:pt x="12892024" y="10986643"/>
                  </a:lnTo>
                  <a:lnTo>
                    <a:pt x="0" y="10986643"/>
                  </a:lnTo>
                  <a:lnTo>
                    <a:pt x="0" y="0"/>
                  </a:lnTo>
                  <a:close/>
                </a:path>
              </a:pathLst>
            </a:custGeom>
            <a:blipFill>
              <a:blip r:embed="rId10"/>
              <a:stretch>
                <a:fillRect b="-2"/>
              </a:stretch>
            </a:blipFill>
          </p:spPr>
          <p:txBody>
            <a:bodyPr/>
            <a:lstStyle/>
            <a:p>
              <a:pPr algn="l" rtl="0"/>
              <a:endParaRPr lang="el-GR"/>
            </a:p>
          </p:txBody>
        </p:sp>
      </p:grpSp>
      <p:grpSp>
        <p:nvGrpSpPr>
          <p:cNvPr id="21" name="Group 21"/>
          <p:cNvGrpSpPr/>
          <p:nvPr/>
        </p:nvGrpSpPr>
        <p:grpSpPr>
          <a:xfrm>
            <a:off x="846620" y="218880"/>
            <a:ext cx="9843245" cy="2019658"/>
            <a:chOff x="0" y="0"/>
            <a:chExt cx="13124326" cy="2692878"/>
          </a:xfrm>
        </p:grpSpPr>
        <p:sp>
          <p:nvSpPr>
            <p:cNvPr id="22" name="Freeform 22"/>
            <p:cNvSpPr/>
            <p:nvPr/>
          </p:nvSpPr>
          <p:spPr>
            <a:xfrm>
              <a:off x="0" y="0"/>
              <a:ext cx="13124326" cy="2692878"/>
            </a:xfrm>
            <a:custGeom>
              <a:avLst/>
              <a:gdLst/>
              <a:ahLst/>
              <a:cxnLst/>
              <a:rect l="l" t="t" r="r" b="b"/>
              <a:pathLst>
                <a:path w="13124326" h="2692878">
                  <a:moveTo>
                    <a:pt x="0" y="0"/>
                  </a:moveTo>
                  <a:lnTo>
                    <a:pt x="13124326" y="0"/>
                  </a:lnTo>
                  <a:lnTo>
                    <a:pt x="13124326" y="2692878"/>
                  </a:lnTo>
                  <a:lnTo>
                    <a:pt x="0" y="2692878"/>
                  </a:lnTo>
                  <a:close/>
                </a:path>
              </a:pathLst>
            </a:custGeom>
            <a:solidFill>
              <a:srgbClr val="000000">
                <a:alpha val="0"/>
              </a:srgbClr>
            </a:solidFill>
          </p:spPr>
          <p:txBody>
            <a:bodyPr/>
            <a:lstStyle/>
            <a:p>
              <a:pPr algn="l" rtl="0"/>
              <a:endParaRPr lang="el-GR"/>
            </a:p>
          </p:txBody>
        </p:sp>
        <p:sp>
          <p:nvSpPr>
            <p:cNvPr id="23" name="TextBox 23"/>
            <p:cNvSpPr txBox="1"/>
            <p:nvPr/>
          </p:nvSpPr>
          <p:spPr>
            <a:xfrm>
              <a:off x="0" y="47625"/>
              <a:ext cx="13124326" cy="2645253"/>
            </a:xfrm>
            <a:prstGeom prst="rect">
              <a:avLst/>
            </a:prstGeom>
          </p:spPr>
          <p:txBody>
            <a:bodyPr lIns="0" tIns="0" rIns="0" bIns="0" rtlCol="0" anchor="ctr"/>
            <a:lstStyle/>
            <a:p>
              <a:pPr algn="l" rtl="0">
                <a:lnSpc>
                  <a:spcPts val="5832"/>
                </a:lnSpc>
              </a:pPr>
              <a:r>
                <a:rPr lang="en-US" sz="5400" b="1">
                  <a:solidFill>
                    <a:srgbClr val="19112C"/>
                  </a:solidFill>
                  <a:latin typeface="Georgia Bold"/>
                  <a:ea typeface="Georgia Bold"/>
                  <a:cs typeface="Georgia Bold"/>
                  <a:sym typeface="Georgia Bold"/>
                </a:rPr>
                <a:t>Recyclage et déchets textiles</a:t>
              </a:r>
            </a:p>
            <a:p>
              <a:pPr algn="l" rtl="0">
                <a:lnSpc>
                  <a:spcPts val="3888"/>
                </a:lnSpc>
              </a:pPr>
              <a:r>
                <a:rPr lang="en-US" sz="3600">
                  <a:solidFill>
                    <a:srgbClr val="19112C"/>
                  </a:solidFill>
                  <a:latin typeface="Georgia"/>
                  <a:ea typeface="Georgia"/>
                  <a:cs typeface="Georgia"/>
                  <a:sym typeface="Georgia"/>
                </a:rPr>
                <a:t>Transformer les déchets en valeur</a:t>
              </a:r>
            </a:p>
          </p:txBody>
        </p:sp>
      </p:grpSp>
      <p:sp>
        <p:nvSpPr>
          <p:cNvPr id="24" name="TextBox 24"/>
          <p:cNvSpPr txBox="1"/>
          <p:nvPr/>
        </p:nvSpPr>
        <p:spPr>
          <a:xfrm>
            <a:off x="1028700" y="3519737"/>
            <a:ext cx="11677212" cy="4117467"/>
          </a:xfrm>
          <a:prstGeom prst="rect">
            <a:avLst/>
          </a:prstGeom>
        </p:spPr>
        <p:txBody>
          <a:bodyPr lIns="0" tIns="0" rIns="0" bIns="0" rtlCol="0" anchor="t">
            <a:spAutoFit/>
          </a:bodyPr>
          <a:lstStyle/>
          <a:p>
            <a:pPr algn="l" rtl="0">
              <a:lnSpc>
                <a:spcPts val="3564"/>
              </a:lnSpc>
            </a:pPr>
            <a:r>
              <a:rPr lang="en-US" sz="3300" b="1">
                <a:solidFill>
                  <a:srgbClr val="19112C"/>
                </a:solidFill>
                <a:latin typeface="Arial Bold"/>
                <a:ea typeface="Arial Bold"/>
                <a:cs typeface="Arial Bold"/>
                <a:sym typeface="Arial Bold"/>
              </a:rPr>
              <a:t>Pourquoi c'est important</a:t>
            </a:r>
          </a:p>
          <a:p>
            <a:pPr algn="l" rtl="0">
              <a:lnSpc>
                <a:spcPts val="3960"/>
              </a:lnSpc>
            </a:pPr>
            <a:endParaRPr lang="en-US" sz="3300" b="1">
              <a:solidFill>
                <a:srgbClr val="19112C"/>
              </a:solidFill>
              <a:latin typeface="Arial Bold"/>
              <a:ea typeface="Arial Bold"/>
              <a:cs typeface="Arial Bold"/>
              <a:sym typeface="Arial Bold"/>
            </a:endParaRPr>
          </a:p>
          <a:p>
            <a:pPr marL="597219" lvl="1" indent="-298609" algn="l" rtl="0">
              <a:lnSpc>
                <a:spcPts val="3564"/>
              </a:lnSpc>
              <a:buFont typeface="Arial"/>
              <a:buChar char="•"/>
            </a:pPr>
            <a:r>
              <a:rPr lang="en-US" sz="3300">
                <a:solidFill>
                  <a:srgbClr val="19112C"/>
                </a:solidFill>
                <a:latin typeface="Arial"/>
                <a:ea typeface="Arial"/>
                <a:cs typeface="Arial"/>
                <a:sym typeface="Arial"/>
              </a:rPr>
              <a:t>Les déchets textiles constituent l'un des</a:t>
            </a:r>
            <a:r>
              <a:rPr lang="en-US" sz="3300" b="1">
                <a:solidFill>
                  <a:srgbClr val="19112C"/>
                </a:solidFill>
                <a:latin typeface="Arial Bold"/>
                <a:ea typeface="Arial Bold"/>
                <a:cs typeface="Arial Bold"/>
                <a:sym typeface="Arial Bold"/>
              </a:rPr>
              <a:t>les flux de déchets qui connaissent la croissance la plus rapide dans l'UE</a:t>
            </a:r>
            <a:r>
              <a:rPr lang="en-US" sz="3300">
                <a:solidFill>
                  <a:srgbClr val="19112C"/>
                </a:solidFill>
                <a:latin typeface="Arial"/>
                <a:ea typeface="Arial"/>
                <a:cs typeface="Arial"/>
                <a:sym typeface="Arial"/>
              </a:rPr>
              <a:t>.</a:t>
            </a:r>
          </a:p>
          <a:p>
            <a:pPr marL="597219" lvl="1" indent="-298609" algn="l" rtl="0">
              <a:lnSpc>
                <a:spcPts val="3564"/>
              </a:lnSpc>
              <a:buFont typeface="Arial"/>
              <a:buChar char="•"/>
            </a:pPr>
            <a:r>
              <a:rPr lang="en-US" sz="3300">
                <a:solidFill>
                  <a:srgbClr val="19112C"/>
                </a:solidFill>
                <a:latin typeface="Arial"/>
                <a:ea typeface="Arial"/>
                <a:cs typeface="Arial"/>
                <a:sym typeface="Arial"/>
              </a:rPr>
              <a:t>L'innovation en matière de recyclage peut créer</a:t>
            </a:r>
            <a:r>
              <a:rPr lang="en-US" sz="3300" b="1">
                <a:solidFill>
                  <a:srgbClr val="19112C"/>
                </a:solidFill>
                <a:latin typeface="Arial Bold"/>
                <a:ea typeface="Arial Bold"/>
                <a:cs typeface="Arial Bold"/>
                <a:sym typeface="Arial Bold"/>
              </a:rPr>
              <a:t>emplois verts locaux</a:t>
            </a:r>
            <a:r>
              <a:rPr lang="en-US" sz="3300">
                <a:solidFill>
                  <a:srgbClr val="19112C"/>
                </a:solidFill>
                <a:latin typeface="Arial"/>
                <a:ea typeface="Arial"/>
                <a:cs typeface="Arial"/>
                <a:sym typeface="Arial"/>
              </a:rPr>
              <a:t>, de nouveaux modèles commerciaux et</a:t>
            </a:r>
            <a:r>
              <a:rPr lang="en-US" sz="3300" b="1">
                <a:solidFill>
                  <a:srgbClr val="19112C"/>
                </a:solidFill>
                <a:latin typeface="Arial Bold"/>
                <a:ea typeface="Arial Bold"/>
                <a:cs typeface="Arial Bold"/>
                <a:sym typeface="Arial Bold"/>
              </a:rPr>
              <a:t>chaînes de valeur éthiques</a:t>
            </a:r>
            <a:r>
              <a:rPr lang="en-US" sz="3300">
                <a:solidFill>
                  <a:srgbClr val="19112C"/>
                </a:solidFill>
                <a:latin typeface="Arial"/>
                <a:ea typeface="Arial"/>
                <a:cs typeface="Arial"/>
                <a:sym typeface="Arial"/>
              </a:rPr>
              <a:t>.</a:t>
            </a:r>
          </a:p>
          <a:p>
            <a:pPr marL="597219" lvl="1" indent="-298609" algn="l" rtl="0">
              <a:lnSpc>
                <a:spcPts val="3564"/>
              </a:lnSpc>
              <a:buFont typeface="Arial"/>
              <a:buChar char="•"/>
            </a:pPr>
            <a:r>
              <a:rPr lang="en-US" sz="3300">
                <a:solidFill>
                  <a:srgbClr val="19112C"/>
                </a:solidFill>
                <a:latin typeface="Arial"/>
                <a:ea typeface="Arial"/>
                <a:cs typeface="Arial"/>
                <a:sym typeface="Arial"/>
              </a:rPr>
              <a:t>L'UE à venir</a:t>
            </a:r>
            <a:r>
              <a:rPr lang="en-US" sz="3300" b="1">
                <a:solidFill>
                  <a:srgbClr val="19112C"/>
                </a:solidFill>
                <a:latin typeface="Arial Bold"/>
                <a:ea typeface="Arial Bold"/>
                <a:cs typeface="Arial Bold"/>
                <a:sym typeface="Arial Bold"/>
              </a:rPr>
              <a:t>collecte obligatoire (2025)</a:t>
            </a:r>
            <a:r>
              <a:rPr lang="en-US" sz="3300">
                <a:solidFill>
                  <a:srgbClr val="19112C"/>
                </a:solidFill>
                <a:latin typeface="Arial"/>
                <a:ea typeface="Arial"/>
                <a:cs typeface="Arial"/>
                <a:sym typeface="Arial"/>
              </a:rPr>
              <a:t>et</a:t>
            </a:r>
            <a:r>
              <a:rPr lang="en-US" sz="3300" b="1">
                <a:solidFill>
                  <a:srgbClr val="19112C"/>
                </a:solidFill>
                <a:latin typeface="Arial Bold"/>
                <a:ea typeface="Arial Bold"/>
                <a:cs typeface="Arial Bold"/>
                <a:sym typeface="Arial Bold"/>
              </a:rPr>
              <a:t>Responsabilité élargie du producteur (REP)</a:t>
            </a:r>
            <a:r>
              <a:rPr lang="en-US" sz="3300">
                <a:solidFill>
                  <a:srgbClr val="19112C"/>
                </a:solidFill>
                <a:latin typeface="Arial"/>
                <a:ea typeface="Arial"/>
                <a:cs typeface="Arial"/>
                <a:sym typeface="Arial"/>
              </a:rPr>
              <a:t>Faire de la réduction des déchets une priorité absolue.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sp>
        <p:nvSpPr>
          <p:cNvPr id="23" name="TextBox 23"/>
          <p:cNvSpPr txBox="1"/>
          <p:nvPr/>
        </p:nvSpPr>
        <p:spPr>
          <a:xfrm>
            <a:off x="834390" y="2026015"/>
            <a:ext cx="13349508" cy="4712589"/>
          </a:xfrm>
          <a:prstGeom prst="rect">
            <a:avLst/>
          </a:prstGeom>
        </p:spPr>
        <p:txBody>
          <a:bodyPr lIns="0" tIns="0" rIns="0" bIns="0" rtlCol="0" anchor="t">
            <a:spAutoFit/>
          </a:bodyPr>
          <a:lstStyle/>
          <a:p>
            <a:pPr algn="ctr" rtl="0">
              <a:lnSpc>
                <a:spcPts val="3888"/>
              </a:lnSpc>
            </a:pPr>
            <a:r>
              <a:rPr lang="en-US" sz="3600" b="1" u="sng">
                <a:solidFill>
                  <a:srgbClr val="19112C"/>
                </a:solidFill>
                <a:latin typeface="Arial Bold"/>
                <a:ea typeface="Arial Bold"/>
                <a:cs typeface="Arial Bold"/>
                <a:sym typeface="Arial Bold"/>
              </a:rPr>
              <a:t>Faits et chiffres clés</a:t>
            </a:r>
          </a:p>
          <a:p>
            <a:pPr algn="ctr" rtl="0">
              <a:lnSpc>
                <a:spcPts val="4536"/>
              </a:lnSpc>
            </a:pPr>
            <a:endParaRPr lang="en-US" sz="3600" b="1" u="sng">
              <a:solidFill>
                <a:srgbClr val="19112C"/>
              </a:solidFill>
              <a:latin typeface="Arial Bold"/>
              <a:ea typeface="Arial Bold"/>
              <a:cs typeface="Arial Bold"/>
              <a:sym typeface="Arial Bold"/>
            </a:endParaRPr>
          </a:p>
          <a:p>
            <a:pPr algn="l" rtl="0">
              <a:lnSpc>
                <a:spcPts val="3564"/>
              </a:lnSpc>
            </a:pPr>
            <a:r>
              <a:rPr lang="en-US" sz="3300" b="1">
                <a:solidFill>
                  <a:srgbClr val="19112C"/>
                </a:solidFill>
                <a:latin typeface="Arial Bold"/>
                <a:ea typeface="Arial Bold"/>
                <a:cs typeface="Arial Bold"/>
                <a:sym typeface="Arial Bold"/>
              </a:rPr>
              <a:t>♻️</a:t>
            </a:r>
            <a:r>
              <a:rPr lang="en-US" sz="3300">
                <a:solidFill>
                  <a:srgbClr val="19112C"/>
                </a:solidFill>
                <a:latin typeface="Arial"/>
                <a:ea typeface="Arial"/>
                <a:cs typeface="Arial"/>
                <a:sym typeface="Arial"/>
              </a:rPr>
              <a:t>Chaque citoyen européen produit environ 16 kg de déchets textiles par an, alors que seulement 4,4 kg sont collectés pour être réutilisés ou recyclés.</a:t>
            </a:r>
          </a:p>
          <a:p>
            <a:pPr algn="l" rtl="0">
              <a:lnSpc>
                <a:spcPts val="3564"/>
              </a:lnSpc>
            </a:pPr>
            <a:endParaRPr lang="en-US" sz="3300">
              <a:solidFill>
                <a:srgbClr val="19112C"/>
              </a:solidFill>
              <a:latin typeface="Arial"/>
              <a:ea typeface="Arial"/>
              <a:cs typeface="Arial"/>
              <a:sym typeface="Arial"/>
            </a:endParaRPr>
          </a:p>
          <a:p>
            <a:pPr algn="l" rtl="0">
              <a:lnSpc>
                <a:spcPts val="3564"/>
              </a:lnSpc>
            </a:pPr>
            <a:r>
              <a:rPr lang="en-US" sz="3300">
                <a:solidFill>
                  <a:srgbClr val="19112C"/>
                </a:solidFill>
                <a:latin typeface="Arial"/>
                <a:ea typeface="Arial"/>
                <a:cs typeface="Arial"/>
                <a:sym typeface="Arial"/>
              </a:rPr>
              <a:t>🔁 Moins de 1 % des textiles usagés deviennent de nouveaux vêtements</a:t>
            </a:r>
          </a:p>
          <a:p>
            <a:pPr algn="l" rtl="0">
              <a:lnSpc>
                <a:spcPts val="3564"/>
              </a:lnSpc>
            </a:pPr>
            <a:endParaRPr lang="en-US" sz="3300">
              <a:solidFill>
                <a:srgbClr val="19112C"/>
              </a:solidFill>
              <a:latin typeface="Arial"/>
              <a:ea typeface="Arial"/>
              <a:cs typeface="Arial"/>
              <a:sym typeface="Arial"/>
            </a:endParaRPr>
          </a:p>
          <a:p>
            <a:pPr algn="l" rtl="0">
              <a:lnSpc>
                <a:spcPts val="3564"/>
              </a:lnSpc>
            </a:pPr>
            <a:r>
              <a:rPr lang="en-US" sz="3300">
                <a:solidFill>
                  <a:srgbClr val="19112C"/>
                </a:solidFill>
                <a:latin typeface="Arial"/>
                <a:ea typeface="Arial"/>
                <a:cs typeface="Arial"/>
                <a:sym typeface="Arial"/>
              </a:rPr>
              <a:t>🚛 Plus de 1,3 million de tonnes de textiles usagés sont exportées chaque année ET une grande partie finit en déchets à l'étranger.</a:t>
            </a:r>
          </a:p>
          <a:p>
            <a:pPr algn="l" rtl="0">
              <a:lnSpc>
                <a:spcPts val="3888"/>
              </a:lnSpc>
            </a:pPr>
            <a:endParaRPr lang="en-US" sz="3300">
              <a:solidFill>
                <a:srgbClr val="19112C"/>
              </a:solidFill>
              <a:latin typeface="Arial"/>
              <a:ea typeface="Arial"/>
              <a:cs typeface="Arial"/>
              <a:sym typeface="Arial"/>
            </a:endParaRP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sp>
        <p:nvSpPr>
          <p:cNvPr id="22" name="TextBox 22"/>
          <p:cNvSpPr txBox="1"/>
          <p:nvPr/>
        </p:nvSpPr>
        <p:spPr>
          <a:xfrm>
            <a:off x="1906587" y="1955517"/>
            <a:ext cx="11971773" cy="5160264"/>
          </a:xfrm>
          <a:prstGeom prst="rect">
            <a:avLst/>
          </a:prstGeom>
        </p:spPr>
        <p:txBody>
          <a:bodyPr lIns="0" tIns="0" rIns="0" bIns="0" rtlCol="0" anchor="t">
            <a:spAutoFit/>
          </a:bodyPr>
          <a:lstStyle/>
          <a:p>
            <a:pPr algn="ctr" rtl="0">
              <a:lnSpc>
                <a:spcPts val="3888"/>
              </a:lnSpc>
            </a:pPr>
            <a:r>
              <a:rPr lang="en-US" sz="3600" b="1" u="sng">
                <a:solidFill>
                  <a:srgbClr val="19112C"/>
                </a:solidFill>
                <a:latin typeface="Arial Bold"/>
                <a:ea typeface="Arial Bold"/>
                <a:cs typeface="Arial Bold"/>
                <a:sym typeface="Arial Bold"/>
              </a:rPr>
              <a:t>Discussion</a:t>
            </a:r>
          </a:p>
          <a:p>
            <a:pPr algn="ctr" rtl="0">
              <a:lnSpc>
                <a:spcPts val="4536"/>
              </a:lnSpc>
            </a:pPr>
            <a:endParaRPr lang="en-US" sz="3600" b="1" u="sng">
              <a:solidFill>
                <a:srgbClr val="19112C"/>
              </a:solidFill>
              <a:latin typeface="Arial Bold"/>
              <a:ea typeface="Arial Bold"/>
              <a:cs typeface="Arial Bold"/>
              <a:sym typeface="Arial Bold"/>
            </a:endParaRPr>
          </a:p>
          <a:p>
            <a:pPr algn="l" rtl="0">
              <a:lnSpc>
                <a:spcPts val="3564"/>
              </a:lnSpc>
            </a:pPr>
            <a:r>
              <a:rPr lang="en-US" sz="3300">
                <a:solidFill>
                  <a:srgbClr val="19112C"/>
                </a:solidFill>
                <a:latin typeface="Arial"/>
                <a:ea typeface="Arial"/>
                <a:cs typeface="Arial"/>
                <a:sym typeface="Arial"/>
              </a:rPr>
              <a:t>Quelles idées pourraient permettre aux femmes de mener la transition vers le recyclage et la réutilisation des textiles ?</a:t>
            </a:r>
          </a:p>
          <a:p>
            <a:pPr algn="l" rtl="0">
              <a:lnSpc>
                <a:spcPts val="3564"/>
              </a:lnSpc>
            </a:pPr>
            <a:endParaRPr lang="en-US" sz="3300">
              <a:solidFill>
                <a:srgbClr val="19112C"/>
              </a:solidFill>
              <a:latin typeface="Arial"/>
              <a:ea typeface="Arial"/>
              <a:cs typeface="Arial"/>
              <a:sym typeface="Arial"/>
            </a:endParaRPr>
          </a:p>
          <a:p>
            <a:pPr algn="l" rtl="0">
              <a:lnSpc>
                <a:spcPts val="3564"/>
              </a:lnSpc>
            </a:pPr>
            <a:r>
              <a:rPr lang="en-US" sz="3300">
                <a:solidFill>
                  <a:srgbClr val="19112C"/>
                </a:solidFill>
                <a:latin typeface="Arial"/>
                <a:ea typeface="Arial"/>
                <a:cs typeface="Arial"/>
                <a:sym typeface="Arial"/>
              </a:rPr>
              <a:t>Comment le travail d'équipe et la créativité peuvent-ils contribuer à repenser le cycle de vie d'un vêtement ?</a:t>
            </a:r>
          </a:p>
          <a:p>
            <a:pPr algn="l" rtl="0">
              <a:lnSpc>
                <a:spcPts val="3564"/>
              </a:lnSpc>
            </a:pPr>
            <a:endParaRPr lang="en-US" sz="3300">
              <a:solidFill>
                <a:srgbClr val="19112C"/>
              </a:solidFill>
              <a:latin typeface="Arial"/>
              <a:ea typeface="Arial"/>
              <a:cs typeface="Arial"/>
              <a:sym typeface="Arial"/>
            </a:endParaRPr>
          </a:p>
          <a:p>
            <a:pPr algn="l" rtl="0">
              <a:lnSpc>
                <a:spcPts val="3564"/>
              </a:lnSpc>
            </a:pPr>
            <a:r>
              <a:rPr lang="en-US" sz="3300">
                <a:solidFill>
                  <a:srgbClr val="19112C"/>
                </a:solidFill>
                <a:latin typeface="Arial"/>
                <a:ea typeface="Arial"/>
                <a:cs typeface="Arial"/>
                <a:sym typeface="Arial"/>
              </a:rPr>
              <a:t>Quels partenariats locaux (entreprises, municipalités, ONG) pourraient transformer les déchets en opportunités ?</a:t>
            </a:r>
          </a:p>
          <a:p>
            <a:pPr algn="l" rtl="0">
              <a:lnSpc>
                <a:spcPts val="3888"/>
              </a:lnSpc>
            </a:pPr>
            <a:endParaRPr lang="en-US" sz="3300">
              <a:solidFill>
                <a:srgbClr val="19112C"/>
              </a:solidFill>
              <a:latin typeface="Arial"/>
              <a:ea typeface="Arial"/>
              <a:cs typeface="Arial"/>
              <a:sym typeface="Arial"/>
            </a:endParaRPr>
          </a:p>
        </p:txBody>
      </p:sp>
      <p:sp>
        <p:nvSpPr>
          <p:cNvPr id="23" name="Freeform 23"/>
          <p:cNvSpPr/>
          <p:nvPr/>
        </p:nvSpPr>
        <p:spPr>
          <a:xfrm>
            <a:off x="914281" y="3035885"/>
            <a:ext cx="705253" cy="858162"/>
          </a:xfrm>
          <a:custGeom>
            <a:avLst/>
            <a:gdLst/>
            <a:ahLst/>
            <a:cxnLst/>
            <a:rect l="l" t="t" r="r" b="b"/>
            <a:pathLst>
              <a:path w="705253" h="858162">
                <a:moveTo>
                  <a:pt x="0" y="0"/>
                </a:moveTo>
                <a:lnTo>
                  <a:pt x="705253" y="0"/>
                </a:lnTo>
                <a:lnTo>
                  <a:pt x="705253" y="858162"/>
                </a:lnTo>
                <a:lnTo>
                  <a:pt x="0" y="85816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4" name="Freeform 24"/>
          <p:cNvSpPr/>
          <p:nvPr/>
        </p:nvSpPr>
        <p:spPr>
          <a:xfrm>
            <a:off x="846618" y="4418577"/>
            <a:ext cx="831881" cy="831881"/>
          </a:xfrm>
          <a:custGeom>
            <a:avLst/>
            <a:gdLst/>
            <a:ahLst/>
            <a:cxnLst/>
            <a:rect l="l" t="t" r="r" b="b"/>
            <a:pathLst>
              <a:path w="831881" h="831881">
                <a:moveTo>
                  <a:pt x="0" y="0"/>
                </a:moveTo>
                <a:lnTo>
                  <a:pt x="831881" y="0"/>
                </a:lnTo>
                <a:lnTo>
                  <a:pt x="831881" y="831882"/>
                </a:lnTo>
                <a:lnTo>
                  <a:pt x="0" y="8318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25" name="Freeform 25"/>
          <p:cNvSpPr/>
          <p:nvPr/>
        </p:nvSpPr>
        <p:spPr>
          <a:xfrm>
            <a:off x="896357" y="5774989"/>
            <a:ext cx="782143" cy="782143"/>
          </a:xfrm>
          <a:custGeom>
            <a:avLst/>
            <a:gdLst/>
            <a:ahLst/>
            <a:cxnLst/>
            <a:rect l="l" t="t" r="r" b="b"/>
            <a:pathLst>
              <a:path w="782143" h="782143">
                <a:moveTo>
                  <a:pt x="0" y="0"/>
                </a:moveTo>
                <a:lnTo>
                  <a:pt x="782142" y="0"/>
                </a:lnTo>
                <a:lnTo>
                  <a:pt x="782142" y="782142"/>
                </a:lnTo>
                <a:lnTo>
                  <a:pt x="0" y="78214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7" name="Group 27"/>
          <p:cNvGrpSpPr/>
          <p:nvPr/>
        </p:nvGrpSpPr>
        <p:grpSpPr>
          <a:xfrm>
            <a:off x="834390" y="578375"/>
            <a:ext cx="13679872" cy="1137553"/>
            <a:chOff x="0" y="0"/>
            <a:chExt cx="18239830" cy="1516737"/>
          </a:xfrm>
        </p:grpSpPr>
        <p:sp>
          <p:nvSpPr>
            <p:cNvPr id="28" name="Freeform 28"/>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pPr algn="l" rtl="0"/>
              <a:endParaRPr lang="el-GR"/>
            </a:p>
          </p:txBody>
        </p:sp>
        <p:sp>
          <p:nvSpPr>
            <p:cNvPr id="29" name="TextBox 29"/>
            <p:cNvSpPr txBox="1"/>
            <p:nvPr/>
          </p:nvSpPr>
          <p:spPr>
            <a:xfrm>
              <a:off x="0" y="66675"/>
              <a:ext cx="1823983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sp>
        <p:nvSpPr>
          <p:cNvPr id="22" name="Freeform 22"/>
          <p:cNvSpPr/>
          <p:nvPr/>
        </p:nvSpPr>
        <p:spPr>
          <a:xfrm>
            <a:off x="2066614" y="3126661"/>
            <a:ext cx="1609001" cy="1609001"/>
          </a:xfrm>
          <a:custGeom>
            <a:avLst/>
            <a:gdLst/>
            <a:ahLst/>
            <a:cxnLst/>
            <a:rect l="l" t="t" r="r" b="b"/>
            <a:pathLst>
              <a:path w="1609001" h="1609001">
                <a:moveTo>
                  <a:pt x="0" y="0"/>
                </a:moveTo>
                <a:lnTo>
                  <a:pt x="1609001" y="0"/>
                </a:lnTo>
                <a:lnTo>
                  <a:pt x="1609001" y="1609001"/>
                </a:lnTo>
                <a:lnTo>
                  <a:pt x="0" y="1609001"/>
                </a:lnTo>
                <a:lnTo>
                  <a:pt x="0" y="0"/>
                </a:lnTo>
                <a:close/>
              </a:path>
            </a:pathLst>
          </a:custGeom>
          <a:blipFill>
            <a:blip r:embed="rId12"/>
            <a:stretch>
              <a:fillRect/>
            </a:stretch>
          </a:blipFill>
        </p:spPr>
        <p:txBody>
          <a:bodyPr/>
          <a:lstStyle/>
          <a:p>
            <a:pPr algn="l" rtl="0"/>
            <a:endParaRPr lang="el-GR"/>
          </a:p>
        </p:txBody>
      </p:sp>
      <p:sp>
        <p:nvSpPr>
          <p:cNvPr id="23" name="Freeform 23"/>
          <p:cNvSpPr/>
          <p:nvPr/>
        </p:nvSpPr>
        <p:spPr>
          <a:xfrm>
            <a:off x="7138962" y="3224438"/>
            <a:ext cx="1511394" cy="1511394"/>
          </a:xfrm>
          <a:custGeom>
            <a:avLst/>
            <a:gdLst/>
            <a:ahLst/>
            <a:cxnLst/>
            <a:rect l="l" t="t" r="r" b="b"/>
            <a:pathLst>
              <a:path w="1511394" h="1511394">
                <a:moveTo>
                  <a:pt x="0" y="0"/>
                </a:moveTo>
                <a:lnTo>
                  <a:pt x="1511394" y="0"/>
                </a:lnTo>
                <a:lnTo>
                  <a:pt x="1511394" y="1511393"/>
                </a:lnTo>
                <a:lnTo>
                  <a:pt x="0" y="1511393"/>
                </a:lnTo>
                <a:lnTo>
                  <a:pt x="0" y="0"/>
                </a:lnTo>
                <a:close/>
              </a:path>
            </a:pathLst>
          </a:custGeom>
          <a:blipFill>
            <a:blip r:embed="rId13"/>
            <a:stretch>
              <a:fillRect/>
            </a:stretch>
          </a:blipFill>
        </p:spPr>
        <p:txBody>
          <a:bodyPr/>
          <a:lstStyle/>
          <a:p>
            <a:pPr algn="l" rtl="0"/>
            <a:endParaRPr lang="el-GR"/>
          </a:p>
        </p:txBody>
      </p:sp>
      <p:sp>
        <p:nvSpPr>
          <p:cNvPr id="24" name="Freeform 24"/>
          <p:cNvSpPr/>
          <p:nvPr/>
        </p:nvSpPr>
        <p:spPr>
          <a:xfrm>
            <a:off x="11681271" y="3252044"/>
            <a:ext cx="1483787" cy="1483787"/>
          </a:xfrm>
          <a:custGeom>
            <a:avLst/>
            <a:gdLst/>
            <a:ahLst/>
            <a:cxnLst/>
            <a:rect l="l" t="t" r="r" b="b"/>
            <a:pathLst>
              <a:path w="1483787" h="1483787">
                <a:moveTo>
                  <a:pt x="0" y="0"/>
                </a:moveTo>
                <a:lnTo>
                  <a:pt x="1483787" y="0"/>
                </a:lnTo>
                <a:lnTo>
                  <a:pt x="1483787" y="1483787"/>
                </a:lnTo>
                <a:lnTo>
                  <a:pt x="0" y="1483787"/>
                </a:lnTo>
                <a:lnTo>
                  <a:pt x="0" y="0"/>
                </a:lnTo>
                <a:close/>
              </a:path>
            </a:pathLst>
          </a:custGeom>
          <a:blipFill>
            <a:blip r:embed="rId14"/>
            <a:stretch>
              <a:fillRect/>
            </a:stretch>
          </a:blipFill>
        </p:spPr>
        <p:txBody>
          <a:bodyPr/>
          <a:lstStyle/>
          <a:p>
            <a:pPr algn="l" rtl="0"/>
            <a:endParaRPr lang="el-GR"/>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6" name="TextBox 26"/>
          <p:cNvSpPr txBox="1"/>
          <p:nvPr/>
        </p:nvSpPr>
        <p:spPr>
          <a:xfrm>
            <a:off x="994166" y="1966897"/>
            <a:ext cx="13349508" cy="1007364"/>
          </a:xfrm>
          <a:prstGeom prst="rect">
            <a:avLst/>
          </a:prstGeom>
        </p:spPr>
        <p:txBody>
          <a:bodyPr lIns="0" tIns="0" rIns="0" bIns="0" rtlCol="0" anchor="t">
            <a:spAutoFit/>
          </a:bodyPr>
          <a:lstStyle/>
          <a:p>
            <a:pPr algn="ctr" rtl="0">
              <a:lnSpc>
                <a:spcPts val="3888"/>
              </a:lnSpc>
            </a:pPr>
            <a:r>
              <a:rPr lang="en-US" sz="3600" b="1" u="sng">
                <a:solidFill>
                  <a:srgbClr val="19112C"/>
                </a:solidFill>
                <a:latin typeface="Arial Bold"/>
                <a:ea typeface="Arial Bold"/>
                <a:cs typeface="Arial Bold"/>
                <a:sym typeface="Arial Bold"/>
              </a:rPr>
              <a:t>Défis à relever</a:t>
            </a:r>
          </a:p>
          <a:p>
            <a:pPr algn="l" rtl="0">
              <a:lnSpc>
                <a:spcPts val="3888"/>
              </a:lnSpc>
            </a:pPr>
            <a:endParaRPr lang="en-US" sz="3600" b="1" u="sng">
              <a:solidFill>
                <a:srgbClr val="19112C"/>
              </a:solidFill>
              <a:latin typeface="Arial Bold"/>
              <a:ea typeface="Arial Bold"/>
              <a:cs typeface="Arial Bold"/>
              <a:sym typeface="Arial Bold"/>
            </a:endParaRPr>
          </a:p>
        </p:txBody>
      </p:sp>
      <p:sp>
        <p:nvSpPr>
          <p:cNvPr id="27" name="TextBox 27"/>
          <p:cNvSpPr txBox="1"/>
          <p:nvPr/>
        </p:nvSpPr>
        <p:spPr>
          <a:xfrm>
            <a:off x="936462" y="5162550"/>
            <a:ext cx="3869304" cy="500137"/>
          </a:xfrm>
          <a:prstGeom prst="rect">
            <a:avLst/>
          </a:prstGeom>
        </p:spPr>
        <p:txBody>
          <a:bodyPr wrap="square" lIns="0" tIns="0" rIns="0" bIns="0" rtlCol="0" anchor="t">
            <a:spAutoFit/>
          </a:bodyPr>
          <a:lstStyle/>
          <a:p>
            <a:pPr algn="ctr" rtl="0">
              <a:lnSpc>
                <a:spcPts val="3888"/>
              </a:lnSpc>
              <a:spcBef>
                <a:spcPct val="0"/>
              </a:spcBef>
            </a:pPr>
            <a:r>
              <a:rPr lang="en-US" sz="3600" b="1" i="1" dirty="0">
                <a:solidFill>
                  <a:srgbClr val="19112C"/>
                </a:solidFill>
                <a:latin typeface="Arial Bold Italics"/>
                <a:ea typeface="Arial Bold Italics"/>
                <a:cs typeface="Arial Bold Italics"/>
                <a:sym typeface="Arial Bold Italics"/>
              </a:rPr>
              <a:t>Environnement</a:t>
            </a:r>
          </a:p>
        </p:txBody>
      </p:sp>
      <p:sp>
        <p:nvSpPr>
          <p:cNvPr id="28" name="TextBox 28"/>
          <p:cNvSpPr txBox="1"/>
          <p:nvPr/>
        </p:nvSpPr>
        <p:spPr>
          <a:xfrm>
            <a:off x="7221211" y="5162550"/>
            <a:ext cx="2198559" cy="500137"/>
          </a:xfrm>
          <a:prstGeom prst="rect">
            <a:avLst/>
          </a:prstGeom>
        </p:spPr>
        <p:txBody>
          <a:bodyPr wrap="square" lIns="0" tIns="0" rIns="0" bIns="0" rtlCol="0" anchor="t">
            <a:spAutoFit/>
          </a:bodyPr>
          <a:lstStyle/>
          <a:p>
            <a:pPr algn="l" rtl="0">
              <a:lnSpc>
                <a:spcPts val="3888"/>
              </a:lnSpc>
              <a:spcBef>
                <a:spcPct val="0"/>
              </a:spcBef>
            </a:pPr>
            <a:r>
              <a:rPr lang="en-US" sz="3600" b="1" i="1" dirty="0">
                <a:solidFill>
                  <a:srgbClr val="19112C"/>
                </a:solidFill>
                <a:latin typeface="Arial Bold Italics"/>
                <a:ea typeface="Arial Bold Italics"/>
                <a:cs typeface="Arial Bold Italics"/>
                <a:sym typeface="Arial Bold Italics"/>
              </a:rPr>
              <a:t>Sociale</a:t>
            </a:r>
          </a:p>
        </p:txBody>
      </p:sp>
      <p:sp>
        <p:nvSpPr>
          <p:cNvPr id="29" name="TextBox 29"/>
          <p:cNvSpPr txBox="1"/>
          <p:nvPr/>
        </p:nvSpPr>
        <p:spPr>
          <a:xfrm>
            <a:off x="10923795" y="5133682"/>
            <a:ext cx="3012983" cy="500137"/>
          </a:xfrm>
          <a:prstGeom prst="rect">
            <a:avLst/>
          </a:prstGeom>
        </p:spPr>
        <p:txBody>
          <a:bodyPr wrap="square" lIns="0" tIns="0" rIns="0" bIns="0" rtlCol="0" anchor="t">
            <a:spAutoFit/>
          </a:bodyPr>
          <a:lstStyle/>
          <a:p>
            <a:pPr algn="ctr" rtl="0">
              <a:lnSpc>
                <a:spcPts val="3888"/>
              </a:lnSpc>
              <a:spcBef>
                <a:spcPct val="0"/>
              </a:spcBef>
            </a:pPr>
            <a:r>
              <a:rPr lang="en-US" sz="3600" b="1" i="1" dirty="0" err="1">
                <a:solidFill>
                  <a:srgbClr val="19112C"/>
                </a:solidFill>
                <a:latin typeface="Arial Bold Italics"/>
                <a:ea typeface="Arial Bold Italics"/>
                <a:cs typeface="Arial Bold Italics"/>
                <a:sym typeface="Arial Bold Italics"/>
              </a:rPr>
              <a:t>Économique</a:t>
            </a:r>
            <a:endParaRPr lang="en-US" sz="3600" b="1" i="1" dirty="0">
              <a:solidFill>
                <a:srgbClr val="19112C"/>
              </a:solidFill>
              <a:latin typeface="Arial Bold Italics"/>
              <a:ea typeface="Arial Bold Italics"/>
              <a:cs typeface="Arial Bold Italics"/>
              <a:sym typeface="Arial Bold Italics"/>
            </a:endParaRPr>
          </a:p>
        </p:txBody>
      </p:sp>
      <p:sp>
        <p:nvSpPr>
          <p:cNvPr id="30" name="TextBox 30"/>
          <p:cNvSpPr txBox="1"/>
          <p:nvPr/>
        </p:nvSpPr>
        <p:spPr>
          <a:xfrm>
            <a:off x="834390" y="5794854"/>
            <a:ext cx="4044073" cy="1831467"/>
          </a:xfrm>
          <a:prstGeom prst="rect">
            <a:avLst/>
          </a:prstGeom>
        </p:spPr>
        <p:txBody>
          <a:bodyPr lIns="0" tIns="0" rIns="0" bIns="0" rtlCol="0" anchor="t">
            <a:spAutoFit/>
          </a:bodyPr>
          <a:lstStyle/>
          <a:p>
            <a:pPr algn="ctr" rtl="0">
              <a:lnSpc>
                <a:spcPts val="3564"/>
              </a:lnSpc>
              <a:spcBef>
                <a:spcPct val="0"/>
              </a:spcBef>
            </a:pPr>
            <a:r>
              <a:rPr lang="en-US" sz="3300">
                <a:solidFill>
                  <a:srgbClr val="19112C"/>
                </a:solidFill>
                <a:latin typeface="Arial"/>
                <a:ea typeface="Arial"/>
                <a:cs typeface="Arial"/>
                <a:sym typeface="Arial"/>
              </a:rPr>
              <a:t>Empreinte carbone et hydrique élevée ; pertes de matériaux et pollution par les microplastiques</a:t>
            </a:r>
          </a:p>
        </p:txBody>
      </p:sp>
      <p:sp>
        <p:nvSpPr>
          <p:cNvPr id="31" name="TextBox 31"/>
          <p:cNvSpPr txBox="1"/>
          <p:nvPr/>
        </p:nvSpPr>
        <p:spPr>
          <a:xfrm>
            <a:off x="5706150" y="5794854"/>
            <a:ext cx="4232150" cy="2726817"/>
          </a:xfrm>
          <a:prstGeom prst="rect">
            <a:avLst/>
          </a:prstGeom>
        </p:spPr>
        <p:txBody>
          <a:bodyPr lIns="0" tIns="0" rIns="0" bIns="0" rtlCol="0" anchor="t">
            <a:spAutoFit/>
          </a:bodyPr>
          <a:lstStyle/>
          <a:p>
            <a:pPr algn="ctr" rtl="0">
              <a:lnSpc>
                <a:spcPts val="3564"/>
              </a:lnSpc>
              <a:spcBef>
                <a:spcPct val="0"/>
              </a:spcBef>
            </a:pPr>
            <a:r>
              <a:rPr lang="en-US" sz="3300">
                <a:solidFill>
                  <a:srgbClr val="19112C"/>
                </a:solidFill>
                <a:latin typeface="Arial"/>
                <a:ea typeface="Arial"/>
                <a:cs typeface="Arial"/>
                <a:sym typeface="Arial"/>
              </a:rPr>
              <a:t>Les déchets exportés créent des charges environnementales injustes pour les pays à faible revenu</a:t>
            </a:r>
          </a:p>
          <a:p>
            <a:pPr algn="ctr" rtl="0">
              <a:lnSpc>
                <a:spcPts val="3564"/>
              </a:lnSpc>
              <a:spcBef>
                <a:spcPct val="0"/>
              </a:spcBef>
            </a:pPr>
            <a:endParaRPr lang="en-US" sz="3300">
              <a:solidFill>
                <a:srgbClr val="19112C"/>
              </a:solidFill>
              <a:latin typeface="Arial"/>
              <a:ea typeface="Arial"/>
              <a:cs typeface="Arial"/>
              <a:sym typeface="Arial"/>
            </a:endParaRPr>
          </a:p>
        </p:txBody>
      </p:sp>
      <p:sp>
        <p:nvSpPr>
          <p:cNvPr id="32" name="TextBox 32"/>
          <p:cNvSpPr txBox="1"/>
          <p:nvPr/>
        </p:nvSpPr>
        <p:spPr>
          <a:xfrm>
            <a:off x="10334098" y="5794854"/>
            <a:ext cx="3978602" cy="2279142"/>
          </a:xfrm>
          <a:prstGeom prst="rect">
            <a:avLst/>
          </a:prstGeom>
        </p:spPr>
        <p:txBody>
          <a:bodyPr lIns="0" tIns="0" rIns="0" bIns="0" rtlCol="0" anchor="t">
            <a:spAutoFit/>
          </a:bodyPr>
          <a:lstStyle/>
          <a:p>
            <a:pPr algn="ctr" rtl="0">
              <a:lnSpc>
                <a:spcPts val="3564"/>
              </a:lnSpc>
              <a:spcBef>
                <a:spcPct val="0"/>
              </a:spcBef>
            </a:pPr>
            <a:r>
              <a:rPr lang="en-US" sz="3300">
                <a:solidFill>
                  <a:srgbClr val="19112C"/>
                </a:solidFill>
                <a:latin typeface="Arial"/>
                <a:ea typeface="Arial"/>
                <a:cs typeface="Arial"/>
                <a:sym typeface="Arial"/>
              </a:rPr>
              <a:t>Les PME manquent d'infrastructures, d'incitations et de technologies de recyclage rentables.</a:t>
            </a:r>
          </a:p>
        </p:txBody>
      </p:sp>
      <p:grpSp>
        <p:nvGrpSpPr>
          <p:cNvPr id="33" name="Group 33"/>
          <p:cNvGrpSpPr/>
          <p:nvPr/>
        </p:nvGrpSpPr>
        <p:grpSpPr>
          <a:xfrm>
            <a:off x="834390" y="578375"/>
            <a:ext cx="13679872" cy="1137553"/>
            <a:chOff x="0" y="0"/>
            <a:chExt cx="18239830" cy="1516737"/>
          </a:xfrm>
        </p:grpSpPr>
        <p:sp>
          <p:nvSpPr>
            <p:cNvPr id="34" name="Freeform 34"/>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pPr algn="l" rtl="0"/>
              <a:endParaRPr lang="el-GR"/>
            </a:p>
          </p:txBody>
        </p:sp>
        <p:sp>
          <p:nvSpPr>
            <p:cNvPr id="35" name="TextBox 35"/>
            <p:cNvSpPr txBox="1"/>
            <p:nvPr/>
          </p:nvSpPr>
          <p:spPr>
            <a:xfrm>
              <a:off x="0" y="66675"/>
              <a:ext cx="1823983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sp>
        <p:nvSpPr>
          <p:cNvPr id="23" name="TextBox 23"/>
          <p:cNvSpPr txBox="1"/>
          <p:nvPr/>
        </p:nvSpPr>
        <p:spPr>
          <a:xfrm>
            <a:off x="464458" y="1625727"/>
            <a:ext cx="13576070" cy="7126438"/>
          </a:xfrm>
          <a:prstGeom prst="rect">
            <a:avLst/>
          </a:prstGeom>
        </p:spPr>
        <p:txBody>
          <a:bodyPr wrap="square" lIns="0" tIns="0" rIns="0" bIns="0" rtlCol="0" anchor="t">
            <a:spAutoFit/>
          </a:bodyPr>
          <a:lstStyle/>
          <a:p>
            <a:pPr algn="l" rtl="0">
              <a:lnSpc>
                <a:spcPts val="3131"/>
              </a:lnSpc>
            </a:pPr>
            <a:r>
              <a:rPr lang="en-US" sz="2400" b="1" u="sng" dirty="0" err="1">
                <a:solidFill>
                  <a:srgbClr val="19112C"/>
                </a:solidFill>
                <a:latin typeface="Arial Bold"/>
                <a:ea typeface="Arial Bold"/>
                <a:cs typeface="Arial Bold"/>
                <a:sym typeface="Arial Bold"/>
              </a:rPr>
              <a:t>Utiliser</a:t>
            </a:r>
            <a:r>
              <a:rPr lang="en-US" sz="2400" b="1" u="sng" dirty="0">
                <a:solidFill>
                  <a:srgbClr val="19112C"/>
                </a:solidFill>
                <a:latin typeface="Arial Bold"/>
                <a:ea typeface="Arial Bold"/>
                <a:cs typeface="Arial Bold"/>
                <a:sym typeface="Arial Bold"/>
              </a:rPr>
              <a:t> les </a:t>
            </a:r>
            <a:r>
              <a:rPr lang="en-US" sz="2400" b="1" u="sng" dirty="0" err="1">
                <a:solidFill>
                  <a:srgbClr val="19112C"/>
                </a:solidFill>
                <a:latin typeface="Arial Bold"/>
                <a:ea typeface="Arial Bold"/>
                <a:cs typeface="Arial Bold"/>
                <a:sym typeface="Arial Bold"/>
              </a:rPr>
              <a:t>ressources</a:t>
            </a:r>
            <a:r>
              <a:rPr lang="en-US" sz="2400" b="1" u="sng" dirty="0">
                <a:solidFill>
                  <a:srgbClr val="19112C"/>
                </a:solidFill>
                <a:latin typeface="Arial Bold"/>
                <a:ea typeface="Arial Bold"/>
                <a:cs typeface="Arial Bold"/>
                <a:sym typeface="Arial Bold"/>
              </a:rPr>
              <a:t> au lieu de les </a:t>
            </a:r>
            <a:r>
              <a:rPr lang="en-US" sz="2400" b="1" u="sng" dirty="0" err="1">
                <a:solidFill>
                  <a:srgbClr val="19112C"/>
                </a:solidFill>
                <a:latin typeface="Arial Bold"/>
                <a:ea typeface="Arial Bold"/>
                <a:cs typeface="Arial Bold"/>
                <a:sym typeface="Arial Bold"/>
              </a:rPr>
              <a:t>gaspiller</a:t>
            </a:r>
            <a:r>
              <a:rPr lang="en-US" sz="2400" b="1" u="sng" dirty="0">
                <a:solidFill>
                  <a:srgbClr val="19112C"/>
                </a:solidFill>
                <a:latin typeface="Arial Bold"/>
                <a:ea typeface="Arial Bold"/>
                <a:cs typeface="Arial Bold"/>
                <a:sym typeface="Arial Bold"/>
              </a:rPr>
              <a:t> dans la </a:t>
            </a:r>
            <a:r>
              <a:rPr lang="en-US" sz="2400" b="1" u="sng" dirty="0" err="1">
                <a:solidFill>
                  <a:srgbClr val="19112C"/>
                </a:solidFill>
                <a:latin typeface="Arial Bold"/>
                <a:ea typeface="Arial Bold"/>
                <a:cs typeface="Arial Bold"/>
                <a:sym typeface="Arial Bold"/>
              </a:rPr>
              <a:t>chaîne</a:t>
            </a:r>
            <a:r>
              <a:rPr lang="en-US" sz="2400" b="1" u="sng" dirty="0">
                <a:solidFill>
                  <a:srgbClr val="19112C"/>
                </a:solidFill>
                <a:latin typeface="Arial Bold"/>
                <a:ea typeface="Arial Bold"/>
                <a:cs typeface="Arial Bold"/>
                <a:sym typeface="Arial Bold"/>
              </a:rPr>
              <a:t> de </a:t>
            </a:r>
            <a:r>
              <a:rPr lang="en-US" sz="2400" b="1" u="sng" dirty="0" err="1">
                <a:solidFill>
                  <a:srgbClr val="19112C"/>
                </a:solidFill>
                <a:latin typeface="Arial Bold"/>
                <a:ea typeface="Arial Bold"/>
                <a:cs typeface="Arial Bold"/>
                <a:sym typeface="Arial Bold"/>
              </a:rPr>
              <a:t>valeur</a:t>
            </a:r>
            <a:endParaRPr lang="en-US" sz="2400" b="1" u="sng" dirty="0">
              <a:solidFill>
                <a:srgbClr val="19112C"/>
              </a:solidFill>
              <a:latin typeface="Arial Bold"/>
              <a:ea typeface="Arial Bold"/>
              <a:cs typeface="Arial Bold"/>
              <a:sym typeface="Arial Bold"/>
            </a:endParaRPr>
          </a:p>
          <a:p>
            <a:pPr algn="l" rtl="0">
              <a:lnSpc>
                <a:spcPts val="3131"/>
              </a:lnSpc>
            </a:pPr>
            <a:r>
              <a:rPr lang="en-US" sz="2400" dirty="0" err="1">
                <a:solidFill>
                  <a:srgbClr val="19112C"/>
                </a:solidFill>
                <a:latin typeface="Arial"/>
                <a:ea typeface="Arial"/>
                <a:cs typeface="Arial"/>
                <a:sym typeface="Arial"/>
              </a:rPr>
              <a:t>Élaborer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stratégie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visant</a:t>
            </a:r>
            <a:r>
              <a:rPr lang="en-US" sz="2400" dirty="0">
                <a:solidFill>
                  <a:srgbClr val="19112C"/>
                </a:solidFill>
                <a:latin typeface="Arial"/>
                <a:ea typeface="Arial"/>
                <a:cs typeface="Arial"/>
                <a:sym typeface="Arial"/>
              </a:rPr>
              <a:t> à </a:t>
            </a:r>
            <a:r>
              <a:rPr lang="en-US" sz="2400" dirty="0" err="1">
                <a:solidFill>
                  <a:srgbClr val="19112C"/>
                </a:solidFill>
                <a:latin typeface="Arial"/>
                <a:ea typeface="Arial"/>
                <a:cs typeface="Arial"/>
                <a:sym typeface="Arial"/>
              </a:rPr>
              <a:t>minimiser</a:t>
            </a:r>
            <a:r>
              <a:rPr lang="en-US" sz="2400" dirty="0">
                <a:solidFill>
                  <a:srgbClr val="19112C"/>
                </a:solidFill>
                <a:latin typeface="Arial"/>
                <a:ea typeface="Arial"/>
                <a:cs typeface="Arial"/>
                <a:sym typeface="Arial"/>
              </a:rPr>
              <a:t> les </a:t>
            </a:r>
            <a:r>
              <a:rPr lang="en-US" sz="2400" dirty="0" err="1">
                <a:solidFill>
                  <a:srgbClr val="19112C"/>
                </a:solidFill>
                <a:latin typeface="Arial"/>
                <a:ea typeface="Arial"/>
                <a:cs typeface="Arial"/>
                <a:sym typeface="Arial"/>
              </a:rPr>
              <a:t>ressources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inutilisées</a:t>
            </a:r>
            <a:r>
              <a:rPr lang="en-US" sz="2400" dirty="0">
                <a:solidFill>
                  <a:srgbClr val="19112C"/>
                </a:solidFill>
                <a:latin typeface="Arial"/>
                <a:ea typeface="Arial"/>
                <a:cs typeface="Arial"/>
                <a:sym typeface="Arial"/>
              </a:rPr>
              <a:t> tout au long de la </a:t>
            </a:r>
            <a:r>
              <a:rPr lang="en-US" sz="2400" dirty="0" err="1">
                <a:solidFill>
                  <a:srgbClr val="19112C"/>
                </a:solidFill>
                <a:latin typeface="Arial"/>
                <a:ea typeface="Arial"/>
                <a:cs typeface="Arial"/>
                <a:sym typeface="Arial"/>
              </a:rPr>
              <a:t>chaîne</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valeur</a:t>
            </a:r>
            <a:r>
              <a:rPr lang="en-US" sz="2400" dirty="0">
                <a:solidFill>
                  <a:srgbClr val="19112C"/>
                </a:solidFill>
                <a:latin typeface="Arial"/>
                <a:ea typeface="Arial"/>
                <a:cs typeface="Arial"/>
                <a:sym typeface="Arial"/>
              </a:rPr>
              <a:t> d'un </a:t>
            </a:r>
            <a:r>
              <a:rPr lang="en-US" sz="2400" dirty="0" err="1">
                <a:solidFill>
                  <a:srgbClr val="19112C"/>
                </a:solidFill>
                <a:latin typeface="Arial"/>
                <a:ea typeface="Arial"/>
                <a:cs typeface="Arial"/>
                <a:sym typeface="Arial"/>
              </a:rPr>
              <a:t>produit</a:t>
            </a:r>
            <a:r>
              <a:rPr lang="en-US" sz="2400" dirty="0">
                <a:solidFill>
                  <a:srgbClr val="19112C"/>
                </a:solidFill>
                <a:latin typeface="Arial"/>
                <a:ea typeface="Arial"/>
                <a:cs typeface="Arial"/>
                <a:sym typeface="Arial"/>
              </a:rPr>
              <a:t> et à transformer les surplus de </a:t>
            </a:r>
            <a:r>
              <a:rPr lang="en-US" sz="2400" dirty="0" err="1">
                <a:solidFill>
                  <a:srgbClr val="19112C"/>
                </a:solidFill>
                <a:latin typeface="Arial"/>
                <a:ea typeface="Arial"/>
                <a:cs typeface="Arial"/>
                <a:sym typeface="Arial"/>
              </a:rPr>
              <a:t>matériaux</a:t>
            </a:r>
            <a:r>
              <a:rPr lang="en-US" sz="2400" dirty="0">
                <a:solidFill>
                  <a:srgbClr val="19112C"/>
                </a:solidFill>
                <a:latin typeface="Arial"/>
                <a:ea typeface="Arial"/>
                <a:cs typeface="Arial"/>
                <a:sym typeface="Arial"/>
              </a:rPr>
              <a:t> et les </a:t>
            </a:r>
            <a:r>
              <a:rPr lang="en-US" sz="2400" dirty="0" err="1">
                <a:solidFill>
                  <a:srgbClr val="19112C"/>
                </a:solidFill>
                <a:latin typeface="Arial"/>
                <a:ea typeface="Arial"/>
                <a:cs typeface="Arial"/>
                <a:sym typeface="Arial"/>
              </a:rPr>
              <a:t>ressources</a:t>
            </a:r>
            <a:r>
              <a:rPr lang="en-US" sz="2400" dirty="0">
                <a:solidFill>
                  <a:srgbClr val="19112C"/>
                </a:solidFill>
                <a:latin typeface="Arial"/>
                <a:ea typeface="Arial"/>
                <a:cs typeface="Arial"/>
                <a:sym typeface="Arial"/>
              </a:rPr>
              <a:t> sous-</a:t>
            </a:r>
            <a:r>
              <a:rPr lang="en-US" sz="2400" dirty="0" err="1">
                <a:solidFill>
                  <a:srgbClr val="19112C"/>
                </a:solidFill>
                <a:latin typeface="Arial"/>
                <a:ea typeface="Arial"/>
                <a:cs typeface="Arial"/>
                <a:sym typeface="Arial"/>
              </a:rPr>
              <a:t>utilisées</a:t>
            </a:r>
            <a:r>
              <a:rPr lang="en-US" sz="2400" dirty="0">
                <a:solidFill>
                  <a:srgbClr val="19112C"/>
                </a:solidFill>
                <a:latin typeface="Arial"/>
                <a:ea typeface="Arial"/>
                <a:cs typeface="Arial"/>
                <a:sym typeface="Arial"/>
              </a:rPr>
              <a:t> en </a:t>
            </a:r>
            <a:r>
              <a:rPr lang="en-US" sz="2400" dirty="0" err="1">
                <a:solidFill>
                  <a:srgbClr val="19112C"/>
                </a:solidFill>
                <a:latin typeface="Arial"/>
                <a:ea typeface="Arial"/>
                <a:cs typeface="Arial"/>
                <a:sym typeface="Arial"/>
              </a:rPr>
              <a:t>nouvelles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opportunités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commerciales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afin</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générer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valeur</a:t>
            </a:r>
            <a:r>
              <a:rPr lang="en-US" sz="2400" dirty="0">
                <a:solidFill>
                  <a:srgbClr val="19112C"/>
                </a:solidFill>
                <a:latin typeface="Arial"/>
                <a:ea typeface="Arial"/>
                <a:cs typeface="Arial"/>
                <a:sym typeface="Arial"/>
              </a:rPr>
              <a:t> durable.</a:t>
            </a:r>
          </a:p>
          <a:p>
            <a:pPr algn="l" rtl="0">
              <a:lnSpc>
                <a:spcPts val="3131"/>
              </a:lnSpc>
            </a:pPr>
            <a:endParaRPr lang="en-US" sz="2400" dirty="0">
              <a:solidFill>
                <a:srgbClr val="19112C"/>
              </a:solidFill>
              <a:latin typeface="Arial"/>
              <a:ea typeface="Arial"/>
              <a:cs typeface="Arial"/>
              <a:sym typeface="Arial"/>
            </a:endParaRPr>
          </a:p>
          <a:p>
            <a:pPr algn="l" rtl="0">
              <a:lnSpc>
                <a:spcPts val="3131"/>
              </a:lnSpc>
            </a:pPr>
            <a:r>
              <a:rPr lang="en-US" sz="2400" b="1" u="sng" dirty="0" err="1">
                <a:solidFill>
                  <a:srgbClr val="19112C"/>
                </a:solidFill>
                <a:latin typeface="Arial Bold"/>
                <a:ea typeface="Arial Bold"/>
                <a:cs typeface="Arial Bold"/>
                <a:sym typeface="Arial Bold"/>
              </a:rPr>
              <a:t>Repenser</a:t>
            </a:r>
            <a:r>
              <a:rPr lang="en-US" sz="2400" b="1" u="sng" dirty="0">
                <a:solidFill>
                  <a:srgbClr val="19112C"/>
                </a:solidFill>
                <a:latin typeface="Arial Bold"/>
                <a:ea typeface="Arial Bold"/>
                <a:cs typeface="Arial Bold"/>
                <a:sym typeface="Arial Bold"/>
              </a:rPr>
              <a:t> avec les </a:t>
            </a:r>
            <a:r>
              <a:rPr lang="en-US" sz="2400" b="1" u="sng" dirty="0" err="1">
                <a:solidFill>
                  <a:srgbClr val="19112C"/>
                </a:solidFill>
                <a:latin typeface="Arial Bold"/>
                <a:ea typeface="Arial Bold"/>
                <a:cs typeface="Arial Bold"/>
                <a:sym typeface="Arial Bold"/>
              </a:rPr>
              <a:t>déchets</a:t>
            </a:r>
            <a:endParaRPr lang="en-US" sz="2400" b="1" u="sng" dirty="0">
              <a:solidFill>
                <a:srgbClr val="19112C"/>
              </a:solidFill>
              <a:latin typeface="Arial Bold"/>
              <a:ea typeface="Arial Bold"/>
              <a:cs typeface="Arial Bold"/>
              <a:sym typeface="Arial Bold"/>
            </a:endParaRPr>
          </a:p>
          <a:p>
            <a:pPr algn="l" rtl="0">
              <a:lnSpc>
                <a:spcPts val="3131"/>
              </a:lnSpc>
            </a:pPr>
            <a:r>
              <a:rPr lang="en-US" sz="2400" dirty="0">
                <a:solidFill>
                  <a:srgbClr val="19112C"/>
                </a:solidFill>
                <a:latin typeface="Arial"/>
                <a:ea typeface="Arial"/>
                <a:cs typeface="Arial"/>
                <a:sym typeface="Arial"/>
              </a:rPr>
              <a:t>Proposer des </a:t>
            </a:r>
            <a:r>
              <a:rPr lang="en-US" sz="2400" dirty="0" err="1">
                <a:solidFill>
                  <a:srgbClr val="19112C"/>
                </a:solidFill>
                <a:latin typeface="Arial"/>
                <a:ea typeface="Arial"/>
                <a:cs typeface="Arial"/>
                <a:sym typeface="Arial"/>
              </a:rPr>
              <a:t>idées</a:t>
            </a:r>
            <a:r>
              <a:rPr lang="en-US" sz="2400" dirty="0">
                <a:solidFill>
                  <a:srgbClr val="19112C"/>
                </a:solidFill>
                <a:latin typeface="Arial"/>
                <a:ea typeface="Arial"/>
                <a:cs typeface="Arial"/>
                <a:sym typeface="Arial"/>
              </a:rPr>
              <a:t> pour </a:t>
            </a:r>
            <a:r>
              <a:rPr lang="en-US" sz="2400" dirty="0" err="1">
                <a:solidFill>
                  <a:srgbClr val="19112C"/>
                </a:solidFill>
                <a:latin typeface="Arial"/>
                <a:ea typeface="Arial"/>
                <a:cs typeface="Arial"/>
                <a:sym typeface="Arial"/>
              </a:rPr>
              <a:t>concevoir</a:t>
            </a:r>
            <a:r>
              <a:rPr lang="en-US" sz="2400" dirty="0">
                <a:solidFill>
                  <a:srgbClr val="19112C"/>
                </a:solidFill>
                <a:latin typeface="Arial"/>
                <a:ea typeface="Arial"/>
                <a:cs typeface="Arial"/>
                <a:sym typeface="Arial"/>
              </a:rPr>
              <a:t> des solutions </a:t>
            </a:r>
            <a:r>
              <a:rPr lang="en-US" sz="2400" dirty="0" err="1">
                <a:solidFill>
                  <a:srgbClr val="19112C"/>
                </a:solidFill>
                <a:latin typeface="Arial"/>
                <a:ea typeface="Arial"/>
                <a:cs typeface="Arial"/>
                <a:sym typeface="Arial"/>
              </a:rPr>
              <a:t>innovantes</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collecte</a:t>
            </a:r>
            <a:r>
              <a:rPr lang="en-US" sz="2400" dirty="0">
                <a:solidFill>
                  <a:srgbClr val="19112C"/>
                </a:solidFill>
                <a:latin typeface="Arial"/>
                <a:ea typeface="Arial"/>
                <a:cs typeface="Arial"/>
                <a:sym typeface="Arial"/>
              </a:rPr>
              <a:t>, de tri et de </a:t>
            </a:r>
            <a:r>
              <a:rPr lang="en-US" sz="2400" dirty="0" err="1">
                <a:solidFill>
                  <a:srgbClr val="19112C"/>
                </a:solidFill>
                <a:latin typeface="Arial"/>
                <a:ea typeface="Arial"/>
                <a:cs typeface="Arial"/>
                <a:sym typeface="Arial"/>
              </a:rPr>
              <a:t>recyclage</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déchets</a:t>
            </a:r>
            <a:r>
              <a:rPr lang="en-US" sz="2400" dirty="0">
                <a:solidFill>
                  <a:srgbClr val="19112C"/>
                </a:solidFill>
                <a:latin typeface="Arial"/>
                <a:ea typeface="Arial"/>
                <a:cs typeface="Arial"/>
                <a:sym typeface="Arial"/>
              </a:rPr>
              <a:t> textiles qui </a:t>
            </a:r>
            <a:r>
              <a:rPr lang="en-US" sz="2400" dirty="0" err="1">
                <a:solidFill>
                  <a:srgbClr val="19112C"/>
                </a:solidFill>
                <a:latin typeface="Arial"/>
                <a:ea typeface="Arial"/>
                <a:cs typeface="Arial"/>
                <a:sym typeface="Arial"/>
              </a:rPr>
              <a:t>génèrent</a:t>
            </a:r>
            <a:r>
              <a:rPr lang="en-US" sz="2400" dirty="0">
                <a:solidFill>
                  <a:srgbClr val="19112C"/>
                </a:solidFill>
                <a:latin typeface="Arial"/>
                <a:ea typeface="Arial"/>
                <a:cs typeface="Arial"/>
                <a:sym typeface="Arial"/>
              </a:rPr>
              <a:t> de la </a:t>
            </a:r>
            <a:r>
              <a:rPr lang="en-US" sz="2400" dirty="0" err="1">
                <a:solidFill>
                  <a:srgbClr val="19112C"/>
                </a:solidFill>
                <a:latin typeface="Arial"/>
                <a:ea typeface="Arial"/>
                <a:cs typeface="Arial"/>
                <a:sym typeface="Arial"/>
              </a:rPr>
              <a:t>valeur</a:t>
            </a:r>
            <a:r>
              <a:rPr lang="en-US" sz="2400" dirty="0">
                <a:solidFill>
                  <a:srgbClr val="19112C"/>
                </a:solidFill>
                <a:latin typeface="Arial"/>
                <a:ea typeface="Arial"/>
                <a:cs typeface="Arial"/>
                <a:sym typeface="Arial"/>
              </a:rPr>
              <a:t> pour les </a:t>
            </a:r>
            <a:r>
              <a:rPr lang="en-US" sz="2400" dirty="0" err="1">
                <a:solidFill>
                  <a:srgbClr val="19112C"/>
                </a:solidFill>
                <a:latin typeface="Arial"/>
                <a:ea typeface="Arial"/>
                <a:cs typeface="Arial"/>
                <a:sym typeface="Arial"/>
              </a:rPr>
              <a:t>entreprises</a:t>
            </a:r>
            <a:r>
              <a:rPr lang="en-US" sz="2400" dirty="0">
                <a:solidFill>
                  <a:srgbClr val="19112C"/>
                </a:solidFill>
                <a:latin typeface="Arial"/>
                <a:ea typeface="Arial"/>
                <a:cs typeface="Arial"/>
                <a:sym typeface="Arial"/>
              </a:rPr>
              <a:t> et les </a:t>
            </a:r>
            <a:r>
              <a:rPr lang="en-US" sz="2400" dirty="0" err="1">
                <a:solidFill>
                  <a:srgbClr val="19112C"/>
                </a:solidFill>
                <a:latin typeface="Arial"/>
                <a:ea typeface="Arial"/>
                <a:cs typeface="Arial"/>
                <a:sym typeface="Arial"/>
              </a:rPr>
              <a:t>collectivités</a:t>
            </a:r>
            <a:r>
              <a:rPr lang="en-US" sz="2400" dirty="0">
                <a:solidFill>
                  <a:srgbClr val="19112C"/>
                </a:solidFill>
                <a:latin typeface="Arial"/>
                <a:ea typeface="Arial"/>
                <a:cs typeface="Arial"/>
                <a:sym typeface="Arial"/>
              </a:rPr>
              <a:t>, tout en </a:t>
            </a:r>
            <a:r>
              <a:rPr lang="en-US" sz="2400" dirty="0" err="1">
                <a:solidFill>
                  <a:srgbClr val="19112C"/>
                </a:solidFill>
                <a:latin typeface="Arial"/>
                <a:ea typeface="Arial"/>
                <a:cs typeface="Arial"/>
                <a:sym typeface="Arial"/>
              </a:rPr>
              <a:t>réduisant</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l'empreinte</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environnementale</a:t>
            </a:r>
            <a:r>
              <a:rPr lang="en-US" sz="2400" dirty="0">
                <a:solidFill>
                  <a:srgbClr val="19112C"/>
                </a:solidFill>
                <a:latin typeface="Arial"/>
                <a:ea typeface="Arial"/>
                <a:cs typeface="Arial"/>
                <a:sym typeface="Arial"/>
              </a:rPr>
              <a:t>.</a:t>
            </a:r>
          </a:p>
          <a:p>
            <a:pPr algn="l" rtl="0">
              <a:lnSpc>
                <a:spcPts val="3131"/>
              </a:lnSpc>
            </a:pPr>
            <a:endParaRPr lang="en-US" sz="2400" dirty="0">
              <a:solidFill>
                <a:srgbClr val="19112C"/>
              </a:solidFill>
              <a:latin typeface="Arial"/>
              <a:ea typeface="Arial"/>
              <a:cs typeface="Arial"/>
              <a:sym typeface="Arial"/>
            </a:endParaRPr>
          </a:p>
          <a:p>
            <a:pPr algn="l" rtl="0">
              <a:lnSpc>
                <a:spcPts val="3131"/>
              </a:lnSpc>
            </a:pPr>
            <a:r>
              <a:rPr lang="en-US" sz="2400" b="1" u="sng" dirty="0" err="1">
                <a:solidFill>
                  <a:srgbClr val="19112C"/>
                </a:solidFill>
                <a:latin typeface="Arial Bold"/>
                <a:ea typeface="Arial Bold"/>
                <a:cs typeface="Arial Bold"/>
                <a:sym typeface="Arial Bold"/>
              </a:rPr>
              <a:t>Collecte</a:t>
            </a:r>
            <a:r>
              <a:rPr lang="en-US" sz="2400" b="1" u="sng" dirty="0">
                <a:solidFill>
                  <a:srgbClr val="19112C"/>
                </a:solidFill>
                <a:latin typeface="Arial Bold"/>
                <a:ea typeface="Arial Bold"/>
                <a:cs typeface="Arial Bold"/>
                <a:sym typeface="Arial Bold"/>
              </a:rPr>
              <a:t> des </a:t>
            </a:r>
            <a:r>
              <a:rPr lang="en-US" sz="2400" b="1" u="sng" dirty="0" err="1">
                <a:solidFill>
                  <a:srgbClr val="19112C"/>
                </a:solidFill>
                <a:latin typeface="Arial Bold"/>
                <a:ea typeface="Arial Bold"/>
                <a:cs typeface="Arial Bold"/>
                <a:sym typeface="Arial Bold"/>
              </a:rPr>
              <a:t>déchets</a:t>
            </a:r>
            <a:r>
              <a:rPr lang="en-US" sz="2400" b="1" u="sng" dirty="0">
                <a:solidFill>
                  <a:srgbClr val="19112C"/>
                </a:solidFill>
                <a:latin typeface="Arial Bold"/>
                <a:ea typeface="Arial Bold"/>
                <a:cs typeface="Arial Bold"/>
                <a:sym typeface="Arial Bold"/>
              </a:rPr>
              <a:t> textiles</a:t>
            </a:r>
          </a:p>
          <a:p>
            <a:pPr algn="l" rtl="0">
              <a:lnSpc>
                <a:spcPts val="3131"/>
              </a:lnSpc>
            </a:pPr>
            <a:r>
              <a:rPr lang="en-US" sz="2400" dirty="0" err="1">
                <a:solidFill>
                  <a:srgbClr val="19112C"/>
                </a:solidFill>
                <a:latin typeface="Arial"/>
                <a:ea typeface="Arial"/>
                <a:cs typeface="Arial"/>
                <a:sym typeface="Arial"/>
              </a:rPr>
              <a:t>Élaborer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une</a:t>
            </a:r>
            <a:r>
              <a:rPr lang="en-US" sz="2400" dirty="0">
                <a:solidFill>
                  <a:srgbClr val="19112C"/>
                </a:solidFill>
                <a:latin typeface="Arial"/>
                <a:ea typeface="Arial"/>
                <a:cs typeface="Arial"/>
                <a:sym typeface="Arial"/>
              </a:rPr>
              <a:t> proposition de collaboration entre les </a:t>
            </a:r>
            <a:r>
              <a:rPr lang="en-US" sz="2400" dirty="0" err="1">
                <a:solidFill>
                  <a:srgbClr val="19112C"/>
                </a:solidFill>
                <a:latin typeface="Arial"/>
                <a:ea typeface="Arial"/>
                <a:cs typeface="Arial"/>
                <a:sym typeface="Arial"/>
              </a:rPr>
              <a:t>consommateurs</a:t>
            </a:r>
            <a:r>
              <a:rPr lang="en-US" sz="2400" dirty="0">
                <a:solidFill>
                  <a:srgbClr val="19112C"/>
                </a:solidFill>
                <a:latin typeface="Arial"/>
                <a:ea typeface="Arial"/>
                <a:cs typeface="Arial"/>
                <a:sym typeface="Arial"/>
              </a:rPr>
              <a:t>, les </a:t>
            </a:r>
            <a:r>
              <a:rPr lang="en-US" sz="2400" dirty="0" err="1">
                <a:solidFill>
                  <a:srgbClr val="19112C"/>
                </a:solidFill>
                <a:latin typeface="Arial"/>
                <a:ea typeface="Arial"/>
                <a:cs typeface="Arial"/>
                <a:sym typeface="Arial"/>
              </a:rPr>
              <a:t>usines</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recyclage</a:t>
            </a:r>
            <a:r>
              <a:rPr lang="en-US" sz="2400" dirty="0">
                <a:solidFill>
                  <a:srgbClr val="19112C"/>
                </a:solidFill>
                <a:latin typeface="Arial"/>
                <a:ea typeface="Arial"/>
                <a:cs typeface="Arial"/>
                <a:sym typeface="Arial"/>
              </a:rPr>
              <a:t> et les </a:t>
            </a:r>
            <a:r>
              <a:rPr lang="en-US" sz="2400" dirty="0" err="1">
                <a:solidFill>
                  <a:srgbClr val="19112C"/>
                </a:solidFill>
                <a:latin typeface="Arial"/>
                <a:ea typeface="Arial"/>
                <a:cs typeface="Arial"/>
                <a:sym typeface="Arial"/>
              </a:rPr>
              <a:t>entreprises</a:t>
            </a:r>
            <a:r>
              <a:rPr lang="en-US" sz="2400" dirty="0">
                <a:solidFill>
                  <a:srgbClr val="19112C"/>
                </a:solidFill>
                <a:latin typeface="Arial"/>
                <a:ea typeface="Arial"/>
                <a:cs typeface="Arial"/>
                <a:sym typeface="Arial"/>
              </a:rPr>
              <a:t> textiles qui </a:t>
            </a:r>
            <a:r>
              <a:rPr lang="en-US" sz="2400" dirty="0" err="1">
                <a:solidFill>
                  <a:srgbClr val="19112C"/>
                </a:solidFill>
                <a:latin typeface="Arial"/>
                <a:ea typeface="Arial"/>
                <a:cs typeface="Arial"/>
                <a:sym typeface="Arial"/>
              </a:rPr>
              <a:t>facilite</a:t>
            </a:r>
            <a:r>
              <a:rPr lang="en-US" sz="2400" dirty="0">
                <a:solidFill>
                  <a:srgbClr val="19112C"/>
                </a:solidFill>
                <a:latin typeface="Arial"/>
                <a:ea typeface="Arial"/>
                <a:cs typeface="Arial"/>
                <a:sym typeface="Arial"/>
              </a:rPr>
              <a:t> la </a:t>
            </a:r>
            <a:r>
              <a:rPr lang="en-US" sz="2400" dirty="0" err="1">
                <a:solidFill>
                  <a:srgbClr val="19112C"/>
                </a:solidFill>
                <a:latin typeface="Arial"/>
                <a:ea typeface="Arial"/>
                <a:cs typeface="Arial"/>
                <a:sym typeface="Arial"/>
              </a:rPr>
              <a:t>collecte</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vêtements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usagés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leur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recyclage</a:t>
            </a:r>
            <a:r>
              <a:rPr lang="en-US" sz="2400" dirty="0">
                <a:solidFill>
                  <a:srgbClr val="19112C"/>
                </a:solidFill>
                <a:latin typeface="Arial"/>
                <a:ea typeface="Arial"/>
                <a:cs typeface="Arial"/>
                <a:sym typeface="Arial"/>
              </a:rPr>
              <a:t> et </a:t>
            </a:r>
            <a:r>
              <a:rPr lang="en-US" sz="2400" dirty="0" err="1">
                <a:solidFill>
                  <a:srgbClr val="19112C"/>
                </a:solidFill>
                <a:latin typeface="Arial"/>
                <a:ea typeface="Arial"/>
                <a:cs typeface="Arial"/>
                <a:sym typeface="Arial"/>
              </a:rPr>
              <a:t>leur</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réutilisation</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ultérieure</a:t>
            </a:r>
            <a:r>
              <a:rPr lang="en-US" sz="2400" dirty="0">
                <a:solidFill>
                  <a:srgbClr val="19112C"/>
                </a:solidFill>
                <a:latin typeface="Arial"/>
                <a:ea typeface="Arial"/>
                <a:cs typeface="Arial"/>
                <a:sym typeface="Arial"/>
              </a:rPr>
              <a:t> dans la fabrication de nouveaux </a:t>
            </a:r>
            <a:r>
              <a:rPr lang="en-US" sz="2400" dirty="0" err="1">
                <a:solidFill>
                  <a:srgbClr val="19112C"/>
                </a:solidFill>
                <a:latin typeface="Arial"/>
                <a:ea typeface="Arial"/>
                <a:cs typeface="Arial"/>
                <a:sym typeface="Arial"/>
              </a:rPr>
              <a:t>vêtements</a:t>
            </a:r>
            <a:r>
              <a:rPr lang="en-US" sz="2400" dirty="0">
                <a:solidFill>
                  <a:srgbClr val="19112C"/>
                </a:solidFill>
                <a:latin typeface="Arial"/>
                <a:ea typeface="Arial"/>
                <a:cs typeface="Arial"/>
                <a:sym typeface="Arial"/>
              </a:rPr>
              <a:t>.</a:t>
            </a:r>
          </a:p>
          <a:p>
            <a:pPr algn="l" rtl="0">
              <a:lnSpc>
                <a:spcPts val="3131"/>
              </a:lnSpc>
            </a:pPr>
            <a:endParaRPr lang="en-US" sz="2400" dirty="0">
              <a:solidFill>
                <a:srgbClr val="19112C"/>
              </a:solidFill>
              <a:latin typeface="Arial"/>
              <a:ea typeface="Arial"/>
              <a:cs typeface="Arial"/>
              <a:sym typeface="Arial"/>
            </a:endParaRPr>
          </a:p>
          <a:p>
            <a:pPr algn="l" rtl="0">
              <a:lnSpc>
                <a:spcPts val="3131"/>
              </a:lnSpc>
            </a:pPr>
            <a:r>
              <a:rPr lang="en-US" sz="2400" b="1" u="sng" dirty="0">
                <a:solidFill>
                  <a:srgbClr val="19112C"/>
                </a:solidFill>
                <a:latin typeface="Arial Bold"/>
                <a:ea typeface="Arial Bold"/>
                <a:cs typeface="Arial Bold"/>
                <a:sym typeface="Arial Bold"/>
              </a:rPr>
              <a:t>eaux </a:t>
            </a:r>
            <a:r>
              <a:rPr lang="en-US" sz="2400" b="1" u="sng" dirty="0" err="1">
                <a:solidFill>
                  <a:srgbClr val="19112C"/>
                </a:solidFill>
                <a:latin typeface="Arial Bold"/>
                <a:ea typeface="Arial Bold"/>
                <a:cs typeface="Arial Bold"/>
                <a:sym typeface="Arial Bold"/>
              </a:rPr>
              <a:t>usées</a:t>
            </a:r>
            <a:endParaRPr lang="en-US" sz="2400" b="1" u="sng" dirty="0">
              <a:solidFill>
                <a:srgbClr val="19112C"/>
              </a:solidFill>
              <a:latin typeface="Arial Bold"/>
              <a:ea typeface="Arial Bold"/>
              <a:cs typeface="Arial Bold"/>
              <a:sym typeface="Arial Bold"/>
            </a:endParaRPr>
          </a:p>
          <a:p>
            <a:pPr algn="l" rtl="0">
              <a:lnSpc>
                <a:spcPts val="3131"/>
              </a:lnSpc>
            </a:pPr>
            <a:r>
              <a:rPr lang="en-US" sz="2400" dirty="0" err="1">
                <a:solidFill>
                  <a:srgbClr val="19112C"/>
                </a:solidFill>
                <a:latin typeface="Arial"/>
                <a:ea typeface="Arial"/>
                <a:cs typeface="Arial"/>
                <a:sym typeface="Arial"/>
              </a:rPr>
              <a:t>Développer</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idées</a:t>
            </a:r>
            <a:r>
              <a:rPr lang="en-US" sz="2400" dirty="0">
                <a:solidFill>
                  <a:srgbClr val="19112C"/>
                </a:solidFill>
                <a:latin typeface="Arial"/>
                <a:ea typeface="Arial"/>
                <a:cs typeface="Arial"/>
                <a:sym typeface="Arial"/>
              </a:rPr>
              <a:t> sur la façon de </a:t>
            </a:r>
            <a:r>
              <a:rPr lang="en-US" sz="2400" dirty="0" err="1">
                <a:solidFill>
                  <a:srgbClr val="19112C"/>
                </a:solidFill>
                <a:latin typeface="Arial"/>
                <a:ea typeface="Arial"/>
                <a:cs typeface="Arial"/>
                <a:sym typeface="Arial"/>
              </a:rPr>
              <a:t>réduire</a:t>
            </a:r>
            <a:r>
              <a:rPr lang="en-US" sz="2400" dirty="0">
                <a:solidFill>
                  <a:srgbClr val="19112C"/>
                </a:solidFill>
                <a:latin typeface="Arial"/>
                <a:ea typeface="Arial"/>
                <a:cs typeface="Arial"/>
                <a:sym typeface="Arial"/>
              </a:rPr>
              <a:t> la </a:t>
            </a:r>
            <a:r>
              <a:rPr lang="en-US" sz="2400" dirty="0" err="1">
                <a:solidFill>
                  <a:srgbClr val="19112C"/>
                </a:solidFill>
                <a:latin typeface="Arial"/>
                <a:ea typeface="Arial"/>
                <a:cs typeface="Arial"/>
                <a:sym typeface="Arial"/>
              </a:rPr>
              <a:t>consommation</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d'eau</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teinture</a:t>
            </a:r>
            <a:r>
              <a:rPr lang="en-US" sz="2400" dirty="0">
                <a:solidFill>
                  <a:srgbClr val="19112C"/>
                </a:solidFill>
                <a:latin typeface="Arial"/>
                <a:ea typeface="Arial"/>
                <a:cs typeface="Arial"/>
                <a:sym typeface="Arial"/>
              </a:rPr>
              <a:t> et sur le </a:t>
            </a:r>
            <a:r>
              <a:rPr lang="en-US" sz="2400" dirty="0" err="1">
                <a:solidFill>
                  <a:srgbClr val="19112C"/>
                </a:solidFill>
                <a:latin typeface="Arial"/>
                <a:ea typeface="Arial"/>
                <a:cs typeface="Arial"/>
                <a:sym typeface="Arial"/>
              </a:rPr>
              <a:t>traitement</a:t>
            </a:r>
            <a:r>
              <a:rPr lang="en-US" sz="2400" dirty="0">
                <a:solidFill>
                  <a:srgbClr val="19112C"/>
                </a:solidFill>
                <a:latin typeface="Arial"/>
                <a:ea typeface="Arial"/>
                <a:cs typeface="Arial"/>
                <a:sym typeface="Arial"/>
              </a:rPr>
              <a:t> des eaux </a:t>
            </a:r>
            <a:r>
              <a:rPr lang="en-US" sz="2400" dirty="0" err="1">
                <a:solidFill>
                  <a:srgbClr val="19112C"/>
                </a:solidFill>
                <a:latin typeface="Arial"/>
                <a:ea typeface="Arial"/>
                <a:cs typeface="Arial"/>
                <a:sym typeface="Arial"/>
              </a:rPr>
              <a:t>usées</a:t>
            </a:r>
            <a:r>
              <a:rPr lang="en-US" sz="2400" dirty="0">
                <a:solidFill>
                  <a:srgbClr val="19112C"/>
                </a:solidFill>
                <a:latin typeface="Arial"/>
                <a:ea typeface="Arial"/>
                <a:cs typeface="Arial"/>
                <a:sym typeface="Arial"/>
              </a:rPr>
              <a:t> issues des </a:t>
            </a:r>
            <a:r>
              <a:rPr lang="en-US" sz="2400" dirty="0" err="1">
                <a:solidFill>
                  <a:srgbClr val="19112C"/>
                </a:solidFill>
                <a:latin typeface="Arial"/>
                <a:ea typeface="Arial"/>
                <a:cs typeface="Arial"/>
                <a:sym typeface="Arial"/>
              </a:rPr>
              <a:t>procédés</a:t>
            </a:r>
            <a:r>
              <a:rPr lang="en-US" sz="2400" dirty="0">
                <a:solidFill>
                  <a:srgbClr val="19112C"/>
                </a:solidFill>
                <a:latin typeface="Arial"/>
                <a:ea typeface="Arial"/>
                <a:cs typeface="Arial"/>
                <a:sym typeface="Arial"/>
              </a:rPr>
              <a:t> de </a:t>
            </a:r>
            <a:r>
              <a:rPr lang="en-US" sz="2400" dirty="0" err="1">
                <a:solidFill>
                  <a:srgbClr val="19112C"/>
                </a:solidFill>
                <a:latin typeface="Arial"/>
                <a:ea typeface="Arial"/>
                <a:cs typeface="Arial"/>
                <a:sym typeface="Arial"/>
              </a:rPr>
              <a:t>teinture</a:t>
            </a:r>
            <a:r>
              <a:rPr lang="en-US" sz="2400" dirty="0">
                <a:solidFill>
                  <a:srgbClr val="19112C"/>
                </a:solidFill>
                <a:latin typeface="Arial"/>
                <a:ea typeface="Arial"/>
                <a:cs typeface="Arial"/>
                <a:sym typeface="Arial"/>
              </a:rPr>
              <a:t>.</a:t>
            </a:r>
          </a:p>
        </p:txBody>
      </p:sp>
      <p:grpSp>
        <p:nvGrpSpPr>
          <p:cNvPr id="24" name="Group 24"/>
          <p:cNvGrpSpPr/>
          <p:nvPr/>
        </p:nvGrpSpPr>
        <p:grpSpPr>
          <a:xfrm>
            <a:off x="834390" y="578375"/>
            <a:ext cx="13679872" cy="1137553"/>
            <a:chOff x="0" y="0"/>
            <a:chExt cx="18239830" cy="1516737"/>
          </a:xfrm>
        </p:grpSpPr>
        <p:sp>
          <p:nvSpPr>
            <p:cNvPr id="25" name="Freeform 25"/>
            <p:cNvSpPr/>
            <p:nvPr/>
          </p:nvSpPr>
          <p:spPr>
            <a:xfrm>
              <a:off x="0" y="0"/>
              <a:ext cx="18239829" cy="1516737"/>
            </a:xfrm>
            <a:custGeom>
              <a:avLst/>
              <a:gdLst/>
              <a:ahLst/>
              <a:cxnLst/>
              <a:rect l="l" t="t" r="r" b="b"/>
              <a:pathLst>
                <a:path w="18239829" h="1516737">
                  <a:moveTo>
                    <a:pt x="0" y="0"/>
                  </a:moveTo>
                  <a:lnTo>
                    <a:pt x="18239829" y="0"/>
                  </a:lnTo>
                  <a:lnTo>
                    <a:pt x="18239829" y="1516737"/>
                  </a:lnTo>
                  <a:lnTo>
                    <a:pt x="0" y="1516737"/>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823983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Défis proposés</a:t>
              </a: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sp>
        <p:nvSpPr>
          <p:cNvPr id="21" name="TextBox 21"/>
          <p:cNvSpPr txBox="1"/>
          <p:nvPr/>
        </p:nvSpPr>
        <p:spPr>
          <a:xfrm>
            <a:off x="1148161" y="3734864"/>
            <a:ext cx="15991677" cy="3286125"/>
          </a:xfrm>
          <a:prstGeom prst="rect">
            <a:avLst/>
          </a:prstGeom>
        </p:spPr>
        <p:txBody>
          <a:bodyPr lIns="0" tIns="0" rIns="0" bIns="0" rtlCol="0" anchor="t">
            <a:spAutoFit/>
          </a:bodyPr>
          <a:lstStyle/>
          <a:p>
            <a:pPr algn="l" rtl="0">
              <a:lnSpc>
                <a:spcPts val="4320"/>
              </a:lnSpc>
            </a:pPr>
            <a:r>
              <a:rPr lang="en-US" sz="3600">
                <a:solidFill>
                  <a:srgbClr val="FFFFFF"/>
                </a:solidFill>
                <a:latin typeface="Arial"/>
                <a:ea typeface="Arial"/>
                <a:cs typeface="Arial"/>
                <a:sym typeface="Arial"/>
              </a:rPr>
              <a:t>Vous êtes une PME du secteur textile et de la mode, dotée d'un petit département de conception et de distribution à l'échelle nationale. Vous souhaitez franchir une nouvelle étape dans la transition écologique de votre entreprise, que ce soit en travaillant sur l'un de vos produits ou en collaborant avec votre chaîne de valeur.  </a:t>
            </a:r>
          </a:p>
          <a:p>
            <a:pPr algn="l" rtl="0">
              <a:lnSpc>
                <a:spcPts val="4320"/>
              </a:lnSpc>
            </a:pPr>
            <a:r>
              <a:rPr lang="en-US" sz="3600">
                <a:solidFill>
                  <a:srgbClr val="FFFFFF"/>
                </a:solidFill>
                <a:latin typeface="Arial"/>
                <a:ea typeface="Arial"/>
                <a:cs typeface="Arial"/>
                <a:sym typeface="Arial"/>
              </a:rPr>
              <a:t>Vous pouvez choisir l'un des défis proposés... ou un autre de votre choix en lien avec les trois thèmes abordés.</a:t>
            </a:r>
          </a:p>
        </p:txBody>
      </p:sp>
      <p:grpSp>
        <p:nvGrpSpPr>
          <p:cNvPr id="22" name="Group 22"/>
          <p:cNvGrpSpPr/>
          <p:nvPr/>
        </p:nvGrpSpPr>
        <p:grpSpPr>
          <a:xfrm>
            <a:off x="2368764" y="2031137"/>
            <a:ext cx="13983462" cy="1137553"/>
            <a:chOff x="0" y="0"/>
            <a:chExt cx="18644616" cy="1516737"/>
          </a:xfrm>
        </p:grpSpPr>
        <p:sp>
          <p:nvSpPr>
            <p:cNvPr id="23" name="Freeform 23"/>
            <p:cNvSpPr/>
            <p:nvPr/>
          </p:nvSpPr>
          <p:spPr>
            <a:xfrm>
              <a:off x="0" y="0"/>
              <a:ext cx="18644615" cy="1516737"/>
            </a:xfrm>
            <a:custGeom>
              <a:avLst/>
              <a:gdLst/>
              <a:ahLst/>
              <a:cxnLst/>
              <a:rect l="l" t="t" r="r" b="b"/>
              <a:pathLst>
                <a:path w="18644615" h="1516737">
                  <a:moveTo>
                    <a:pt x="0" y="0"/>
                  </a:moveTo>
                  <a:lnTo>
                    <a:pt x="18644615" y="0"/>
                  </a:lnTo>
                  <a:lnTo>
                    <a:pt x="18644615" y="1516737"/>
                  </a:lnTo>
                  <a:lnTo>
                    <a:pt x="0" y="1516737"/>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18644616" cy="1450062"/>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Il est temps de choisir votre défi !</a:t>
              </a: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7518656" y="2100264"/>
            <a:ext cx="4224079" cy="866006"/>
            <a:chOff x="0" y="0"/>
            <a:chExt cx="5632106" cy="1154674"/>
          </a:xfrm>
        </p:grpSpPr>
        <p:sp>
          <p:nvSpPr>
            <p:cNvPr id="22" name="Freeform 22"/>
            <p:cNvSpPr/>
            <p:nvPr/>
          </p:nvSpPr>
          <p:spPr>
            <a:xfrm>
              <a:off x="0" y="0"/>
              <a:ext cx="5632107" cy="1154674"/>
            </a:xfrm>
            <a:custGeom>
              <a:avLst/>
              <a:gdLst/>
              <a:ahLst/>
              <a:cxnLst/>
              <a:rect l="l" t="t" r="r" b="b"/>
              <a:pathLst>
                <a:path w="5632107" h="1154674">
                  <a:moveTo>
                    <a:pt x="0" y="0"/>
                  </a:moveTo>
                  <a:lnTo>
                    <a:pt x="5632107" y="0"/>
                  </a:lnTo>
                  <a:lnTo>
                    <a:pt x="5632107" y="1154674"/>
                  </a:lnTo>
                  <a:lnTo>
                    <a:pt x="0" y="1154674"/>
                  </a:lnTo>
                  <a:close/>
                </a:path>
              </a:pathLst>
            </a:custGeom>
            <a:solidFill>
              <a:srgbClr val="000000">
                <a:alpha val="0"/>
              </a:srgbClr>
            </a:solidFill>
          </p:spPr>
          <p:txBody>
            <a:bodyPr/>
            <a:lstStyle/>
            <a:p>
              <a:pPr algn="l" rtl="0"/>
              <a:endParaRPr lang="el-GR"/>
            </a:p>
          </p:txBody>
        </p:sp>
        <p:sp>
          <p:nvSpPr>
            <p:cNvPr id="23" name="TextBox 23"/>
            <p:cNvSpPr txBox="1"/>
            <p:nvPr/>
          </p:nvSpPr>
          <p:spPr>
            <a:xfrm>
              <a:off x="0" y="28575"/>
              <a:ext cx="5632106" cy="1126099"/>
            </a:xfrm>
            <a:prstGeom prst="rect">
              <a:avLst/>
            </a:prstGeom>
          </p:spPr>
          <p:txBody>
            <a:bodyPr lIns="0" tIns="0" rIns="0" bIns="0" rtlCol="0" anchor="b"/>
            <a:lstStyle/>
            <a:p>
              <a:pPr algn="l" rtl="0">
                <a:lnSpc>
                  <a:spcPts val="4536"/>
                </a:lnSpc>
              </a:pPr>
              <a:r>
                <a:rPr lang="en-US" sz="4200" b="1">
                  <a:solidFill>
                    <a:srgbClr val="C0FF99"/>
                  </a:solidFill>
                  <a:latin typeface="Arial Bold"/>
                  <a:ea typeface="Arial Bold"/>
                  <a:cs typeface="Arial Bold"/>
                  <a:sym typeface="Arial Bold"/>
                </a:rPr>
                <a:t>Formation d'équipe</a:t>
              </a:r>
            </a:p>
          </p:txBody>
        </p:sp>
      </p:grpSp>
      <p:sp>
        <p:nvSpPr>
          <p:cNvPr id="24" name="TextBox 24"/>
          <p:cNvSpPr txBox="1"/>
          <p:nvPr/>
        </p:nvSpPr>
        <p:spPr>
          <a:xfrm>
            <a:off x="4616755" y="804317"/>
            <a:ext cx="12263359" cy="767711"/>
          </a:xfrm>
          <a:prstGeom prst="rect">
            <a:avLst/>
          </a:prstGeom>
        </p:spPr>
        <p:txBody>
          <a:bodyPr wrap="square" lIns="0" tIns="0" rIns="0" bIns="0" rtlCol="0" anchor="t">
            <a:spAutoFit/>
          </a:bodyPr>
          <a:lstStyle/>
          <a:p>
            <a:pPr algn="l" rtl="0">
              <a:lnSpc>
                <a:spcPts val="6479"/>
              </a:lnSpc>
            </a:pPr>
            <a:r>
              <a:rPr lang="en-US" sz="4800" b="1" dirty="0">
                <a:solidFill>
                  <a:srgbClr val="FFFFFF"/>
                </a:solidFill>
                <a:latin typeface="Georgia Bold"/>
                <a:ea typeface="Georgia Bold"/>
                <a:cs typeface="Georgia Bold"/>
                <a:sym typeface="Georgia Bold"/>
              </a:rPr>
              <a:t>Instructions pour le travail </a:t>
            </a:r>
            <a:r>
              <a:rPr lang="en-US" sz="4800" b="1" dirty="0" err="1">
                <a:solidFill>
                  <a:srgbClr val="FFFFFF"/>
                </a:solidFill>
                <a:latin typeface="Georgia Bold"/>
                <a:ea typeface="Georgia Bold"/>
                <a:cs typeface="Georgia Bold"/>
                <a:sym typeface="Georgia Bold"/>
              </a:rPr>
              <a:t>d'équipe</a:t>
            </a:r>
            <a:endParaRPr lang="en-US" sz="4800" b="1" dirty="0">
              <a:solidFill>
                <a:srgbClr val="FFFFFF"/>
              </a:solidFill>
              <a:latin typeface="Georgia Bold"/>
              <a:ea typeface="Georgia Bold"/>
              <a:cs typeface="Georgia Bold"/>
              <a:sym typeface="Georgia Bold"/>
            </a:endParaRPr>
          </a:p>
        </p:txBody>
      </p:sp>
      <p:sp>
        <p:nvSpPr>
          <p:cNvPr id="25" name="TextBox 25"/>
          <p:cNvSpPr txBox="1"/>
          <p:nvPr/>
        </p:nvSpPr>
        <p:spPr>
          <a:xfrm>
            <a:off x="900757" y="6313167"/>
            <a:ext cx="4997490" cy="438150"/>
          </a:xfrm>
          <a:prstGeom prst="rect">
            <a:avLst/>
          </a:prstGeom>
        </p:spPr>
        <p:txBody>
          <a:bodyPr lIns="0" tIns="0" rIns="0" bIns="0" rtlCol="0" anchor="t">
            <a:spAutoFit/>
          </a:bodyPr>
          <a:lstStyle/>
          <a:p>
            <a:pPr algn="ctr" rtl="0">
              <a:lnSpc>
                <a:spcPts val="3359"/>
              </a:lnSpc>
            </a:pPr>
            <a:r>
              <a:rPr lang="en-US" sz="2799" b="1">
                <a:solidFill>
                  <a:srgbClr val="FFFFFF"/>
                </a:solidFill>
                <a:latin typeface="Arial Bold"/>
                <a:ea typeface="Arial Bold"/>
                <a:cs typeface="Arial Bold"/>
                <a:sym typeface="Arial Bold"/>
              </a:rPr>
              <a:t>Équipes de 3 à 5 participants</a:t>
            </a:r>
          </a:p>
        </p:txBody>
      </p:sp>
      <p:sp>
        <p:nvSpPr>
          <p:cNvPr id="26" name="Freeform 26" descr="Καταιγισμός ιδεών ομάδας με συμπαγές γέμισμα"/>
          <p:cNvSpPr/>
          <p:nvPr/>
        </p:nvSpPr>
        <p:spPr>
          <a:xfrm>
            <a:off x="2024216" y="3185364"/>
            <a:ext cx="2592539" cy="2561261"/>
          </a:xfrm>
          <a:custGeom>
            <a:avLst/>
            <a:gdLst/>
            <a:ahLst/>
            <a:cxnLst/>
            <a:rect l="l" t="t" r="r" b="b"/>
            <a:pathLst>
              <a:path w="2592539" h="2561261">
                <a:moveTo>
                  <a:pt x="0" y="0"/>
                </a:moveTo>
                <a:lnTo>
                  <a:pt x="2592539" y="0"/>
                </a:lnTo>
                <a:lnTo>
                  <a:pt x="2592539" y="2561261"/>
                </a:lnTo>
                <a:lnTo>
                  <a:pt x="0" y="2561261"/>
                </a:lnTo>
                <a:lnTo>
                  <a:pt x="0" y="0"/>
                </a:lnTo>
                <a:close/>
              </a:path>
            </a:pathLst>
          </a:custGeom>
          <a:blipFill>
            <a:blip r:embed="rId11">
              <a:extLst>
                <a:ext uri="{96DAC541-7B7A-43D3-8B79-37D633B846F1}">
                  <asvg:svgBlip xmlns:asvg="http://schemas.microsoft.com/office/drawing/2016/SVG/main" r:embed="rId12"/>
                </a:ext>
              </a:extLst>
            </a:blip>
            <a:stretch>
              <a:fillRect t="-610" b="-610"/>
            </a:stretch>
          </a:blipFill>
        </p:spPr>
        <p:txBody>
          <a:bodyPr/>
          <a:lstStyle/>
          <a:p>
            <a:pPr algn="l" rtl="0"/>
            <a:endParaRPr lang="el-GR"/>
          </a:p>
        </p:txBody>
      </p:sp>
      <p:sp>
        <p:nvSpPr>
          <p:cNvPr id="27" name="Freeform 27" descr="Λάμπα με συμπαγές γέμισμα"/>
          <p:cNvSpPr/>
          <p:nvPr/>
        </p:nvSpPr>
        <p:spPr>
          <a:xfrm>
            <a:off x="8255409" y="3183521"/>
            <a:ext cx="2531773" cy="2535166"/>
          </a:xfrm>
          <a:custGeom>
            <a:avLst/>
            <a:gdLst/>
            <a:ahLst/>
            <a:cxnLst/>
            <a:rect l="l" t="t" r="r" b="b"/>
            <a:pathLst>
              <a:path w="2531773" h="2535166">
                <a:moveTo>
                  <a:pt x="0" y="0"/>
                </a:moveTo>
                <a:lnTo>
                  <a:pt x="2531773" y="0"/>
                </a:lnTo>
                <a:lnTo>
                  <a:pt x="2531773" y="2535166"/>
                </a:lnTo>
                <a:lnTo>
                  <a:pt x="0" y="2535166"/>
                </a:lnTo>
                <a:lnTo>
                  <a:pt x="0" y="0"/>
                </a:lnTo>
                <a:close/>
              </a:path>
            </a:pathLst>
          </a:custGeom>
          <a:blipFill>
            <a:blip r:embed="rId13">
              <a:extLst>
                <a:ext uri="{96DAC541-7B7A-43D3-8B79-37D633B846F1}">
                  <asvg:svgBlip xmlns:asvg="http://schemas.microsoft.com/office/drawing/2016/SVG/main" r:embed="rId14"/>
                </a:ext>
              </a:extLst>
            </a:blip>
            <a:stretch>
              <a:fillRect l="-67" r="-67"/>
            </a:stretch>
          </a:blipFill>
        </p:spPr>
        <p:txBody>
          <a:bodyPr/>
          <a:lstStyle/>
          <a:p>
            <a:pPr algn="l" rtl="0"/>
            <a:endParaRPr lang="el-GR"/>
          </a:p>
        </p:txBody>
      </p:sp>
      <p:sp>
        <p:nvSpPr>
          <p:cNvPr id="28" name="TextBox 28"/>
          <p:cNvSpPr txBox="1"/>
          <p:nvPr/>
        </p:nvSpPr>
        <p:spPr>
          <a:xfrm>
            <a:off x="7131951" y="6313167"/>
            <a:ext cx="4997490" cy="438150"/>
          </a:xfrm>
          <a:prstGeom prst="rect">
            <a:avLst/>
          </a:prstGeom>
        </p:spPr>
        <p:txBody>
          <a:bodyPr lIns="0" tIns="0" rIns="0" bIns="0" rtlCol="0" anchor="t">
            <a:spAutoFit/>
          </a:bodyPr>
          <a:lstStyle/>
          <a:p>
            <a:pPr algn="ctr" rtl="0">
              <a:lnSpc>
                <a:spcPts val="3359"/>
              </a:lnSpc>
            </a:pPr>
            <a:r>
              <a:rPr lang="en-US" sz="2799" b="1">
                <a:solidFill>
                  <a:srgbClr val="FFFFFF"/>
                </a:solidFill>
                <a:latin typeface="Arial Bold"/>
                <a:ea typeface="Arial Bold"/>
                <a:cs typeface="Arial Bold"/>
                <a:sym typeface="Arial Bold"/>
              </a:rPr>
              <a:t>Choix du nom de l'équipe</a:t>
            </a:r>
          </a:p>
        </p:txBody>
      </p:sp>
      <p:sp>
        <p:nvSpPr>
          <p:cNvPr id="29" name="Freeform 29" descr="Συνδέσεις με συμπαγές γέμισμα"/>
          <p:cNvSpPr/>
          <p:nvPr/>
        </p:nvSpPr>
        <p:spPr>
          <a:xfrm>
            <a:off x="13693878" y="3185364"/>
            <a:ext cx="2533323" cy="2533323"/>
          </a:xfrm>
          <a:custGeom>
            <a:avLst/>
            <a:gdLst/>
            <a:ahLst/>
            <a:cxnLst/>
            <a:rect l="l" t="t" r="r" b="b"/>
            <a:pathLst>
              <a:path w="2533323" h="2533323">
                <a:moveTo>
                  <a:pt x="0" y="0"/>
                </a:moveTo>
                <a:lnTo>
                  <a:pt x="2533323" y="0"/>
                </a:lnTo>
                <a:lnTo>
                  <a:pt x="2533323" y="2533323"/>
                </a:lnTo>
                <a:lnTo>
                  <a:pt x="0" y="253332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l" rtl="0"/>
            <a:endParaRPr lang="el-GR"/>
          </a:p>
        </p:txBody>
      </p:sp>
      <p:sp>
        <p:nvSpPr>
          <p:cNvPr id="30" name="TextBox 30"/>
          <p:cNvSpPr txBox="1"/>
          <p:nvPr/>
        </p:nvSpPr>
        <p:spPr>
          <a:xfrm>
            <a:off x="12572260" y="6313167"/>
            <a:ext cx="4997490" cy="1933575"/>
          </a:xfrm>
          <a:prstGeom prst="rect">
            <a:avLst/>
          </a:prstGeom>
        </p:spPr>
        <p:txBody>
          <a:bodyPr lIns="0" tIns="0" rIns="0" bIns="0" rtlCol="0" anchor="t">
            <a:spAutoFit/>
          </a:bodyPr>
          <a:lstStyle/>
          <a:p>
            <a:pPr algn="ctr" rtl="0">
              <a:lnSpc>
                <a:spcPts val="3359"/>
              </a:lnSpc>
            </a:pPr>
            <a:r>
              <a:rPr lang="en-US" sz="2799" b="1">
                <a:solidFill>
                  <a:srgbClr val="FFFFFF"/>
                </a:solidFill>
                <a:latin typeface="Arial Bold"/>
                <a:ea typeface="Arial Bold"/>
                <a:cs typeface="Arial Bold"/>
                <a:sym typeface="Arial Bold"/>
              </a:rPr>
              <a:t>Rôles</a:t>
            </a:r>
          </a:p>
          <a:p>
            <a:pPr algn="ctr" rtl="0">
              <a:lnSpc>
                <a:spcPts val="3240"/>
              </a:lnSpc>
            </a:pPr>
            <a:endParaRPr lang="en-US" sz="2799" b="1">
              <a:solidFill>
                <a:srgbClr val="FFFFFF"/>
              </a:solidFill>
              <a:latin typeface="Arial Bold"/>
              <a:ea typeface="Arial Bold"/>
              <a:cs typeface="Arial Bold"/>
              <a:sym typeface="Arial Bold"/>
            </a:endParaRPr>
          </a:p>
          <a:p>
            <a:pPr algn="ctr" rtl="0">
              <a:lnSpc>
                <a:spcPts val="2880"/>
              </a:lnSpc>
            </a:pPr>
            <a:r>
              <a:rPr lang="en-US" sz="2400" i="1">
                <a:solidFill>
                  <a:srgbClr val="FFFFFF"/>
                </a:solidFill>
                <a:latin typeface="Arial Italics"/>
                <a:ea typeface="Arial Italics"/>
                <a:cs typeface="Arial Italics"/>
                <a:sym typeface="Arial Italics"/>
              </a:rPr>
              <a:t>Ex. : coordinateur, chercheur, concepteur/créatif, présentateur de pitch, chronométreur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052204" y="452011"/>
            <a:ext cx="2882265" cy="1403886"/>
            <a:chOff x="0" y="0"/>
            <a:chExt cx="3843020" cy="1871848"/>
          </a:xfrm>
        </p:grpSpPr>
        <p:sp>
          <p:nvSpPr>
            <p:cNvPr id="20" name="Freeform 20"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9"/>
              <a:stretch>
                <a:fillRect l="-33" r="-33"/>
              </a:stretch>
            </a:blipFill>
          </p:spPr>
          <p:txBody>
            <a:bodyPr/>
            <a:lstStyle/>
            <a:p>
              <a:pPr algn="l" rtl="0"/>
              <a:endParaRPr lang="el-GR"/>
            </a:p>
          </p:txBody>
        </p:sp>
      </p:grpSp>
      <p:sp>
        <p:nvSpPr>
          <p:cNvPr id="21" name="TextBox 21"/>
          <p:cNvSpPr txBox="1"/>
          <p:nvPr/>
        </p:nvSpPr>
        <p:spPr>
          <a:xfrm>
            <a:off x="1148162" y="5482182"/>
            <a:ext cx="9424472" cy="521589"/>
          </a:xfrm>
          <a:prstGeom prst="rect">
            <a:avLst/>
          </a:prstGeom>
        </p:spPr>
        <p:txBody>
          <a:bodyPr lIns="0" tIns="0" rIns="0" bIns="0" rtlCol="0" anchor="t">
            <a:spAutoFit/>
          </a:bodyPr>
          <a:lstStyle/>
          <a:p>
            <a:pPr algn="l" rtl="0">
              <a:lnSpc>
                <a:spcPts val="3888"/>
              </a:lnSpc>
            </a:pPr>
            <a:r>
              <a:rPr lang="en-US" sz="3600">
                <a:solidFill>
                  <a:srgbClr val="C0FF99"/>
                </a:solidFill>
                <a:latin typeface="Arial"/>
                <a:ea typeface="Arial"/>
                <a:cs typeface="Arial"/>
                <a:sym typeface="Arial"/>
              </a:rPr>
              <a:t>Que devrons-nous mettre en pratique ?</a:t>
            </a:r>
          </a:p>
        </p:txBody>
      </p:sp>
      <p:grpSp>
        <p:nvGrpSpPr>
          <p:cNvPr id="22" name="Group 22"/>
          <p:cNvGrpSpPr/>
          <p:nvPr/>
        </p:nvGrpSpPr>
        <p:grpSpPr>
          <a:xfrm>
            <a:off x="1028700" y="2493720"/>
            <a:ext cx="16230600" cy="2094476"/>
            <a:chOff x="0" y="0"/>
            <a:chExt cx="21640800" cy="2792635"/>
          </a:xfrm>
        </p:grpSpPr>
        <p:sp>
          <p:nvSpPr>
            <p:cNvPr id="23" name="Freeform 23"/>
            <p:cNvSpPr/>
            <p:nvPr/>
          </p:nvSpPr>
          <p:spPr>
            <a:xfrm>
              <a:off x="0" y="0"/>
              <a:ext cx="21640800" cy="2792635"/>
            </a:xfrm>
            <a:custGeom>
              <a:avLst/>
              <a:gdLst/>
              <a:ahLst/>
              <a:cxnLst/>
              <a:rect l="l" t="t" r="r" b="b"/>
              <a:pathLst>
                <a:path w="21640800" h="2792635">
                  <a:moveTo>
                    <a:pt x="0" y="0"/>
                  </a:moveTo>
                  <a:lnTo>
                    <a:pt x="21640800" y="0"/>
                  </a:lnTo>
                  <a:lnTo>
                    <a:pt x="21640800" y="2792635"/>
                  </a:lnTo>
                  <a:lnTo>
                    <a:pt x="0" y="2792635"/>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21640800" cy="2725960"/>
            </a:xfrm>
            <a:prstGeom prst="rect">
              <a:avLst/>
            </a:prstGeom>
          </p:spPr>
          <p:txBody>
            <a:bodyPr lIns="0" tIns="0" rIns="0" bIns="0" rtlCol="0" anchor="b"/>
            <a:lstStyle/>
            <a:p>
              <a:pPr algn="l" rtl="0">
                <a:lnSpc>
                  <a:spcPts val="6480"/>
                </a:lnSpc>
              </a:pPr>
              <a:r>
                <a:rPr lang="en-US" sz="6000" b="1">
                  <a:solidFill>
                    <a:srgbClr val="FFFFFF"/>
                  </a:solidFill>
                  <a:latin typeface="Georgia Bold"/>
                  <a:ea typeface="Georgia Bold"/>
                  <a:cs typeface="Georgia Bold"/>
                  <a:sym typeface="Georgia Bold"/>
                </a:rPr>
                <a:t>Compétences requises pour Ideathon et pour être manager dans le secteur textile</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41336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28700" y="503755"/>
            <a:ext cx="13082101" cy="1137553"/>
            <a:chOff x="0" y="0"/>
            <a:chExt cx="17442802" cy="1516737"/>
          </a:xfrm>
        </p:grpSpPr>
        <p:sp>
          <p:nvSpPr>
            <p:cNvPr id="21" name="Freeform 21"/>
            <p:cNvSpPr/>
            <p:nvPr/>
          </p:nvSpPr>
          <p:spPr>
            <a:xfrm>
              <a:off x="0" y="0"/>
              <a:ext cx="17442802" cy="1516737"/>
            </a:xfrm>
            <a:custGeom>
              <a:avLst/>
              <a:gdLst/>
              <a:ahLst/>
              <a:cxnLst/>
              <a:rect l="l" t="t" r="r" b="b"/>
              <a:pathLst>
                <a:path w="17442802" h="1516737">
                  <a:moveTo>
                    <a:pt x="0" y="0"/>
                  </a:moveTo>
                  <a:lnTo>
                    <a:pt x="17442802" y="0"/>
                  </a:lnTo>
                  <a:lnTo>
                    <a:pt x="17442802"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7442802"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Techniques de gestion générale</a:t>
              </a:r>
            </a:p>
          </p:txBody>
        </p:sp>
      </p:grpSp>
      <p:sp>
        <p:nvSpPr>
          <p:cNvPr id="23" name="Freeform 23"/>
          <p:cNvSpPr/>
          <p:nvPr/>
        </p:nvSpPr>
        <p:spPr>
          <a:xfrm>
            <a:off x="1126871" y="4088356"/>
            <a:ext cx="1366984" cy="1366984"/>
          </a:xfrm>
          <a:custGeom>
            <a:avLst/>
            <a:gdLst/>
            <a:ahLst/>
            <a:cxnLst/>
            <a:rect l="l" t="t" r="r" b="b"/>
            <a:pathLst>
              <a:path w="1366984" h="1366984">
                <a:moveTo>
                  <a:pt x="0" y="0"/>
                </a:moveTo>
                <a:lnTo>
                  <a:pt x="1366983" y="0"/>
                </a:lnTo>
                <a:lnTo>
                  <a:pt x="1366983" y="1366984"/>
                </a:lnTo>
                <a:lnTo>
                  <a:pt x="0" y="13669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5" name="TextBox 25"/>
          <p:cNvSpPr txBox="1"/>
          <p:nvPr/>
        </p:nvSpPr>
        <p:spPr>
          <a:xfrm>
            <a:off x="2868530" y="4107406"/>
            <a:ext cx="12983931" cy="1493139"/>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Optimisez l'efficacité et la productivité en tenant compte du facteur humain au sein de l'organisation (dans ce cas, votre équipe) et du type d'exercice.</a:t>
            </a:r>
          </a:p>
        </p:txBody>
      </p:sp>
      <p:sp>
        <p:nvSpPr>
          <p:cNvPr id="26" name="TextBox 26"/>
          <p:cNvSpPr txBox="1"/>
          <p:nvPr/>
        </p:nvSpPr>
        <p:spPr>
          <a:xfrm>
            <a:off x="1077785" y="1698458"/>
            <a:ext cx="12983931" cy="673227"/>
          </a:xfrm>
          <a:prstGeom prst="rect">
            <a:avLst/>
          </a:prstGeom>
        </p:spPr>
        <p:txBody>
          <a:bodyPr lIns="0" tIns="0" rIns="0" bIns="0" rtlCol="0" anchor="t">
            <a:spAutoFit/>
          </a:bodyPr>
          <a:lstStyle/>
          <a:p>
            <a:pPr algn="l" rtl="0">
              <a:lnSpc>
                <a:spcPts val="5184"/>
              </a:lnSpc>
            </a:pPr>
            <a:r>
              <a:rPr lang="en-US" sz="4800" b="1">
                <a:solidFill>
                  <a:srgbClr val="8D5CFF"/>
                </a:solidFill>
                <a:latin typeface="Georgia Bold"/>
                <a:ea typeface="Georgia Bold"/>
                <a:cs typeface="Georgia Bold"/>
                <a:sym typeface="Georgia Bold"/>
              </a:rPr>
              <a:t>Structurer votre travail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p:nvPr/>
        </p:nvGrpSpPr>
        <p:grpSpPr>
          <a:xfrm>
            <a:off x="846620" y="547688"/>
            <a:ext cx="9091800" cy="1988550"/>
            <a:chOff x="0" y="0"/>
            <a:chExt cx="12122400" cy="2651400"/>
          </a:xfrm>
        </p:grpSpPr>
        <p:sp>
          <p:nvSpPr>
            <p:cNvPr id="20" name="Freeform 20"/>
            <p:cNvSpPr/>
            <p:nvPr/>
          </p:nvSpPr>
          <p:spPr>
            <a:xfrm>
              <a:off x="0" y="0"/>
              <a:ext cx="12122400" cy="2651400"/>
            </a:xfrm>
            <a:custGeom>
              <a:avLst/>
              <a:gdLst/>
              <a:ahLst/>
              <a:cxnLst/>
              <a:rect l="l" t="t" r="r" b="b"/>
              <a:pathLst>
                <a:path w="12122400" h="2651400">
                  <a:moveTo>
                    <a:pt x="0" y="0"/>
                  </a:moveTo>
                  <a:lnTo>
                    <a:pt x="12122400" y="0"/>
                  </a:lnTo>
                  <a:lnTo>
                    <a:pt x="12122400" y="2651400"/>
                  </a:lnTo>
                  <a:lnTo>
                    <a:pt x="0" y="2651400"/>
                  </a:lnTo>
                  <a:close/>
                </a:path>
              </a:pathLst>
            </a:custGeom>
            <a:solidFill>
              <a:srgbClr val="000000">
                <a:alpha val="0"/>
              </a:srgbClr>
            </a:solidFill>
          </p:spPr>
          <p:txBody>
            <a:bodyPr/>
            <a:lstStyle/>
            <a:p>
              <a:pPr algn="l" rtl="0"/>
              <a:endParaRPr lang="el-GR"/>
            </a:p>
          </p:txBody>
        </p:sp>
        <p:sp>
          <p:nvSpPr>
            <p:cNvPr id="21" name="TextBox 21"/>
            <p:cNvSpPr txBox="1"/>
            <p:nvPr/>
          </p:nvSpPr>
          <p:spPr>
            <a:xfrm>
              <a:off x="0" y="66675"/>
              <a:ext cx="12122400" cy="2584725"/>
            </a:xfrm>
            <a:prstGeom prst="rect">
              <a:avLst/>
            </a:prstGeom>
          </p:spPr>
          <p:txBody>
            <a:bodyPr lIns="0" tIns="0" rIns="0" bIns="0" rtlCol="0" anchor="ctr"/>
            <a:lstStyle/>
            <a:p>
              <a:pPr algn="l" rtl="0">
                <a:lnSpc>
                  <a:spcPts val="6480"/>
                </a:lnSpc>
              </a:pPr>
              <a:r>
                <a:rPr lang="en-US" sz="6000" b="1">
                  <a:solidFill>
                    <a:srgbClr val="75C73E"/>
                  </a:solidFill>
                  <a:latin typeface="Georgia Bold"/>
                  <a:ea typeface="Georgia Bold"/>
                  <a:cs typeface="Georgia Bold"/>
                  <a:sym typeface="Georgia Bold"/>
                </a:rPr>
                <a:t>Activités du projet</a:t>
              </a:r>
            </a:p>
          </p:txBody>
        </p:sp>
      </p:grpSp>
      <p:grpSp>
        <p:nvGrpSpPr>
          <p:cNvPr id="22" name="Group 22"/>
          <p:cNvGrpSpPr/>
          <p:nvPr/>
        </p:nvGrpSpPr>
        <p:grpSpPr>
          <a:xfrm>
            <a:off x="959119" y="3104156"/>
            <a:ext cx="4670888" cy="3210637"/>
            <a:chOff x="0" y="0"/>
            <a:chExt cx="6227850" cy="4280850"/>
          </a:xfrm>
        </p:grpSpPr>
        <p:sp>
          <p:nvSpPr>
            <p:cNvPr id="23" name="Freeform 23"/>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pPr algn="l" rtl="0"/>
              <a:endParaRPr lang="el-GR"/>
            </a:p>
          </p:txBody>
        </p:sp>
        <p:sp>
          <p:nvSpPr>
            <p:cNvPr id="24" name="Freeform 24"/>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pPr algn="l" rtl="0"/>
              <a:endParaRPr lang="el-GR"/>
            </a:p>
          </p:txBody>
        </p:sp>
        <p:sp>
          <p:nvSpPr>
            <p:cNvPr id="25" name="TextBox 25"/>
            <p:cNvSpPr txBox="1"/>
            <p:nvPr/>
          </p:nvSpPr>
          <p:spPr>
            <a:xfrm>
              <a:off x="0" y="19050"/>
              <a:ext cx="6227850" cy="4261800"/>
            </a:xfrm>
            <a:prstGeom prst="rect">
              <a:avLst/>
            </a:prstGeom>
          </p:spPr>
          <p:txBody>
            <a:bodyPr lIns="50800" tIns="50800" rIns="50800" bIns="50800" rtlCol="0" anchor="ctr"/>
            <a:lstStyle/>
            <a:p>
              <a:pPr algn="ctr" rtl="0">
                <a:lnSpc>
                  <a:spcPts val="3402"/>
                </a:lnSpc>
              </a:pPr>
              <a:endParaRPr/>
            </a:p>
            <a:p>
              <a:pPr algn="ctr" rtl="0">
                <a:lnSpc>
                  <a:spcPts val="3402"/>
                </a:lnSpc>
              </a:pPr>
              <a:r>
                <a:rPr lang="en-US" sz="3150" b="1">
                  <a:solidFill>
                    <a:srgbClr val="19112C"/>
                  </a:solidFill>
                  <a:latin typeface="Georgia Bold"/>
                  <a:ea typeface="Georgia Bold"/>
                  <a:cs typeface="Georgia Bold"/>
                  <a:sym typeface="Georgia Bold"/>
                </a:rPr>
                <a:t>« Devenez manager »</a:t>
              </a:r>
            </a:p>
            <a:p>
              <a:pPr algn="ctr" rtl="0">
                <a:lnSpc>
                  <a:spcPts val="3402"/>
                </a:lnSpc>
              </a:pPr>
              <a:r>
                <a:rPr lang="en-US" sz="3150" b="1">
                  <a:solidFill>
                    <a:srgbClr val="19112C"/>
                  </a:solidFill>
                  <a:latin typeface="Georgia Bold"/>
                  <a:ea typeface="Georgia Bold"/>
                  <a:cs typeface="Georgia Bold"/>
                  <a:sym typeface="Georgia Bold"/>
                </a:rPr>
                <a:t>plateforme d'apprentissage en ligne</a:t>
              </a:r>
            </a:p>
          </p:txBody>
        </p:sp>
      </p:grpSp>
      <p:sp>
        <p:nvSpPr>
          <p:cNvPr id="26" name="TextBox 26"/>
          <p:cNvSpPr txBox="1"/>
          <p:nvPr/>
        </p:nvSpPr>
        <p:spPr>
          <a:xfrm>
            <a:off x="1135988" y="6753337"/>
            <a:ext cx="4317150" cy="426975"/>
          </a:xfrm>
          <a:prstGeom prst="rect">
            <a:avLst/>
          </a:prstGeom>
        </p:spPr>
        <p:txBody>
          <a:bodyPr lIns="0" tIns="0" rIns="0" bIns="0" rtlCol="0" anchor="t">
            <a:spAutoFit/>
          </a:bodyPr>
          <a:lstStyle/>
          <a:p>
            <a:pPr algn="ctr" rtl="0">
              <a:lnSpc>
                <a:spcPts val="2520"/>
              </a:lnSpc>
            </a:pPr>
            <a:r>
              <a:rPr lang="en-US" sz="2100" b="1">
                <a:solidFill>
                  <a:srgbClr val="75C73E"/>
                </a:solidFill>
                <a:latin typeface="Georgia Bold"/>
                <a:ea typeface="Georgia Bold"/>
                <a:cs typeface="Georgia Bold"/>
                <a:sym typeface="Georgia Bold"/>
              </a:rPr>
              <a:t>Novembre 2024</a:t>
            </a:r>
          </a:p>
        </p:txBody>
      </p:sp>
      <p:sp>
        <p:nvSpPr>
          <p:cNvPr id="27" name="TextBox 27"/>
          <p:cNvSpPr txBox="1"/>
          <p:nvPr/>
        </p:nvSpPr>
        <p:spPr>
          <a:xfrm>
            <a:off x="6461475" y="6753337"/>
            <a:ext cx="4317150" cy="426975"/>
          </a:xfrm>
          <a:prstGeom prst="rect">
            <a:avLst/>
          </a:prstGeom>
        </p:spPr>
        <p:txBody>
          <a:bodyPr lIns="0" tIns="0" rIns="0" bIns="0" rtlCol="0" anchor="t">
            <a:spAutoFit/>
          </a:bodyPr>
          <a:lstStyle/>
          <a:p>
            <a:pPr algn="ctr" rtl="0">
              <a:lnSpc>
                <a:spcPts val="2520"/>
              </a:lnSpc>
            </a:pPr>
            <a:r>
              <a:rPr lang="en-US" sz="2100" b="1">
                <a:solidFill>
                  <a:srgbClr val="75C73E"/>
                </a:solidFill>
                <a:latin typeface="Georgia Bold"/>
                <a:ea typeface="Georgia Bold"/>
                <a:cs typeface="Georgia Bold"/>
                <a:sym typeface="Georgia Bold"/>
              </a:rPr>
              <a:t>Juin 2025</a:t>
            </a:r>
          </a:p>
        </p:txBody>
      </p:sp>
      <p:sp>
        <p:nvSpPr>
          <p:cNvPr id="28" name="TextBox 28"/>
          <p:cNvSpPr txBox="1"/>
          <p:nvPr/>
        </p:nvSpPr>
        <p:spPr>
          <a:xfrm>
            <a:off x="11742423" y="6709111"/>
            <a:ext cx="4317150" cy="426975"/>
          </a:xfrm>
          <a:prstGeom prst="rect">
            <a:avLst/>
          </a:prstGeom>
        </p:spPr>
        <p:txBody>
          <a:bodyPr lIns="0" tIns="0" rIns="0" bIns="0" rtlCol="0" anchor="t">
            <a:spAutoFit/>
          </a:bodyPr>
          <a:lstStyle/>
          <a:p>
            <a:pPr algn="ctr" rtl="0">
              <a:lnSpc>
                <a:spcPts val="2520"/>
              </a:lnSpc>
            </a:pPr>
            <a:r>
              <a:rPr lang="en-US" sz="2100" b="1">
                <a:solidFill>
                  <a:srgbClr val="75C73E"/>
                </a:solidFill>
                <a:latin typeface="Georgia Bold"/>
                <a:ea typeface="Georgia Bold"/>
                <a:cs typeface="Georgia Bold"/>
                <a:sym typeface="Georgia Bold"/>
              </a:rPr>
              <a:t>Décembre 2025</a:t>
            </a:r>
          </a:p>
        </p:txBody>
      </p:sp>
      <p:grpSp>
        <p:nvGrpSpPr>
          <p:cNvPr id="29" name="Group 29"/>
          <p:cNvGrpSpPr/>
          <p:nvPr/>
        </p:nvGrpSpPr>
        <p:grpSpPr>
          <a:xfrm>
            <a:off x="6284606" y="2907009"/>
            <a:ext cx="4670888" cy="3210637"/>
            <a:chOff x="0" y="0"/>
            <a:chExt cx="6227850" cy="4280850"/>
          </a:xfrm>
        </p:grpSpPr>
        <p:sp>
          <p:nvSpPr>
            <p:cNvPr id="30" name="Freeform 30"/>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FFFFFF"/>
            </a:solidFill>
          </p:spPr>
          <p:txBody>
            <a:bodyPr/>
            <a:lstStyle/>
            <a:p>
              <a:pPr algn="l" rtl="0"/>
              <a:endParaRPr lang="el-GR"/>
            </a:p>
          </p:txBody>
        </p:sp>
        <p:sp>
          <p:nvSpPr>
            <p:cNvPr id="31" name="Freeform 31"/>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FFFFFF"/>
            </a:solidFill>
          </p:spPr>
          <p:txBody>
            <a:bodyPr/>
            <a:lstStyle/>
            <a:p>
              <a:pPr algn="l" rtl="0"/>
              <a:endParaRPr lang="el-GR"/>
            </a:p>
          </p:txBody>
        </p:sp>
        <p:sp>
          <p:nvSpPr>
            <p:cNvPr id="32" name="TextBox 32"/>
            <p:cNvSpPr txBox="1"/>
            <p:nvPr/>
          </p:nvSpPr>
          <p:spPr>
            <a:xfrm>
              <a:off x="0" y="19050"/>
              <a:ext cx="6227850" cy="4261800"/>
            </a:xfrm>
            <a:prstGeom prst="rect">
              <a:avLst/>
            </a:prstGeom>
          </p:spPr>
          <p:txBody>
            <a:bodyPr lIns="50800" tIns="50800" rIns="50800" bIns="50800" rtlCol="0" anchor="ctr"/>
            <a:lstStyle/>
            <a:p>
              <a:pPr algn="ctr" rtl="0">
                <a:lnSpc>
                  <a:spcPts val="3402"/>
                </a:lnSpc>
              </a:pPr>
              <a:endParaRPr dirty="0"/>
            </a:p>
            <a:p>
              <a:pPr algn="l" rtl="0">
                <a:lnSpc>
                  <a:spcPts val="3402"/>
                </a:lnSpc>
              </a:pPr>
              <a:endParaRPr dirty="0"/>
            </a:p>
            <a:p>
              <a:pPr algn="ctr" rtl="0">
                <a:lnSpc>
                  <a:spcPts val="3402"/>
                </a:lnSpc>
              </a:pPr>
              <a:r>
                <a:rPr lang="en-US" sz="3150" b="1" dirty="0">
                  <a:solidFill>
                    <a:srgbClr val="75C83E"/>
                  </a:solidFill>
                  <a:latin typeface="Georgia Bold"/>
                  <a:ea typeface="Georgia Bold"/>
                  <a:cs typeface="Georgia Bold"/>
                  <a:sym typeface="Georgia Bold"/>
                </a:rPr>
                <a:t>« </a:t>
              </a:r>
              <a:r>
                <a:rPr lang="en-US" sz="3150" b="1" dirty="0" err="1">
                  <a:solidFill>
                    <a:srgbClr val="75C83E"/>
                  </a:solidFill>
                  <a:latin typeface="Georgia Bold"/>
                  <a:ea typeface="Georgia Bold"/>
                  <a:cs typeface="Georgia Bold"/>
                  <a:sym typeface="Georgia Bold"/>
                </a:rPr>
                <a:t>WomenThinkGreen</a:t>
              </a:r>
              <a:r>
                <a:rPr lang="en-US" sz="3150" b="1" dirty="0">
                  <a:solidFill>
                    <a:srgbClr val="75C83E"/>
                  </a:solidFill>
                  <a:latin typeface="Georgia Bold"/>
                  <a:ea typeface="Georgia Bold"/>
                  <a:cs typeface="Georgia Bold"/>
                  <a:sym typeface="Georgia Bold"/>
                </a:rPr>
                <a:t> »</a:t>
              </a:r>
            </a:p>
            <a:p>
              <a:pPr algn="ctr" rtl="0">
                <a:lnSpc>
                  <a:spcPts val="3402"/>
                </a:lnSpc>
              </a:pPr>
              <a:r>
                <a:rPr lang="en-US" sz="3150" b="1" dirty="0" err="1">
                  <a:solidFill>
                    <a:srgbClr val="75C83E"/>
                  </a:solidFill>
                  <a:latin typeface="Georgia Bold"/>
                  <a:ea typeface="Georgia Bold"/>
                  <a:cs typeface="Georgia Bold"/>
                  <a:sym typeface="Georgia Bold"/>
                </a:rPr>
                <a:t>boîte</a:t>
              </a:r>
              <a:r>
                <a:rPr lang="en-US" sz="3150" b="1" dirty="0">
                  <a:solidFill>
                    <a:srgbClr val="75C83E"/>
                  </a:solidFill>
                  <a:latin typeface="Georgia Bold"/>
                  <a:ea typeface="Georgia Bold"/>
                  <a:cs typeface="Georgia Bold"/>
                  <a:sym typeface="Georgia Bold"/>
                </a:rPr>
                <a:t> à </a:t>
              </a:r>
              <a:r>
                <a:rPr lang="en-US" sz="3150" b="1" dirty="0" err="1">
                  <a:solidFill>
                    <a:srgbClr val="75C83E"/>
                  </a:solidFill>
                  <a:latin typeface="Georgia Bold"/>
                  <a:ea typeface="Georgia Bold"/>
                  <a:cs typeface="Georgia Bold"/>
                  <a:sym typeface="Georgia Bold"/>
                </a:rPr>
                <a:t>outils</a:t>
              </a:r>
              <a:endParaRPr lang="en-US" sz="3150" b="1" dirty="0">
                <a:solidFill>
                  <a:srgbClr val="75C83E"/>
                </a:solidFill>
                <a:latin typeface="Georgia Bold"/>
                <a:ea typeface="Georgia Bold"/>
                <a:cs typeface="Georgia Bold"/>
                <a:sym typeface="Georgia Bold"/>
              </a:endParaRPr>
            </a:p>
            <a:p>
              <a:pPr algn="l" rtl="0">
                <a:lnSpc>
                  <a:spcPts val="3402"/>
                </a:lnSpc>
              </a:pPr>
              <a:endParaRPr lang="en-US" sz="3150" b="1" dirty="0">
                <a:solidFill>
                  <a:srgbClr val="75C83E"/>
                </a:solidFill>
                <a:latin typeface="Georgia Bold"/>
                <a:ea typeface="Georgia Bold"/>
                <a:cs typeface="Georgia Bold"/>
                <a:sym typeface="Georgia Bold"/>
              </a:endParaRPr>
            </a:p>
          </p:txBody>
        </p:sp>
      </p:grpSp>
      <p:grpSp>
        <p:nvGrpSpPr>
          <p:cNvPr id="33" name="Group 33"/>
          <p:cNvGrpSpPr/>
          <p:nvPr/>
        </p:nvGrpSpPr>
        <p:grpSpPr>
          <a:xfrm>
            <a:off x="11756451" y="3104156"/>
            <a:ext cx="4670888" cy="3210638"/>
            <a:chOff x="0" y="0"/>
            <a:chExt cx="6227850" cy="4280850"/>
          </a:xfrm>
        </p:grpSpPr>
        <p:sp>
          <p:nvSpPr>
            <p:cNvPr id="34" name="Freeform 34"/>
            <p:cNvSpPr/>
            <p:nvPr/>
          </p:nvSpPr>
          <p:spPr>
            <a:xfrm>
              <a:off x="9525" y="9525"/>
              <a:ext cx="6208776" cy="4261739"/>
            </a:xfrm>
            <a:custGeom>
              <a:avLst/>
              <a:gdLst/>
              <a:ahLst/>
              <a:cxnLst/>
              <a:rect l="l" t="t" r="r" b="b"/>
              <a:pathLst>
                <a:path w="6208776" h="4261739">
                  <a:moveTo>
                    <a:pt x="0" y="0"/>
                  </a:moveTo>
                  <a:lnTo>
                    <a:pt x="6208776" y="0"/>
                  </a:lnTo>
                  <a:lnTo>
                    <a:pt x="6208776" y="4261739"/>
                  </a:lnTo>
                  <a:lnTo>
                    <a:pt x="0" y="4261739"/>
                  </a:lnTo>
                  <a:close/>
                </a:path>
              </a:pathLst>
            </a:custGeom>
            <a:solidFill>
              <a:srgbClr val="75C73E"/>
            </a:solidFill>
          </p:spPr>
          <p:txBody>
            <a:bodyPr/>
            <a:lstStyle/>
            <a:p>
              <a:pPr algn="l" rtl="0"/>
              <a:endParaRPr lang="el-GR"/>
            </a:p>
          </p:txBody>
        </p:sp>
        <p:sp>
          <p:nvSpPr>
            <p:cNvPr id="35" name="Freeform 35"/>
            <p:cNvSpPr/>
            <p:nvPr/>
          </p:nvSpPr>
          <p:spPr>
            <a:xfrm>
              <a:off x="0" y="0"/>
              <a:ext cx="6227826" cy="4280789"/>
            </a:xfrm>
            <a:custGeom>
              <a:avLst/>
              <a:gdLst/>
              <a:ahLst/>
              <a:cxnLst/>
              <a:rect l="l" t="t" r="r" b="b"/>
              <a:pathLst>
                <a:path w="6227826" h="4280789">
                  <a:moveTo>
                    <a:pt x="9525" y="0"/>
                  </a:moveTo>
                  <a:lnTo>
                    <a:pt x="6218301" y="0"/>
                  </a:lnTo>
                  <a:cubicBezTo>
                    <a:pt x="6223508" y="0"/>
                    <a:pt x="6227826" y="4318"/>
                    <a:pt x="6227826" y="9525"/>
                  </a:cubicBezTo>
                  <a:lnTo>
                    <a:pt x="6227826" y="4271264"/>
                  </a:lnTo>
                  <a:cubicBezTo>
                    <a:pt x="6227826" y="4276471"/>
                    <a:pt x="6223508" y="4280789"/>
                    <a:pt x="6218301" y="4280789"/>
                  </a:cubicBezTo>
                  <a:lnTo>
                    <a:pt x="9525" y="4280789"/>
                  </a:lnTo>
                  <a:cubicBezTo>
                    <a:pt x="4318" y="4280789"/>
                    <a:pt x="0" y="4276471"/>
                    <a:pt x="0" y="4271264"/>
                  </a:cubicBezTo>
                  <a:lnTo>
                    <a:pt x="0" y="9525"/>
                  </a:lnTo>
                  <a:cubicBezTo>
                    <a:pt x="0" y="4318"/>
                    <a:pt x="4318" y="0"/>
                    <a:pt x="9525" y="0"/>
                  </a:cubicBezTo>
                  <a:moveTo>
                    <a:pt x="9525" y="19050"/>
                  </a:moveTo>
                  <a:lnTo>
                    <a:pt x="9525" y="9525"/>
                  </a:lnTo>
                  <a:lnTo>
                    <a:pt x="19050" y="9525"/>
                  </a:lnTo>
                  <a:lnTo>
                    <a:pt x="19050" y="4271264"/>
                  </a:lnTo>
                  <a:lnTo>
                    <a:pt x="9525" y="4271264"/>
                  </a:lnTo>
                  <a:lnTo>
                    <a:pt x="9525" y="4261739"/>
                  </a:lnTo>
                  <a:lnTo>
                    <a:pt x="6218301" y="4261739"/>
                  </a:lnTo>
                  <a:lnTo>
                    <a:pt x="6218301" y="4271264"/>
                  </a:lnTo>
                  <a:lnTo>
                    <a:pt x="6208776" y="4271264"/>
                  </a:lnTo>
                  <a:lnTo>
                    <a:pt x="6208776" y="9525"/>
                  </a:lnTo>
                  <a:lnTo>
                    <a:pt x="6218301" y="9525"/>
                  </a:lnTo>
                  <a:lnTo>
                    <a:pt x="6218301" y="19050"/>
                  </a:lnTo>
                  <a:lnTo>
                    <a:pt x="9525" y="19050"/>
                  </a:lnTo>
                  <a:close/>
                </a:path>
              </a:pathLst>
            </a:custGeom>
            <a:solidFill>
              <a:srgbClr val="75C73E"/>
            </a:solidFill>
          </p:spPr>
          <p:txBody>
            <a:bodyPr/>
            <a:lstStyle/>
            <a:p>
              <a:pPr algn="l" rtl="0"/>
              <a:endParaRPr lang="el-GR"/>
            </a:p>
          </p:txBody>
        </p:sp>
        <p:sp>
          <p:nvSpPr>
            <p:cNvPr id="36" name="TextBox 36"/>
            <p:cNvSpPr txBox="1"/>
            <p:nvPr/>
          </p:nvSpPr>
          <p:spPr>
            <a:xfrm>
              <a:off x="0" y="19050"/>
              <a:ext cx="6227850" cy="4261800"/>
            </a:xfrm>
            <a:prstGeom prst="rect">
              <a:avLst/>
            </a:prstGeom>
          </p:spPr>
          <p:txBody>
            <a:bodyPr lIns="50800" tIns="50800" rIns="50800" bIns="50800" rtlCol="0" anchor="ctr"/>
            <a:lstStyle/>
            <a:p>
              <a:pPr algn="l" rtl="0">
                <a:lnSpc>
                  <a:spcPts val="3402"/>
                </a:lnSpc>
              </a:pPr>
              <a:endParaRPr/>
            </a:p>
            <a:p>
              <a:pPr algn="ctr" rtl="0">
                <a:lnSpc>
                  <a:spcPts val="3402"/>
                </a:lnSpc>
              </a:pPr>
              <a:endParaRPr/>
            </a:p>
            <a:p>
              <a:pPr algn="ctr" rtl="0">
                <a:lnSpc>
                  <a:spcPts val="3402"/>
                </a:lnSpc>
              </a:pPr>
              <a:r>
                <a:rPr lang="en-US" sz="3150" b="1">
                  <a:solidFill>
                    <a:srgbClr val="19112C"/>
                  </a:solidFill>
                  <a:latin typeface="Georgia Bold"/>
                  <a:ea typeface="Georgia Bold"/>
                  <a:cs typeface="Georgia Bold"/>
                  <a:sym typeface="Georgia Bold"/>
                </a:rPr>
                <a:t>Idéathons</a:t>
              </a:r>
            </a:p>
            <a:p>
              <a:pPr algn="l" rtl="0">
                <a:lnSpc>
                  <a:spcPts val="3402"/>
                </a:lnSpc>
              </a:pPr>
              <a:endParaRPr lang="en-US" sz="3150" b="1">
                <a:solidFill>
                  <a:srgbClr val="19112C"/>
                </a:solidFill>
                <a:latin typeface="Georgia Bold"/>
                <a:ea typeface="Georgia Bold"/>
                <a:cs typeface="Georgia Bold"/>
                <a:sym typeface="Georgia Bold"/>
              </a:endParaRPr>
            </a:p>
            <a:p>
              <a:pPr algn="l" rtl="0">
                <a:lnSpc>
                  <a:spcPts val="3402"/>
                </a:lnSpc>
              </a:pPr>
              <a:endParaRPr lang="en-US" sz="3150" b="1">
                <a:solidFill>
                  <a:srgbClr val="19112C"/>
                </a:solidFill>
                <a:latin typeface="Georgia Bold"/>
                <a:ea typeface="Georgia Bold"/>
                <a:cs typeface="Georgia Bold"/>
                <a:sym typeface="Georgia Bold"/>
              </a:endParaRPr>
            </a:p>
          </p:txBody>
        </p:sp>
      </p:grpSp>
      <p:grpSp>
        <p:nvGrpSpPr>
          <p:cNvPr id="37" name="Group 37"/>
          <p:cNvGrpSpPr>
            <a:grpSpLocks noChangeAspect="1"/>
          </p:cNvGrpSpPr>
          <p:nvPr/>
        </p:nvGrpSpPr>
        <p:grpSpPr>
          <a:xfrm>
            <a:off x="14574544" y="-1045343"/>
            <a:ext cx="4062448" cy="5652482"/>
            <a:chOff x="0" y="0"/>
            <a:chExt cx="5416598" cy="7536642"/>
          </a:xfrm>
        </p:grpSpPr>
        <p:sp>
          <p:nvSpPr>
            <p:cNvPr id="38" name="Freeform 38"/>
            <p:cNvSpPr/>
            <p:nvPr/>
          </p:nvSpPr>
          <p:spPr>
            <a:xfrm>
              <a:off x="0" y="0"/>
              <a:ext cx="5416550" cy="7536688"/>
            </a:xfrm>
            <a:custGeom>
              <a:avLst/>
              <a:gdLst/>
              <a:ahLst/>
              <a:cxnLst/>
              <a:rect l="l" t="t" r="r" b="b"/>
              <a:pathLst>
                <a:path w="5416550" h="7536688">
                  <a:moveTo>
                    <a:pt x="0" y="0"/>
                  </a:moveTo>
                  <a:lnTo>
                    <a:pt x="5416550" y="0"/>
                  </a:lnTo>
                  <a:lnTo>
                    <a:pt x="5416550" y="7536688"/>
                  </a:lnTo>
                  <a:lnTo>
                    <a:pt x="0" y="7536688"/>
                  </a:lnTo>
                  <a:lnTo>
                    <a:pt x="0" y="0"/>
                  </a:lnTo>
                  <a:close/>
                </a:path>
              </a:pathLst>
            </a:custGeom>
            <a:blipFill>
              <a:blip r:embed="rId10"/>
              <a:stretch>
                <a:fillRect r="-44474"/>
              </a:stretch>
            </a:blipFill>
          </p:spPr>
          <p:txBody>
            <a:bodyPr/>
            <a:lstStyle/>
            <a:p>
              <a:pPr algn="l" rtl="0"/>
              <a:endParaRPr lang="el-GR"/>
            </a:p>
          </p:txBody>
        </p:sp>
      </p:grpSp>
      <p:grpSp>
        <p:nvGrpSpPr>
          <p:cNvPr id="39" name="Group 39"/>
          <p:cNvGrpSpPr>
            <a:grpSpLocks noChangeAspect="1"/>
          </p:cNvGrpSpPr>
          <p:nvPr/>
        </p:nvGrpSpPr>
        <p:grpSpPr>
          <a:xfrm>
            <a:off x="2957794" y="3489207"/>
            <a:ext cx="673538" cy="1117932"/>
            <a:chOff x="0" y="0"/>
            <a:chExt cx="898050" cy="1490576"/>
          </a:xfrm>
        </p:grpSpPr>
        <p:sp>
          <p:nvSpPr>
            <p:cNvPr id="40" name="Freeform 40"/>
            <p:cNvSpPr/>
            <p:nvPr/>
          </p:nvSpPr>
          <p:spPr>
            <a:xfrm>
              <a:off x="0" y="0"/>
              <a:ext cx="898017" cy="1490599"/>
            </a:xfrm>
            <a:custGeom>
              <a:avLst/>
              <a:gdLst/>
              <a:ahLst/>
              <a:cxnLst/>
              <a:rect l="l" t="t" r="r" b="b"/>
              <a:pathLst>
                <a:path w="898017" h="1490599">
                  <a:moveTo>
                    <a:pt x="0" y="0"/>
                  </a:moveTo>
                  <a:lnTo>
                    <a:pt x="898017" y="0"/>
                  </a:lnTo>
                  <a:lnTo>
                    <a:pt x="898017" y="1490599"/>
                  </a:lnTo>
                  <a:lnTo>
                    <a:pt x="0" y="1490599"/>
                  </a:lnTo>
                  <a:lnTo>
                    <a:pt x="0" y="0"/>
                  </a:lnTo>
                  <a:close/>
                </a:path>
              </a:pathLst>
            </a:custGeom>
            <a:blipFill>
              <a:blip r:embed="rId11"/>
              <a:stretch>
                <a:fillRect r="-3" b="1"/>
              </a:stretch>
            </a:blipFill>
          </p:spPr>
          <p:txBody>
            <a:bodyPr/>
            <a:lstStyle/>
            <a:p>
              <a:pPr algn="l" rtl="0"/>
              <a:endParaRPr lang="el-GR"/>
            </a:p>
          </p:txBody>
        </p:sp>
      </p:grpSp>
      <p:grpSp>
        <p:nvGrpSpPr>
          <p:cNvPr id="41" name="Group 41"/>
          <p:cNvGrpSpPr>
            <a:grpSpLocks noChangeAspect="1"/>
          </p:cNvGrpSpPr>
          <p:nvPr/>
        </p:nvGrpSpPr>
        <p:grpSpPr>
          <a:xfrm>
            <a:off x="8310244" y="3489225"/>
            <a:ext cx="776212" cy="1306158"/>
            <a:chOff x="0" y="0"/>
            <a:chExt cx="1034950" cy="1741544"/>
          </a:xfrm>
        </p:grpSpPr>
        <p:sp>
          <p:nvSpPr>
            <p:cNvPr id="42" name="Freeform 42"/>
            <p:cNvSpPr/>
            <p:nvPr/>
          </p:nvSpPr>
          <p:spPr>
            <a:xfrm>
              <a:off x="0" y="0"/>
              <a:ext cx="1034923" cy="1741551"/>
            </a:xfrm>
            <a:custGeom>
              <a:avLst/>
              <a:gdLst/>
              <a:ahLst/>
              <a:cxnLst/>
              <a:rect l="l" t="t" r="r" b="b"/>
              <a:pathLst>
                <a:path w="1034923" h="1741551">
                  <a:moveTo>
                    <a:pt x="0" y="0"/>
                  </a:moveTo>
                  <a:lnTo>
                    <a:pt x="1034923" y="0"/>
                  </a:lnTo>
                  <a:lnTo>
                    <a:pt x="1034923" y="1741551"/>
                  </a:lnTo>
                  <a:lnTo>
                    <a:pt x="0" y="1741551"/>
                  </a:lnTo>
                  <a:lnTo>
                    <a:pt x="0" y="0"/>
                  </a:lnTo>
                  <a:close/>
                </a:path>
              </a:pathLst>
            </a:custGeom>
            <a:blipFill>
              <a:blip r:embed="rId12"/>
              <a:stretch>
                <a:fillRect r="-5"/>
              </a:stretch>
            </a:blipFill>
          </p:spPr>
          <p:txBody>
            <a:bodyPr/>
            <a:lstStyle/>
            <a:p>
              <a:pPr algn="l" rtl="0"/>
              <a:endParaRPr lang="el-GR"/>
            </a:p>
          </p:txBody>
        </p:sp>
      </p:grpSp>
      <p:grpSp>
        <p:nvGrpSpPr>
          <p:cNvPr id="43" name="Group 43"/>
          <p:cNvGrpSpPr>
            <a:grpSpLocks noChangeAspect="1"/>
          </p:cNvGrpSpPr>
          <p:nvPr/>
        </p:nvGrpSpPr>
        <p:grpSpPr>
          <a:xfrm>
            <a:off x="13900998" y="3489258"/>
            <a:ext cx="673547" cy="1306125"/>
            <a:chOff x="0" y="0"/>
            <a:chExt cx="898062" cy="1741500"/>
          </a:xfrm>
        </p:grpSpPr>
        <p:sp>
          <p:nvSpPr>
            <p:cNvPr id="44" name="Freeform 44"/>
            <p:cNvSpPr/>
            <p:nvPr/>
          </p:nvSpPr>
          <p:spPr>
            <a:xfrm>
              <a:off x="0" y="0"/>
              <a:ext cx="898017" cy="1741551"/>
            </a:xfrm>
            <a:custGeom>
              <a:avLst/>
              <a:gdLst/>
              <a:ahLst/>
              <a:cxnLst/>
              <a:rect l="l" t="t" r="r" b="b"/>
              <a:pathLst>
                <a:path w="898017" h="1741551">
                  <a:moveTo>
                    <a:pt x="0" y="0"/>
                  </a:moveTo>
                  <a:lnTo>
                    <a:pt x="898017" y="0"/>
                  </a:lnTo>
                  <a:lnTo>
                    <a:pt x="898017" y="1741551"/>
                  </a:lnTo>
                  <a:lnTo>
                    <a:pt x="0" y="1741551"/>
                  </a:lnTo>
                  <a:lnTo>
                    <a:pt x="0" y="0"/>
                  </a:lnTo>
                  <a:close/>
                </a:path>
              </a:pathLst>
            </a:custGeom>
            <a:blipFill>
              <a:blip r:embed="rId13"/>
              <a:stretch>
                <a:fillRect r="-340" b="2"/>
              </a:stretch>
            </a:blipFill>
          </p:spPr>
          <p:txBody>
            <a:bodyPr/>
            <a:lstStyle/>
            <a:p>
              <a:pPr algn="l" rtl="0"/>
              <a:endParaRPr lang="el-GR"/>
            </a:p>
          </p:txBody>
        </p:sp>
      </p:grpSp>
      <p:grpSp>
        <p:nvGrpSpPr>
          <p:cNvPr id="45" name="Group 45"/>
          <p:cNvGrpSpPr/>
          <p:nvPr/>
        </p:nvGrpSpPr>
        <p:grpSpPr>
          <a:xfrm>
            <a:off x="0" y="0"/>
            <a:ext cx="4500000" cy="600300"/>
            <a:chOff x="0" y="0"/>
            <a:chExt cx="6000000" cy="800400"/>
          </a:xfrm>
        </p:grpSpPr>
        <p:sp>
          <p:nvSpPr>
            <p:cNvPr id="46" name="Freeform 46"/>
            <p:cNvSpPr/>
            <p:nvPr/>
          </p:nvSpPr>
          <p:spPr>
            <a:xfrm>
              <a:off x="0" y="0"/>
              <a:ext cx="5999988" cy="800354"/>
            </a:xfrm>
            <a:custGeom>
              <a:avLst/>
              <a:gdLst/>
              <a:ahLst/>
              <a:cxnLst/>
              <a:rect l="l" t="t" r="r" b="b"/>
              <a:pathLst>
                <a:path w="5999988" h="800354">
                  <a:moveTo>
                    <a:pt x="0" y="0"/>
                  </a:moveTo>
                  <a:lnTo>
                    <a:pt x="5999988" y="0"/>
                  </a:lnTo>
                  <a:lnTo>
                    <a:pt x="5999988" y="800354"/>
                  </a:lnTo>
                  <a:lnTo>
                    <a:pt x="0" y="800354"/>
                  </a:lnTo>
                  <a:close/>
                </a:path>
              </a:pathLst>
            </a:custGeom>
            <a:solidFill>
              <a:srgbClr val="FFFFFF"/>
            </a:solidFill>
          </p:spPr>
          <p:txBody>
            <a:bodyPr/>
            <a:lstStyle/>
            <a:p>
              <a:pPr algn="l" rtl="0"/>
              <a:endParaRPr lang="el-G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229017" y="783388"/>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28700" y="519063"/>
            <a:ext cx="11828079" cy="1137553"/>
            <a:chOff x="0" y="0"/>
            <a:chExt cx="15770772" cy="1516737"/>
          </a:xfrm>
        </p:grpSpPr>
        <p:sp>
          <p:nvSpPr>
            <p:cNvPr id="21" name="Freeform 21"/>
            <p:cNvSpPr/>
            <p:nvPr/>
          </p:nvSpPr>
          <p:spPr>
            <a:xfrm>
              <a:off x="0" y="0"/>
              <a:ext cx="15770772" cy="1516737"/>
            </a:xfrm>
            <a:custGeom>
              <a:avLst/>
              <a:gdLst/>
              <a:ahLst/>
              <a:cxnLst/>
              <a:rect l="l" t="t" r="r" b="b"/>
              <a:pathLst>
                <a:path w="15770772" h="1516737">
                  <a:moveTo>
                    <a:pt x="0" y="0"/>
                  </a:moveTo>
                  <a:lnTo>
                    <a:pt x="15770772" y="0"/>
                  </a:lnTo>
                  <a:lnTo>
                    <a:pt x="15770772"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5770772"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Planification et organisation</a:t>
              </a:r>
            </a:p>
          </p:txBody>
        </p:sp>
      </p:grpSp>
      <p:sp>
        <p:nvSpPr>
          <p:cNvPr id="23" name="Freeform 23"/>
          <p:cNvSpPr/>
          <p:nvPr/>
        </p:nvSpPr>
        <p:spPr>
          <a:xfrm>
            <a:off x="1268841" y="3706221"/>
            <a:ext cx="1120827" cy="1118025"/>
          </a:xfrm>
          <a:custGeom>
            <a:avLst/>
            <a:gdLst/>
            <a:ahLst/>
            <a:cxnLst/>
            <a:rect l="l" t="t" r="r" b="b"/>
            <a:pathLst>
              <a:path w="1120827" h="1118025">
                <a:moveTo>
                  <a:pt x="0" y="0"/>
                </a:moveTo>
                <a:lnTo>
                  <a:pt x="1120827" y="0"/>
                </a:lnTo>
                <a:lnTo>
                  <a:pt x="1120827" y="1118025"/>
                </a:lnTo>
                <a:lnTo>
                  <a:pt x="0" y="1118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Freeform 24"/>
          <p:cNvSpPr/>
          <p:nvPr/>
        </p:nvSpPr>
        <p:spPr>
          <a:xfrm>
            <a:off x="1227749" y="5328752"/>
            <a:ext cx="1203011" cy="1203011"/>
          </a:xfrm>
          <a:custGeom>
            <a:avLst/>
            <a:gdLst/>
            <a:ahLst/>
            <a:cxnLst/>
            <a:rect l="l" t="t" r="r" b="b"/>
            <a:pathLst>
              <a:path w="1203011" h="1203011">
                <a:moveTo>
                  <a:pt x="0" y="0"/>
                </a:moveTo>
                <a:lnTo>
                  <a:pt x="1203011" y="0"/>
                </a:lnTo>
                <a:lnTo>
                  <a:pt x="1203011" y="1203010"/>
                </a:lnTo>
                <a:lnTo>
                  <a:pt x="0" y="12030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5" name="TextBox 25"/>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6" name="TextBox 26"/>
          <p:cNvSpPr txBox="1"/>
          <p:nvPr/>
        </p:nvSpPr>
        <p:spPr>
          <a:xfrm>
            <a:off x="2926090" y="3826866"/>
            <a:ext cx="12868810" cy="2950464"/>
          </a:xfrm>
          <a:prstGeom prst="rect">
            <a:avLst/>
          </a:prstGeom>
        </p:spPr>
        <p:txBody>
          <a:bodyPr lIns="0" tIns="0" rIns="0" bIns="0" rtlCol="0" anchor="t">
            <a:spAutoFit/>
          </a:bodyPr>
          <a:lstStyle/>
          <a:p>
            <a:pPr algn="l" rtl="0">
              <a:lnSpc>
                <a:spcPts val="3888"/>
              </a:lnSpc>
            </a:pPr>
            <a:r>
              <a:rPr lang="en-US" sz="3600" i="1">
                <a:solidFill>
                  <a:srgbClr val="19112C"/>
                </a:solidFill>
                <a:latin typeface="Arial Italics"/>
                <a:ea typeface="Arial Italics"/>
                <a:cs typeface="Arial Italics"/>
                <a:sym typeface="Arial Italics"/>
              </a:rPr>
              <a:t>planification stratégique</a:t>
            </a:r>
            <a:r>
              <a:rPr lang="en-US" sz="3600">
                <a:solidFill>
                  <a:srgbClr val="19112C"/>
                </a:solidFill>
                <a:latin typeface="Arial"/>
                <a:ea typeface="Arial"/>
                <a:cs typeface="Arial"/>
                <a:sym typeface="Arial"/>
              </a:rPr>
              <a:t>Définir des objectifs clairs et une vision commune de l'avenir pour l'équipe.</a:t>
            </a:r>
          </a:p>
          <a:p>
            <a:pPr algn="l" rtl="0">
              <a:lnSpc>
                <a:spcPts val="3888"/>
              </a:lnSpc>
            </a:pPr>
            <a:endParaRPr lang="en-US" sz="3600">
              <a:solidFill>
                <a:srgbClr val="19112C"/>
              </a:solidFill>
              <a:latin typeface="Arial"/>
              <a:ea typeface="Arial"/>
              <a:cs typeface="Arial"/>
              <a:sym typeface="Arial"/>
            </a:endParaRPr>
          </a:p>
          <a:p>
            <a:pPr algn="l" rtl="0">
              <a:lnSpc>
                <a:spcPts val="3888"/>
              </a:lnSpc>
            </a:pPr>
            <a:r>
              <a:rPr lang="en-US" sz="3600" i="1">
                <a:solidFill>
                  <a:srgbClr val="19112C"/>
                </a:solidFill>
                <a:latin typeface="Arial Italics"/>
                <a:ea typeface="Arial Italics"/>
                <a:cs typeface="Arial Italics"/>
                <a:sym typeface="Arial Italics"/>
              </a:rPr>
              <a:t>Organisation</a:t>
            </a:r>
            <a:r>
              <a:rPr lang="en-US" sz="3600">
                <a:solidFill>
                  <a:srgbClr val="19112C"/>
                </a:solidFill>
                <a:latin typeface="Arial"/>
                <a:ea typeface="Arial"/>
                <a:cs typeface="Arial"/>
                <a:sym typeface="Arial"/>
              </a:rPr>
              <a:t>se concentrer sur l'exécution efficace des plans préalablement établis, notamment la gestion du temps, la priorisation des tâches, etc.</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1" name="Group 21"/>
          <p:cNvGrpSpPr/>
          <p:nvPr/>
        </p:nvGrpSpPr>
        <p:grpSpPr>
          <a:xfrm>
            <a:off x="1028700" y="503755"/>
            <a:ext cx="11071335" cy="1137553"/>
            <a:chOff x="0" y="0"/>
            <a:chExt cx="14761780" cy="1516737"/>
          </a:xfrm>
        </p:grpSpPr>
        <p:sp>
          <p:nvSpPr>
            <p:cNvPr id="22" name="Freeform 22"/>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476178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Résolution de problèmes</a:t>
              </a:r>
            </a:p>
          </p:txBody>
        </p:sp>
      </p:grpSp>
      <p:sp>
        <p:nvSpPr>
          <p:cNvPr id="24" name="TextBox 24"/>
          <p:cNvSpPr txBox="1"/>
          <p:nvPr/>
        </p:nvSpPr>
        <p:spPr>
          <a:xfrm>
            <a:off x="3984718" y="3710169"/>
            <a:ext cx="10515251" cy="1978914"/>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Cela requiert un esprit analytique, critique et créatif.</a:t>
            </a:r>
          </a:p>
          <a:p>
            <a:pPr algn="l" rtl="0">
              <a:lnSpc>
                <a:spcPts val="3888"/>
              </a:lnSpc>
            </a:pPr>
            <a:endParaRPr lang="en-US" sz="3600">
              <a:solidFill>
                <a:srgbClr val="19112C"/>
              </a:solidFill>
              <a:latin typeface="Arial"/>
              <a:ea typeface="Arial"/>
              <a:cs typeface="Arial"/>
              <a:sym typeface="Arial"/>
            </a:endParaRPr>
          </a:p>
          <a:p>
            <a:pPr algn="l" rtl="0">
              <a:lnSpc>
                <a:spcPts val="3888"/>
              </a:lnSpc>
            </a:pPr>
            <a:r>
              <a:rPr lang="en-US" sz="3600">
                <a:solidFill>
                  <a:srgbClr val="19112C"/>
                </a:solidFill>
                <a:latin typeface="Arial"/>
                <a:ea typeface="Arial"/>
                <a:cs typeface="Arial"/>
                <a:sym typeface="Arial"/>
              </a:rPr>
              <a:t>IDÉAL : Identifier le problème, définir le problème, explorer les solutions, agir et apprendre.</a:t>
            </a:r>
          </a:p>
        </p:txBody>
      </p:sp>
      <p:sp>
        <p:nvSpPr>
          <p:cNvPr id="25" name="Freeform 25" descr="Lluvia de ideas con relleno sólido"/>
          <p:cNvSpPr/>
          <p:nvPr/>
        </p:nvSpPr>
        <p:spPr>
          <a:xfrm>
            <a:off x="1257300" y="3453856"/>
            <a:ext cx="2472489" cy="2472489"/>
          </a:xfrm>
          <a:custGeom>
            <a:avLst/>
            <a:gdLst/>
            <a:ahLst/>
            <a:cxnLst/>
            <a:rect l="l" t="t" r="r" b="b"/>
            <a:pathLst>
              <a:path w="2472489" h="2472489">
                <a:moveTo>
                  <a:pt x="0" y="0"/>
                </a:moveTo>
                <a:lnTo>
                  <a:pt x="2472489" y="0"/>
                </a:lnTo>
                <a:lnTo>
                  <a:pt x="2472489" y="2472490"/>
                </a:lnTo>
                <a:lnTo>
                  <a:pt x="0" y="2472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28700" y="503755"/>
            <a:ext cx="8681001" cy="1137553"/>
            <a:chOff x="0" y="0"/>
            <a:chExt cx="11574668" cy="1516737"/>
          </a:xfrm>
        </p:grpSpPr>
        <p:sp>
          <p:nvSpPr>
            <p:cNvPr id="21" name="Freeform 21"/>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1574668"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Prise de décision</a:t>
              </a:r>
            </a:p>
          </p:txBody>
        </p:sp>
      </p:grpSp>
      <p:sp>
        <p:nvSpPr>
          <p:cNvPr id="23" name="Freeform 23"/>
          <p:cNvSpPr/>
          <p:nvPr/>
        </p:nvSpPr>
        <p:spPr>
          <a:xfrm>
            <a:off x="1458911" y="3792548"/>
            <a:ext cx="2293383" cy="2293383"/>
          </a:xfrm>
          <a:custGeom>
            <a:avLst/>
            <a:gdLst/>
            <a:ahLst/>
            <a:cxnLst/>
            <a:rect l="l" t="t" r="r" b="b"/>
            <a:pathLst>
              <a:path w="2293383" h="2293383">
                <a:moveTo>
                  <a:pt x="0" y="0"/>
                </a:moveTo>
                <a:lnTo>
                  <a:pt x="2293384" y="0"/>
                </a:lnTo>
                <a:lnTo>
                  <a:pt x="2293384" y="2293384"/>
                </a:lnTo>
                <a:lnTo>
                  <a:pt x="0" y="22933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5" name="TextBox 25"/>
          <p:cNvSpPr txBox="1"/>
          <p:nvPr/>
        </p:nvSpPr>
        <p:spPr>
          <a:xfrm>
            <a:off x="4366345" y="4202195"/>
            <a:ext cx="11984927" cy="1493139"/>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Le processus décisionnel est un ensemble d'étapes suivies par les gestionnaires ou les dirigeants d'une entreprise pour choisir parmi diverses alternatives dans une situation donnée.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pPr algn="l" rtl="0"/>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rtl="0">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3" name="Group 23"/>
          <p:cNvGrpSpPr/>
          <p:nvPr/>
        </p:nvGrpSpPr>
        <p:grpSpPr>
          <a:xfrm>
            <a:off x="1028700" y="662119"/>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Direction</a:t>
              </a:r>
            </a:p>
          </p:txBody>
        </p:sp>
      </p:grpSp>
      <p:sp>
        <p:nvSpPr>
          <p:cNvPr id="26" name="TextBox 26"/>
          <p:cNvSpPr txBox="1"/>
          <p:nvPr/>
        </p:nvSpPr>
        <p:spPr>
          <a:xfrm>
            <a:off x="1130515" y="2678811"/>
            <a:ext cx="15304350" cy="2464689"/>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Un ensemble de comportements permettant aux individus d'établir et de s'aligner sur une direction collective, de mettre en œuvre des plans stratégiques et d'innover constamment au sein d'une organisation.</a:t>
            </a:r>
          </a:p>
          <a:p>
            <a:pPr algn="l" rtl="0">
              <a:lnSpc>
                <a:spcPts val="3888"/>
              </a:lnSpc>
            </a:pPr>
            <a:endParaRPr lang="en-US" sz="3600">
              <a:solidFill>
                <a:srgbClr val="19112C"/>
              </a:solidFill>
              <a:latin typeface="Arial"/>
              <a:ea typeface="Arial"/>
              <a:cs typeface="Arial"/>
              <a:sym typeface="Arial"/>
            </a:endParaRPr>
          </a:p>
          <a:p>
            <a:pPr algn="l" rtl="0">
              <a:lnSpc>
                <a:spcPts val="3888"/>
              </a:lnSpc>
            </a:pPr>
            <a:r>
              <a:rPr lang="en-US" sz="3600" b="1">
                <a:solidFill>
                  <a:srgbClr val="19112C"/>
                </a:solidFill>
                <a:latin typeface="Arial Bold"/>
                <a:ea typeface="Arial Bold"/>
                <a:cs typeface="Arial Bold"/>
                <a:sym typeface="Arial Bold"/>
              </a:rPr>
              <a:t>Des femmes à la tête d'une entreprise ?</a:t>
            </a:r>
          </a:p>
        </p:txBody>
      </p:sp>
      <p:sp>
        <p:nvSpPr>
          <p:cNvPr id="27" name="Freeform 27" descr="Corona con relleno sólido"/>
          <p:cNvSpPr/>
          <p:nvPr/>
        </p:nvSpPr>
        <p:spPr>
          <a:xfrm>
            <a:off x="14681764" y="5347963"/>
            <a:ext cx="3170523" cy="3170523"/>
          </a:xfrm>
          <a:custGeom>
            <a:avLst/>
            <a:gdLst/>
            <a:ahLst/>
            <a:cxnLst/>
            <a:rect l="l" t="t" r="r" b="b"/>
            <a:pathLst>
              <a:path w="3170523" h="3170523">
                <a:moveTo>
                  <a:pt x="0" y="0"/>
                </a:moveTo>
                <a:lnTo>
                  <a:pt x="3170523" y="0"/>
                </a:lnTo>
                <a:lnTo>
                  <a:pt x="3170523" y="3170524"/>
                </a:lnTo>
                <a:lnTo>
                  <a:pt x="0" y="31705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pPr algn="l" rtl="0"/>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rtl="0">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21" name="Group 21"/>
          <p:cNvGrpSpPr>
            <a:grpSpLocks noChangeAspect="1"/>
          </p:cNvGrpSpPr>
          <p:nvPr/>
        </p:nvGrpSpPr>
        <p:grpSpPr>
          <a:xfrm>
            <a:off x="14110801" y="768080"/>
            <a:ext cx="2878200" cy="873228"/>
            <a:chOff x="0" y="0"/>
            <a:chExt cx="3837600" cy="1164304"/>
          </a:xfrm>
        </p:grpSpPr>
        <p:sp>
          <p:nvSpPr>
            <p:cNvPr id="22" name="Freeform 22"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3" name="Group 23"/>
          <p:cNvGrpSpPr/>
          <p:nvPr/>
        </p:nvGrpSpPr>
        <p:grpSpPr>
          <a:xfrm>
            <a:off x="1028700" y="539106"/>
            <a:ext cx="8681001" cy="1137553"/>
            <a:chOff x="0" y="0"/>
            <a:chExt cx="11574668" cy="1516737"/>
          </a:xfrm>
        </p:grpSpPr>
        <p:sp>
          <p:nvSpPr>
            <p:cNvPr id="24" name="Freeform 24"/>
            <p:cNvSpPr/>
            <p:nvPr/>
          </p:nvSpPr>
          <p:spPr>
            <a:xfrm>
              <a:off x="0" y="0"/>
              <a:ext cx="11574668" cy="1516737"/>
            </a:xfrm>
            <a:custGeom>
              <a:avLst/>
              <a:gdLst/>
              <a:ahLst/>
              <a:cxnLst/>
              <a:rect l="l" t="t" r="r" b="b"/>
              <a:pathLst>
                <a:path w="11574668" h="1516737">
                  <a:moveTo>
                    <a:pt x="0" y="0"/>
                  </a:moveTo>
                  <a:lnTo>
                    <a:pt x="11574668" y="0"/>
                  </a:lnTo>
                  <a:lnTo>
                    <a:pt x="11574668" y="1516737"/>
                  </a:lnTo>
                  <a:lnTo>
                    <a:pt x="0" y="1516737"/>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1574668"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Gestion d'équipe</a:t>
              </a:r>
            </a:p>
          </p:txBody>
        </p:sp>
      </p:grpSp>
      <p:sp>
        <p:nvSpPr>
          <p:cNvPr id="26" name="Freeform 26"/>
          <p:cNvSpPr/>
          <p:nvPr/>
        </p:nvSpPr>
        <p:spPr>
          <a:xfrm>
            <a:off x="14932514" y="5744911"/>
            <a:ext cx="2669023" cy="2578943"/>
          </a:xfrm>
          <a:custGeom>
            <a:avLst/>
            <a:gdLst/>
            <a:ahLst/>
            <a:cxnLst/>
            <a:rect l="l" t="t" r="r" b="b"/>
            <a:pathLst>
              <a:path w="2669023" h="2578943">
                <a:moveTo>
                  <a:pt x="0" y="0"/>
                </a:moveTo>
                <a:lnTo>
                  <a:pt x="2669023" y="0"/>
                </a:lnTo>
                <a:lnTo>
                  <a:pt x="2669023" y="2578943"/>
                </a:lnTo>
                <a:lnTo>
                  <a:pt x="0" y="25789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7" name="TextBox 27"/>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8" name="TextBox 28"/>
          <p:cNvSpPr txBox="1"/>
          <p:nvPr/>
        </p:nvSpPr>
        <p:spPr>
          <a:xfrm>
            <a:off x="1028700" y="2525123"/>
            <a:ext cx="15991677" cy="1978914"/>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Se comprendre activement, connaître ses forces, ses talents, ses intérêts et la manière dont on peut contribuer efficacement aux buts et objectifs de l'équipe.</a:t>
            </a:r>
          </a:p>
          <a:p>
            <a:pPr algn="l" rtl="0">
              <a:lnSpc>
                <a:spcPts val="3888"/>
              </a:lnSpc>
            </a:pPr>
            <a:endParaRPr lang="en-US" sz="3600">
              <a:solidFill>
                <a:srgbClr val="19112C"/>
              </a:solidFill>
              <a:latin typeface="Arial"/>
              <a:ea typeface="Arial"/>
              <a:cs typeface="Arial"/>
              <a:sym typeface="Arial"/>
            </a:endParaRPr>
          </a:p>
          <a:p>
            <a:pPr algn="l" rtl="0">
              <a:lnSpc>
                <a:spcPts val="3888"/>
              </a:lnSpc>
            </a:pPr>
            <a:r>
              <a:rPr lang="en-US" sz="3600" b="1">
                <a:solidFill>
                  <a:srgbClr val="19112C"/>
                </a:solidFill>
                <a:latin typeface="Arial Bold"/>
                <a:ea typeface="Arial Bold"/>
                <a:cs typeface="Arial Bold"/>
                <a:sym typeface="Arial Bold"/>
              </a:rPr>
              <a:t>Qu'est-ce qui rend les équipes féminines si spéciales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13735943" y="4723112"/>
            <a:ext cx="5062165" cy="506216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5CFF"/>
            </a:solidFill>
          </p:spPr>
          <p:txBody>
            <a:bodyPr/>
            <a:lstStyle/>
            <a:p>
              <a:pPr algn="l" rtl="0"/>
              <a:endParaRPr lang="el-GR"/>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rtl="0">
                <a:lnSpc>
                  <a:spcPts val="2659"/>
                </a:lnSpc>
                <a:spcBef>
                  <a:spcPct val="0"/>
                </a:spcBef>
              </a:pPr>
              <a:endParaRPr/>
            </a:p>
          </p:txBody>
        </p:sp>
      </p:grpSp>
      <p:grpSp>
        <p:nvGrpSpPr>
          <p:cNvPr id="5" name="Group 5"/>
          <p:cNvGrpSpPr/>
          <p:nvPr/>
        </p:nvGrpSpPr>
        <p:grpSpPr>
          <a:xfrm>
            <a:off x="0" y="8722950"/>
            <a:ext cx="18288000" cy="1564048"/>
            <a:chOff x="0" y="0"/>
            <a:chExt cx="24384000" cy="2085398"/>
          </a:xfrm>
        </p:grpSpPr>
        <p:sp>
          <p:nvSpPr>
            <p:cNvPr id="6" name="Freeform 6"/>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7" name="Group 7"/>
          <p:cNvGrpSpPr>
            <a:grpSpLocks noChangeAspect="1"/>
          </p:cNvGrpSpPr>
          <p:nvPr/>
        </p:nvGrpSpPr>
        <p:grpSpPr>
          <a:xfrm>
            <a:off x="846618" y="9013311"/>
            <a:ext cx="3086100" cy="687187"/>
            <a:chOff x="0" y="0"/>
            <a:chExt cx="4114800" cy="916250"/>
          </a:xfrm>
        </p:grpSpPr>
        <p:sp>
          <p:nvSpPr>
            <p:cNvPr id="8" name="Freeform 8"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9" name="Group 9"/>
          <p:cNvGrpSpPr>
            <a:grpSpLocks noChangeAspect="1"/>
          </p:cNvGrpSpPr>
          <p:nvPr/>
        </p:nvGrpSpPr>
        <p:grpSpPr>
          <a:xfrm>
            <a:off x="6565846" y="9084780"/>
            <a:ext cx="1863449" cy="457211"/>
            <a:chOff x="0" y="0"/>
            <a:chExt cx="2484598" cy="609614"/>
          </a:xfrm>
        </p:grpSpPr>
        <p:sp>
          <p:nvSpPr>
            <p:cNvPr id="10" name="Freeform 10"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11" name="Group 11"/>
          <p:cNvGrpSpPr>
            <a:grpSpLocks noChangeAspect="1"/>
          </p:cNvGrpSpPr>
          <p:nvPr/>
        </p:nvGrpSpPr>
        <p:grpSpPr>
          <a:xfrm>
            <a:off x="8782690" y="9179158"/>
            <a:ext cx="1155611" cy="312497"/>
            <a:chOff x="0" y="0"/>
            <a:chExt cx="1540814" cy="416663"/>
          </a:xfrm>
        </p:grpSpPr>
        <p:sp>
          <p:nvSpPr>
            <p:cNvPr id="12" name="Freeform 12"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3" name="Group 13"/>
          <p:cNvGrpSpPr>
            <a:grpSpLocks noChangeAspect="1"/>
          </p:cNvGrpSpPr>
          <p:nvPr/>
        </p:nvGrpSpPr>
        <p:grpSpPr>
          <a:xfrm>
            <a:off x="10358809" y="8928531"/>
            <a:ext cx="856746" cy="856746"/>
            <a:chOff x="0" y="0"/>
            <a:chExt cx="1142328" cy="1142328"/>
          </a:xfrm>
        </p:grpSpPr>
        <p:sp>
          <p:nvSpPr>
            <p:cNvPr id="14" name="Freeform 14"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5" name="Group 15"/>
          <p:cNvGrpSpPr>
            <a:grpSpLocks noChangeAspect="1"/>
          </p:cNvGrpSpPr>
          <p:nvPr/>
        </p:nvGrpSpPr>
        <p:grpSpPr>
          <a:xfrm>
            <a:off x="11637112" y="9129872"/>
            <a:ext cx="1374778" cy="457211"/>
            <a:chOff x="0" y="0"/>
            <a:chExt cx="1833038" cy="609614"/>
          </a:xfrm>
        </p:grpSpPr>
        <p:sp>
          <p:nvSpPr>
            <p:cNvPr id="16" name="Freeform 16"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7" name="Group 17"/>
          <p:cNvGrpSpPr>
            <a:grpSpLocks noChangeAspect="1"/>
          </p:cNvGrpSpPr>
          <p:nvPr/>
        </p:nvGrpSpPr>
        <p:grpSpPr>
          <a:xfrm>
            <a:off x="13019231" y="9000888"/>
            <a:ext cx="2648887" cy="715178"/>
            <a:chOff x="0" y="0"/>
            <a:chExt cx="3531849" cy="953571"/>
          </a:xfrm>
        </p:grpSpPr>
        <p:sp>
          <p:nvSpPr>
            <p:cNvPr id="18" name="Freeform 18"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9" name="Group 19"/>
          <p:cNvGrpSpPr>
            <a:grpSpLocks noChangeAspect="1"/>
          </p:cNvGrpSpPr>
          <p:nvPr/>
        </p:nvGrpSpPr>
        <p:grpSpPr>
          <a:xfrm>
            <a:off x="15413295" y="9158185"/>
            <a:ext cx="2028087" cy="360735"/>
            <a:chOff x="0" y="0"/>
            <a:chExt cx="2704115" cy="480980"/>
          </a:xfrm>
        </p:grpSpPr>
        <p:sp>
          <p:nvSpPr>
            <p:cNvPr id="20" name="Freeform 20"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2" name="Group 22"/>
          <p:cNvGrpSpPr>
            <a:grpSpLocks noChangeAspect="1"/>
          </p:cNvGrpSpPr>
          <p:nvPr/>
        </p:nvGrpSpPr>
        <p:grpSpPr>
          <a:xfrm>
            <a:off x="14110801" y="768080"/>
            <a:ext cx="2878200" cy="873228"/>
            <a:chOff x="0" y="0"/>
            <a:chExt cx="3837600" cy="1164304"/>
          </a:xfrm>
        </p:grpSpPr>
        <p:sp>
          <p:nvSpPr>
            <p:cNvPr id="23" name="Freeform 23"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4" name="Group 24"/>
          <p:cNvGrpSpPr/>
          <p:nvPr/>
        </p:nvGrpSpPr>
        <p:grpSpPr>
          <a:xfrm>
            <a:off x="1028700" y="539106"/>
            <a:ext cx="11071335" cy="1137553"/>
            <a:chOff x="0" y="0"/>
            <a:chExt cx="14761780" cy="1516737"/>
          </a:xfrm>
        </p:grpSpPr>
        <p:sp>
          <p:nvSpPr>
            <p:cNvPr id="25" name="Freeform 25"/>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pPr algn="l" rtl="0"/>
              <a:endParaRPr lang="el-GR"/>
            </a:p>
          </p:txBody>
        </p:sp>
        <p:sp>
          <p:nvSpPr>
            <p:cNvPr id="26" name="TextBox 26"/>
            <p:cNvSpPr txBox="1"/>
            <p:nvPr/>
          </p:nvSpPr>
          <p:spPr>
            <a:xfrm>
              <a:off x="0" y="66675"/>
              <a:ext cx="1476178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Communication</a:t>
              </a:r>
            </a:p>
          </p:txBody>
        </p:sp>
      </p:grpSp>
      <p:sp>
        <p:nvSpPr>
          <p:cNvPr id="27" name="TextBox 27"/>
          <p:cNvSpPr txBox="1"/>
          <p:nvPr/>
        </p:nvSpPr>
        <p:spPr>
          <a:xfrm>
            <a:off x="1148162" y="2725148"/>
            <a:ext cx="15991677" cy="1978914"/>
          </a:xfrm>
          <a:prstGeom prst="rect">
            <a:avLst/>
          </a:prstGeom>
        </p:spPr>
        <p:txBody>
          <a:bodyPr lIns="0" tIns="0" rIns="0" bIns="0" rtlCol="0" anchor="t">
            <a:spAutoFit/>
          </a:bodyPr>
          <a:lstStyle/>
          <a:p>
            <a:pPr algn="l" rtl="0">
              <a:lnSpc>
                <a:spcPts val="3888"/>
              </a:lnSpc>
            </a:pPr>
            <a:r>
              <a:rPr lang="en-US" sz="3600">
                <a:solidFill>
                  <a:srgbClr val="19112C"/>
                </a:solidFill>
                <a:latin typeface="Arial"/>
                <a:ea typeface="Arial"/>
                <a:cs typeface="Arial"/>
                <a:sym typeface="Arial"/>
              </a:rPr>
              <a:t>Communication verbale et non verbale pour transmettre un message.</a:t>
            </a:r>
          </a:p>
          <a:p>
            <a:pPr algn="l" rtl="0">
              <a:lnSpc>
                <a:spcPts val="3888"/>
              </a:lnSpc>
            </a:pPr>
            <a:r>
              <a:rPr lang="en-US" sz="3600">
                <a:solidFill>
                  <a:srgbClr val="19112C"/>
                </a:solidFill>
                <a:latin typeface="Arial"/>
                <a:ea typeface="Arial"/>
                <a:cs typeface="Arial"/>
                <a:sym typeface="Arial"/>
              </a:rPr>
              <a:t>Créer une communauté, communiquer avec assurance et transmettre la confiance</a:t>
            </a:r>
          </a:p>
          <a:p>
            <a:pPr algn="l" rtl="0">
              <a:lnSpc>
                <a:spcPts val="3888"/>
              </a:lnSpc>
            </a:pPr>
            <a:endParaRPr lang="en-US" sz="3600">
              <a:solidFill>
                <a:srgbClr val="19112C"/>
              </a:solidFill>
              <a:latin typeface="Arial"/>
              <a:ea typeface="Arial"/>
              <a:cs typeface="Arial"/>
              <a:sym typeface="Arial"/>
            </a:endParaRPr>
          </a:p>
          <a:p>
            <a:pPr algn="l" rtl="0">
              <a:lnSpc>
                <a:spcPts val="3888"/>
              </a:lnSpc>
            </a:pPr>
            <a:r>
              <a:rPr lang="en-US" sz="3600" b="1">
                <a:solidFill>
                  <a:srgbClr val="19112C"/>
                </a:solidFill>
                <a:latin typeface="Arial Bold"/>
                <a:ea typeface="Arial Bold"/>
                <a:cs typeface="Arial Bold"/>
                <a:sym typeface="Arial Bold"/>
              </a:rPr>
              <a:t>Communication de/vers les femmes ?</a:t>
            </a:r>
          </a:p>
        </p:txBody>
      </p:sp>
      <p:sp>
        <p:nvSpPr>
          <p:cNvPr id="28" name="Freeform 28" descr="Chateo con relleno sólido"/>
          <p:cNvSpPr/>
          <p:nvPr/>
        </p:nvSpPr>
        <p:spPr>
          <a:xfrm>
            <a:off x="14343674" y="5341084"/>
            <a:ext cx="3838074" cy="3838074"/>
          </a:xfrm>
          <a:custGeom>
            <a:avLst/>
            <a:gdLst/>
            <a:ahLst/>
            <a:cxnLst/>
            <a:rect l="l" t="t" r="r" b="b"/>
            <a:pathLst>
              <a:path w="3838074" h="3838074">
                <a:moveTo>
                  <a:pt x="0" y="0"/>
                </a:moveTo>
                <a:lnTo>
                  <a:pt x="3838074" y="0"/>
                </a:lnTo>
                <a:lnTo>
                  <a:pt x="3838074" y="3838074"/>
                </a:lnTo>
                <a:lnTo>
                  <a:pt x="0" y="3838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1052203" y="2835395"/>
            <a:ext cx="14874820" cy="2922283"/>
            <a:chOff x="0" y="0"/>
            <a:chExt cx="19833094" cy="3896378"/>
          </a:xfrm>
        </p:grpSpPr>
        <p:sp>
          <p:nvSpPr>
            <p:cNvPr id="22" name="Freeform 22"/>
            <p:cNvSpPr/>
            <p:nvPr/>
          </p:nvSpPr>
          <p:spPr>
            <a:xfrm>
              <a:off x="0" y="0"/>
              <a:ext cx="19833095" cy="3896378"/>
            </a:xfrm>
            <a:custGeom>
              <a:avLst/>
              <a:gdLst/>
              <a:ahLst/>
              <a:cxnLst/>
              <a:rect l="l" t="t" r="r" b="b"/>
              <a:pathLst>
                <a:path w="19833095" h="3896378">
                  <a:moveTo>
                    <a:pt x="0" y="0"/>
                  </a:moveTo>
                  <a:lnTo>
                    <a:pt x="19833095" y="0"/>
                  </a:lnTo>
                  <a:lnTo>
                    <a:pt x="19833095" y="3896378"/>
                  </a:lnTo>
                  <a:lnTo>
                    <a:pt x="0" y="3896378"/>
                  </a:lnTo>
                  <a:close/>
                </a:path>
              </a:pathLst>
            </a:custGeom>
            <a:solidFill>
              <a:srgbClr val="000000">
                <a:alpha val="0"/>
              </a:srgbClr>
            </a:solidFill>
          </p:spPr>
          <p:txBody>
            <a:bodyPr/>
            <a:lstStyle/>
            <a:p>
              <a:pPr algn="l" rtl="0"/>
              <a:endParaRPr lang="el-GR"/>
            </a:p>
          </p:txBody>
        </p:sp>
        <p:sp>
          <p:nvSpPr>
            <p:cNvPr id="23" name="TextBox 23"/>
            <p:cNvSpPr txBox="1"/>
            <p:nvPr/>
          </p:nvSpPr>
          <p:spPr>
            <a:xfrm>
              <a:off x="0" y="19050"/>
              <a:ext cx="19833094" cy="3877328"/>
            </a:xfrm>
            <a:prstGeom prst="rect">
              <a:avLst/>
            </a:prstGeom>
          </p:spPr>
          <p:txBody>
            <a:bodyPr lIns="0" tIns="0" rIns="0" bIns="0" rtlCol="0" anchor="b"/>
            <a:lstStyle/>
            <a:p>
              <a:pPr algn="l" rtl="0">
                <a:lnSpc>
                  <a:spcPts val="3888"/>
                </a:lnSpc>
              </a:pPr>
              <a:r>
                <a:rPr lang="en-US" sz="3600" b="1">
                  <a:solidFill>
                    <a:srgbClr val="FFFFFF"/>
                  </a:solidFill>
                  <a:latin typeface="Arial Bold"/>
                  <a:ea typeface="Arial Bold"/>
                  <a:cs typeface="Arial Bold"/>
                  <a:sym typeface="Arial Bold"/>
                </a:rPr>
                <a:t>Nous allons maintenant mettre en pratique tout ce que nous venons de voir...</a:t>
              </a:r>
            </a:p>
            <a:p>
              <a:pPr algn="l" rtl="0">
                <a:lnSpc>
                  <a:spcPts val="3888"/>
                </a:lnSpc>
              </a:pPr>
              <a:endParaRPr lang="en-US" sz="3600" b="1">
                <a:solidFill>
                  <a:srgbClr val="FFFFFF"/>
                </a:solidFill>
                <a:latin typeface="Arial Bold"/>
                <a:ea typeface="Arial Bold"/>
                <a:cs typeface="Arial Bold"/>
                <a:sym typeface="Arial Bold"/>
              </a:endParaRPr>
            </a:p>
            <a:p>
              <a:pPr algn="l" rtl="0">
                <a:lnSpc>
                  <a:spcPts val="3888"/>
                </a:lnSpc>
              </a:pPr>
              <a:endParaRPr lang="en-US" sz="3600" b="1">
                <a:solidFill>
                  <a:srgbClr val="FFFFFF"/>
                </a:solidFill>
                <a:latin typeface="Arial Bold"/>
                <a:ea typeface="Arial Bold"/>
                <a:cs typeface="Arial Bold"/>
                <a:sym typeface="Arial Bold"/>
              </a:endParaRPr>
            </a:p>
            <a:p>
              <a:pPr algn="l" rtl="0">
                <a:lnSpc>
                  <a:spcPts val="3888"/>
                </a:lnSpc>
              </a:pPr>
              <a:endParaRPr lang="en-US" sz="3600" b="1">
                <a:solidFill>
                  <a:srgbClr val="FFFFFF"/>
                </a:solidFill>
                <a:latin typeface="Arial Bold"/>
                <a:ea typeface="Arial Bold"/>
                <a:cs typeface="Arial Bold"/>
                <a:sym typeface="Arial Bold"/>
              </a:endParaRPr>
            </a:p>
          </p:txBody>
        </p:sp>
      </p:grpSp>
      <p:sp>
        <p:nvSpPr>
          <p:cNvPr id="24" name="TextBox 24"/>
          <p:cNvSpPr txBox="1"/>
          <p:nvPr/>
        </p:nvSpPr>
        <p:spPr>
          <a:xfrm>
            <a:off x="4548216" y="856150"/>
            <a:ext cx="11015502" cy="768096"/>
          </a:xfrm>
          <a:prstGeom prst="rect">
            <a:avLst/>
          </a:prstGeom>
        </p:spPr>
        <p:txBody>
          <a:bodyPr lIns="0" tIns="0" rIns="0" bIns="0" rtlCol="0" anchor="t">
            <a:spAutoFit/>
          </a:bodyPr>
          <a:lstStyle/>
          <a:p>
            <a:pPr algn="l" rtl="0">
              <a:lnSpc>
                <a:spcPts val="5832"/>
              </a:lnSpc>
            </a:pPr>
            <a:r>
              <a:rPr lang="en-US" sz="5400" b="1">
                <a:solidFill>
                  <a:srgbClr val="C0FF99"/>
                </a:solidFill>
                <a:latin typeface="Georgia Bold"/>
                <a:ea typeface="Georgia Bold"/>
                <a:cs typeface="Georgia Bold"/>
                <a:sym typeface="Georgia Bold"/>
              </a:rPr>
              <a:t>Instructions pour le travail d'équipe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818708" y="979944"/>
            <a:ext cx="14874820"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pPr algn="l" rtl="0"/>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rtl="0">
                <a:lnSpc>
                  <a:spcPts val="4536"/>
                </a:lnSpc>
              </a:pPr>
              <a:r>
                <a:rPr lang="en-US" sz="4200" b="1">
                  <a:solidFill>
                    <a:srgbClr val="FFFFFF"/>
                  </a:solidFill>
                  <a:latin typeface="Arial Bold"/>
                  <a:ea typeface="Arial Bold"/>
                  <a:cs typeface="Arial Bold"/>
                  <a:sym typeface="Arial Bold"/>
                </a:rPr>
                <a:t>Processus Ideathon</a:t>
              </a:r>
            </a:p>
          </p:txBody>
        </p:sp>
      </p:grpSp>
      <p:sp>
        <p:nvSpPr>
          <p:cNvPr id="24" name="TextBox 24"/>
          <p:cNvSpPr txBox="1"/>
          <p:nvPr/>
        </p:nvSpPr>
        <p:spPr>
          <a:xfrm>
            <a:off x="846618" y="6328822"/>
            <a:ext cx="2857752" cy="1247775"/>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Définissez votre défi – Données</a:t>
            </a:r>
            <a:r>
              <a:rPr lang="en-US" sz="2700">
                <a:solidFill>
                  <a:srgbClr val="000000"/>
                </a:solidFill>
                <a:latin typeface="Arial"/>
                <a:ea typeface="Arial"/>
                <a:cs typeface="Arial"/>
                <a:sym typeface="Arial"/>
              </a:rPr>
              <a:t> </a:t>
            </a:r>
            <a:r>
              <a:rPr lang="en-US" sz="2700" b="1">
                <a:solidFill>
                  <a:srgbClr val="C0FF99"/>
                </a:solidFill>
                <a:latin typeface="Arial Bold"/>
                <a:ea typeface="Arial Bold"/>
                <a:cs typeface="Arial Bold"/>
                <a:sym typeface="Arial Bold"/>
              </a:rPr>
              <a:t>collection</a:t>
            </a:r>
          </a:p>
        </p:txBody>
      </p:sp>
      <p:sp>
        <p:nvSpPr>
          <p:cNvPr id="25" name="TextBox 25"/>
          <p:cNvSpPr txBox="1"/>
          <p:nvPr/>
        </p:nvSpPr>
        <p:spPr>
          <a:xfrm>
            <a:off x="4522040" y="6328824"/>
            <a:ext cx="2371575" cy="897107"/>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Réfléchir à des idées</a:t>
            </a:r>
          </a:p>
        </p:txBody>
      </p:sp>
      <p:sp>
        <p:nvSpPr>
          <p:cNvPr id="26" name="TextBox 26"/>
          <p:cNvSpPr txBox="1"/>
          <p:nvPr/>
        </p:nvSpPr>
        <p:spPr>
          <a:xfrm>
            <a:off x="7950890" y="6328824"/>
            <a:ext cx="2617546" cy="897107"/>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Évaluation des solutions</a:t>
            </a:r>
          </a:p>
        </p:txBody>
      </p:sp>
      <p:sp>
        <p:nvSpPr>
          <p:cNvPr id="27" name="TextBox 27"/>
          <p:cNvSpPr txBox="1"/>
          <p:nvPr/>
        </p:nvSpPr>
        <p:spPr>
          <a:xfrm>
            <a:off x="11326154" y="6328822"/>
            <a:ext cx="3017520" cy="1657350"/>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Développement créatif – affinez votre concept</a:t>
            </a:r>
          </a:p>
        </p:txBody>
      </p:sp>
      <p:sp>
        <p:nvSpPr>
          <p:cNvPr id="28" name="TextBox 28"/>
          <p:cNvSpPr txBox="1"/>
          <p:nvPr/>
        </p:nvSpPr>
        <p:spPr>
          <a:xfrm>
            <a:off x="15453244" y="6328822"/>
            <a:ext cx="1505862" cy="1312605"/>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Préparez votre argumentaire.</a:t>
            </a:r>
          </a:p>
        </p:txBody>
      </p:sp>
      <p:sp>
        <p:nvSpPr>
          <p:cNvPr id="29" name="Freeform 29" descr="Σήμα 1 με συμπαγές γέμισμα"/>
          <p:cNvSpPr/>
          <p:nvPr/>
        </p:nvSpPr>
        <p:spPr>
          <a:xfrm>
            <a:off x="942583" y="3173781"/>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1">
              <a:extLst>
                <a:ext uri="{96DAC541-7B7A-43D3-8B79-37D633B846F1}">
                  <asvg:svgBlip xmlns:asvg="http://schemas.microsoft.com/office/drawing/2016/SVG/main" r:embed="rId12"/>
                </a:ext>
              </a:extLst>
            </a:blip>
            <a:stretch>
              <a:fillRect t="-345" b="-345"/>
            </a:stretch>
          </a:blipFill>
        </p:spPr>
        <p:txBody>
          <a:bodyPr/>
          <a:lstStyle/>
          <a:p>
            <a:pPr algn="l" rtl="0"/>
            <a:endParaRPr lang="el-GR"/>
          </a:p>
        </p:txBody>
      </p:sp>
      <p:sp>
        <p:nvSpPr>
          <p:cNvPr id="30" name="Freeform 30" descr="Σήμα με συμπαγές γέμισμα"/>
          <p:cNvSpPr/>
          <p:nvPr/>
        </p:nvSpPr>
        <p:spPr>
          <a:xfrm>
            <a:off x="4410728"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3">
              <a:extLst>
                <a:ext uri="{96DAC541-7B7A-43D3-8B79-37D633B846F1}">
                  <asvg:svgBlip xmlns:asvg="http://schemas.microsoft.com/office/drawing/2016/SVG/main" r:embed="rId14"/>
                </a:ext>
              </a:extLst>
            </a:blip>
            <a:stretch>
              <a:fillRect t="-345" b="-345"/>
            </a:stretch>
          </a:blipFill>
        </p:spPr>
        <p:txBody>
          <a:bodyPr/>
          <a:lstStyle/>
          <a:p>
            <a:pPr algn="l" rtl="0"/>
            <a:endParaRPr lang="el-GR"/>
          </a:p>
        </p:txBody>
      </p:sp>
      <p:sp>
        <p:nvSpPr>
          <p:cNvPr id="31" name="Freeform 31" descr="Σήμα 3 με συμπαγές γέμισμα"/>
          <p:cNvSpPr/>
          <p:nvPr/>
        </p:nvSpPr>
        <p:spPr>
          <a:xfrm>
            <a:off x="7878872" y="3142467"/>
            <a:ext cx="2746331" cy="2749463"/>
          </a:xfrm>
          <a:custGeom>
            <a:avLst/>
            <a:gdLst/>
            <a:ahLst/>
            <a:cxnLst/>
            <a:rect l="l" t="t" r="r" b="b"/>
            <a:pathLst>
              <a:path w="2746331" h="2749463">
                <a:moveTo>
                  <a:pt x="0" y="0"/>
                </a:moveTo>
                <a:lnTo>
                  <a:pt x="2746330" y="0"/>
                </a:lnTo>
                <a:lnTo>
                  <a:pt x="2746330" y="2749463"/>
                </a:lnTo>
                <a:lnTo>
                  <a:pt x="0" y="2749463"/>
                </a:lnTo>
                <a:lnTo>
                  <a:pt x="0" y="0"/>
                </a:lnTo>
                <a:close/>
              </a:path>
            </a:pathLst>
          </a:custGeom>
          <a:blipFill>
            <a:blip r:embed="rId15">
              <a:extLst>
                <a:ext uri="{96DAC541-7B7A-43D3-8B79-37D633B846F1}">
                  <asvg:svgBlip xmlns:asvg="http://schemas.microsoft.com/office/drawing/2016/SVG/main" r:embed="rId16"/>
                </a:ext>
              </a:extLst>
            </a:blip>
            <a:stretch>
              <a:fillRect l="-57" r="-57"/>
            </a:stretch>
          </a:blipFill>
        </p:spPr>
        <p:txBody>
          <a:bodyPr/>
          <a:lstStyle/>
          <a:p>
            <a:pPr algn="l" rtl="0"/>
            <a:endParaRPr lang="el-GR"/>
          </a:p>
        </p:txBody>
      </p:sp>
      <p:sp>
        <p:nvSpPr>
          <p:cNvPr id="32" name="Freeform 32" descr="Σήμα 4 με συμπαγές γέμισμα"/>
          <p:cNvSpPr/>
          <p:nvPr/>
        </p:nvSpPr>
        <p:spPr>
          <a:xfrm>
            <a:off x="11362672" y="3158124"/>
            <a:ext cx="2736936" cy="2718147"/>
          </a:xfrm>
          <a:custGeom>
            <a:avLst/>
            <a:gdLst/>
            <a:ahLst/>
            <a:cxnLst/>
            <a:rect l="l" t="t" r="r" b="b"/>
            <a:pathLst>
              <a:path w="2736936" h="2718147">
                <a:moveTo>
                  <a:pt x="0" y="0"/>
                </a:moveTo>
                <a:lnTo>
                  <a:pt x="2736936" y="0"/>
                </a:lnTo>
                <a:lnTo>
                  <a:pt x="2736936" y="2718147"/>
                </a:lnTo>
                <a:lnTo>
                  <a:pt x="0" y="2718147"/>
                </a:lnTo>
                <a:lnTo>
                  <a:pt x="0" y="0"/>
                </a:lnTo>
                <a:close/>
              </a:path>
            </a:pathLst>
          </a:custGeom>
          <a:blipFill>
            <a:blip r:embed="rId17">
              <a:extLst>
                <a:ext uri="{96DAC541-7B7A-43D3-8B79-37D633B846F1}">
                  <asvg:svgBlip xmlns:asvg="http://schemas.microsoft.com/office/drawing/2016/SVG/main" r:embed="rId18"/>
                </a:ext>
              </a:extLst>
            </a:blip>
            <a:stretch>
              <a:fillRect t="-345" b="-345"/>
            </a:stretch>
          </a:blipFill>
        </p:spPr>
        <p:txBody>
          <a:bodyPr/>
          <a:lstStyle/>
          <a:p>
            <a:pPr algn="l" rtl="0"/>
            <a:endParaRPr lang="el-GR"/>
          </a:p>
        </p:txBody>
      </p:sp>
      <p:sp>
        <p:nvSpPr>
          <p:cNvPr id="33" name="Freeform 33" descr="Σήμα 5 με συμπαγές γέμισμα"/>
          <p:cNvSpPr/>
          <p:nvPr/>
        </p:nvSpPr>
        <p:spPr>
          <a:xfrm>
            <a:off x="14830817" y="3173782"/>
            <a:ext cx="2736936" cy="2718147"/>
          </a:xfrm>
          <a:custGeom>
            <a:avLst/>
            <a:gdLst/>
            <a:ahLst/>
            <a:cxnLst/>
            <a:rect l="l" t="t" r="r" b="b"/>
            <a:pathLst>
              <a:path w="2736936" h="2718147">
                <a:moveTo>
                  <a:pt x="0" y="0"/>
                </a:moveTo>
                <a:lnTo>
                  <a:pt x="2736935" y="0"/>
                </a:lnTo>
                <a:lnTo>
                  <a:pt x="2736935" y="2718148"/>
                </a:lnTo>
                <a:lnTo>
                  <a:pt x="0" y="2718148"/>
                </a:lnTo>
                <a:lnTo>
                  <a:pt x="0" y="0"/>
                </a:lnTo>
                <a:close/>
              </a:path>
            </a:pathLst>
          </a:custGeom>
          <a:blipFill>
            <a:blip r:embed="rId19">
              <a:extLst>
                <a:ext uri="{96DAC541-7B7A-43D3-8B79-37D633B846F1}">
                  <asvg:svgBlip xmlns:asvg="http://schemas.microsoft.com/office/drawing/2016/SVG/main" r:embed="rId20"/>
                </a:ext>
              </a:extLst>
            </a:blip>
            <a:stretch>
              <a:fillRect t="-345" b="-345"/>
            </a:stretch>
          </a:blipFill>
        </p:spPr>
        <p:txBody>
          <a:bodyPr/>
          <a:lstStyle/>
          <a:p>
            <a:pPr algn="l" rtl="0"/>
            <a:endParaRPr lang="el-GR"/>
          </a:p>
        </p:txBody>
      </p:sp>
      <p:sp>
        <p:nvSpPr>
          <p:cNvPr id="34" name="TextBox 34"/>
          <p:cNvSpPr txBox="1"/>
          <p:nvPr/>
        </p:nvSpPr>
        <p:spPr>
          <a:xfrm>
            <a:off x="4548216" y="856150"/>
            <a:ext cx="11015502" cy="768096"/>
          </a:xfrm>
          <a:prstGeom prst="rect">
            <a:avLst/>
          </a:prstGeom>
        </p:spPr>
        <p:txBody>
          <a:bodyPr lIns="0" tIns="0" rIns="0" bIns="0" rtlCol="0" anchor="t">
            <a:spAutoFit/>
          </a:bodyPr>
          <a:lstStyle/>
          <a:p>
            <a:pPr algn="l" rtl="0">
              <a:lnSpc>
                <a:spcPts val="5832"/>
              </a:lnSpc>
            </a:pPr>
            <a:r>
              <a:rPr lang="en-US" sz="5400" b="1">
                <a:solidFill>
                  <a:srgbClr val="C0FF99"/>
                </a:solidFill>
                <a:latin typeface="Georgia Bold"/>
                <a:ea typeface="Georgia Bold"/>
                <a:cs typeface="Georgia Bold"/>
                <a:sym typeface="Georgia Bold"/>
              </a:rPr>
              <a:t>Instructions pour le travail d'équipe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3"/>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4"/>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5"/>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6"/>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7"/>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8"/>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9"/>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10"/>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818708" y="979944"/>
            <a:ext cx="14874820" cy="1830153"/>
            <a:chOff x="0" y="0"/>
            <a:chExt cx="19833094" cy="2440204"/>
          </a:xfrm>
        </p:grpSpPr>
        <p:sp>
          <p:nvSpPr>
            <p:cNvPr id="22" name="Freeform 22"/>
            <p:cNvSpPr/>
            <p:nvPr/>
          </p:nvSpPr>
          <p:spPr>
            <a:xfrm>
              <a:off x="0" y="0"/>
              <a:ext cx="19833095" cy="2440204"/>
            </a:xfrm>
            <a:custGeom>
              <a:avLst/>
              <a:gdLst/>
              <a:ahLst/>
              <a:cxnLst/>
              <a:rect l="l" t="t" r="r" b="b"/>
              <a:pathLst>
                <a:path w="19833095" h="2440204">
                  <a:moveTo>
                    <a:pt x="0" y="0"/>
                  </a:moveTo>
                  <a:lnTo>
                    <a:pt x="19833095" y="0"/>
                  </a:lnTo>
                  <a:lnTo>
                    <a:pt x="19833095" y="2440204"/>
                  </a:lnTo>
                  <a:lnTo>
                    <a:pt x="0" y="2440204"/>
                  </a:lnTo>
                  <a:close/>
                </a:path>
              </a:pathLst>
            </a:custGeom>
            <a:solidFill>
              <a:srgbClr val="000000">
                <a:alpha val="0"/>
              </a:srgbClr>
            </a:solidFill>
          </p:spPr>
          <p:txBody>
            <a:bodyPr/>
            <a:lstStyle/>
            <a:p>
              <a:pPr algn="l" rtl="0"/>
              <a:endParaRPr lang="el-GR"/>
            </a:p>
          </p:txBody>
        </p:sp>
        <p:sp>
          <p:nvSpPr>
            <p:cNvPr id="23" name="TextBox 23"/>
            <p:cNvSpPr txBox="1"/>
            <p:nvPr/>
          </p:nvSpPr>
          <p:spPr>
            <a:xfrm>
              <a:off x="0" y="28575"/>
              <a:ext cx="19833094" cy="2411629"/>
            </a:xfrm>
            <a:prstGeom prst="rect">
              <a:avLst/>
            </a:prstGeom>
          </p:spPr>
          <p:txBody>
            <a:bodyPr lIns="0" tIns="0" rIns="0" bIns="0" rtlCol="0" anchor="b"/>
            <a:lstStyle/>
            <a:p>
              <a:pPr algn="l" rtl="0">
                <a:lnSpc>
                  <a:spcPts val="4536"/>
                </a:lnSpc>
              </a:pPr>
              <a:r>
                <a:rPr lang="en-US" sz="4200" b="1">
                  <a:solidFill>
                    <a:srgbClr val="FFFFFF"/>
                  </a:solidFill>
                  <a:latin typeface="Arial Bold"/>
                  <a:ea typeface="Arial Bold"/>
                  <a:cs typeface="Arial Bold"/>
                  <a:sym typeface="Arial Bold"/>
                </a:rPr>
                <a:t>Conseils de collaboration</a:t>
              </a:r>
            </a:p>
          </p:txBody>
        </p:sp>
      </p:grpSp>
      <p:sp>
        <p:nvSpPr>
          <p:cNvPr id="24" name="TextBox 24"/>
          <p:cNvSpPr txBox="1"/>
          <p:nvPr/>
        </p:nvSpPr>
        <p:spPr>
          <a:xfrm>
            <a:off x="4740069" y="3371315"/>
            <a:ext cx="3533512" cy="1728104"/>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Écoutez activement, encouragez chaque voix, en particulier celle des membres les plus discrets.</a:t>
            </a:r>
          </a:p>
        </p:txBody>
      </p:sp>
      <p:sp>
        <p:nvSpPr>
          <p:cNvPr id="25" name="TextBox 25"/>
          <p:cNvSpPr txBox="1"/>
          <p:nvPr/>
        </p:nvSpPr>
        <p:spPr>
          <a:xfrm>
            <a:off x="9887508" y="3371313"/>
            <a:ext cx="3422734" cy="1728103"/>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Alliez créativité et sens pratique, car l'innovation naît des deux.</a:t>
            </a:r>
          </a:p>
        </p:txBody>
      </p:sp>
      <p:sp>
        <p:nvSpPr>
          <p:cNvPr id="26" name="TextBox 26"/>
          <p:cNvSpPr txBox="1"/>
          <p:nvPr/>
        </p:nvSpPr>
        <p:spPr>
          <a:xfrm>
            <a:off x="4562818" y="6185948"/>
            <a:ext cx="3892070" cy="1728103"/>
          </a:xfrm>
          <a:prstGeom prst="rect">
            <a:avLst/>
          </a:prstGeom>
        </p:spPr>
        <p:txBody>
          <a:bodyPr lIns="0" tIns="0" rIns="0" bIns="0" rtlCol="0" anchor="t">
            <a:spAutoFit/>
          </a:bodyPr>
          <a:lstStyle/>
          <a:p>
            <a:pPr algn="ctr" rtl="0">
              <a:lnSpc>
                <a:spcPts val="3240"/>
              </a:lnSpc>
            </a:pPr>
            <a:r>
              <a:rPr lang="en-US" sz="2700" b="1">
                <a:solidFill>
                  <a:srgbClr val="C0FF99"/>
                </a:solidFill>
                <a:latin typeface="Arial Bold"/>
                <a:ea typeface="Arial Bold"/>
                <a:cs typeface="Arial Bold"/>
                <a:sym typeface="Arial Bold"/>
              </a:rPr>
              <a:t>Soutenez-vous les uns les autres. Il s'agit davantage d'apprendre que de faire de la compétition.</a:t>
            </a:r>
          </a:p>
        </p:txBody>
      </p:sp>
      <p:sp>
        <p:nvSpPr>
          <p:cNvPr id="27" name="TextBox 27"/>
          <p:cNvSpPr txBox="1"/>
          <p:nvPr/>
        </p:nvSpPr>
        <p:spPr>
          <a:xfrm>
            <a:off x="9638232" y="6185948"/>
            <a:ext cx="4086950" cy="1641475"/>
          </a:xfrm>
          <a:prstGeom prst="rect">
            <a:avLst/>
          </a:prstGeom>
        </p:spPr>
        <p:txBody>
          <a:bodyPr wrap="square" lIns="0" tIns="0" rIns="0" bIns="0" rtlCol="0" anchor="t">
            <a:spAutoFit/>
          </a:bodyPr>
          <a:lstStyle/>
          <a:p>
            <a:pPr algn="ctr" rtl="0">
              <a:lnSpc>
                <a:spcPts val="3240"/>
              </a:lnSpc>
            </a:pPr>
            <a:r>
              <a:rPr lang="en-US" sz="2400" b="1" dirty="0" err="1">
                <a:solidFill>
                  <a:srgbClr val="C0FF99"/>
                </a:solidFill>
                <a:latin typeface="Arial Bold"/>
                <a:ea typeface="Arial Bold"/>
                <a:cs typeface="Arial Bold"/>
                <a:sym typeface="Arial Bold"/>
              </a:rPr>
              <a:t>Suivi</a:t>
            </a:r>
            <a:r>
              <a:rPr lang="en-US" sz="2400" b="1" dirty="0">
                <a:solidFill>
                  <a:srgbClr val="C0FF99"/>
                </a:solidFill>
                <a:latin typeface="Arial Bold"/>
                <a:ea typeface="Arial Bold"/>
                <a:cs typeface="Arial Bold"/>
                <a:sym typeface="Arial Bold"/>
              </a:rPr>
              <a:t> du temps. </a:t>
            </a:r>
            <a:r>
              <a:rPr lang="en-US" sz="2400" b="1" dirty="0" err="1">
                <a:solidFill>
                  <a:srgbClr val="C0FF99"/>
                </a:solidFill>
                <a:latin typeface="Arial Bold"/>
                <a:ea typeface="Arial Bold"/>
                <a:cs typeface="Arial Bold"/>
                <a:sym typeface="Arial Bold"/>
              </a:rPr>
              <a:t>Répartissez</a:t>
            </a:r>
            <a:r>
              <a:rPr lang="en-US" sz="2400" b="1" dirty="0">
                <a:solidFill>
                  <a:srgbClr val="C0FF99"/>
                </a:solidFill>
                <a:latin typeface="Arial Bold"/>
                <a:ea typeface="Arial Bold"/>
                <a:cs typeface="Arial Bold"/>
                <a:sym typeface="Arial Bold"/>
              </a:rPr>
              <a:t> </a:t>
            </a:r>
            <a:r>
              <a:rPr lang="en-US" sz="2400" b="1" dirty="0" err="1">
                <a:solidFill>
                  <a:srgbClr val="C0FF99"/>
                </a:solidFill>
                <a:latin typeface="Arial Bold"/>
                <a:ea typeface="Arial Bold"/>
                <a:cs typeface="Arial Bold"/>
                <a:sym typeface="Arial Bold"/>
              </a:rPr>
              <a:t>judicieusement</a:t>
            </a:r>
            <a:r>
              <a:rPr lang="en-US" sz="2400" b="1" dirty="0">
                <a:solidFill>
                  <a:srgbClr val="C0FF99"/>
                </a:solidFill>
                <a:latin typeface="Arial Bold"/>
                <a:ea typeface="Arial Bold"/>
                <a:cs typeface="Arial Bold"/>
                <a:sym typeface="Arial Bold"/>
              </a:rPr>
              <a:t> </a:t>
            </a:r>
            <a:r>
              <a:rPr lang="en-US" sz="2400" b="1" dirty="0" err="1">
                <a:solidFill>
                  <a:srgbClr val="C0FF99"/>
                </a:solidFill>
                <a:latin typeface="Arial Bold"/>
                <a:ea typeface="Arial Bold"/>
                <a:cs typeface="Arial Bold"/>
                <a:sym typeface="Arial Bold"/>
              </a:rPr>
              <a:t>vos</a:t>
            </a:r>
            <a:r>
              <a:rPr lang="en-US" sz="2400" b="1" dirty="0">
                <a:solidFill>
                  <a:srgbClr val="C0FF99"/>
                </a:solidFill>
                <a:latin typeface="Arial Bold"/>
                <a:ea typeface="Arial Bold"/>
                <a:cs typeface="Arial Bold"/>
                <a:sym typeface="Arial Bold"/>
              </a:rPr>
              <a:t> minutes entre le brainstorming et la conception</a:t>
            </a:r>
            <a:r>
              <a:rPr lang="en-US" sz="2700" b="1" dirty="0">
                <a:solidFill>
                  <a:srgbClr val="C0FF99"/>
                </a:solidFill>
                <a:latin typeface="Arial Bold"/>
                <a:ea typeface="Arial Bold"/>
                <a:cs typeface="Arial Bold"/>
                <a:sym typeface="Arial Bold"/>
              </a:rPr>
              <a:t>.</a:t>
            </a:r>
          </a:p>
        </p:txBody>
      </p:sp>
      <p:grpSp>
        <p:nvGrpSpPr>
          <p:cNvPr id="28" name="Group 28"/>
          <p:cNvGrpSpPr>
            <a:grpSpLocks noChangeAspect="1"/>
          </p:cNvGrpSpPr>
          <p:nvPr/>
        </p:nvGrpSpPr>
        <p:grpSpPr>
          <a:xfrm>
            <a:off x="4014788" y="3086100"/>
            <a:ext cx="4600575" cy="2328862"/>
            <a:chOff x="0" y="0"/>
            <a:chExt cx="6134100" cy="3105150"/>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pPr algn="l" rtl="0"/>
              <a:endParaRPr lang="el-GR"/>
            </a:p>
          </p:txBody>
        </p:sp>
      </p:grpSp>
      <p:grpSp>
        <p:nvGrpSpPr>
          <p:cNvPr id="30" name="Group 30"/>
          <p:cNvGrpSpPr>
            <a:grpSpLocks noChangeAspect="1"/>
          </p:cNvGrpSpPr>
          <p:nvPr/>
        </p:nvGrpSpPr>
        <p:grpSpPr>
          <a:xfrm>
            <a:off x="9015412" y="3086100"/>
            <a:ext cx="4600575" cy="2328862"/>
            <a:chOff x="0" y="0"/>
            <a:chExt cx="6134100" cy="3105150"/>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pPr algn="l" rtl="0"/>
              <a:endParaRPr lang="el-GR"/>
            </a:p>
          </p:txBody>
        </p:sp>
      </p:grpSp>
      <p:grpSp>
        <p:nvGrpSpPr>
          <p:cNvPr id="32" name="Group 32"/>
          <p:cNvGrpSpPr>
            <a:grpSpLocks noChangeAspect="1"/>
          </p:cNvGrpSpPr>
          <p:nvPr/>
        </p:nvGrpSpPr>
        <p:grpSpPr>
          <a:xfrm>
            <a:off x="3943349" y="5900738"/>
            <a:ext cx="4600575" cy="2328862"/>
            <a:chOff x="0" y="0"/>
            <a:chExt cx="6134100" cy="3105150"/>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pPr algn="l" rtl="0"/>
              <a:endParaRPr lang="el-GR"/>
            </a:p>
          </p:txBody>
        </p:sp>
      </p:grpSp>
      <p:grpSp>
        <p:nvGrpSpPr>
          <p:cNvPr id="34" name="Group 34"/>
          <p:cNvGrpSpPr>
            <a:grpSpLocks noChangeAspect="1"/>
          </p:cNvGrpSpPr>
          <p:nvPr/>
        </p:nvGrpSpPr>
        <p:grpSpPr>
          <a:xfrm>
            <a:off x="9015411" y="5900736"/>
            <a:ext cx="5048932" cy="2328862"/>
            <a:chOff x="0" y="0"/>
            <a:chExt cx="6134100" cy="3105150"/>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134100" cy="3105150"/>
            </a:xfrm>
            <a:custGeom>
              <a:avLst/>
              <a:gdLst/>
              <a:ahLst/>
              <a:cxnLst/>
              <a:rect l="l" t="t" r="r" b="b"/>
              <a:pathLst>
                <a:path w="6134100" h="3105150">
                  <a:moveTo>
                    <a:pt x="0" y="0"/>
                  </a:moveTo>
                  <a:lnTo>
                    <a:pt x="6134100" y="0"/>
                  </a:lnTo>
                  <a:lnTo>
                    <a:pt x="6134100" y="3105150"/>
                  </a:lnTo>
                  <a:lnTo>
                    <a:pt x="0" y="3105150"/>
                  </a:lnTo>
                  <a:lnTo>
                    <a:pt x="0" y="0"/>
                  </a:lnTo>
                  <a:close/>
                </a:path>
              </a:pathLst>
            </a:custGeom>
            <a:blipFill>
              <a:blip r:embed="rId11"/>
              <a:stretch>
                <a:fillRect l="-621" r="-621"/>
              </a:stretch>
            </a:blipFill>
          </p:spPr>
          <p:txBody>
            <a:bodyPr/>
            <a:lstStyle/>
            <a:p>
              <a:pPr algn="l" rtl="0"/>
              <a:endParaRPr lang="el-GR" dirty="0"/>
            </a:p>
          </p:txBody>
        </p:sp>
      </p:grpSp>
      <p:sp>
        <p:nvSpPr>
          <p:cNvPr id="36" name="TextBox 36"/>
          <p:cNvSpPr txBox="1"/>
          <p:nvPr/>
        </p:nvSpPr>
        <p:spPr>
          <a:xfrm>
            <a:off x="4548216" y="856150"/>
            <a:ext cx="11015502" cy="768096"/>
          </a:xfrm>
          <a:prstGeom prst="rect">
            <a:avLst/>
          </a:prstGeom>
        </p:spPr>
        <p:txBody>
          <a:bodyPr lIns="0" tIns="0" rIns="0" bIns="0" rtlCol="0" anchor="t">
            <a:spAutoFit/>
          </a:bodyPr>
          <a:lstStyle/>
          <a:p>
            <a:pPr algn="l" rtl="0">
              <a:lnSpc>
                <a:spcPts val="5832"/>
              </a:lnSpc>
            </a:pPr>
            <a:r>
              <a:rPr lang="en-US" sz="5400" b="1">
                <a:solidFill>
                  <a:srgbClr val="C0FF99"/>
                </a:solidFill>
                <a:latin typeface="Georgia Bold"/>
                <a:ea typeface="Georgia Bold"/>
                <a:cs typeface="Georgia Bold"/>
                <a:sym typeface="Georgia Bold"/>
              </a:rPr>
              <a:t>Instructions pour le travail d'équipe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p:nvPr/>
        </p:nvGrpSpPr>
        <p:grpSpPr>
          <a:xfrm>
            <a:off x="846618" y="19828"/>
            <a:ext cx="13514840" cy="1988344"/>
            <a:chOff x="0" y="0"/>
            <a:chExt cx="18019786" cy="2651126"/>
          </a:xfrm>
        </p:grpSpPr>
        <p:sp>
          <p:nvSpPr>
            <p:cNvPr id="20" name="Freeform 20"/>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pPr algn="l" rtl="0"/>
              <a:endParaRPr lang="el-GR"/>
            </a:p>
          </p:txBody>
        </p:sp>
        <p:sp>
          <p:nvSpPr>
            <p:cNvPr id="21" name="TextBox 21"/>
            <p:cNvSpPr txBox="1"/>
            <p:nvPr/>
          </p:nvSpPr>
          <p:spPr>
            <a:xfrm>
              <a:off x="0" y="47625"/>
              <a:ext cx="18019786" cy="2603501"/>
            </a:xfrm>
            <a:prstGeom prst="rect">
              <a:avLst/>
            </a:prstGeom>
          </p:spPr>
          <p:txBody>
            <a:bodyPr lIns="0" tIns="0" rIns="0" bIns="0" rtlCol="0" anchor="ctr"/>
            <a:lstStyle/>
            <a:p>
              <a:pPr algn="l" rtl="0">
                <a:lnSpc>
                  <a:spcPts val="5832"/>
                </a:lnSpc>
              </a:pPr>
              <a:r>
                <a:rPr lang="en-US" sz="5400" b="1">
                  <a:solidFill>
                    <a:srgbClr val="8D5CFF"/>
                  </a:solidFill>
                  <a:latin typeface="Georgia Bold"/>
                  <a:ea typeface="Georgia Bold"/>
                  <a:cs typeface="Georgia Bold"/>
                  <a:sym typeface="Georgia Bold"/>
                </a:rPr>
                <a:t>Comment vos idées seront jugées</a:t>
              </a:r>
            </a:p>
          </p:txBody>
        </p:sp>
      </p:grpSp>
      <p:grpSp>
        <p:nvGrpSpPr>
          <p:cNvPr id="22" name="Group 22"/>
          <p:cNvGrpSpPr>
            <a:grpSpLocks noChangeAspect="1"/>
          </p:cNvGrpSpPr>
          <p:nvPr/>
        </p:nvGrpSpPr>
        <p:grpSpPr>
          <a:xfrm>
            <a:off x="14526490" y="544438"/>
            <a:ext cx="3282540" cy="997420"/>
            <a:chOff x="0" y="0"/>
            <a:chExt cx="4376720" cy="1329894"/>
          </a:xfrm>
        </p:grpSpPr>
        <p:sp>
          <p:nvSpPr>
            <p:cNvPr id="23" name="Freeform 23"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10"/>
              <a:stretch>
                <a:fillRect r="-1" b="3"/>
              </a:stretch>
            </a:blipFill>
          </p:spPr>
          <p:txBody>
            <a:bodyPr/>
            <a:lstStyle/>
            <a:p>
              <a:pPr algn="l" rtl="0"/>
              <a:endParaRPr lang="el-GR"/>
            </a:p>
          </p:txBody>
        </p:sp>
      </p:grpSp>
      <p:sp>
        <p:nvSpPr>
          <p:cNvPr id="24" name="TextBox 24"/>
          <p:cNvSpPr txBox="1"/>
          <p:nvPr/>
        </p:nvSpPr>
        <p:spPr>
          <a:xfrm>
            <a:off x="2682843" y="1951023"/>
            <a:ext cx="12673913" cy="1247775"/>
          </a:xfrm>
          <a:prstGeom prst="rect">
            <a:avLst/>
          </a:prstGeom>
        </p:spPr>
        <p:txBody>
          <a:bodyPr lIns="0" tIns="0" rIns="0" bIns="0" rtlCol="0" anchor="t">
            <a:spAutoFit/>
          </a:bodyPr>
          <a:lstStyle/>
          <a:p>
            <a:pPr algn="ctr" rtl="0">
              <a:lnSpc>
                <a:spcPts val="3240"/>
              </a:lnSpc>
            </a:pPr>
            <a:r>
              <a:rPr lang="en-US" sz="2700">
                <a:solidFill>
                  <a:srgbClr val="19112C"/>
                </a:solidFill>
                <a:latin typeface="Arial"/>
                <a:ea typeface="Arial"/>
                <a:cs typeface="Arial"/>
                <a:sym typeface="Arial"/>
              </a:rPr>
              <a:t>Votre idée sera évaluée par un panel d'experts.</a:t>
            </a:r>
          </a:p>
          <a:p>
            <a:pPr algn="ctr" rtl="0">
              <a:lnSpc>
                <a:spcPts val="3240"/>
              </a:lnSpc>
            </a:pPr>
            <a:endParaRPr lang="en-US" sz="2700">
              <a:solidFill>
                <a:srgbClr val="19112C"/>
              </a:solidFill>
              <a:latin typeface="Arial"/>
              <a:ea typeface="Arial"/>
              <a:cs typeface="Arial"/>
              <a:sym typeface="Arial"/>
            </a:endParaRPr>
          </a:p>
          <a:p>
            <a:pPr algn="ctr" rtl="0">
              <a:lnSpc>
                <a:spcPts val="3240"/>
              </a:lnSpc>
            </a:pPr>
            <a:r>
              <a:rPr lang="en-US" sz="2700" b="1">
                <a:solidFill>
                  <a:srgbClr val="19112C"/>
                </a:solidFill>
                <a:latin typeface="Arial Bold"/>
                <a:ea typeface="Arial Bold"/>
                <a:cs typeface="Arial Bold"/>
                <a:sym typeface="Arial Bold"/>
              </a:rPr>
              <a:t>CRITÈRES D'ÉVALUATION</a:t>
            </a:r>
          </a:p>
        </p:txBody>
      </p:sp>
      <p:sp>
        <p:nvSpPr>
          <p:cNvPr id="25" name="TextBox 25"/>
          <p:cNvSpPr txBox="1"/>
          <p:nvPr/>
        </p:nvSpPr>
        <p:spPr>
          <a:xfrm>
            <a:off x="1787505" y="6866235"/>
            <a:ext cx="2176860" cy="989439"/>
          </a:xfrm>
          <a:prstGeom prst="rect">
            <a:avLst/>
          </a:prstGeom>
        </p:spPr>
        <p:txBody>
          <a:bodyPr lIns="0" tIns="0" rIns="0" bIns="0" rtlCol="0" anchor="t">
            <a:spAutoFit/>
          </a:bodyPr>
          <a:lstStyle/>
          <a:p>
            <a:pPr algn="ctr" rtl="0">
              <a:lnSpc>
                <a:spcPts val="3600"/>
              </a:lnSpc>
            </a:pPr>
            <a:r>
              <a:rPr lang="en-US" sz="3000" b="1">
                <a:solidFill>
                  <a:srgbClr val="8D5CFF"/>
                </a:solidFill>
                <a:latin typeface="Arial Bold"/>
                <a:ea typeface="Arial Bold"/>
                <a:cs typeface="Arial Bold"/>
                <a:sym typeface="Arial Bold"/>
              </a:rPr>
              <a:t>Créativité</a:t>
            </a:r>
            <a:r>
              <a:rPr lang="en-US" sz="3000">
                <a:solidFill>
                  <a:srgbClr val="8D5CFF"/>
                </a:solidFill>
                <a:latin typeface="Arial"/>
                <a:ea typeface="Arial"/>
                <a:cs typeface="Arial"/>
                <a:sym typeface="Arial"/>
              </a:rPr>
              <a:t> </a:t>
            </a:r>
          </a:p>
          <a:p>
            <a:pPr algn="ctr" rtl="0">
              <a:lnSpc>
                <a:spcPts val="3600"/>
              </a:lnSpc>
            </a:pPr>
            <a:endParaRPr lang="en-US" sz="3000">
              <a:solidFill>
                <a:srgbClr val="8D5CFF"/>
              </a:solidFill>
              <a:latin typeface="Arial"/>
              <a:ea typeface="Arial"/>
              <a:cs typeface="Arial"/>
              <a:sym typeface="Arial"/>
            </a:endParaRPr>
          </a:p>
        </p:txBody>
      </p:sp>
      <p:sp>
        <p:nvSpPr>
          <p:cNvPr id="26" name="TextBox 26"/>
          <p:cNvSpPr txBox="1"/>
          <p:nvPr/>
        </p:nvSpPr>
        <p:spPr>
          <a:xfrm>
            <a:off x="4903101" y="6866233"/>
            <a:ext cx="2176860" cy="989439"/>
          </a:xfrm>
          <a:prstGeom prst="rect">
            <a:avLst/>
          </a:prstGeom>
        </p:spPr>
        <p:txBody>
          <a:bodyPr lIns="0" tIns="0" rIns="0" bIns="0" rtlCol="0" anchor="t">
            <a:spAutoFit/>
          </a:bodyPr>
          <a:lstStyle/>
          <a:p>
            <a:pPr algn="ctr" rtl="0">
              <a:lnSpc>
                <a:spcPts val="3600"/>
              </a:lnSpc>
            </a:pPr>
            <a:r>
              <a:rPr lang="en-US" sz="3000" b="1">
                <a:solidFill>
                  <a:srgbClr val="8D5CFF"/>
                </a:solidFill>
                <a:latin typeface="Arial Bold"/>
                <a:ea typeface="Arial Bold"/>
                <a:cs typeface="Arial Bold"/>
                <a:sym typeface="Arial Bold"/>
              </a:rPr>
              <a:t>Faisabilité</a:t>
            </a:r>
          </a:p>
          <a:p>
            <a:pPr algn="ctr" rtl="0">
              <a:lnSpc>
                <a:spcPts val="3600"/>
              </a:lnSpc>
            </a:pPr>
            <a:endParaRPr lang="en-US" sz="3000" b="1">
              <a:solidFill>
                <a:srgbClr val="8D5CFF"/>
              </a:solidFill>
              <a:latin typeface="Arial Bold"/>
              <a:ea typeface="Arial Bold"/>
              <a:cs typeface="Arial Bold"/>
              <a:sym typeface="Arial Bold"/>
            </a:endParaRPr>
          </a:p>
        </p:txBody>
      </p:sp>
      <p:sp>
        <p:nvSpPr>
          <p:cNvPr id="27" name="TextBox 27"/>
          <p:cNvSpPr txBox="1"/>
          <p:nvPr/>
        </p:nvSpPr>
        <p:spPr>
          <a:xfrm>
            <a:off x="7815908" y="6866233"/>
            <a:ext cx="2674617" cy="989439"/>
          </a:xfrm>
          <a:prstGeom prst="rect">
            <a:avLst/>
          </a:prstGeom>
        </p:spPr>
        <p:txBody>
          <a:bodyPr lIns="0" tIns="0" rIns="0" bIns="0" rtlCol="0" anchor="t">
            <a:spAutoFit/>
          </a:bodyPr>
          <a:lstStyle/>
          <a:p>
            <a:pPr algn="ctr" rtl="0">
              <a:lnSpc>
                <a:spcPts val="3600"/>
              </a:lnSpc>
            </a:pPr>
            <a:r>
              <a:rPr lang="en-US" sz="3000" b="1">
                <a:solidFill>
                  <a:srgbClr val="8D5CFF"/>
                </a:solidFill>
                <a:latin typeface="Arial Bold"/>
                <a:ea typeface="Arial Bold"/>
                <a:cs typeface="Arial Bold"/>
                <a:sym typeface="Arial Bold"/>
              </a:rPr>
              <a:t>Durabilité</a:t>
            </a:r>
          </a:p>
          <a:p>
            <a:pPr algn="ctr" rtl="0">
              <a:lnSpc>
                <a:spcPts val="3600"/>
              </a:lnSpc>
            </a:pPr>
            <a:endParaRPr lang="en-US" sz="3000" b="1">
              <a:solidFill>
                <a:srgbClr val="8D5CFF"/>
              </a:solidFill>
              <a:latin typeface="Arial Bold"/>
              <a:ea typeface="Arial Bold"/>
              <a:cs typeface="Arial Bold"/>
              <a:sym typeface="Arial Bold"/>
            </a:endParaRPr>
          </a:p>
        </p:txBody>
      </p:sp>
      <p:sp>
        <p:nvSpPr>
          <p:cNvPr id="28" name="TextBox 28"/>
          <p:cNvSpPr txBox="1"/>
          <p:nvPr/>
        </p:nvSpPr>
        <p:spPr>
          <a:xfrm>
            <a:off x="11263344" y="6866233"/>
            <a:ext cx="2176860" cy="1451104"/>
          </a:xfrm>
          <a:prstGeom prst="rect">
            <a:avLst/>
          </a:prstGeom>
        </p:spPr>
        <p:txBody>
          <a:bodyPr lIns="0" tIns="0" rIns="0" bIns="0" rtlCol="0" anchor="t">
            <a:spAutoFit/>
          </a:bodyPr>
          <a:lstStyle/>
          <a:p>
            <a:pPr algn="ctr" rtl="0">
              <a:lnSpc>
                <a:spcPts val="3600"/>
              </a:lnSpc>
            </a:pPr>
            <a:r>
              <a:rPr lang="en-US" sz="3000" b="1">
                <a:solidFill>
                  <a:srgbClr val="8D5CFF"/>
                </a:solidFill>
                <a:latin typeface="Arial Bold"/>
                <a:ea typeface="Arial Bold"/>
                <a:cs typeface="Arial Bold"/>
                <a:sym typeface="Arial Bold"/>
              </a:rPr>
              <a:t>Impact sur l'entreprise</a:t>
            </a:r>
          </a:p>
          <a:p>
            <a:pPr algn="ctr" rtl="0">
              <a:lnSpc>
                <a:spcPts val="3600"/>
              </a:lnSpc>
            </a:pPr>
            <a:endParaRPr lang="en-US" sz="3000" b="1">
              <a:solidFill>
                <a:srgbClr val="8D5CFF"/>
              </a:solidFill>
              <a:latin typeface="Arial Bold"/>
              <a:ea typeface="Arial Bold"/>
              <a:cs typeface="Arial Bold"/>
              <a:sym typeface="Arial Bold"/>
            </a:endParaRPr>
          </a:p>
        </p:txBody>
      </p:sp>
      <p:sp>
        <p:nvSpPr>
          <p:cNvPr id="29" name="TextBox 29"/>
          <p:cNvSpPr txBox="1"/>
          <p:nvPr/>
        </p:nvSpPr>
        <p:spPr>
          <a:xfrm>
            <a:off x="14120842" y="6866235"/>
            <a:ext cx="2471826" cy="1451104"/>
          </a:xfrm>
          <a:prstGeom prst="rect">
            <a:avLst/>
          </a:prstGeom>
        </p:spPr>
        <p:txBody>
          <a:bodyPr lIns="0" tIns="0" rIns="0" bIns="0" rtlCol="0" anchor="t">
            <a:spAutoFit/>
          </a:bodyPr>
          <a:lstStyle/>
          <a:p>
            <a:pPr algn="ctr" rtl="0">
              <a:lnSpc>
                <a:spcPts val="3600"/>
              </a:lnSpc>
            </a:pPr>
            <a:r>
              <a:rPr lang="en-US" sz="3000" b="1">
                <a:solidFill>
                  <a:srgbClr val="8D5CFF"/>
                </a:solidFill>
                <a:latin typeface="Arial Bold"/>
                <a:ea typeface="Arial Bold"/>
                <a:cs typeface="Arial Bold"/>
                <a:sym typeface="Arial Bold"/>
              </a:rPr>
              <a:t>Qualité de la présentation</a:t>
            </a:r>
          </a:p>
          <a:p>
            <a:pPr algn="ctr" rtl="0">
              <a:lnSpc>
                <a:spcPts val="3600"/>
              </a:lnSpc>
            </a:pPr>
            <a:endParaRPr lang="en-US" sz="3000" b="1">
              <a:solidFill>
                <a:srgbClr val="8D5CFF"/>
              </a:solidFill>
              <a:latin typeface="Arial Bold"/>
              <a:ea typeface="Arial Bold"/>
              <a:cs typeface="Arial Bold"/>
              <a:sym typeface="Arial Bold"/>
            </a:endParaRPr>
          </a:p>
        </p:txBody>
      </p:sp>
      <p:grpSp>
        <p:nvGrpSpPr>
          <p:cNvPr id="30" name="Group 30"/>
          <p:cNvGrpSpPr>
            <a:grpSpLocks noChangeAspect="1"/>
          </p:cNvGrpSpPr>
          <p:nvPr/>
        </p:nvGrpSpPr>
        <p:grpSpPr>
          <a:xfrm>
            <a:off x="1132486" y="3284523"/>
            <a:ext cx="16219713" cy="3343586"/>
            <a:chOff x="0" y="0"/>
            <a:chExt cx="21626284" cy="4458114"/>
          </a:xfrm>
        </p:grpSpPr>
        <p:sp>
          <p:nvSpPr>
            <p:cNvPr id="31" name="Freeform 31"/>
            <p:cNvSpPr/>
            <p:nvPr/>
          </p:nvSpPr>
          <p:spPr>
            <a:xfrm>
              <a:off x="0" y="0"/>
              <a:ext cx="21626322" cy="4458081"/>
            </a:xfrm>
            <a:custGeom>
              <a:avLst/>
              <a:gdLst/>
              <a:ahLst/>
              <a:cxnLst/>
              <a:rect l="l" t="t" r="r" b="b"/>
              <a:pathLst>
                <a:path w="21626322" h="4458081">
                  <a:moveTo>
                    <a:pt x="0" y="0"/>
                  </a:moveTo>
                  <a:lnTo>
                    <a:pt x="21626322" y="0"/>
                  </a:lnTo>
                  <a:lnTo>
                    <a:pt x="21626322" y="4458081"/>
                  </a:lnTo>
                  <a:lnTo>
                    <a:pt x="0" y="4458081"/>
                  </a:lnTo>
                  <a:lnTo>
                    <a:pt x="0" y="0"/>
                  </a:lnTo>
                  <a:close/>
                </a:path>
              </a:pathLst>
            </a:custGeom>
            <a:blipFill>
              <a:blip r:embed="rId11"/>
              <a:stretch>
                <a:fillRect l="-1112" t="-1112"/>
              </a:stretch>
            </a:blipFill>
          </p:spPr>
          <p:txBody>
            <a:bodyPr/>
            <a:lstStyle/>
            <a:p>
              <a:pPr algn="l" rtl="0"/>
              <a:endParaRPr lang="el-G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p:nvPr/>
        </p:nvGrpSpPr>
        <p:grpSpPr>
          <a:xfrm>
            <a:off x="846620" y="547688"/>
            <a:ext cx="13679871" cy="1988345"/>
            <a:chOff x="0" y="0"/>
            <a:chExt cx="18239828" cy="2651126"/>
          </a:xfrm>
        </p:grpSpPr>
        <p:sp>
          <p:nvSpPr>
            <p:cNvPr id="20" name="Freeform 20"/>
            <p:cNvSpPr/>
            <p:nvPr/>
          </p:nvSpPr>
          <p:spPr>
            <a:xfrm>
              <a:off x="0" y="0"/>
              <a:ext cx="18239828" cy="2651126"/>
            </a:xfrm>
            <a:custGeom>
              <a:avLst/>
              <a:gdLst/>
              <a:ahLst/>
              <a:cxnLst/>
              <a:rect l="l" t="t" r="r" b="b"/>
              <a:pathLst>
                <a:path w="18239828" h="2651126">
                  <a:moveTo>
                    <a:pt x="0" y="0"/>
                  </a:moveTo>
                  <a:lnTo>
                    <a:pt x="18239828" y="0"/>
                  </a:lnTo>
                  <a:lnTo>
                    <a:pt x="18239828" y="2651126"/>
                  </a:lnTo>
                  <a:lnTo>
                    <a:pt x="0" y="2651126"/>
                  </a:lnTo>
                  <a:close/>
                </a:path>
              </a:pathLst>
            </a:custGeom>
            <a:solidFill>
              <a:srgbClr val="000000">
                <a:alpha val="0"/>
              </a:srgbClr>
            </a:solidFill>
          </p:spPr>
          <p:txBody>
            <a:bodyPr/>
            <a:lstStyle/>
            <a:p>
              <a:pPr algn="l" rtl="0"/>
              <a:endParaRPr lang="el-GR"/>
            </a:p>
          </p:txBody>
        </p:sp>
        <p:sp>
          <p:nvSpPr>
            <p:cNvPr id="21" name="TextBox 21"/>
            <p:cNvSpPr txBox="1"/>
            <p:nvPr/>
          </p:nvSpPr>
          <p:spPr>
            <a:xfrm>
              <a:off x="0" y="66675"/>
              <a:ext cx="18239828"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Structure de l'Ideathon</a:t>
              </a:r>
            </a:p>
          </p:txBody>
        </p:sp>
      </p:grpSp>
      <p:grpSp>
        <p:nvGrpSpPr>
          <p:cNvPr id="22" name="Group 22"/>
          <p:cNvGrpSpPr/>
          <p:nvPr/>
        </p:nvGrpSpPr>
        <p:grpSpPr>
          <a:xfrm>
            <a:off x="1975500" y="3600392"/>
            <a:ext cx="1647000" cy="1647000"/>
            <a:chOff x="0" y="0"/>
            <a:chExt cx="2196000" cy="2196000"/>
          </a:xfrm>
        </p:grpSpPr>
        <p:sp>
          <p:nvSpPr>
            <p:cNvPr id="23" name="Freeform 23"/>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24" name="Freeform 24"/>
          <p:cNvSpPr/>
          <p:nvPr/>
        </p:nvSpPr>
        <p:spPr>
          <a:xfrm>
            <a:off x="2326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algn="l" rtl="0"/>
            <a:endParaRPr lang="el-GR"/>
          </a:p>
        </p:txBody>
      </p:sp>
      <p:sp>
        <p:nvSpPr>
          <p:cNvPr id="25" name="TextBox 25"/>
          <p:cNvSpPr txBox="1"/>
          <p:nvPr/>
        </p:nvSpPr>
        <p:spPr>
          <a:xfrm>
            <a:off x="1444238" y="5736579"/>
            <a:ext cx="2709525" cy="438150"/>
          </a:xfrm>
          <a:prstGeom prst="rect">
            <a:avLst/>
          </a:prstGeom>
        </p:spPr>
        <p:txBody>
          <a:bodyPr lIns="0" tIns="0" rIns="0" bIns="0" rtlCol="0" anchor="t">
            <a:spAutoFit/>
          </a:bodyPr>
          <a:lstStyle/>
          <a:p>
            <a:pPr algn="ctr" rtl="0">
              <a:lnSpc>
                <a:spcPts val="3359"/>
              </a:lnSpc>
            </a:pPr>
            <a:r>
              <a:rPr lang="en-US" sz="2799" b="1">
                <a:solidFill>
                  <a:srgbClr val="8D5CFF"/>
                </a:solidFill>
                <a:latin typeface="Arial Bold"/>
                <a:ea typeface="Arial Bold"/>
                <a:cs typeface="Arial Bold"/>
                <a:sym typeface="Arial Bold"/>
              </a:rPr>
              <a:t>team building</a:t>
            </a:r>
          </a:p>
        </p:txBody>
      </p:sp>
      <p:grpSp>
        <p:nvGrpSpPr>
          <p:cNvPr id="26" name="Group 26"/>
          <p:cNvGrpSpPr/>
          <p:nvPr/>
        </p:nvGrpSpPr>
        <p:grpSpPr>
          <a:xfrm>
            <a:off x="5148000" y="3600392"/>
            <a:ext cx="1647000" cy="1647000"/>
            <a:chOff x="0" y="0"/>
            <a:chExt cx="2196000" cy="2196000"/>
          </a:xfrm>
        </p:grpSpPr>
        <p:sp>
          <p:nvSpPr>
            <p:cNvPr id="27" name="Freeform 27"/>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pPr algn="l" rtl="0"/>
              <a:endParaRPr lang="el-GR"/>
            </a:p>
          </p:txBody>
        </p:sp>
      </p:grpSp>
      <p:sp>
        <p:nvSpPr>
          <p:cNvPr id="28" name="Freeform 28"/>
          <p:cNvSpPr/>
          <p:nvPr/>
        </p:nvSpPr>
        <p:spPr>
          <a:xfrm>
            <a:off x="5499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l" rtl="0"/>
            <a:endParaRPr lang="el-GR"/>
          </a:p>
        </p:txBody>
      </p:sp>
      <p:sp>
        <p:nvSpPr>
          <p:cNvPr id="29" name="TextBox 29"/>
          <p:cNvSpPr txBox="1"/>
          <p:nvPr/>
        </p:nvSpPr>
        <p:spPr>
          <a:xfrm>
            <a:off x="4616738" y="5736579"/>
            <a:ext cx="2709525" cy="857250"/>
          </a:xfrm>
          <a:prstGeom prst="rect">
            <a:avLst/>
          </a:prstGeom>
        </p:spPr>
        <p:txBody>
          <a:bodyPr lIns="0" tIns="0" rIns="0" bIns="0" rtlCol="0" anchor="t">
            <a:spAutoFit/>
          </a:bodyPr>
          <a:lstStyle/>
          <a:p>
            <a:pPr algn="ctr" rtl="0">
              <a:lnSpc>
                <a:spcPts val="3359"/>
              </a:lnSpc>
            </a:pPr>
            <a:r>
              <a:rPr lang="en-US" sz="2799" b="1">
                <a:solidFill>
                  <a:srgbClr val="8D5CFF"/>
                </a:solidFill>
                <a:latin typeface="Arial Bold"/>
                <a:ea typeface="Arial Bold"/>
                <a:cs typeface="Arial Bold"/>
                <a:sym typeface="Arial Bold"/>
              </a:rPr>
              <a:t>Contenu théorique</a:t>
            </a:r>
          </a:p>
        </p:txBody>
      </p:sp>
      <p:grpSp>
        <p:nvGrpSpPr>
          <p:cNvPr id="30" name="Group 30"/>
          <p:cNvGrpSpPr/>
          <p:nvPr/>
        </p:nvGrpSpPr>
        <p:grpSpPr>
          <a:xfrm>
            <a:off x="8320500" y="3600392"/>
            <a:ext cx="1647000" cy="1647000"/>
            <a:chOff x="0" y="0"/>
            <a:chExt cx="2196000" cy="2196000"/>
          </a:xfrm>
        </p:grpSpPr>
        <p:sp>
          <p:nvSpPr>
            <p:cNvPr id="31" name="Freeform 31"/>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32" name="Freeform 32"/>
          <p:cNvSpPr/>
          <p:nvPr/>
        </p:nvSpPr>
        <p:spPr>
          <a:xfrm>
            <a:off x="86715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l" rtl="0"/>
            <a:endParaRPr lang="el-GR"/>
          </a:p>
        </p:txBody>
      </p:sp>
      <p:sp>
        <p:nvSpPr>
          <p:cNvPr id="33" name="TextBox 33"/>
          <p:cNvSpPr txBox="1"/>
          <p:nvPr/>
        </p:nvSpPr>
        <p:spPr>
          <a:xfrm>
            <a:off x="7789237" y="5736579"/>
            <a:ext cx="2709525" cy="438150"/>
          </a:xfrm>
          <a:prstGeom prst="rect">
            <a:avLst/>
          </a:prstGeom>
        </p:spPr>
        <p:txBody>
          <a:bodyPr lIns="0" tIns="0" rIns="0" bIns="0" rtlCol="0" anchor="t">
            <a:spAutoFit/>
          </a:bodyPr>
          <a:lstStyle/>
          <a:p>
            <a:pPr algn="ctr" rtl="0">
              <a:lnSpc>
                <a:spcPts val="3359"/>
              </a:lnSpc>
            </a:pPr>
            <a:r>
              <a:rPr lang="en-US" sz="2799" b="1">
                <a:solidFill>
                  <a:srgbClr val="8D5CFF"/>
                </a:solidFill>
                <a:latin typeface="Arial Bold"/>
                <a:ea typeface="Arial Bold"/>
                <a:cs typeface="Arial Bold"/>
                <a:sym typeface="Arial Bold"/>
              </a:rPr>
              <a:t>travail d'équipe</a:t>
            </a:r>
          </a:p>
        </p:txBody>
      </p:sp>
      <p:grpSp>
        <p:nvGrpSpPr>
          <p:cNvPr id="34" name="Group 34"/>
          <p:cNvGrpSpPr/>
          <p:nvPr/>
        </p:nvGrpSpPr>
        <p:grpSpPr>
          <a:xfrm>
            <a:off x="11493000" y="3600392"/>
            <a:ext cx="1647000" cy="1647000"/>
            <a:chOff x="0" y="0"/>
            <a:chExt cx="2196000" cy="2196000"/>
          </a:xfrm>
        </p:grpSpPr>
        <p:sp>
          <p:nvSpPr>
            <p:cNvPr id="35" name="Freeform 35"/>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8D5CFF"/>
            </a:solidFill>
          </p:spPr>
          <p:txBody>
            <a:bodyPr/>
            <a:lstStyle/>
            <a:p>
              <a:pPr algn="l" rtl="0"/>
              <a:endParaRPr lang="el-GR"/>
            </a:p>
          </p:txBody>
        </p:sp>
      </p:grpSp>
      <p:sp>
        <p:nvSpPr>
          <p:cNvPr id="36" name="Freeform 36"/>
          <p:cNvSpPr/>
          <p:nvPr/>
        </p:nvSpPr>
        <p:spPr>
          <a:xfrm>
            <a:off x="11844000"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l" rtl="0"/>
            <a:endParaRPr lang="el-GR"/>
          </a:p>
        </p:txBody>
      </p:sp>
      <p:sp>
        <p:nvSpPr>
          <p:cNvPr id="37" name="TextBox 37"/>
          <p:cNvSpPr txBox="1"/>
          <p:nvPr/>
        </p:nvSpPr>
        <p:spPr>
          <a:xfrm>
            <a:off x="10961737" y="5736579"/>
            <a:ext cx="2709525" cy="857250"/>
          </a:xfrm>
          <a:prstGeom prst="rect">
            <a:avLst/>
          </a:prstGeom>
        </p:spPr>
        <p:txBody>
          <a:bodyPr lIns="0" tIns="0" rIns="0" bIns="0" rtlCol="0" anchor="t">
            <a:spAutoFit/>
          </a:bodyPr>
          <a:lstStyle/>
          <a:p>
            <a:pPr algn="ctr" rtl="0">
              <a:lnSpc>
                <a:spcPts val="3359"/>
              </a:lnSpc>
            </a:pPr>
            <a:r>
              <a:rPr lang="en-US" sz="2799" b="1">
                <a:solidFill>
                  <a:srgbClr val="8D5CFF"/>
                </a:solidFill>
                <a:latin typeface="Arial Bold"/>
                <a:ea typeface="Arial Bold"/>
                <a:cs typeface="Arial Bold"/>
                <a:sym typeface="Arial Bold"/>
              </a:rPr>
              <a:t>Histoire inspirante à succès</a:t>
            </a:r>
          </a:p>
        </p:txBody>
      </p:sp>
      <p:grpSp>
        <p:nvGrpSpPr>
          <p:cNvPr id="38" name="Group 38"/>
          <p:cNvGrpSpPr/>
          <p:nvPr/>
        </p:nvGrpSpPr>
        <p:grpSpPr>
          <a:xfrm>
            <a:off x="14665500" y="3600392"/>
            <a:ext cx="1647000" cy="1647000"/>
            <a:chOff x="0" y="0"/>
            <a:chExt cx="2196000" cy="2196000"/>
          </a:xfrm>
        </p:grpSpPr>
        <p:sp>
          <p:nvSpPr>
            <p:cNvPr id="39" name="Freeform 39"/>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40" name="Freeform 40"/>
          <p:cNvSpPr/>
          <p:nvPr/>
        </p:nvSpPr>
        <p:spPr>
          <a:xfrm>
            <a:off x="15016498" y="3951392"/>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l" rtl="0"/>
            <a:endParaRPr lang="el-GR"/>
          </a:p>
        </p:txBody>
      </p:sp>
      <p:sp>
        <p:nvSpPr>
          <p:cNvPr id="41" name="TextBox 41"/>
          <p:cNvSpPr txBox="1"/>
          <p:nvPr/>
        </p:nvSpPr>
        <p:spPr>
          <a:xfrm>
            <a:off x="14134238" y="5736579"/>
            <a:ext cx="2709525" cy="1276350"/>
          </a:xfrm>
          <a:prstGeom prst="rect">
            <a:avLst/>
          </a:prstGeom>
        </p:spPr>
        <p:txBody>
          <a:bodyPr lIns="0" tIns="0" rIns="0" bIns="0" rtlCol="0" anchor="t">
            <a:spAutoFit/>
          </a:bodyPr>
          <a:lstStyle/>
          <a:p>
            <a:pPr algn="ctr" rtl="0">
              <a:lnSpc>
                <a:spcPts val="3359"/>
              </a:lnSpc>
            </a:pPr>
            <a:r>
              <a:rPr lang="en-US" sz="2799" b="1">
                <a:solidFill>
                  <a:srgbClr val="8D5CFF"/>
                </a:solidFill>
                <a:latin typeface="Arial Bold"/>
                <a:ea typeface="Arial Bold"/>
                <a:cs typeface="Arial Bold"/>
                <a:sym typeface="Arial Bold"/>
              </a:rPr>
              <a:t>Présentation, évaluation et résultats</a:t>
            </a:r>
          </a:p>
        </p:txBody>
      </p:sp>
      <p:grpSp>
        <p:nvGrpSpPr>
          <p:cNvPr id="42" name="Group 42"/>
          <p:cNvGrpSpPr/>
          <p:nvPr/>
        </p:nvGrpSpPr>
        <p:grpSpPr>
          <a:xfrm>
            <a:off x="3932019" y="4076399"/>
            <a:ext cx="1087454" cy="740945"/>
            <a:chOff x="0" y="0"/>
            <a:chExt cx="1449938" cy="987926"/>
          </a:xfrm>
        </p:grpSpPr>
        <p:sp>
          <p:nvSpPr>
            <p:cNvPr id="43" name="Freeform 4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pPr algn="l" rtl="0"/>
              <a:endParaRPr lang="el-GR"/>
            </a:p>
          </p:txBody>
        </p:sp>
        <p:sp>
          <p:nvSpPr>
            <p:cNvPr id="44" name="Freeform 4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45" name="Group 45"/>
          <p:cNvGrpSpPr/>
          <p:nvPr/>
        </p:nvGrpSpPr>
        <p:grpSpPr>
          <a:xfrm>
            <a:off x="7142828" y="4076399"/>
            <a:ext cx="1087454" cy="740945"/>
            <a:chOff x="0" y="0"/>
            <a:chExt cx="1449938" cy="987926"/>
          </a:xfrm>
        </p:grpSpPr>
        <p:sp>
          <p:nvSpPr>
            <p:cNvPr id="46" name="Freeform 4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pPr algn="l" rtl="0"/>
              <a:endParaRPr lang="el-GR"/>
            </a:p>
          </p:txBody>
        </p:sp>
        <p:sp>
          <p:nvSpPr>
            <p:cNvPr id="47" name="Freeform 4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48" name="Group 48"/>
          <p:cNvGrpSpPr/>
          <p:nvPr/>
        </p:nvGrpSpPr>
        <p:grpSpPr>
          <a:xfrm>
            <a:off x="10180379" y="4076399"/>
            <a:ext cx="1087454" cy="740945"/>
            <a:chOff x="0" y="0"/>
            <a:chExt cx="1449938" cy="987926"/>
          </a:xfrm>
        </p:grpSpPr>
        <p:sp>
          <p:nvSpPr>
            <p:cNvPr id="49" name="Freeform 4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pPr algn="l" rtl="0"/>
              <a:endParaRPr lang="el-GR"/>
            </a:p>
          </p:txBody>
        </p:sp>
        <p:sp>
          <p:nvSpPr>
            <p:cNvPr id="50" name="Freeform 5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51" name="Group 51"/>
          <p:cNvGrpSpPr/>
          <p:nvPr/>
        </p:nvGrpSpPr>
        <p:grpSpPr>
          <a:xfrm>
            <a:off x="13448562" y="4076397"/>
            <a:ext cx="1087454" cy="740945"/>
            <a:chOff x="0" y="0"/>
            <a:chExt cx="1449938" cy="987926"/>
          </a:xfrm>
        </p:grpSpPr>
        <p:sp>
          <p:nvSpPr>
            <p:cNvPr id="52" name="Freeform 52"/>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19112C"/>
            </a:solidFill>
          </p:spPr>
          <p:txBody>
            <a:bodyPr/>
            <a:lstStyle/>
            <a:p>
              <a:pPr algn="l" rtl="0"/>
              <a:endParaRPr lang="el-GR"/>
            </a:p>
          </p:txBody>
        </p:sp>
        <p:sp>
          <p:nvSpPr>
            <p:cNvPr id="53" name="Freeform 53"/>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grpSp>
        <p:nvGrpSpPr>
          <p:cNvPr id="18" name="Group 18"/>
          <p:cNvGrpSpPr/>
          <p:nvPr/>
        </p:nvGrpSpPr>
        <p:grpSpPr>
          <a:xfrm>
            <a:off x="875194" y="290512"/>
            <a:ext cx="13514840" cy="1988344"/>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pPr algn="l" rtl="0"/>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rtl="0">
                <a:lnSpc>
                  <a:spcPts val="5832"/>
                </a:lnSpc>
              </a:pPr>
              <a:r>
                <a:rPr lang="en-US" sz="5400" b="1">
                  <a:solidFill>
                    <a:srgbClr val="8D5CFF"/>
                  </a:solidFill>
                  <a:latin typeface="Georgia Bold"/>
                  <a:ea typeface="Georgia Bold"/>
                  <a:cs typeface="Georgia Bold"/>
                  <a:sym typeface="Georgia Bold"/>
                </a:rPr>
                <a:t>Comment vos idées seront jugées</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10"/>
              <a:stretch>
                <a:fillRect r="-1" b="3"/>
              </a:stretch>
            </a:blipFill>
          </p:spPr>
          <p:txBody>
            <a:bodyPr/>
            <a:lstStyle/>
            <a:p>
              <a:pPr algn="l" rtl="0"/>
              <a:endParaRPr lang="el-GR"/>
            </a:p>
          </p:txBody>
        </p:sp>
      </p:gr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aphicFrame>
        <p:nvGraphicFramePr>
          <p:cNvPr id="25" name="Πίνακας 24">
            <a:extLst>
              <a:ext uri="{FF2B5EF4-FFF2-40B4-BE49-F238E27FC236}">
                <a16:creationId xmlns:a16="http://schemas.microsoft.com/office/drawing/2014/main" id="{93619E6B-5B1A-E0CD-A2D0-760461BCD3BA}"/>
              </a:ext>
            </a:extLst>
          </p:cNvPr>
          <p:cNvGraphicFramePr>
            <a:graphicFrameLocks noGrp="1"/>
          </p:cNvGraphicFramePr>
          <p:nvPr>
            <p:extLst>
              <p:ext uri="{D42A27DB-BD31-4B8C-83A1-F6EECF244321}">
                <p14:modId xmlns:p14="http://schemas.microsoft.com/office/powerpoint/2010/main" val="3599253327"/>
              </p:ext>
            </p:extLst>
          </p:nvPr>
        </p:nvGraphicFramePr>
        <p:xfrm>
          <a:off x="1740931" y="2250610"/>
          <a:ext cx="14426812" cy="6107064"/>
        </p:xfrm>
        <a:graphic>
          <a:graphicData uri="http://schemas.openxmlformats.org/drawingml/2006/table">
            <a:tbl>
              <a:tblPr bandRow="1">
                <a:tableStyleId>{5C22544A-7EE6-4342-B048-85BDC9FD1C3A}</a:tableStyleId>
              </a:tblPr>
              <a:tblGrid>
                <a:gridCol w="3488041">
                  <a:extLst>
                    <a:ext uri="{9D8B030D-6E8A-4147-A177-3AD203B41FA5}">
                      <a16:colId xmlns:a16="http://schemas.microsoft.com/office/drawing/2014/main" val="2596417991"/>
                    </a:ext>
                  </a:extLst>
                </a:gridCol>
                <a:gridCol w="2702776">
                  <a:extLst>
                    <a:ext uri="{9D8B030D-6E8A-4147-A177-3AD203B41FA5}">
                      <a16:colId xmlns:a16="http://schemas.microsoft.com/office/drawing/2014/main" val="1774310747"/>
                    </a:ext>
                  </a:extLst>
                </a:gridCol>
                <a:gridCol w="8235995">
                  <a:extLst>
                    <a:ext uri="{9D8B030D-6E8A-4147-A177-3AD203B41FA5}">
                      <a16:colId xmlns:a16="http://schemas.microsoft.com/office/drawing/2014/main" val="1788240280"/>
                    </a:ext>
                  </a:extLst>
                </a:gridCol>
              </a:tblGrid>
              <a:tr h="1017844">
                <a:tc>
                  <a:txBody>
                    <a:bodyPr/>
                    <a:lstStyle/>
                    <a:p>
                      <a:pPr algn="ctr" rtl="0">
                        <a:buNone/>
                      </a:pPr>
                      <a:r>
                        <a:rPr lang="af-ZA" sz="2800" b="1">
                          <a:latin typeface="Arial"/>
                        </a:rPr>
                        <a:t>Critère</a:t>
                      </a:r>
                      <a:endParaRPr lang="af-ZA" sz="2800">
                        <a:latin typeface="Arial"/>
                      </a:endParaRPr>
                    </a:p>
                  </a:txBody>
                  <a:tcPr anchor="ctr">
                    <a:lnL>
                      <a:noFill/>
                    </a:lnL>
                    <a:lnR>
                      <a:noFill/>
                    </a:lnR>
                    <a:lnT>
                      <a:noFill/>
                    </a:lnT>
                    <a:lnB>
                      <a:noFill/>
                    </a:lnB>
                    <a:noFill/>
                  </a:tcPr>
                </a:tc>
                <a:tc>
                  <a:txBody>
                    <a:bodyPr/>
                    <a:lstStyle/>
                    <a:p>
                      <a:pPr algn="ctr" rtl="0">
                        <a:buNone/>
                      </a:pPr>
                      <a:r>
                        <a:rPr lang="af-ZA" sz="2800" b="1">
                          <a:latin typeface="Arial"/>
                        </a:rPr>
                        <a:t>Plage de scores</a:t>
                      </a:r>
                      <a:endParaRPr lang="af-ZA" sz="2800">
                        <a:latin typeface="Arial"/>
                      </a:endParaRPr>
                    </a:p>
                  </a:txBody>
                  <a:tcPr anchor="ctr">
                    <a:lnL>
                      <a:noFill/>
                    </a:lnL>
                    <a:lnR>
                      <a:noFill/>
                    </a:lnR>
                    <a:lnT>
                      <a:noFill/>
                    </a:lnT>
                    <a:lnB>
                      <a:noFill/>
                    </a:lnB>
                    <a:noFill/>
                  </a:tcPr>
                </a:tc>
                <a:tc>
                  <a:txBody>
                    <a:bodyPr/>
                    <a:lstStyle/>
                    <a:p>
                      <a:pPr algn="ctr" rtl="0">
                        <a:buNone/>
                      </a:pPr>
                      <a:r>
                        <a:rPr lang="af-ZA" sz="2800" b="1">
                          <a:latin typeface="Arial"/>
                        </a:rPr>
                        <a:t>Signification</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320026427"/>
                  </a:ext>
                </a:extLst>
              </a:tr>
              <a:tr h="1017844">
                <a:tc>
                  <a:txBody>
                    <a:bodyPr/>
                    <a:lstStyle/>
                    <a:p>
                      <a:pPr algn="ctr" rtl="0">
                        <a:buNone/>
                      </a:pPr>
                      <a:r>
                        <a:rPr lang="af-ZA" sz="2800">
                          <a:latin typeface="Arial"/>
                        </a:rPr>
                        <a:t>Créativité</a:t>
                      </a:r>
                    </a:p>
                  </a:txBody>
                  <a:tcPr anchor="ctr">
                    <a:lnL>
                      <a:noFill/>
                    </a:lnL>
                    <a:lnR>
                      <a:noFill/>
                    </a:lnR>
                    <a:lnT>
                      <a:noFill/>
                    </a:lnT>
                    <a:lnB>
                      <a:noFill/>
                    </a:lnB>
                    <a:noFill/>
                  </a:tcPr>
                </a:tc>
                <a:tc>
                  <a:txBody>
                    <a:bodyPr/>
                    <a:lstStyle/>
                    <a:p>
                      <a:pPr algn="ctr" rtl="0">
                        <a:buNone/>
                      </a:pPr>
                      <a:r>
                        <a:rPr lang="el-GR" sz="2800">
                          <a:latin typeface="Arial"/>
                        </a:rPr>
                        <a:t>1–10</a:t>
                      </a:r>
                    </a:p>
                  </a:txBody>
                  <a:tcPr anchor="ctr">
                    <a:lnL>
                      <a:noFill/>
                    </a:lnL>
                    <a:lnR>
                      <a:noFill/>
                    </a:lnR>
                    <a:lnT>
                      <a:noFill/>
                    </a:lnT>
                    <a:lnB>
                      <a:noFill/>
                    </a:lnB>
                    <a:noFill/>
                  </a:tcPr>
                </a:tc>
                <a:tc>
                  <a:txBody>
                    <a:bodyPr/>
                    <a:lstStyle/>
                    <a:p>
                      <a:pPr algn="l" rtl="0">
                        <a:buNone/>
                      </a:pPr>
                      <a:r>
                        <a:rPr lang="af-ZA" sz="2800" err="1">
                          <a:latin typeface="Arial"/>
                        </a:rPr>
                        <a:t>Depuis</a:t>
                      </a:r>
                      <a:r>
                        <a:rPr lang="af-ZA" sz="2800">
                          <a:latin typeface="Arial"/>
                        </a:rPr>
                        <a:t> </a:t>
                      </a:r>
                      <a:r>
                        <a:rPr lang="af-ZA" sz="2800" err="1">
                          <a:latin typeface="Arial"/>
                        </a:rPr>
                        <a:t>basique</a:t>
                      </a:r>
                      <a:r>
                        <a:rPr lang="af-ZA" sz="2800">
                          <a:latin typeface="Arial"/>
                        </a:rPr>
                        <a:t> </a:t>
                      </a:r>
                      <a:r>
                        <a:rPr lang="af-ZA" sz="2800" err="1">
                          <a:latin typeface="Arial"/>
                        </a:rPr>
                        <a:t>à</a:t>
                      </a:r>
                      <a:r>
                        <a:rPr lang="af-ZA" sz="2800">
                          <a:latin typeface="Arial"/>
                        </a:rPr>
                        <a:t> </a:t>
                      </a:r>
                      <a:r>
                        <a:rPr lang="af-ZA" sz="2800" err="1">
                          <a:latin typeface="Arial"/>
                        </a:rPr>
                        <a:t>exceptionnel</a:t>
                      </a:r>
                      <a:r>
                        <a:rPr lang="af-ZA" sz="2800">
                          <a:latin typeface="Arial"/>
                        </a:rPr>
                        <a:t> </a:t>
                      </a:r>
                      <a:r>
                        <a:rPr lang="af-ZA" sz="2800" err="1">
                          <a:latin typeface="Arial"/>
                        </a:rPr>
                        <a:t>innovation</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2874068542"/>
                  </a:ext>
                </a:extLst>
              </a:tr>
              <a:tr h="1017844">
                <a:tc>
                  <a:txBody>
                    <a:bodyPr/>
                    <a:lstStyle/>
                    <a:p>
                      <a:pPr algn="ctr" rtl="0">
                        <a:buNone/>
                      </a:pPr>
                      <a:r>
                        <a:rPr lang="af-ZA" sz="2800">
                          <a:latin typeface="Arial"/>
                        </a:rPr>
                        <a:t>Faisabilité</a:t>
                      </a:r>
                    </a:p>
                  </a:txBody>
                  <a:tcPr anchor="ctr">
                    <a:lnL>
                      <a:noFill/>
                    </a:lnL>
                    <a:lnR>
                      <a:noFill/>
                    </a:lnR>
                    <a:lnT>
                      <a:noFill/>
                    </a:lnT>
                    <a:lnB>
                      <a:noFill/>
                    </a:lnB>
                    <a:noFill/>
                  </a:tcPr>
                </a:tc>
                <a:tc>
                  <a:txBody>
                    <a:bodyPr/>
                    <a:lstStyle/>
                    <a:p>
                      <a:pPr algn="ctr" rtl="0">
                        <a:buNone/>
                      </a:pPr>
                      <a:r>
                        <a:rPr lang="el-GR" sz="2800">
                          <a:latin typeface="Arial"/>
                        </a:rPr>
                        <a:t>1–10</a:t>
                      </a:r>
                    </a:p>
                  </a:txBody>
                  <a:tcPr anchor="ctr">
                    <a:lnL>
                      <a:noFill/>
                    </a:lnL>
                    <a:lnR>
                      <a:noFill/>
                    </a:lnR>
                    <a:lnT>
                      <a:noFill/>
                    </a:lnT>
                    <a:lnB>
                      <a:noFill/>
                    </a:lnB>
                    <a:noFill/>
                  </a:tcPr>
                </a:tc>
                <a:tc>
                  <a:txBody>
                    <a:bodyPr/>
                    <a:lstStyle/>
                    <a:p>
                      <a:pPr algn="l" rtl="0">
                        <a:buNone/>
                      </a:pPr>
                      <a:r>
                        <a:rPr lang="af-ZA" sz="2800" err="1">
                          <a:latin typeface="Arial"/>
                        </a:rPr>
                        <a:t>Depuis</a:t>
                      </a:r>
                      <a:r>
                        <a:rPr lang="af-ZA" sz="2800">
                          <a:latin typeface="Arial"/>
                        </a:rPr>
                        <a:t> </a:t>
                      </a:r>
                      <a:r>
                        <a:rPr lang="af-ZA" sz="2800" err="1">
                          <a:latin typeface="Arial"/>
                        </a:rPr>
                        <a:t>peu clair</a:t>
                      </a:r>
                      <a:r>
                        <a:rPr lang="af-ZA" sz="2800">
                          <a:latin typeface="Arial"/>
                        </a:rPr>
                        <a:t> </a:t>
                      </a:r>
                      <a:r>
                        <a:rPr lang="af-ZA" sz="2800" err="1">
                          <a:latin typeface="Arial"/>
                        </a:rPr>
                        <a:t>à</a:t>
                      </a:r>
                      <a:r>
                        <a:rPr lang="af-ZA" sz="2800">
                          <a:latin typeface="Arial"/>
                        </a:rPr>
                        <a:t> </a:t>
                      </a:r>
                      <a:r>
                        <a:rPr lang="af-ZA" sz="2800" err="1">
                          <a:latin typeface="Arial"/>
                        </a:rPr>
                        <a:t>pleinement</a:t>
                      </a:r>
                      <a:r>
                        <a:rPr lang="af-ZA" sz="2800">
                          <a:latin typeface="Arial"/>
                        </a:rPr>
                        <a:t> </a:t>
                      </a:r>
                      <a:r>
                        <a:rPr lang="af-ZA" sz="2800" err="1">
                          <a:latin typeface="Arial"/>
                        </a:rPr>
                        <a:t>actionnable</a:t>
                      </a:r>
                      <a:endParaRPr lang="af-ZA" sz="2800">
                        <a:latin typeface="Arial"/>
                      </a:endParaRPr>
                    </a:p>
                  </a:txBody>
                  <a:tcPr anchor="ctr">
                    <a:lnL>
                      <a:noFill/>
                    </a:lnL>
                    <a:lnR>
                      <a:noFill/>
                    </a:lnR>
                    <a:lnT>
                      <a:noFill/>
                    </a:lnT>
                    <a:lnB>
                      <a:noFill/>
                    </a:lnB>
                    <a:noFill/>
                  </a:tcPr>
                </a:tc>
                <a:extLst>
                  <a:ext uri="{0D108BD9-81ED-4DB2-BD59-A6C34878D82A}">
                    <a16:rowId xmlns:a16="http://schemas.microsoft.com/office/drawing/2014/main" val="1429223396"/>
                  </a:ext>
                </a:extLst>
              </a:tr>
              <a:tr h="1017844">
                <a:tc>
                  <a:txBody>
                    <a:bodyPr/>
                    <a:lstStyle/>
                    <a:p>
                      <a:pPr algn="ctr" rtl="0">
                        <a:buNone/>
                      </a:pPr>
                      <a:r>
                        <a:rPr lang="af-ZA" sz="2800" err="1">
                          <a:latin typeface="Arial"/>
                        </a:rPr>
                        <a:t>Durabilité</a:t>
                      </a:r>
                      <a:endParaRPr lang="af-ZA" sz="2800">
                        <a:latin typeface="Arial"/>
                      </a:endParaRPr>
                    </a:p>
                  </a:txBody>
                  <a:tcPr anchor="ctr">
                    <a:lnL>
                      <a:noFill/>
                    </a:lnL>
                    <a:lnR>
                      <a:noFill/>
                    </a:lnR>
                    <a:lnT>
                      <a:noFill/>
                    </a:lnT>
                    <a:lnB>
                      <a:noFill/>
                    </a:lnB>
                    <a:noFill/>
                  </a:tcPr>
                </a:tc>
                <a:tc>
                  <a:txBody>
                    <a:bodyPr/>
                    <a:lstStyle/>
                    <a:p>
                      <a:pPr algn="ctr" rtl="0">
                        <a:buNone/>
                      </a:pPr>
                      <a:r>
                        <a:rPr lang="el-GR" sz="2800">
                          <a:latin typeface="Arial"/>
                        </a:rPr>
                        <a:t>1–10</a:t>
                      </a:r>
                    </a:p>
                  </a:txBody>
                  <a:tcPr anchor="ctr">
                    <a:lnL>
                      <a:noFill/>
                    </a:lnL>
                    <a:lnR>
                      <a:noFill/>
                    </a:lnR>
                    <a:lnT>
                      <a:noFill/>
                    </a:lnT>
                    <a:lnB>
                      <a:noFill/>
                    </a:lnB>
                    <a:noFill/>
                  </a:tcPr>
                </a:tc>
                <a:tc>
                  <a:txBody>
                    <a:bodyPr/>
                    <a:lstStyle/>
                    <a:p>
                      <a:pPr algn="l" rtl="0">
                        <a:buNone/>
                      </a:pPr>
                      <a:r>
                        <a:rPr lang="af-ZA" sz="2800">
                          <a:latin typeface="Arial"/>
                        </a:rPr>
                        <a:t>De l'impact minimal à l'impact à long terme</a:t>
                      </a:r>
                    </a:p>
                  </a:txBody>
                  <a:tcPr anchor="ctr">
                    <a:lnL>
                      <a:noFill/>
                    </a:lnL>
                    <a:lnR>
                      <a:noFill/>
                    </a:lnR>
                    <a:lnT>
                      <a:noFill/>
                    </a:lnT>
                    <a:lnB>
                      <a:noFill/>
                    </a:lnB>
                    <a:noFill/>
                  </a:tcPr>
                </a:tc>
                <a:extLst>
                  <a:ext uri="{0D108BD9-81ED-4DB2-BD59-A6C34878D82A}">
                    <a16:rowId xmlns:a16="http://schemas.microsoft.com/office/drawing/2014/main" val="2511826664"/>
                  </a:ext>
                </a:extLst>
              </a:tr>
              <a:tr h="1017844">
                <a:tc>
                  <a:txBody>
                    <a:bodyPr/>
                    <a:lstStyle/>
                    <a:p>
                      <a:pPr algn="ctr" rtl="0">
                        <a:buNone/>
                      </a:pPr>
                      <a:r>
                        <a:rPr lang="af-ZA" sz="2800" err="1">
                          <a:latin typeface="Arial"/>
                        </a:rPr>
                        <a:t>Entreprise</a:t>
                      </a:r>
                      <a:r>
                        <a:rPr lang="af-ZA" sz="2800">
                          <a:latin typeface="Arial"/>
                        </a:rPr>
                        <a:t> </a:t>
                      </a:r>
                      <a:r>
                        <a:rPr lang="af-ZA" sz="2800" err="1">
                          <a:latin typeface="Arial"/>
                        </a:rPr>
                        <a:t>Impact</a:t>
                      </a:r>
                      <a:endParaRPr lang="af-ZA" sz="2800">
                        <a:latin typeface="Arial"/>
                      </a:endParaRPr>
                    </a:p>
                  </a:txBody>
                  <a:tcPr anchor="ctr">
                    <a:lnL>
                      <a:noFill/>
                    </a:lnL>
                    <a:lnR>
                      <a:noFill/>
                    </a:lnR>
                    <a:lnT>
                      <a:noFill/>
                    </a:lnT>
                    <a:lnB>
                      <a:noFill/>
                    </a:lnB>
                    <a:noFill/>
                  </a:tcPr>
                </a:tc>
                <a:tc>
                  <a:txBody>
                    <a:bodyPr/>
                    <a:lstStyle/>
                    <a:p>
                      <a:pPr algn="ctr" rtl="0">
                        <a:buNone/>
                      </a:pPr>
                      <a:r>
                        <a:rPr lang="el-GR" sz="2800">
                          <a:latin typeface="Arial"/>
                        </a:rPr>
                        <a:t>1–10</a:t>
                      </a:r>
                    </a:p>
                  </a:txBody>
                  <a:tcPr anchor="ctr">
                    <a:lnL>
                      <a:noFill/>
                    </a:lnL>
                    <a:lnR>
                      <a:noFill/>
                    </a:lnR>
                    <a:lnT>
                      <a:noFill/>
                    </a:lnT>
                    <a:lnB>
                      <a:noFill/>
                    </a:lnB>
                    <a:noFill/>
                  </a:tcPr>
                </a:tc>
                <a:tc>
                  <a:txBody>
                    <a:bodyPr/>
                    <a:lstStyle/>
                    <a:p>
                      <a:pPr algn="l" rtl="0">
                        <a:buNone/>
                      </a:pPr>
                      <a:r>
                        <a:rPr lang="af-ZA" sz="2800">
                          <a:latin typeface="Arial"/>
                        </a:rPr>
                        <a:t>De faible valeur à forte pertinence sur le marché</a:t>
                      </a:r>
                    </a:p>
                  </a:txBody>
                  <a:tcPr anchor="ctr">
                    <a:lnL>
                      <a:noFill/>
                    </a:lnL>
                    <a:lnR>
                      <a:noFill/>
                    </a:lnR>
                    <a:lnT>
                      <a:noFill/>
                    </a:lnT>
                    <a:lnB>
                      <a:noFill/>
                    </a:lnB>
                    <a:noFill/>
                  </a:tcPr>
                </a:tc>
                <a:extLst>
                  <a:ext uri="{0D108BD9-81ED-4DB2-BD59-A6C34878D82A}">
                    <a16:rowId xmlns:a16="http://schemas.microsoft.com/office/drawing/2014/main" val="3776856928"/>
                  </a:ext>
                </a:extLst>
              </a:tr>
              <a:tr h="1017844">
                <a:tc>
                  <a:txBody>
                    <a:bodyPr/>
                    <a:lstStyle/>
                    <a:p>
                      <a:pPr algn="ctr" rtl="0">
                        <a:buNone/>
                      </a:pPr>
                      <a:r>
                        <a:rPr lang="af-ZA" sz="2800" err="1">
                          <a:latin typeface="Arial"/>
                        </a:rPr>
                        <a:t>Présentation</a:t>
                      </a:r>
                      <a:endParaRPr lang="af-ZA" sz="2800">
                        <a:latin typeface="Arial"/>
                      </a:endParaRPr>
                    </a:p>
                  </a:txBody>
                  <a:tcPr anchor="ctr">
                    <a:lnL>
                      <a:noFill/>
                    </a:lnL>
                    <a:lnR>
                      <a:noFill/>
                    </a:lnR>
                    <a:lnT>
                      <a:noFill/>
                    </a:lnT>
                    <a:lnB>
                      <a:noFill/>
                    </a:lnB>
                    <a:noFill/>
                  </a:tcPr>
                </a:tc>
                <a:tc>
                  <a:txBody>
                    <a:bodyPr/>
                    <a:lstStyle/>
                    <a:p>
                      <a:pPr algn="ctr" rtl="0">
                        <a:buNone/>
                      </a:pPr>
                      <a:r>
                        <a:rPr lang="el-GR" sz="2800">
                          <a:latin typeface="Arial"/>
                        </a:rPr>
                        <a:t>1–10</a:t>
                      </a:r>
                    </a:p>
                  </a:txBody>
                  <a:tcPr anchor="ctr">
                    <a:lnL>
                      <a:noFill/>
                    </a:lnL>
                    <a:lnR>
                      <a:noFill/>
                    </a:lnR>
                    <a:lnT>
                      <a:noFill/>
                    </a:lnT>
                    <a:lnB>
                      <a:noFill/>
                    </a:lnB>
                    <a:noFill/>
                  </a:tcPr>
                </a:tc>
                <a:tc>
                  <a:txBody>
                    <a:bodyPr/>
                    <a:lstStyle/>
                    <a:p>
                      <a:pPr algn="l" rtl="0">
                        <a:buNone/>
                      </a:pPr>
                      <a:r>
                        <a:rPr lang="af-ZA" sz="2800">
                          <a:latin typeface="Arial"/>
                        </a:rPr>
                        <a:t>De la présentation non structurée à la présentation inspirante</a:t>
                      </a:r>
                    </a:p>
                  </a:txBody>
                  <a:tcPr anchor="ctr">
                    <a:lnL>
                      <a:noFill/>
                    </a:lnL>
                    <a:lnR>
                      <a:noFill/>
                    </a:lnR>
                    <a:lnT>
                      <a:noFill/>
                    </a:lnT>
                    <a:lnB>
                      <a:noFill/>
                    </a:lnB>
                    <a:noFill/>
                  </a:tcPr>
                </a:tc>
                <a:extLst>
                  <a:ext uri="{0D108BD9-81ED-4DB2-BD59-A6C34878D82A}">
                    <a16:rowId xmlns:a16="http://schemas.microsoft.com/office/drawing/2014/main" val="995506080"/>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p:nvPr/>
        </p:nvGrpSpPr>
        <p:grpSpPr>
          <a:xfrm>
            <a:off x="740151" y="378389"/>
            <a:ext cx="13514840" cy="1988345"/>
            <a:chOff x="0" y="0"/>
            <a:chExt cx="18019786" cy="2651126"/>
          </a:xfrm>
        </p:grpSpPr>
        <p:sp>
          <p:nvSpPr>
            <p:cNvPr id="19" name="Freeform 19"/>
            <p:cNvSpPr/>
            <p:nvPr/>
          </p:nvSpPr>
          <p:spPr>
            <a:xfrm>
              <a:off x="0" y="0"/>
              <a:ext cx="18019785" cy="2651126"/>
            </a:xfrm>
            <a:custGeom>
              <a:avLst/>
              <a:gdLst/>
              <a:ahLst/>
              <a:cxnLst/>
              <a:rect l="l" t="t" r="r" b="b"/>
              <a:pathLst>
                <a:path w="18019785" h="2651126">
                  <a:moveTo>
                    <a:pt x="0" y="0"/>
                  </a:moveTo>
                  <a:lnTo>
                    <a:pt x="18019785" y="0"/>
                  </a:lnTo>
                  <a:lnTo>
                    <a:pt x="18019785" y="2651126"/>
                  </a:lnTo>
                  <a:lnTo>
                    <a:pt x="0" y="2651126"/>
                  </a:lnTo>
                  <a:close/>
                </a:path>
              </a:pathLst>
            </a:custGeom>
            <a:solidFill>
              <a:srgbClr val="000000">
                <a:alpha val="0"/>
              </a:srgbClr>
            </a:solidFill>
          </p:spPr>
          <p:txBody>
            <a:bodyPr/>
            <a:lstStyle/>
            <a:p>
              <a:pPr algn="l" rtl="0"/>
              <a:endParaRPr lang="el-GR"/>
            </a:p>
          </p:txBody>
        </p:sp>
        <p:sp>
          <p:nvSpPr>
            <p:cNvPr id="20" name="TextBox 20"/>
            <p:cNvSpPr txBox="1"/>
            <p:nvPr/>
          </p:nvSpPr>
          <p:spPr>
            <a:xfrm>
              <a:off x="0" y="47625"/>
              <a:ext cx="18019786" cy="2603501"/>
            </a:xfrm>
            <a:prstGeom prst="rect">
              <a:avLst/>
            </a:prstGeom>
          </p:spPr>
          <p:txBody>
            <a:bodyPr lIns="0" tIns="0" rIns="0" bIns="0" rtlCol="0" anchor="ctr"/>
            <a:lstStyle/>
            <a:p>
              <a:pPr algn="l" rtl="0">
                <a:lnSpc>
                  <a:spcPts val="5832"/>
                </a:lnSpc>
              </a:pPr>
              <a:r>
                <a:rPr lang="en-US" sz="5400" b="1">
                  <a:solidFill>
                    <a:srgbClr val="8D5CFF"/>
                  </a:solidFill>
                  <a:latin typeface="Georgia Bold"/>
                  <a:ea typeface="Georgia Bold"/>
                  <a:cs typeface="Georgia Bold"/>
                  <a:sym typeface="Georgia Bold"/>
                </a:rPr>
                <a:t>Comment vos propositions seront évaluées</a:t>
              </a:r>
            </a:p>
          </p:txBody>
        </p:sp>
      </p:grpSp>
      <p:grpSp>
        <p:nvGrpSpPr>
          <p:cNvPr id="21" name="Group 21"/>
          <p:cNvGrpSpPr>
            <a:grpSpLocks noChangeAspect="1"/>
          </p:cNvGrpSpPr>
          <p:nvPr/>
        </p:nvGrpSpPr>
        <p:grpSpPr>
          <a:xfrm>
            <a:off x="14526490" y="544438"/>
            <a:ext cx="3282540" cy="997420"/>
            <a:chOff x="0" y="0"/>
            <a:chExt cx="4376720" cy="1329894"/>
          </a:xfrm>
        </p:grpSpPr>
        <p:sp>
          <p:nvSpPr>
            <p:cNvPr id="22" name="Freeform 22" descr="Εικόνα που περιέχει γραφικά, γραφιστική, στιγμιότυπο οθόνης, γραμματοσειρά  Το περιεχόμενο που δημιουργείται από AI ενδέχεται να είναι εσφαλμένο."/>
            <p:cNvSpPr/>
            <p:nvPr/>
          </p:nvSpPr>
          <p:spPr>
            <a:xfrm>
              <a:off x="0" y="0"/>
              <a:ext cx="4376674" cy="1329944"/>
            </a:xfrm>
            <a:custGeom>
              <a:avLst/>
              <a:gdLst/>
              <a:ahLst/>
              <a:cxnLst/>
              <a:rect l="l" t="t" r="r" b="b"/>
              <a:pathLst>
                <a:path w="4376674" h="1329944">
                  <a:moveTo>
                    <a:pt x="0" y="0"/>
                  </a:moveTo>
                  <a:lnTo>
                    <a:pt x="4376674" y="0"/>
                  </a:lnTo>
                  <a:lnTo>
                    <a:pt x="4376674" y="1329944"/>
                  </a:lnTo>
                  <a:lnTo>
                    <a:pt x="0" y="1329944"/>
                  </a:lnTo>
                  <a:lnTo>
                    <a:pt x="0" y="0"/>
                  </a:lnTo>
                  <a:close/>
                </a:path>
              </a:pathLst>
            </a:custGeom>
            <a:blipFill>
              <a:blip r:embed="rId9"/>
              <a:stretch>
                <a:fillRect r="-1" b="3"/>
              </a:stretch>
            </a:blipFill>
          </p:spPr>
          <p:txBody>
            <a:bodyPr/>
            <a:lstStyle/>
            <a:p>
              <a:pPr algn="l" rtl="0"/>
              <a:endParaRPr lang="el-GR"/>
            </a:p>
          </p:txBody>
        </p:sp>
      </p:grpSp>
      <p:sp>
        <p:nvSpPr>
          <p:cNvPr id="23" name="TextBox 23"/>
          <p:cNvSpPr txBox="1"/>
          <p:nvPr/>
        </p:nvSpPr>
        <p:spPr>
          <a:xfrm>
            <a:off x="1029498" y="2755583"/>
            <a:ext cx="13669378" cy="3829050"/>
          </a:xfrm>
          <a:prstGeom prst="rect">
            <a:avLst/>
          </a:prstGeom>
        </p:spPr>
        <p:txBody>
          <a:bodyPr lIns="0" tIns="0" rIns="0" bIns="0" rtlCol="0" anchor="t">
            <a:spAutoFit/>
          </a:bodyPr>
          <a:lstStyle/>
          <a:p>
            <a:pPr algn="l" rtl="0">
              <a:lnSpc>
                <a:spcPts val="4320"/>
              </a:lnSpc>
            </a:pPr>
            <a:endParaRPr/>
          </a:p>
          <a:p>
            <a:pPr algn="l" rtl="0">
              <a:lnSpc>
                <a:spcPts val="4320"/>
              </a:lnSpc>
            </a:pPr>
            <a:r>
              <a:rPr lang="en-US" sz="3600" b="1">
                <a:solidFill>
                  <a:srgbClr val="19112C"/>
                </a:solidFill>
                <a:latin typeface="Arial Bold"/>
                <a:ea typeface="Arial Bold"/>
                <a:cs typeface="Arial Bold"/>
                <a:sym typeface="Arial Bold"/>
              </a:rPr>
              <a:t>Échelle de notation</a:t>
            </a:r>
          </a:p>
          <a:p>
            <a:pPr algn="l" rtl="0">
              <a:lnSpc>
                <a:spcPts val="4320"/>
              </a:lnSpc>
            </a:pPr>
            <a:r>
              <a:rPr lang="en-US" sz="3600">
                <a:solidFill>
                  <a:srgbClr val="19112C"/>
                </a:solidFill>
                <a:latin typeface="Arial"/>
                <a:ea typeface="Arial"/>
                <a:cs typeface="Arial"/>
                <a:sym typeface="Arial"/>
              </a:rPr>
              <a:t>1-2 = Faible – non démontré ou non pertinent</a:t>
            </a:r>
          </a:p>
          <a:p>
            <a:pPr algn="l" rtl="0">
              <a:lnSpc>
                <a:spcPts val="4320"/>
              </a:lnSpc>
            </a:pPr>
            <a:r>
              <a:rPr lang="en-US" sz="3600">
                <a:solidFill>
                  <a:srgbClr val="19112C"/>
                </a:solidFill>
                <a:latin typeface="Arial"/>
                <a:ea typeface="Arial"/>
                <a:cs typeface="Arial"/>
                <a:sym typeface="Arial"/>
              </a:rPr>
              <a:t>3-4 = Raisonnable : preuves minimales ou peu claires</a:t>
            </a:r>
          </a:p>
          <a:p>
            <a:pPr algn="l" rtl="0">
              <a:lnSpc>
                <a:spcPts val="4320"/>
              </a:lnSpc>
            </a:pPr>
            <a:r>
              <a:rPr lang="en-US" sz="3600">
                <a:solidFill>
                  <a:srgbClr val="19112C"/>
                </a:solidFill>
                <a:latin typeface="Arial"/>
                <a:ea typeface="Arial"/>
                <a:cs typeface="Arial"/>
                <a:sym typeface="Arial"/>
              </a:rPr>
              <a:t>5-6 = Bien – Répond aux attentes de façon satisfaisante</a:t>
            </a:r>
          </a:p>
          <a:p>
            <a:pPr algn="l" rtl="0">
              <a:lnSpc>
                <a:spcPts val="4320"/>
              </a:lnSpc>
            </a:pPr>
            <a:r>
              <a:rPr lang="en-US" sz="3600">
                <a:solidFill>
                  <a:srgbClr val="19112C"/>
                </a:solidFill>
                <a:latin typeface="Arial"/>
                <a:ea typeface="Arial"/>
                <a:cs typeface="Arial"/>
                <a:sym typeface="Arial"/>
              </a:rPr>
              <a:t>7-8 = Très bien – démonstration solide et bien développée</a:t>
            </a:r>
          </a:p>
          <a:p>
            <a:pPr algn="l" rtl="0">
              <a:lnSpc>
                <a:spcPts val="4320"/>
              </a:lnSpc>
            </a:pPr>
            <a:r>
              <a:rPr lang="en-US" sz="3600">
                <a:solidFill>
                  <a:srgbClr val="19112C"/>
                </a:solidFill>
                <a:latin typeface="Arial"/>
                <a:ea typeface="Arial"/>
                <a:cs typeface="Arial"/>
                <a:sym typeface="Arial"/>
              </a:rPr>
              <a:t>9-10 = Excellent – ​​exceptionnel, complet et percutant</a:t>
            </a: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846618" y="1683544"/>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85725"/>
              <a:ext cx="19833094" cy="4689475"/>
            </a:xfrm>
            <a:prstGeom prst="rect">
              <a:avLst/>
            </a:prstGeom>
          </p:spPr>
          <p:txBody>
            <a:bodyPr lIns="0" tIns="0" rIns="0" bIns="0" rtlCol="0" anchor="b"/>
            <a:lstStyle/>
            <a:p>
              <a:pPr algn="l" rtl="0">
                <a:lnSpc>
                  <a:spcPts val="9720"/>
                </a:lnSpc>
              </a:pPr>
              <a:r>
                <a:rPr lang="en-US" sz="9000" b="1">
                  <a:solidFill>
                    <a:srgbClr val="FFFFFF"/>
                  </a:solidFill>
                  <a:latin typeface="Georgia Bold"/>
                  <a:ea typeface="Georgia Bold"/>
                  <a:cs typeface="Georgia Bold"/>
                  <a:sym typeface="Georgia Bold"/>
                </a:rPr>
                <a:t>Commençons... MAINTENANT !</a:t>
              </a: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28700" y="242303"/>
            <a:ext cx="11071335" cy="1137553"/>
            <a:chOff x="0" y="0"/>
            <a:chExt cx="14761780" cy="1516737"/>
          </a:xfrm>
        </p:grpSpPr>
        <p:sp>
          <p:nvSpPr>
            <p:cNvPr id="21" name="Freeform 21"/>
            <p:cNvSpPr/>
            <p:nvPr/>
          </p:nvSpPr>
          <p:spPr>
            <a:xfrm>
              <a:off x="0" y="0"/>
              <a:ext cx="14761780" cy="1516737"/>
            </a:xfrm>
            <a:custGeom>
              <a:avLst/>
              <a:gdLst/>
              <a:ahLst/>
              <a:cxnLst/>
              <a:rect l="l" t="t" r="r" b="b"/>
              <a:pathLst>
                <a:path w="14761780" h="1516737">
                  <a:moveTo>
                    <a:pt x="0" y="0"/>
                  </a:moveTo>
                  <a:lnTo>
                    <a:pt x="14761780" y="0"/>
                  </a:lnTo>
                  <a:lnTo>
                    <a:pt x="14761780"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4761780"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1. Collecte des données</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40 minutes</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comprendre le défi choisi et recueillir les informations pertinentes</a:t>
            </a:r>
          </a:p>
        </p:txBody>
      </p:sp>
      <p:sp>
        <p:nvSpPr>
          <p:cNvPr id="29" name="TextBox 29"/>
          <p:cNvSpPr txBox="1"/>
          <p:nvPr/>
        </p:nvSpPr>
        <p:spPr>
          <a:xfrm>
            <a:off x="1028700" y="6327984"/>
            <a:ext cx="16607952" cy="2333972"/>
          </a:xfrm>
          <a:prstGeom prst="rect">
            <a:avLst/>
          </a:prstGeom>
        </p:spPr>
        <p:txBody>
          <a:bodyPr lIns="0" tIns="0" rIns="0" bIns="0" rtlCol="0" anchor="t">
            <a:spAutoFit/>
          </a:bodyPr>
          <a:lstStyle/>
          <a:p>
            <a:pPr algn="l" rtl="0">
              <a:lnSpc>
                <a:spcPts val="2592"/>
              </a:lnSpc>
            </a:pPr>
            <a:r>
              <a:rPr lang="en-US" sz="2800" dirty="0" err="1">
                <a:solidFill>
                  <a:srgbClr val="19112C"/>
                </a:solidFill>
                <a:latin typeface="Arial"/>
                <a:ea typeface="Arial"/>
                <a:cs typeface="Arial"/>
                <a:sym typeface="Arial"/>
              </a:rPr>
              <a:t>Rechercher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tous</a:t>
            </a:r>
            <a:r>
              <a:rPr lang="en-US" sz="2800" dirty="0">
                <a:solidFill>
                  <a:srgbClr val="19112C"/>
                </a:solidFill>
                <a:latin typeface="Arial"/>
                <a:ea typeface="Arial"/>
                <a:cs typeface="Arial"/>
                <a:sym typeface="Arial"/>
              </a:rPr>
              <a:t> les </a:t>
            </a:r>
            <a:r>
              <a:rPr lang="en-US" sz="2800" dirty="0" err="1">
                <a:solidFill>
                  <a:srgbClr val="19112C"/>
                </a:solidFill>
                <a:latin typeface="Arial"/>
                <a:ea typeface="Arial"/>
                <a:cs typeface="Arial"/>
                <a:sym typeface="Arial"/>
              </a:rPr>
              <a:t>éléments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pertinents</a:t>
            </a:r>
            <a:r>
              <a:rPr lang="en-US" sz="2800" dirty="0">
                <a:solidFill>
                  <a:srgbClr val="19112C"/>
                </a:solidFill>
                <a:latin typeface="Arial"/>
                <a:ea typeface="Arial"/>
                <a:cs typeface="Arial"/>
                <a:sym typeface="Arial"/>
              </a:rPr>
              <a:t> qui </a:t>
            </a:r>
            <a:r>
              <a:rPr lang="en-US" sz="2800" dirty="0" err="1">
                <a:solidFill>
                  <a:srgbClr val="19112C"/>
                </a:solidFill>
                <a:latin typeface="Arial"/>
                <a:ea typeface="Arial"/>
                <a:cs typeface="Arial"/>
                <a:sym typeface="Arial"/>
              </a:rPr>
              <a:t>peuvent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compléter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notre</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compréhension</a:t>
            </a:r>
            <a:r>
              <a:rPr lang="en-US" sz="2800" dirty="0">
                <a:solidFill>
                  <a:srgbClr val="19112C"/>
                </a:solidFill>
                <a:latin typeface="Arial"/>
                <a:ea typeface="Arial"/>
                <a:cs typeface="Arial"/>
                <a:sym typeface="Arial"/>
              </a:rPr>
              <a:t> du </a:t>
            </a:r>
            <a:r>
              <a:rPr lang="en-US" sz="2800" dirty="0" err="1">
                <a:solidFill>
                  <a:srgbClr val="19112C"/>
                </a:solidFill>
                <a:latin typeface="Arial"/>
                <a:ea typeface="Arial"/>
                <a:cs typeface="Arial"/>
                <a:sym typeface="Arial"/>
              </a:rPr>
              <a:t>problème</a:t>
            </a:r>
            <a:r>
              <a:rPr lang="en-US" sz="2800" dirty="0">
                <a:solidFill>
                  <a:srgbClr val="19112C"/>
                </a:solidFill>
                <a:latin typeface="Arial"/>
                <a:ea typeface="Arial"/>
                <a:cs typeface="Arial"/>
                <a:sym typeface="Arial"/>
              </a:rPr>
              <a:t>.</a:t>
            </a:r>
          </a:p>
          <a:p>
            <a:pPr algn="l" rtl="0">
              <a:lnSpc>
                <a:spcPts val="2592"/>
              </a:lnSpc>
            </a:pPr>
            <a:endParaRPr lang="en-US" sz="2800" dirty="0">
              <a:solidFill>
                <a:srgbClr val="19112C"/>
              </a:solidFill>
              <a:latin typeface="Arial"/>
              <a:ea typeface="Arial"/>
              <a:cs typeface="Arial"/>
              <a:sym typeface="Arial"/>
            </a:endParaRPr>
          </a:p>
          <a:p>
            <a:pPr algn="l" rtl="0">
              <a:lnSpc>
                <a:spcPts val="2592"/>
              </a:lnSpc>
            </a:pPr>
            <a:r>
              <a:rPr lang="en-US" sz="2800" dirty="0">
                <a:solidFill>
                  <a:srgbClr val="19112C"/>
                </a:solidFill>
                <a:latin typeface="Arial"/>
                <a:ea typeface="Arial"/>
                <a:cs typeface="Arial"/>
                <a:sym typeface="Arial"/>
              </a:rPr>
              <a:t>Quelle est </a:t>
            </a:r>
            <a:r>
              <a:rPr lang="en-US" sz="2800" dirty="0" err="1">
                <a:solidFill>
                  <a:srgbClr val="19112C"/>
                </a:solidFill>
                <a:latin typeface="Arial"/>
                <a:ea typeface="Arial"/>
                <a:cs typeface="Arial"/>
                <a:sym typeface="Arial"/>
              </a:rPr>
              <a:t>l'origine</a:t>
            </a:r>
            <a:r>
              <a:rPr lang="en-US" sz="2800" dirty="0">
                <a:solidFill>
                  <a:srgbClr val="19112C"/>
                </a:solidFill>
                <a:latin typeface="Arial"/>
                <a:ea typeface="Arial"/>
                <a:cs typeface="Arial"/>
                <a:sym typeface="Arial"/>
              </a:rPr>
              <a:t> du </a:t>
            </a:r>
            <a:r>
              <a:rPr lang="en-US" sz="2800" dirty="0" err="1">
                <a:solidFill>
                  <a:srgbClr val="19112C"/>
                </a:solidFill>
                <a:latin typeface="Arial"/>
                <a:ea typeface="Arial"/>
                <a:cs typeface="Arial"/>
                <a:sym typeface="Arial"/>
              </a:rPr>
              <a:t>problème</a:t>
            </a:r>
            <a:r>
              <a:rPr lang="en-US" sz="2800" dirty="0">
                <a:solidFill>
                  <a:srgbClr val="19112C"/>
                </a:solidFill>
                <a:latin typeface="Arial"/>
                <a:ea typeface="Arial"/>
                <a:cs typeface="Arial"/>
                <a:sym typeface="Arial"/>
              </a:rPr>
              <a:t> ?</a:t>
            </a:r>
          </a:p>
          <a:p>
            <a:pPr algn="l" rtl="0">
              <a:lnSpc>
                <a:spcPts val="2592"/>
              </a:lnSpc>
            </a:pPr>
            <a:r>
              <a:rPr lang="en-US" sz="2800" dirty="0">
                <a:solidFill>
                  <a:srgbClr val="19112C"/>
                </a:solidFill>
                <a:latin typeface="Arial"/>
                <a:ea typeface="Arial"/>
                <a:cs typeface="Arial"/>
                <a:sym typeface="Arial"/>
              </a:rPr>
              <a:t>Comment en </a:t>
            </a:r>
            <a:r>
              <a:rPr lang="en-US" sz="2800" dirty="0" err="1">
                <a:solidFill>
                  <a:srgbClr val="19112C"/>
                </a:solidFill>
                <a:latin typeface="Arial"/>
                <a:ea typeface="Arial"/>
                <a:cs typeface="Arial"/>
                <a:sym typeface="Arial"/>
              </a:rPr>
              <a:t>sommes</a:t>
            </a:r>
            <a:r>
              <a:rPr lang="en-US" sz="2800" dirty="0">
                <a:solidFill>
                  <a:srgbClr val="19112C"/>
                </a:solidFill>
                <a:latin typeface="Arial"/>
                <a:ea typeface="Arial"/>
                <a:cs typeface="Arial"/>
                <a:sym typeface="Arial"/>
              </a:rPr>
              <a:t>-nous </a:t>
            </a:r>
            <a:r>
              <a:rPr lang="en-US" sz="2800" dirty="0" err="1">
                <a:solidFill>
                  <a:srgbClr val="19112C"/>
                </a:solidFill>
                <a:latin typeface="Arial"/>
                <a:ea typeface="Arial"/>
                <a:cs typeface="Arial"/>
                <a:sym typeface="Arial"/>
              </a:rPr>
              <a:t>arrivés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là</a:t>
            </a:r>
            <a:r>
              <a:rPr lang="en-US" sz="2800" dirty="0">
                <a:solidFill>
                  <a:srgbClr val="19112C"/>
                </a:solidFill>
                <a:latin typeface="Arial"/>
                <a:ea typeface="Arial"/>
                <a:cs typeface="Arial"/>
                <a:sym typeface="Arial"/>
              </a:rPr>
              <a:t> ?</a:t>
            </a:r>
          </a:p>
          <a:p>
            <a:pPr algn="l" rtl="0">
              <a:lnSpc>
                <a:spcPts val="2592"/>
              </a:lnSpc>
            </a:pPr>
            <a:r>
              <a:rPr lang="en-US" sz="2800" dirty="0">
                <a:solidFill>
                  <a:srgbClr val="19112C"/>
                </a:solidFill>
                <a:latin typeface="Arial"/>
                <a:ea typeface="Arial"/>
                <a:cs typeface="Arial"/>
                <a:sym typeface="Arial"/>
              </a:rPr>
              <a:t>Quel est </a:t>
            </a:r>
            <a:r>
              <a:rPr lang="en-US" sz="2800" dirty="0" err="1">
                <a:solidFill>
                  <a:srgbClr val="19112C"/>
                </a:solidFill>
                <a:latin typeface="Arial"/>
                <a:ea typeface="Arial"/>
                <a:cs typeface="Arial"/>
                <a:sym typeface="Arial"/>
              </a:rPr>
              <a:t>l’impact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actuel</a:t>
            </a:r>
            <a:r>
              <a:rPr lang="en-US" sz="2800" dirty="0">
                <a:solidFill>
                  <a:srgbClr val="19112C"/>
                </a:solidFill>
                <a:latin typeface="Arial"/>
                <a:ea typeface="Arial"/>
                <a:cs typeface="Arial"/>
                <a:sym typeface="Arial"/>
              </a:rPr>
              <a:t>, chiffres à </a:t>
            </a:r>
            <a:r>
              <a:rPr lang="en-US" sz="2800" dirty="0" err="1">
                <a:solidFill>
                  <a:srgbClr val="19112C"/>
                </a:solidFill>
                <a:latin typeface="Arial"/>
                <a:ea typeface="Arial"/>
                <a:cs typeface="Arial"/>
                <a:sym typeface="Arial"/>
              </a:rPr>
              <a:t>l’appui</a:t>
            </a:r>
            <a:r>
              <a:rPr lang="en-US" sz="2800" dirty="0">
                <a:solidFill>
                  <a:srgbClr val="19112C"/>
                </a:solidFill>
                <a:latin typeface="Arial"/>
                <a:ea typeface="Arial"/>
                <a:cs typeface="Arial"/>
                <a:sym typeface="Arial"/>
              </a:rPr>
              <a:t> ? (Impact social, </a:t>
            </a:r>
            <a:r>
              <a:rPr lang="en-US" sz="2800" dirty="0" err="1">
                <a:solidFill>
                  <a:srgbClr val="19112C"/>
                </a:solidFill>
                <a:latin typeface="Arial"/>
                <a:ea typeface="Arial"/>
                <a:cs typeface="Arial"/>
                <a:sym typeface="Arial"/>
              </a:rPr>
              <a:t>environnemental</a:t>
            </a:r>
            <a:r>
              <a:rPr lang="en-US" sz="2800" dirty="0">
                <a:solidFill>
                  <a:srgbClr val="19112C"/>
                </a:solidFill>
                <a:latin typeface="Arial"/>
                <a:ea typeface="Arial"/>
                <a:cs typeface="Arial"/>
                <a:sym typeface="Arial"/>
              </a:rPr>
              <a:t>, local, national, </a:t>
            </a:r>
            <a:r>
              <a:rPr lang="en-US" sz="2800" dirty="0" err="1">
                <a:solidFill>
                  <a:srgbClr val="19112C"/>
                </a:solidFill>
                <a:latin typeface="Arial"/>
                <a:ea typeface="Arial"/>
                <a:cs typeface="Arial"/>
                <a:sym typeface="Arial"/>
              </a:rPr>
              <a:t>européen</a:t>
            </a:r>
            <a:r>
              <a:rPr lang="en-US" sz="2800" dirty="0">
                <a:solidFill>
                  <a:srgbClr val="19112C"/>
                </a:solidFill>
                <a:latin typeface="Arial"/>
                <a:ea typeface="Arial"/>
                <a:cs typeface="Arial"/>
                <a:sym typeface="Arial"/>
              </a:rPr>
              <a:t>, etc.)</a:t>
            </a:r>
          </a:p>
          <a:p>
            <a:pPr algn="l" rtl="0">
              <a:lnSpc>
                <a:spcPts val="2592"/>
              </a:lnSpc>
            </a:pPr>
            <a:r>
              <a:rPr lang="en-US" sz="2800" dirty="0">
                <a:solidFill>
                  <a:srgbClr val="19112C"/>
                </a:solidFill>
                <a:latin typeface="Arial"/>
                <a:ea typeface="Arial"/>
                <a:cs typeface="Arial"/>
                <a:sym typeface="Arial"/>
              </a:rPr>
              <a:t>Quels </a:t>
            </a:r>
            <a:r>
              <a:rPr lang="en-US" sz="2800" dirty="0" err="1">
                <a:solidFill>
                  <a:srgbClr val="19112C"/>
                </a:solidFill>
                <a:latin typeface="Arial"/>
                <a:ea typeface="Arial"/>
                <a:cs typeface="Arial"/>
                <a:sym typeface="Arial"/>
              </a:rPr>
              <a:t>sont</a:t>
            </a:r>
            <a:r>
              <a:rPr lang="en-US" sz="2800" dirty="0">
                <a:solidFill>
                  <a:srgbClr val="19112C"/>
                </a:solidFill>
                <a:latin typeface="Arial"/>
                <a:ea typeface="Arial"/>
                <a:cs typeface="Arial"/>
                <a:sym typeface="Arial"/>
              </a:rPr>
              <a:t> les </a:t>
            </a:r>
            <a:r>
              <a:rPr lang="en-US" sz="2800" dirty="0" err="1">
                <a:solidFill>
                  <a:srgbClr val="19112C"/>
                </a:solidFill>
                <a:latin typeface="Arial"/>
                <a:ea typeface="Arial"/>
                <a:cs typeface="Arial"/>
                <a:sym typeface="Arial"/>
              </a:rPr>
              <a:t>éléments</a:t>
            </a:r>
            <a:r>
              <a:rPr lang="en-US" sz="2800" dirty="0">
                <a:solidFill>
                  <a:srgbClr val="19112C"/>
                </a:solidFill>
                <a:latin typeface="Arial"/>
                <a:ea typeface="Arial"/>
                <a:cs typeface="Arial"/>
                <a:sym typeface="Arial"/>
              </a:rPr>
              <a:t> les plus </a:t>
            </a:r>
            <a:r>
              <a:rPr lang="en-US" sz="2800" dirty="0" err="1">
                <a:solidFill>
                  <a:srgbClr val="19112C"/>
                </a:solidFill>
                <a:latin typeface="Arial"/>
                <a:ea typeface="Arial"/>
                <a:cs typeface="Arial"/>
                <a:sym typeface="Arial"/>
              </a:rPr>
              <a:t>problématiques</a:t>
            </a:r>
            <a:r>
              <a:rPr lang="en-US" sz="2800" dirty="0">
                <a:solidFill>
                  <a:srgbClr val="19112C"/>
                </a:solidFill>
                <a:latin typeface="Arial"/>
                <a:ea typeface="Arial"/>
                <a:cs typeface="Arial"/>
                <a:sym typeface="Arial"/>
              </a:rPr>
              <a:t> de </a:t>
            </a:r>
            <a:r>
              <a:rPr lang="en-US" sz="2800" dirty="0" err="1">
                <a:solidFill>
                  <a:srgbClr val="19112C"/>
                </a:solidFill>
                <a:latin typeface="Arial"/>
                <a:ea typeface="Arial"/>
                <a:cs typeface="Arial"/>
                <a:sym typeface="Arial"/>
              </a:rPr>
              <a:t>cette</a:t>
            </a:r>
            <a:r>
              <a:rPr lang="en-US" sz="2800" dirty="0">
                <a:solidFill>
                  <a:srgbClr val="19112C"/>
                </a:solidFill>
                <a:latin typeface="Arial"/>
                <a:ea typeface="Arial"/>
                <a:cs typeface="Arial"/>
                <a:sym typeface="Arial"/>
              </a:rPr>
              <a:t> situation ?</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définition du défi</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734729" y="-156720"/>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Modèle de résultat proposé</a:t>
              </a:r>
            </a:p>
          </p:txBody>
        </p:sp>
      </p:grpSp>
      <p:graphicFrame>
        <p:nvGraphicFramePr>
          <p:cNvPr id="26" name="Table 26"/>
          <p:cNvGraphicFramePr>
            <a:graphicFrameLocks noGrp="1"/>
          </p:cNvGraphicFramePr>
          <p:nvPr/>
        </p:nvGraphicFramePr>
        <p:xfrm>
          <a:off x="734729" y="1641113"/>
          <a:ext cx="12997743" cy="6773459"/>
        </p:xfrm>
        <a:graphic>
          <a:graphicData uri="http://schemas.openxmlformats.org/drawingml/2006/table">
            <a:tbl>
              <a:tblPr/>
              <a:tblGrid>
                <a:gridCol w="5225054">
                  <a:extLst>
                    <a:ext uri="{9D8B030D-6E8A-4147-A177-3AD203B41FA5}">
                      <a16:colId xmlns:a16="http://schemas.microsoft.com/office/drawing/2014/main" val="20000"/>
                    </a:ext>
                  </a:extLst>
                </a:gridCol>
                <a:gridCol w="7772689">
                  <a:extLst>
                    <a:ext uri="{9D8B030D-6E8A-4147-A177-3AD203B41FA5}">
                      <a16:colId xmlns:a16="http://schemas.microsoft.com/office/drawing/2014/main" val="20001"/>
                    </a:ext>
                  </a:extLst>
                </a:gridCol>
              </a:tblGrid>
              <a:tr h="724409">
                <a:tc>
                  <a:txBody>
                    <a:bodyPr/>
                    <a:lstStyle/>
                    <a:p>
                      <a:pPr algn="l" rtl="0">
                        <a:lnSpc>
                          <a:spcPts val="3120"/>
                        </a:lnSpc>
                        <a:defRPr/>
                      </a:pPr>
                      <a:r>
                        <a:rPr lang="en-US" sz="2600" b="1">
                          <a:solidFill>
                            <a:srgbClr val="FFFFFF"/>
                          </a:solidFill>
                          <a:latin typeface="Arial Bold"/>
                          <a:ea typeface="Arial Bold"/>
                          <a:cs typeface="Arial Bold"/>
                          <a:sym typeface="Arial Bold"/>
                        </a:rPr>
                        <a:t>Élément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Données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745919">
                <a:tc>
                  <a:txBody>
                    <a:bodyPr/>
                    <a:lstStyle/>
                    <a:p>
                      <a:pPr algn="l" rtl="0">
                        <a:lnSpc>
                          <a:spcPts val="2640"/>
                        </a:lnSpc>
                        <a:defRPr/>
                      </a:pPr>
                      <a:r>
                        <a:rPr lang="en-US" sz="2200">
                          <a:solidFill>
                            <a:srgbClr val="19112C"/>
                          </a:solidFill>
                          <a:latin typeface="Arial"/>
                          <a:ea typeface="Arial"/>
                          <a:cs typeface="Arial"/>
                          <a:sym typeface="Arial"/>
                        </a:rPr>
                        <a:t>Nom de l'équipe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81025">
                <a:tc>
                  <a:txBody>
                    <a:bodyPr/>
                    <a:lstStyle/>
                    <a:p>
                      <a:pPr algn="l" rtl="0">
                        <a:lnSpc>
                          <a:spcPts val="2640"/>
                        </a:lnSpc>
                        <a:defRPr/>
                      </a:pPr>
                      <a:r>
                        <a:rPr lang="en-US" sz="2200">
                          <a:solidFill>
                            <a:srgbClr val="19112C"/>
                          </a:solidFill>
                          <a:latin typeface="Arial"/>
                          <a:ea typeface="Arial"/>
                          <a:cs typeface="Arial"/>
                          <a:sym typeface="Arial"/>
                        </a:rPr>
                        <a:t>Défi sélectionné</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156">
                <a:tc>
                  <a:txBody>
                    <a:bodyPr/>
                    <a:lstStyle/>
                    <a:p>
                      <a:pPr algn="l" rtl="0">
                        <a:lnSpc>
                          <a:spcPts val="2640"/>
                        </a:lnSpc>
                        <a:defRPr/>
                      </a:pPr>
                      <a:r>
                        <a:rPr lang="en-US" sz="2200">
                          <a:solidFill>
                            <a:srgbClr val="19112C"/>
                          </a:solidFill>
                          <a:latin typeface="Arial"/>
                          <a:ea typeface="Arial"/>
                          <a:cs typeface="Arial"/>
                          <a:sym typeface="Arial"/>
                        </a:rPr>
                        <a:t>Brève description du problème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702960">
                <a:tc>
                  <a:txBody>
                    <a:bodyPr/>
                    <a:lstStyle/>
                    <a:p>
                      <a:pPr algn="l" rtl="0">
                        <a:lnSpc>
                          <a:spcPts val="2640"/>
                        </a:lnSpc>
                        <a:defRPr/>
                      </a:pPr>
                      <a:r>
                        <a:rPr lang="en-US" sz="2200">
                          <a:solidFill>
                            <a:srgbClr val="19112C"/>
                          </a:solidFill>
                          <a:latin typeface="Arial"/>
                          <a:ea typeface="Arial"/>
                          <a:cs typeface="Arial"/>
                          <a:sym typeface="Arial"/>
                        </a:rPr>
                        <a:t>Principales causes identifiées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8366">
                <a:tc>
                  <a:txBody>
                    <a:bodyPr/>
                    <a:lstStyle/>
                    <a:p>
                      <a:pPr algn="l" rtl="0">
                        <a:lnSpc>
                          <a:spcPts val="2640"/>
                        </a:lnSpc>
                        <a:defRPr/>
                      </a:pPr>
                      <a:r>
                        <a:rPr lang="en-US" sz="2200">
                          <a:solidFill>
                            <a:srgbClr val="19112C"/>
                          </a:solidFill>
                          <a:latin typeface="Arial"/>
                          <a:ea typeface="Arial"/>
                          <a:cs typeface="Arial"/>
                          <a:sym typeface="Arial"/>
                        </a:rPr>
                        <a:t>impact social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156">
                <a:tc>
                  <a:txBody>
                    <a:bodyPr/>
                    <a:lstStyle/>
                    <a:p>
                      <a:pPr algn="l" rtl="0">
                        <a:lnSpc>
                          <a:spcPts val="2640"/>
                        </a:lnSpc>
                        <a:defRPr/>
                      </a:pPr>
                      <a:r>
                        <a:rPr lang="en-US" sz="2200">
                          <a:solidFill>
                            <a:srgbClr val="19112C"/>
                          </a:solidFill>
                          <a:latin typeface="Arial"/>
                          <a:ea typeface="Arial"/>
                          <a:cs typeface="Arial"/>
                          <a:sym typeface="Arial"/>
                        </a:rPr>
                        <a:t>impact environnemental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156">
                <a:tc>
                  <a:txBody>
                    <a:bodyPr/>
                    <a:lstStyle/>
                    <a:p>
                      <a:pPr algn="l" rtl="0">
                        <a:lnSpc>
                          <a:spcPts val="2640"/>
                        </a:lnSpc>
                        <a:defRPr/>
                      </a:pPr>
                      <a:r>
                        <a:rPr lang="en-US" sz="2200">
                          <a:solidFill>
                            <a:srgbClr val="19112C"/>
                          </a:solidFill>
                          <a:latin typeface="Arial"/>
                          <a:ea typeface="Arial"/>
                          <a:cs typeface="Arial"/>
                          <a:sym typeface="Arial"/>
                        </a:rPr>
                        <a:t>Acteurs impliqués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156">
                <a:tc>
                  <a:txBody>
                    <a:bodyPr/>
                    <a:lstStyle/>
                    <a:p>
                      <a:pPr algn="l" rtl="0">
                        <a:lnSpc>
                          <a:spcPts val="2640"/>
                        </a:lnSpc>
                        <a:defRPr/>
                      </a:pPr>
                      <a:r>
                        <a:rPr lang="en-US" sz="2200">
                          <a:solidFill>
                            <a:srgbClr val="19112C"/>
                          </a:solidFill>
                          <a:latin typeface="Arial"/>
                          <a:ea typeface="Arial"/>
                          <a:cs typeface="Arial"/>
                          <a:sym typeface="Arial"/>
                        </a:rPr>
                        <a:t>Sources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156">
                <a:tc>
                  <a:txBody>
                    <a:bodyPr/>
                    <a:lstStyle/>
                    <a:p>
                      <a:pPr algn="l" rtl="0">
                        <a:lnSpc>
                          <a:spcPts val="2640"/>
                        </a:lnSpc>
                        <a:defRPr/>
                      </a:pPr>
                      <a:r>
                        <a:rPr lang="en-US" sz="2200">
                          <a:solidFill>
                            <a:srgbClr val="19112C"/>
                          </a:solidFill>
                          <a:latin typeface="Arial"/>
                          <a:ea typeface="Arial"/>
                          <a:cs typeface="Arial"/>
                          <a:sym typeface="Arial"/>
                        </a:rPr>
                        <a:t>Conclusion sur la situation actuelle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2. Recherche d'alternatives</a:t>
              </a:r>
            </a:p>
          </p:txBody>
        </p:sp>
      </p:grpSp>
      <p:sp>
        <p:nvSpPr>
          <p:cNvPr id="23" name="TextBox 23"/>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4" name="TextBox 24"/>
          <p:cNvSpPr txBox="1"/>
          <p:nvPr/>
        </p:nvSpPr>
        <p:spPr>
          <a:xfrm>
            <a:off x="2190318" y="4878279"/>
            <a:ext cx="2180804"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40 minutes</a:t>
            </a:r>
          </a:p>
        </p:txBody>
      </p:sp>
      <p:sp>
        <p:nvSpPr>
          <p:cNvPr id="25" name="TextBox 25"/>
          <p:cNvSpPr txBox="1"/>
          <p:nvPr/>
        </p:nvSpPr>
        <p:spPr>
          <a:xfrm>
            <a:off x="7012679" y="4878279"/>
            <a:ext cx="3346130" cy="11068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générer autant d'idées que possible sans encore évaluer leur faisabilité</a:t>
            </a:r>
          </a:p>
        </p:txBody>
      </p:sp>
      <p:sp>
        <p:nvSpPr>
          <p:cNvPr id="26" name="TextBox 26"/>
          <p:cNvSpPr txBox="1"/>
          <p:nvPr/>
        </p:nvSpPr>
        <p:spPr>
          <a:xfrm>
            <a:off x="1028700" y="6327984"/>
            <a:ext cx="16607952" cy="1985391"/>
          </a:xfrm>
          <a:prstGeom prst="rect">
            <a:avLst/>
          </a:prstGeom>
        </p:spPr>
        <p:txBody>
          <a:bodyPr lIns="0" tIns="0" rIns="0" bIns="0" rtlCol="0" anchor="t">
            <a:spAutoFit/>
          </a:bodyPr>
          <a:lstStyle/>
          <a:p>
            <a:pPr algn="l" rtl="0">
              <a:lnSpc>
                <a:spcPts val="2592"/>
              </a:lnSpc>
            </a:pPr>
            <a:r>
              <a:rPr lang="en-US" sz="3000">
                <a:solidFill>
                  <a:srgbClr val="19112C"/>
                </a:solidFill>
                <a:latin typeface="Arial"/>
                <a:ea typeface="Arial"/>
                <a:cs typeface="Arial"/>
                <a:sym typeface="Arial"/>
              </a:rPr>
              <a:t>Nous partageons des idées, même les plus farfelues, qui pourraient nous aider à résoudre le problème.</a:t>
            </a:r>
          </a:p>
          <a:p>
            <a:pPr algn="l" rtl="0">
              <a:lnSpc>
                <a:spcPts val="2592"/>
              </a:lnSpc>
            </a:pPr>
            <a:endParaRPr lang="en-US" sz="3000">
              <a:solidFill>
                <a:srgbClr val="19112C"/>
              </a:solidFill>
              <a:latin typeface="Arial"/>
              <a:ea typeface="Arial"/>
              <a:cs typeface="Arial"/>
              <a:sym typeface="Arial"/>
            </a:endParaRPr>
          </a:p>
          <a:p>
            <a:pPr algn="l" rtl="0">
              <a:lnSpc>
                <a:spcPts val="2592"/>
              </a:lnSpc>
            </a:pPr>
            <a:r>
              <a:rPr lang="en-US" sz="3000">
                <a:solidFill>
                  <a:srgbClr val="19112C"/>
                </a:solidFill>
                <a:latin typeface="Arial"/>
                <a:ea typeface="Arial"/>
                <a:cs typeface="Arial"/>
                <a:sym typeface="Arial"/>
              </a:rPr>
              <a:t>Pour chaque idée, nous répondons aux questions suivantes : Quoi ? Où ? Qui ? Comment ? Quand ?</a:t>
            </a:r>
          </a:p>
          <a:p>
            <a:pPr algn="l" rtl="0">
              <a:lnSpc>
                <a:spcPts val="2592"/>
              </a:lnSpc>
            </a:pPr>
            <a:endParaRPr lang="en-US" sz="3000">
              <a:solidFill>
                <a:srgbClr val="19112C"/>
              </a:solidFill>
              <a:latin typeface="Arial"/>
              <a:ea typeface="Arial"/>
              <a:cs typeface="Arial"/>
              <a:sym typeface="Arial"/>
            </a:endParaRPr>
          </a:p>
          <a:p>
            <a:pPr algn="l" rtl="0">
              <a:lnSpc>
                <a:spcPts val="2592"/>
              </a:lnSpc>
            </a:pPr>
            <a:r>
              <a:rPr lang="en-US" sz="3000">
                <a:solidFill>
                  <a:srgbClr val="19112C"/>
                </a:solidFill>
                <a:latin typeface="Arial"/>
                <a:ea typeface="Arial"/>
                <a:cs typeface="Arial"/>
                <a:sym typeface="Arial"/>
              </a:rPr>
              <a:t>À ce stade, toutes les idées comptent !</a:t>
            </a:r>
          </a:p>
          <a:p>
            <a:pPr algn="l" rtl="0">
              <a:lnSpc>
                <a:spcPts val="2592"/>
              </a:lnSpc>
            </a:pPr>
            <a:endParaRPr lang="en-US" sz="3000">
              <a:solidFill>
                <a:srgbClr val="19112C"/>
              </a:solidFill>
              <a:latin typeface="Arial"/>
              <a:ea typeface="Arial"/>
              <a:cs typeface="Arial"/>
              <a:sym typeface="Arial"/>
            </a:endParaRPr>
          </a:p>
        </p:txBody>
      </p:sp>
      <p:sp>
        <p:nvSpPr>
          <p:cNvPr id="27" name="TextBox 27"/>
          <p:cNvSpPr txBox="1"/>
          <p:nvPr/>
        </p:nvSpPr>
        <p:spPr>
          <a:xfrm>
            <a:off x="12437736" y="4878279"/>
            <a:ext cx="3346130" cy="5734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définition des idées alternatives</a:t>
            </a:r>
          </a:p>
        </p:txBody>
      </p:sp>
      <p:sp>
        <p:nvSpPr>
          <p:cNvPr id="28" name="Freeform 28"/>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9" name="Freeform 29"/>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0" name="Freeform 30"/>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257300" y="547689"/>
            <a:ext cx="11071335" cy="979188"/>
            <a:chOff x="0" y="0"/>
            <a:chExt cx="14761780" cy="1305584"/>
          </a:xfrm>
        </p:grpSpPr>
        <p:sp>
          <p:nvSpPr>
            <p:cNvPr id="21" name="Freeform 21"/>
            <p:cNvSpPr/>
            <p:nvPr/>
          </p:nvSpPr>
          <p:spPr>
            <a:xfrm>
              <a:off x="0" y="0"/>
              <a:ext cx="14761780" cy="1305584"/>
            </a:xfrm>
            <a:custGeom>
              <a:avLst/>
              <a:gdLst/>
              <a:ahLst/>
              <a:cxnLst/>
              <a:rect l="l" t="t" r="r" b="b"/>
              <a:pathLst>
                <a:path w="14761780" h="1305584">
                  <a:moveTo>
                    <a:pt x="0" y="0"/>
                  </a:moveTo>
                  <a:lnTo>
                    <a:pt x="14761780" y="0"/>
                  </a:lnTo>
                  <a:lnTo>
                    <a:pt x="14761780" y="1305584"/>
                  </a:lnTo>
                  <a:lnTo>
                    <a:pt x="0" y="1305584"/>
                  </a:lnTo>
                  <a:close/>
                </a:path>
              </a:pathLst>
            </a:custGeom>
            <a:solidFill>
              <a:srgbClr val="000000">
                <a:alpha val="0"/>
              </a:srgbClr>
            </a:solidFill>
          </p:spPr>
          <p:txBody>
            <a:bodyPr/>
            <a:lstStyle/>
            <a:p>
              <a:pPr algn="l" rtl="0"/>
              <a:endParaRPr lang="el-GR"/>
            </a:p>
          </p:txBody>
        </p:sp>
        <p:sp>
          <p:nvSpPr>
            <p:cNvPr id="22" name="TextBox 22"/>
            <p:cNvSpPr txBox="1"/>
            <p:nvPr/>
          </p:nvSpPr>
          <p:spPr>
            <a:xfrm>
              <a:off x="0" y="57150"/>
              <a:ext cx="14761780" cy="1248434"/>
            </a:xfrm>
            <a:prstGeom prst="rect">
              <a:avLst/>
            </a:prstGeom>
          </p:spPr>
          <p:txBody>
            <a:bodyPr lIns="0" tIns="0" rIns="0" bIns="0" rtlCol="0" anchor="ctr"/>
            <a:lstStyle/>
            <a:p>
              <a:pPr algn="l" rtl="0">
                <a:lnSpc>
                  <a:spcPts val="6415"/>
                </a:lnSpc>
              </a:pPr>
              <a:r>
                <a:rPr lang="en-US" sz="5940" b="1">
                  <a:solidFill>
                    <a:srgbClr val="8D5CFF"/>
                  </a:solidFill>
                  <a:latin typeface="Georgia Bold"/>
                  <a:ea typeface="Georgia Bold"/>
                  <a:cs typeface="Georgia Bold"/>
                  <a:sym typeface="Georgia Bold"/>
                </a:rPr>
                <a:t>Règles de brainstorming</a:t>
              </a:r>
            </a:p>
          </p:txBody>
        </p:sp>
      </p:grpSp>
      <p:sp>
        <p:nvSpPr>
          <p:cNvPr id="23" name="Freeform 23"/>
          <p:cNvSpPr/>
          <p:nvPr/>
        </p:nvSpPr>
        <p:spPr>
          <a:xfrm>
            <a:off x="1257300" y="2963906"/>
            <a:ext cx="817816" cy="4114800"/>
          </a:xfrm>
          <a:custGeom>
            <a:avLst/>
            <a:gdLst/>
            <a:ahLst/>
            <a:cxnLst/>
            <a:rect l="l" t="t" r="r" b="b"/>
            <a:pathLst>
              <a:path w="817816" h="4114800">
                <a:moveTo>
                  <a:pt x="0" y="0"/>
                </a:moveTo>
                <a:lnTo>
                  <a:pt x="817816" y="0"/>
                </a:lnTo>
                <a:lnTo>
                  <a:pt x="8178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grpSp>
        <p:nvGrpSpPr>
          <p:cNvPr id="24" name="Group 24"/>
          <p:cNvGrpSpPr/>
          <p:nvPr/>
        </p:nvGrpSpPr>
        <p:grpSpPr>
          <a:xfrm>
            <a:off x="11215555" y="6142012"/>
            <a:ext cx="6458736" cy="1330996"/>
            <a:chOff x="0" y="0"/>
            <a:chExt cx="1701066" cy="350550"/>
          </a:xfrm>
        </p:grpSpPr>
        <p:sp>
          <p:nvSpPr>
            <p:cNvPr id="25" name="Freeform 25"/>
            <p:cNvSpPr/>
            <p:nvPr/>
          </p:nvSpPr>
          <p:spPr>
            <a:xfrm>
              <a:off x="0" y="0"/>
              <a:ext cx="1701066" cy="350550"/>
            </a:xfrm>
            <a:custGeom>
              <a:avLst/>
              <a:gdLst/>
              <a:ahLst/>
              <a:cxnLst/>
              <a:rect l="l" t="t" r="r" b="b"/>
              <a:pathLst>
                <a:path w="1701066" h="350550">
                  <a:moveTo>
                    <a:pt x="0" y="0"/>
                  </a:moveTo>
                  <a:lnTo>
                    <a:pt x="1701066" y="0"/>
                  </a:lnTo>
                  <a:lnTo>
                    <a:pt x="1701066" y="350550"/>
                  </a:lnTo>
                  <a:lnTo>
                    <a:pt x="0" y="350550"/>
                  </a:lnTo>
                  <a:close/>
                </a:path>
              </a:pathLst>
            </a:custGeom>
            <a:solidFill>
              <a:srgbClr val="FFFFFF"/>
            </a:solidFill>
          </p:spPr>
          <p:txBody>
            <a:bodyPr/>
            <a:lstStyle/>
            <a:p>
              <a:pPr algn="l" rtl="0"/>
              <a:endParaRPr lang="el-GR"/>
            </a:p>
          </p:txBody>
        </p:sp>
        <p:sp>
          <p:nvSpPr>
            <p:cNvPr id="26" name="TextBox 26"/>
            <p:cNvSpPr txBox="1"/>
            <p:nvPr/>
          </p:nvSpPr>
          <p:spPr>
            <a:xfrm>
              <a:off x="0" y="-19050"/>
              <a:ext cx="1701066" cy="369600"/>
            </a:xfrm>
            <a:prstGeom prst="rect">
              <a:avLst/>
            </a:prstGeom>
          </p:spPr>
          <p:txBody>
            <a:bodyPr lIns="50800" tIns="50800" rIns="50800" bIns="50800" rtlCol="0" anchor="ctr"/>
            <a:lstStyle/>
            <a:p>
              <a:pPr algn="ctr" rtl="0">
                <a:lnSpc>
                  <a:spcPts val="2644"/>
                </a:lnSpc>
              </a:pPr>
              <a:endParaRPr/>
            </a:p>
          </p:txBody>
        </p:sp>
      </p:grpSp>
      <p:sp>
        <p:nvSpPr>
          <p:cNvPr id="27" name="TextBox 27"/>
          <p:cNvSpPr txBox="1"/>
          <p:nvPr/>
        </p:nvSpPr>
        <p:spPr>
          <a:xfrm>
            <a:off x="11313642" y="6180112"/>
            <a:ext cx="6262562" cy="1257605"/>
          </a:xfrm>
          <a:prstGeom prst="rect">
            <a:avLst/>
          </a:prstGeom>
        </p:spPr>
        <p:txBody>
          <a:bodyPr lIns="0" tIns="0" rIns="0" bIns="0" rtlCol="0" anchor="t">
            <a:spAutoFit/>
          </a:bodyPr>
          <a:lstStyle/>
          <a:p>
            <a:pPr algn="ctr" rtl="0">
              <a:lnSpc>
                <a:spcPts val="3207"/>
              </a:lnSpc>
            </a:pPr>
            <a:r>
              <a:rPr lang="en-US" sz="3300" b="1">
                <a:solidFill>
                  <a:srgbClr val="8D5CFF"/>
                </a:solidFill>
                <a:latin typeface="Arial Bold"/>
                <a:ea typeface="Arial Bold"/>
                <a:cs typeface="Arial Bold"/>
                <a:sym typeface="Arial Bold"/>
              </a:rPr>
              <a:t>Si nécessaire, nous catégorisons les petites idées en noyaux pour les organiser.</a:t>
            </a:r>
          </a:p>
        </p:txBody>
      </p:sp>
      <p:sp>
        <p:nvSpPr>
          <p:cNvPr id="28" name="TextBox 2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9" name="TextBox 29"/>
          <p:cNvSpPr txBox="1"/>
          <p:nvPr/>
        </p:nvSpPr>
        <p:spPr>
          <a:xfrm>
            <a:off x="2260270" y="4308536"/>
            <a:ext cx="3600930" cy="485242"/>
          </a:xfrm>
          <a:prstGeom prst="rect">
            <a:avLst/>
          </a:prstGeom>
        </p:spPr>
        <p:txBody>
          <a:bodyPr lIns="0" tIns="0" rIns="0" bIns="0" rtlCol="0" anchor="t">
            <a:spAutoFit/>
          </a:bodyPr>
          <a:lstStyle/>
          <a:p>
            <a:pPr algn="l" rtl="0">
              <a:lnSpc>
                <a:spcPts val="3499"/>
              </a:lnSpc>
            </a:pPr>
            <a:r>
              <a:rPr lang="en-US" sz="3600">
                <a:solidFill>
                  <a:srgbClr val="19112C"/>
                </a:solidFill>
                <a:latin typeface="Arial"/>
                <a:ea typeface="Arial"/>
                <a:cs typeface="Arial"/>
                <a:sym typeface="Arial"/>
              </a:rPr>
              <a:t>Quantité et qualité</a:t>
            </a:r>
          </a:p>
        </p:txBody>
      </p:sp>
      <p:sp>
        <p:nvSpPr>
          <p:cNvPr id="30" name="TextBox 30"/>
          <p:cNvSpPr txBox="1"/>
          <p:nvPr/>
        </p:nvSpPr>
        <p:spPr>
          <a:xfrm>
            <a:off x="2260270" y="3166075"/>
            <a:ext cx="2720722" cy="485242"/>
          </a:xfrm>
          <a:prstGeom prst="rect">
            <a:avLst/>
          </a:prstGeom>
        </p:spPr>
        <p:txBody>
          <a:bodyPr lIns="0" tIns="0" rIns="0" bIns="0" rtlCol="0" anchor="t">
            <a:spAutoFit/>
          </a:bodyPr>
          <a:lstStyle/>
          <a:p>
            <a:pPr algn="l" rtl="0">
              <a:lnSpc>
                <a:spcPts val="3499"/>
              </a:lnSpc>
            </a:pPr>
            <a:r>
              <a:rPr lang="en-US" sz="3600">
                <a:solidFill>
                  <a:srgbClr val="19112C"/>
                </a:solidFill>
                <a:latin typeface="Arial"/>
                <a:ea typeface="Arial"/>
                <a:cs typeface="Arial"/>
                <a:sym typeface="Arial"/>
              </a:rPr>
              <a:t>Ne jugez pas</a:t>
            </a:r>
          </a:p>
        </p:txBody>
      </p:sp>
      <p:sp>
        <p:nvSpPr>
          <p:cNvPr id="31" name="TextBox 31"/>
          <p:cNvSpPr txBox="1"/>
          <p:nvPr/>
        </p:nvSpPr>
        <p:spPr>
          <a:xfrm>
            <a:off x="2260270" y="5450997"/>
            <a:ext cx="6592480" cy="485242"/>
          </a:xfrm>
          <a:prstGeom prst="rect">
            <a:avLst/>
          </a:prstGeom>
        </p:spPr>
        <p:txBody>
          <a:bodyPr lIns="0" tIns="0" rIns="0" bIns="0" rtlCol="0" anchor="t">
            <a:spAutoFit/>
          </a:bodyPr>
          <a:lstStyle/>
          <a:p>
            <a:pPr algn="l" rtl="0">
              <a:lnSpc>
                <a:spcPts val="3499"/>
              </a:lnSpc>
            </a:pPr>
            <a:r>
              <a:rPr lang="en-US" sz="3600">
                <a:solidFill>
                  <a:srgbClr val="19112C"/>
                </a:solidFill>
                <a:latin typeface="Arial"/>
                <a:ea typeface="Arial"/>
                <a:cs typeface="Arial"/>
                <a:sym typeface="Arial"/>
              </a:rPr>
              <a:t>S'appuyer sur les idées des autres</a:t>
            </a:r>
          </a:p>
        </p:txBody>
      </p:sp>
      <p:sp>
        <p:nvSpPr>
          <p:cNvPr id="32" name="TextBox 32"/>
          <p:cNvSpPr txBox="1"/>
          <p:nvPr/>
        </p:nvSpPr>
        <p:spPr>
          <a:xfrm>
            <a:off x="2260270" y="6593464"/>
            <a:ext cx="8918550" cy="485242"/>
          </a:xfrm>
          <a:prstGeom prst="rect">
            <a:avLst/>
          </a:prstGeom>
        </p:spPr>
        <p:txBody>
          <a:bodyPr lIns="0" tIns="0" rIns="0" bIns="0" rtlCol="0" anchor="t">
            <a:spAutoFit/>
          </a:bodyPr>
          <a:lstStyle/>
          <a:p>
            <a:pPr algn="l" rtl="0">
              <a:lnSpc>
                <a:spcPts val="3499"/>
              </a:lnSpc>
            </a:pPr>
            <a:r>
              <a:rPr lang="en-US" sz="3600">
                <a:solidFill>
                  <a:srgbClr val="19112C"/>
                </a:solidFill>
                <a:latin typeface="Arial"/>
                <a:ea typeface="Arial"/>
                <a:cs typeface="Arial"/>
                <a:sym typeface="Arial"/>
              </a:rPr>
              <a:t>Nombre minimum d'idées générées : 10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706841" y="-223407"/>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Modèle de résultat proposé</a:t>
              </a:r>
            </a:p>
          </p:txBody>
        </p:sp>
      </p:grpSp>
      <p:graphicFrame>
        <p:nvGraphicFramePr>
          <p:cNvPr id="26" name="Table 26"/>
          <p:cNvGraphicFramePr>
            <a:graphicFrameLocks noGrp="1"/>
          </p:cNvGraphicFramePr>
          <p:nvPr/>
        </p:nvGraphicFramePr>
        <p:xfrm>
          <a:off x="706841" y="1222013"/>
          <a:ext cx="13359531" cy="7500941"/>
        </p:xfrm>
        <a:graphic>
          <a:graphicData uri="http://schemas.openxmlformats.org/drawingml/2006/table">
            <a:tbl>
              <a:tblPr/>
              <a:tblGrid>
                <a:gridCol w="1466715">
                  <a:extLst>
                    <a:ext uri="{9D8B030D-6E8A-4147-A177-3AD203B41FA5}">
                      <a16:colId xmlns:a16="http://schemas.microsoft.com/office/drawing/2014/main" val="20000"/>
                    </a:ext>
                  </a:extLst>
                </a:gridCol>
                <a:gridCol w="1999896">
                  <a:extLst>
                    <a:ext uri="{9D8B030D-6E8A-4147-A177-3AD203B41FA5}">
                      <a16:colId xmlns:a16="http://schemas.microsoft.com/office/drawing/2014/main" val="20001"/>
                    </a:ext>
                  </a:extLst>
                </a:gridCol>
                <a:gridCol w="1978584">
                  <a:extLst>
                    <a:ext uri="{9D8B030D-6E8A-4147-A177-3AD203B41FA5}">
                      <a16:colId xmlns:a16="http://schemas.microsoft.com/office/drawing/2014/main" val="20002"/>
                    </a:ext>
                  </a:extLst>
                </a:gridCol>
                <a:gridCol w="1978584">
                  <a:extLst>
                    <a:ext uri="{9D8B030D-6E8A-4147-A177-3AD203B41FA5}">
                      <a16:colId xmlns:a16="http://schemas.microsoft.com/office/drawing/2014/main" val="20003"/>
                    </a:ext>
                  </a:extLst>
                </a:gridCol>
                <a:gridCol w="1978584">
                  <a:extLst>
                    <a:ext uri="{9D8B030D-6E8A-4147-A177-3AD203B41FA5}">
                      <a16:colId xmlns:a16="http://schemas.microsoft.com/office/drawing/2014/main" val="20004"/>
                    </a:ext>
                  </a:extLst>
                </a:gridCol>
                <a:gridCol w="1978584">
                  <a:extLst>
                    <a:ext uri="{9D8B030D-6E8A-4147-A177-3AD203B41FA5}">
                      <a16:colId xmlns:a16="http://schemas.microsoft.com/office/drawing/2014/main" val="20005"/>
                    </a:ext>
                  </a:extLst>
                </a:gridCol>
                <a:gridCol w="1978584">
                  <a:extLst>
                    <a:ext uri="{9D8B030D-6E8A-4147-A177-3AD203B41FA5}">
                      <a16:colId xmlns:a16="http://schemas.microsoft.com/office/drawing/2014/main" val="20006"/>
                    </a:ext>
                  </a:extLst>
                </a:gridCol>
              </a:tblGrid>
              <a:tr h="752953">
                <a:tc>
                  <a:txBody>
                    <a:bodyPr/>
                    <a:lstStyle/>
                    <a:p>
                      <a:pPr algn="l" rtl="0">
                        <a:lnSpc>
                          <a:spcPts val="3120"/>
                        </a:lnSpc>
                        <a:defRPr/>
                      </a:pPr>
                      <a:r>
                        <a:rPr lang="en-US" sz="2600" b="1">
                          <a:solidFill>
                            <a:srgbClr val="FFFFFF"/>
                          </a:solidFill>
                          <a:latin typeface="Arial Bold"/>
                          <a:ea typeface="Arial Bold"/>
                          <a:cs typeface="Arial Bold"/>
                          <a:sym typeface="Arial Bold"/>
                        </a:rPr>
                        <a:t>Idée nº</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Titre</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Quoi?</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Comment?</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OMS?</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Où?</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120"/>
                        </a:lnSpc>
                        <a:defRPr/>
                      </a:pPr>
                      <a:r>
                        <a:rPr lang="en-US" sz="2600" b="1">
                          <a:solidFill>
                            <a:srgbClr val="FFFFFF"/>
                          </a:solidFill>
                          <a:latin typeface="Arial Bold"/>
                          <a:ea typeface="Arial Bold"/>
                          <a:cs typeface="Arial Bold"/>
                          <a:sym typeface="Arial Bold"/>
                        </a:rPr>
                        <a:t>Quand?</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76705">
                <a:tc>
                  <a:txBody>
                    <a:bodyPr/>
                    <a:lstStyle/>
                    <a:p>
                      <a:pPr algn="l" rtl="0">
                        <a:lnSpc>
                          <a:spcPts val="2639"/>
                        </a:lnSpc>
                        <a:defRPr/>
                      </a:pPr>
                      <a:r>
                        <a:rPr lang="en-US" sz="2199">
                          <a:solidFill>
                            <a:srgbClr val="19112C"/>
                          </a:solidFill>
                          <a:latin typeface="Arial"/>
                          <a:ea typeface="Arial"/>
                          <a:cs typeface="Arial"/>
                          <a:sym typeface="Arial"/>
                        </a:rPr>
                        <a:t>1</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76705">
                <a:tc>
                  <a:txBody>
                    <a:bodyPr/>
                    <a:lstStyle/>
                    <a:p>
                      <a:pPr algn="l" rtl="0">
                        <a:lnSpc>
                          <a:spcPts val="2639"/>
                        </a:lnSpc>
                        <a:defRPr/>
                      </a:pPr>
                      <a:r>
                        <a:rPr lang="en-US" sz="2199">
                          <a:solidFill>
                            <a:srgbClr val="19112C"/>
                          </a:solidFill>
                          <a:latin typeface="Arial"/>
                          <a:ea typeface="Arial"/>
                          <a:cs typeface="Arial"/>
                          <a:sym typeface="Arial"/>
                        </a:rPr>
                        <a:t>2</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76705">
                <a:tc>
                  <a:txBody>
                    <a:bodyPr/>
                    <a:lstStyle/>
                    <a:p>
                      <a:pPr algn="l" rtl="0">
                        <a:lnSpc>
                          <a:spcPts val="2639"/>
                        </a:lnSpc>
                        <a:defRPr/>
                      </a:pPr>
                      <a:r>
                        <a:rPr lang="en-US" sz="2199">
                          <a:solidFill>
                            <a:srgbClr val="19112C"/>
                          </a:solidFill>
                          <a:latin typeface="Arial"/>
                          <a:ea typeface="Arial"/>
                          <a:cs typeface="Arial"/>
                          <a:sym typeface="Arial"/>
                        </a:rPr>
                        <a:t>3</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76705">
                <a:tc>
                  <a:txBody>
                    <a:bodyPr/>
                    <a:lstStyle/>
                    <a:p>
                      <a:pPr algn="l" rtl="0">
                        <a:lnSpc>
                          <a:spcPts val="2639"/>
                        </a:lnSpc>
                        <a:defRPr/>
                      </a:pPr>
                      <a:r>
                        <a:rPr lang="en-US" sz="2199">
                          <a:solidFill>
                            <a:srgbClr val="19112C"/>
                          </a:solidFill>
                          <a:latin typeface="Arial"/>
                          <a:ea typeface="Arial"/>
                          <a:cs typeface="Arial"/>
                          <a:sym typeface="Arial"/>
                        </a:rPr>
                        <a:t>4</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76705">
                <a:tc>
                  <a:txBody>
                    <a:bodyPr/>
                    <a:lstStyle/>
                    <a:p>
                      <a:pPr algn="l" rtl="0">
                        <a:lnSpc>
                          <a:spcPts val="2639"/>
                        </a:lnSpc>
                        <a:defRPr/>
                      </a:pPr>
                      <a:r>
                        <a:rPr lang="en-US" sz="2199">
                          <a:solidFill>
                            <a:srgbClr val="19112C"/>
                          </a:solidFill>
                          <a:latin typeface="Arial"/>
                          <a:ea typeface="Arial"/>
                          <a:cs typeface="Arial"/>
                          <a:sym typeface="Arial"/>
                        </a:rPr>
                        <a:t>5</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76705">
                <a:tc>
                  <a:txBody>
                    <a:bodyPr/>
                    <a:lstStyle/>
                    <a:p>
                      <a:pPr algn="l" rtl="0">
                        <a:lnSpc>
                          <a:spcPts val="2639"/>
                        </a:lnSpc>
                        <a:defRPr/>
                      </a:pPr>
                      <a:r>
                        <a:rPr lang="en-US" sz="2199">
                          <a:solidFill>
                            <a:srgbClr val="19112C"/>
                          </a:solidFill>
                          <a:latin typeface="Arial"/>
                          <a:ea typeface="Arial"/>
                          <a:cs typeface="Arial"/>
                          <a:sym typeface="Arial"/>
                        </a:rPr>
                        <a:t>6</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76705">
                <a:tc>
                  <a:txBody>
                    <a:bodyPr/>
                    <a:lstStyle/>
                    <a:p>
                      <a:pPr algn="l" rtl="0">
                        <a:lnSpc>
                          <a:spcPts val="2639"/>
                        </a:lnSpc>
                        <a:defRPr/>
                      </a:pPr>
                      <a:r>
                        <a:rPr lang="en-US" sz="2199">
                          <a:solidFill>
                            <a:srgbClr val="19112C"/>
                          </a:solidFill>
                          <a:latin typeface="Arial"/>
                          <a:ea typeface="Arial"/>
                          <a:cs typeface="Arial"/>
                          <a:sym typeface="Arial"/>
                        </a:rPr>
                        <a:t>7</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76705">
                <a:tc>
                  <a:txBody>
                    <a:bodyPr/>
                    <a:lstStyle/>
                    <a:p>
                      <a:pPr algn="l" rtl="0">
                        <a:lnSpc>
                          <a:spcPts val="2639"/>
                        </a:lnSpc>
                        <a:defRPr/>
                      </a:pPr>
                      <a:r>
                        <a:rPr lang="en-US" sz="2199">
                          <a:solidFill>
                            <a:srgbClr val="19112C"/>
                          </a:solidFill>
                          <a:latin typeface="Arial"/>
                          <a:ea typeface="Arial"/>
                          <a:cs typeface="Arial"/>
                          <a:sym typeface="Arial"/>
                        </a:rPr>
                        <a:t>8</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67174">
                <a:tc>
                  <a:txBody>
                    <a:bodyPr/>
                    <a:lstStyle/>
                    <a:p>
                      <a:pPr algn="l" rtl="0">
                        <a:lnSpc>
                          <a:spcPts val="2837"/>
                        </a:lnSpc>
                        <a:defRPr/>
                      </a:pPr>
                      <a:r>
                        <a:rPr lang="en-US" sz="2199">
                          <a:solidFill>
                            <a:srgbClr val="19112C"/>
                          </a:solidFill>
                          <a:latin typeface="Arial"/>
                          <a:ea typeface="Arial"/>
                          <a:cs typeface="Arial"/>
                          <a:sym typeface="Arial"/>
                        </a:rPr>
                        <a:t>9</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67174">
                <a:tc>
                  <a:txBody>
                    <a:bodyPr/>
                    <a:lstStyle/>
                    <a:p>
                      <a:pPr algn="l" rtl="0">
                        <a:lnSpc>
                          <a:spcPts val="2837"/>
                        </a:lnSpc>
                        <a:defRPr/>
                      </a:pPr>
                      <a:r>
                        <a:rPr lang="en-US" sz="2199">
                          <a:solidFill>
                            <a:srgbClr val="19112C"/>
                          </a:solidFill>
                          <a:latin typeface="Arial"/>
                          <a:ea typeface="Arial"/>
                          <a:cs typeface="Arial"/>
                          <a:sym typeface="Arial"/>
                        </a:rPr>
                        <a:t>10</a:t>
                      </a: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L="104775" marR="104775" marT="104775" marB="104775"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1" name="Group 21"/>
          <p:cNvGrpSpPr/>
          <p:nvPr/>
        </p:nvGrpSpPr>
        <p:grpSpPr>
          <a:xfrm>
            <a:off x="846618" y="1683545"/>
            <a:ext cx="14874820" cy="3581400"/>
            <a:chOff x="0" y="0"/>
            <a:chExt cx="19833094" cy="4775200"/>
          </a:xfrm>
        </p:grpSpPr>
        <p:sp>
          <p:nvSpPr>
            <p:cNvPr id="22" name="Freeform 22"/>
            <p:cNvSpPr/>
            <p:nvPr/>
          </p:nvSpPr>
          <p:spPr>
            <a:xfrm>
              <a:off x="0" y="0"/>
              <a:ext cx="19833095" cy="4775200"/>
            </a:xfrm>
            <a:custGeom>
              <a:avLst/>
              <a:gdLst/>
              <a:ahLst/>
              <a:cxnLst/>
              <a:rect l="l" t="t" r="r" b="b"/>
              <a:pathLst>
                <a:path w="19833095" h="4775200">
                  <a:moveTo>
                    <a:pt x="0" y="0"/>
                  </a:moveTo>
                  <a:lnTo>
                    <a:pt x="19833095" y="0"/>
                  </a:lnTo>
                  <a:lnTo>
                    <a:pt x="19833095" y="4775200"/>
                  </a:lnTo>
                  <a:lnTo>
                    <a:pt x="0" y="4775200"/>
                  </a:lnTo>
                  <a:close/>
                </a:path>
              </a:pathLst>
            </a:custGeom>
            <a:solidFill>
              <a:srgbClr val="000000">
                <a:alpha val="0"/>
              </a:srgbClr>
            </a:solidFill>
          </p:spPr>
          <p:txBody>
            <a:bodyPr/>
            <a:lstStyle/>
            <a:p>
              <a:pPr algn="l" rtl="0"/>
              <a:endParaRPr lang="el-GR"/>
            </a:p>
          </p:txBody>
        </p:sp>
        <p:sp>
          <p:nvSpPr>
            <p:cNvPr id="23" name="TextBox 23"/>
            <p:cNvSpPr txBox="1"/>
            <p:nvPr/>
          </p:nvSpPr>
          <p:spPr>
            <a:xfrm>
              <a:off x="0" y="76200"/>
              <a:ext cx="19833094" cy="4699000"/>
            </a:xfrm>
            <a:prstGeom prst="rect">
              <a:avLst/>
            </a:prstGeom>
          </p:spPr>
          <p:txBody>
            <a:bodyPr lIns="0" tIns="0" rIns="0" bIns="0" rtlCol="0" anchor="b"/>
            <a:lstStyle/>
            <a:p>
              <a:pPr algn="l" rtl="0">
                <a:lnSpc>
                  <a:spcPts val="7884"/>
                </a:lnSpc>
              </a:pPr>
              <a:r>
                <a:rPr lang="en-US" sz="7300" b="1">
                  <a:solidFill>
                    <a:srgbClr val="FFFFFF"/>
                  </a:solidFill>
                  <a:latin typeface="Georgia Bold"/>
                  <a:ea typeface="Georgia Bold"/>
                  <a:cs typeface="Georgia Bold"/>
                  <a:sym typeface="Georgia Bold"/>
                </a:rPr>
                <a:t>Et si on faisait une petite pause avant de continuer ?</a:t>
              </a:r>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31384" y="356603"/>
            <a:ext cx="11987846" cy="1956703"/>
            <a:chOff x="0" y="0"/>
            <a:chExt cx="15983795" cy="2608937"/>
          </a:xfrm>
        </p:grpSpPr>
        <p:sp>
          <p:nvSpPr>
            <p:cNvPr id="21" name="Freeform 21"/>
            <p:cNvSpPr/>
            <p:nvPr/>
          </p:nvSpPr>
          <p:spPr>
            <a:xfrm>
              <a:off x="0" y="0"/>
              <a:ext cx="15983795" cy="2608937"/>
            </a:xfrm>
            <a:custGeom>
              <a:avLst/>
              <a:gdLst/>
              <a:ahLst/>
              <a:cxnLst/>
              <a:rect l="l" t="t" r="r" b="b"/>
              <a:pathLst>
                <a:path w="15983795" h="2608937">
                  <a:moveTo>
                    <a:pt x="0" y="0"/>
                  </a:moveTo>
                  <a:lnTo>
                    <a:pt x="15983795" y="0"/>
                  </a:lnTo>
                  <a:lnTo>
                    <a:pt x="15983795" y="2608937"/>
                  </a:lnTo>
                  <a:lnTo>
                    <a:pt x="0" y="26089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5983795" cy="25422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3. Évaluation des alternatives – Choix de la solution</a:t>
              </a:r>
            </a:p>
          </p:txBody>
        </p:sp>
      </p:grpSp>
      <p:sp>
        <p:nvSpPr>
          <p:cNvPr id="23" name="TextBox 23"/>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4" name="TextBox 24"/>
          <p:cNvSpPr txBox="1"/>
          <p:nvPr/>
        </p:nvSpPr>
        <p:spPr>
          <a:xfrm>
            <a:off x="1031384" y="6474912"/>
            <a:ext cx="16605268" cy="2333972"/>
          </a:xfrm>
          <a:prstGeom prst="rect">
            <a:avLst/>
          </a:prstGeom>
        </p:spPr>
        <p:txBody>
          <a:bodyPr wrap="square" lIns="0" tIns="0" rIns="0" bIns="0" rtlCol="0" anchor="t">
            <a:spAutoFit/>
          </a:bodyPr>
          <a:lstStyle/>
          <a:p>
            <a:pPr algn="l" rtl="0">
              <a:lnSpc>
                <a:spcPts val="2592"/>
              </a:lnSpc>
            </a:pPr>
            <a:r>
              <a:rPr lang="en-US" sz="2800" dirty="0">
                <a:solidFill>
                  <a:srgbClr val="19112C"/>
                </a:solidFill>
                <a:latin typeface="Arial"/>
                <a:ea typeface="Arial"/>
                <a:cs typeface="Arial"/>
                <a:sym typeface="Arial"/>
              </a:rPr>
              <a:t>Nous </a:t>
            </a:r>
            <a:r>
              <a:rPr lang="en-US" sz="2800" dirty="0" err="1">
                <a:solidFill>
                  <a:srgbClr val="19112C"/>
                </a:solidFill>
                <a:latin typeface="Arial"/>
                <a:ea typeface="Arial"/>
                <a:cs typeface="Arial"/>
                <a:sym typeface="Arial"/>
              </a:rPr>
              <a:t>partageons</a:t>
            </a:r>
            <a:r>
              <a:rPr lang="en-US" sz="2800" dirty="0">
                <a:solidFill>
                  <a:srgbClr val="19112C"/>
                </a:solidFill>
                <a:latin typeface="Arial"/>
                <a:ea typeface="Arial"/>
                <a:cs typeface="Arial"/>
                <a:sym typeface="Arial"/>
              </a:rPr>
              <a:t> des </a:t>
            </a:r>
            <a:r>
              <a:rPr lang="en-US" sz="2800" dirty="0" err="1">
                <a:solidFill>
                  <a:srgbClr val="19112C"/>
                </a:solidFill>
                <a:latin typeface="Arial"/>
                <a:ea typeface="Arial"/>
                <a:cs typeface="Arial"/>
                <a:sym typeface="Arial"/>
              </a:rPr>
              <a:t>idées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même</a:t>
            </a:r>
            <a:r>
              <a:rPr lang="en-US" sz="2800" dirty="0">
                <a:solidFill>
                  <a:srgbClr val="19112C"/>
                </a:solidFill>
                <a:latin typeface="Arial"/>
                <a:ea typeface="Arial"/>
                <a:cs typeface="Arial"/>
                <a:sym typeface="Arial"/>
              </a:rPr>
              <a:t> les plus </a:t>
            </a:r>
            <a:r>
              <a:rPr lang="en-US" sz="2800" dirty="0" err="1">
                <a:solidFill>
                  <a:srgbClr val="19112C"/>
                </a:solidFill>
                <a:latin typeface="Arial"/>
                <a:ea typeface="Arial"/>
                <a:cs typeface="Arial"/>
                <a:sym typeface="Arial"/>
              </a:rPr>
              <a:t>farfelues</a:t>
            </a:r>
            <a:r>
              <a:rPr lang="en-US" sz="2800" dirty="0">
                <a:solidFill>
                  <a:srgbClr val="19112C"/>
                </a:solidFill>
                <a:latin typeface="Arial"/>
                <a:ea typeface="Arial"/>
                <a:cs typeface="Arial"/>
                <a:sym typeface="Arial"/>
              </a:rPr>
              <a:t>, qui </a:t>
            </a:r>
            <a:r>
              <a:rPr lang="en-US" sz="2800" dirty="0" err="1">
                <a:solidFill>
                  <a:srgbClr val="19112C"/>
                </a:solidFill>
                <a:latin typeface="Arial"/>
                <a:ea typeface="Arial"/>
                <a:cs typeface="Arial"/>
                <a:sym typeface="Arial"/>
              </a:rPr>
              <a:t>pourraient</a:t>
            </a:r>
            <a:r>
              <a:rPr lang="en-US" sz="2800" dirty="0">
                <a:solidFill>
                  <a:srgbClr val="19112C"/>
                </a:solidFill>
                <a:latin typeface="Arial"/>
                <a:ea typeface="Arial"/>
                <a:cs typeface="Arial"/>
                <a:sym typeface="Arial"/>
              </a:rPr>
              <a:t> nous aider à </a:t>
            </a:r>
            <a:r>
              <a:rPr lang="en-US" sz="2800" dirty="0" err="1">
                <a:solidFill>
                  <a:srgbClr val="19112C"/>
                </a:solidFill>
                <a:latin typeface="Arial"/>
                <a:ea typeface="Arial"/>
                <a:cs typeface="Arial"/>
                <a:sym typeface="Arial"/>
              </a:rPr>
              <a:t>résoudre</a:t>
            </a:r>
            <a:r>
              <a:rPr lang="en-US" sz="2800" dirty="0">
                <a:solidFill>
                  <a:srgbClr val="19112C"/>
                </a:solidFill>
                <a:latin typeface="Arial"/>
                <a:ea typeface="Arial"/>
                <a:cs typeface="Arial"/>
                <a:sym typeface="Arial"/>
              </a:rPr>
              <a:t> le </a:t>
            </a:r>
            <a:r>
              <a:rPr lang="en-US" sz="2800" dirty="0" err="1">
                <a:solidFill>
                  <a:srgbClr val="19112C"/>
                </a:solidFill>
                <a:latin typeface="Arial"/>
                <a:ea typeface="Arial"/>
                <a:cs typeface="Arial"/>
                <a:sym typeface="Arial"/>
              </a:rPr>
              <a:t>problème</a:t>
            </a:r>
            <a:r>
              <a:rPr lang="en-US" sz="2800" dirty="0">
                <a:solidFill>
                  <a:srgbClr val="19112C"/>
                </a:solidFill>
                <a:latin typeface="Arial"/>
                <a:ea typeface="Arial"/>
                <a:cs typeface="Arial"/>
                <a:sym typeface="Arial"/>
              </a:rPr>
              <a:t>.</a:t>
            </a:r>
          </a:p>
          <a:p>
            <a:pPr algn="l" rtl="0">
              <a:lnSpc>
                <a:spcPts val="2592"/>
              </a:lnSpc>
            </a:pPr>
            <a:endParaRPr lang="en-US" sz="2800" dirty="0">
              <a:solidFill>
                <a:srgbClr val="19112C"/>
              </a:solidFill>
              <a:latin typeface="Arial"/>
              <a:ea typeface="Arial"/>
              <a:cs typeface="Arial"/>
              <a:sym typeface="Arial"/>
            </a:endParaRPr>
          </a:p>
          <a:p>
            <a:pPr algn="l" rtl="0">
              <a:lnSpc>
                <a:spcPts val="2592"/>
              </a:lnSpc>
            </a:pPr>
            <a:r>
              <a:rPr lang="en-US" sz="2800" dirty="0">
                <a:solidFill>
                  <a:srgbClr val="19112C"/>
                </a:solidFill>
                <a:latin typeface="Arial"/>
                <a:ea typeface="Arial"/>
                <a:cs typeface="Arial"/>
                <a:sym typeface="Arial"/>
              </a:rPr>
              <a:t>Nous </a:t>
            </a:r>
            <a:r>
              <a:rPr lang="en-US" sz="2800" dirty="0" err="1">
                <a:solidFill>
                  <a:srgbClr val="19112C"/>
                </a:solidFill>
                <a:latin typeface="Arial"/>
                <a:ea typeface="Arial"/>
                <a:cs typeface="Arial"/>
                <a:sym typeface="Arial"/>
              </a:rPr>
              <a:t>appliquons</a:t>
            </a:r>
            <a:r>
              <a:rPr lang="en-US" sz="2800" dirty="0">
                <a:solidFill>
                  <a:srgbClr val="19112C"/>
                </a:solidFill>
                <a:latin typeface="Arial"/>
                <a:ea typeface="Arial"/>
                <a:cs typeface="Arial"/>
                <a:sym typeface="Arial"/>
              </a:rPr>
              <a:t> la pensée critique, en </a:t>
            </a:r>
            <a:r>
              <a:rPr lang="en-US" sz="2800" dirty="0" err="1">
                <a:solidFill>
                  <a:srgbClr val="19112C"/>
                </a:solidFill>
                <a:latin typeface="Arial"/>
                <a:ea typeface="Arial"/>
                <a:cs typeface="Arial"/>
                <a:sym typeface="Arial"/>
              </a:rPr>
              <a:t>évaluant</a:t>
            </a:r>
            <a:r>
              <a:rPr lang="en-US" sz="2800" dirty="0">
                <a:solidFill>
                  <a:srgbClr val="19112C"/>
                </a:solidFill>
                <a:latin typeface="Arial"/>
                <a:ea typeface="Arial"/>
                <a:cs typeface="Arial"/>
                <a:sym typeface="Arial"/>
              </a:rPr>
              <a:t> les alternatives </a:t>
            </a:r>
            <a:r>
              <a:rPr lang="en-US" sz="2800" dirty="0" err="1">
                <a:solidFill>
                  <a:srgbClr val="19112C"/>
                </a:solidFill>
                <a:latin typeface="Arial"/>
                <a:ea typeface="Arial"/>
                <a:cs typeface="Arial"/>
                <a:sym typeface="Arial"/>
              </a:rPr>
              <a:t>selon</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différentes</a:t>
            </a:r>
            <a:r>
              <a:rPr lang="en-US" sz="2800" dirty="0">
                <a:solidFill>
                  <a:srgbClr val="19112C"/>
                </a:solidFill>
                <a:latin typeface="Arial"/>
                <a:ea typeface="Arial"/>
                <a:cs typeface="Arial"/>
                <a:sym typeface="Arial"/>
              </a:rPr>
              <a:t> perspectives.</a:t>
            </a:r>
          </a:p>
          <a:p>
            <a:pPr algn="l" rtl="0">
              <a:lnSpc>
                <a:spcPts val="2592"/>
              </a:lnSpc>
            </a:pPr>
            <a:endParaRPr lang="en-US" sz="2800" dirty="0">
              <a:solidFill>
                <a:srgbClr val="19112C"/>
              </a:solidFill>
              <a:latin typeface="Arial"/>
              <a:ea typeface="Arial"/>
              <a:cs typeface="Arial"/>
              <a:sym typeface="Arial"/>
            </a:endParaRPr>
          </a:p>
          <a:p>
            <a:pPr algn="l" rtl="0">
              <a:lnSpc>
                <a:spcPts val="2592"/>
              </a:lnSpc>
            </a:pPr>
            <a:r>
              <a:rPr lang="en-US" sz="2800" dirty="0">
                <a:solidFill>
                  <a:srgbClr val="19112C"/>
                </a:solidFill>
                <a:latin typeface="Arial"/>
                <a:ea typeface="Arial"/>
                <a:cs typeface="Arial"/>
                <a:sym typeface="Arial"/>
              </a:rPr>
              <a:t>Nous </a:t>
            </a:r>
            <a:r>
              <a:rPr lang="en-US" sz="2800" dirty="0" err="1">
                <a:solidFill>
                  <a:srgbClr val="19112C"/>
                </a:solidFill>
                <a:latin typeface="Arial"/>
                <a:ea typeface="Arial"/>
                <a:cs typeface="Arial"/>
                <a:sym typeface="Arial"/>
              </a:rPr>
              <a:t>mettons</a:t>
            </a:r>
            <a:r>
              <a:rPr lang="en-US" sz="2800" dirty="0">
                <a:solidFill>
                  <a:srgbClr val="19112C"/>
                </a:solidFill>
                <a:latin typeface="Arial"/>
                <a:ea typeface="Arial"/>
                <a:cs typeface="Arial"/>
                <a:sym typeface="Arial"/>
              </a:rPr>
              <a:t> en </a:t>
            </a:r>
            <a:r>
              <a:rPr lang="en-US" sz="2800" dirty="0" err="1">
                <a:solidFill>
                  <a:srgbClr val="19112C"/>
                </a:solidFill>
                <a:latin typeface="Arial"/>
                <a:ea typeface="Arial"/>
                <a:cs typeface="Arial"/>
                <a:sym typeface="Arial"/>
              </a:rPr>
              <a:t>évidence</a:t>
            </a:r>
            <a:r>
              <a:rPr lang="en-US" sz="2800" dirty="0">
                <a:solidFill>
                  <a:srgbClr val="19112C"/>
                </a:solidFill>
                <a:latin typeface="Arial"/>
                <a:ea typeface="Arial"/>
                <a:cs typeface="Arial"/>
                <a:sym typeface="Arial"/>
              </a:rPr>
              <a:t> les points </a:t>
            </a:r>
            <a:r>
              <a:rPr lang="en-US" sz="2800" dirty="0" err="1">
                <a:solidFill>
                  <a:srgbClr val="19112C"/>
                </a:solidFill>
                <a:latin typeface="Arial"/>
                <a:ea typeface="Arial"/>
                <a:cs typeface="Arial"/>
                <a:sym typeface="Arial"/>
              </a:rPr>
              <a:t>positifs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négatifs</a:t>
            </a:r>
            <a:r>
              <a:rPr lang="en-US" sz="2800" dirty="0">
                <a:solidFill>
                  <a:srgbClr val="19112C"/>
                </a:solidFill>
                <a:latin typeface="Arial"/>
                <a:ea typeface="Arial"/>
                <a:cs typeface="Arial"/>
                <a:sym typeface="Arial"/>
              </a:rPr>
              <a:t> et </a:t>
            </a:r>
            <a:r>
              <a:rPr lang="en-US" sz="2800" dirty="0" err="1">
                <a:solidFill>
                  <a:srgbClr val="19112C"/>
                </a:solidFill>
                <a:latin typeface="Arial"/>
                <a:ea typeface="Arial"/>
                <a:cs typeface="Arial"/>
                <a:sym typeface="Arial"/>
              </a:rPr>
              <a:t>intéressants</a:t>
            </a:r>
            <a:r>
              <a:rPr lang="en-US" sz="2800" dirty="0">
                <a:solidFill>
                  <a:srgbClr val="19112C"/>
                </a:solidFill>
                <a:latin typeface="Arial"/>
                <a:ea typeface="Arial"/>
                <a:cs typeface="Arial"/>
                <a:sym typeface="Arial"/>
              </a:rPr>
              <a:t> de </a:t>
            </a:r>
            <a:r>
              <a:rPr lang="en-US" sz="2800" dirty="0" err="1">
                <a:solidFill>
                  <a:srgbClr val="19112C"/>
                </a:solidFill>
                <a:latin typeface="Arial"/>
                <a:ea typeface="Arial"/>
                <a:cs typeface="Arial"/>
                <a:sym typeface="Arial"/>
              </a:rPr>
              <a:t>chaque</a:t>
            </a:r>
            <a:r>
              <a:rPr lang="en-US" sz="2800" dirty="0">
                <a:solidFill>
                  <a:srgbClr val="19112C"/>
                </a:solidFill>
                <a:latin typeface="Arial"/>
                <a:ea typeface="Arial"/>
                <a:cs typeface="Arial"/>
                <a:sym typeface="Arial"/>
              </a:rPr>
              <a:t> alternative.</a:t>
            </a:r>
          </a:p>
          <a:p>
            <a:pPr algn="l" rtl="0">
              <a:lnSpc>
                <a:spcPts val="2592"/>
              </a:lnSpc>
            </a:pPr>
            <a:endParaRPr lang="en-US" sz="2800" dirty="0">
              <a:solidFill>
                <a:srgbClr val="19112C"/>
              </a:solidFill>
              <a:latin typeface="Arial"/>
              <a:ea typeface="Arial"/>
              <a:cs typeface="Arial"/>
              <a:sym typeface="Arial"/>
            </a:endParaRPr>
          </a:p>
          <a:p>
            <a:pPr algn="l" rtl="0">
              <a:lnSpc>
                <a:spcPts val="2592"/>
              </a:lnSpc>
            </a:pPr>
            <a:r>
              <a:rPr lang="en-US" sz="2800" dirty="0" err="1">
                <a:solidFill>
                  <a:srgbClr val="19112C"/>
                </a:solidFill>
                <a:latin typeface="Arial"/>
                <a:ea typeface="Arial"/>
                <a:cs typeface="Arial"/>
                <a:sym typeface="Arial"/>
              </a:rPr>
              <a:t>Priorités</a:t>
            </a:r>
            <a:r>
              <a:rPr lang="en-US" sz="2800" dirty="0">
                <a:solidFill>
                  <a:srgbClr val="19112C"/>
                </a:solidFill>
                <a:latin typeface="Arial"/>
                <a:ea typeface="Arial"/>
                <a:cs typeface="Arial"/>
                <a:sym typeface="Arial"/>
              </a:rPr>
              <a:t> : </a:t>
            </a:r>
            <a:r>
              <a:rPr lang="en-US" sz="2800" dirty="0" err="1">
                <a:solidFill>
                  <a:srgbClr val="19112C"/>
                </a:solidFill>
                <a:latin typeface="Arial"/>
                <a:ea typeface="Arial"/>
                <a:cs typeface="Arial"/>
                <a:sym typeface="Arial"/>
              </a:rPr>
              <a:t>Créativité</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Viabilité</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Durabilité</a:t>
            </a:r>
            <a:r>
              <a:rPr lang="en-US" sz="2800" dirty="0">
                <a:solidFill>
                  <a:srgbClr val="19112C"/>
                </a:solidFill>
                <a:latin typeface="Arial"/>
                <a:ea typeface="Arial"/>
                <a:cs typeface="Arial"/>
                <a:sym typeface="Arial"/>
              </a:rPr>
              <a:t>, Impact sur </a:t>
            </a:r>
            <a:r>
              <a:rPr lang="en-US" sz="2800" dirty="0" err="1">
                <a:solidFill>
                  <a:srgbClr val="19112C"/>
                </a:solidFill>
                <a:latin typeface="Arial"/>
                <a:ea typeface="Arial"/>
                <a:cs typeface="Arial"/>
                <a:sym typeface="Arial"/>
              </a:rPr>
              <a:t>l'entreprise</a:t>
            </a:r>
            <a:endParaRPr lang="en-US" sz="2800" dirty="0">
              <a:solidFill>
                <a:srgbClr val="19112C"/>
              </a:solidFill>
              <a:latin typeface="Arial"/>
              <a:ea typeface="Arial"/>
              <a:cs typeface="Arial"/>
              <a:sym typeface="Arial"/>
            </a:endParaRPr>
          </a:p>
        </p:txBody>
      </p:sp>
      <p:grpSp>
        <p:nvGrpSpPr>
          <p:cNvPr id="25" name="Group 25"/>
          <p:cNvGrpSpPr/>
          <p:nvPr/>
        </p:nvGrpSpPr>
        <p:grpSpPr>
          <a:xfrm>
            <a:off x="2193566" y="5316429"/>
            <a:ext cx="13593549" cy="906780"/>
            <a:chOff x="0" y="0"/>
            <a:chExt cx="18124732" cy="1209040"/>
          </a:xfrm>
        </p:grpSpPr>
        <p:sp>
          <p:nvSpPr>
            <p:cNvPr id="26" name="TextBox 26"/>
            <p:cNvSpPr txBox="1"/>
            <p:nvPr/>
          </p:nvSpPr>
          <p:spPr>
            <a:xfrm>
              <a:off x="0" y="66675"/>
              <a:ext cx="2907738" cy="43116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40 minutes</a:t>
              </a:r>
            </a:p>
          </p:txBody>
        </p:sp>
        <p:sp>
          <p:nvSpPr>
            <p:cNvPr id="27" name="TextBox 27"/>
            <p:cNvSpPr txBox="1"/>
            <p:nvPr/>
          </p:nvSpPr>
          <p:spPr>
            <a:xfrm>
              <a:off x="6429814" y="66675"/>
              <a:ext cx="4461507" cy="114236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analyser les idées générées et sélectionner une proposition viable</a:t>
              </a:r>
            </a:p>
          </p:txBody>
        </p:sp>
        <p:sp>
          <p:nvSpPr>
            <p:cNvPr id="28" name="TextBox 28"/>
            <p:cNvSpPr txBox="1"/>
            <p:nvPr/>
          </p:nvSpPr>
          <p:spPr>
            <a:xfrm>
              <a:off x="13663225" y="66675"/>
              <a:ext cx="4461507" cy="78676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sélection de la meilleure idée</a:t>
              </a:r>
            </a:p>
          </p:txBody>
        </p:sp>
      </p:grpSp>
      <p:sp>
        <p:nvSpPr>
          <p:cNvPr id="29" name="Freeform 29"/>
          <p:cNvSpPr/>
          <p:nvPr/>
        </p:nvSpPr>
        <p:spPr>
          <a:xfrm>
            <a:off x="2193566" y="2313306"/>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30" name="Freeform 30"/>
          <p:cNvSpPr/>
          <p:nvPr/>
        </p:nvSpPr>
        <p:spPr>
          <a:xfrm>
            <a:off x="7463505" y="2313306"/>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1" name="Freeform 31"/>
          <p:cNvSpPr/>
          <p:nvPr/>
        </p:nvSpPr>
        <p:spPr>
          <a:xfrm>
            <a:off x="13078289" y="2313306"/>
            <a:ext cx="2217206" cy="2671333"/>
          </a:xfrm>
          <a:custGeom>
            <a:avLst/>
            <a:gdLst/>
            <a:ahLst/>
            <a:cxnLst/>
            <a:rect l="l" t="t" r="r" b="b"/>
            <a:pathLst>
              <a:path w="2217206" h="2671333">
                <a:moveTo>
                  <a:pt x="0" y="0"/>
                </a:moveTo>
                <a:lnTo>
                  <a:pt x="2217206" y="0"/>
                </a:lnTo>
                <a:lnTo>
                  <a:pt x="2217206"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p:nvPr/>
        </p:nvGrpSpPr>
        <p:grpSpPr>
          <a:xfrm>
            <a:off x="379460" y="3512278"/>
            <a:ext cx="4020416" cy="2159993"/>
            <a:chOff x="0" y="0"/>
            <a:chExt cx="5360555" cy="2879991"/>
          </a:xfrm>
        </p:grpSpPr>
        <p:sp>
          <p:nvSpPr>
            <p:cNvPr id="20" name="Freeform 20"/>
            <p:cNvSpPr/>
            <p:nvPr/>
          </p:nvSpPr>
          <p:spPr>
            <a:xfrm>
              <a:off x="0" y="0"/>
              <a:ext cx="5360555" cy="2879991"/>
            </a:xfrm>
            <a:custGeom>
              <a:avLst/>
              <a:gdLst/>
              <a:ahLst/>
              <a:cxnLst/>
              <a:rect l="l" t="t" r="r" b="b"/>
              <a:pathLst>
                <a:path w="5360555" h="2879991">
                  <a:moveTo>
                    <a:pt x="0" y="0"/>
                  </a:moveTo>
                  <a:lnTo>
                    <a:pt x="5360555" y="0"/>
                  </a:lnTo>
                  <a:lnTo>
                    <a:pt x="5360555" y="2879991"/>
                  </a:lnTo>
                  <a:lnTo>
                    <a:pt x="0" y="2879991"/>
                  </a:lnTo>
                  <a:close/>
                </a:path>
              </a:pathLst>
            </a:custGeom>
            <a:solidFill>
              <a:srgbClr val="000000">
                <a:alpha val="0"/>
              </a:srgbClr>
            </a:solidFill>
          </p:spPr>
          <p:txBody>
            <a:bodyPr/>
            <a:lstStyle/>
            <a:p>
              <a:pPr algn="l" rtl="0"/>
              <a:endParaRPr lang="el-GR"/>
            </a:p>
          </p:txBody>
        </p:sp>
        <p:sp>
          <p:nvSpPr>
            <p:cNvPr id="21" name="TextBox 21"/>
            <p:cNvSpPr txBox="1"/>
            <p:nvPr/>
          </p:nvSpPr>
          <p:spPr>
            <a:xfrm>
              <a:off x="0" y="66675"/>
              <a:ext cx="5360555" cy="2813316"/>
            </a:xfrm>
            <a:prstGeom prst="rect">
              <a:avLst/>
            </a:prstGeom>
          </p:spPr>
          <p:txBody>
            <a:bodyPr lIns="0" tIns="0" rIns="0" bIns="0" rtlCol="0" anchor="ctr"/>
            <a:lstStyle/>
            <a:p>
              <a:pPr algn="ctr" rtl="0">
                <a:lnSpc>
                  <a:spcPts val="7128"/>
                </a:lnSpc>
              </a:pPr>
              <a:r>
                <a:rPr lang="en-US" sz="6600" b="1">
                  <a:solidFill>
                    <a:srgbClr val="19112C"/>
                  </a:solidFill>
                  <a:latin typeface="Georgia Bold"/>
                  <a:ea typeface="Georgia Bold"/>
                  <a:cs typeface="Georgia Bold"/>
                  <a:sym typeface="Georgia Bold"/>
                </a:rPr>
                <a:t>Aperçu de l'agenda</a:t>
              </a:r>
            </a:p>
          </p:txBody>
        </p:sp>
      </p:grpSp>
      <p:graphicFrame>
        <p:nvGraphicFramePr>
          <p:cNvPr id="22" name="Table 22"/>
          <p:cNvGraphicFramePr>
            <a:graphicFrameLocks noGrp="1"/>
          </p:cNvGraphicFramePr>
          <p:nvPr/>
        </p:nvGraphicFramePr>
        <p:xfrm>
          <a:off x="4555586" y="341744"/>
          <a:ext cx="13322070" cy="8720387"/>
        </p:xfrm>
        <a:graphic>
          <a:graphicData uri="http://schemas.openxmlformats.org/drawingml/2006/table">
            <a:tbl>
              <a:tblPr/>
              <a:tblGrid>
                <a:gridCol w="2240802">
                  <a:extLst>
                    <a:ext uri="{9D8B030D-6E8A-4147-A177-3AD203B41FA5}">
                      <a16:colId xmlns:a16="http://schemas.microsoft.com/office/drawing/2014/main" val="20000"/>
                    </a:ext>
                  </a:extLst>
                </a:gridCol>
                <a:gridCol w="11081268">
                  <a:extLst>
                    <a:ext uri="{9D8B030D-6E8A-4147-A177-3AD203B41FA5}">
                      <a16:colId xmlns:a16="http://schemas.microsoft.com/office/drawing/2014/main" val="20001"/>
                    </a:ext>
                  </a:extLst>
                </a:gridCol>
              </a:tblGrid>
              <a:tr h="686184">
                <a:tc>
                  <a:txBody>
                    <a:bodyPr/>
                    <a:lstStyle/>
                    <a:p>
                      <a:pPr algn="ctr" rtl="0">
                        <a:lnSpc>
                          <a:spcPts val="2879"/>
                        </a:lnSpc>
                        <a:defRPr/>
                      </a:pPr>
                      <a:r>
                        <a:rPr lang="en-US" sz="2400" b="1">
                          <a:solidFill>
                            <a:srgbClr val="FFFFFF"/>
                          </a:solidFill>
                          <a:latin typeface="Arial Bold"/>
                          <a:ea typeface="Arial Bold"/>
                          <a:cs typeface="Arial Bold"/>
                          <a:sym typeface="Arial Bold"/>
                        </a:rPr>
                        <a:t>créneau horaire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ctr" rtl="0">
                        <a:lnSpc>
                          <a:spcPts val="2640"/>
                        </a:lnSpc>
                        <a:defRPr/>
                      </a:pPr>
                      <a:r>
                        <a:rPr lang="en-US" sz="2200" b="1">
                          <a:solidFill>
                            <a:srgbClr val="FFFFFF"/>
                          </a:solidFill>
                          <a:latin typeface="Arial Bold"/>
                          <a:ea typeface="Arial Bold"/>
                          <a:cs typeface="Arial Bold"/>
                          <a:sym typeface="Arial Bold"/>
                        </a:rPr>
                        <a:t>Description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extLst>
                  <a:ext uri="{0D108BD9-81ED-4DB2-BD59-A6C34878D82A}">
                    <a16:rowId xmlns:a16="http://schemas.microsoft.com/office/drawing/2014/main" val="10000"/>
                  </a:ext>
                </a:extLst>
              </a:tr>
              <a:tr h="686184">
                <a:tc>
                  <a:txBody>
                    <a:bodyPr/>
                    <a:lstStyle/>
                    <a:p>
                      <a:pPr algn="l" rtl="0">
                        <a:lnSpc>
                          <a:spcPts val="2879"/>
                        </a:lnSpc>
                        <a:defRPr/>
                      </a:pPr>
                      <a:r>
                        <a:rPr lang="en-US" sz="2400" b="1">
                          <a:solidFill>
                            <a:srgbClr val="19112C"/>
                          </a:solidFill>
                          <a:latin typeface="Arial Bold"/>
                          <a:ea typeface="Arial Bold"/>
                          <a:cs typeface="Arial Bold"/>
                          <a:sym typeface="Arial Bold"/>
                        </a:rPr>
                        <a:t>00:00 – 00:00</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3168"/>
                        </a:lnSpc>
                        <a:defRPr/>
                      </a:pPr>
                      <a:r>
                        <a:rPr lang="en-US" sz="2400">
                          <a:solidFill>
                            <a:srgbClr val="19112C"/>
                          </a:solidFill>
                          <a:latin typeface="Arial"/>
                          <a:ea typeface="Arial"/>
                          <a:cs typeface="Arial"/>
                          <a:sym typeface="Arial"/>
                        </a:rPr>
                        <a:t>Veuillez ajouter une description ici</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648063">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2640"/>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491456" y="178368"/>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Modèle de résultat proposé</a:t>
              </a:r>
            </a:p>
          </p:txBody>
        </p:sp>
      </p:grpSp>
      <p:graphicFrame>
        <p:nvGraphicFramePr>
          <p:cNvPr id="26" name="Table 26"/>
          <p:cNvGraphicFramePr>
            <a:graphicFrameLocks noGrp="1"/>
          </p:cNvGraphicFramePr>
          <p:nvPr/>
        </p:nvGraphicFramePr>
        <p:xfrm>
          <a:off x="474273" y="1745649"/>
          <a:ext cx="14046595" cy="4719636"/>
        </p:xfrm>
        <a:graphic>
          <a:graphicData uri="http://schemas.openxmlformats.org/drawingml/2006/table">
            <a:tbl>
              <a:tblPr/>
              <a:tblGrid>
                <a:gridCol w="1335035">
                  <a:extLst>
                    <a:ext uri="{9D8B030D-6E8A-4147-A177-3AD203B41FA5}">
                      <a16:colId xmlns:a16="http://schemas.microsoft.com/office/drawing/2014/main" val="20000"/>
                    </a:ext>
                  </a:extLst>
                </a:gridCol>
                <a:gridCol w="2105011">
                  <a:extLst>
                    <a:ext uri="{9D8B030D-6E8A-4147-A177-3AD203B41FA5}">
                      <a16:colId xmlns:a16="http://schemas.microsoft.com/office/drawing/2014/main" val="20001"/>
                    </a:ext>
                  </a:extLst>
                </a:gridCol>
                <a:gridCol w="1592099">
                  <a:extLst>
                    <a:ext uri="{9D8B030D-6E8A-4147-A177-3AD203B41FA5}">
                      <a16:colId xmlns:a16="http://schemas.microsoft.com/office/drawing/2014/main" val="20002"/>
                    </a:ext>
                  </a:extLst>
                </a:gridCol>
                <a:gridCol w="2472444">
                  <a:extLst>
                    <a:ext uri="{9D8B030D-6E8A-4147-A177-3AD203B41FA5}">
                      <a16:colId xmlns:a16="http://schemas.microsoft.com/office/drawing/2014/main" val="20003"/>
                    </a:ext>
                  </a:extLst>
                </a:gridCol>
                <a:gridCol w="1943077">
                  <a:extLst>
                    <a:ext uri="{9D8B030D-6E8A-4147-A177-3AD203B41FA5}">
                      <a16:colId xmlns:a16="http://schemas.microsoft.com/office/drawing/2014/main" val="20004"/>
                    </a:ext>
                  </a:extLst>
                </a:gridCol>
                <a:gridCol w="1877150">
                  <a:extLst>
                    <a:ext uri="{9D8B030D-6E8A-4147-A177-3AD203B41FA5}">
                      <a16:colId xmlns:a16="http://schemas.microsoft.com/office/drawing/2014/main" val="20005"/>
                    </a:ext>
                  </a:extLst>
                </a:gridCol>
                <a:gridCol w="2721779">
                  <a:extLst>
                    <a:ext uri="{9D8B030D-6E8A-4147-A177-3AD203B41FA5}">
                      <a16:colId xmlns:a16="http://schemas.microsoft.com/office/drawing/2014/main" val="20006"/>
                    </a:ext>
                  </a:extLst>
                </a:gridCol>
              </a:tblGrid>
              <a:tr h="1477866">
                <a:tc>
                  <a:txBody>
                    <a:bodyPr/>
                    <a:lstStyle/>
                    <a:p>
                      <a:pPr algn="l" rtl="0">
                        <a:lnSpc>
                          <a:spcPts val="3000"/>
                        </a:lnSpc>
                        <a:defRPr/>
                      </a:pPr>
                      <a:r>
                        <a:rPr lang="en-US" sz="2500" b="1">
                          <a:solidFill>
                            <a:srgbClr val="FFFFFF"/>
                          </a:solidFill>
                          <a:latin typeface="Arial Bold"/>
                          <a:ea typeface="Arial Bold"/>
                          <a:cs typeface="Arial Bold"/>
                          <a:sym typeface="Arial Bold"/>
                        </a:rPr>
                        <a:t>Idée nº</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Avantages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Limites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Environnement positif/</a:t>
                      </a:r>
                      <a:endParaRPr lang="en-US" sz="1100"/>
                    </a:p>
                    <a:p>
                      <a:pPr algn="l" rtl="0">
                        <a:lnSpc>
                          <a:spcPts val="3000"/>
                        </a:lnSpc>
                      </a:pPr>
                      <a:r>
                        <a:rPr lang="en-US" sz="2500" b="1">
                          <a:solidFill>
                            <a:srgbClr val="FFFFFF"/>
                          </a:solidFill>
                          <a:latin typeface="Arial Bold"/>
                          <a:ea typeface="Arial Bold"/>
                          <a:cs typeface="Arial Bold"/>
                          <a:sym typeface="Arial Bold"/>
                        </a:rPr>
                        <a:t>impact social</a:t>
                      </a:r>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Innovation/Créativité</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Innovation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tc>
                  <a:txBody>
                    <a:bodyPr/>
                    <a:lstStyle/>
                    <a:p>
                      <a:pPr algn="l" rtl="0">
                        <a:lnSpc>
                          <a:spcPts val="3000"/>
                        </a:lnSpc>
                        <a:defRPr/>
                      </a:pPr>
                      <a:r>
                        <a:rPr lang="en-US" sz="2500" b="1">
                          <a:solidFill>
                            <a:srgbClr val="FFFFFF"/>
                          </a:solidFill>
                          <a:latin typeface="Arial Bold"/>
                          <a:ea typeface="Arial Bold"/>
                          <a:cs typeface="Arial Bold"/>
                          <a:sym typeface="Arial Bold"/>
                        </a:rPr>
                        <a:t>viabilité économique</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0"/>
                  </a:ext>
                </a:extLst>
              </a:tr>
              <a:tr h="648354">
                <a:tc>
                  <a:txBody>
                    <a:bodyPr/>
                    <a:lstStyle/>
                    <a:p>
                      <a:pPr algn="l" rtl="0">
                        <a:lnSpc>
                          <a:spcPts val="2639"/>
                        </a:lnSpc>
                        <a:defRPr/>
                      </a:pPr>
                      <a:r>
                        <a:rPr lang="en-US" sz="2199">
                          <a:solidFill>
                            <a:srgbClr val="19112C"/>
                          </a:solidFill>
                          <a:latin typeface="Arial"/>
                          <a:ea typeface="Arial"/>
                          <a:cs typeface="Arial"/>
                          <a:sym typeface="Arial"/>
                        </a:rPr>
                        <a:t>1</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48354">
                <a:tc>
                  <a:txBody>
                    <a:bodyPr/>
                    <a:lstStyle/>
                    <a:p>
                      <a:pPr algn="l" rtl="0">
                        <a:lnSpc>
                          <a:spcPts val="2639"/>
                        </a:lnSpc>
                        <a:defRPr/>
                      </a:pPr>
                      <a:r>
                        <a:rPr lang="en-US" sz="2199">
                          <a:solidFill>
                            <a:srgbClr val="19112C"/>
                          </a:solidFill>
                          <a:latin typeface="Arial"/>
                          <a:ea typeface="Arial"/>
                          <a:cs typeface="Arial"/>
                          <a:sym typeface="Arial"/>
                        </a:rPr>
                        <a:t>2</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48354">
                <a:tc>
                  <a:txBody>
                    <a:bodyPr/>
                    <a:lstStyle/>
                    <a:p>
                      <a:pPr algn="l" rtl="0">
                        <a:lnSpc>
                          <a:spcPts val="2639"/>
                        </a:lnSpc>
                        <a:defRPr/>
                      </a:pPr>
                      <a:r>
                        <a:rPr lang="en-US" sz="2199">
                          <a:solidFill>
                            <a:srgbClr val="19112C"/>
                          </a:solidFill>
                          <a:latin typeface="Arial"/>
                          <a:ea typeface="Arial"/>
                          <a:cs typeface="Arial"/>
                          <a:sym typeface="Arial"/>
                        </a:rPr>
                        <a:t>3</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648354">
                <a:tc>
                  <a:txBody>
                    <a:bodyPr/>
                    <a:lstStyle/>
                    <a:p>
                      <a:pPr algn="l" rtl="0">
                        <a:lnSpc>
                          <a:spcPts val="2639"/>
                        </a:lnSpc>
                        <a:defRPr/>
                      </a:pPr>
                      <a:r>
                        <a:rPr lang="en-US" sz="2199">
                          <a:solidFill>
                            <a:srgbClr val="19112C"/>
                          </a:solidFill>
                          <a:latin typeface="Arial"/>
                          <a:ea typeface="Arial"/>
                          <a:cs typeface="Arial"/>
                          <a:sym typeface="Arial"/>
                        </a:rPr>
                        <a:t>4</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648354">
                <a:tc>
                  <a:txBody>
                    <a:bodyPr/>
                    <a:lstStyle/>
                    <a:p>
                      <a:pPr algn="l" rtl="0">
                        <a:lnSpc>
                          <a:spcPts val="2639"/>
                        </a:lnSpc>
                        <a:defRPr/>
                      </a:pPr>
                      <a:r>
                        <a:rPr lang="en-US" sz="2199">
                          <a:solidFill>
                            <a:srgbClr val="19112C"/>
                          </a:solidFill>
                          <a:latin typeface="Arial"/>
                          <a:ea typeface="Arial"/>
                          <a:cs typeface="Arial"/>
                          <a:sym typeface="Arial"/>
                        </a:rPr>
                        <a:t>…</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bl>
          </a:graphicData>
        </a:graphic>
      </p:graphicFrame>
      <p:graphicFrame>
        <p:nvGraphicFramePr>
          <p:cNvPr id="27" name="Table 27"/>
          <p:cNvGraphicFramePr>
            <a:graphicFrameLocks noGrp="1"/>
          </p:cNvGraphicFramePr>
          <p:nvPr/>
        </p:nvGraphicFramePr>
        <p:xfrm>
          <a:off x="474273" y="6484337"/>
          <a:ext cx="14046595" cy="2262186"/>
        </p:xfrm>
        <a:graphic>
          <a:graphicData uri="http://schemas.openxmlformats.org/drawingml/2006/table">
            <a:tbl>
              <a:tblPr/>
              <a:tblGrid>
                <a:gridCol w="4522972">
                  <a:extLst>
                    <a:ext uri="{9D8B030D-6E8A-4147-A177-3AD203B41FA5}">
                      <a16:colId xmlns:a16="http://schemas.microsoft.com/office/drawing/2014/main" val="20000"/>
                    </a:ext>
                  </a:extLst>
                </a:gridCol>
                <a:gridCol w="9523623">
                  <a:extLst>
                    <a:ext uri="{9D8B030D-6E8A-4147-A177-3AD203B41FA5}">
                      <a16:colId xmlns:a16="http://schemas.microsoft.com/office/drawing/2014/main" val="20001"/>
                    </a:ext>
                  </a:extLst>
                </a:gridCol>
              </a:tblGrid>
              <a:tr h="754062">
                <a:tc>
                  <a:txBody>
                    <a:bodyPr/>
                    <a:lstStyle/>
                    <a:p>
                      <a:pPr algn="l" rtl="0">
                        <a:lnSpc>
                          <a:spcPts val="3240"/>
                        </a:lnSpc>
                        <a:defRPr/>
                      </a:pPr>
                      <a:r>
                        <a:rPr lang="en-US" sz="2700" b="1">
                          <a:solidFill>
                            <a:srgbClr val="FFFFFF"/>
                          </a:solidFill>
                          <a:latin typeface="Arial Bold"/>
                          <a:ea typeface="Arial Bold"/>
                          <a:cs typeface="Arial Bold"/>
                          <a:sym typeface="Arial Bold"/>
                        </a:rPr>
                        <a:t>Solution sélectionnée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0"/>
                  </a:ext>
                </a:extLst>
              </a:tr>
              <a:tr h="754062">
                <a:tc>
                  <a:txBody>
                    <a:bodyPr/>
                    <a:lstStyle/>
                    <a:p>
                      <a:pPr algn="l" rtl="0">
                        <a:lnSpc>
                          <a:spcPts val="3240"/>
                        </a:lnSpc>
                        <a:defRPr/>
                      </a:pPr>
                      <a:r>
                        <a:rPr lang="en-US" sz="2700" b="1">
                          <a:solidFill>
                            <a:srgbClr val="FFFFFF"/>
                          </a:solidFill>
                          <a:latin typeface="Arial Bold"/>
                          <a:ea typeface="Arial Bold"/>
                          <a:cs typeface="Arial Bold"/>
                          <a:sym typeface="Arial Bold"/>
                        </a:rPr>
                        <a:t>Justification:</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5E3CF"/>
                    </a:solidFill>
                  </a:tcPr>
                </a:tc>
                <a:extLst>
                  <a:ext uri="{0D108BD9-81ED-4DB2-BD59-A6C34878D82A}">
                    <a16:rowId xmlns:a16="http://schemas.microsoft.com/office/drawing/2014/main" val="10001"/>
                  </a:ext>
                </a:extLst>
              </a:tr>
              <a:tr h="754062">
                <a:tc>
                  <a:txBody>
                    <a:bodyPr/>
                    <a:lstStyle/>
                    <a:p>
                      <a:pPr algn="l" rtl="0">
                        <a:lnSpc>
                          <a:spcPts val="3240"/>
                        </a:lnSpc>
                        <a:defRPr/>
                      </a:pPr>
                      <a:r>
                        <a:rPr lang="en-US" sz="2700" b="1">
                          <a:solidFill>
                            <a:srgbClr val="FFFFFF"/>
                          </a:solidFill>
                          <a:latin typeface="Arial Bold"/>
                          <a:ea typeface="Arial Bold"/>
                          <a:cs typeface="Arial Bold"/>
                          <a:sym typeface="Arial Bold"/>
                        </a:rPr>
                        <a:t>Impact attendu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75C73E"/>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BF1E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4. Développement créatif</a:t>
              </a:r>
            </a:p>
          </p:txBody>
        </p:sp>
      </p:grpSp>
      <p:sp>
        <p:nvSpPr>
          <p:cNvPr id="23" name="Freeform 23"/>
          <p:cNvSpPr/>
          <p:nvPr/>
        </p:nvSpPr>
        <p:spPr>
          <a:xfrm>
            <a:off x="2117475" y="1751331"/>
            <a:ext cx="2326488" cy="2671333"/>
          </a:xfrm>
          <a:custGeom>
            <a:avLst/>
            <a:gdLst/>
            <a:ahLst/>
            <a:cxnLst/>
            <a:rect l="l" t="t" r="r" b="b"/>
            <a:pathLst>
              <a:path w="2326488" h="2671333">
                <a:moveTo>
                  <a:pt x="0" y="0"/>
                </a:moveTo>
                <a:lnTo>
                  <a:pt x="2326489" y="0"/>
                </a:lnTo>
                <a:lnTo>
                  <a:pt x="2326489"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Freeform 24"/>
          <p:cNvSpPr/>
          <p:nvPr/>
        </p:nvSpPr>
        <p:spPr>
          <a:xfrm>
            <a:off x="7387414" y="1751331"/>
            <a:ext cx="2671333" cy="2671333"/>
          </a:xfrm>
          <a:custGeom>
            <a:avLst/>
            <a:gdLst/>
            <a:ahLst/>
            <a:cxnLst/>
            <a:rect l="l" t="t" r="r" b="b"/>
            <a:pathLst>
              <a:path w="2671333" h="2671333">
                <a:moveTo>
                  <a:pt x="0" y="0"/>
                </a:moveTo>
                <a:lnTo>
                  <a:pt x="2671334" y="0"/>
                </a:lnTo>
                <a:lnTo>
                  <a:pt x="2671334"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5" name="Freeform 25"/>
          <p:cNvSpPr/>
          <p:nvPr/>
        </p:nvSpPr>
        <p:spPr>
          <a:xfrm>
            <a:off x="13002198" y="1751331"/>
            <a:ext cx="2217206" cy="2671333"/>
          </a:xfrm>
          <a:custGeom>
            <a:avLst/>
            <a:gdLst/>
            <a:ahLst/>
            <a:cxnLst/>
            <a:rect l="l" t="t" r="r" b="b"/>
            <a:pathLst>
              <a:path w="2217206" h="2671333">
                <a:moveTo>
                  <a:pt x="0" y="0"/>
                </a:moveTo>
                <a:lnTo>
                  <a:pt x="2217207" y="0"/>
                </a:lnTo>
                <a:lnTo>
                  <a:pt x="2217207" y="2671333"/>
                </a:lnTo>
                <a:lnTo>
                  <a:pt x="0" y="26713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7" name="TextBox 27"/>
          <p:cNvSpPr txBox="1"/>
          <p:nvPr/>
        </p:nvSpPr>
        <p:spPr>
          <a:xfrm>
            <a:off x="2190318" y="4878279"/>
            <a:ext cx="2180804"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30 minutes</a:t>
            </a:r>
          </a:p>
        </p:txBody>
      </p:sp>
      <p:sp>
        <p:nvSpPr>
          <p:cNvPr id="28" name="TextBox 28"/>
          <p:cNvSpPr txBox="1"/>
          <p:nvPr/>
        </p:nvSpPr>
        <p:spPr>
          <a:xfrm>
            <a:off x="7012679" y="4878279"/>
            <a:ext cx="3346130" cy="11068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définir la proposition finale avec une identité claire et différenciante</a:t>
            </a:r>
          </a:p>
        </p:txBody>
      </p:sp>
      <p:sp>
        <p:nvSpPr>
          <p:cNvPr id="29" name="TextBox 29"/>
          <p:cNvSpPr txBox="1"/>
          <p:nvPr/>
        </p:nvSpPr>
        <p:spPr>
          <a:xfrm>
            <a:off x="1028700" y="6327984"/>
            <a:ext cx="16607952" cy="2309241"/>
          </a:xfrm>
          <a:prstGeom prst="rect">
            <a:avLst/>
          </a:prstGeom>
        </p:spPr>
        <p:txBody>
          <a:bodyPr lIns="0" tIns="0" rIns="0" bIns="0" rtlCol="0" anchor="t">
            <a:spAutoFit/>
          </a:bodyPr>
          <a:lstStyle/>
          <a:p>
            <a:pPr algn="l" rtl="0">
              <a:lnSpc>
                <a:spcPts val="2592"/>
              </a:lnSpc>
            </a:pPr>
            <a:r>
              <a:rPr lang="en-US" sz="3000">
                <a:solidFill>
                  <a:srgbClr val="19112C"/>
                </a:solidFill>
                <a:latin typeface="Arial"/>
                <a:ea typeface="Arial"/>
                <a:cs typeface="Arial"/>
                <a:sym typeface="Arial"/>
              </a:rPr>
              <a:t>Votre idée doit être unique, créative, viable et pertinente pour le marché.</a:t>
            </a:r>
          </a:p>
          <a:p>
            <a:pPr algn="l" rtl="0">
              <a:lnSpc>
                <a:spcPts val="2592"/>
              </a:lnSpc>
            </a:pPr>
            <a:endParaRPr lang="en-US" sz="3000">
              <a:solidFill>
                <a:srgbClr val="19112C"/>
              </a:solidFill>
              <a:latin typeface="Arial"/>
              <a:ea typeface="Arial"/>
              <a:cs typeface="Arial"/>
              <a:sym typeface="Arial"/>
            </a:endParaRPr>
          </a:p>
          <a:p>
            <a:pPr marL="647700" lvl="1" indent="-323850" algn="l" rtl="0">
              <a:lnSpc>
                <a:spcPts val="2592"/>
              </a:lnSpc>
              <a:buFont typeface="Arial"/>
              <a:buChar char="•"/>
            </a:pPr>
            <a:r>
              <a:rPr lang="en-US" sz="3000">
                <a:solidFill>
                  <a:srgbClr val="19112C"/>
                </a:solidFill>
                <a:latin typeface="Arial"/>
                <a:ea typeface="Arial"/>
                <a:cs typeface="Arial"/>
                <a:sym typeface="Arial"/>
              </a:rPr>
              <a:t>La solution doit être créative et innovante.</a:t>
            </a:r>
          </a:p>
          <a:p>
            <a:pPr marL="647700" lvl="1" indent="-323850" algn="l" rtl="0">
              <a:lnSpc>
                <a:spcPts val="2592"/>
              </a:lnSpc>
              <a:buFont typeface="Arial"/>
              <a:buChar char="•"/>
            </a:pPr>
            <a:r>
              <a:rPr lang="en-US" sz="3000">
                <a:solidFill>
                  <a:srgbClr val="19112C"/>
                </a:solidFill>
                <a:latin typeface="Arial"/>
                <a:ea typeface="Arial"/>
                <a:cs typeface="Arial"/>
                <a:sym typeface="Arial"/>
              </a:rPr>
              <a:t>Elle doit offrir un « avantage concurrentiel » ou une « valeur ajoutée » qui permette à l'entreprise textile de conserver une bonne position sur le marché.</a:t>
            </a:r>
          </a:p>
          <a:p>
            <a:pPr algn="l" rtl="0">
              <a:lnSpc>
                <a:spcPts val="2592"/>
              </a:lnSpc>
            </a:pPr>
            <a:endParaRPr lang="en-US" sz="3000">
              <a:solidFill>
                <a:srgbClr val="19112C"/>
              </a:solidFill>
              <a:latin typeface="Arial"/>
              <a:ea typeface="Arial"/>
              <a:cs typeface="Arial"/>
              <a:sym typeface="Arial"/>
            </a:endParaRPr>
          </a:p>
          <a:p>
            <a:pPr algn="l" rtl="0">
              <a:lnSpc>
                <a:spcPts val="2592"/>
              </a:lnSpc>
            </a:pPr>
            <a:r>
              <a:rPr lang="en-US" sz="3000">
                <a:solidFill>
                  <a:srgbClr val="19112C"/>
                </a:solidFill>
                <a:latin typeface="Arial"/>
                <a:ea typeface="Arial"/>
                <a:cs typeface="Arial"/>
                <a:sym typeface="Arial"/>
              </a:rPr>
              <a:t>Réfléchissez aux critères d'évaluation !</a:t>
            </a:r>
          </a:p>
        </p:txBody>
      </p:sp>
      <p:sp>
        <p:nvSpPr>
          <p:cNvPr id="30" name="TextBox 30"/>
          <p:cNvSpPr txBox="1"/>
          <p:nvPr/>
        </p:nvSpPr>
        <p:spPr>
          <a:xfrm>
            <a:off x="12437736" y="4878279"/>
            <a:ext cx="3346130"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proposition d'idée finale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576027" y="245043"/>
            <a:ext cx="14440619" cy="1988345"/>
            <a:chOff x="0" y="0"/>
            <a:chExt cx="19254158" cy="2651126"/>
          </a:xfrm>
        </p:grpSpPr>
        <p:sp>
          <p:nvSpPr>
            <p:cNvPr id="24" name="Freeform 24"/>
            <p:cNvSpPr/>
            <p:nvPr/>
          </p:nvSpPr>
          <p:spPr>
            <a:xfrm>
              <a:off x="0" y="0"/>
              <a:ext cx="19254158" cy="2651126"/>
            </a:xfrm>
            <a:custGeom>
              <a:avLst/>
              <a:gdLst/>
              <a:ahLst/>
              <a:cxnLst/>
              <a:rect l="l" t="t" r="r" b="b"/>
              <a:pathLst>
                <a:path w="19254158" h="2651126">
                  <a:moveTo>
                    <a:pt x="0" y="0"/>
                  </a:moveTo>
                  <a:lnTo>
                    <a:pt x="19254158" y="0"/>
                  </a:lnTo>
                  <a:lnTo>
                    <a:pt x="19254158"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9254158" cy="2584451"/>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Modèle de résultat proposé</a:t>
              </a:r>
            </a:p>
          </p:txBody>
        </p:sp>
      </p:grpSp>
      <p:graphicFrame>
        <p:nvGraphicFramePr>
          <p:cNvPr id="26" name="Table 26"/>
          <p:cNvGraphicFramePr>
            <a:graphicFrameLocks noGrp="1"/>
          </p:cNvGraphicFramePr>
          <p:nvPr/>
        </p:nvGraphicFramePr>
        <p:xfrm>
          <a:off x="576027" y="1890035"/>
          <a:ext cx="13620750" cy="6613839"/>
        </p:xfrm>
        <a:graphic>
          <a:graphicData uri="http://schemas.openxmlformats.org/drawingml/2006/table">
            <a:tbl>
              <a:tblPr/>
              <a:tblGrid>
                <a:gridCol w="5001169">
                  <a:extLst>
                    <a:ext uri="{9D8B030D-6E8A-4147-A177-3AD203B41FA5}">
                      <a16:colId xmlns:a16="http://schemas.microsoft.com/office/drawing/2014/main" val="20000"/>
                    </a:ext>
                  </a:extLst>
                </a:gridCol>
                <a:gridCol w="8619581">
                  <a:extLst>
                    <a:ext uri="{9D8B030D-6E8A-4147-A177-3AD203B41FA5}">
                      <a16:colId xmlns:a16="http://schemas.microsoft.com/office/drawing/2014/main" val="20001"/>
                    </a:ext>
                  </a:extLst>
                </a:gridCol>
              </a:tblGrid>
              <a:tr h="686294">
                <a:tc>
                  <a:txBody>
                    <a:bodyPr/>
                    <a:lstStyle/>
                    <a:p>
                      <a:pPr algn="l" rtl="0">
                        <a:lnSpc>
                          <a:spcPts val="2879"/>
                        </a:lnSpc>
                        <a:defRPr/>
                      </a:pPr>
                      <a:r>
                        <a:rPr lang="en-US" sz="2400">
                          <a:solidFill>
                            <a:srgbClr val="19112C"/>
                          </a:solidFill>
                          <a:latin typeface="Arial"/>
                          <a:ea typeface="Arial"/>
                          <a:cs typeface="Arial"/>
                          <a:sym typeface="Arial"/>
                        </a:rPr>
                        <a:t>Nom du projet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86294">
                <a:tc>
                  <a:txBody>
                    <a:bodyPr/>
                    <a:lstStyle/>
                    <a:p>
                      <a:pPr algn="l" rtl="0">
                        <a:lnSpc>
                          <a:spcPts val="2879"/>
                        </a:lnSpc>
                        <a:defRPr/>
                      </a:pPr>
                      <a:r>
                        <a:rPr lang="en-US" sz="2400">
                          <a:solidFill>
                            <a:srgbClr val="19112C"/>
                          </a:solidFill>
                          <a:latin typeface="Arial"/>
                          <a:ea typeface="Arial"/>
                          <a:cs typeface="Arial"/>
                          <a:sym typeface="Arial"/>
                        </a:rPr>
                        <a:t>Slogan ou devise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1"/>
                  </a:ext>
                </a:extLst>
              </a:tr>
              <a:tr h="686294">
                <a:tc>
                  <a:txBody>
                    <a:bodyPr/>
                    <a:lstStyle/>
                    <a:p>
                      <a:pPr algn="l" rtl="0">
                        <a:lnSpc>
                          <a:spcPts val="2879"/>
                        </a:lnSpc>
                        <a:defRPr/>
                      </a:pPr>
                      <a:r>
                        <a:rPr lang="en-US" sz="2400">
                          <a:solidFill>
                            <a:srgbClr val="19112C"/>
                          </a:solidFill>
                          <a:latin typeface="Arial"/>
                          <a:ea typeface="Arial"/>
                          <a:cs typeface="Arial"/>
                          <a:sym typeface="Arial"/>
                        </a:rPr>
                        <a:t>Brève description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48505">
                <a:tc>
                  <a:txBody>
                    <a:bodyPr/>
                    <a:lstStyle/>
                    <a:p>
                      <a:pPr algn="l" rtl="0">
                        <a:lnSpc>
                          <a:spcPts val="2879"/>
                        </a:lnSpc>
                        <a:defRPr/>
                      </a:pPr>
                      <a:r>
                        <a:rPr lang="en-US" sz="2400">
                          <a:solidFill>
                            <a:srgbClr val="19112C"/>
                          </a:solidFill>
                          <a:latin typeface="Arial"/>
                          <a:ea typeface="Arial"/>
                          <a:cs typeface="Arial"/>
                          <a:sym typeface="Arial"/>
                        </a:rPr>
                        <a:t>Qu'est-ce qui le rend unique ou innovant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3"/>
                  </a:ext>
                </a:extLst>
              </a:tr>
              <a:tr h="686294">
                <a:tc>
                  <a:txBody>
                    <a:bodyPr/>
                    <a:lstStyle/>
                    <a:p>
                      <a:pPr algn="l" rtl="0">
                        <a:lnSpc>
                          <a:spcPts val="2879"/>
                        </a:lnSpc>
                        <a:defRPr/>
                      </a:pPr>
                      <a:r>
                        <a:rPr lang="en-US" sz="2400">
                          <a:solidFill>
                            <a:srgbClr val="19112C"/>
                          </a:solidFill>
                          <a:latin typeface="Arial"/>
                          <a:ea typeface="Arial"/>
                          <a:cs typeface="Arial"/>
                          <a:sym typeface="Arial"/>
                        </a:rPr>
                        <a:t>À quel besoin précis répond-il ?</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048505">
                <a:tc>
                  <a:txBody>
                    <a:bodyPr/>
                    <a:lstStyle/>
                    <a:p>
                      <a:pPr algn="l" rtl="0">
                        <a:lnSpc>
                          <a:spcPts val="2879"/>
                        </a:lnSpc>
                        <a:defRPr/>
                      </a:pPr>
                      <a:r>
                        <a:rPr lang="en-US" sz="2400">
                          <a:solidFill>
                            <a:srgbClr val="19112C"/>
                          </a:solidFill>
                          <a:latin typeface="Arial"/>
                          <a:ea typeface="Arial"/>
                          <a:cs typeface="Arial"/>
                          <a:sym typeface="Arial"/>
                        </a:rPr>
                        <a:t>Public cible, alliés ou parties prenantes</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5"/>
                  </a:ext>
                </a:extLst>
              </a:tr>
              <a:tr h="1048505">
                <a:tc>
                  <a:txBody>
                    <a:bodyPr/>
                    <a:lstStyle/>
                    <a:p>
                      <a:pPr algn="l" rtl="0">
                        <a:lnSpc>
                          <a:spcPts val="2879"/>
                        </a:lnSpc>
                        <a:defRPr/>
                      </a:pPr>
                      <a:r>
                        <a:rPr lang="en-US" sz="2400">
                          <a:solidFill>
                            <a:srgbClr val="19112C"/>
                          </a:solidFill>
                          <a:latin typeface="Arial"/>
                          <a:ea typeface="Arial"/>
                          <a:cs typeface="Arial"/>
                          <a:sym typeface="Arial"/>
                        </a:rPr>
                        <a:t>Modèle de durabilité (économique, social, environnemental)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723148">
                <a:tc>
                  <a:txBody>
                    <a:bodyPr/>
                    <a:lstStyle/>
                    <a:p>
                      <a:pPr algn="l" rtl="0">
                        <a:lnSpc>
                          <a:spcPts val="2879"/>
                        </a:lnSpc>
                        <a:defRPr/>
                      </a:pPr>
                      <a:r>
                        <a:rPr lang="en-US" sz="2400">
                          <a:solidFill>
                            <a:srgbClr val="19112C"/>
                          </a:solidFill>
                          <a:latin typeface="Arial"/>
                          <a:ea typeface="Arial"/>
                          <a:cs typeface="Arial"/>
                          <a:sym typeface="Arial"/>
                        </a:rPr>
                        <a:t>Schéma visuel</a:t>
                      </a: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tc>
                  <a:txBody>
                    <a:bodyPr/>
                    <a:lstStyle/>
                    <a:p>
                      <a:pPr algn="l" rtl="0">
                        <a:lnSpc>
                          <a:spcPts val="1679"/>
                        </a:lnSpc>
                        <a:defRPr/>
                      </a:pPr>
                      <a:endParaRPr lang="en-US" sz="1100"/>
                    </a:p>
                  </a:txBody>
                  <a:tcPr marT="91440" marB="91440"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A7DD73"/>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2F9ED"/>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p:nvPr/>
        </p:nvGrpSpPr>
        <p:grpSpPr>
          <a:xfrm>
            <a:off x="1028700" y="386879"/>
            <a:ext cx="9091683" cy="1988345"/>
            <a:chOff x="0" y="0"/>
            <a:chExt cx="12122244" cy="2651126"/>
          </a:xfrm>
        </p:grpSpPr>
        <p:sp>
          <p:nvSpPr>
            <p:cNvPr id="19" name="Freeform 19"/>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0" name="TextBox 20"/>
            <p:cNvSpPr txBox="1"/>
            <p:nvPr/>
          </p:nvSpPr>
          <p:spPr>
            <a:xfrm>
              <a:off x="0" y="66675"/>
              <a:ext cx="12122244" cy="2584451"/>
            </a:xfrm>
            <a:prstGeom prst="rect">
              <a:avLst/>
            </a:prstGeom>
          </p:spPr>
          <p:txBody>
            <a:bodyPr lIns="0" tIns="0" rIns="0" bIns="0" rtlCol="0" anchor="ctr"/>
            <a:lstStyle/>
            <a:p>
              <a:pPr algn="l" rtl="0">
                <a:lnSpc>
                  <a:spcPts val="6480"/>
                </a:lnSpc>
              </a:pPr>
              <a:r>
                <a:rPr lang="en-US" sz="6000" b="1">
                  <a:solidFill>
                    <a:srgbClr val="19112C"/>
                  </a:solidFill>
                  <a:latin typeface="Georgia Bold"/>
                  <a:ea typeface="Georgia Bold"/>
                  <a:cs typeface="Georgia Bold"/>
                  <a:sym typeface="Georgia Bold"/>
                </a:rPr>
                <a:t>Un exemple inspirant</a:t>
              </a:r>
            </a:p>
          </p:txBody>
        </p:sp>
      </p:grpSp>
      <p:sp>
        <p:nvSpPr>
          <p:cNvPr id="21" name="TextBox 21"/>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2" name="TextBox 22"/>
          <p:cNvSpPr txBox="1"/>
          <p:nvPr/>
        </p:nvSpPr>
        <p:spPr>
          <a:xfrm>
            <a:off x="1028700" y="2594298"/>
            <a:ext cx="11677212" cy="1019865"/>
          </a:xfrm>
          <a:prstGeom prst="rect">
            <a:avLst/>
          </a:prstGeom>
        </p:spPr>
        <p:txBody>
          <a:bodyPr lIns="0" tIns="0" rIns="0" bIns="0" rtlCol="0" anchor="t">
            <a:spAutoFit/>
          </a:bodyPr>
          <a:lstStyle/>
          <a:p>
            <a:pPr algn="l" rtl="0">
              <a:lnSpc>
                <a:spcPts val="4536"/>
              </a:lnSpc>
            </a:pPr>
            <a:r>
              <a:rPr lang="en-US" sz="4200">
                <a:solidFill>
                  <a:srgbClr val="19112C"/>
                </a:solidFill>
                <a:latin typeface="Arial"/>
                <a:ea typeface="Arial"/>
                <a:cs typeface="Arial"/>
                <a:sym typeface="Arial"/>
              </a:rPr>
              <a:t>Solutions d'écoconception par Canussa</a:t>
            </a:r>
          </a:p>
        </p:txBody>
      </p:sp>
      <p:grpSp>
        <p:nvGrpSpPr>
          <p:cNvPr id="23" name="Group 23"/>
          <p:cNvGrpSpPr/>
          <p:nvPr/>
        </p:nvGrpSpPr>
        <p:grpSpPr>
          <a:xfrm>
            <a:off x="1028700" y="3936949"/>
            <a:ext cx="13481194" cy="4463215"/>
            <a:chOff x="0" y="0"/>
            <a:chExt cx="17974925" cy="5950953"/>
          </a:xfrm>
        </p:grpSpPr>
        <p:grpSp>
          <p:nvGrpSpPr>
            <p:cNvPr id="24" name="Group 24"/>
            <p:cNvGrpSpPr>
              <a:grpSpLocks noChangeAspect="1"/>
            </p:cNvGrpSpPr>
            <p:nvPr/>
          </p:nvGrpSpPr>
          <p:grpSpPr>
            <a:xfrm>
              <a:off x="0" y="0"/>
              <a:ext cx="17540565" cy="5950953"/>
              <a:chOff x="0" y="0"/>
              <a:chExt cx="19262238" cy="6535062"/>
            </a:xfrm>
          </p:grpSpPr>
          <p:sp>
            <p:nvSpPr>
              <p:cNvPr id="25" name="Freeform 25"/>
              <p:cNvSpPr/>
              <p:nvPr/>
            </p:nvSpPr>
            <p:spPr>
              <a:xfrm>
                <a:off x="0" y="0"/>
                <a:ext cx="19262217" cy="6535039"/>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a:stretch>
              </a:blipFill>
            </p:spPr>
            <p:txBody>
              <a:bodyPr/>
              <a:lstStyle/>
              <a:p>
                <a:pPr algn="l" rtl="0"/>
                <a:endParaRPr lang="el-GR"/>
              </a:p>
            </p:txBody>
          </p:sp>
        </p:grpSp>
        <p:sp>
          <p:nvSpPr>
            <p:cNvPr id="26" name="Freeform 26"/>
            <p:cNvSpPr/>
            <p:nvPr/>
          </p:nvSpPr>
          <p:spPr>
            <a:xfrm rot="91009">
              <a:off x="7811157" y="646673"/>
              <a:ext cx="10148589" cy="1281259"/>
            </a:xfrm>
            <a:custGeom>
              <a:avLst/>
              <a:gdLst/>
              <a:ahLst/>
              <a:cxnLst/>
              <a:rect l="l" t="t" r="r" b="b"/>
              <a:pathLst>
                <a:path w="10148589" h="1281259">
                  <a:moveTo>
                    <a:pt x="0" y="0"/>
                  </a:moveTo>
                  <a:lnTo>
                    <a:pt x="10148589" y="0"/>
                  </a:lnTo>
                  <a:lnTo>
                    <a:pt x="10148589" y="1281259"/>
                  </a:lnTo>
                  <a:lnTo>
                    <a:pt x="0" y="12812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7" name="TextBox 27"/>
            <p:cNvSpPr txBox="1"/>
            <p:nvPr/>
          </p:nvSpPr>
          <p:spPr>
            <a:xfrm>
              <a:off x="10110997" y="579254"/>
              <a:ext cx="5548908" cy="1147445"/>
            </a:xfrm>
            <a:prstGeom prst="rect">
              <a:avLst/>
            </a:prstGeom>
          </p:spPr>
          <p:txBody>
            <a:bodyPr lIns="0" tIns="0" rIns="0" bIns="0" rtlCol="0" anchor="t">
              <a:spAutoFit/>
            </a:bodyPr>
            <a:lstStyle/>
            <a:p>
              <a:pPr algn="ctr" rtl="0">
                <a:lnSpc>
                  <a:spcPts val="6480"/>
                </a:lnSpc>
                <a:spcBef>
                  <a:spcPct val="0"/>
                </a:spcBef>
              </a:pPr>
              <a:r>
                <a:rPr lang="en-US" sz="6000" b="1">
                  <a:solidFill>
                    <a:srgbClr val="19112C"/>
                  </a:solidFill>
                  <a:latin typeface="Georgia Bold"/>
                  <a:ea typeface="Georgia Bold"/>
                  <a:cs typeface="Georgia Bold"/>
                  <a:sym typeface="Georgia Bold"/>
                </a:rPr>
                <a:t>Étude de cas</a:t>
              </a:r>
            </a:p>
          </p:txBody>
        </p:sp>
      </p:grpSp>
      <p:sp>
        <p:nvSpPr>
          <p:cNvPr id="28" name="Freeform 25">
            <a:extLst>
              <a:ext uri="{FF2B5EF4-FFF2-40B4-BE49-F238E27FC236}">
                <a16:creationId xmlns:a16="http://schemas.microsoft.com/office/drawing/2014/main" id="{10CE3807-56DC-DDB5-03F0-64D0BE0FD955}"/>
              </a:ext>
            </a:extLst>
          </p:cNvPr>
          <p:cNvSpPr/>
          <p:nvPr/>
        </p:nvSpPr>
        <p:spPr>
          <a:xfrm>
            <a:off x="13604511" y="226570"/>
            <a:ext cx="4683489" cy="1710664"/>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l="1" r="-180890" b="-160904"/>
            </a:stretch>
          </a:blipFill>
        </p:spPr>
        <p:txBody>
          <a:bodyPr/>
          <a:lstStyle/>
          <a:p>
            <a:pPr algn="l" rtl="0"/>
            <a:endParaRPr lang="el-GR"/>
          </a:p>
        </p:txBody>
      </p:sp>
      <p:sp>
        <p:nvSpPr>
          <p:cNvPr id="30" name="Freeform 25">
            <a:extLst>
              <a:ext uri="{FF2B5EF4-FFF2-40B4-BE49-F238E27FC236}">
                <a16:creationId xmlns:a16="http://schemas.microsoft.com/office/drawing/2014/main" id="{9997AB63-E191-D88A-9EC7-6FC91925C3A0}"/>
              </a:ext>
            </a:extLst>
          </p:cNvPr>
          <p:cNvSpPr/>
          <p:nvPr/>
        </p:nvSpPr>
        <p:spPr>
          <a:xfrm>
            <a:off x="96643" y="4077782"/>
            <a:ext cx="6743700" cy="1447800"/>
          </a:xfrm>
          <a:custGeom>
            <a:avLst/>
            <a:gdLst/>
            <a:ahLst/>
            <a:cxnLst/>
            <a:rect l="l" t="t" r="r" b="b"/>
            <a:pathLst>
              <a:path w="19262217" h="6535039">
                <a:moveTo>
                  <a:pt x="0" y="0"/>
                </a:moveTo>
                <a:lnTo>
                  <a:pt x="19262217" y="0"/>
                </a:lnTo>
                <a:lnTo>
                  <a:pt x="19262217" y="6535039"/>
                </a:lnTo>
                <a:lnTo>
                  <a:pt x="0" y="6535039"/>
                </a:lnTo>
                <a:lnTo>
                  <a:pt x="0" y="0"/>
                </a:lnTo>
                <a:close/>
              </a:path>
            </a:pathLst>
          </a:custGeom>
          <a:blipFill>
            <a:blip r:embed="rId9"/>
            <a:stretch>
              <a:fillRect t="-107441" r="-95077" b="-80626"/>
            </a:stretch>
          </a:blipFill>
        </p:spPr>
        <p:txBody>
          <a:bodyPr/>
          <a:lstStyle/>
          <a:p>
            <a:pPr algn="l" rtl="0"/>
            <a:endParaRPr lang="el-G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110801" y="768080"/>
            <a:ext cx="2878200" cy="873228"/>
            <a:chOff x="0" y="0"/>
            <a:chExt cx="3837600" cy="1164304"/>
          </a:xfrm>
        </p:grpSpPr>
        <p:sp>
          <p:nvSpPr>
            <p:cNvPr id="19" name="Freeform 19"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0" name="Group 20"/>
          <p:cNvGrpSpPr/>
          <p:nvPr/>
        </p:nvGrpSpPr>
        <p:grpSpPr>
          <a:xfrm>
            <a:off x="1031384" y="356603"/>
            <a:ext cx="11987846" cy="1137553"/>
            <a:chOff x="0" y="0"/>
            <a:chExt cx="15983795" cy="1516737"/>
          </a:xfrm>
        </p:grpSpPr>
        <p:sp>
          <p:nvSpPr>
            <p:cNvPr id="21" name="Freeform 21"/>
            <p:cNvSpPr/>
            <p:nvPr/>
          </p:nvSpPr>
          <p:spPr>
            <a:xfrm>
              <a:off x="0" y="0"/>
              <a:ext cx="15983795" cy="1516737"/>
            </a:xfrm>
            <a:custGeom>
              <a:avLst/>
              <a:gdLst/>
              <a:ahLst/>
              <a:cxnLst/>
              <a:rect l="l" t="t" r="r" b="b"/>
              <a:pathLst>
                <a:path w="15983795" h="1516737">
                  <a:moveTo>
                    <a:pt x="0" y="0"/>
                  </a:moveTo>
                  <a:lnTo>
                    <a:pt x="15983795" y="0"/>
                  </a:lnTo>
                  <a:lnTo>
                    <a:pt x="15983795" y="1516737"/>
                  </a:lnTo>
                  <a:lnTo>
                    <a:pt x="0" y="1516737"/>
                  </a:lnTo>
                  <a:close/>
                </a:path>
              </a:pathLst>
            </a:custGeom>
            <a:solidFill>
              <a:srgbClr val="000000">
                <a:alpha val="0"/>
              </a:srgbClr>
            </a:solidFill>
          </p:spPr>
          <p:txBody>
            <a:bodyPr/>
            <a:lstStyle/>
            <a:p>
              <a:pPr algn="l" rtl="0"/>
              <a:endParaRPr lang="el-GR"/>
            </a:p>
          </p:txBody>
        </p:sp>
        <p:sp>
          <p:nvSpPr>
            <p:cNvPr id="22" name="TextBox 22"/>
            <p:cNvSpPr txBox="1"/>
            <p:nvPr/>
          </p:nvSpPr>
          <p:spPr>
            <a:xfrm>
              <a:off x="0" y="66675"/>
              <a:ext cx="15983795"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Communication et argumentaire</a:t>
              </a:r>
            </a:p>
          </p:txBody>
        </p:sp>
      </p:grpSp>
      <p:sp>
        <p:nvSpPr>
          <p:cNvPr id="23" name="Freeform 23"/>
          <p:cNvSpPr/>
          <p:nvPr/>
        </p:nvSpPr>
        <p:spPr>
          <a:xfrm>
            <a:off x="2769474" y="1639169"/>
            <a:ext cx="2326488" cy="2671333"/>
          </a:xfrm>
          <a:custGeom>
            <a:avLst/>
            <a:gdLst/>
            <a:ahLst/>
            <a:cxnLst/>
            <a:rect l="l" t="t" r="r" b="b"/>
            <a:pathLst>
              <a:path w="2326488" h="2671333">
                <a:moveTo>
                  <a:pt x="0" y="0"/>
                </a:moveTo>
                <a:lnTo>
                  <a:pt x="2326488" y="0"/>
                </a:lnTo>
                <a:lnTo>
                  <a:pt x="2326488" y="2671333"/>
                </a:lnTo>
                <a:lnTo>
                  <a:pt x="0" y="26713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algn="l" rtl="0"/>
            <a:endParaRPr lang="el-GR"/>
          </a:p>
        </p:txBody>
      </p:sp>
      <p:sp>
        <p:nvSpPr>
          <p:cNvPr id="24" name="TextBox 24"/>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5" name="TextBox 25"/>
          <p:cNvSpPr txBox="1"/>
          <p:nvPr/>
        </p:nvSpPr>
        <p:spPr>
          <a:xfrm>
            <a:off x="2842316" y="4522191"/>
            <a:ext cx="2180804" cy="3067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30 minutes</a:t>
            </a:r>
          </a:p>
        </p:txBody>
      </p:sp>
      <p:sp>
        <p:nvSpPr>
          <p:cNvPr id="26" name="TextBox 26"/>
          <p:cNvSpPr txBox="1"/>
          <p:nvPr/>
        </p:nvSpPr>
        <p:spPr>
          <a:xfrm>
            <a:off x="1028700" y="6064215"/>
            <a:ext cx="16607952" cy="2309241"/>
          </a:xfrm>
          <a:prstGeom prst="rect">
            <a:avLst/>
          </a:prstGeom>
        </p:spPr>
        <p:txBody>
          <a:bodyPr lIns="0" tIns="0" rIns="0" bIns="0" rtlCol="0" anchor="t">
            <a:spAutoFit/>
          </a:bodyPr>
          <a:lstStyle/>
          <a:p>
            <a:pPr marL="647700" lvl="1" indent="-323850" algn="l" rtl="0">
              <a:lnSpc>
                <a:spcPts val="2592"/>
              </a:lnSpc>
              <a:buFont typeface="Arial"/>
              <a:buChar char="•"/>
            </a:pPr>
            <a:r>
              <a:rPr lang="en-US" sz="3000" b="1">
                <a:solidFill>
                  <a:srgbClr val="8D5CFF"/>
                </a:solidFill>
                <a:latin typeface="Arial Bold"/>
                <a:ea typeface="Arial Bold"/>
                <a:cs typeface="Arial Bold"/>
                <a:sym typeface="Arial Bold"/>
              </a:rPr>
              <a:t>Pas</a:t>
            </a:r>
            <a:r>
              <a:rPr lang="en-US" sz="3000">
                <a:solidFill>
                  <a:srgbClr val="19112C"/>
                </a:solidFill>
                <a:latin typeface="Arial"/>
                <a:ea typeface="Arial"/>
                <a:cs typeface="Arial"/>
                <a:sym typeface="Arial"/>
              </a:rPr>
              <a:t>= description du projet dans le temps imparti lors d'une visite en ascenseur.</a:t>
            </a:r>
          </a:p>
          <a:p>
            <a:pPr marL="647700" lvl="1" indent="-323850" algn="l" rtl="0">
              <a:lnSpc>
                <a:spcPts val="2592"/>
              </a:lnSpc>
              <a:buFont typeface="Arial"/>
              <a:buChar char="•"/>
            </a:pPr>
            <a:r>
              <a:rPr lang="en-US" sz="3000">
                <a:solidFill>
                  <a:srgbClr val="19112C"/>
                </a:solidFill>
                <a:latin typeface="Arial"/>
                <a:ea typeface="Arial"/>
                <a:cs typeface="Arial"/>
                <a:sym typeface="Arial"/>
              </a:rPr>
              <a:t>Il est essentiel de préparer un bon script qui capte l'attention de l'interlocuteur. La première image est primordiale. Nous voulons que le public ait envie de poser des questions, d'en apprendre davantage et de s'investir dans le projet.</a:t>
            </a:r>
          </a:p>
          <a:p>
            <a:pPr marL="647700" lvl="1" indent="-323850" algn="l" rtl="0">
              <a:lnSpc>
                <a:spcPts val="2592"/>
              </a:lnSpc>
              <a:buFont typeface="Arial"/>
              <a:buChar char="•"/>
            </a:pPr>
            <a:r>
              <a:rPr lang="en-US" sz="3000">
                <a:solidFill>
                  <a:srgbClr val="19112C"/>
                </a:solidFill>
                <a:latin typeface="Arial"/>
                <a:ea typeface="Arial"/>
                <a:cs typeface="Arial"/>
                <a:sym typeface="Arial"/>
              </a:rPr>
              <a:t>Encore une fois : pensez aux critères d'évaluation !</a:t>
            </a:r>
          </a:p>
          <a:p>
            <a:pPr marL="647700" lvl="1" indent="-323850" algn="l" rtl="0">
              <a:lnSpc>
                <a:spcPts val="2592"/>
              </a:lnSpc>
              <a:buFont typeface="Arial"/>
              <a:buChar char="•"/>
            </a:pPr>
            <a:r>
              <a:rPr lang="en-US" sz="3000">
                <a:solidFill>
                  <a:srgbClr val="19112C"/>
                </a:solidFill>
                <a:latin typeface="Arial"/>
                <a:ea typeface="Arial"/>
                <a:cs typeface="Arial"/>
                <a:sym typeface="Arial"/>
              </a:rPr>
              <a:t>Vous pouvez utiliser le plan de la phase précédente comme support visuel lors de votre présentation.</a:t>
            </a:r>
          </a:p>
          <a:p>
            <a:pPr algn="l" rtl="0">
              <a:lnSpc>
                <a:spcPts val="2592"/>
              </a:lnSpc>
            </a:pPr>
            <a:endParaRPr lang="en-US" sz="3000">
              <a:solidFill>
                <a:srgbClr val="19112C"/>
              </a:solidFill>
              <a:latin typeface="Arial"/>
              <a:ea typeface="Arial"/>
              <a:cs typeface="Arial"/>
              <a:sym typeface="Arial"/>
            </a:endParaRPr>
          </a:p>
        </p:txBody>
      </p:sp>
      <p:sp>
        <p:nvSpPr>
          <p:cNvPr id="27" name="Freeform 27"/>
          <p:cNvSpPr/>
          <p:nvPr/>
        </p:nvSpPr>
        <p:spPr>
          <a:xfrm>
            <a:off x="11215555" y="1641308"/>
            <a:ext cx="2671333" cy="2671333"/>
          </a:xfrm>
          <a:custGeom>
            <a:avLst/>
            <a:gdLst/>
            <a:ahLst/>
            <a:cxnLst/>
            <a:rect l="l" t="t" r="r" b="b"/>
            <a:pathLst>
              <a:path w="2671333" h="2671333">
                <a:moveTo>
                  <a:pt x="0" y="0"/>
                </a:moveTo>
                <a:lnTo>
                  <a:pt x="2671333" y="0"/>
                </a:lnTo>
                <a:lnTo>
                  <a:pt x="2671333" y="2671333"/>
                </a:lnTo>
                <a:lnTo>
                  <a:pt x="0" y="2671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28" name="TextBox 28"/>
          <p:cNvSpPr txBox="1"/>
          <p:nvPr/>
        </p:nvSpPr>
        <p:spPr>
          <a:xfrm>
            <a:off x="10787182" y="4522191"/>
            <a:ext cx="3346130" cy="1106805"/>
          </a:xfrm>
          <a:prstGeom prst="rect">
            <a:avLst/>
          </a:prstGeom>
        </p:spPr>
        <p:txBody>
          <a:bodyPr lIns="0" tIns="0" rIns="0" bIns="0" rtlCol="0" anchor="t">
            <a:spAutoFit/>
          </a:bodyPr>
          <a:lstStyle/>
          <a:p>
            <a:pPr algn="ctr" rtl="0">
              <a:lnSpc>
                <a:spcPts val="2159"/>
              </a:lnSpc>
            </a:pPr>
            <a:r>
              <a:rPr lang="en-US" sz="2499" b="1">
                <a:solidFill>
                  <a:srgbClr val="8D5CFF"/>
                </a:solidFill>
                <a:latin typeface="Arial Bold"/>
                <a:ea typeface="Arial Bold"/>
                <a:cs typeface="Arial Bold"/>
                <a:sym typeface="Arial Bold"/>
              </a:rPr>
              <a:t>communiquer votre projet pour convaincre votre public</a:t>
            </a:r>
          </a:p>
          <a:p>
            <a:pPr algn="ctr" rtl="0">
              <a:lnSpc>
                <a:spcPts val="2159"/>
              </a:lnSpc>
            </a:pPr>
            <a:endParaRPr lang="en-US" sz="2499" b="1">
              <a:solidFill>
                <a:srgbClr val="8D5CFF"/>
              </a:solidFill>
              <a:latin typeface="Arial Bold"/>
              <a:ea typeface="Arial Bold"/>
              <a:cs typeface="Arial Bold"/>
              <a:sym typeface="Arial Bo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2510105" y="-30686"/>
            <a:ext cx="5777895" cy="1870290"/>
            <a:chOff x="0" y="0"/>
            <a:chExt cx="7703860" cy="2493720"/>
          </a:xfrm>
        </p:grpSpPr>
        <p:sp>
          <p:nvSpPr>
            <p:cNvPr id="20" name="Freeform 20" descr="A purple needle with a hole in the middle  Description automatically generated"/>
            <p:cNvSpPr/>
            <p:nvPr/>
          </p:nvSpPr>
          <p:spPr>
            <a:xfrm>
              <a:off x="0" y="0"/>
              <a:ext cx="7703820" cy="2493772"/>
            </a:xfrm>
            <a:custGeom>
              <a:avLst/>
              <a:gdLst/>
              <a:ahLst/>
              <a:cxnLst/>
              <a:rect l="l" t="t" r="r" b="b"/>
              <a:pathLst>
                <a:path w="7703820" h="2493772">
                  <a:moveTo>
                    <a:pt x="0" y="0"/>
                  </a:moveTo>
                  <a:lnTo>
                    <a:pt x="7703820" y="0"/>
                  </a:lnTo>
                  <a:lnTo>
                    <a:pt x="7703820" y="2493772"/>
                  </a:lnTo>
                  <a:lnTo>
                    <a:pt x="0" y="2493772"/>
                  </a:lnTo>
                  <a:lnTo>
                    <a:pt x="0" y="0"/>
                  </a:lnTo>
                  <a:close/>
                </a:path>
              </a:pathLst>
            </a:custGeom>
            <a:blipFill>
              <a:blip r:embed="rId9"/>
              <a:stretch>
                <a:fillRect t="-6311" b="1"/>
              </a:stretch>
            </a:blipFill>
          </p:spPr>
          <p:txBody>
            <a:bodyPr/>
            <a:lstStyle/>
            <a:p>
              <a:pPr algn="l" rtl="0"/>
              <a:endParaRPr lang="el-GR"/>
            </a:p>
          </p:txBody>
        </p:sp>
      </p:grpSp>
      <p:grpSp>
        <p:nvGrpSpPr>
          <p:cNvPr id="21" name="Group 21"/>
          <p:cNvGrpSpPr>
            <a:grpSpLocks noChangeAspect="1"/>
          </p:cNvGrpSpPr>
          <p:nvPr/>
        </p:nvGrpSpPr>
        <p:grpSpPr>
          <a:xfrm rot="-5400000">
            <a:off x="15532650" y="2677252"/>
            <a:ext cx="3593001" cy="1917703"/>
            <a:chOff x="0" y="0"/>
            <a:chExt cx="4790668" cy="2556938"/>
          </a:xfrm>
        </p:grpSpPr>
        <p:sp>
          <p:nvSpPr>
            <p:cNvPr id="22" name="Freeform 22" descr="A black and green square with a spool of thread and a button  Description automatically generated"/>
            <p:cNvSpPr/>
            <p:nvPr/>
          </p:nvSpPr>
          <p:spPr>
            <a:xfrm>
              <a:off x="0" y="0"/>
              <a:ext cx="4790694" cy="2556891"/>
            </a:xfrm>
            <a:custGeom>
              <a:avLst/>
              <a:gdLst/>
              <a:ahLst/>
              <a:cxnLst/>
              <a:rect l="l" t="t" r="r" b="b"/>
              <a:pathLst>
                <a:path w="4790694" h="2556891">
                  <a:moveTo>
                    <a:pt x="0" y="0"/>
                  </a:moveTo>
                  <a:lnTo>
                    <a:pt x="4790694" y="0"/>
                  </a:lnTo>
                  <a:lnTo>
                    <a:pt x="4790694" y="2556891"/>
                  </a:lnTo>
                  <a:lnTo>
                    <a:pt x="0" y="2556891"/>
                  </a:lnTo>
                  <a:lnTo>
                    <a:pt x="0" y="0"/>
                  </a:lnTo>
                  <a:close/>
                </a:path>
              </a:pathLst>
            </a:custGeom>
            <a:blipFill>
              <a:blip r:embed="rId10"/>
              <a:stretch>
                <a:fillRect t="-7806" r="-11110" b="-1"/>
              </a:stretch>
            </a:blipFill>
          </p:spPr>
          <p:txBody>
            <a:bodyPr/>
            <a:lstStyle/>
            <a:p>
              <a:pPr algn="l" rtl="0"/>
              <a:endParaRPr lang="el-GR"/>
            </a:p>
          </p:txBody>
        </p:sp>
      </p:grpSp>
      <p:grpSp>
        <p:nvGrpSpPr>
          <p:cNvPr id="23" name="Group 23"/>
          <p:cNvGrpSpPr>
            <a:grpSpLocks noChangeAspect="1"/>
          </p:cNvGrpSpPr>
          <p:nvPr/>
        </p:nvGrpSpPr>
        <p:grpSpPr>
          <a:xfrm>
            <a:off x="13144500" y="1907102"/>
            <a:ext cx="2882265" cy="1403886"/>
            <a:chOff x="0" y="0"/>
            <a:chExt cx="3843020" cy="1871848"/>
          </a:xfrm>
        </p:grpSpPr>
        <p:sp>
          <p:nvSpPr>
            <p:cNvPr id="24" name="Freeform 24"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11"/>
              <a:stretch>
                <a:fillRect l="-33" r="-33"/>
              </a:stretch>
            </a:blipFill>
          </p:spPr>
          <p:txBody>
            <a:bodyPr/>
            <a:lstStyle/>
            <a:p>
              <a:pPr algn="l" rtl="0"/>
              <a:endParaRPr lang="el-GR"/>
            </a:p>
          </p:txBody>
        </p:sp>
      </p:grpSp>
      <p:grpSp>
        <p:nvGrpSpPr>
          <p:cNvPr id="25" name="Group 25"/>
          <p:cNvGrpSpPr/>
          <p:nvPr/>
        </p:nvGrpSpPr>
        <p:grpSpPr>
          <a:xfrm>
            <a:off x="846618" y="547688"/>
            <a:ext cx="11663484" cy="1988345"/>
            <a:chOff x="0" y="0"/>
            <a:chExt cx="15551312" cy="2651126"/>
          </a:xfrm>
        </p:grpSpPr>
        <p:sp>
          <p:nvSpPr>
            <p:cNvPr id="26" name="Freeform 26"/>
            <p:cNvSpPr/>
            <p:nvPr/>
          </p:nvSpPr>
          <p:spPr>
            <a:xfrm>
              <a:off x="0" y="0"/>
              <a:ext cx="15551313" cy="2651126"/>
            </a:xfrm>
            <a:custGeom>
              <a:avLst/>
              <a:gdLst/>
              <a:ahLst/>
              <a:cxnLst/>
              <a:rect l="l" t="t" r="r" b="b"/>
              <a:pathLst>
                <a:path w="15551313" h="2651126">
                  <a:moveTo>
                    <a:pt x="0" y="0"/>
                  </a:moveTo>
                  <a:lnTo>
                    <a:pt x="15551313" y="0"/>
                  </a:lnTo>
                  <a:lnTo>
                    <a:pt x="15551313" y="2651126"/>
                  </a:lnTo>
                  <a:lnTo>
                    <a:pt x="0" y="2651126"/>
                  </a:lnTo>
                  <a:close/>
                </a:path>
              </a:pathLst>
            </a:custGeom>
            <a:solidFill>
              <a:srgbClr val="000000">
                <a:alpha val="0"/>
              </a:srgbClr>
            </a:solidFill>
          </p:spPr>
          <p:txBody>
            <a:bodyPr/>
            <a:lstStyle/>
            <a:p>
              <a:pPr algn="l" rtl="0"/>
              <a:endParaRPr lang="el-GR"/>
            </a:p>
          </p:txBody>
        </p:sp>
        <p:sp>
          <p:nvSpPr>
            <p:cNvPr id="27" name="TextBox 27"/>
            <p:cNvSpPr txBox="1"/>
            <p:nvPr/>
          </p:nvSpPr>
          <p:spPr>
            <a:xfrm>
              <a:off x="0" y="66675"/>
              <a:ext cx="15551312" cy="2584451"/>
            </a:xfrm>
            <a:prstGeom prst="rect">
              <a:avLst/>
            </a:prstGeom>
          </p:spPr>
          <p:txBody>
            <a:bodyPr lIns="0" tIns="0" rIns="0" bIns="0" rtlCol="0" anchor="ctr"/>
            <a:lstStyle/>
            <a:p>
              <a:pPr algn="l" rtl="0">
                <a:lnSpc>
                  <a:spcPts val="7128"/>
                </a:lnSpc>
              </a:pPr>
              <a:r>
                <a:rPr lang="en-US" sz="6600" b="1">
                  <a:solidFill>
                    <a:srgbClr val="FFFFFF"/>
                  </a:solidFill>
                  <a:latin typeface="Georgia Bold"/>
                  <a:ea typeface="Georgia Bold"/>
                  <a:cs typeface="Georgia Bold"/>
                  <a:sym typeface="Georgia Bold"/>
                </a:rPr>
                <a:t>Conseils pour le lancer</a:t>
              </a:r>
            </a:p>
          </p:txBody>
        </p:sp>
      </p:grpSp>
      <p:sp>
        <p:nvSpPr>
          <p:cNvPr id="28" name="TextBox 28"/>
          <p:cNvSpPr txBox="1"/>
          <p:nvPr/>
        </p:nvSpPr>
        <p:spPr>
          <a:xfrm>
            <a:off x="834390" y="2612232"/>
            <a:ext cx="15443150" cy="559765"/>
          </a:xfrm>
          <a:prstGeom prst="rect">
            <a:avLst/>
          </a:prstGeom>
        </p:spPr>
        <p:txBody>
          <a:bodyPr lIns="0" tIns="0" rIns="0" bIns="0" rtlCol="0" anchor="t">
            <a:spAutoFit/>
          </a:bodyPr>
          <a:lstStyle/>
          <a:p>
            <a:pPr algn="l" rtl="0">
              <a:lnSpc>
                <a:spcPts val="4082"/>
              </a:lnSpc>
            </a:pPr>
            <a:r>
              <a:rPr lang="en-US" sz="4200">
                <a:solidFill>
                  <a:srgbClr val="FFFFFF"/>
                </a:solidFill>
                <a:latin typeface="Arial"/>
                <a:ea typeface="Arial"/>
                <a:cs typeface="Arial"/>
                <a:sym typeface="Arial"/>
              </a:rPr>
              <a:t>Structure</a:t>
            </a:r>
          </a:p>
        </p:txBody>
      </p:sp>
      <p:grpSp>
        <p:nvGrpSpPr>
          <p:cNvPr id="29" name="Group 29"/>
          <p:cNvGrpSpPr/>
          <p:nvPr/>
        </p:nvGrpSpPr>
        <p:grpSpPr>
          <a:xfrm>
            <a:off x="1437344" y="4255876"/>
            <a:ext cx="1647000" cy="1647000"/>
            <a:chOff x="0" y="0"/>
            <a:chExt cx="2196000" cy="2196000"/>
          </a:xfrm>
        </p:grpSpPr>
        <p:sp>
          <p:nvSpPr>
            <p:cNvPr id="30" name="Freeform 30"/>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31" name="Freeform 31"/>
          <p:cNvSpPr/>
          <p:nvPr/>
        </p:nvSpPr>
        <p:spPr>
          <a:xfrm>
            <a:off x="1788345" y="4606878"/>
            <a:ext cx="945000" cy="945000"/>
          </a:xfrm>
          <a:custGeom>
            <a:avLst/>
            <a:gdLst/>
            <a:ahLst/>
            <a:cxnLst/>
            <a:rect l="l" t="t" r="r" b="b"/>
            <a:pathLst>
              <a:path w="945000" h="945000">
                <a:moveTo>
                  <a:pt x="0" y="0"/>
                </a:moveTo>
                <a:lnTo>
                  <a:pt x="945000" y="0"/>
                </a:lnTo>
                <a:lnTo>
                  <a:pt x="945000" y="945000"/>
                </a:lnTo>
                <a:lnTo>
                  <a:pt x="0" y="945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l" rtl="0"/>
            <a:endParaRPr lang="el-GR"/>
          </a:p>
        </p:txBody>
      </p:sp>
      <p:sp>
        <p:nvSpPr>
          <p:cNvPr id="32" name="TextBox 32"/>
          <p:cNvSpPr txBox="1"/>
          <p:nvPr/>
        </p:nvSpPr>
        <p:spPr>
          <a:xfrm>
            <a:off x="906082" y="6382541"/>
            <a:ext cx="2709525" cy="523875"/>
          </a:xfrm>
          <a:prstGeom prst="rect">
            <a:avLst/>
          </a:prstGeom>
        </p:spPr>
        <p:txBody>
          <a:bodyPr lIns="0" tIns="0" rIns="0" bIns="0" rtlCol="0" anchor="t">
            <a:spAutoFit/>
          </a:bodyPr>
          <a:lstStyle/>
          <a:p>
            <a:pPr algn="ctr" rtl="0">
              <a:lnSpc>
                <a:spcPts val="3960"/>
              </a:lnSpc>
            </a:pPr>
            <a:r>
              <a:rPr lang="en-US" sz="3300" b="1">
                <a:solidFill>
                  <a:srgbClr val="FFFFFF"/>
                </a:solidFill>
                <a:latin typeface="Arial Bold"/>
                <a:ea typeface="Arial Bold"/>
                <a:cs typeface="Arial Bold"/>
                <a:sym typeface="Arial Bold"/>
              </a:rPr>
              <a:t>PROBLÈME</a:t>
            </a:r>
          </a:p>
        </p:txBody>
      </p:sp>
      <p:grpSp>
        <p:nvGrpSpPr>
          <p:cNvPr id="33" name="Group 33"/>
          <p:cNvGrpSpPr/>
          <p:nvPr/>
        </p:nvGrpSpPr>
        <p:grpSpPr>
          <a:xfrm>
            <a:off x="4609845" y="4255876"/>
            <a:ext cx="1647000" cy="1647000"/>
            <a:chOff x="0" y="0"/>
            <a:chExt cx="2196000" cy="2196000"/>
          </a:xfrm>
        </p:grpSpPr>
        <p:sp>
          <p:nvSpPr>
            <p:cNvPr id="34" name="Freeform 34"/>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35" name="Freeform 35"/>
          <p:cNvSpPr/>
          <p:nvPr/>
        </p:nvSpPr>
        <p:spPr>
          <a:xfrm>
            <a:off x="4960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algn="l" rtl="0"/>
            <a:endParaRPr lang="el-GR"/>
          </a:p>
        </p:txBody>
      </p:sp>
      <p:sp>
        <p:nvSpPr>
          <p:cNvPr id="36" name="TextBox 36"/>
          <p:cNvSpPr txBox="1"/>
          <p:nvPr/>
        </p:nvSpPr>
        <p:spPr>
          <a:xfrm>
            <a:off x="4078583" y="6382541"/>
            <a:ext cx="2709525" cy="523875"/>
          </a:xfrm>
          <a:prstGeom prst="rect">
            <a:avLst/>
          </a:prstGeom>
        </p:spPr>
        <p:txBody>
          <a:bodyPr lIns="0" tIns="0" rIns="0" bIns="0" rtlCol="0" anchor="t">
            <a:spAutoFit/>
          </a:bodyPr>
          <a:lstStyle/>
          <a:p>
            <a:pPr algn="ctr" rtl="0">
              <a:lnSpc>
                <a:spcPts val="3960"/>
              </a:lnSpc>
            </a:pPr>
            <a:r>
              <a:rPr lang="en-US" sz="3300" b="1">
                <a:solidFill>
                  <a:srgbClr val="FFFFFF"/>
                </a:solidFill>
                <a:latin typeface="Arial Bold"/>
                <a:ea typeface="Arial Bold"/>
                <a:cs typeface="Arial Bold"/>
                <a:sym typeface="Arial Bold"/>
              </a:rPr>
              <a:t>SOLUTION</a:t>
            </a:r>
          </a:p>
        </p:txBody>
      </p:sp>
      <p:grpSp>
        <p:nvGrpSpPr>
          <p:cNvPr id="37" name="Group 37"/>
          <p:cNvGrpSpPr/>
          <p:nvPr/>
        </p:nvGrpSpPr>
        <p:grpSpPr>
          <a:xfrm>
            <a:off x="7782345" y="4255876"/>
            <a:ext cx="1647000" cy="1647000"/>
            <a:chOff x="0" y="0"/>
            <a:chExt cx="2196000" cy="2196000"/>
          </a:xfrm>
        </p:grpSpPr>
        <p:sp>
          <p:nvSpPr>
            <p:cNvPr id="38" name="Freeform 38"/>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39" name="Freeform 39"/>
          <p:cNvSpPr/>
          <p:nvPr/>
        </p:nvSpPr>
        <p:spPr>
          <a:xfrm>
            <a:off x="8133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algn="l" rtl="0"/>
            <a:endParaRPr lang="el-GR"/>
          </a:p>
        </p:txBody>
      </p:sp>
      <p:sp>
        <p:nvSpPr>
          <p:cNvPr id="40" name="TextBox 40"/>
          <p:cNvSpPr txBox="1"/>
          <p:nvPr/>
        </p:nvSpPr>
        <p:spPr>
          <a:xfrm>
            <a:off x="7251082" y="6382541"/>
            <a:ext cx="2709525" cy="523875"/>
          </a:xfrm>
          <a:prstGeom prst="rect">
            <a:avLst/>
          </a:prstGeom>
        </p:spPr>
        <p:txBody>
          <a:bodyPr lIns="0" tIns="0" rIns="0" bIns="0" rtlCol="0" anchor="t">
            <a:spAutoFit/>
          </a:bodyPr>
          <a:lstStyle/>
          <a:p>
            <a:pPr algn="ctr" rtl="0">
              <a:lnSpc>
                <a:spcPts val="3960"/>
              </a:lnSpc>
            </a:pPr>
            <a:r>
              <a:rPr lang="en-US" sz="3300" b="1">
                <a:solidFill>
                  <a:srgbClr val="FFFFFF"/>
                </a:solidFill>
                <a:latin typeface="Arial Bold"/>
                <a:ea typeface="Arial Bold"/>
                <a:cs typeface="Arial Bold"/>
                <a:sym typeface="Arial Bold"/>
              </a:rPr>
              <a:t>AVANTAGES</a:t>
            </a:r>
          </a:p>
        </p:txBody>
      </p:sp>
      <p:grpSp>
        <p:nvGrpSpPr>
          <p:cNvPr id="41" name="Group 41"/>
          <p:cNvGrpSpPr/>
          <p:nvPr/>
        </p:nvGrpSpPr>
        <p:grpSpPr>
          <a:xfrm>
            <a:off x="10954845" y="4255876"/>
            <a:ext cx="1647000" cy="1647000"/>
            <a:chOff x="0" y="0"/>
            <a:chExt cx="2196000" cy="2196000"/>
          </a:xfrm>
        </p:grpSpPr>
        <p:sp>
          <p:nvSpPr>
            <p:cNvPr id="42" name="Freeform 42"/>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73E"/>
            </a:solidFill>
          </p:spPr>
          <p:txBody>
            <a:bodyPr/>
            <a:lstStyle/>
            <a:p>
              <a:pPr algn="l" rtl="0"/>
              <a:endParaRPr lang="el-GR"/>
            </a:p>
          </p:txBody>
        </p:sp>
      </p:grpSp>
      <p:sp>
        <p:nvSpPr>
          <p:cNvPr id="43" name="Freeform 43"/>
          <p:cNvSpPr/>
          <p:nvPr/>
        </p:nvSpPr>
        <p:spPr>
          <a:xfrm>
            <a:off x="113058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algn="l" rtl="0"/>
            <a:endParaRPr lang="el-GR"/>
          </a:p>
        </p:txBody>
      </p:sp>
      <p:sp>
        <p:nvSpPr>
          <p:cNvPr id="44" name="TextBox 44"/>
          <p:cNvSpPr txBox="1"/>
          <p:nvPr/>
        </p:nvSpPr>
        <p:spPr>
          <a:xfrm>
            <a:off x="10423582" y="6382541"/>
            <a:ext cx="2709525" cy="523875"/>
          </a:xfrm>
          <a:prstGeom prst="rect">
            <a:avLst/>
          </a:prstGeom>
        </p:spPr>
        <p:txBody>
          <a:bodyPr lIns="0" tIns="0" rIns="0" bIns="0" rtlCol="0" anchor="t">
            <a:spAutoFit/>
          </a:bodyPr>
          <a:lstStyle/>
          <a:p>
            <a:pPr algn="ctr" rtl="0">
              <a:lnSpc>
                <a:spcPts val="3960"/>
              </a:lnSpc>
            </a:pPr>
            <a:r>
              <a:rPr lang="en-US" sz="3300" b="1">
                <a:solidFill>
                  <a:srgbClr val="FFFFFF"/>
                </a:solidFill>
                <a:latin typeface="Arial Bold"/>
                <a:ea typeface="Arial Bold"/>
                <a:cs typeface="Arial Bold"/>
                <a:sym typeface="Arial Bold"/>
              </a:rPr>
              <a:t>IMPACT</a:t>
            </a:r>
          </a:p>
        </p:txBody>
      </p:sp>
      <p:grpSp>
        <p:nvGrpSpPr>
          <p:cNvPr id="45" name="Group 45"/>
          <p:cNvGrpSpPr/>
          <p:nvPr/>
        </p:nvGrpSpPr>
        <p:grpSpPr>
          <a:xfrm>
            <a:off x="14127345" y="4255876"/>
            <a:ext cx="1647000" cy="1647000"/>
            <a:chOff x="0" y="0"/>
            <a:chExt cx="2196000" cy="2196000"/>
          </a:xfrm>
        </p:grpSpPr>
        <p:sp>
          <p:nvSpPr>
            <p:cNvPr id="46" name="Freeform 46"/>
            <p:cNvSpPr/>
            <p:nvPr/>
          </p:nvSpPr>
          <p:spPr>
            <a:xfrm>
              <a:off x="0" y="0"/>
              <a:ext cx="2195957" cy="2195957"/>
            </a:xfrm>
            <a:custGeom>
              <a:avLst/>
              <a:gdLst/>
              <a:ahLst/>
              <a:cxnLst/>
              <a:rect l="l" t="t" r="r" b="b"/>
              <a:pathLst>
                <a:path w="2195957" h="2195957">
                  <a:moveTo>
                    <a:pt x="652780" y="0"/>
                  </a:moveTo>
                  <a:lnTo>
                    <a:pt x="2195957" y="0"/>
                  </a:lnTo>
                  <a:lnTo>
                    <a:pt x="2195957" y="1543177"/>
                  </a:lnTo>
                  <a:cubicBezTo>
                    <a:pt x="2195957" y="1903730"/>
                    <a:pt x="1903730" y="2195957"/>
                    <a:pt x="1543177" y="2195957"/>
                  </a:cubicBezTo>
                  <a:lnTo>
                    <a:pt x="0" y="2195957"/>
                  </a:lnTo>
                  <a:lnTo>
                    <a:pt x="0" y="652780"/>
                  </a:lnTo>
                  <a:cubicBezTo>
                    <a:pt x="0" y="292227"/>
                    <a:pt x="292227" y="0"/>
                    <a:pt x="652780" y="0"/>
                  </a:cubicBezTo>
                  <a:close/>
                </a:path>
              </a:pathLst>
            </a:custGeom>
            <a:solidFill>
              <a:srgbClr val="75C83E"/>
            </a:solidFill>
          </p:spPr>
          <p:txBody>
            <a:bodyPr/>
            <a:lstStyle/>
            <a:p>
              <a:pPr algn="l" rtl="0"/>
              <a:endParaRPr lang="el-GR"/>
            </a:p>
          </p:txBody>
        </p:sp>
      </p:grpSp>
      <p:sp>
        <p:nvSpPr>
          <p:cNvPr id="47" name="Freeform 47"/>
          <p:cNvSpPr/>
          <p:nvPr/>
        </p:nvSpPr>
        <p:spPr>
          <a:xfrm>
            <a:off x="14478345" y="4606877"/>
            <a:ext cx="945000" cy="945000"/>
          </a:xfrm>
          <a:custGeom>
            <a:avLst/>
            <a:gdLst/>
            <a:ahLst/>
            <a:cxnLst/>
            <a:rect l="l" t="t" r="r" b="b"/>
            <a:pathLst>
              <a:path w="945000" h="945000">
                <a:moveTo>
                  <a:pt x="0" y="0"/>
                </a:moveTo>
                <a:lnTo>
                  <a:pt x="945000" y="0"/>
                </a:lnTo>
                <a:lnTo>
                  <a:pt x="945000" y="944999"/>
                </a:lnTo>
                <a:lnTo>
                  <a:pt x="0" y="94499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algn="l" rtl="0"/>
            <a:endParaRPr lang="el-GR"/>
          </a:p>
        </p:txBody>
      </p:sp>
      <p:sp>
        <p:nvSpPr>
          <p:cNvPr id="48" name="TextBox 48"/>
          <p:cNvSpPr txBox="1"/>
          <p:nvPr/>
        </p:nvSpPr>
        <p:spPr>
          <a:xfrm>
            <a:off x="13269602" y="6382541"/>
            <a:ext cx="3733068" cy="523875"/>
          </a:xfrm>
          <a:prstGeom prst="rect">
            <a:avLst/>
          </a:prstGeom>
        </p:spPr>
        <p:txBody>
          <a:bodyPr lIns="0" tIns="0" rIns="0" bIns="0" rtlCol="0" anchor="t">
            <a:spAutoFit/>
          </a:bodyPr>
          <a:lstStyle/>
          <a:p>
            <a:pPr algn="ctr" rtl="0">
              <a:lnSpc>
                <a:spcPts val="3960"/>
              </a:lnSpc>
            </a:pPr>
            <a:r>
              <a:rPr lang="en-US" sz="3300" b="1">
                <a:solidFill>
                  <a:srgbClr val="FFFFFF"/>
                </a:solidFill>
                <a:latin typeface="Arial Bold"/>
                <a:ea typeface="Arial Bold"/>
                <a:cs typeface="Arial Bold"/>
                <a:sym typeface="Arial Bold"/>
              </a:rPr>
              <a:t>APPEL À L'ACTION</a:t>
            </a:r>
          </a:p>
        </p:txBody>
      </p:sp>
      <p:grpSp>
        <p:nvGrpSpPr>
          <p:cNvPr id="49" name="Group 49"/>
          <p:cNvGrpSpPr/>
          <p:nvPr/>
        </p:nvGrpSpPr>
        <p:grpSpPr>
          <a:xfrm>
            <a:off x="3289430" y="4773030"/>
            <a:ext cx="1087454" cy="740945"/>
            <a:chOff x="0" y="0"/>
            <a:chExt cx="1449938" cy="987926"/>
          </a:xfrm>
        </p:grpSpPr>
        <p:sp>
          <p:nvSpPr>
            <p:cNvPr id="50" name="Freeform 50"/>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pPr algn="l" rtl="0"/>
              <a:endParaRPr lang="el-GR"/>
            </a:p>
          </p:txBody>
        </p:sp>
        <p:sp>
          <p:nvSpPr>
            <p:cNvPr id="51" name="Freeform 51"/>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52" name="Group 52"/>
          <p:cNvGrpSpPr/>
          <p:nvPr/>
        </p:nvGrpSpPr>
        <p:grpSpPr>
          <a:xfrm>
            <a:off x="6448922" y="4773028"/>
            <a:ext cx="1087454" cy="740945"/>
            <a:chOff x="0" y="0"/>
            <a:chExt cx="1449938" cy="987926"/>
          </a:xfrm>
        </p:grpSpPr>
        <p:sp>
          <p:nvSpPr>
            <p:cNvPr id="53" name="Freeform 53"/>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pPr algn="l" rtl="0"/>
              <a:endParaRPr lang="el-GR"/>
            </a:p>
          </p:txBody>
        </p:sp>
        <p:sp>
          <p:nvSpPr>
            <p:cNvPr id="54" name="Freeform 54"/>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55" name="Group 55"/>
          <p:cNvGrpSpPr/>
          <p:nvPr/>
        </p:nvGrpSpPr>
        <p:grpSpPr>
          <a:xfrm>
            <a:off x="9608414" y="4773027"/>
            <a:ext cx="1087453" cy="740945"/>
            <a:chOff x="0" y="0"/>
            <a:chExt cx="1449938" cy="987926"/>
          </a:xfrm>
        </p:grpSpPr>
        <p:sp>
          <p:nvSpPr>
            <p:cNvPr id="56" name="Freeform 56"/>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pPr algn="l" rtl="0"/>
              <a:endParaRPr lang="el-GR"/>
            </a:p>
          </p:txBody>
        </p:sp>
        <p:sp>
          <p:nvSpPr>
            <p:cNvPr id="57" name="Freeform 57"/>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grpSp>
        <p:nvGrpSpPr>
          <p:cNvPr id="58" name="Group 58"/>
          <p:cNvGrpSpPr/>
          <p:nvPr/>
        </p:nvGrpSpPr>
        <p:grpSpPr>
          <a:xfrm>
            <a:off x="12920564" y="4773026"/>
            <a:ext cx="1087454" cy="740945"/>
            <a:chOff x="0" y="0"/>
            <a:chExt cx="1449938" cy="987926"/>
          </a:xfrm>
        </p:grpSpPr>
        <p:sp>
          <p:nvSpPr>
            <p:cNvPr id="59" name="Freeform 59"/>
            <p:cNvSpPr/>
            <p:nvPr/>
          </p:nvSpPr>
          <p:spPr>
            <a:xfrm>
              <a:off x="12700" y="12700"/>
              <a:ext cx="1424432" cy="962533"/>
            </a:xfrm>
            <a:custGeom>
              <a:avLst/>
              <a:gdLst/>
              <a:ahLst/>
              <a:cxnLst/>
              <a:rect l="l" t="t" r="r" b="b"/>
              <a:pathLst>
                <a:path w="1424432" h="962533">
                  <a:moveTo>
                    <a:pt x="0" y="240665"/>
                  </a:moveTo>
                  <a:lnTo>
                    <a:pt x="939165" y="240665"/>
                  </a:lnTo>
                  <a:lnTo>
                    <a:pt x="939165" y="0"/>
                  </a:lnTo>
                  <a:lnTo>
                    <a:pt x="1424432" y="481203"/>
                  </a:lnTo>
                  <a:lnTo>
                    <a:pt x="939165" y="962533"/>
                  </a:lnTo>
                  <a:lnTo>
                    <a:pt x="939165" y="721868"/>
                  </a:lnTo>
                  <a:lnTo>
                    <a:pt x="0" y="721868"/>
                  </a:lnTo>
                  <a:close/>
                </a:path>
              </a:pathLst>
            </a:custGeom>
            <a:solidFill>
              <a:srgbClr val="FFFFFF"/>
            </a:solidFill>
          </p:spPr>
          <p:txBody>
            <a:bodyPr/>
            <a:lstStyle/>
            <a:p>
              <a:pPr algn="l" rtl="0"/>
              <a:endParaRPr lang="el-GR"/>
            </a:p>
          </p:txBody>
        </p:sp>
        <p:sp>
          <p:nvSpPr>
            <p:cNvPr id="60" name="Freeform 60"/>
            <p:cNvSpPr/>
            <p:nvPr/>
          </p:nvSpPr>
          <p:spPr>
            <a:xfrm>
              <a:off x="0" y="-889"/>
              <a:ext cx="1449959" cy="989838"/>
            </a:xfrm>
            <a:custGeom>
              <a:avLst/>
              <a:gdLst/>
              <a:ahLst/>
              <a:cxnLst/>
              <a:rect l="l" t="t" r="r" b="b"/>
              <a:pathLst>
                <a:path w="1449959" h="989838">
                  <a:moveTo>
                    <a:pt x="12700" y="241554"/>
                  </a:moveTo>
                  <a:lnTo>
                    <a:pt x="951865" y="241554"/>
                  </a:lnTo>
                  <a:lnTo>
                    <a:pt x="951865" y="254254"/>
                  </a:lnTo>
                  <a:lnTo>
                    <a:pt x="939165" y="254254"/>
                  </a:lnTo>
                  <a:lnTo>
                    <a:pt x="939165" y="13589"/>
                  </a:lnTo>
                  <a:cubicBezTo>
                    <a:pt x="939165" y="8509"/>
                    <a:pt x="942213" y="3810"/>
                    <a:pt x="947039" y="1905"/>
                  </a:cubicBezTo>
                  <a:cubicBezTo>
                    <a:pt x="951865" y="0"/>
                    <a:pt x="957199" y="1016"/>
                    <a:pt x="960882" y="4572"/>
                  </a:cubicBezTo>
                  <a:lnTo>
                    <a:pt x="1446149" y="485775"/>
                  </a:lnTo>
                  <a:cubicBezTo>
                    <a:pt x="1448562" y="488188"/>
                    <a:pt x="1449959" y="491363"/>
                    <a:pt x="1449959" y="494792"/>
                  </a:cubicBezTo>
                  <a:cubicBezTo>
                    <a:pt x="1449959" y="498221"/>
                    <a:pt x="1448562" y="501396"/>
                    <a:pt x="1446149" y="503809"/>
                  </a:cubicBezTo>
                  <a:lnTo>
                    <a:pt x="960882" y="985139"/>
                  </a:lnTo>
                  <a:cubicBezTo>
                    <a:pt x="957199" y="988695"/>
                    <a:pt x="951738" y="989838"/>
                    <a:pt x="947039" y="987806"/>
                  </a:cubicBezTo>
                  <a:cubicBezTo>
                    <a:pt x="942340" y="985774"/>
                    <a:pt x="939165" y="981202"/>
                    <a:pt x="939165" y="976122"/>
                  </a:cubicBezTo>
                  <a:lnTo>
                    <a:pt x="939165" y="735457"/>
                  </a:lnTo>
                  <a:lnTo>
                    <a:pt x="951865" y="735457"/>
                  </a:lnTo>
                  <a:lnTo>
                    <a:pt x="951865" y="748157"/>
                  </a:lnTo>
                  <a:lnTo>
                    <a:pt x="12700" y="748157"/>
                  </a:lnTo>
                  <a:cubicBezTo>
                    <a:pt x="5715" y="748157"/>
                    <a:pt x="0" y="742442"/>
                    <a:pt x="0" y="735457"/>
                  </a:cubicBezTo>
                  <a:lnTo>
                    <a:pt x="0" y="254254"/>
                  </a:lnTo>
                  <a:cubicBezTo>
                    <a:pt x="0" y="247269"/>
                    <a:pt x="5715" y="241554"/>
                    <a:pt x="12700" y="241554"/>
                  </a:cubicBezTo>
                  <a:moveTo>
                    <a:pt x="12700" y="266954"/>
                  </a:moveTo>
                  <a:lnTo>
                    <a:pt x="12700" y="254254"/>
                  </a:lnTo>
                  <a:lnTo>
                    <a:pt x="25400" y="254254"/>
                  </a:lnTo>
                  <a:lnTo>
                    <a:pt x="25400" y="735457"/>
                  </a:lnTo>
                  <a:lnTo>
                    <a:pt x="12700" y="735457"/>
                  </a:lnTo>
                  <a:lnTo>
                    <a:pt x="12700" y="722757"/>
                  </a:lnTo>
                  <a:lnTo>
                    <a:pt x="951865" y="722757"/>
                  </a:lnTo>
                  <a:cubicBezTo>
                    <a:pt x="958850" y="722757"/>
                    <a:pt x="964565" y="728472"/>
                    <a:pt x="964565" y="735457"/>
                  </a:cubicBezTo>
                  <a:lnTo>
                    <a:pt x="964565" y="976122"/>
                  </a:lnTo>
                  <a:lnTo>
                    <a:pt x="951865" y="976122"/>
                  </a:lnTo>
                  <a:lnTo>
                    <a:pt x="942975" y="967105"/>
                  </a:lnTo>
                  <a:lnTo>
                    <a:pt x="1428242" y="485902"/>
                  </a:lnTo>
                  <a:lnTo>
                    <a:pt x="1437132" y="494919"/>
                  </a:lnTo>
                  <a:lnTo>
                    <a:pt x="1428242" y="503936"/>
                  </a:lnTo>
                  <a:lnTo>
                    <a:pt x="942975" y="22606"/>
                  </a:lnTo>
                  <a:lnTo>
                    <a:pt x="951865" y="13589"/>
                  </a:lnTo>
                  <a:lnTo>
                    <a:pt x="964565" y="13589"/>
                  </a:lnTo>
                  <a:lnTo>
                    <a:pt x="964565" y="254254"/>
                  </a:lnTo>
                  <a:cubicBezTo>
                    <a:pt x="964565" y="261239"/>
                    <a:pt x="958850" y="266954"/>
                    <a:pt x="951865" y="266954"/>
                  </a:cubicBezTo>
                  <a:lnTo>
                    <a:pt x="12700" y="266954"/>
                  </a:lnTo>
                  <a:close/>
                </a:path>
              </a:pathLst>
            </a:custGeom>
            <a:solidFill>
              <a:srgbClr val="172C51"/>
            </a:solidFill>
          </p:spPr>
          <p:txBody>
            <a:bodyPr/>
            <a:lstStyle/>
            <a:p>
              <a:pPr algn="l" rtl="0"/>
              <a:endParaRPr lang="el-G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rtl="0">
                <a:lnSpc>
                  <a:spcPts val="7128"/>
                </a:lnSpc>
              </a:pPr>
              <a:r>
                <a:rPr lang="en-US" sz="6600" b="1">
                  <a:solidFill>
                    <a:srgbClr val="8D5CFF"/>
                  </a:solidFill>
                  <a:latin typeface="Georgia Bold"/>
                  <a:ea typeface="Georgia Bold"/>
                  <a:cs typeface="Georgia Bold"/>
                  <a:sym typeface="Georgia Bold"/>
                </a:rPr>
                <a:t>Conseils pour réussir sa présentation.</a:t>
              </a:r>
            </a:p>
          </p:txBody>
        </p:sp>
      </p:grpSp>
      <p:grpSp>
        <p:nvGrpSpPr>
          <p:cNvPr id="26" name="Group 26"/>
          <p:cNvGrpSpPr>
            <a:grpSpLocks noChangeAspect="1"/>
          </p:cNvGrpSpPr>
          <p:nvPr/>
        </p:nvGrpSpPr>
        <p:grpSpPr>
          <a:xfrm>
            <a:off x="239661" y="2544096"/>
            <a:ext cx="4553565" cy="2322872"/>
            <a:chOff x="0" y="0"/>
            <a:chExt cx="6071420" cy="3097162"/>
          </a:xfrm>
        </p:grpSpPr>
        <p:sp>
          <p:nvSpPr>
            <p:cNvPr id="27" name="Freeform 27"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pPr algn="l" rtl="0"/>
              <a:endParaRPr lang="el-GR"/>
            </a:p>
          </p:txBody>
        </p:sp>
      </p:grpSp>
      <p:grpSp>
        <p:nvGrpSpPr>
          <p:cNvPr id="28" name="Group 28"/>
          <p:cNvGrpSpPr>
            <a:grpSpLocks noChangeAspect="1"/>
          </p:cNvGrpSpPr>
          <p:nvPr/>
        </p:nvGrpSpPr>
        <p:grpSpPr>
          <a:xfrm>
            <a:off x="4996014" y="2544094"/>
            <a:ext cx="4553565" cy="2322872"/>
            <a:chOff x="0" y="0"/>
            <a:chExt cx="6071420" cy="3097162"/>
          </a:xfrm>
        </p:grpSpPr>
        <p:sp>
          <p:nvSpPr>
            <p:cNvPr id="29" name="Freeform 29"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pPr algn="l" rtl="0"/>
              <a:endParaRPr lang="el-GR"/>
            </a:p>
          </p:txBody>
        </p:sp>
      </p:grpSp>
      <p:grpSp>
        <p:nvGrpSpPr>
          <p:cNvPr id="30" name="Group 30"/>
          <p:cNvGrpSpPr>
            <a:grpSpLocks noChangeAspect="1"/>
          </p:cNvGrpSpPr>
          <p:nvPr/>
        </p:nvGrpSpPr>
        <p:grpSpPr>
          <a:xfrm>
            <a:off x="9973596" y="2544094"/>
            <a:ext cx="4553565" cy="2322872"/>
            <a:chOff x="0" y="0"/>
            <a:chExt cx="6071420" cy="3097162"/>
          </a:xfrm>
        </p:grpSpPr>
        <p:sp>
          <p:nvSpPr>
            <p:cNvPr id="31" name="Freeform 31"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pPr algn="l" rtl="0"/>
              <a:endParaRPr lang="el-GR"/>
            </a:p>
          </p:txBody>
        </p:sp>
      </p:grpSp>
      <p:grpSp>
        <p:nvGrpSpPr>
          <p:cNvPr id="32" name="Group 32"/>
          <p:cNvGrpSpPr>
            <a:grpSpLocks noChangeAspect="1"/>
          </p:cNvGrpSpPr>
          <p:nvPr/>
        </p:nvGrpSpPr>
        <p:grpSpPr>
          <a:xfrm>
            <a:off x="2525660" y="5143498"/>
            <a:ext cx="4553565" cy="2322872"/>
            <a:chOff x="0" y="0"/>
            <a:chExt cx="6071420" cy="3097162"/>
          </a:xfrm>
        </p:grpSpPr>
        <p:sp>
          <p:nvSpPr>
            <p:cNvPr id="33" name="Freeform 33"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pPr algn="l" rtl="0"/>
              <a:endParaRPr lang="el-GR"/>
            </a:p>
          </p:txBody>
        </p:sp>
      </p:grpSp>
      <p:grpSp>
        <p:nvGrpSpPr>
          <p:cNvPr id="34" name="Group 34"/>
          <p:cNvGrpSpPr>
            <a:grpSpLocks noChangeAspect="1"/>
          </p:cNvGrpSpPr>
          <p:nvPr/>
        </p:nvGrpSpPr>
        <p:grpSpPr>
          <a:xfrm>
            <a:off x="7521676" y="5143498"/>
            <a:ext cx="4553565" cy="2322872"/>
            <a:chOff x="0" y="0"/>
            <a:chExt cx="6071420" cy="3097162"/>
          </a:xfrm>
        </p:grpSpPr>
        <p:sp>
          <p:nvSpPr>
            <p:cNvPr id="35" name="Freeform 35" descr="Εικόνα που περιέχει αερόστατο θερμού αέρα  Το περιεχόμενο που δημιουργείται από ΑΙ μπορεί να μην είναι σωστό."/>
            <p:cNvSpPr/>
            <p:nvPr/>
          </p:nvSpPr>
          <p:spPr>
            <a:xfrm>
              <a:off x="0" y="0"/>
              <a:ext cx="6071362" cy="3097149"/>
            </a:xfrm>
            <a:custGeom>
              <a:avLst/>
              <a:gdLst/>
              <a:ahLst/>
              <a:cxnLst/>
              <a:rect l="l" t="t" r="r" b="b"/>
              <a:pathLst>
                <a:path w="6071362" h="3097149">
                  <a:moveTo>
                    <a:pt x="0" y="0"/>
                  </a:moveTo>
                  <a:lnTo>
                    <a:pt x="6071362" y="0"/>
                  </a:lnTo>
                  <a:lnTo>
                    <a:pt x="6071362" y="3097149"/>
                  </a:lnTo>
                  <a:lnTo>
                    <a:pt x="0" y="3097149"/>
                  </a:lnTo>
                  <a:lnTo>
                    <a:pt x="0" y="0"/>
                  </a:lnTo>
                  <a:close/>
                </a:path>
              </a:pathLst>
            </a:custGeom>
            <a:blipFill>
              <a:blip r:embed="rId11"/>
              <a:stretch>
                <a:fillRect l="-1012" r="-1013"/>
              </a:stretch>
            </a:blipFill>
          </p:spPr>
          <p:txBody>
            <a:bodyPr/>
            <a:lstStyle/>
            <a:p>
              <a:pPr algn="l" rtl="0"/>
              <a:endParaRPr lang="el-GR"/>
            </a:p>
          </p:txBody>
        </p:sp>
      </p:grpSp>
      <p:sp>
        <p:nvSpPr>
          <p:cNvPr id="36" name="TextBox 36"/>
          <p:cNvSpPr txBox="1"/>
          <p:nvPr/>
        </p:nvSpPr>
        <p:spPr>
          <a:xfrm>
            <a:off x="1271312" y="2736685"/>
            <a:ext cx="3061764" cy="1812997"/>
          </a:xfrm>
          <a:prstGeom prst="rect">
            <a:avLst/>
          </a:prstGeom>
        </p:spPr>
        <p:txBody>
          <a:bodyPr lIns="0" tIns="0" rIns="0" bIns="0" rtlCol="0" anchor="t">
            <a:spAutoFit/>
          </a:bodyPr>
          <a:lstStyle/>
          <a:p>
            <a:pPr algn="ctr" rtl="0">
              <a:lnSpc>
                <a:spcPts val="3600"/>
              </a:lnSpc>
            </a:pPr>
            <a:r>
              <a:rPr lang="en-US" sz="2800" dirty="0" err="1">
                <a:solidFill>
                  <a:srgbClr val="19112C"/>
                </a:solidFill>
                <a:latin typeface="Arial"/>
                <a:ea typeface="Arial"/>
                <a:cs typeface="Arial"/>
                <a:sym typeface="Arial"/>
              </a:rPr>
              <a:t>Gardez-le</a:t>
            </a:r>
            <a:r>
              <a:rPr lang="en-US" sz="2800" b="1" dirty="0" err="1">
                <a:solidFill>
                  <a:srgbClr val="19112C"/>
                </a:solidFill>
                <a:latin typeface="Arial Bold"/>
                <a:ea typeface="Arial Bold"/>
                <a:cs typeface="Arial Bold"/>
                <a:sym typeface="Arial Bold"/>
              </a:rPr>
              <a:t>clair</a:t>
            </a:r>
            <a:r>
              <a:rPr lang="en-US" sz="2800" b="1" dirty="0">
                <a:solidFill>
                  <a:srgbClr val="19112C"/>
                </a:solidFill>
                <a:latin typeface="Arial Bold"/>
                <a:ea typeface="Arial Bold"/>
                <a:cs typeface="Arial Bold"/>
                <a:sym typeface="Arial Bold"/>
              </a:rPr>
              <a:t> et </a:t>
            </a:r>
            <a:r>
              <a:rPr lang="en-US" sz="2800" b="1" dirty="0" err="1">
                <a:solidFill>
                  <a:srgbClr val="19112C"/>
                </a:solidFill>
                <a:latin typeface="Arial Bold"/>
                <a:ea typeface="Arial Bold"/>
                <a:cs typeface="Arial Bold"/>
                <a:sym typeface="Arial Bold"/>
              </a:rPr>
              <a:t>simple</a:t>
            </a:r>
            <a:r>
              <a:rPr lang="en-US" sz="2800" dirty="0" err="1">
                <a:solidFill>
                  <a:srgbClr val="19112C"/>
                </a:solidFill>
                <a:latin typeface="Arial"/>
                <a:ea typeface="Arial"/>
                <a:cs typeface="Arial"/>
                <a:sym typeface="Arial"/>
              </a:rPr>
              <a:t>et</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concentrez</a:t>
            </a:r>
            <a:r>
              <a:rPr lang="en-US" sz="2800" dirty="0">
                <a:solidFill>
                  <a:srgbClr val="19112C"/>
                </a:solidFill>
                <a:latin typeface="Arial"/>
                <a:ea typeface="Arial"/>
                <a:cs typeface="Arial"/>
                <a:sym typeface="Arial"/>
              </a:rPr>
              <a:t>-vous sur </a:t>
            </a:r>
            <a:r>
              <a:rPr lang="en-US" sz="2800" dirty="0" err="1">
                <a:solidFill>
                  <a:srgbClr val="19112C"/>
                </a:solidFill>
                <a:latin typeface="Arial"/>
                <a:ea typeface="Arial"/>
                <a:cs typeface="Arial"/>
                <a:sym typeface="Arial"/>
              </a:rPr>
              <a:t>une</a:t>
            </a:r>
            <a:r>
              <a:rPr lang="en-US" sz="2800" dirty="0">
                <a:solidFill>
                  <a:srgbClr val="19112C"/>
                </a:solidFill>
                <a:latin typeface="Arial"/>
                <a:ea typeface="Arial"/>
                <a:cs typeface="Arial"/>
                <a:sym typeface="Arial"/>
              </a:rPr>
              <a:t> idée forte.</a:t>
            </a:r>
          </a:p>
        </p:txBody>
      </p:sp>
      <p:sp>
        <p:nvSpPr>
          <p:cNvPr id="37" name="TextBox 37"/>
          <p:cNvSpPr txBox="1"/>
          <p:nvPr/>
        </p:nvSpPr>
        <p:spPr>
          <a:xfrm>
            <a:off x="5824834" y="2736684"/>
            <a:ext cx="3393644" cy="1812997"/>
          </a:xfrm>
          <a:prstGeom prst="rect">
            <a:avLst/>
          </a:prstGeom>
        </p:spPr>
        <p:txBody>
          <a:bodyPr wrap="square" lIns="0" tIns="0" rIns="0" bIns="0" rtlCol="0" anchor="t">
            <a:spAutoFit/>
          </a:bodyPr>
          <a:lstStyle/>
          <a:p>
            <a:pPr algn="ctr" rtl="0">
              <a:lnSpc>
                <a:spcPts val="3600"/>
              </a:lnSpc>
            </a:pPr>
            <a:r>
              <a:rPr lang="en-US" sz="2800" b="1" dirty="0" err="1">
                <a:solidFill>
                  <a:srgbClr val="19112C"/>
                </a:solidFill>
                <a:latin typeface="Arial Bold"/>
                <a:ea typeface="Arial Bold"/>
                <a:cs typeface="Arial Bold"/>
                <a:sym typeface="Arial Bold"/>
              </a:rPr>
              <a:t>Partager</a:t>
            </a:r>
            <a:r>
              <a:rPr lang="en-US" sz="2800" b="1" dirty="0">
                <a:solidFill>
                  <a:srgbClr val="19112C"/>
                </a:solidFill>
                <a:latin typeface="Arial Bold"/>
                <a:ea typeface="Arial Bold"/>
                <a:cs typeface="Arial Bold"/>
                <a:sym typeface="Arial Bold"/>
              </a:rPr>
              <a:t> les </a:t>
            </a:r>
            <a:r>
              <a:rPr lang="en-US" sz="2800" b="1" dirty="0" err="1">
                <a:solidFill>
                  <a:srgbClr val="19112C"/>
                </a:solidFill>
                <a:latin typeface="Arial Bold"/>
                <a:ea typeface="Arial Bold"/>
                <a:cs typeface="Arial Bold"/>
                <a:sym typeface="Arial Bold"/>
              </a:rPr>
              <a:t>rôles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laisser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différents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membres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s'exprimer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brièvement</a:t>
            </a:r>
            <a:r>
              <a:rPr lang="en-US" sz="2800" dirty="0">
                <a:solidFill>
                  <a:srgbClr val="19112C"/>
                </a:solidFill>
                <a:latin typeface="Arial"/>
                <a:ea typeface="Arial"/>
                <a:cs typeface="Arial"/>
                <a:sym typeface="Arial"/>
              </a:rPr>
              <a:t>.</a:t>
            </a:r>
          </a:p>
        </p:txBody>
      </p:sp>
      <p:sp>
        <p:nvSpPr>
          <p:cNvPr id="38" name="TextBox 38"/>
          <p:cNvSpPr txBox="1"/>
          <p:nvPr/>
        </p:nvSpPr>
        <p:spPr>
          <a:xfrm>
            <a:off x="10738123" y="2795134"/>
            <a:ext cx="3579494" cy="1812997"/>
          </a:xfrm>
          <a:prstGeom prst="rect">
            <a:avLst/>
          </a:prstGeom>
        </p:spPr>
        <p:txBody>
          <a:bodyPr wrap="square" lIns="0" tIns="0" rIns="0" bIns="0" rtlCol="0" anchor="t">
            <a:spAutoFit/>
          </a:bodyPr>
          <a:lstStyle/>
          <a:p>
            <a:pPr algn="ctr" rtl="0">
              <a:lnSpc>
                <a:spcPts val="3600"/>
              </a:lnSpc>
            </a:pPr>
            <a:r>
              <a:rPr lang="en-US" sz="2800" dirty="0" err="1">
                <a:solidFill>
                  <a:srgbClr val="19112C"/>
                </a:solidFill>
                <a:latin typeface="Arial"/>
                <a:ea typeface="Arial"/>
                <a:cs typeface="Arial"/>
                <a:sym typeface="Arial"/>
              </a:rPr>
              <a:t>Entraînez</a:t>
            </a:r>
            <a:r>
              <a:rPr lang="en-US" sz="2800" dirty="0">
                <a:solidFill>
                  <a:srgbClr val="19112C"/>
                </a:solidFill>
                <a:latin typeface="Arial"/>
                <a:ea typeface="Arial"/>
                <a:cs typeface="Arial"/>
                <a:sym typeface="Arial"/>
              </a:rPr>
              <a:t>-vous à </a:t>
            </a:r>
            <a:r>
              <a:rPr lang="en-US" sz="2800" dirty="0" err="1">
                <a:solidFill>
                  <a:srgbClr val="19112C"/>
                </a:solidFill>
                <a:latin typeface="Arial"/>
                <a:ea typeface="Arial"/>
                <a:cs typeface="Arial"/>
                <a:sym typeface="Arial"/>
              </a:rPr>
              <a:t>synchroniser</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vos</a:t>
            </a:r>
            <a:r>
              <a:rPr lang="en-US" sz="2800" dirty="0">
                <a:solidFill>
                  <a:srgbClr val="19112C"/>
                </a:solidFill>
                <a:latin typeface="Arial"/>
                <a:ea typeface="Arial"/>
                <a:cs typeface="Arial"/>
                <a:sym typeface="Arial"/>
              </a:rPr>
              <a:t> </a:t>
            </a:r>
            <a:r>
              <a:rPr lang="en-US" sz="2800" dirty="0" err="1">
                <a:solidFill>
                  <a:srgbClr val="19112C"/>
                </a:solidFill>
                <a:latin typeface="Arial"/>
                <a:ea typeface="Arial"/>
                <a:cs typeface="Arial"/>
                <a:sym typeface="Arial"/>
              </a:rPr>
              <a:t>mouvements</a:t>
            </a:r>
            <a:r>
              <a:rPr lang="en-US" sz="2800" dirty="0">
                <a:solidFill>
                  <a:srgbClr val="19112C"/>
                </a:solidFill>
                <a:latin typeface="Arial"/>
                <a:ea typeface="Arial"/>
                <a:cs typeface="Arial"/>
                <a:sym typeface="Arial"/>
              </a:rPr>
              <a:t> :</a:t>
            </a:r>
            <a:r>
              <a:rPr lang="en-US" sz="2800" b="1" dirty="0">
                <a:solidFill>
                  <a:srgbClr val="19112C"/>
                </a:solidFill>
                <a:latin typeface="Arial Bold"/>
                <a:ea typeface="Arial Bold"/>
                <a:cs typeface="Arial Bold"/>
                <a:sym typeface="Arial Bold"/>
              </a:rPr>
              <a:t>3 minutes maximum !</a:t>
            </a:r>
          </a:p>
        </p:txBody>
      </p:sp>
      <p:sp>
        <p:nvSpPr>
          <p:cNvPr id="39" name="TextBox 39"/>
          <p:cNvSpPr txBox="1"/>
          <p:nvPr/>
        </p:nvSpPr>
        <p:spPr>
          <a:xfrm>
            <a:off x="3188990" y="5392762"/>
            <a:ext cx="3614048" cy="1801262"/>
          </a:xfrm>
          <a:prstGeom prst="rect">
            <a:avLst/>
          </a:prstGeom>
        </p:spPr>
        <p:txBody>
          <a:bodyPr wrap="square" lIns="0" tIns="0" rIns="0" bIns="0" rtlCol="0" anchor="t">
            <a:spAutoFit/>
          </a:bodyPr>
          <a:lstStyle/>
          <a:p>
            <a:pPr algn="ctr" rtl="0">
              <a:lnSpc>
                <a:spcPts val="3600"/>
              </a:lnSpc>
            </a:pPr>
            <a:r>
              <a:rPr lang="en-US" sz="2400" dirty="0" err="1">
                <a:solidFill>
                  <a:srgbClr val="19112C"/>
                </a:solidFill>
                <a:latin typeface="Arial"/>
                <a:ea typeface="Arial"/>
                <a:cs typeface="Arial"/>
                <a:sym typeface="Arial"/>
              </a:rPr>
              <a:t>Utilisez</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éléments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visuels</a:t>
            </a:r>
            <a:r>
              <a:rPr lang="en-US" sz="2400" dirty="0">
                <a:solidFill>
                  <a:srgbClr val="19112C"/>
                </a:solidFill>
                <a:latin typeface="Arial"/>
                <a:ea typeface="Arial"/>
                <a:cs typeface="Arial"/>
                <a:sym typeface="Arial"/>
              </a:rPr>
              <a:t>, des </a:t>
            </a:r>
            <a:r>
              <a:rPr lang="en-US" sz="2400" dirty="0" err="1">
                <a:solidFill>
                  <a:srgbClr val="19112C"/>
                </a:solidFill>
                <a:latin typeface="Arial"/>
                <a:ea typeface="Arial"/>
                <a:cs typeface="Arial"/>
                <a:sym typeface="Arial"/>
              </a:rPr>
              <a:t>accessoires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ou</a:t>
            </a:r>
            <a:r>
              <a:rPr lang="en-US" sz="2400" dirty="0">
                <a:solidFill>
                  <a:srgbClr val="19112C"/>
                </a:solidFill>
                <a:latin typeface="Arial"/>
                <a:ea typeface="Arial"/>
                <a:cs typeface="Arial"/>
                <a:sym typeface="Arial"/>
              </a:rPr>
              <a:t> de courts </a:t>
            </a:r>
            <a:r>
              <a:rPr lang="en-US" sz="2400" dirty="0" err="1">
                <a:solidFill>
                  <a:srgbClr val="19112C"/>
                </a:solidFill>
                <a:latin typeface="Arial"/>
                <a:ea typeface="Arial"/>
                <a:cs typeface="Arial"/>
                <a:sym typeface="Arial"/>
              </a:rPr>
              <a:t>exemples</a:t>
            </a:r>
            <a:r>
              <a:rPr lang="en-US" sz="2400" dirty="0">
                <a:solidFill>
                  <a:srgbClr val="19112C"/>
                </a:solidFill>
                <a:latin typeface="Arial"/>
                <a:ea typeface="Arial"/>
                <a:cs typeface="Arial"/>
                <a:sym typeface="Arial"/>
              </a:rPr>
              <a:t> </a:t>
            </a:r>
            <a:r>
              <a:rPr lang="en-US" sz="2400" dirty="0" err="1">
                <a:solidFill>
                  <a:srgbClr val="19112C"/>
                </a:solidFill>
                <a:latin typeface="Arial"/>
                <a:ea typeface="Arial"/>
                <a:cs typeface="Arial"/>
                <a:sym typeface="Arial"/>
              </a:rPr>
              <a:t>si</a:t>
            </a:r>
            <a:r>
              <a:rPr lang="en-US" sz="2400" dirty="0">
                <a:solidFill>
                  <a:srgbClr val="19112C"/>
                </a:solidFill>
                <a:latin typeface="Arial"/>
                <a:ea typeface="Arial"/>
                <a:cs typeface="Arial"/>
                <a:sym typeface="Arial"/>
              </a:rPr>
              <a:t> possible.</a:t>
            </a:r>
          </a:p>
        </p:txBody>
      </p:sp>
      <p:sp>
        <p:nvSpPr>
          <p:cNvPr id="40" name="TextBox 40"/>
          <p:cNvSpPr txBox="1"/>
          <p:nvPr/>
        </p:nvSpPr>
        <p:spPr>
          <a:xfrm>
            <a:off x="8645505" y="5336088"/>
            <a:ext cx="3061764" cy="1912769"/>
          </a:xfrm>
          <a:prstGeom prst="rect">
            <a:avLst/>
          </a:prstGeom>
        </p:spPr>
        <p:txBody>
          <a:bodyPr lIns="0" tIns="0" rIns="0" bIns="0" rtlCol="0" anchor="t">
            <a:spAutoFit/>
          </a:bodyPr>
          <a:lstStyle/>
          <a:p>
            <a:pPr algn="ctr" rtl="0">
              <a:lnSpc>
                <a:spcPts val="3600"/>
              </a:lnSpc>
            </a:pPr>
            <a:r>
              <a:rPr lang="en-US" sz="3000">
                <a:solidFill>
                  <a:srgbClr val="19112C"/>
                </a:solidFill>
                <a:latin typeface="Arial"/>
                <a:ea typeface="Arial"/>
                <a:cs typeface="Arial"/>
                <a:sym typeface="Arial"/>
              </a:rPr>
              <a:t>Faites preuve de passion ! La confiance inspire confiance.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20" name="TextBox 20"/>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1" name="TextBox 21"/>
          <p:cNvSpPr txBox="1"/>
          <p:nvPr/>
        </p:nvSpPr>
        <p:spPr>
          <a:xfrm>
            <a:off x="4877559" y="3445756"/>
            <a:ext cx="8532882" cy="843915"/>
          </a:xfrm>
          <a:prstGeom prst="rect">
            <a:avLst/>
          </a:prstGeom>
        </p:spPr>
        <p:txBody>
          <a:bodyPr lIns="0" tIns="0" rIns="0" bIns="0" rtlCol="0" anchor="t">
            <a:spAutoFit/>
          </a:bodyPr>
          <a:lstStyle/>
          <a:p>
            <a:pPr algn="ctr" rtl="0">
              <a:lnSpc>
                <a:spcPts val="6479"/>
              </a:lnSpc>
            </a:pPr>
            <a:r>
              <a:rPr lang="en-US" sz="5999" b="1">
                <a:solidFill>
                  <a:srgbClr val="C0FF99"/>
                </a:solidFill>
                <a:latin typeface="Georgia Bold"/>
                <a:ea typeface="Georgia Bold"/>
                <a:cs typeface="Georgia Bold"/>
                <a:sym typeface="Georgia Bold"/>
              </a:rPr>
              <a:t>PRÉSENTATIONS</a:t>
            </a:r>
          </a:p>
        </p:txBody>
      </p:sp>
      <p:grpSp>
        <p:nvGrpSpPr>
          <p:cNvPr id="22" name="Group 22"/>
          <p:cNvGrpSpPr/>
          <p:nvPr/>
        </p:nvGrpSpPr>
        <p:grpSpPr>
          <a:xfrm>
            <a:off x="1552518" y="5054471"/>
            <a:ext cx="14874820" cy="738208"/>
            <a:chOff x="0" y="0"/>
            <a:chExt cx="19833094" cy="984278"/>
          </a:xfrm>
        </p:grpSpPr>
        <p:sp>
          <p:nvSpPr>
            <p:cNvPr id="23" name="Freeform 23"/>
            <p:cNvSpPr/>
            <p:nvPr/>
          </p:nvSpPr>
          <p:spPr>
            <a:xfrm>
              <a:off x="0" y="0"/>
              <a:ext cx="19833095" cy="984278"/>
            </a:xfrm>
            <a:custGeom>
              <a:avLst/>
              <a:gdLst/>
              <a:ahLst/>
              <a:cxnLst/>
              <a:rect l="l" t="t" r="r" b="b"/>
              <a:pathLst>
                <a:path w="19833095" h="984278">
                  <a:moveTo>
                    <a:pt x="0" y="0"/>
                  </a:moveTo>
                  <a:lnTo>
                    <a:pt x="19833095" y="0"/>
                  </a:lnTo>
                  <a:lnTo>
                    <a:pt x="19833095" y="984278"/>
                  </a:lnTo>
                  <a:lnTo>
                    <a:pt x="0" y="984278"/>
                  </a:lnTo>
                  <a:close/>
                </a:path>
              </a:pathLst>
            </a:custGeom>
            <a:solidFill>
              <a:srgbClr val="000000">
                <a:alpha val="0"/>
              </a:srgbClr>
            </a:solidFill>
          </p:spPr>
          <p:txBody>
            <a:bodyPr/>
            <a:lstStyle/>
            <a:p>
              <a:pPr algn="l" rtl="0"/>
              <a:endParaRPr lang="el-GR"/>
            </a:p>
          </p:txBody>
        </p:sp>
        <p:sp>
          <p:nvSpPr>
            <p:cNvPr id="24" name="TextBox 24"/>
            <p:cNvSpPr txBox="1"/>
            <p:nvPr/>
          </p:nvSpPr>
          <p:spPr>
            <a:xfrm>
              <a:off x="0" y="19050"/>
              <a:ext cx="19833094" cy="965228"/>
            </a:xfrm>
            <a:prstGeom prst="rect">
              <a:avLst/>
            </a:prstGeom>
          </p:spPr>
          <p:txBody>
            <a:bodyPr lIns="0" tIns="0" rIns="0" bIns="0" rtlCol="0" anchor="b"/>
            <a:lstStyle/>
            <a:p>
              <a:pPr algn="ctr" rtl="0">
                <a:lnSpc>
                  <a:spcPts val="3888"/>
                </a:lnSpc>
              </a:pPr>
              <a:r>
                <a:rPr lang="en-US" sz="3600" b="1">
                  <a:solidFill>
                    <a:srgbClr val="FFFFFF"/>
                  </a:solidFill>
                  <a:latin typeface="Arial Bold"/>
                  <a:ea typeface="Arial Bold"/>
                  <a:cs typeface="Arial Bold"/>
                  <a:sym typeface="Arial Bold"/>
                </a:rPr>
                <a:t>10 minutes par équipe</a:t>
              </a:r>
            </a:p>
          </p:txBody>
        </p:sp>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14708498" y="-954"/>
            <a:ext cx="3579499" cy="8747478"/>
            <a:chOff x="0" y="0"/>
            <a:chExt cx="4772666" cy="11663304"/>
          </a:xfrm>
        </p:grpSpPr>
        <p:sp>
          <p:nvSpPr>
            <p:cNvPr id="19" name="Freeform 19"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9"/>
              <a:stretch>
                <a:fillRect t="-1211" b="-1211"/>
              </a:stretch>
            </a:blipFill>
          </p:spPr>
          <p:txBody>
            <a:bodyPr/>
            <a:lstStyle/>
            <a:p>
              <a:pPr algn="l" rtl="0"/>
              <a:endParaRPr lang="el-GR"/>
            </a:p>
          </p:txBody>
        </p:sp>
      </p:grpSp>
      <p:grpSp>
        <p:nvGrpSpPr>
          <p:cNvPr id="20" name="Group 20"/>
          <p:cNvGrpSpPr>
            <a:grpSpLocks noChangeAspect="1"/>
          </p:cNvGrpSpPr>
          <p:nvPr/>
        </p:nvGrpSpPr>
        <p:grpSpPr>
          <a:xfrm>
            <a:off x="14896364" y="2252438"/>
            <a:ext cx="3203764" cy="972000"/>
            <a:chOff x="0" y="0"/>
            <a:chExt cx="4271686" cy="1296000"/>
          </a:xfrm>
        </p:grpSpPr>
        <p:sp>
          <p:nvSpPr>
            <p:cNvPr id="21" name="Freeform 21"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0"/>
              <a:stretch>
                <a:fillRect t="-185" b="-183"/>
              </a:stretch>
            </a:blipFill>
          </p:spPr>
          <p:txBody>
            <a:bodyPr/>
            <a:lstStyle/>
            <a:p>
              <a:pPr algn="l" rtl="0"/>
              <a:endParaRPr lang="el-GR"/>
            </a:p>
          </p:txBody>
        </p:sp>
      </p:grpSp>
      <p:grpSp>
        <p:nvGrpSpPr>
          <p:cNvPr id="22" name="Group 22"/>
          <p:cNvGrpSpPr/>
          <p:nvPr/>
        </p:nvGrpSpPr>
        <p:grpSpPr>
          <a:xfrm>
            <a:off x="657635" y="5439007"/>
            <a:ext cx="13679872" cy="3064868"/>
            <a:chOff x="0" y="0"/>
            <a:chExt cx="18239830" cy="4086491"/>
          </a:xfrm>
        </p:grpSpPr>
        <p:sp>
          <p:nvSpPr>
            <p:cNvPr id="23" name="Freeform 23"/>
            <p:cNvSpPr/>
            <p:nvPr/>
          </p:nvSpPr>
          <p:spPr>
            <a:xfrm>
              <a:off x="0" y="0"/>
              <a:ext cx="18239829" cy="4086491"/>
            </a:xfrm>
            <a:custGeom>
              <a:avLst/>
              <a:gdLst/>
              <a:ahLst/>
              <a:cxnLst/>
              <a:rect l="l" t="t" r="r" b="b"/>
              <a:pathLst>
                <a:path w="18239829" h="4086491">
                  <a:moveTo>
                    <a:pt x="0" y="0"/>
                  </a:moveTo>
                  <a:lnTo>
                    <a:pt x="18239829" y="0"/>
                  </a:lnTo>
                  <a:lnTo>
                    <a:pt x="18239829" y="4086491"/>
                  </a:lnTo>
                  <a:lnTo>
                    <a:pt x="0" y="4086491"/>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18239830" cy="4019816"/>
            </a:xfrm>
            <a:prstGeom prst="rect">
              <a:avLst/>
            </a:prstGeom>
          </p:spPr>
          <p:txBody>
            <a:bodyPr lIns="0" tIns="0" rIns="0" bIns="0" rtlCol="0" anchor="ctr"/>
            <a:lstStyle/>
            <a:p>
              <a:pPr algn="ctr" rtl="0">
                <a:lnSpc>
                  <a:spcPts val="7128"/>
                </a:lnSpc>
              </a:pPr>
              <a:r>
                <a:rPr lang="en-US" sz="6600" b="1">
                  <a:solidFill>
                    <a:srgbClr val="8D5CFF"/>
                  </a:solidFill>
                  <a:latin typeface="Georgia Bold"/>
                  <a:ea typeface="Georgia Bold"/>
                  <a:cs typeface="Georgia Bold"/>
                  <a:sym typeface="Georgia Bold"/>
                </a:rPr>
                <a:t>Temps</a:t>
              </a:r>
            </a:p>
            <a:p>
              <a:pPr algn="ctr" rtl="0">
                <a:lnSpc>
                  <a:spcPts val="7128"/>
                </a:lnSpc>
              </a:pPr>
              <a:r>
                <a:rPr lang="en-US" sz="6600" b="1">
                  <a:solidFill>
                    <a:srgbClr val="8D5CFF"/>
                  </a:solidFill>
                  <a:latin typeface="Georgia Bold"/>
                  <a:ea typeface="Georgia Bold"/>
                  <a:cs typeface="Georgia Bold"/>
                  <a:sym typeface="Georgia Bold"/>
                </a:rPr>
                <a:t>pour</a:t>
              </a:r>
            </a:p>
            <a:p>
              <a:pPr algn="ctr" rtl="0">
                <a:lnSpc>
                  <a:spcPts val="7128"/>
                </a:lnSpc>
              </a:pPr>
              <a:r>
                <a:rPr lang="en-US" sz="6600" b="1">
                  <a:solidFill>
                    <a:srgbClr val="8D5CFF"/>
                  </a:solidFill>
                  <a:latin typeface="Georgia Bold"/>
                  <a:ea typeface="Georgia Bold"/>
                  <a:cs typeface="Georgia Bold"/>
                  <a:sym typeface="Georgia Bold"/>
                </a:rPr>
                <a:t>évaluation</a:t>
              </a:r>
            </a:p>
          </p:txBody>
        </p:sp>
      </p:grpSp>
      <p:sp>
        <p:nvSpPr>
          <p:cNvPr id="25" name="Freeform 25"/>
          <p:cNvSpPr/>
          <p:nvPr/>
        </p:nvSpPr>
        <p:spPr>
          <a:xfrm>
            <a:off x="5939737" y="743182"/>
            <a:ext cx="2842953" cy="4114800"/>
          </a:xfrm>
          <a:custGeom>
            <a:avLst/>
            <a:gdLst/>
            <a:ahLst/>
            <a:cxnLst/>
            <a:rect l="l" t="t" r="r" b="b"/>
            <a:pathLst>
              <a:path w="2842953" h="4114800">
                <a:moveTo>
                  <a:pt x="0" y="0"/>
                </a:moveTo>
                <a:lnTo>
                  <a:pt x="2842953" y="0"/>
                </a:lnTo>
                <a:lnTo>
                  <a:pt x="284295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708498" y="-954"/>
            <a:ext cx="3579499" cy="8747478"/>
            <a:chOff x="0" y="0"/>
            <a:chExt cx="4772666" cy="11663304"/>
          </a:xfrm>
        </p:grpSpPr>
        <p:sp>
          <p:nvSpPr>
            <p:cNvPr id="20" name="Freeform 20" descr="A square and square object with a green and black square object  Description automatically generated"/>
            <p:cNvSpPr/>
            <p:nvPr/>
          </p:nvSpPr>
          <p:spPr>
            <a:xfrm>
              <a:off x="0" y="0"/>
              <a:ext cx="4772660" cy="11663299"/>
            </a:xfrm>
            <a:custGeom>
              <a:avLst/>
              <a:gdLst/>
              <a:ahLst/>
              <a:cxnLst/>
              <a:rect l="l" t="t" r="r" b="b"/>
              <a:pathLst>
                <a:path w="4772660" h="11663299">
                  <a:moveTo>
                    <a:pt x="0" y="0"/>
                  </a:moveTo>
                  <a:lnTo>
                    <a:pt x="4772660" y="0"/>
                  </a:lnTo>
                  <a:lnTo>
                    <a:pt x="4772660" y="11663299"/>
                  </a:lnTo>
                  <a:lnTo>
                    <a:pt x="0" y="11663299"/>
                  </a:lnTo>
                  <a:lnTo>
                    <a:pt x="0" y="0"/>
                  </a:lnTo>
                  <a:close/>
                </a:path>
              </a:pathLst>
            </a:custGeom>
            <a:blipFill>
              <a:blip r:embed="rId10"/>
              <a:stretch>
                <a:fillRect t="-1211" b="-1211"/>
              </a:stretch>
            </a:blipFill>
          </p:spPr>
          <p:txBody>
            <a:bodyPr/>
            <a:lstStyle/>
            <a:p>
              <a:pPr algn="l" rtl="0"/>
              <a:endParaRPr lang="el-GR"/>
            </a:p>
          </p:txBody>
        </p:sp>
      </p:grpSp>
      <p:grpSp>
        <p:nvGrpSpPr>
          <p:cNvPr id="21" name="Group 21"/>
          <p:cNvGrpSpPr>
            <a:grpSpLocks noChangeAspect="1"/>
          </p:cNvGrpSpPr>
          <p:nvPr/>
        </p:nvGrpSpPr>
        <p:grpSpPr>
          <a:xfrm>
            <a:off x="14896364" y="2252438"/>
            <a:ext cx="3203764" cy="972000"/>
            <a:chOff x="0" y="0"/>
            <a:chExt cx="4271686" cy="1296000"/>
          </a:xfrm>
        </p:grpSpPr>
        <p:sp>
          <p:nvSpPr>
            <p:cNvPr id="22" name="Freeform 22" descr="A purple and black text  Description automatically generated"/>
            <p:cNvSpPr/>
            <p:nvPr/>
          </p:nvSpPr>
          <p:spPr>
            <a:xfrm>
              <a:off x="0" y="0"/>
              <a:ext cx="4271645" cy="1296035"/>
            </a:xfrm>
            <a:custGeom>
              <a:avLst/>
              <a:gdLst/>
              <a:ahLst/>
              <a:cxnLst/>
              <a:rect l="l" t="t" r="r" b="b"/>
              <a:pathLst>
                <a:path w="4271645" h="1296035">
                  <a:moveTo>
                    <a:pt x="0" y="0"/>
                  </a:moveTo>
                  <a:lnTo>
                    <a:pt x="4271645" y="0"/>
                  </a:lnTo>
                  <a:lnTo>
                    <a:pt x="4271645" y="1296035"/>
                  </a:lnTo>
                  <a:lnTo>
                    <a:pt x="0" y="1296035"/>
                  </a:lnTo>
                  <a:lnTo>
                    <a:pt x="0" y="0"/>
                  </a:lnTo>
                  <a:close/>
                </a:path>
              </a:pathLst>
            </a:custGeom>
            <a:blipFill>
              <a:blip r:embed="rId11"/>
              <a:stretch>
                <a:fillRect t="-185" b="-183"/>
              </a:stretch>
            </a:blipFill>
          </p:spPr>
          <p:txBody>
            <a:bodyPr/>
            <a:lstStyle/>
            <a:p>
              <a:pPr algn="l" rtl="0"/>
              <a:endParaRPr lang="el-GR"/>
            </a:p>
          </p:txBody>
        </p:sp>
      </p:grpSp>
      <p:grpSp>
        <p:nvGrpSpPr>
          <p:cNvPr id="23" name="Group 23"/>
          <p:cNvGrpSpPr/>
          <p:nvPr/>
        </p:nvGrpSpPr>
        <p:grpSpPr>
          <a:xfrm>
            <a:off x="846618" y="547688"/>
            <a:ext cx="13679872" cy="1988345"/>
            <a:chOff x="0" y="0"/>
            <a:chExt cx="18239830" cy="2651126"/>
          </a:xfrm>
        </p:grpSpPr>
        <p:sp>
          <p:nvSpPr>
            <p:cNvPr id="24" name="Freeform 24"/>
            <p:cNvSpPr/>
            <p:nvPr/>
          </p:nvSpPr>
          <p:spPr>
            <a:xfrm>
              <a:off x="0" y="0"/>
              <a:ext cx="18239829" cy="2651126"/>
            </a:xfrm>
            <a:custGeom>
              <a:avLst/>
              <a:gdLst/>
              <a:ahLst/>
              <a:cxnLst/>
              <a:rect l="l" t="t" r="r" b="b"/>
              <a:pathLst>
                <a:path w="18239829" h="2651126">
                  <a:moveTo>
                    <a:pt x="0" y="0"/>
                  </a:moveTo>
                  <a:lnTo>
                    <a:pt x="18239829" y="0"/>
                  </a:lnTo>
                  <a:lnTo>
                    <a:pt x="18239829"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8239830" cy="2584451"/>
            </a:xfrm>
            <a:prstGeom prst="rect">
              <a:avLst/>
            </a:prstGeom>
          </p:spPr>
          <p:txBody>
            <a:bodyPr lIns="0" tIns="0" rIns="0" bIns="0" rtlCol="0" anchor="ctr"/>
            <a:lstStyle/>
            <a:p>
              <a:pPr algn="l" rtl="0">
                <a:lnSpc>
                  <a:spcPts val="7128"/>
                </a:lnSpc>
              </a:pPr>
              <a:r>
                <a:rPr lang="en-US" sz="6600" b="1">
                  <a:solidFill>
                    <a:srgbClr val="8D5CFF"/>
                  </a:solidFill>
                  <a:latin typeface="Georgia Bold"/>
                  <a:ea typeface="Georgia Bold"/>
                  <a:cs typeface="Georgia Bold"/>
                  <a:sym typeface="Georgia Bold"/>
                </a:rPr>
                <a:t>Prix ​​du pitch</a:t>
              </a:r>
            </a:p>
          </p:txBody>
        </p:sp>
      </p:grpSp>
      <p:grpSp>
        <p:nvGrpSpPr>
          <p:cNvPr id="26" name="Group 26"/>
          <p:cNvGrpSpPr>
            <a:grpSpLocks noChangeAspect="1"/>
          </p:cNvGrpSpPr>
          <p:nvPr/>
        </p:nvGrpSpPr>
        <p:grpSpPr>
          <a:xfrm>
            <a:off x="18435" y="1732935"/>
            <a:ext cx="14516121" cy="7282012"/>
            <a:chOff x="0" y="0"/>
            <a:chExt cx="19354828" cy="9709350"/>
          </a:xfrm>
        </p:grpSpPr>
        <p:sp>
          <p:nvSpPr>
            <p:cNvPr id="27" name="Freeform 27" descr="Εικόνα που περιέχει γραφικά, κύκλος, κίτρινο, δημιουργικότητα  Το περιεχόμενο που δημιουργείται από ΑΙ μπορεί να μην είναι σωστό."/>
            <p:cNvSpPr/>
            <p:nvPr/>
          </p:nvSpPr>
          <p:spPr>
            <a:xfrm>
              <a:off x="0" y="0"/>
              <a:ext cx="19354800" cy="9709404"/>
            </a:xfrm>
            <a:custGeom>
              <a:avLst/>
              <a:gdLst/>
              <a:ahLst/>
              <a:cxnLst/>
              <a:rect l="l" t="t" r="r" b="b"/>
              <a:pathLst>
                <a:path w="19354800" h="9709404">
                  <a:moveTo>
                    <a:pt x="0" y="0"/>
                  </a:moveTo>
                  <a:lnTo>
                    <a:pt x="19354800" y="0"/>
                  </a:lnTo>
                  <a:lnTo>
                    <a:pt x="19354800" y="9709404"/>
                  </a:lnTo>
                  <a:lnTo>
                    <a:pt x="0" y="9709404"/>
                  </a:lnTo>
                  <a:lnTo>
                    <a:pt x="0" y="0"/>
                  </a:lnTo>
                  <a:close/>
                </a:path>
              </a:pathLst>
            </a:custGeom>
            <a:blipFill>
              <a:blip r:embed="rId12"/>
              <a:stretch>
                <a:fillRect l="-165" r="-165"/>
              </a:stretch>
            </a:blipFill>
          </p:spPr>
          <p:txBody>
            <a:bodyPr/>
            <a:lstStyle/>
            <a:p>
              <a:pPr algn="l" rtl="0"/>
              <a:endParaRPr lang="el-GR"/>
            </a:p>
          </p:txBody>
        </p:sp>
      </p:grpSp>
      <p:grpSp>
        <p:nvGrpSpPr>
          <p:cNvPr id="28" name="Group 28"/>
          <p:cNvGrpSpPr/>
          <p:nvPr/>
        </p:nvGrpSpPr>
        <p:grpSpPr>
          <a:xfrm>
            <a:off x="1677627" y="4014210"/>
            <a:ext cx="2433480" cy="1523495"/>
            <a:chOff x="0" y="0"/>
            <a:chExt cx="3244640" cy="2031326"/>
          </a:xfrm>
        </p:grpSpPr>
        <p:sp>
          <p:nvSpPr>
            <p:cNvPr id="29" name="Freeform 29"/>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pPr algn="l" rtl="0"/>
              <a:endParaRPr lang="el-GR"/>
            </a:p>
          </p:txBody>
        </p:sp>
        <p:sp>
          <p:nvSpPr>
            <p:cNvPr id="30" name="TextBox 30"/>
            <p:cNvSpPr txBox="1"/>
            <p:nvPr/>
          </p:nvSpPr>
          <p:spPr>
            <a:xfrm>
              <a:off x="0" y="-19050"/>
              <a:ext cx="3244640" cy="2050376"/>
            </a:xfrm>
            <a:prstGeom prst="rect">
              <a:avLst/>
            </a:prstGeom>
          </p:spPr>
          <p:txBody>
            <a:bodyPr lIns="0" tIns="0" rIns="0" bIns="0" rtlCol="0" anchor="ctr"/>
            <a:lstStyle/>
            <a:p>
              <a:pPr algn="ctr" rtl="0">
                <a:lnSpc>
                  <a:spcPts val="3600"/>
                </a:lnSpc>
              </a:pPr>
              <a:r>
                <a:rPr lang="en-US" sz="3000" b="1">
                  <a:solidFill>
                    <a:srgbClr val="19112C"/>
                  </a:solidFill>
                  <a:latin typeface="Arial Bold"/>
                  <a:ea typeface="Arial Bold"/>
                  <a:cs typeface="Arial Bold"/>
                  <a:sym typeface="Arial Bold"/>
                </a:rPr>
                <a:t>La plupart</a:t>
              </a:r>
            </a:p>
            <a:p>
              <a:pPr algn="ctr" rtl="0">
                <a:lnSpc>
                  <a:spcPts val="3600"/>
                </a:lnSpc>
              </a:pPr>
              <a:r>
                <a:rPr lang="en-US" sz="3000" b="1">
                  <a:solidFill>
                    <a:srgbClr val="19112C"/>
                  </a:solidFill>
                  <a:latin typeface="Arial Bold"/>
                  <a:ea typeface="Arial Bold"/>
                  <a:cs typeface="Arial Bold"/>
                  <a:sym typeface="Arial Bold"/>
                </a:rPr>
                <a:t>Durable</a:t>
              </a:r>
            </a:p>
            <a:p>
              <a:pPr algn="ctr" rtl="0">
                <a:lnSpc>
                  <a:spcPts val="3600"/>
                </a:lnSpc>
              </a:pPr>
              <a:r>
                <a:rPr lang="en-US" sz="3000" b="1">
                  <a:solidFill>
                    <a:srgbClr val="19112C"/>
                  </a:solidFill>
                  <a:latin typeface="Arial Bold"/>
                  <a:ea typeface="Arial Bold"/>
                  <a:cs typeface="Arial Bold"/>
                  <a:sym typeface="Arial Bold"/>
                </a:rPr>
                <a:t>Idée</a:t>
              </a:r>
            </a:p>
          </p:txBody>
        </p:sp>
      </p:grpSp>
      <p:grpSp>
        <p:nvGrpSpPr>
          <p:cNvPr id="31" name="Group 31"/>
          <p:cNvGrpSpPr/>
          <p:nvPr/>
        </p:nvGrpSpPr>
        <p:grpSpPr>
          <a:xfrm>
            <a:off x="6065272" y="4014208"/>
            <a:ext cx="2433480" cy="1523495"/>
            <a:chOff x="0" y="0"/>
            <a:chExt cx="3244640" cy="2031326"/>
          </a:xfrm>
        </p:grpSpPr>
        <p:sp>
          <p:nvSpPr>
            <p:cNvPr id="32" name="Freeform 32"/>
            <p:cNvSpPr/>
            <p:nvPr/>
          </p:nvSpPr>
          <p:spPr>
            <a:xfrm>
              <a:off x="0" y="0"/>
              <a:ext cx="3244640" cy="2031326"/>
            </a:xfrm>
            <a:custGeom>
              <a:avLst/>
              <a:gdLst/>
              <a:ahLst/>
              <a:cxnLst/>
              <a:rect l="l" t="t" r="r" b="b"/>
              <a:pathLst>
                <a:path w="3244640" h="2031326">
                  <a:moveTo>
                    <a:pt x="0" y="0"/>
                  </a:moveTo>
                  <a:lnTo>
                    <a:pt x="3244640" y="0"/>
                  </a:lnTo>
                  <a:lnTo>
                    <a:pt x="3244640" y="2031326"/>
                  </a:lnTo>
                  <a:lnTo>
                    <a:pt x="0" y="2031326"/>
                  </a:lnTo>
                  <a:close/>
                </a:path>
              </a:pathLst>
            </a:custGeom>
            <a:solidFill>
              <a:srgbClr val="000000">
                <a:alpha val="0"/>
              </a:srgbClr>
            </a:solidFill>
          </p:spPr>
          <p:txBody>
            <a:bodyPr/>
            <a:lstStyle/>
            <a:p>
              <a:pPr algn="l" rtl="0"/>
              <a:endParaRPr lang="el-GR"/>
            </a:p>
          </p:txBody>
        </p:sp>
        <p:sp>
          <p:nvSpPr>
            <p:cNvPr id="33" name="TextBox 33"/>
            <p:cNvSpPr txBox="1"/>
            <p:nvPr/>
          </p:nvSpPr>
          <p:spPr>
            <a:xfrm>
              <a:off x="0" y="-19050"/>
              <a:ext cx="3244640" cy="2050376"/>
            </a:xfrm>
            <a:prstGeom prst="rect">
              <a:avLst/>
            </a:prstGeom>
          </p:spPr>
          <p:txBody>
            <a:bodyPr lIns="0" tIns="0" rIns="0" bIns="0" rtlCol="0" anchor="ctr"/>
            <a:lstStyle/>
            <a:p>
              <a:pPr algn="ctr" rtl="0">
                <a:lnSpc>
                  <a:spcPts val="3600"/>
                </a:lnSpc>
              </a:pPr>
              <a:r>
                <a:rPr lang="en-US" sz="3000" b="1">
                  <a:solidFill>
                    <a:srgbClr val="19112C"/>
                  </a:solidFill>
                  <a:latin typeface="Arial Bold"/>
                  <a:ea typeface="Arial Bold"/>
                  <a:cs typeface="Arial Bold"/>
                  <a:sym typeface="Arial Bold"/>
                </a:rPr>
                <a:t>La plupart</a:t>
              </a:r>
            </a:p>
            <a:p>
              <a:pPr algn="ctr" rtl="0">
                <a:lnSpc>
                  <a:spcPts val="3600"/>
                </a:lnSpc>
              </a:pPr>
              <a:r>
                <a:rPr lang="en-US" sz="3000" b="1">
                  <a:solidFill>
                    <a:srgbClr val="19112C"/>
                  </a:solidFill>
                  <a:latin typeface="Arial Bold"/>
                  <a:ea typeface="Arial Bold"/>
                  <a:cs typeface="Arial Bold"/>
                  <a:sym typeface="Arial Bold"/>
                </a:rPr>
                <a:t>Créatif</a:t>
              </a:r>
            </a:p>
            <a:p>
              <a:pPr algn="ctr" rtl="0">
                <a:lnSpc>
                  <a:spcPts val="3600"/>
                </a:lnSpc>
              </a:pPr>
              <a:r>
                <a:rPr lang="en-US" sz="3000" b="1">
                  <a:solidFill>
                    <a:srgbClr val="19112C"/>
                  </a:solidFill>
                  <a:latin typeface="Arial Bold"/>
                  <a:ea typeface="Arial Bold"/>
                  <a:cs typeface="Arial Bold"/>
                  <a:sym typeface="Arial Bold"/>
                </a:rPr>
                <a:t>Solution</a:t>
              </a:r>
            </a:p>
          </p:txBody>
        </p:sp>
      </p:grpSp>
      <p:grpSp>
        <p:nvGrpSpPr>
          <p:cNvPr id="34" name="Group 34"/>
          <p:cNvGrpSpPr/>
          <p:nvPr/>
        </p:nvGrpSpPr>
        <p:grpSpPr>
          <a:xfrm>
            <a:off x="10434480" y="4014208"/>
            <a:ext cx="2783754" cy="1523495"/>
            <a:chOff x="0" y="0"/>
            <a:chExt cx="3711672" cy="2031326"/>
          </a:xfrm>
        </p:grpSpPr>
        <p:sp>
          <p:nvSpPr>
            <p:cNvPr id="35" name="Freeform 35"/>
            <p:cNvSpPr/>
            <p:nvPr/>
          </p:nvSpPr>
          <p:spPr>
            <a:xfrm>
              <a:off x="0" y="0"/>
              <a:ext cx="3711672" cy="2031326"/>
            </a:xfrm>
            <a:custGeom>
              <a:avLst/>
              <a:gdLst/>
              <a:ahLst/>
              <a:cxnLst/>
              <a:rect l="l" t="t" r="r" b="b"/>
              <a:pathLst>
                <a:path w="3711672" h="2031326">
                  <a:moveTo>
                    <a:pt x="0" y="0"/>
                  </a:moveTo>
                  <a:lnTo>
                    <a:pt x="3711672" y="0"/>
                  </a:lnTo>
                  <a:lnTo>
                    <a:pt x="3711672" y="2031326"/>
                  </a:lnTo>
                  <a:lnTo>
                    <a:pt x="0" y="2031326"/>
                  </a:lnTo>
                  <a:close/>
                </a:path>
              </a:pathLst>
            </a:custGeom>
            <a:solidFill>
              <a:srgbClr val="000000">
                <a:alpha val="0"/>
              </a:srgbClr>
            </a:solidFill>
          </p:spPr>
          <p:txBody>
            <a:bodyPr/>
            <a:lstStyle/>
            <a:p>
              <a:pPr algn="l" rtl="0"/>
              <a:endParaRPr lang="el-GR"/>
            </a:p>
          </p:txBody>
        </p:sp>
        <p:sp>
          <p:nvSpPr>
            <p:cNvPr id="36" name="TextBox 36"/>
            <p:cNvSpPr txBox="1"/>
            <p:nvPr/>
          </p:nvSpPr>
          <p:spPr>
            <a:xfrm>
              <a:off x="0" y="-19050"/>
              <a:ext cx="3711672" cy="2050376"/>
            </a:xfrm>
            <a:prstGeom prst="rect">
              <a:avLst/>
            </a:prstGeom>
          </p:spPr>
          <p:txBody>
            <a:bodyPr lIns="0" tIns="0" rIns="0" bIns="0" rtlCol="0" anchor="ctr"/>
            <a:lstStyle/>
            <a:p>
              <a:pPr algn="ctr" rtl="0">
                <a:lnSpc>
                  <a:spcPts val="3600"/>
                </a:lnSpc>
              </a:pPr>
              <a:r>
                <a:rPr lang="en-US" sz="3000" b="1">
                  <a:solidFill>
                    <a:srgbClr val="19112C"/>
                  </a:solidFill>
                  <a:latin typeface="Arial Bold"/>
                  <a:ea typeface="Arial Bold"/>
                  <a:cs typeface="Arial Bold"/>
                  <a:sym typeface="Arial Bold"/>
                </a:rPr>
                <a:t>Meilleur</a:t>
              </a:r>
            </a:p>
            <a:p>
              <a:pPr algn="ctr" rtl="0">
                <a:lnSpc>
                  <a:spcPts val="3600"/>
                </a:lnSpc>
              </a:pPr>
              <a:r>
                <a:rPr lang="en-US" sz="3000" b="1">
                  <a:solidFill>
                    <a:srgbClr val="19112C"/>
                  </a:solidFill>
                  <a:latin typeface="Arial Bold"/>
                  <a:ea typeface="Arial Bold"/>
                  <a:cs typeface="Arial Bold"/>
                  <a:sym typeface="Arial Bold"/>
                </a:rPr>
                <a:t>Équipe</a:t>
              </a:r>
            </a:p>
            <a:p>
              <a:pPr algn="ctr" rtl="0">
                <a:lnSpc>
                  <a:spcPts val="3600"/>
                </a:lnSpc>
              </a:pPr>
              <a:r>
                <a:rPr lang="en-US" sz="3000" b="1">
                  <a:solidFill>
                    <a:srgbClr val="19112C"/>
                  </a:solidFill>
                  <a:latin typeface="Arial Bold"/>
                  <a:ea typeface="Arial Bold"/>
                  <a:cs typeface="Arial Bold"/>
                  <a:sym typeface="Arial Bold"/>
                </a:rPr>
                <a:t>Collaboration</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a:off x="14110801" y="768080"/>
            <a:ext cx="2878200" cy="873228"/>
            <a:chOff x="0" y="0"/>
            <a:chExt cx="3837600" cy="1164304"/>
          </a:xfrm>
        </p:grpSpPr>
        <p:sp>
          <p:nvSpPr>
            <p:cNvPr id="20" name="Freeform 20"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9"/>
              <a:stretch>
                <a:fillRect t="-185" r="-1" b="-183"/>
              </a:stretch>
            </a:blipFill>
          </p:spPr>
          <p:txBody>
            <a:bodyPr/>
            <a:lstStyle/>
            <a:p>
              <a:pPr algn="l" rtl="0"/>
              <a:endParaRPr lang="el-GR"/>
            </a:p>
          </p:txBody>
        </p:sp>
      </p:grpSp>
      <p:grpSp>
        <p:nvGrpSpPr>
          <p:cNvPr id="21" name="Group 21"/>
          <p:cNvGrpSpPr/>
          <p:nvPr/>
        </p:nvGrpSpPr>
        <p:grpSpPr>
          <a:xfrm>
            <a:off x="1283176" y="571612"/>
            <a:ext cx="11021785" cy="1137553"/>
            <a:chOff x="0" y="0"/>
            <a:chExt cx="14695714" cy="1516737"/>
          </a:xfrm>
        </p:grpSpPr>
        <p:sp>
          <p:nvSpPr>
            <p:cNvPr id="22" name="Freeform 22"/>
            <p:cNvSpPr/>
            <p:nvPr/>
          </p:nvSpPr>
          <p:spPr>
            <a:xfrm>
              <a:off x="0" y="0"/>
              <a:ext cx="14695714" cy="1516737"/>
            </a:xfrm>
            <a:custGeom>
              <a:avLst/>
              <a:gdLst/>
              <a:ahLst/>
              <a:cxnLst/>
              <a:rect l="l" t="t" r="r" b="b"/>
              <a:pathLst>
                <a:path w="14695714" h="1516737">
                  <a:moveTo>
                    <a:pt x="0" y="0"/>
                  </a:moveTo>
                  <a:lnTo>
                    <a:pt x="14695714" y="0"/>
                  </a:lnTo>
                  <a:lnTo>
                    <a:pt x="14695714" y="1516737"/>
                  </a:lnTo>
                  <a:lnTo>
                    <a:pt x="0" y="1516737"/>
                  </a:lnTo>
                  <a:close/>
                </a:path>
              </a:pathLst>
            </a:custGeom>
            <a:solidFill>
              <a:srgbClr val="000000">
                <a:alpha val="0"/>
              </a:srgbClr>
            </a:solidFill>
          </p:spPr>
          <p:txBody>
            <a:bodyPr/>
            <a:lstStyle/>
            <a:p>
              <a:pPr algn="l" rtl="0"/>
              <a:endParaRPr lang="el-GR"/>
            </a:p>
          </p:txBody>
        </p:sp>
        <p:sp>
          <p:nvSpPr>
            <p:cNvPr id="23" name="TextBox 23"/>
            <p:cNvSpPr txBox="1"/>
            <p:nvPr/>
          </p:nvSpPr>
          <p:spPr>
            <a:xfrm>
              <a:off x="0" y="66675"/>
              <a:ext cx="14695714" cy="1450062"/>
            </a:xfrm>
            <a:prstGeom prst="rect">
              <a:avLst/>
            </a:prstGeom>
          </p:spPr>
          <p:txBody>
            <a:bodyPr lIns="0" tIns="0" rIns="0" bIns="0" rtlCol="0" anchor="ctr"/>
            <a:lstStyle/>
            <a:p>
              <a:pPr algn="l" rtl="0">
                <a:lnSpc>
                  <a:spcPts val="6480"/>
                </a:lnSpc>
              </a:pPr>
              <a:r>
                <a:rPr lang="en-US" sz="6000" b="1">
                  <a:solidFill>
                    <a:srgbClr val="8D5CFF"/>
                  </a:solidFill>
                  <a:latin typeface="Georgia Bold"/>
                  <a:ea typeface="Georgia Bold"/>
                  <a:cs typeface="Georgia Bold"/>
                  <a:sym typeface="Georgia Bold"/>
                </a:rPr>
                <a:t>Alors, qui êtes-vous ?</a:t>
              </a:r>
            </a:p>
          </p:txBody>
        </p:sp>
      </p:grpSp>
      <p:grpSp>
        <p:nvGrpSpPr>
          <p:cNvPr id="24" name="Group 24"/>
          <p:cNvGrpSpPr>
            <a:grpSpLocks noChangeAspect="1"/>
          </p:cNvGrpSpPr>
          <p:nvPr/>
        </p:nvGrpSpPr>
        <p:grpSpPr>
          <a:xfrm>
            <a:off x="1532708" y="2526926"/>
            <a:ext cx="7382692" cy="5233149"/>
            <a:chOff x="0" y="0"/>
            <a:chExt cx="9843590" cy="6977532"/>
          </a:xfrm>
        </p:grpSpPr>
        <p:sp>
          <p:nvSpPr>
            <p:cNvPr id="25" name="Freeform 25" descr="Εικόνα που περιέχει άτομο, πινακίδα/σήμα  Το περιεχόμενο που δημιουργείται από AI ενδέχεται να είναι εσφαλμένο."/>
            <p:cNvSpPr/>
            <p:nvPr/>
          </p:nvSpPr>
          <p:spPr>
            <a:xfrm>
              <a:off x="0" y="0"/>
              <a:ext cx="9843643" cy="6977507"/>
            </a:xfrm>
            <a:custGeom>
              <a:avLst/>
              <a:gdLst/>
              <a:ahLst/>
              <a:cxnLst/>
              <a:rect l="l" t="t" r="r" b="b"/>
              <a:pathLst>
                <a:path w="9843643" h="6977507">
                  <a:moveTo>
                    <a:pt x="0" y="0"/>
                  </a:moveTo>
                  <a:lnTo>
                    <a:pt x="9843643" y="0"/>
                  </a:lnTo>
                  <a:lnTo>
                    <a:pt x="9843643" y="6977507"/>
                  </a:lnTo>
                  <a:lnTo>
                    <a:pt x="0" y="6977507"/>
                  </a:lnTo>
                  <a:lnTo>
                    <a:pt x="0" y="0"/>
                  </a:lnTo>
                  <a:close/>
                </a:path>
              </a:pathLst>
            </a:custGeom>
            <a:blipFill>
              <a:blip r:embed="rId10"/>
              <a:stretch>
                <a:fillRect/>
              </a:stretch>
            </a:blipFill>
          </p:spPr>
          <p:txBody>
            <a:bodyPr/>
            <a:lstStyle/>
            <a:p>
              <a:pPr algn="l" rtl="0"/>
              <a:endParaRPr lang="el-GR"/>
            </a:p>
          </p:txBody>
        </p:sp>
      </p:grpSp>
      <p:grpSp>
        <p:nvGrpSpPr>
          <p:cNvPr id="26" name="Group 26"/>
          <p:cNvGrpSpPr/>
          <p:nvPr/>
        </p:nvGrpSpPr>
        <p:grpSpPr>
          <a:xfrm>
            <a:off x="11249019" y="3314013"/>
            <a:ext cx="5723272" cy="3658971"/>
            <a:chOff x="0" y="0"/>
            <a:chExt cx="7631030" cy="4878628"/>
          </a:xfrm>
        </p:grpSpPr>
        <p:sp>
          <p:nvSpPr>
            <p:cNvPr id="27" name="Freeform 27"/>
            <p:cNvSpPr/>
            <p:nvPr/>
          </p:nvSpPr>
          <p:spPr>
            <a:xfrm>
              <a:off x="12700" y="12700"/>
              <a:ext cx="7605649" cy="4853178"/>
            </a:xfrm>
            <a:custGeom>
              <a:avLst/>
              <a:gdLst/>
              <a:ahLst/>
              <a:cxnLst/>
              <a:rect l="l" t="t" r="r" b="b"/>
              <a:pathLst>
                <a:path w="7605649" h="4853178">
                  <a:moveTo>
                    <a:pt x="0" y="808863"/>
                  </a:moveTo>
                  <a:cubicBezTo>
                    <a:pt x="0" y="362204"/>
                    <a:pt x="362839" y="0"/>
                    <a:pt x="810387" y="0"/>
                  </a:cubicBezTo>
                  <a:lnTo>
                    <a:pt x="6795262" y="0"/>
                  </a:lnTo>
                  <a:cubicBezTo>
                    <a:pt x="7242810" y="0"/>
                    <a:pt x="7605649" y="362204"/>
                    <a:pt x="7605649" y="808863"/>
                  </a:cubicBezTo>
                  <a:lnTo>
                    <a:pt x="7605649" y="4044315"/>
                  </a:lnTo>
                  <a:cubicBezTo>
                    <a:pt x="7605649" y="4491101"/>
                    <a:pt x="7242810" y="4853178"/>
                    <a:pt x="6795262" y="4853178"/>
                  </a:cubicBezTo>
                  <a:lnTo>
                    <a:pt x="810387" y="4853178"/>
                  </a:lnTo>
                  <a:cubicBezTo>
                    <a:pt x="362839" y="4853178"/>
                    <a:pt x="0" y="4491101"/>
                    <a:pt x="0" y="4044315"/>
                  </a:cubicBezTo>
                  <a:close/>
                </a:path>
              </a:pathLst>
            </a:custGeom>
            <a:solidFill>
              <a:srgbClr val="8D5CFF"/>
            </a:solidFill>
          </p:spPr>
          <p:txBody>
            <a:bodyPr/>
            <a:lstStyle/>
            <a:p>
              <a:pPr algn="l" rtl="0"/>
              <a:endParaRPr lang="el-GR"/>
            </a:p>
          </p:txBody>
        </p:sp>
        <p:sp>
          <p:nvSpPr>
            <p:cNvPr id="28" name="Freeform 28"/>
            <p:cNvSpPr/>
            <p:nvPr/>
          </p:nvSpPr>
          <p:spPr>
            <a:xfrm>
              <a:off x="0" y="0"/>
              <a:ext cx="7631049" cy="4878578"/>
            </a:xfrm>
            <a:custGeom>
              <a:avLst/>
              <a:gdLst/>
              <a:ahLst/>
              <a:cxnLst/>
              <a:rect l="l" t="t" r="r" b="b"/>
              <a:pathLst>
                <a:path w="7631049" h="4878578">
                  <a:moveTo>
                    <a:pt x="0" y="821563"/>
                  </a:moveTo>
                  <a:cubicBezTo>
                    <a:pt x="0" y="367792"/>
                    <a:pt x="368554" y="0"/>
                    <a:pt x="823087" y="0"/>
                  </a:cubicBezTo>
                  <a:lnTo>
                    <a:pt x="6807962" y="0"/>
                  </a:lnTo>
                  <a:lnTo>
                    <a:pt x="6807962" y="12700"/>
                  </a:lnTo>
                  <a:lnTo>
                    <a:pt x="6807962" y="0"/>
                  </a:lnTo>
                  <a:cubicBezTo>
                    <a:pt x="7262495" y="0"/>
                    <a:pt x="7631049" y="367792"/>
                    <a:pt x="7631049" y="821563"/>
                  </a:cubicBezTo>
                  <a:lnTo>
                    <a:pt x="7618349" y="821563"/>
                  </a:lnTo>
                  <a:lnTo>
                    <a:pt x="7631049" y="821563"/>
                  </a:lnTo>
                  <a:lnTo>
                    <a:pt x="7631049" y="4057015"/>
                  </a:lnTo>
                  <a:lnTo>
                    <a:pt x="7618349" y="4057015"/>
                  </a:lnTo>
                  <a:lnTo>
                    <a:pt x="7631049" y="4057015"/>
                  </a:lnTo>
                  <a:cubicBezTo>
                    <a:pt x="7631049" y="4510786"/>
                    <a:pt x="7262495" y="4878578"/>
                    <a:pt x="6807962" y="4878578"/>
                  </a:cubicBezTo>
                  <a:lnTo>
                    <a:pt x="6807962" y="4865878"/>
                  </a:lnTo>
                  <a:lnTo>
                    <a:pt x="6807962" y="4878578"/>
                  </a:lnTo>
                  <a:lnTo>
                    <a:pt x="823087" y="4878578"/>
                  </a:lnTo>
                  <a:lnTo>
                    <a:pt x="823087" y="4865878"/>
                  </a:lnTo>
                  <a:lnTo>
                    <a:pt x="823087" y="4878578"/>
                  </a:lnTo>
                  <a:cubicBezTo>
                    <a:pt x="368554" y="4878578"/>
                    <a:pt x="0" y="4510786"/>
                    <a:pt x="0" y="4057015"/>
                  </a:cubicBezTo>
                  <a:lnTo>
                    <a:pt x="0" y="821563"/>
                  </a:lnTo>
                  <a:lnTo>
                    <a:pt x="12700" y="821563"/>
                  </a:lnTo>
                  <a:lnTo>
                    <a:pt x="0" y="821563"/>
                  </a:lnTo>
                  <a:moveTo>
                    <a:pt x="25400" y="821563"/>
                  </a:moveTo>
                  <a:lnTo>
                    <a:pt x="25400" y="4057015"/>
                  </a:lnTo>
                  <a:lnTo>
                    <a:pt x="12700" y="4057015"/>
                  </a:lnTo>
                  <a:lnTo>
                    <a:pt x="25400" y="4057015"/>
                  </a:lnTo>
                  <a:cubicBezTo>
                    <a:pt x="25400" y="4496689"/>
                    <a:pt x="382524" y="4853178"/>
                    <a:pt x="823087" y="4853178"/>
                  </a:cubicBezTo>
                  <a:lnTo>
                    <a:pt x="6807962" y="4853178"/>
                  </a:lnTo>
                  <a:cubicBezTo>
                    <a:pt x="7248525" y="4853178"/>
                    <a:pt x="7605649" y="4496689"/>
                    <a:pt x="7605649" y="4057015"/>
                  </a:cubicBezTo>
                  <a:lnTo>
                    <a:pt x="7605649" y="821563"/>
                  </a:lnTo>
                  <a:cubicBezTo>
                    <a:pt x="7605649" y="381889"/>
                    <a:pt x="7248525" y="25400"/>
                    <a:pt x="6807962" y="25400"/>
                  </a:cubicBezTo>
                  <a:lnTo>
                    <a:pt x="823087" y="25400"/>
                  </a:lnTo>
                  <a:lnTo>
                    <a:pt x="823087" y="12700"/>
                  </a:lnTo>
                  <a:lnTo>
                    <a:pt x="823087" y="25400"/>
                  </a:lnTo>
                  <a:cubicBezTo>
                    <a:pt x="382524" y="25400"/>
                    <a:pt x="25400" y="381889"/>
                    <a:pt x="25400" y="821563"/>
                  </a:cubicBezTo>
                  <a:close/>
                </a:path>
              </a:pathLst>
            </a:custGeom>
            <a:solidFill>
              <a:srgbClr val="8D5CFF"/>
            </a:solidFill>
          </p:spPr>
          <p:txBody>
            <a:bodyPr/>
            <a:lstStyle/>
            <a:p>
              <a:pPr algn="l" rtl="0"/>
              <a:endParaRPr lang="el-GR"/>
            </a:p>
          </p:txBody>
        </p:sp>
      </p:grpSp>
      <p:sp>
        <p:nvSpPr>
          <p:cNvPr id="29" name="TextBox 29"/>
          <p:cNvSpPr txBox="1"/>
          <p:nvPr/>
        </p:nvSpPr>
        <p:spPr>
          <a:xfrm>
            <a:off x="11944130" y="4642488"/>
            <a:ext cx="4333048" cy="1292073"/>
          </a:xfrm>
          <a:prstGeom prst="rect">
            <a:avLst/>
          </a:prstGeom>
        </p:spPr>
        <p:txBody>
          <a:bodyPr lIns="0" tIns="0" rIns="0" bIns="0" rtlCol="0" anchor="t">
            <a:spAutoFit/>
          </a:bodyPr>
          <a:lstStyle/>
          <a:p>
            <a:pPr algn="ctr" rtl="0">
              <a:lnSpc>
                <a:spcPts val="3236"/>
              </a:lnSpc>
            </a:pPr>
            <a:r>
              <a:rPr lang="en-US" sz="3330">
                <a:solidFill>
                  <a:srgbClr val="FFFFFF"/>
                </a:solidFill>
                <a:latin typeface="Arial"/>
                <a:ea typeface="Arial"/>
                <a:cs typeface="Arial"/>
                <a:sym typeface="Arial"/>
              </a:rPr>
              <a:t>Faisons un petit jeu pour mieux nous connaître...</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sp>
        <p:nvSpPr>
          <p:cNvPr id="18" name="TextBox 18"/>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19" name="Group 19"/>
          <p:cNvGrpSpPr>
            <a:grpSpLocks noChangeAspect="1"/>
          </p:cNvGrpSpPr>
          <p:nvPr/>
        </p:nvGrpSpPr>
        <p:grpSpPr>
          <a:xfrm rot="-10619682">
            <a:off x="8731239" y="-3418856"/>
            <a:ext cx="13200597" cy="12706123"/>
            <a:chOff x="0" y="0"/>
            <a:chExt cx="17600796" cy="16941498"/>
          </a:xfrm>
        </p:grpSpPr>
        <p:sp>
          <p:nvSpPr>
            <p:cNvPr id="20" name="Freeform 20"/>
            <p:cNvSpPr/>
            <p:nvPr/>
          </p:nvSpPr>
          <p:spPr>
            <a:xfrm flipH="1">
              <a:off x="0" y="0"/>
              <a:ext cx="17600803" cy="16941546"/>
            </a:xfrm>
            <a:custGeom>
              <a:avLst/>
              <a:gdLst/>
              <a:ahLst/>
              <a:cxnLst/>
              <a:rect l="l" t="t" r="r" b="b"/>
              <a:pathLst>
                <a:path w="17600803" h="16941546">
                  <a:moveTo>
                    <a:pt x="17600803" y="0"/>
                  </a:moveTo>
                  <a:lnTo>
                    <a:pt x="0" y="0"/>
                  </a:lnTo>
                  <a:lnTo>
                    <a:pt x="0" y="16941546"/>
                  </a:lnTo>
                  <a:lnTo>
                    <a:pt x="17600803" y="16941546"/>
                  </a:lnTo>
                  <a:lnTo>
                    <a:pt x="17600803" y="0"/>
                  </a:lnTo>
                  <a:close/>
                </a:path>
              </a:pathLst>
            </a:custGeom>
            <a:blipFill>
              <a:blip r:embed="rId9"/>
              <a:stretch>
                <a:fillRect b="-43"/>
              </a:stretch>
            </a:blipFill>
          </p:spPr>
          <p:txBody>
            <a:bodyPr/>
            <a:lstStyle/>
            <a:p>
              <a:pPr algn="l" rtl="0"/>
              <a:endParaRPr lang="el-GR"/>
            </a:p>
          </p:txBody>
        </p:sp>
      </p:grpSp>
      <p:grpSp>
        <p:nvGrpSpPr>
          <p:cNvPr id="21" name="Group 21"/>
          <p:cNvGrpSpPr>
            <a:grpSpLocks noChangeAspect="1"/>
          </p:cNvGrpSpPr>
          <p:nvPr/>
        </p:nvGrpSpPr>
        <p:grpSpPr>
          <a:xfrm>
            <a:off x="9589667" y="189735"/>
            <a:ext cx="8676274" cy="8738796"/>
            <a:chOff x="0" y="0"/>
            <a:chExt cx="13115528" cy="13210040"/>
          </a:xfrm>
        </p:grpSpPr>
        <p:sp>
          <p:nvSpPr>
            <p:cNvPr id="22" name="Freeform 22"/>
            <p:cNvSpPr/>
            <p:nvPr/>
          </p:nvSpPr>
          <p:spPr>
            <a:xfrm>
              <a:off x="0" y="0"/>
              <a:ext cx="13115544" cy="13210032"/>
            </a:xfrm>
            <a:custGeom>
              <a:avLst/>
              <a:gdLst/>
              <a:ahLst/>
              <a:cxnLst/>
              <a:rect l="l" t="t" r="r" b="b"/>
              <a:pathLst>
                <a:path w="13115544" h="13210032">
                  <a:moveTo>
                    <a:pt x="0" y="0"/>
                  </a:moveTo>
                  <a:lnTo>
                    <a:pt x="13115544" y="0"/>
                  </a:lnTo>
                  <a:lnTo>
                    <a:pt x="13115544" y="13210032"/>
                  </a:lnTo>
                  <a:lnTo>
                    <a:pt x="0" y="13210032"/>
                  </a:lnTo>
                  <a:lnTo>
                    <a:pt x="0" y="0"/>
                  </a:lnTo>
                  <a:close/>
                </a:path>
              </a:pathLst>
            </a:custGeom>
            <a:blipFill>
              <a:blip r:embed="rId10"/>
              <a:stretch>
                <a:fillRect t="-17338" r="-50246" b="-31833"/>
              </a:stretch>
            </a:blipFill>
          </p:spPr>
          <p:txBody>
            <a:bodyPr/>
            <a:lstStyle/>
            <a:p>
              <a:pPr algn="l" rtl="0"/>
              <a:endParaRPr lang="el-GR"/>
            </a:p>
          </p:txBody>
        </p:sp>
      </p:grpSp>
      <p:grpSp>
        <p:nvGrpSpPr>
          <p:cNvPr id="23" name="Group 23"/>
          <p:cNvGrpSpPr/>
          <p:nvPr/>
        </p:nvGrpSpPr>
        <p:grpSpPr>
          <a:xfrm>
            <a:off x="846620" y="547688"/>
            <a:ext cx="9091683" cy="1988345"/>
            <a:chOff x="0" y="0"/>
            <a:chExt cx="12122244" cy="2651126"/>
          </a:xfrm>
        </p:grpSpPr>
        <p:sp>
          <p:nvSpPr>
            <p:cNvPr id="24" name="Freeform 24"/>
            <p:cNvSpPr/>
            <p:nvPr/>
          </p:nvSpPr>
          <p:spPr>
            <a:xfrm>
              <a:off x="0" y="0"/>
              <a:ext cx="12122244" cy="2651126"/>
            </a:xfrm>
            <a:custGeom>
              <a:avLst/>
              <a:gdLst/>
              <a:ahLst/>
              <a:cxnLst/>
              <a:rect l="l" t="t" r="r" b="b"/>
              <a:pathLst>
                <a:path w="12122244" h="2651126">
                  <a:moveTo>
                    <a:pt x="0" y="0"/>
                  </a:moveTo>
                  <a:lnTo>
                    <a:pt x="12122244" y="0"/>
                  </a:lnTo>
                  <a:lnTo>
                    <a:pt x="12122244" y="2651126"/>
                  </a:lnTo>
                  <a:lnTo>
                    <a:pt x="0" y="2651126"/>
                  </a:lnTo>
                  <a:close/>
                </a:path>
              </a:pathLst>
            </a:custGeom>
            <a:solidFill>
              <a:srgbClr val="000000">
                <a:alpha val="0"/>
              </a:srgbClr>
            </a:solidFill>
          </p:spPr>
          <p:txBody>
            <a:bodyPr/>
            <a:lstStyle/>
            <a:p>
              <a:pPr algn="l" rtl="0"/>
              <a:endParaRPr lang="el-GR"/>
            </a:p>
          </p:txBody>
        </p:sp>
        <p:sp>
          <p:nvSpPr>
            <p:cNvPr id="25" name="TextBox 25"/>
            <p:cNvSpPr txBox="1"/>
            <p:nvPr/>
          </p:nvSpPr>
          <p:spPr>
            <a:xfrm>
              <a:off x="0" y="66675"/>
              <a:ext cx="12122244" cy="2584451"/>
            </a:xfrm>
            <a:prstGeom prst="rect">
              <a:avLst/>
            </a:prstGeom>
          </p:spPr>
          <p:txBody>
            <a:bodyPr lIns="0" tIns="0" rIns="0" bIns="0" rtlCol="0" anchor="ctr"/>
            <a:lstStyle/>
            <a:p>
              <a:pPr algn="l" rtl="0">
                <a:lnSpc>
                  <a:spcPts val="7128"/>
                </a:lnSpc>
              </a:pPr>
              <a:r>
                <a:rPr lang="en-US" sz="6600" b="1">
                  <a:solidFill>
                    <a:srgbClr val="8D5CFF"/>
                  </a:solidFill>
                  <a:latin typeface="Georgia Bold"/>
                  <a:ea typeface="Georgia Bold"/>
                  <a:cs typeface="Georgia Bold"/>
                  <a:sym typeface="Georgia Bold"/>
                </a:rPr>
                <a:t>Réflexion</a:t>
              </a:r>
            </a:p>
          </p:txBody>
        </p:sp>
      </p:grpSp>
      <p:sp>
        <p:nvSpPr>
          <p:cNvPr id="26" name="TextBox 26"/>
          <p:cNvSpPr txBox="1"/>
          <p:nvPr/>
        </p:nvSpPr>
        <p:spPr>
          <a:xfrm>
            <a:off x="846620" y="2267286"/>
            <a:ext cx="9512189" cy="6350889"/>
          </a:xfrm>
          <a:prstGeom prst="rect">
            <a:avLst/>
          </a:prstGeom>
        </p:spPr>
        <p:txBody>
          <a:bodyPr lIns="0" tIns="0" rIns="0" bIns="0" rtlCol="0" anchor="t">
            <a:spAutoFit/>
          </a:bodyPr>
          <a:lstStyle/>
          <a:p>
            <a:pPr marL="777243" lvl="1" indent="-388622" algn="l" rtl="0">
              <a:lnSpc>
                <a:spcPts val="3888"/>
              </a:lnSpc>
              <a:buFont typeface="Arial"/>
              <a:buChar char="•"/>
            </a:pPr>
            <a:r>
              <a:rPr lang="en-US" sz="3600">
                <a:solidFill>
                  <a:srgbClr val="19112C"/>
                </a:solidFill>
                <a:latin typeface="Arial"/>
                <a:ea typeface="Arial"/>
                <a:cs typeface="Arial"/>
                <a:sym typeface="Arial"/>
              </a:rPr>
              <a:t>Globalement, que pensez-vous de cet atelier d'idéation ?</a:t>
            </a:r>
          </a:p>
          <a:p>
            <a:pPr marL="777243" lvl="1" indent="-388622" algn="l" rtl="0">
              <a:lnSpc>
                <a:spcPts val="3888"/>
              </a:lnSpc>
              <a:buFont typeface="Arial"/>
              <a:buChar char="•"/>
            </a:pPr>
            <a:r>
              <a:rPr lang="en-US" sz="3600">
                <a:solidFill>
                  <a:srgbClr val="19112C"/>
                </a:solidFill>
                <a:latin typeface="Arial"/>
                <a:ea typeface="Arial"/>
                <a:cs typeface="Arial"/>
                <a:sym typeface="Arial"/>
              </a:rPr>
              <a:t>Quelles nouvelles perspectives cet atelier d'idéation vous a-t-il permis d'acquérir ?</a:t>
            </a:r>
          </a:p>
          <a:p>
            <a:pPr marL="777243" lvl="1" indent="-388622" algn="l" rtl="0">
              <a:lnSpc>
                <a:spcPts val="3888"/>
              </a:lnSpc>
              <a:buFont typeface="Arial"/>
              <a:buChar char="•"/>
            </a:pPr>
            <a:r>
              <a:rPr lang="en-US" sz="3600">
                <a:solidFill>
                  <a:srgbClr val="19112C"/>
                </a:solidFill>
                <a:latin typeface="Arial"/>
                <a:ea typeface="Arial"/>
                <a:cs typeface="Arial"/>
                <a:sym typeface="Arial"/>
              </a:rPr>
              <a:t>Comment le travail d'équipe vous a-t-il aidé à percevoir les défis et les solutions différemment ?</a:t>
            </a:r>
          </a:p>
          <a:p>
            <a:pPr marL="777243" lvl="1" indent="-388622" algn="l" rtl="0">
              <a:lnSpc>
                <a:spcPts val="3888"/>
              </a:lnSpc>
              <a:buFont typeface="Arial"/>
              <a:buChar char="•"/>
            </a:pPr>
            <a:r>
              <a:rPr lang="en-US" sz="3600">
                <a:solidFill>
                  <a:srgbClr val="19112C"/>
                </a:solidFill>
                <a:latin typeface="Arial"/>
                <a:ea typeface="Arial"/>
                <a:cs typeface="Arial"/>
                <a:sym typeface="Arial"/>
              </a:rPr>
              <a:t>Pensez-vous que votre statut de femme puisse influencer votre façon de travailler et de prendre des décisions ?</a:t>
            </a:r>
          </a:p>
          <a:p>
            <a:pPr marL="777243" lvl="1" indent="-388622" algn="l" rtl="0">
              <a:lnSpc>
                <a:spcPts val="3888"/>
              </a:lnSpc>
              <a:buFont typeface="Arial"/>
              <a:buChar char="•"/>
            </a:pPr>
            <a:r>
              <a:rPr lang="en-US" sz="3600">
                <a:solidFill>
                  <a:srgbClr val="19112C"/>
                </a:solidFill>
                <a:latin typeface="Arial"/>
                <a:ea typeface="Arial"/>
                <a:cs typeface="Arial"/>
                <a:sym typeface="Arial"/>
              </a:rPr>
              <a:t>Dans quelle mesure pensez-vous pouvoir contribuer à la transition durable du secteur textile, ou de tout autre secteur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D5CFF"/>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1052204" y="452011"/>
            <a:ext cx="2882265" cy="1403886"/>
            <a:chOff x="0" y="0"/>
            <a:chExt cx="3843020" cy="1871848"/>
          </a:xfrm>
        </p:grpSpPr>
        <p:sp>
          <p:nvSpPr>
            <p:cNvPr id="5" name="Freeform 5" descr="A black and white logo  Description automatically generated"/>
            <p:cNvSpPr/>
            <p:nvPr/>
          </p:nvSpPr>
          <p:spPr>
            <a:xfrm>
              <a:off x="0" y="0"/>
              <a:ext cx="3843020" cy="1871853"/>
            </a:xfrm>
            <a:custGeom>
              <a:avLst/>
              <a:gdLst/>
              <a:ahLst/>
              <a:cxnLst/>
              <a:rect l="l" t="t" r="r" b="b"/>
              <a:pathLst>
                <a:path w="3843020" h="1871853">
                  <a:moveTo>
                    <a:pt x="0" y="0"/>
                  </a:moveTo>
                  <a:lnTo>
                    <a:pt x="3843020" y="0"/>
                  </a:lnTo>
                  <a:lnTo>
                    <a:pt x="3843020" y="1871853"/>
                  </a:lnTo>
                  <a:lnTo>
                    <a:pt x="0" y="1871853"/>
                  </a:lnTo>
                  <a:lnTo>
                    <a:pt x="0" y="0"/>
                  </a:lnTo>
                  <a:close/>
                </a:path>
              </a:pathLst>
            </a:custGeom>
            <a:blipFill>
              <a:blip r:embed="rId2"/>
              <a:stretch>
                <a:fillRect l="-33" r="-33"/>
              </a:stretch>
            </a:blipFill>
          </p:spPr>
          <p:txBody>
            <a:bodyPr/>
            <a:lstStyle/>
            <a:p>
              <a:pPr algn="l" rtl="0"/>
              <a:endParaRPr lang="el-GR"/>
            </a:p>
          </p:txBody>
        </p:sp>
      </p:grpSp>
      <p:grpSp>
        <p:nvGrpSpPr>
          <p:cNvPr id="6" name="Group 6"/>
          <p:cNvGrpSpPr>
            <a:grpSpLocks noChangeAspect="1"/>
          </p:cNvGrpSpPr>
          <p:nvPr/>
        </p:nvGrpSpPr>
        <p:grpSpPr>
          <a:xfrm>
            <a:off x="846618" y="9013311"/>
            <a:ext cx="3086100" cy="687187"/>
            <a:chOff x="0" y="0"/>
            <a:chExt cx="4114800" cy="916250"/>
          </a:xfrm>
        </p:grpSpPr>
        <p:sp>
          <p:nvSpPr>
            <p:cNvPr id="7" name="Freeform 7"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3"/>
              <a:stretch>
                <a:fillRect t="-98" b="-92"/>
              </a:stretch>
            </a:blipFill>
          </p:spPr>
          <p:txBody>
            <a:bodyPr/>
            <a:lstStyle/>
            <a:p>
              <a:pPr algn="l" rtl="0"/>
              <a:endParaRPr lang="el-GR"/>
            </a:p>
          </p:txBody>
        </p:sp>
      </p:grpSp>
      <p:grpSp>
        <p:nvGrpSpPr>
          <p:cNvPr id="8" name="Group 8"/>
          <p:cNvGrpSpPr>
            <a:grpSpLocks noChangeAspect="1"/>
          </p:cNvGrpSpPr>
          <p:nvPr/>
        </p:nvGrpSpPr>
        <p:grpSpPr>
          <a:xfrm>
            <a:off x="6565846" y="9084780"/>
            <a:ext cx="1863449" cy="457211"/>
            <a:chOff x="0" y="0"/>
            <a:chExt cx="2484598" cy="609614"/>
          </a:xfrm>
        </p:grpSpPr>
        <p:sp>
          <p:nvSpPr>
            <p:cNvPr id="9" name="Freeform 9"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4"/>
              <a:stretch>
                <a:fillRect l="-24" r="-23" b="-2"/>
              </a:stretch>
            </a:blipFill>
          </p:spPr>
          <p:txBody>
            <a:bodyPr/>
            <a:lstStyle/>
            <a:p>
              <a:pPr algn="l" rtl="0"/>
              <a:endParaRPr lang="el-GR"/>
            </a:p>
          </p:txBody>
        </p:sp>
      </p:grpSp>
      <p:grpSp>
        <p:nvGrpSpPr>
          <p:cNvPr id="10" name="Group 10"/>
          <p:cNvGrpSpPr>
            <a:grpSpLocks noChangeAspect="1"/>
          </p:cNvGrpSpPr>
          <p:nvPr/>
        </p:nvGrpSpPr>
        <p:grpSpPr>
          <a:xfrm>
            <a:off x="8782690" y="9179158"/>
            <a:ext cx="1155611" cy="312497"/>
            <a:chOff x="0" y="0"/>
            <a:chExt cx="1540814" cy="416663"/>
          </a:xfrm>
        </p:grpSpPr>
        <p:sp>
          <p:nvSpPr>
            <p:cNvPr id="11" name="Freeform 11"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5"/>
              <a:stretch>
                <a:fillRect t="-215" r="-3" b="-209"/>
              </a:stretch>
            </a:blipFill>
          </p:spPr>
          <p:txBody>
            <a:bodyPr/>
            <a:lstStyle/>
            <a:p>
              <a:pPr algn="l" rtl="0"/>
              <a:endParaRPr lang="el-GR"/>
            </a:p>
          </p:txBody>
        </p:sp>
      </p:grpSp>
      <p:grpSp>
        <p:nvGrpSpPr>
          <p:cNvPr id="12" name="Group 12"/>
          <p:cNvGrpSpPr>
            <a:grpSpLocks noChangeAspect="1"/>
          </p:cNvGrpSpPr>
          <p:nvPr/>
        </p:nvGrpSpPr>
        <p:grpSpPr>
          <a:xfrm>
            <a:off x="10358809" y="8928531"/>
            <a:ext cx="856746" cy="856746"/>
            <a:chOff x="0" y="0"/>
            <a:chExt cx="1142328" cy="1142328"/>
          </a:xfrm>
        </p:grpSpPr>
        <p:sp>
          <p:nvSpPr>
            <p:cNvPr id="13" name="Freeform 13"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6"/>
              <a:stretch>
                <a:fillRect r="3" b="3"/>
              </a:stretch>
            </a:blipFill>
          </p:spPr>
          <p:txBody>
            <a:bodyPr/>
            <a:lstStyle/>
            <a:p>
              <a:pPr algn="l" rtl="0"/>
              <a:endParaRPr lang="el-GR"/>
            </a:p>
          </p:txBody>
        </p:sp>
      </p:grpSp>
      <p:grpSp>
        <p:nvGrpSpPr>
          <p:cNvPr id="14" name="Group 14"/>
          <p:cNvGrpSpPr>
            <a:grpSpLocks noChangeAspect="1"/>
          </p:cNvGrpSpPr>
          <p:nvPr/>
        </p:nvGrpSpPr>
        <p:grpSpPr>
          <a:xfrm>
            <a:off x="11637112" y="9129872"/>
            <a:ext cx="1374778" cy="457211"/>
            <a:chOff x="0" y="0"/>
            <a:chExt cx="1833038" cy="609614"/>
          </a:xfrm>
        </p:grpSpPr>
        <p:sp>
          <p:nvSpPr>
            <p:cNvPr id="15" name="Freeform 15"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7"/>
              <a:stretch>
                <a:fillRect t="-319" r="-2" b="-322"/>
              </a:stretch>
            </a:blipFill>
          </p:spPr>
          <p:txBody>
            <a:bodyPr/>
            <a:lstStyle/>
            <a:p>
              <a:pPr algn="l" rtl="0"/>
              <a:endParaRPr lang="el-GR"/>
            </a:p>
          </p:txBody>
        </p:sp>
      </p:grpSp>
      <p:grpSp>
        <p:nvGrpSpPr>
          <p:cNvPr id="16" name="Group 16"/>
          <p:cNvGrpSpPr>
            <a:grpSpLocks noChangeAspect="1"/>
          </p:cNvGrpSpPr>
          <p:nvPr/>
        </p:nvGrpSpPr>
        <p:grpSpPr>
          <a:xfrm>
            <a:off x="13019231" y="9000888"/>
            <a:ext cx="2648887" cy="715178"/>
            <a:chOff x="0" y="0"/>
            <a:chExt cx="3531849" cy="953571"/>
          </a:xfrm>
        </p:grpSpPr>
        <p:sp>
          <p:nvSpPr>
            <p:cNvPr id="17" name="Freeform 17"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8"/>
              <a:stretch>
                <a:fillRect l="-59" r="-59" b="-5"/>
              </a:stretch>
            </a:blipFill>
          </p:spPr>
          <p:txBody>
            <a:bodyPr/>
            <a:lstStyle/>
            <a:p>
              <a:pPr algn="l" rtl="0"/>
              <a:endParaRPr lang="el-GR"/>
            </a:p>
          </p:txBody>
        </p:sp>
      </p:grpSp>
      <p:grpSp>
        <p:nvGrpSpPr>
          <p:cNvPr id="18" name="Group 18"/>
          <p:cNvGrpSpPr>
            <a:grpSpLocks noChangeAspect="1"/>
          </p:cNvGrpSpPr>
          <p:nvPr/>
        </p:nvGrpSpPr>
        <p:grpSpPr>
          <a:xfrm>
            <a:off x="15413295" y="9158185"/>
            <a:ext cx="2028087" cy="360735"/>
            <a:chOff x="0" y="0"/>
            <a:chExt cx="2704115" cy="480980"/>
          </a:xfrm>
        </p:grpSpPr>
        <p:sp>
          <p:nvSpPr>
            <p:cNvPr id="19" name="Freeform 19"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9"/>
              <a:stretch>
                <a:fillRect t="-106" r="-1" b="-112"/>
              </a:stretch>
            </a:blipFill>
          </p:spPr>
          <p:txBody>
            <a:bodyPr/>
            <a:lstStyle/>
            <a:p>
              <a:pPr algn="l" rtl="0"/>
              <a:endParaRPr lang="el-GR"/>
            </a:p>
          </p:txBody>
        </p:sp>
      </p:grpSp>
      <p:sp>
        <p:nvSpPr>
          <p:cNvPr id="20" name="Freeform 20"/>
          <p:cNvSpPr/>
          <p:nvPr/>
        </p:nvSpPr>
        <p:spPr>
          <a:xfrm>
            <a:off x="6736854" y="1855898"/>
            <a:ext cx="5247282" cy="5247282"/>
          </a:xfrm>
          <a:custGeom>
            <a:avLst/>
            <a:gdLst/>
            <a:ahLst/>
            <a:cxnLst/>
            <a:rect l="l" t="t" r="r" b="b"/>
            <a:pathLst>
              <a:path w="5247282" h="5247282">
                <a:moveTo>
                  <a:pt x="0" y="0"/>
                </a:moveTo>
                <a:lnTo>
                  <a:pt x="5247282" y="0"/>
                </a:lnTo>
                <a:lnTo>
                  <a:pt x="5247282" y="5247281"/>
                </a:lnTo>
                <a:lnTo>
                  <a:pt x="0" y="5247281"/>
                </a:lnTo>
                <a:lnTo>
                  <a:pt x="0" y="0"/>
                </a:lnTo>
                <a:close/>
              </a:path>
            </a:pathLst>
          </a:custGeom>
          <a:blipFill>
            <a:blip r:embed="rId10"/>
            <a:stretch>
              <a:fillRect/>
            </a:stretch>
          </a:blipFill>
        </p:spPr>
        <p:txBody>
          <a:bodyPr/>
          <a:lstStyle/>
          <a:p>
            <a:pPr algn="l" rtl="0"/>
            <a:endParaRPr lang="el-GR"/>
          </a:p>
        </p:txBody>
      </p:sp>
      <p:sp>
        <p:nvSpPr>
          <p:cNvPr id="21" name="TextBox 21"/>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
        <p:nvSpPr>
          <p:cNvPr id="22" name="TextBox 22"/>
          <p:cNvSpPr txBox="1"/>
          <p:nvPr/>
        </p:nvSpPr>
        <p:spPr>
          <a:xfrm>
            <a:off x="2873987" y="7670970"/>
            <a:ext cx="13454584" cy="768096"/>
          </a:xfrm>
          <a:prstGeom prst="rect">
            <a:avLst/>
          </a:prstGeom>
        </p:spPr>
        <p:txBody>
          <a:bodyPr wrap="square" lIns="0" tIns="0" rIns="0" bIns="0" rtlCol="0" anchor="t">
            <a:spAutoFit/>
          </a:bodyPr>
          <a:lstStyle/>
          <a:p>
            <a:pPr algn="l" rtl="0">
              <a:lnSpc>
                <a:spcPts val="5832"/>
              </a:lnSpc>
            </a:pPr>
            <a:r>
              <a:rPr lang="en-US" sz="5400" b="1" dirty="0">
                <a:solidFill>
                  <a:srgbClr val="C0FF99"/>
                </a:solidFill>
                <a:latin typeface="Georgia Bold"/>
                <a:ea typeface="Georgia Bold"/>
                <a:cs typeface="Georgia Bold"/>
                <a:sym typeface="Georgia Bold"/>
              </a:rPr>
              <a:t>Qu'avez-vous </a:t>
            </a:r>
            <a:r>
              <a:rPr lang="en-US" sz="5400" b="1" dirty="0" err="1">
                <a:solidFill>
                  <a:srgbClr val="C0FF99"/>
                </a:solidFill>
                <a:latin typeface="Georgia Bold"/>
                <a:ea typeface="Georgia Bold"/>
                <a:cs typeface="Georgia Bold"/>
                <a:sym typeface="Georgia Bold"/>
              </a:rPr>
              <a:t>pensé</a:t>
            </a:r>
            <a:r>
              <a:rPr lang="en-US" sz="5400" b="1" dirty="0">
                <a:solidFill>
                  <a:srgbClr val="C0FF99"/>
                </a:solidFill>
                <a:latin typeface="Georgia Bold"/>
                <a:ea typeface="Georgia Bold"/>
                <a:cs typeface="Georgia Bold"/>
                <a:sym typeface="Georgia Bold"/>
              </a:rPr>
              <a:t> de </a:t>
            </a:r>
            <a:r>
              <a:rPr lang="en-US" sz="5400" b="1" dirty="0" err="1">
                <a:solidFill>
                  <a:srgbClr val="C0FF99"/>
                </a:solidFill>
                <a:latin typeface="Georgia Bold"/>
                <a:ea typeface="Georgia Bold"/>
                <a:cs typeface="Georgia Bold"/>
                <a:sym typeface="Georgia Bold"/>
              </a:rPr>
              <a:t>cet</a:t>
            </a:r>
            <a:r>
              <a:rPr lang="en-US" sz="5400" b="1" dirty="0">
                <a:solidFill>
                  <a:srgbClr val="C0FF99"/>
                </a:solidFill>
                <a:latin typeface="Georgia Bold"/>
                <a:ea typeface="Georgia Bold"/>
                <a:cs typeface="Georgia Bold"/>
                <a:sym typeface="Georgia Bold"/>
              </a:rPr>
              <a:t> </a:t>
            </a:r>
            <a:r>
              <a:rPr lang="en-US" sz="5400" b="1" dirty="0" err="1">
                <a:solidFill>
                  <a:srgbClr val="C0FF99"/>
                </a:solidFill>
                <a:latin typeface="Georgia Bold"/>
                <a:ea typeface="Georgia Bold"/>
                <a:cs typeface="Georgia Bold"/>
                <a:sym typeface="Georgia Bold"/>
              </a:rPr>
              <a:t>Ideathon</a:t>
            </a:r>
            <a:r>
              <a:rPr lang="en-US" sz="5400" b="1" dirty="0">
                <a:solidFill>
                  <a:srgbClr val="C0FF99"/>
                </a:solidFill>
                <a:latin typeface="Georgia Bold"/>
                <a:ea typeface="Georgia Bold"/>
                <a:cs typeface="Georgia Bold"/>
                <a:sym typeface="Georgia Bold"/>
              </a:rPr>
              <a:t>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9"/>
              <a:stretch>
                <a:fillRect t="-41703" r="-37810"/>
              </a:stretch>
            </a:blipFill>
          </p:spPr>
          <p:txBody>
            <a:bodyPr/>
            <a:lstStyle/>
            <a:p>
              <a:pPr algn="l" rtl="0"/>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10"/>
              <a:stretch>
                <a:fillRect t="-185" r="-1" b="-183"/>
              </a:stretch>
            </a:blipFill>
          </p:spPr>
          <p:txBody>
            <a:bodyPr/>
            <a:lstStyle/>
            <a:p>
              <a:pPr algn="l" rtl="0"/>
              <a:endParaRPr lang="el-GR"/>
            </a:p>
          </p:txBody>
        </p:sp>
      </p:grpSp>
      <p:sp>
        <p:nvSpPr>
          <p:cNvPr id="22" name="Freeform 22"/>
          <p:cNvSpPr/>
          <p:nvPr/>
        </p:nvSpPr>
        <p:spPr>
          <a:xfrm>
            <a:off x="1156256" y="3587035"/>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algn="l" rtl="0"/>
            <a:endParaRPr lang="el-GR"/>
          </a:p>
        </p:txBody>
      </p:sp>
      <p:sp>
        <p:nvSpPr>
          <p:cNvPr id="23" name="Freeform 23"/>
          <p:cNvSpPr/>
          <p:nvPr/>
        </p:nvSpPr>
        <p:spPr>
          <a:xfrm>
            <a:off x="1156256" y="4848101"/>
            <a:ext cx="1041328" cy="1041328"/>
          </a:xfrm>
          <a:custGeom>
            <a:avLst/>
            <a:gdLst/>
            <a:ahLst/>
            <a:cxnLst/>
            <a:rect l="l" t="t" r="r" b="b"/>
            <a:pathLst>
              <a:path w="1041328" h="1041328">
                <a:moveTo>
                  <a:pt x="0" y="0"/>
                </a:moveTo>
                <a:lnTo>
                  <a:pt x="1041327" y="0"/>
                </a:lnTo>
                <a:lnTo>
                  <a:pt x="1041327" y="1041327"/>
                </a:lnTo>
                <a:lnTo>
                  <a:pt x="0" y="1041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l" rtl="0"/>
            <a:endParaRPr lang="el-GR"/>
          </a:p>
        </p:txBody>
      </p:sp>
      <p:sp>
        <p:nvSpPr>
          <p:cNvPr id="24" name="Freeform 24"/>
          <p:cNvSpPr/>
          <p:nvPr/>
        </p:nvSpPr>
        <p:spPr>
          <a:xfrm>
            <a:off x="1110430" y="6109167"/>
            <a:ext cx="1132979" cy="1132979"/>
          </a:xfrm>
          <a:custGeom>
            <a:avLst/>
            <a:gdLst/>
            <a:ahLst/>
            <a:cxnLst/>
            <a:rect l="l" t="t" r="r" b="b"/>
            <a:pathLst>
              <a:path w="1132979" h="1132979">
                <a:moveTo>
                  <a:pt x="0" y="0"/>
                </a:moveTo>
                <a:lnTo>
                  <a:pt x="1132979" y="0"/>
                </a:lnTo>
                <a:lnTo>
                  <a:pt x="1132979" y="1132979"/>
                </a:lnTo>
                <a:lnTo>
                  <a:pt x="0" y="11329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algn="l" rtl="0"/>
            <a:endParaRPr lang="el-GR"/>
          </a:p>
        </p:txBody>
      </p:sp>
      <p:sp>
        <p:nvSpPr>
          <p:cNvPr id="25" name="Freeform 25"/>
          <p:cNvSpPr/>
          <p:nvPr/>
        </p:nvSpPr>
        <p:spPr>
          <a:xfrm>
            <a:off x="1110430" y="7461221"/>
            <a:ext cx="1087153" cy="889489"/>
          </a:xfrm>
          <a:custGeom>
            <a:avLst/>
            <a:gdLst/>
            <a:ahLst/>
            <a:cxnLst/>
            <a:rect l="l" t="t" r="r" b="b"/>
            <a:pathLst>
              <a:path w="1087153" h="889489">
                <a:moveTo>
                  <a:pt x="0" y="0"/>
                </a:moveTo>
                <a:lnTo>
                  <a:pt x="1087153" y="0"/>
                </a:lnTo>
                <a:lnTo>
                  <a:pt x="1087153" y="889489"/>
                </a:lnTo>
                <a:lnTo>
                  <a:pt x="0" y="8894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algn="l" rtl="0"/>
            <a:endParaRPr lang="el-GR"/>
          </a:p>
        </p:txBody>
      </p:sp>
      <p:sp>
        <p:nvSpPr>
          <p:cNvPr id="26" name="TextBox 26"/>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grpSp>
        <p:nvGrpSpPr>
          <p:cNvPr id="27" name="Group 27"/>
          <p:cNvGrpSpPr/>
          <p:nvPr/>
        </p:nvGrpSpPr>
        <p:grpSpPr>
          <a:xfrm>
            <a:off x="2389668" y="3738594"/>
            <a:ext cx="6758100" cy="738208"/>
            <a:chOff x="0" y="0"/>
            <a:chExt cx="9010801" cy="984278"/>
          </a:xfrm>
        </p:grpSpPr>
        <p:sp>
          <p:nvSpPr>
            <p:cNvPr id="28" name="Freeform 28"/>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pPr algn="l" rtl="0"/>
              <a:endParaRPr lang="el-GR"/>
            </a:p>
          </p:txBody>
        </p:sp>
        <p:sp>
          <p:nvSpPr>
            <p:cNvPr id="29" name="TextBox 29"/>
            <p:cNvSpPr txBox="1"/>
            <p:nvPr/>
          </p:nvSpPr>
          <p:spPr>
            <a:xfrm>
              <a:off x="0" y="19050"/>
              <a:ext cx="9010801" cy="965228"/>
            </a:xfrm>
            <a:prstGeom prst="rect">
              <a:avLst/>
            </a:prstGeom>
          </p:spPr>
          <p:txBody>
            <a:bodyPr lIns="0" tIns="0" rIns="0" bIns="0" rtlCol="0" anchor="b"/>
            <a:lstStyle/>
            <a:p>
              <a:pPr algn="l" rtl="0">
                <a:lnSpc>
                  <a:spcPts val="3780"/>
                </a:lnSpc>
              </a:pPr>
              <a:r>
                <a:rPr lang="en-US" sz="3500">
                  <a:solidFill>
                    <a:srgbClr val="8D5CFF"/>
                  </a:solidFill>
                  <a:latin typeface="Arial"/>
                  <a:ea typeface="Arial"/>
                  <a:cs typeface="Arial"/>
                  <a:sym typeface="Arial"/>
                </a:rPr>
                <a:t>https://www.w4tex-project.eu/</a:t>
              </a:r>
            </a:p>
          </p:txBody>
        </p:sp>
      </p:grpSp>
      <p:grpSp>
        <p:nvGrpSpPr>
          <p:cNvPr id="30" name="Group 30"/>
          <p:cNvGrpSpPr/>
          <p:nvPr/>
        </p:nvGrpSpPr>
        <p:grpSpPr>
          <a:xfrm>
            <a:off x="2389668" y="7514751"/>
            <a:ext cx="6758100" cy="738208"/>
            <a:chOff x="0" y="0"/>
            <a:chExt cx="9010801" cy="984278"/>
          </a:xfrm>
        </p:grpSpPr>
        <p:sp>
          <p:nvSpPr>
            <p:cNvPr id="31" name="Freeform 31"/>
            <p:cNvSpPr/>
            <p:nvPr/>
          </p:nvSpPr>
          <p:spPr>
            <a:xfrm>
              <a:off x="0" y="0"/>
              <a:ext cx="9010801" cy="984278"/>
            </a:xfrm>
            <a:custGeom>
              <a:avLst/>
              <a:gdLst/>
              <a:ahLst/>
              <a:cxnLst/>
              <a:rect l="l" t="t" r="r" b="b"/>
              <a:pathLst>
                <a:path w="9010801" h="984278">
                  <a:moveTo>
                    <a:pt x="0" y="0"/>
                  </a:moveTo>
                  <a:lnTo>
                    <a:pt x="9010801" y="0"/>
                  </a:lnTo>
                  <a:lnTo>
                    <a:pt x="9010801" y="984278"/>
                  </a:lnTo>
                  <a:lnTo>
                    <a:pt x="0" y="984278"/>
                  </a:lnTo>
                  <a:close/>
                </a:path>
              </a:pathLst>
            </a:custGeom>
            <a:solidFill>
              <a:srgbClr val="000000">
                <a:alpha val="0"/>
              </a:srgbClr>
            </a:solidFill>
          </p:spPr>
          <p:txBody>
            <a:bodyPr/>
            <a:lstStyle/>
            <a:p>
              <a:pPr algn="l" rtl="0"/>
              <a:endParaRPr lang="el-GR"/>
            </a:p>
          </p:txBody>
        </p:sp>
        <p:sp>
          <p:nvSpPr>
            <p:cNvPr id="32" name="TextBox 32"/>
            <p:cNvSpPr txBox="1"/>
            <p:nvPr/>
          </p:nvSpPr>
          <p:spPr>
            <a:xfrm>
              <a:off x="0" y="19050"/>
              <a:ext cx="9010801" cy="965228"/>
            </a:xfrm>
            <a:prstGeom prst="rect">
              <a:avLst/>
            </a:prstGeom>
          </p:spPr>
          <p:txBody>
            <a:bodyPr lIns="0" tIns="0" rIns="0" bIns="0" rtlCol="0" anchor="b"/>
            <a:lstStyle/>
            <a:p>
              <a:pPr algn="l" rtl="0">
                <a:lnSpc>
                  <a:spcPts val="3780"/>
                </a:lnSpc>
              </a:pPr>
              <a:r>
                <a:rPr lang="en-US" sz="3500">
                  <a:solidFill>
                    <a:srgbClr val="8D5CFF"/>
                  </a:solidFill>
                  <a:latin typeface="Arial"/>
                  <a:ea typeface="Arial"/>
                  <a:cs typeface="Arial"/>
                  <a:sym typeface="Arial"/>
                </a:rPr>
                <a:t>w4tex.project@gmail.com</a:t>
              </a:r>
            </a:p>
          </p:txBody>
        </p:sp>
      </p:grpSp>
      <p:grpSp>
        <p:nvGrpSpPr>
          <p:cNvPr id="33" name="Group 33"/>
          <p:cNvGrpSpPr/>
          <p:nvPr/>
        </p:nvGrpSpPr>
        <p:grpSpPr>
          <a:xfrm>
            <a:off x="2389668" y="4997313"/>
            <a:ext cx="9444426" cy="738208"/>
            <a:chOff x="0" y="0"/>
            <a:chExt cx="12592568" cy="984278"/>
          </a:xfrm>
        </p:grpSpPr>
        <p:sp>
          <p:nvSpPr>
            <p:cNvPr id="34" name="Freeform 34"/>
            <p:cNvSpPr/>
            <p:nvPr/>
          </p:nvSpPr>
          <p:spPr>
            <a:xfrm>
              <a:off x="0" y="0"/>
              <a:ext cx="12592569" cy="984278"/>
            </a:xfrm>
            <a:custGeom>
              <a:avLst/>
              <a:gdLst/>
              <a:ahLst/>
              <a:cxnLst/>
              <a:rect l="l" t="t" r="r" b="b"/>
              <a:pathLst>
                <a:path w="12592569" h="984278">
                  <a:moveTo>
                    <a:pt x="0" y="0"/>
                  </a:moveTo>
                  <a:lnTo>
                    <a:pt x="12592569" y="0"/>
                  </a:lnTo>
                  <a:lnTo>
                    <a:pt x="12592569" y="984278"/>
                  </a:lnTo>
                  <a:lnTo>
                    <a:pt x="0" y="984278"/>
                  </a:lnTo>
                  <a:close/>
                </a:path>
              </a:pathLst>
            </a:custGeom>
            <a:solidFill>
              <a:srgbClr val="000000">
                <a:alpha val="0"/>
              </a:srgbClr>
            </a:solidFill>
          </p:spPr>
          <p:txBody>
            <a:bodyPr/>
            <a:lstStyle/>
            <a:p>
              <a:pPr algn="l" rtl="0"/>
              <a:endParaRPr lang="el-GR"/>
            </a:p>
          </p:txBody>
        </p:sp>
        <p:sp>
          <p:nvSpPr>
            <p:cNvPr id="35" name="TextBox 35"/>
            <p:cNvSpPr txBox="1"/>
            <p:nvPr/>
          </p:nvSpPr>
          <p:spPr>
            <a:xfrm>
              <a:off x="0" y="19050"/>
              <a:ext cx="12592568" cy="965228"/>
            </a:xfrm>
            <a:prstGeom prst="rect">
              <a:avLst/>
            </a:prstGeom>
          </p:spPr>
          <p:txBody>
            <a:bodyPr lIns="0" tIns="0" rIns="0" bIns="0" rtlCol="0" anchor="b"/>
            <a:lstStyle/>
            <a:p>
              <a:pPr algn="l" rtl="0">
                <a:lnSpc>
                  <a:spcPts val="3780"/>
                </a:lnSpc>
              </a:pPr>
              <a:r>
                <a:rPr lang="en-US" sz="3500">
                  <a:solidFill>
                    <a:srgbClr val="8D5CFF"/>
                  </a:solidFill>
                  <a:latin typeface="Arial"/>
                  <a:ea typeface="Arial"/>
                  <a:cs typeface="Arial"/>
                  <a:sym typeface="Arial"/>
                </a:rPr>
                <a:t>https://www.instagram.com/w4tex_project/</a:t>
              </a:r>
            </a:p>
          </p:txBody>
        </p:sp>
      </p:grpSp>
      <p:grpSp>
        <p:nvGrpSpPr>
          <p:cNvPr id="36" name="Group 36"/>
          <p:cNvGrpSpPr/>
          <p:nvPr/>
        </p:nvGrpSpPr>
        <p:grpSpPr>
          <a:xfrm>
            <a:off x="2389668" y="6256032"/>
            <a:ext cx="13023627" cy="738208"/>
            <a:chOff x="0" y="0"/>
            <a:chExt cx="17364837" cy="984278"/>
          </a:xfrm>
        </p:grpSpPr>
        <p:sp>
          <p:nvSpPr>
            <p:cNvPr id="37" name="Freeform 37"/>
            <p:cNvSpPr/>
            <p:nvPr/>
          </p:nvSpPr>
          <p:spPr>
            <a:xfrm>
              <a:off x="0" y="0"/>
              <a:ext cx="17364838" cy="984278"/>
            </a:xfrm>
            <a:custGeom>
              <a:avLst/>
              <a:gdLst/>
              <a:ahLst/>
              <a:cxnLst/>
              <a:rect l="l" t="t" r="r" b="b"/>
              <a:pathLst>
                <a:path w="17364838" h="984278">
                  <a:moveTo>
                    <a:pt x="0" y="0"/>
                  </a:moveTo>
                  <a:lnTo>
                    <a:pt x="17364838" y="0"/>
                  </a:lnTo>
                  <a:lnTo>
                    <a:pt x="17364838" y="984278"/>
                  </a:lnTo>
                  <a:lnTo>
                    <a:pt x="0" y="984278"/>
                  </a:lnTo>
                  <a:close/>
                </a:path>
              </a:pathLst>
            </a:custGeom>
            <a:solidFill>
              <a:srgbClr val="000000">
                <a:alpha val="0"/>
              </a:srgbClr>
            </a:solidFill>
          </p:spPr>
          <p:txBody>
            <a:bodyPr/>
            <a:lstStyle/>
            <a:p>
              <a:pPr algn="l" rtl="0"/>
              <a:endParaRPr lang="el-GR"/>
            </a:p>
          </p:txBody>
        </p:sp>
        <p:sp>
          <p:nvSpPr>
            <p:cNvPr id="38" name="TextBox 38"/>
            <p:cNvSpPr txBox="1"/>
            <p:nvPr/>
          </p:nvSpPr>
          <p:spPr>
            <a:xfrm>
              <a:off x="0" y="19050"/>
              <a:ext cx="17364837" cy="965228"/>
            </a:xfrm>
            <a:prstGeom prst="rect">
              <a:avLst/>
            </a:prstGeom>
          </p:spPr>
          <p:txBody>
            <a:bodyPr lIns="0" tIns="0" rIns="0" bIns="0" rtlCol="0" anchor="b"/>
            <a:lstStyle/>
            <a:p>
              <a:pPr algn="l" rtl="0">
                <a:lnSpc>
                  <a:spcPts val="3780"/>
                </a:lnSpc>
              </a:pPr>
              <a:r>
                <a:rPr lang="en-US" sz="3500">
                  <a:solidFill>
                    <a:srgbClr val="8D5CFF"/>
                  </a:solidFill>
                  <a:latin typeface="Arial"/>
                  <a:ea typeface="Arial"/>
                  <a:cs typeface="Arial"/>
                  <a:sym typeface="Arial"/>
                </a:rPr>
                <a:t>https://www.facebook.com/w4tex/</a:t>
              </a:r>
            </a:p>
          </p:txBody>
        </p:sp>
      </p:grpSp>
      <p:grpSp>
        <p:nvGrpSpPr>
          <p:cNvPr id="39" name="Group 39"/>
          <p:cNvGrpSpPr/>
          <p:nvPr/>
        </p:nvGrpSpPr>
        <p:grpSpPr>
          <a:xfrm>
            <a:off x="1156256" y="2083908"/>
            <a:ext cx="7452031" cy="951136"/>
            <a:chOff x="0" y="0"/>
            <a:chExt cx="9936041" cy="1268181"/>
          </a:xfrm>
        </p:grpSpPr>
        <p:sp>
          <p:nvSpPr>
            <p:cNvPr id="40" name="Freeform 40"/>
            <p:cNvSpPr/>
            <p:nvPr/>
          </p:nvSpPr>
          <p:spPr>
            <a:xfrm>
              <a:off x="0" y="0"/>
              <a:ext cx="9936042" cy="1268181"/>
            </a:xfrm>
            <a:custGeom>
              <a:avLst/>
              <a:gdLst/>
              <a:ahLst/>
              <a:cxnLst/>
              <a:rect l="l" t="t" r="r" b="b"/>
              <a:pathLst>
                <a:path w="9936042" h="1268181">
                  <a:moveTo>
                    <a:pt x="0" y="0"/>
                  </a:moveTo>
                  <a:lnTo>
                    <a:pt x="9936042" y="0"/>
                  </a:lnTo>
                  <a:lnTo>
                    <a:pt x="9936042" y="1268181"/>
                  </a:lnTo>
                  <a:lnTo>
                    <a:pt x="0" y="1268181"/>
                  </a:lnTo>
                  <a:close/>
                </a:path>
              </a:pathLst>
            </a:custGeom>
            <a:solidFill>
              <a:srgbClr val="000000">
                <a:alpha val="0"/>
              </a:srgbClr>
            </a:solidFill>
          </p:spPr>
          <p:txBody>
            <a:bodyPr/>
            <a:lstStyle/>
            <a:p>
              <a:pPr algn="l" rtl="0"/>
              <a:endParaRPr lang="el-GR"/>
            </a:p>
          </p:txBody>
        </p:sp>
        <p:sp>
          <p:nvSpPr>
            <p:cNvPr id="41" name="TextBox 41"/>
            <p:cNvSpPr txBox="1"/>
            <p:nvPr/>
          </p:nvSpPr>
          <p:spPr>
            <a:xfrm>
              <a:off x="0" y="38100"/>
              <a:ext cx="9936041" cy="1230081"/>
            </a:xfrm>
            <a:prstGeom prst="rect">
              <a:avLst/>
            </a:prstGeom>
          </p:spPr>
          <p:txBody>
            <a:bodyPr lIns="0" tIns="0" rIns="0" bIns="0" rtlCol="0" anchor="b"/>
            <a:lstStyle/>
            <a:p>
              <a:pPr algn="l" rtl="0">
                <a:lnSpc>
                  <a:spcPts val="5400"/>
                </a:lnSpc>
              </a:pPr>
              <a:r>
                <a:rPr lang="en-US" sz="5000" b="1">
                  <a:solidFill>
                    <a:srgbClr val="8D5CFF"/>
                  </a:solidFill>
                  <a:latin typeface="Georgia Bold"/>
                  <a:ea typeface="Georgia Bold"/>
                  <a:cs typeface="Georgia Bold"/>
                  <a:sym typeface="Georgia Bold"/>
                </a:rPr>
                <a:t>Suivez-nous pour rester informé !</a:t>
              </a: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FF99"/>
        </a:solidFill>
        <a:effectLst/>
      </p:bgPr>
    </p:bg>
    <p:spTree>
      <p:nvGrpSpPr>
        <p:cNvPr id="1" name=""/>
        <p:cNvGrpSpPr/>
        <p:nvPr/>
      </p:nvGrpSpPr>
      <p:grpSpPr>
        <a:xfrm>
          <a:off x="0" y="0"/>
          <a:ext cx="0" cy="0"/>
          <a:chOff x="0" y="0"/>
          <a:chExt cx="0" cy="0"/>
        </a:xfrm>
      </p:grpSpPr>
      <p:grpSp>
        <p:nvGrpSpPr>
          <p:cNvPr id="2" name="Group 2"/>
          <p:cNvGrpSpPr/>
          <p:nvPr/>
        </p:nvGrpSpPr>
        <p:grpSpPr>
          <a:xfrm>
            <a:off x="0" y="8722950"/>
            <a:ext cx="18288000" cy="1564048"/>
            <a:chOff x="0" y="0"/>
            <a:chExt cx="24384000" cy="2085398"/>
          </a:xfrm>
        </p:grpSpPr>
        <p:sp>
          <p:nvSpPr>
            <p:cNvPr id="3" name="Freeform 3"/>
            <p:cNvSpPr/>
            <p:nvPr/>
          </p:nvSpPr>
          <p:spPr>
            <a:xfrm>
              <a:off x="0" y="0"/>
              <a:ext cx="24384000" cy="2085340"/>
            </a:xfrm>
            <a:custGeom>
              <a:avLst/>
              <a:gdLst/>
              <a:ahLst/>
              <a:cxnLst/>
              <a:rect l="l" t="t" r="r" b="b"/>
              <a:pathLst>
                <a:path w="24384000" h="2085340">
                  <a:moveTo>
                    <a:pt x="0" y="0"/>
                  </a:moveTo>
                  <a:lnTo>
                    <a:pt x="24384000" y="0"/>
                  </a:lnTo>
                  <a:lnTo>
                    <a:pt x="24384000" y="2085340"/>
                  </a:lnTo>
                  <a:lnTo>
                    <a:pt x="0" y="2085340"/>
                  </a:lnTo>
                  <a:close/>
                </a:path>
              </a:pathLst>
            </a:custGeom>
            <a:solidFill>
              <a:srgbClr val="FFFFFF"/>
            </a:solidFill>
          </p:spPr>
          <p:txBody>
            <a:bodyPr/>
            <a:lstStyle/>
            <a:p>
              <a:pPr algn="l" rtl="0"/>
              <a:endParaRPr lang="el-GR"/>
            </a:p>
          </p:txBody>
        </p:sp>
      </p:grpSp>
      <p:grpSp>
        <p:nvGrpSpPr>
          <p:cNvPr id="4" name="Group 4"/>
          <p:cNvGrpSpPr>
            <a:grpSpLocks noChangeAspect="1"/>
          </p:cNvGrpSpPr>
          <p:nvPr/>
        </p:nvGrpSpPr>
        <p:grpSpPr>
          <a:xfrm>
            <a:off x="846618" y="9013311"/>
            <a:ext cx="3086100" cy="687187"/>
            <a:chOff x="0" y="0"/>
            <a:chExt cx="4114800" cy="916250"/>
          </a:xfrm>
        </p:grpSpPr>
        <p:sp>
          <p:nvSpPr>
            <p:cNvPr id="5" name="Freeform 5" descr="Blue text on a black background  Description automatically generated"/>
            <p:cNvSpPr/>
            <p:nvPr/>
          </p:nvSpPr>
          <p:spPr>
            <a:xfrm>
              <a:off x="0" y="0"/>
              <a:ext cx="4114800" cy="916305"/>
            </a:xfrm>
            <a:custGeom>
              <a:avLst/>
              <a:gdLst/>
              <a:ahLst/>
              <a:cxnLst/>
              <a:rect l="l" t="t" r="r" b="b"/>
              <a:pathLst>
                <a:path w="4114800" h="916305">
                  <a:moveTo>
                    <a:pt x="0" y="0"/>
                  </a:moveTo>
                  <a:lnTo>
                    <a:pt x="4114800" y="0"/>
                  </a:lnTo>
                  <a:lnTo>
                    <a:pt x="4114800" y="916305"/>
                  </a:lnTo>
                  <a:lnTo>
                    <a:pt x="0" y="916305"/>
                  </a:lnTo>
                  <a:lnTo>
                    <a:pt x="0" y="0"/>
                  </a:lnTo>
                  <a:close/>
                </a:path>
              </a:pathLst>
            </a:custGeom>
            <a:blipFill>
              <a:blip r:embed="rId2"/>
              <a:stretch>
                <a:fillRect t="-98" b="-92"/>
              </a:stretch>
            </a:blipFill>
          </p:spPr>
          <p:txBody>
            <a:bodyPr/>
            <a:lstStyle/>
            <a:p>
              <a:pPr algn="l" rtl="0"/>
              <a:endParaRPr lang="el-GR"/>
            </a:p>
          </p:txBody>
        </p:sp>
      </p:grpSp>
      <p:grpSp>
        <p:nvGrpSpPr>
          <p:cNvPr id="6" name="Group 6"/>
          <p:cNvGrpSpPr>
            <a:grpSpLocks noChangeAspect="1"/>
          </p:cNvGrpSpPr>
          <p:nvPr/>
        </p:nvGrpSpPr>
        <p:grpSpPr>
          <a:xfrm>
            <a:off x="6565846" y="9084780"/>
            <a:ext cx="1863449" cy="457211"/>
            <a:chOff x="0" y="0"/>
            <a:chExt cx="2484598" cy="609614"/>
          </a:xfrm>
        </p:grpSpPr>
        <p:sp>
          <p:nvSpPr>
            <p:cNvPr id="7" name="Freeform 7" descr="A close-up of a logo  Description automatically generated"/>
            <p:cNvSpPr/>
            <p:nvPr/>
          </p:nvSpPr>
          <p:spPr>
            <a:xfrm>
              <a:off x="0" y="0"/>
              <a:ext cx="2484628" cy="609600"/>
            </a:xfrm>
            <a:custGeom>
              <a:avLst/>
              <a:gdLst/>
              <a:ahLst/>
              <a:cxnLst/>
              <a:rect l="l" t="t" r="r" b="b"/>
              <a:pathLst>
                <a:path w="2484628" h="609600">
                  <a:moveTo>
                    <a:pt x="0" y="0"/>
                  </a:moveTo>
                  <a:lnTo>
                    <a:pt x="2484628" y="0"/>
                  </a:lnTo>
                  <a:lnTo>
                    <a:pt x="2484628" y="609600"/>
                  </a:lnTo>
                  <a:lnTo>
                    <a:pt x="0" y="609600"/>
                  </a:lnTo>
                  <a:lnTo>
                    <a:pt x="0" y="0"/>
                  </a:lnTo>
                  <a:close/>
                </a:path>
              </a:pathLst>
            </a:custGeom>
            <a:blipFill>
              <a:blip r:embed="rId3"/>
              <a:stretch>
                <a:fillRect l="-24" r="-23" b="-2"/>
              </a:stretch>
            </a:blipFill>
          </p:spPr>
          <p:txBody>
            <a:bodyPr/>
            <a:lstStyle/>
            <a:p>
              <a:pPr algn="l" rtl="0"/>
              <a:endParaRPr lang="el-GR"/>
            </a:p>
          </p:txBody>
        </p:sp>
      </p:grpSp>
      <p:grpSp>
        <p:nvGrpSpPr>
          <p:cNvPr id="8" name="Group 8"/>
          <p:cNvGrpSpPr>
            <a:grpSpLocks noChangeAspect="1"/>
          </p:cNvGrpSpPr>
          <p:nvPr/>
        </p:nvGrpSpPr>
        <p:grpSpPr>
          <a:xfrm>
            <a:off x="8782690" y="9179158"/>
            <a:ext cx="1155611" cy="312497"/>
            <a:chOff x="0" y="0"/>
            <a:chExt cx="1540814" cy="416663"/>
          </a:xfrm>
        </p:grpSpPr>
        <p:sp>
          <p:nvSpPr>
            <p:cNvPr id="9" name="Freeform 9" descr="A black and white logo  Description automatically generated"/>
            <p:cNvSpPr/>
            <p:nvPr/>
          </p:nvSpPr>
          <p:spPr>
            <a:xfrm>
              <a:off x="0" y="0"/>
              <a:ext cx="1540764" cy="416687"/>
            </a:xfrm>
            <a:custGeom>
              <a:avLst/>
              <a:gdLst/>
              <a:ahLst/>
              <a:cxnLst/>
              <a:rect l="l" t="t" r="r" b="b"/>
              <a:pathLst>
                <a:path w="1540764" h="416687">
                  <a:moveTo>
                    <a:pt x="0" y="0"/>
                  </a:moveTo>
                  <a:lnTo>
                    <a:pt x="1540764" y="0"/>
                  </a:lnTo>
                  <a:lnTo>
                    <a:pt x="1540764" y="416687"/>
                  </a:lnTo>
                  <a:lnTo>
                    <a:pt x="0" y="416687"/>
                  </a:lnTo>
                  <a:lnTo>
                    <a:pt x="0" y="0"/>
                  </a:lnTo>
                  <a:close/>
                </a:path>
              </a:pathLst>
            </a:custGeom>
            <a:blipFill>
              <a:blip r:embed="rId4"/>
              <a:stretch>
                <a:fillRect t="-215" r="-3" b="-209"/>
              </a:stretch>
            </a:blipFill>
          </p:spPr>
          <p:txBody>
            <a:bodyPr/>
            <a:lstStyle/>
            <a:p>
              <a:pPr algn="l" rtl="0"/>
              <a:endParaRPr lang="el-GR"/>
            </a:p>
          </p:txBody>
        </p:sp>
      </p:grpSp>
      <p:grpSp>
        <p:nvGrpSpPr>
          <p:cNvPr id="10" name="Group 10"/>
          <p:cNvGrpSpPr>
            <a:grpSpLocks noChangeAspect="1"/>
          </p:cNvGrpSpPr>
          <p:nvPr/>
        </p:nvGrpSpPr>
        <p:grpSpPr>
          <a:xfrm>
            <a:off x="10358809" y="8928531"/>
            <a:ext cx="856746" cy="856746"/>
            <a:chOff x="0" y="0"/>
            <a:chExt cx="1142328" cy="1142328"/>
          </a:xfrm>
        </p:grpSpPr>
        <p:sp>
          <p:nvSpPr>
            <p:cNvPr id="11" name="Freeform 11" descr="A green circle with white text  Description automatically generated"/>
            <p:cNvSpPr/>
            <p:nvPr/>
          </p:nvSpPr>
          <p:spPr>
            <a:xfrm>
              <a:off x="0" y="0"/>
              <a:ext cx="1142365" cy="1142365"/>
            </a:xfrm>
            <a:custGeom>
              <a:avLst/>
              <a:gdLst/>
              <a:ahLst/>
              <a:cxnLst/>
              <a:rect l="l" t="t" r="r" b="b"/>
              <a:pathLst>
                <a:path w="1142365" h="1142365">
                  <a:moveTo>
                    <a:pt x="0" y="0"/>
                  </a:moveTo>
                  <a:lnTo>
                    <a:pt x="1142365" y="0"/>
                  </a:lnTo>
                  <a:lnTo>
                    <a:pt x="1142365" y="1142365"/>
                  </a:lnTo>
                  <a:lnTo>
                    <a:pt x="0" y="1142365"/>
                  </a:lnTo>
                  <a:lnTo>
                    <a:pt x="0" y="0"/>
                  </a:lnTo>
                  <a:close/>
                </a:path>
              </a:pathLst>
            </a:custGeom>
            <a:blipFill>
              <a:blip r:embed="rId5"/>
              <a:stretch>
                <a:fillRect r="3" b="3"/>
              </a:stretch>
            </a:blipFill>
          </p:spPr>
          <p:txBody>
            <a:bodyPr/>
            <a:lstStyle/>
            <a:p>
              <a:pPr algn="l" rtl="0"/>
              <a:endParaRPr lang="el-GR"/>
            </a:p>
          </p:txBody>
        </p:sp>
      </p:grpSp>
      <p:grpSp>
        <p:nvGrpSpPr>
          <p:cNvPr id="12" name="Group 12"/>
          <p:cNvGrpSpPr>
            <a:grpSpLocks noChangeAspect="1"/>
          </p:cNvGrpSpPr>
          <p:nvPr/>
        </p:nvGrpSpPr>
        <p:grpSpPr>
          <a:xfrm>
            <a:off x="11637112" y="9129872"/>
            <a:ext cx="1374778" cy="457211"/>
            <a:chOff x="0" y="0"/>
            <a:chExt cx="1833038" cy="609614"/>
          </a:xfrm>
        </p:grpSpPr>
        <p:sp>
          <p:nvSpPr>
            <p:cNvPr id="13" name="Freeform 13" descr="A close-up of a logo  Description automatically generated"/>
            <p:cNvSpPr/>
            <p:nvPr/>
          </p:nvSpPr>
          <p:spPr>
            <a:xfrm>
              <a:off x="0" y="0"/>
              <a:ext cx="1832991" cy="609600"/>
            </a:xfrm>
            <a:custGeom>
              <a:avLst/>
              <a:gdLst/>
              <a:ahLst/>
              <a:cxnLst/>
              <a:rect l="l" t="t" r="r" b="b"/>
              <a:pathLst>
                <a:path w="1832991" h="609600">
                  <a:moveTo>
                    <a:pt x="0" y="0"/>
                  </a:moveTo>
                  <a:lnTo>
                    <a:pt x="1832991" y="0"/>
                  </a:lnTo>
                  <a:lnTo>
                    <a:pt x="1832991" y="609600"/>
                  </a:lnTo>
                  <a:lnTo>
                    <a:pt x="0" y="609600"/>
                  </a:lnTo>
                  <a:lnTo>
                    <a:pt x="0" y="0"/>
                  </a:lnTo>
                  <a:close/>
                </a:path>
              </a:pathLst>
            </a:custGeom>
            <a:blipFill>
              <a:blip r:embed="rId6"/>
              <a:stretch>
                <a:fillRect t="-319" r="-2" b="-322"/>
              </a:stretch>
            </a:blipFill>
          </p:spPr>
          <p:txBody>
            <a:bodyPr/>
            <a:lstStyle/>
            <a:p>
              <a:pPr algn="l" rtl="0"/>
              <a:endParaRPr lang="el-GR"/>
            </a:p>
          </p:txBody>
        </p:sp>
      </p:grpSp>
      <p:grpSp>
        <p:nvGrpSpPr>
          <p:cNvPr id="14" name="Group 14"/>
          <p:cNvGrpSpPr>
            <a:grpSpLocks noChangeAspect="1"/>
          </p:cNvGrpSpPr>
          <p:nvPr/>
        </p:nvGrpSpPr>
        <p:grpSpPr>
          <a:xfrm>
            <a:off x="13019231" y="9000888"/>
            <a:ext cx="2648887" cy="715178"/>
            <a:chOff x="0" y="0"/>
            <a:chExt cx="3531849" cy="953571"/>
          </a:xfrm>
        </p:grpSpPr>
        <p:sp>
          <p:nvSpPr>
            <p:cNvPr id="15" name="Freeform 15" descr="A close-up of a logo  Description automatically generated"/>
            <p:cNvSpPr/>
            <p:nvPr/>
          </p:nvSpPr>
          <p:spPr>
            <a:xfrm>
              <a:off x="0" y="0"/>
              <a:ext cx="3531870" cy="953516"/>
            </a:xfrm>
            <a:custGeom>
              <a:avLst/>
              <a:gdLst/>
              <a:ahLst/>
              <a:cxnLst/>
              <a:rect l="l" t="t" r="r" b="b"/>
              <a:pathLst>
                <a:path w="3531870" h="953516">
                  <a:moveTo>
                    <a:pt x="0" y="0"/>
                  </a:moveTo>
                  <a:lnTo>
                    <a:pt x="3531870" y="0"/>
                  </a:lnTo>
                  <a:lnTo>
                    <a:pt x="3531870" y="953516"/>
                  </a:lnTo>
                  <a:lnTo>
                    <a:pt x="0" y="953516"/>
                  </a:lnTo>
                  <a:lnTo>
                    <a:pt x="0" y="0"/>
                  </a:lnTo>
                  <a:close/>
                </a:path>
              </a:pathLst>
            </a:custGeom>
            <a:blipFill>
              <a:blip r:embed="rId7"/>
              <a:stretch>
                <a:fillRect l="-59" r="-59" b="-5"/>
              </a:stretch>
            </a:blipFill>
          </p:spPr>
          <p:txBody>
            <a:bodyPr/>
            <a:lstStyle/>
            <a:p>
              <a:pPr algn="l" rtl="0"/>
              <a:endParaRPr lang="el-GR"/>
            </a:p>
          </p:txBody>
        </p:sp>
      </p:grpSp>
      <p:grpSp>
        <p:nvGrpSpPr>
          <p:cNvPr id="16" name="Group 16"/>
          <p:cNvGrpSpPr>
            <a:grpSpLocks noChangeAspect="1"/>
          </p:cNvGrpSpPr>
          <p:nvPr/>
        </p:nvGrpSpPr>
        <p:grpSpPr>
          <a:xfrm>
            <a:off x="15413295" y="9158185"/>
            <a:ext cx="2028087" cy="360735"/>
            <a:chOff x="0" y="0"/>
            <a:chExt cx="2704115" cy="480980"/>
          </a:xfrm>
        </p:grpSpPr>
        <p:sp>
          <p:nvSpPr>
            <p:cNvPr id="17" name="Freeform 17" descr="A black text with letters  Description automatically generated"/>
            <p:cNvSpPr/>
            <p:nvPr/>
          </p:nvSpPr>
          <p:spPr>
            <a:xfrm>
              <a:off x="0" y="0"/>
              <a:ext cx="2704084" cy="480949"/>
            </a:xfrm>
            <a:custGeom>
              <a:avLst/>
              <a:gdLst/>
              <a:ahLst/>
              <a:cxnLst/>
              <a:rect l="l" t="t" r="r" b="b"/>
              <a:pathLst>
                <a:path w="2704084" h="480949">
                  <a:moveTo>
                    <a:pt x="0" y="0"/>
                  </a:moveTo>
                  <a:lnTo>
                    <a:pt x="2704084" y="0"/>
                  </a:lnTo>
                  <a:lnTo>
                    <a:pt x="2704084" y="480949"/>
                  </a:lnTo>
                  <a:lnTo>
                    <a:pt x="0" y="480949"/>
                  </a:lnTo>
                  <a:lnTo>
                    <a:pt x="0" y="0"/>
                  </a:lnTo>
                  <a:close/>
                </a:path>
              </a:pathLst>
            </a:custGeom>
            <a:blipFill>
              <a:blip r:embed="rId8"/>
              <a:stretch>
                <a:fillRect t="-106" r="-1" b="-112"/>
              </a:stretch>
            </a:blipFill>
          </p:spPr>
          <p:txBody>
            <a:bodyPr/>
            <a:lstStyle/>
            <a:p>
              <a:pPr algn="l" rtl="0"/>
              <a:endParaRPr lang="el-GR"/>
            </a:p>
          </p:txBody>
        </p:sp>
      </p:grpSp>
      <p:grpSp>
        <p:nvGrpSpPr>
          <p:cNvPr id="18" name="Group 18"/>
          <p:cNvGrpSpPr>
            <a:grpSpLocks noChangeAspect="1"/>
          </p:cNvGrpSpPr>
          <p:nvPr/>
        </p:nvGrpSpPr>
        <p:grpSpPr>
          <a:xfrm>
            <a:off x="9002023" y="0"/>
            <a:ext cx="9293984" cy="8703900"/>
            <a:chOff x="0" y="0"/>
            <a:chExt cx="15261350" cy="14292392"/>
          </a:xfrm>
        </p:grpSpPr>
        <p:sp>
          <p:nvSpPr>
            <p:cNvPr id="19" name="Freeform 19"/>
            <p:cNvSpPr/>
            <p:nvPr/>
          </p:nvSpPr>
          <p:spPr>
            <a:xfrm>
              <a:off x="0" y="0"/>
              <a:ext cx="15261337" cy="14292453"/>
            </a:xfrm>
            <a:custGeom>
              <a:avLst/>
              <a:gdLst/>
              <a:ahLst/>
              <a:cxnLst/>
              <a:rect l="l" t="t" r="r" b="b"/>
              <a:pathLst>
                <a:path w="15261337" h="14292453">
                  <a:moveTo>
                    <a:pt x="0" y="0"/>
                  </a:moveTo>
                  <a:lnTo>
                    <a:pt x="15261337" y="0"/>
                  </a:lnTo>
                  <a:lnTo>
                    <a:pt x="15261337" y="14292453"/>
                  </a:lnTo>
                  <a:lnTo>
                    <a:pt x="0" y="14292453"/>
                  </a:lnTo>
                  <a:lnTo>
                    <a:pt x="0" y="0"/>
                  </a:lnTo>
                  <a:close/>
                </a:path>
              </a:pathLst>
            </a:custGeom>
            <a:blipFill>
              <a:blip r:embed="rId9"/>
              <a:stretch>
                <a:fillRect t="-41703" r="-37810"/>
              </a:stretch>
            </a:blipFill>
          </p:spPr>
          <p:txBody>
            <a:bodyPr/>
            <a:lstStyle/>
            <a:p>
              <a:pPr algn="l" rtl="0"/>
              <a:endParaRPr lang="el-GR"/>
            </a:p>
          </p:txBody>
        </p:sp>
      </p:grpSp>
      <p:grpSp>
        <p:nvGrpSpPr>
          <p:cNvPr id="20" name="Group 20"/>
          <p:cNvGrpSpPr>
            <a:grpSpLocks noChangeAspect="1"/>
          </p:cNvGrpSpPr>
          <p:nvPr/>
        </p:nvGrpSpPr>
        <p:grpSpPr>
          <a:xfrm>
            <a:off x="1330659" y="685800"/>
            <a:ext cx="2878200" cy="873228"/>
            <a:chOff x="0" y="0"/>
            <a:chExt cx="3837600" cy="1164304"/>
          </a:xfrm>
        </p:grpSpPr>
        <p:sp>
          <p:nvSpPr>
            <p:cNvPr id="21" name="Freeform 21" descr="A purple and black text  Description automatically generated"/>
            <p:cNvSpPr/>
            <p:nvPr/>
          </p:nvSpPr>
          <p:spPr>
            <a:xfrm>
              <a:off x="0" y="0"/>
              <a:ext cx="3837559" cy="1164336"/>
            </a:xfrm>
            <a:custGeom>
              <a:avLst/>
              <a:gdLst/>
              <a:ahLst/>
              <a:cxnLst/>
              <a:rect l="l" t="t" r="r" b="b"/>
              <a:pathLst>
                <a:path w="3837559" h="1164336">
                  <a:moveTo>
                    <a:pt x="0" y="0"/>
                  </a:moveTo>
                  <a:lnTo>
                    <a:pt x="3837559" y="0"/>
                  </a:lnTo>
                  <a:lnTo>
                    <a:pt x="3837559" y="1164336"/>
                  </a:lnTo>
                  <a:lnTo>
                    <a:pt x="0" y="1164336"/>
                  </a:lnTo>
                  <a:lnTo>
                    <a:pt x="0" y="0"/>
                  </a:lnTo>
                  <a:close/>
                </a:path>
              </a:pathLst>
            </a:custGeom>
            <a:blipFill>
              <a:blip r:embed="rId10"/>
              <a:stretch>
                <a:fillRect t="-185" r="-1" b="-183"/>
              </a:stretch>
            </a:blipFill>
          </p:spPr>
          <p:txBody>
            <a:bodyPr/>
            <a:lstStyle/>
            <a:p>
              <a:pPr algn="l" rtl="0"/>
              <a:endParaRPr lang="el-GR"/>
            </a:p>
          </p:txBody>
        </p:sp>
      </p:grpSp>
      <p:grpSp>
        <p:nvGrpSpPr>
          <p:cNvPr id="22" name="Group 22"/>
          <p:cNvGrpSpPr/>
          <p:nvPr/>
        </p:nvGrpSpPr>
        <p:grpSpPr>
          <a:xfrm>
            <a:off x="846618" y="2868856"/>
            <a:ext cx="7198518" cy="4047566"/>
            <a:chOff x="0" y="0"/>
            <a:chExt cx="9598024" cy="5396754"/>
          </a:xfrm>
        </p:grpSpPr>
        <p:sp>
          <p:nvSpPr>
            <p:cNvPr id="23" name="Freeform 23"/>
            <p:cNvSpPr/>
            <p:nvPr/>
          </p:nvSpPr>
          <p:spPr>
            <a:xfrm>
              <a:off x="0" y="0"/>
              <a:ext cx="9598024" cy="5396754"/>
            </a:xfrm>
            <a:custGeom>
              <a:avLst/>
              <a:gdLst/>
              <a:ahLst/>
              <a:cxnLst/>
              <a:rect l="l" t="t" r="r" b="b"/>
              <a:pathLst>
                <a:path w="9598024" h="5396754">
                  <a:moveTo>
                    <a:pt x="0" y="0"/>
                  </a:moveTo>
                  <a:lnTo>
                    <a:pt x="9598024" y="0"/>
                  </a:lnTo>
                  <a:lnTo>
                    <a:pt x="9598024" y="5396754"/>
                  </a:lnTo>
                  <a:lnTo>
                    <a:pt x="0" y="5396754"/>
                  </a:lnTo>
                  <a:close/>
                </a:path>
              </a:pathLst>
            </a:custGeom>
            <a:solidFill>
              <a:srgbClr val="000000">
                <a:alpha val="0"/>
              </a:srgbClr>
            </a:solidFill>
          </p:spPr>
          <p:txBody>
            <a:bodyPr/>
            <a:lstStyle/>
            <a:p>
              <a:pPr algn="l" rtl="0"/>
              <a:endParaRPr lang="el-GR"/>
            </a:p>
          </p:txBody>
        </p:sp>
        <p:sp>
          <p:nvSpPr>
            <p:cNvPr id="24" name="TextBox 24"/>
            <p:cNvSpPr txBox="1"/>
            <p:nvPr/>
          </p:nvSpPr>
          <p:spPr>
            <a:xfrm>
              <a:off x="0" y="66675"/>
              <a:ext cx="9598024" cy="5330079"/>
            </a:xfrm>
            <a:prstGeom prst="rect">
              <a:avLst/>
            </a:prstGeom>
          </p:spPr>
          <p:txBody>
            <a:bodyPr lIns="0" tIns="0" rIns="0" bIns="0" rtlCol="0" anchor="b"/>
            <a:lstStyle/>
            <a:p>
              <a:pPr algn="l" rtl="0">
                <a:lnSpc>
                  <a:spcPts val="8100"/>
                </a:lnSpc>
              </a:pPr>
              <a:r>
                <a:rPr lang="en-US" sz="7500" b="1">
                  <a:solidFill>
                    <a:srgbClr val="8D5CFF"/>
                  </a:solidFill>
                  <a:latin typeface="Georgia Bold"/>
                  <a:ea typeface="Georgia Bold"/>
                  <a:cs typeface="Georgia Bold"/>
                  <a:sym typeface="Georgia Bold"/>
                </a:rPr>
                <a:t>Merci de votre participation !</a:t>
              </a:r>
            </a:p>
          </p:txBody>
        </p:sp>
      </p:grpSp>
      <p:sp>
        <p:nvSpPr>
          <p:cNvPr id="25" name="TextBox 25"/>
          <p:cNvSpPr txBox="1"/>
          <p:nvPr/>
        </p:nvSpPr>
        <p:spPr>
          <a:xfrm>
            <a:off x="834390" y="9793684"/>
            <a:ext cx="16815906" cy="314325"/>
          </a:xfrm>
          <a:prstGeom prst="rect">
            <a:avLst/>
          </a:prstGeom>
        </p:spPr>
        <p:txBody>
          <a:bodyPr lIns="0" tIns="0" rIns="0" bIns="0" rtlCol="0" anchor="t">
            <a:spAutoFit/>
          </a:bodyPr>
          <a:lstStyle/>
          <a:p>
            <a:pPr algn="l" rtl="0">
              <a:lnSpc>
                <a:spcPts val="1260"/>
              </a:lnSpc>
            </a:pPr>
            <a:r>
              <a:rPr lang="en-US" sz="1050" i="1">
                <a:solidFill>
                  <a:srgbClr val="19112C"/>
                </a:solidFill>
                <a:latin typeface="Arial Italics"/>
                <a:ea typeface="Arial Italics"/>
                <a:cs typeface="Arial Italics"/>
                <a:sym typeface="Arial Italics"/>
              </a:rPr>
              <a:t>Financé par l'Union européenne. Les opinions exprimées n'engagent que leurs auteurs et ne reflètent pas nécessairement celles de l'Union européenne ni de l'Agence exécutive européenne pour l'éducation et la culture (EACEA). Ni l'Union européenne ni l'EACEA ne sauraient en être tenues responsables.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1a149ce-3b9b-49e5-9b85-e8d73cf7a9e1" xsi:nil="true"/>
    <lcf76f155ced4ddcb4097134ff3c332f xmlns="5a1c25c4-0b2a-42a6-913f-68ecfe297e5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8C0B8D169EE444BAF1F0505B38EECE2" ma:contentTypeVersion="15" ma:contentTypeDescription="Crear nuevo documento." ma:contentTypeScope="" ma:versionID="b1cdc903d18ee34850b0f9a222a39f02">
  <xsd:schema xmlns:xsd="http://www.w3.org/2001/XMLSchema" xmlns:xs="http://www.w3.org/2001/XMLSchema" xmlns:p="http://schemas.microsoft.com/office/2006/metadata/properties" xmlns:ns2="5a1c25c4-0b2a-42a6-913f-68ecfe297e5e" xmlns:ns3="e1a149ce-3b9b-49e5-9b85-e8d73cf7a9e1" targetNamespace="http://schemas.microsoft.com/office/2006/metadata/properties" ma:root="true" ma:fieldsID="c18ceaf4bd0e4b8c6dc93c0ad80bb192" ns2:_="" ns3:_="">
    <xsd:import namespace="5a1c25c4-0b2a-42a6-913f-68ecfe297e5e"/>
    <xsd:import namespace="e1a149ce-3b9b-49e5-9b85-e8d73cf7a9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1c25c4-0b2a-42a6-913f-68ecfe297e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2bfd402e-ed0c-4925-b761-bad181901d0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a149ce-3b9b-49e5-9b85-e8d73cf7a9e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0b201dd-d677-41ff-b6be-b375765f28a8}" ma:internalName="TaxCatchAll" ma:showField="CatchAllData" ma:web="e1a149ce-3b9b-49e5-9b85-e8d73cf7a9e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F30ED4-EB4D-49A8-BBD4-001E46360ED7}">
  <ds:schemaRefs>
    <ds:schemaRef ds:uri="5a1c25c4-0b2a-42a6-913f-68ecfe297e5e"/>
    <ds:schemaRef ds:uri="e1a149ce-3b9b-49e5-9b85-e8d73cf7a9e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366B04-93A4-441C-BE0F-F3B135A98CCD}">
  <ds:schemaRefs>
    <ds:schemaRef ds:uri="http://schemas.microsoft.com/sharepoint/v3/contenttype/forms"/>
  </ds:schemaRefs>
</ds:datastoreItem>
</file>

<file path=customXml/itemProps3.xml><?xml version="1.0" encoding="utf-8"?>
<ds:datastoreItem xmlns:ds="http://schemas.openxmlformats.org/officeDocument/2006/customXml" ds:itemID="{91B4A4BE-8FE7-4F10-9906-EA834933912F}"/>
</file>

<file path=docProps/app.xml><?xml version="1.0" encoding="utf-8"?>
<Properties xmlns="http://schemas.openxmlformats.org/officeDocument/2006/extended-properties" xmlns:vt="http://schemas.openxmlformats.org/officeDocument/2006/docPropsVTypes">
  <TotalTime>7</TotalTime>
  <Words>12122</Words>
  <Application>Microsoft Office PowerPoint</Application>
  <PresentationFormat>Personalizado</PresentationFormat>
  <Paragraphs>882</Paragraphs>
  <Slides>93</Slides>
  <Notes>41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93</vt:i4>
      </vt:variant>
    </vt:vector>
  </HeadingPairs>
  <TitlesOfParts>
    <vt:vector size="101" baseType="lpstr">
      <vt:lpstr>Arial Bold Italics</vt:lpstr>
      <vt:lpstr>Arial Italics</vt:lpstr>
      <vt:lpstr>Calibri</vt:lpstr>
      <vt:lpstr>Arial</vt:lpstr>
      <vt:lpstr>Georgia</vt:lpstr>
      <vt:lpstr>Georgia Bold</vt:lpstr>
      <vt:lpstr>Arial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W4TEX_WP4_Ideathons_presentation_EN</dc:title>
  <cp:lastModifiedBy>Cámara Belux</cp:lastModifiedBy>
  <cp:revision>3</cp:revision>
  <dcterms:created xsi:type="dcterms:W3CDTF">2006-08-16T00:00:00Z</dcterms:created>
  <dcterms:modified xsi:type="dcterms:W3CDTF">2026-01-13T08:19:57Z</dcterms:modified>
  <dc:identifier>DAG4sS9hlTM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0x01010048C0B8D169EE444BAF1F0505B38EECE2</vt:lpwstr>
  </property>
  <property fmtid="{D5CDD505-2E9C-101B-9397-08002B2CF9AE}" pid="3" name="MediaServiceImageTags">
    <vt:lpwstr/>
  </property>
</Properties>
</file>