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9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9" r:id="rId87"/>
    <p:sldId id="340" r:id="rId88"/>
    <p:sldId id="341" r:id="rId89"/>
    <p:sldId id="342" r:id="rId90"/>
    <p:sldId id="343" r:id="rId91"/>
    <p:sldId id="344" r:id="rId92"/>
    <p:sldId id="345" r:id="rId93"/>
    <p:sldId id="346" r:id="rId94"/>
    <p:sldId id="347" r:id="rId95"/>
    <p:sldId id="348" r:id="rId96"/>
  </p:sldIdLst>
  <p:sldSz cx="18288000" cy="10287000"/>
  <p:notesSz cx="6858000" cy="9144000"/>
  <p:embeddedFontLst>
    <p:embeddedFont>
      <p:font typeface="Arial Bold" panose="020B0704020202020204" pitchFamily="34" charset="0"/>
      <p:regular r:id="rId98"/>
      <p:bold r:id="rId99"/>
    </p:embeddedFont>
    <p:embeddedFont>
      <p:font typeface="Arial Bold Italics" panose="020B0604020202020204" charset="0"/>
      <p:regular r:id="rId100"/>
      <p:bold r:id="rId101"/>
      <p:italic r:id="rId102"/>
      <p:boldItalic r:id="rId103"/>
    </p:embeddedFont>
    <p:embeddedFont>
      <p:font typeface="Arial Italics" panose="020B0604020202020204" charset="0"/>
      <p:regular r:id="rId104"/>
      <p:italic r:id="rId105"/>
    </p:embeddedFont>
    <p:embeddedFont>
      <p:font typeface="Georgia" panose="02040502050405020303" pitchFamily="18" charset="0"/>
      <p:regular r:id="rId106"/>
      <p:bold r:id="rId107"/>
      <p:italic r:id="rId108"/>
      <p:boldItalic r:id="rId109"/>
    </p:embeddedFont>
    <p:embeddedFont>
      <p:font typeface="Georgia Bold" panose="02040802050405020203" pitchFamily="18" charset="0"/>
      <p:regular r:id="rId110"/>
      <p:bold r:id="rId111"/>
      <p:italic r:id="rId112"/>
      <p:boldItalic r:id="rId1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4EBEC-48E9-43A6-A3F1-797C179F0E59}" v="2" dt="2025-12-11T16:36:13.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5.fntdata"/><Relationship Id="rId16" Type="http://schemas.openxmlformats.org/officeDocument/2006/relationships/slide" Target="slides/slide12.xml"/><Relationship Id="rId107" Type="http://schemas.openxmlformats.org/officeDocument/2006/relationships/font" Target="fonts/font10.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6.fntdata"/><Relationship Id="rId118"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2.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3.fntdata"/><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1.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rgios Samaras" userId="S::s.samaras_kainotomia.com.gr#ext#@boras.onmicrosoft.com::b18808f6-c9ec-42e1-b3db-bf31346e5666" providerId="AD" clId="Web-{41B4EBEC-48E9-43A6-A3F1-797C179F0E59}"/>
    <pc:docChg chg="modSld">
      <pc:chgData name="Stergios Samaras" userId="S::s.samaras_kainotomia.com.gr#ext#@boras.onmicrosoft.com::b18808f6-c9ec-42e1-b3db-bf31346e5666" providerId="AD" clId="Web-{41B4EBEC-48E9-43A6-A3F1-797C179F0E59}" dt="2025-12-11T16:36:13.525" v="1" actId="1076"/>
      <pc:docMkLst>
        <pc:docMk/>
      </pc:docMkLst>
      <pc:sldChg chg="addSp modSp">
        <pc:chgData name="Stergios Samaras" userId="S::s.samaras_kainotomia.com.gr#ext#@boras.onmicrosoft.com::b18808f6-c9ec-42e1-b3db-bf31346e5666" providerId="AD" clId="Web-{41B4EBEC-48E9-43A6-A3F1-797C179F0E59}" dt="2025-12-11T16:36:13.525" v="1" actId="1076"/>
        <pc:sldMkLst>
          <pc:docMk/>
          <pc:sldMk cId="0" sldId="256"/>
        </pc:sldMkLst>
        <pc:picChg chg="add mod">
          <ac:chgData name="Stergios Samaras" userId="S::s.samaras_kainotomia.com.gr#ext#@boras.onmicrosoft.com::b18808f6-c9ec-42e1-b3db-bf31346e5666" providerId="AD" clId="Web-{41B4EBEC-48E9-43A6-A3F1-797C179F0E59}" dt="2025-12-11T16:36:13.525" v="1" actId="1076"/>
          <ac:picMkLst>
            <pc:docMk/>
            <pc:sldMk cId="0" sldId="256"/>
            <ac:picMk id="8" creationId="{D59063A8-CD9E-45DF-12BA-2F32BF80456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Questa sfida riguarda la leadership, la creatività e l'empowerment, piuttosto che la semplice gestione dei rifiuti tessili.</a:t>
            </a:r>
          </a:p>
          <a:p>
            <a:r>
              <a:rPr lang="en-US"/>
              <a:t>In tutta Europa produciamo circa 16 chilogrammi di rifiuti tessili pro capite ogni anno, e meno dell'1% di questi viene riciclato per produrre nuovi capi di abbigliamento. Dietro queste statistiche si nasconde una grande opportunità, soprattutto per le donne.</a:t>
            </a:r>
          </a:p>
          <a:p>
            <a:r>
              <a:rPr lang="en-US"/>
              <a:t>In molte regioni tessili, le donne sono la colonna portante della produzione, ma raramente sono quelle che prendono le decisioni. Attraverso questo ideathon, vi invitiamo ad assumere quel ruolo di leadership e a pensare, progettare e proporre idee come innovatori in grado di ridefinire il settore.</a:t>
            </a:r>
          </a:p>
          <a:p>
            <a:r>
              <a:rPr lang="en-US"/>
              <a:t>42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 settore tessile europeo sta affrontando un grave problema legato ai rifiuti. La maggior parte dei tessuti prodotti ogni anno finisce ancora per essere bruciata o smaltita in discarica, mentre le esportazioni dell'UE di tessuti usati sono triplicate dal 2000, principalmente verso l'Africa e l'Asia (EEA, 2025). Nonostante la crescente consapevolezza, i sistemi di raccolta sono sottosviluppati e la maggior parte del riciclaggio è ancora "a ciclo aperto". Le nuove politiche dell'UE in materia di rifiuti e circolarità mirano a invertire questa tendenza rendendo i tessili durevoli, riparabili e riciclabili fin dalla progettazione.</a:t>
            </a:r>
          </a:p>
          <a:p>
            <a:r>
              <a:rPr lang="en-US"/>
              <a:t>Ogni cittadino dell'UE produce circa 16 kg di rifiuti tessili all'anno (AEA, 2024).</a:t>
            </a:r>
          </a:p>
          <a:p>
            <a:r>
              <a:rPr lang="en-US"/>
              <a:t>Solo 4,4 kg pro capite vengono raccolti separatamente per essere riutilizzati o riciclati, mentre il resto finisce nei rifiuti misti.</a:t>
            </a:r>
          </a:p>
          <a:p>
            <a:r>
              <a:rPr lang="en-US"/>
              <a:t>Meno dell'1 % dei tessili usati viene riciclato in nuovi capi di abbigliamento (riciclaggio "fibra a fibra").</a:t>
            </a:r>
          </a:p>
          <a:p>
            <a:r>
              <a:rPr lang="en-US"/>
              <a:t>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 miscelazione delle fibre e la mancanza di un design orientato al riciclaggio rendono complesso il riciclaggio meccanico o chimico. Le tecnologie attuali sono in grado di trattare fibre singole, ma i tessuti misti rimangono un ostacolo importante. Infine, la politica, l'innovazione e il comportamento dei consumatori devono evolversi insieme per rendere possibile il riciclaggio dei tessuti.</a:t>
            </a:r>
          </a:p>
          <a:p>
            <a:r>
              <a:rPr lang="en-US"/>
              <a:t>Materiali complessi: la maggior parte dei capi di abbigliamento in misto cotone, poliestere o elastan sono difficili da separare.</a:t>
            </a:r>
          </a:p>
          <a:p>
            <a:r>
              <a:rPr lang="en-US"/>
              <a:t>Infrastrutture di smistamento e riciclaggio limitate: negli Stati membri dell'UE esistono pochi impianti su larga scala.</a:t>
            </a:r>
          </a:p>
          <a:p>
            <a:r>
              <a:rPr lang="en-US"/>
              <a:t>Scarso incentivo economico: i materiali vergini sono spesso più economici di quelli riciclati.</a:t>
            </a:r>
          </a:p>
          <a:p>
            <a:r>
              <a:rPr lang="en-US"/>
              <a:t>Percorsi di fine vita poco chiari: molti tessuti usati esportati vengono smaltiti o inceneriti all'estero.</a:t>
            </a:r>
          </a:p>
          <a:p>
            <a:r>
              <a:rPr lang="en-US"/>
              <a:t>47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L'UE sta entrando in una fase decisiva. La nuova legislazione ridefinirà il modo in cui i prodotti tessili vengono progettati, venduti e recuperati, creando così spazio per l'innovazione: nuovi servizi di raccolta, strumenti di tracciabilità digitale, laboratori di progettazione o campagne di sensibilizzazione che rendono il riciclaggio facile e vantaggioso.</a:t>
            </a:r>
          </a:p>
          <a:p>
            <a:r>
              <a:rPr lang="en-US"/>
              <a:t>Strategia dell'UE per il settore tessile sostenibile e circolare (2022): entro il 2030 tutti i prodotti tessili presenti sul mercato dell'UE dovranno essere riciclabili, riparabili e realizzati in gran parte con fibre riciclate.</a:t>
            </a:r>
          </a:p>
          <a:p>
            <a:r>
              <a:rPr lang="en-US"/>
              <a:t>Raccolta differenziata obbligatoria dei tessili entro il 2025 in tutti gli Stati membri.</a:t>
            </a:r>
          </a:p>
          <a:p>
            <a:r>
              <a:rPr lang="en-US"/>
              <a:t>Responsabilità estesa del produttore (EPR): i marchi finanzieranno la raccolta, la cernita e il riciclaggio.</a:t>
            </a:r>
          </a:p>
          <a:p>
            <a:r>
              <a:rPr lang="en-US"/>
              <a:t>Focus sull'innovazione: nuove tecnologie di smistamento, passaporti digitali dei prodotti e formazione sul design per la circolarità.</a:t>
            </a:r>
          </a:p>
          <a:p>
            <a:endParaRPr lang="en-US"/>
          </a:p>
          <a:p>
            <a:r>
              <a:rPr lang="en-US"/>
              <a:t>48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Cominciamo con il comprendere la portata del problema.</a:t>
            </a:r>
          </a:p>
          <a:p>
            <a:r>
              <a:rPr lang="en-US"/>
              <a:t>In tutta Europa, ogni cittadino getta via circa 16 chilogrammi di tessuti ogni anno, ma solo una piccola parte (circa 4 chilogrammi) viene raccolta separatamente per essere riutilizzata o riciclata. Il resto viene semplicemente trattato come rifiuto misto, finendo spesso in discarica o negli inceneritori.</a:t>
            </a:r>
          </a:p>
          <a:p>
            <a:r>
              <a:rPr lang="en-US"/>
              <a:t>Inoltre, meno dell'1% di tutti i tessuti scartati viene riciclato in nuove fibre tessili, ciò che chiamiamo riciclaggio fibra-fibra. Ciò significa che quasi tutte le magliette, i vestiti o i jeans che scartiamo vengono persi per sempre dal ciclo di produzione.</a:t>
            </a:r>
          </a:p>
          <a:p>
            <a:r>
              <a:rPr lang="en-US"/>
              <a:t>Dietro questi numeri si nasconde un sistema ancora basato sul consumo lineare: produrre, acquistare, utilizzare e gettare via a un ritmo rapido. Questo modello è guidato dal fast fashion e dalla costante domanda di abiti nuovi ed economici.</a:t>
            </a:r>
          </a:p>
          <a:p>
            <a:r>
              <a:rPr lang="en-US"/>
              <a:t>Ma il cambiamento è in atto. L'UE ha dichiarato il settore tessile una priorità nella transizione verso un'economia circolare. Entro il 2025, tutti gli Stati membri dovranno istituire sistemi di raccolta differenziata dei tessili e i marchi saranno presto responsabili dei rifiuti che generano attraverso programmi di responsabilità estesa del produttore (EPR).</a:t>
            </a:r>
          </a:p>
          <a:p>
            <a:r>
              <a:rPr lang="en-US"/>
              <a:t>Come partecipanti a questo ideathon, state entrando in un momento in cui la politica incontra l'innovazione, il che rappresenta un'opportunità per progettare soluzioni che trasformano i rifiuti in valore e rendono possibile la transizione circolare.</a:t>
            </a:r>
          </a:p>
          <a:p>
            <a:endParaRPr lang="en-US"/>
          </a:p>
          <a:p>
            <a:r>
              <a:rPr lang="en-US"/>
              <a:t>50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Ora che abbiamo individuato il problema, vediamo perché è importante.</a:t>
            </a:r>
          </a:p>
          <a:p>
            <a:r>
              <a:rPr lang="en-US"/>
              <a:t>In primo luogo, dal punto di vista ambientale, i rifiuti tessili contribuiscono in modo significativo all'inquinamento e alle emissioni di carbonio. Le fibre sintetiche come il poliestere rilasciano microplastiche nell'acqua e nel suolo. Le fibre naturali come il cotone richiedono enormi quantità di acqua e terra, quindi sprecarle significa sprecare risorse naturali.</a:t>
            </a:r>
          </a:p>
          <a:p>
            <a:r>
              <a:rPr lang="en-US"/>
              <a:t>In secondo luogo, dal punto di vista economico, il valore dei materiali persi negli indumenti scartati è enorme. L'Agenzia europea dell'ambiente stima che l'UE potrebbe risparmiare miliardi di euro ogni anno attraverso sistemi efficaci di riciclaggio, riparazione e riutilizzo. Non si tratta solo di salvare il pianeta, ma anche di creare posti di lavoro verdi e nuovi modelli di business.</a:t>
            </a:r>
          </a:p>
          <a:p>
            <a:r>
              <a:rPr lang="en-US"/>
              <a:t>Infine, dal punto di vista sociale, gran parte dei tessuti usati in Europa vengono esportati in Africa e in Asia, spesso con l'etichetta "riutilizzo". Ma in realtà, molti di questi articoli finiscono nelle discariche all'estero, trasferendo l'impatto ambientale ad altre regioni. Mantenendo le risorse tessili in Europa, possiamo rendere il sistema più equo e trasparente.</a:t>
            </a:r>
          </a:p>
          <a:p>
            <a:r>
              <a:rPr lang="en-US"/>
              <a:t>Per le PMI, in particolare quelle guidate da donne o radicate nelle comunità locali, questa transizione apre nuove opportunità: caffè di riparazione, laboratori di upcycling, cooperative di riciclaggio o laboratori di progettazione che rendono la sostenibilità creativa e redditizia.</a:t>
            </a:r>
          </a:p>
          <a:p>
            <a:r>
              <a:rPr lang="en-US"/>
              <a:t>Il messaggio è semplice: i rifiuti tessili non sono solo un problema ambientale, ma anche un'opportunità di innovazione, empowerment e leadership in un futuro più verde.</a:t>
            </a:r>
          </a:p>
          <a:p>
            <a:r>
              <a:rPr lang="en-US"/>
              <a:t>51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Questa sfida riguarda la leadership, la creatività e l'empowerment, piuttosto che la semplice gestione dei rifiuti tessili.</a:t>
            </a:r>
          </a:p>
          <a:p>
            <a:r>
              <a:rPr lang="en-US"/>
              <a:t>In tutta Europa produciamo circa 16 chilogrammi di rifiuti tessili pro capite ogni anno, e meno dell'1% di questi viene riciclato per produrre nuovi capi di abbigliamento. Dietro queste statistiche si nasconde una grande opportunità, soprattutto per le donne.</a:t>
            </a:r>
          </a:p>
          <a:p>
            <a:r>
              <a:rPr lang="en-US"/>
              <a:t>In molte regioni tessili, le donne sono la colonna portante della produzione, ma raramente sono quelle che prendono le decisioni. Attraverso questo ideathon, vi invitiamo ad assumere quel ruolo di leadership e a pensare, progettare e proporre idee come innovatori in grado di ridefinire il settore.</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Questa sfida riguarda la leadership, la creatività e l'empowerment, piuttosto che la semplice gestione dei rifiuti tessili.</a:t>
            </a:r>
          </a:p>
          <a:p>
            <a:r>
              <a:rPr lang="en-US"/>
              <a:t>In tutta Europa produciamo circa 16 chilogrammi di rifiuti tessili pro capite ogni anno, e meno dell'1% di questi viene riciclato per produrre nuovi capi di abbigliamento. Dietro queste statistiche si nasconde una grande opportunità, soprattutto per le donne.</a:t>
            </a:r>
          </a:p>
          <a:p>
            <a:r>
              <a:rPr lang="en-US"/>
              <a:t>In molte regioni tessili, le donne sono la colonna portante della produzione, ma raramente sono quelle che prendono le decisioni. Attraverso questo ideathon, vi invitiamo ad assumere quel ruolo di leadership e a pensare, progettare e proporre idee come innovatori in grado di ridefinire il settore.</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Questa sfida riguarda la leadership, la creatività e l'empowerment, piuttosto che la semplice gestione dei rifiuti tessili.</a:t>
            </a:r>
          </a:p>
          <a:p>
            <a:r>
              <a:rPr lang="en-US"/>
              <a:t>In tutta Europa produciamo circa 16 chilogrammi di rifiuti tessili pro capite ogni anno, e meno dell'1% di questi viene riciclato per produrre nuovi capi di abbigliamento. Dietro queste statistiche si nasconde una grande opportunità, soprattutto per le donne.</a:t>
            </a:r>
          </a:p>
          <a:p>
            <a:r>
              <a:rPr lang="en-US"/>
              <a:t>In molte regioni tessili, le donne sono la colonna portante della produzione, ma raramente sono quelle che prendono le decisioni. Attraverso questo ideathon, vi invitiamo ad assumere quel ruolo di leadership e a pensare, progettare e proporre idee come innovatori in grado di ridefinire il settore.</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Ora che abbiamo esplorato la sfida, è il momento di formare le vostre squadre e avviare il processo creativo.</a:t>
            </a:r>
          </a:p>
          <a:p>
            <a:r>
              <a:rPr lang="en-US"/>
              <a:t>Ogni squadra dovrebbe essere composta da tre a cinque membri. Cercate di combinare diversi punti di forza: magari uno di voi è analitico, un altro è artistico, un altro ancora è sicuro di sé quando parla in pubblico. La diversità renderà le vostre idee più forti e complete.</a:t>
            </a:r>
          </a:p>
          <a:p>
            <a:r>
              <a:rPr lang="en-US"/>
              <a:t>Prendetevi qualche minuto per scegliere un nome per la squadra che rappresenti il vostro obiettivo, la vostra idea o la vostra visione comune. Potete dare libero sfogo alla vostra creatività, poiché questo nome vi accompagnerà per tutta la durata dell'ideathon.</a:t>
            </a:r>
          </a:p>
          <a:p>
            <a:r>
              <a:rPr lang="en-US"/>
              <a:t>Quindi, assegnate dei ruoli semplici all'interno del vostro team:</a:t>
            </a:r>
          </a:p>
          <a:p>
            <a:r>
              <a:rPr lang="en-US"/>
              <a:t>Un coordinatore che mantenga il gruppo organizzato.</a:t>
            </a:r>
          </a:p>
          <a:p>
            <a:r>
              <a:rPr lang="en-US"/>
              <a:t>Un ricercatore che controlli i dati o gli esempi.</a:t>
            </a:r>
          </a:p>
          <a:p>
            <a:r>
              <a:rPr lang="en-US"/>
              <a:t>Un creativo/designer che visualizza l'idea.</a:t>
            </a:r>
          </a:p>
          <a:p>
            <a:r>
              <a:rPr lang="en-US"/>
              <a:t>Un presentatore che terrà il discorso finale di 3 minuti.</a:t>
            </a:r>
          </a:p>
          <a:p>
            <a:r>
              <a:rPr lang="en-US"/>
              <a:t>Un cronometrista che garantisca il rispetto dei tempi previsti.</a:t>
            </a:r>
          </a:p>
          <a:p>
            <a:endParaRPr lang="en-US"/>
          </a:p>
          <a:p>
            <a:r>
              <a:rPr lang="en-US"/>
              <a:t>55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 processo dell'ideathon seguirà cinque fasi ben definite:</a:t>
            </a:r>
          </a:p>
          <a:p>
            <a:r>
              <a:rPr lang="en-US"/>
              <a:t>Seleziona la tua sfida: in questo caso, ambientale, sociale ed economica.</a:t>
            </a:r>
          </a:p>
          <a:p>
            <a:r>
              <a:rPr lang="en-US"/>
              <a:t>Comprendere le cause alla radice: perché esiste questo problema.</a:t>
            </a:r>
          </a:p>
          <a:p>
            <a:r>
              <a:rPr lang="en-US"/>
              <a:t>Fate brainstorming per trovare il maggior numero possibile di soluzioni: prima la quantità, poi la qualità.</a:t>
            </a:r>
          </a:p>
          <a:p>
            <a:r>
              <a:rPr lang="en-US"/>
              <a:t>Perfeziona la tua idea: rendila fattibile, sostenibile e stimolante.</a:t>
            </a:r>
          </a:p>
          <a:p>
            <a:r>
              <a:rPr lang="en-US"/>
              <a:t>Prepara la tua presentazione di 3 minuti per i giudici e i mentori.</a:t>
            </a:r>
          </a:p>
          <a:p>
            <a:r>
              <a:rPr lang="en-US"/>
              <a:t>65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Ricordate, questo non è un test, è un'esperienza di apprendimento. L'ideathon è pensato per aiutarvi a uscire dalla vostra zona di comfort, comunicare le vostre idee con sicurezza e crescere professionalmente.</a:t>
            </a:r>
          </a:p>
          <a:p>
            <a:r>
              <a:rPr lang="en-US"/>
              <a:t>Pertanto, la collaborazione è fondamentale. Dovete ascoltarvi a vicenda, bilanciare i tempi di parola e assicurarvi che ogni idea sia valorizzata. L'innovazione spesso nasce da voci inaspettate.</a:t>
            </a:r>
          </a:p>
          <a:p>
            <a:r>
              <a:rPr lang="en-US"/>
              <a:t>Infine, mantenete un atteggiamento divertente e positivo. Questa è la vostra occasione per dimostrare leadership, creatività e capacità di lavorare in squadra, ovvero le competenze che vi aiuteranno ad avere successo nel settore tessile in continua evoluzione.</a:t>
            </a:r>
          </a:p>
          <a:p>
            <a:endParaRPr lang="en-US"/>
          </a:p>
          <a:p>
            <a:r>
              <a:rPr lang="en-US"/>
              <a:t>66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 processo di valutazione è progettato per essere trasparente, equo e stimolante.</a:t>
            </a:r>
          </a:p>
          <a:p>
            <a:r>
              <a:rPr lang="en-US"/>
              <a:t>Un gruppo di esperti del settore, mentori ed educatori valuterà l'idea di ogni team. Non valuteranno solo ciò che proponete, ma anche come lo presentate, la vostra chiarezza, il lavoro di squadra e la capacità di tradurre la visione in azione.</a:t>
            </a:r>
          </a:p>
          <a:p>
            <a:r>
              <a:rPr lang="en-US"/>
              <a:t>I cinque criteri di valutazione fondamentali sono chiari:</a:t>
            </a:r>
          </a:p>
          <a:p>
            <a:r>
              <a:rPr lang="en-US"/>
              <a:t>Creatività: pensate all'originalità e all'immaginazione. La vostra idea rompe gli schemi e ispira un nuovo modo di pensare al riciclaggio dei tessuti e ai rifiuti?</a:t>
            </a:r>
          </a:p>
          <a:p>
            <a:r>
              <a:rPr lang="en-US"/>
              <a:t>Fattibilità: le grandi idee devono essere realistiche. Come potrebbe il vostro team realizzarla concretamente con il giusto supporto o le giuste partnership?</a:t>
            </a:r>
          </a:p>
          <a:p>
            <a:r>
              <a:rPr lang="en-US"/>
              <a:t>Sostenibilità: questo è fondamentale. La vostra idea dovrebbe proteggere il pianeta e le persone, non solo ridurre i rifiuti, ma anche sensibilizzare e sostenere il lavoro equo.</a:t>
            </a:r>
          </a:p>
          <a:p>
            <a:r>
              <a:rPr lang="en-US"/>
              <a:t>Impatto commerciale: operiamo in un settore che deve rimanere competitivo. Il tuo concetto crea valore, attira clienti o rafforza le PMI?</a:t>
            </a:r>
          </a:p>
          <a:p>
            <a:r>
              <a:rPr lang="en-US"/>
              <a:t>Qualità della presentazione: anche l'idea migliore può andare persa senza una buona comunicazione. Esercitati nella tua presentazione, dividi i ruoli di chi parla e coinvolgi il tuo pubblico.</a:t>
            </a:r>
          </a:p>
          <a:p>
            <a:r>
              <a:rPr lang="en-US"/>
              <a:t>Ricorda, ogni membro della giuria vuole che tu abbia successo. Apprezzeranno le idee che dimostrano collaborazione, fiducia e un chiaro legame con l'emancipazione femminile nel settore tessile.</a:t>
            </a:r>
          </a:p>
          <a:p>
            <a:endParaRPr lang="en-US"/>
          </a:p>
          <a:p>
            <a:r>
              <a:rPr lang="en-US"/>
              <a:t>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 processo di valutazione è progettato per essere trasparente, equo e stimolante.</a:t>
            </a:r>
          </a:p>
          <a:p>
            <a:r>
              <a:rPr lang="en-US"/>
              <a:t>Una giuria composta da esperti del settore, mentori ed educatori valuterà l'idea di ogni team. Non valuteranno solo ciò che proponete, ma anche come lo presentate: la vostra chiarezza, il vostro lavoro di squadra e la vostra capacità di tradurre la visione in azione.</a:t>
            </a:r>
          </a:p>
          <a:p>
            <a:r>
              <a:rPr lang="en-US"/>
              <a:t>I cinque criteri di valutazione fondamentali sono chiari:</a:t>
            </a:r>
          </a:p>
          <a:p>
            <a:r>
              <a:rPr lang="en-US"/>
              <a:t>Creatività: pensate all'originalità e all'immaginazione. La vostra idea rompe gli schemi e ispira un nuovo modo di pensare al riciclaggio dei tessuti e ai rifiuti?</a:t>
            </a:r>
          </a:p>
          <a:p>
            <a:r>
              <a:rPr lang="en-US"/>
              <a:t>Fattibilità: le grandi idee devono essere realistiche. Come potrebbe il vostro team realizzarla concretamente con il giusto supporto o le giuste partnership?</a:t>
            </a:r>
          </a:p>
          <a:p>
            <a:r>
              <a:rPr lang="en-US"/>
              <a:t>Sostenibilità: questo è fondamentale. La vostra idea dovrebbe proteggere il pianeta e le persone, non solo ridurre i rifiuti, ma anche sensibilizzare e sostenere il lavoro equo.</a:t>
            </a:r>
          </a:p>
          <a:p>
            <a:r>
              <a:rPr lang="en-US"/>
              <a:t>Impatto commerciale: operiamo in un settore che deve rimanere competitivo. Il tuo concetto crea valore, attira clienti o rafforza le PMI?</a:t>
            </a:r>
          </a:p>
          <a:p>
            <a:r>
              <a:rPr lang="en-US"/>
              <a:t>Qualità della presentazione: anche l'idea migliore può andare persa senza una buona comunicazione. Esercitati nella tua presentazione, dividi i ruoli di chi parla e coinvolgi il tuo pubblico.</a:t>
            </a:r>
          </a:p>
          <a:p>
            <a:r>
              <a:rPr lang="en-US"/>
              <a:t>Ricorda, ogni membro della giuria vuole che tu abbia successo. Apprezzeranno le idee che dimostrano collaborazione, fiducia e un chiaro legame con l'emancipazione femminile nel settore tessile.</a:t>
            </a:r>
          </a:p>
          <a:p>
            <a:endParaRPr lang="en-US"/>
          </a:p>
          <a:p>
            <a:r>
              <a:rPr lang="en-US"/>
              <a:t>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Ripercorriamo i premi dell'Ideathon:</a:t>
            </a:r>
          </a:p>
          <a:p>
            <a:r>
              <a:rPr lang="en-US"/>
              <a:t>Idea più sostenibile: questo premio va al team la cui idea ha il maggiore impatto ambientale e sociale. La loro soluzione non solo riduce gli scarti tessili, ma ridefinisce il modo in cui l'industria può proteggere il nostro pianeta e le persone.</a:t>
            </a:r>
          </a:p>
          <a:p>
            <a:r>
              <a:rPr lang="en-US"/>
              <a:t>Soluzione più creativa: questo premio riconosce l'originalità e l'immaginazione. Celebra un team che ha osato pensare in modo diverso, trasformando i limiti in ispirazione e dimostrando che l'innovazione spesso nasce da idee audaci.</a:t>
            </a:r>
          </a:p>
          <a:p>
            <a:r>
              <a:rPr lang="en-US"/>
              <a:t>Migliore collaborazione di squadra: questo premio onora la forza collettiva. Viene assegnato al team che ha dimostrato una cooperazione, un'inclusività e un sostegno reciproco eccezionali, il tipo di lavoro di squadra che permette a tutti di brillare.</a:t>
            </a:r>
          </a:p>
          <a:p>
            <a:r>
              <a:rPr lang="en-US"/>
              <a:t>Queste tre categorie catturano l'essenza del progetto W4TEX: donne leader attraverso la sostenibilità, la creatività e la collaborazione.</a:t>
            </a:r>
          </a:p>
          <a:p>
            <a:r>
              <a:rPr lang="en-US"/>
              <a:t>86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Ora che abbiamo individuato il problema, vediamo perché è importante.</a:t>
            </a:r>
          </a:p>
          <a:p>
            <a:r>
              <a:rPr lang="en-US"/>
              <a:t>In primo luogo, dal punto di vista ambientale, i rifiuti tessili contribuiscono in modo significativo all'inquinamento e alle emissioni di carbonio. Le fibre sintetiche come il poliestere rilasciano microplastiche nell'acqua e nel suolo. Le fibre naturali come il cotone richiedono enormi quantità di acqua e terra, quindi sprecarle significa sprecare risorse naturali.</a:t>
            </a:r>
          </a:p>
          <a:p>
            <a:r>
              <a:rPr lang="en-US"/>
              <a:t>In secondo luogo, dal punto di vista economico, il valore dei materiali persi negli indumenti scartati è enorme. L'Agenzia europea dell'ambiente stima che l'UE potrebbe risparmiare miliardi di euro ogni anno attraverso sistemi efficaci di riciclaggio, riparazione e riutilizzo. Non si tratta solo di salvare il pianeta, ma anche di creare posti di lavoro verdi e nuovi modelli di business.</a:t>
            </a:r>
          </a:p>
          <a:p>
            <a:r>
              <a:rPr lang="en-US"/>
              <a:t>Infine, dal punto di vista sociale, gran parte dei tessuti usati in Europa vengono esportati in Africa e in Asia, spesso con l'etichetta "riutilizzo". Ma in realtà, molti di questi articoli finiscono nelle discariche all'estero, trasferendo l'impatto ambientale ad altre regioni. Mantenendo le risorse tessili in Europa, possiamo rendere il sistema più equo e trasparente.</a:t>
            </a:r>
          </a:p>
          <a:p>
            <a:r>
              <a:rPr lang="en-US"/>
              <a:t>Per le PMI, in particolare quelle guidate da donne o radicate nelle comunità locali, questa transizione apre nuove opportunità: caffè di riparazione, laboratori di upcycling, cooperative di riciclaggio o laboratori di progettazione che rendono la sostenibilità creativa e redditizia.</a:t>
            </a:r>
          </a:p>
          <a:p>
            <a:r>
              <a:rPr lang="en-US"/>
              <a:t>Il messaggio è semplice: i rifiuti tessili non sono solo un problema ambientale, ma anche un'opportunità di innovazione, empowerment e leadership in un futuro più verde.</a:t>
            </a:r>
          </a:p>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Clicca per modificare lo stile del titolo principale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5.jpeg"/><Relationship Id="rId4" Type="http://schemas.openxmlformats.org/officeDocument/2006/relationships/image" Target="../media/image4.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2.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51.svg"/><Relationship Id="rId17" Type="http://schemas.openxmlformats.org/officeDocument/2006/relationships/image" Target="../media/image9.png"/><Relationship Id="rId2" Type="http://schemas.openxmlformats.org/officeDocument/2006/relationships/image" Target="../media/image3.jpe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0.png"/><Relationship Id="rId5" Type="http://schemas.openxmlformats.org/officeDocument/2006/relationships/image" Target="../media/image24.jpe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5.png"/><Relationship Id="rId9" Type="http://schemas.openxmlformats.org/officeDocument/2006/relationships/image" Target="../media/image48.png"/><Relationship Id="rId14"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60.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24.jpeg"/><Relationship Id="rId15" Type="http://schemas.openxmlformats.org/officeDocument/2006/relationships/image" Target="../media/image9.png"/><Relationship Id="rId10" Type="http://schemas.openxmlformats.org/officeDocument/2006/relationships/image" Target="../media/image58.svg"/><Relationship Id="rId4" Type="http://schemas.openxmlformats.org/officeDocument/2006/relationships/image" Target="../media/image5.png"/><Relationship Id="rId9" Type="http://schemas.openxmlformats.org/officeDocument/2006/relationships/image" Target="../media/image57.png"/><Relationship Id="rId14" Type="http://schemas.openxmlformats.org/officeDocument/2006/relationships/image" Target="../media/image62.sv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6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5.png"/><Relationship Id="rId5" Type="http://schemas.openxmlformats.org/officeDocument/2006/relationships/image" Target="../media/image24.jpeg"/><Relationship Id="rId15" Type="http://schemas.openxmlformats.org/officeDocument/2006/relationships/image" Target="../media/image9.png"/><Relationship Id="rId10" Type="http://schemas.openxmlformats.org/officeDocument/2006/relationships/image" Target="../media/image64.svg"/><Relationship Id="rId4" Type="http://schemas.openxmlformats.org/officeDocument/2006/relationships/image" Target="../media/image5.png"/><Relationship Id="rId9" Type="http://schemas.openxmlformats.org/officeDocument/2006/relationships/image" Target="../media/image63.png"/><Relationship Id="rId14" Type="http://schemas.openxmlformats.org/officeDocument/2006/relationships/image" Target="../media/image68.sv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image" Target="../media/image4.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72.png"/><Relationship Id="rId5" Type="http://schemas.openxmlformats.org/officeDocument/2006/relationships/image" Target="../media/image5.png"/><Relationship Id="rId10"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74.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7.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76.svg"/><Relationship Id="rId17" Type="http://schemas.openxmlformats.org/officeDocument/2006/relationships/image" Target="../media/image9.png"/><Relationship Id="rId2" Type="http://schemas.openxmlformats.org/officeDocument/2006/relationships/notesSlide" Target="../notesSlides/notesSlide12.xml"/><Relationship Id="rId16"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75.png"/><Relationship Id="rId5" Type="http://schemas.openxmlformats.org/officeDocument/2006/relationships/image" Target="../media/image5.png"/><Relationship Id="rId15" Type="http://schemas.openxmlformats.org/officeDocument/2006/relationships/image" Target="../media/image79.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 Id="rId14" Type="http://schemas.openxmlformats.org/officeDocument/2006/relationships/image" Target="../media/image78.sv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81.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83.jpe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4.jpeg"/><Relationship Id="rId4" Type="http://schemas.openxmlformats.org/officeDocument/2006/relationships/image" Target="../media/image4.png"/><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8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8.png"/><Relationship Id="rId5" Type="http://schemas.openxmlformats.org/officeDocument/2006/relationships/image" Target="../media/image24.jpeg"/><Relationship Id="rId10" Type="http://schemas.openxmlformats.org/officeDocument/2006/relationships/image" Target="../media/image87.svg"/><Relationship Id="rId4" Type="http://schemas.openxmlformats.org/officeDocument/2006/relationships/image" Target="../media/image5.png"/><Relationship Id="rId9" Type="http://schemas.openxmlformats.org/officeDocument/2006/relationships/image" Target="../media/image86.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4.jpeg"/><Relationship Id="rId10" Type="http://schemas.openxmlformats.org/officeDocument/2006/relationships/image" Target="../media/image27.svg"/><Relationship Id="rId4" Type="http://schemas.openxmlformats.org/officeDocument/2006/relationships/image" Target="../media/image5.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90.png"/><Relationship Id="rId4" Type="http://schemas.openxmlformats.org/officeDocument/2006/relationships/image" Target="../media/image4.png"/><Relationship Id="rId9"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9.sv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48.png"/><Relationship Id="rId2" Type="http://schemas.openxmlformats.org/officeDocument/2006/relationships/notesSlide" Target="../notesSlides/notesSlide28.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2.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91.png"/><Relationship Id="rId4" Type="http://schemas.openxmlformats.org/officeDocument/2006/relationships/image" Target="../media/image4.png"/><Relationship Id="rId9" Type="http://schemas.openxmlformats.org/officeDocument/2006/relationships/image" Target="../media/image2.png"/><Relationship Id="rId14"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95.png"/><Relationship Id="rId4" Type="http://schemas.openxmlformats.org/officeDocument/2006/relationships/image" Target="../media/image4.png"/><Relationship Id="rId9"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96.png"/><Relationship Id="rId4" Type="http://schemas.openxmlformats.org/officeDocument/2006/relationships/image" Target="../media/image4.png"/><Relationship Id="rId9"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2.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9.png"/><Relationship Id="rId5" Type="http://schemas.openxmlformats.org/officeDocument/2006/relationships/image" Target="../media/image5.png"/><Relationship Id="rId1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3.jpe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9.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98.svg"/><Relationship Id="rId17" Type="http://schemas.openxmlformats.org/officeDocument/2006/relationships/image" Target="../media/image9.png"/><Relationship Id="rId2" Type="http://schemas.openxmlformats.org/officeDocument/2006/relationships/notesSlide" Target="../notesSlides/notesSlide34.xml"/><Relationship Id="rId16" Type="http://schemas.openxmlformats.org/officeDocument/2006/relationships/image" Target="../media/image102.sv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7.png"/><Relationship Id="rId5" Type="http://schemas.openxmlformats.org/officeDocument/2006/relationships/image" Target="../media/image5.png"/><Relationship Id="rId15" Type="http://schemas.openxmlformats.org/officeDocument/2006/relationships/image" Target="../media/image101.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 Id="rId14" Type="http://schemas.openxmlformats.org/officeDocument/2006/relationships/image" Target="../media/image100.svg"/></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05.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03.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 Id="rId14" Type="http://schemas.openxmlformats.org/officeDocument/2006/relationships/image" Target="../media/image9.png"/></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3.png"/></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9.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9.svg"/><Relationship Id="rId3" Type="http://schemas.openxmlformats.org/officeDocument/2006/relationships/image" Target="../media/image2.png"/><Relationship Id="rId7" Type="http://schemas.openxmlformats.org/officeDocument/2006/relationships/image" Target="../media/image24.jpeg"/><Relationship Id="rId12" Type="http://schemas.openxmlformats.org/officeDocument/2006/relationships/image" Target="../media/image108.png"/><Relationship Id="rId2" Type="http://schemas.openxmlformats.org/officeDocument/2006/relationships/notesSlide" Target="../notesSlides/notesSlide36.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7.svg"/><Relationship Id="rId5" Type="http://schemas.openxmlformats.org/officeDocument/2006/relationships/image" Target="../media/image4.png"/><Relationship Id="rId15" Type="http://schemas.openxmlformats.org/officeDocument/2006/relationships/image" Target="../media/image111.svg"/><Relationship Id="rId10" Type="http://schemas.openxmlformats.org/officeDocument/2006/relationships/image" Target="../media/image106.png"/><Relationship Id="rId4" Type="http://schemas.openxmlformats.org/officeDocument/2006/relationships/image" Target="../media/image3.jpeg"/><Relationship Id="rId9" Type="http://schemas.openxmlformats.org/officeDocument/2006/relationships/image" Target="../media/image25.png"/><Relationship Id="rId14" Type="http://schemas.openxmlformats.org/officeDocument/2006/relationships/image" Target="../media/image110.pn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9.png"/></Relationships>
</file>

<file path=ppt/slides/_rels/slide5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4.jpeg"/><Relationship Id="rId10" Type="http://schemas.openxmlformats.org/officeDocument/2006/relationships/image" Target="../media/image113.svg"/><Relationship Id="rId4" Type="http://schemas.openxmlformats.org/officeDocument/2006/relationships/image" Target="../media/image5.png"/><Relationship Id="rId9" Type="http://schemas.openxmlformats.org/officeDocument/2006/relationships/image" Target="../media/image11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31.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9.png"/></Relationships>
</file>

<file path=ppt/slides/_rels/slide6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117.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6.png"/><Relationship Id="rId5" Type="http://schemas.openxmlformats.org/officeDocument/2006/relationships/image" Target="../media/image24.jpeg"/><Relationship Id="rId10" Type="http://schemas.openxmlformats.org/officeDocument/2006/relationships/image" Target="../media/image115.svg"/><Relationship Id="rId4" Type="http://schemas.openxmlformats.org/officeDocument/2006/relationships/image" Target="../media/image5.png"/><Relationship Id="rId9" Type="http://schemas.openxmlformats.org/officeDocument/2006/relationships/image" Target="../media/image114.png"/></Relationships>
</file>

<file path=ppt/slides/_rels/slide6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4.jpeg"/><Relationship Id="rId10" Type="http://schemas.openxmlformats.org/officeDocument/2006/relationships/image" Target="../media/image119.svg"/><Relationship Id="rId4" Type="http://schemas.openxmlformats.org/officeDocument/2006/relationships/image" Target="../media/image5.png"/><Relationship Id="rId9" Type="http://schemas.openxmlformats.org/officeDocument/2006/relationships/image" Target="../media/image118.png"/></Relationships>
</file>

<file path=ppt/slides/_rels/slide6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4.jpeg"/><Relationship Id="rId10" Type="http://schemas.openxmlformats.org/officeDocument/2006/relationships/image" Target="../media/image121.svg"/><Relationship Id="rId4" Type="http://schemas.openxmlformats.org/officeDocument/2006/relationships/image" Target="../media/image5.png"/><Relationship Id="rId9" Type="http://schemas.openxmlformats.org/officeDocument/2006/relationships/image" Target="../media/image120.png"/></Relationships>
</file>

<file path=ppt/slides/_rels/slide6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4.jpeg"/><Relationship Id="rId10" Type="http://schemas.openxmlformats.org/officeDocument/2006/relationships/image" Target="../media/image123.svg"/><Relationship Id="rId4" Type="http://schemas.openxmlformats.org/officeDocument/2006/relationships/image" Target="../media/image5.png"/><Relationship Id="rId9" Type="http://schemas.openxmlformats.org/officeDocument/2006/relationships/image" Target="../media/image122.png"/></Relationships>
</file>

<file path=ppt/slides/_rels/slide6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4.jpeg"/><Relationship Id="rId10" Type="http://schemas.openxmlformats.org/officeDocument/2006/relationships/image" Target="../media/image125.svg"/><Relationship Id="rId4" Type="http://schemas.openxmlformats.org/officeDocument/2006/relationships/image" Target="../media/image5.png"/><Relationship Id="rId9" Type="http://schemas.openxmlformats.org/officeDocument/2006/relationships/image" Target="../media/image124.png"/></Relationships>
</file>

<file path=ppt/slides/_rels/slide6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4.jpeg"/><Relationship Id="rId10" Type="http://schemas.openxmlformats.org/officeDocument/2006/relationships/image" Target="../media/image127.svg"/><Relationship Id="rId4" Type="http://schemas.openxmlformats.org/officeDocument/2006/relationships/image" Target="../media/image5.png"/><Relationship Id="rId9" Type="http://schemas.openxmlformats.org/officeDocument/2006/relationships/image" Target="../media/image126.png"/></Relationships>
</file>

<file path=ppt/slides/_rels/slide6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1.svg"/><Relationship Id="rId18" Type="http://schemas.openxmlformats.org/officeDocument/2006/relationships/image" Target="../media/image136.png"/><Relationship Id="rId3" Type="http://schemas.openxmlformats.org/officeDocument/2006/relationships/image" Target="../media/image2.png"/><Relationship Id="rId7" Type="http://schemas.openxmlformats.org/officeDocument/2006/relationships/image" Target="../media/image24.jpeg"/><Relationship Id="rId12" Type="http://schemas.openxmlformats.org/officeDocument/2006/relationships/image" Target="../media/image130.png"/><Relationship Id="rId17" Type="http://schemas.openxmlformats.org/officeDocument/2006/relationships/image" Target="../media/image135.svg"/><Relationship Id="rId2" Type="http://schemas.openxmlformats.org/officeDocument/2006/relationships/notesSlide" Target="../notesSlides/notesSlide37.xml"/><Relationship Id="rId16" Type="http://schemas.openxmlformats.org/officeDocument/2006/relationships/image" Target="../media/image134.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9.svg"/><Relationship Id="rId5" Type="http://schemas.openxmlformats.org/officeDocument/2006/relationships/image" Target="../media/image4.png"/><Relationship Id="rId15" Type="http://schemas.openxmlformats.org/officeDocument/2006/relationships/image" Target="../media/image133.svg"/><Relationship Id="rId10" Type="http://schemas.openxmlformats.org/officeDocument/2006/relationships/image" Target="../media/image128.png"/><Relationship Id="rId19" Type="http://schemas.openxmlformats.org/officeDocument/2006/relationships/image" Target="../media/image137.svg"/><Relationship Id="rId4" Type="http://schemas.openxmlformats.org/officeDocument/2006/relationships/image" Target="../media/image3.jpeg"/><Relationship Id="rId9" Type="http://schemas.openxmlformats.org/officeDocument/2006/relationships/image" Target="../media/image25.png"/><Relationship Id="rId14" Type="http://schemas.openxmlformats.org/officeDocument/2006/relationships/image" Target="../media/image132.png"/></Relationships>
</file>

<file path=ppt/slides/_rels/slide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138.png"/><Relationship Id="rId4" Type="http://schemas.openxmlformats.org/officeDocument/2006/relationships/image" Target="../media/image3.jpeg"/><Relationship Id="rId9" Type="http://schemas.openxmlformats.org/officeDocument/2006/relationships/image" Target="../media/image25.png"/></Relationships>
</file>

<file path=ppt/slides/_rels/slide6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40.png"/><Relationship Id="rId4" Type="http://schemas.openxmlformats.org/officeDocument/2006/relationships/image" Target="../media/image4.png"/><Relationship Id="rId9"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3.jpe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6.svg"/><Relationship Id="rId5" Type="http://schemas.openxmlformats.org/officeDocument/2006/relationships/image" Target="../media/image24.jpe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4.svg"/><Relationship Id="rId14" Type="http://schemas.openxmlformats.org/officeDocument/2006/relationships/image" Target="../media/image39.png"/></Relationships>
</file>

<file path=ppt/slides/_rels/slide7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39.png"/></Relationships>
</file>

<file path=ppt/slides/_rels/slide7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9.png"/></Relationships>
</file>

<file path=ppt/slides/_rels/slide7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7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5.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3.png"/><Relationship Id="rId5" Type="http://schemas.openxmlformats.org/officeDocument/2006/relationships/image" Target="../media/image24.jpeg"/><Relationship Id="rId15" Type="http://schemas.openxmlformats.org/officeDocument/2006/relationships/image" Target="../media/image9.png"/><Relationship Id="rId10" Type="http://schemas.openxmlformats.org/officeDocument/2006/relationships/image" Target="../media/image142.svg"/><Relationship Id="rId4" Type="http://schemas.openxmlformats.org/officeDocument/2006/relationships/image" Target="../media/image5.png"/><Relationship Id="rId9" Type="http://schemas.openxmlformats.org/officeDocument/2006/relationships/image" Target="../media/image141.png"/><Relationship Id="rId14" Type="http://schemas.openxmlformats.org/officeDocument/2006/relationships/image" Target="../media/image146.svg"/></Relationships>
</file>

<file path=ppt/slides/_rels/slide7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3.png"/></Relationships>
</file>

<file path=ppt/slides/_rels/slide7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5.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3.png"/><Relationship Id="rId5" Type="http://schemas.openxmlformats.org/officeDocument/2006/relationships/image" Target="../media/image24.jpeg"/><Relationship Id="rId15" Type="http://schemas.openxmlformats.org/officeDocument/2006/relationships/image" Target="../media/image9.png"/><Relationship Id="rId10" Type="http://schemas.openxmlformats.org/officeDocument/2006/relationships/image" Target="../media/image142.svg"/><Relationship Id="rId4" Type="http://schemas.openxmlformats.org/officeDocument/2006/relationships/image" Target="../media/image5.png"/><Relationship Id="rId9" Type="http://schemas.openxmlformats.org/officeDocument/2006/relationships/image" Target="../media/image141.png"/><Relationship Id="rId14" Type="http://schemas.openxmlformats.org/officeDocument/2006/relationships/image" Target="../media/image146.svg"/></Relationships>
</file>

<file path=ppt/slides/_rels/slide7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4.jpeg"/><Relationship Id="rId10" Type="http://schemas.openxmlformats.org/officeDocument/2006/relationships/image" Target="../media/image148.svg"/><Relationship Id="rId4" Type="http://schemas.openxmlformats.org/officeDocument/2006/relationships/image" Target="../media/image5.png"/><Relationship Id="rId9" Type="http://schemas.openxmlformats.org/officeDocument/2006/relationships/image" Target="../media/image147.png"/></Relationships>
</file>

<file path=ppt/slides/_rels/slide7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3.png"/></Relationships>
</file>

<file path=ppt/slides/_rels/slide7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7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5.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3.png"/><Relationship Id="rId5" Type="http://schemas.openxmlformats.org/officeDocument/2006/relationships/image" Target="../media/image24.jpeg"/><Relationship Id="rId15" Type="http://schemas.openxmlformats.org/officeDocument/2006/relationships/image" Target="../media/image9.png"/><Relationship Id="rId10" Type="http://schemas.openxmlformats.org/officeDocument/2006/relationships/image" Target="../media/image142.svg"/><Relationship Id="rId4" Type="http://schemas.openxmlformats.org/officeDocument/2006/relationships/image" Target="../media/image5.png"/><Relationship Id="rId9" Type="http://schemas.openxmlformats.org/officeDocument/2006/relationships/image" Target="../media/image141.png"/><Relationship Id="rId14" Type="http://schemas.openxmlformats.org/officeDocument/2006/relationships/image" Target="../media/image146.svg"/></Relationships>
</file>

<file path=ppt/slides/_rels/slide8.xml.rels><?xml version="1.0" encoding="UTF-8" standalone="yes"?>
<Relationships xmlns="http://schemas.openxmlformats.org/package/2006/relationships"><Relationship Id="rId8" Type="http://schemas.openxmlformats.org/officeDocument/2006/relationships/hyperlink" Target="https://www.w4tex-project.eu/course/be-a-manager/" TargetMode="External"/><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hyperlink" Target="https://www.w4tex-project.eu/women-think-green/"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3.png"/></Relationships>
</file>

<file path=ppt/slides/_rels/slide8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5.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3.png"/><Relationship Id="rId5" Type="http://schemas.openxmlformats.org/officeDocument/2006/relationships/image" Target="../media/image24.jpeg"/><Relationship Id="rId15" Type="http://schemas.openxmlformats.org/officeDocument/2006/relationships/image" Target="../media/image9.png"/><Relationship Id="rId10" Type="http://schemas.openxmlformats.org/officeDocument/2006/relationships/image" Target="../media/image142.svg"/><Relationship Id="rId4" Type="http://schemas.openxmlformats.org/officeDocument/2006/relationships/image" Target="../media/image5.png"/><Relationship Id="rId9" Type="http://schemas.openxmlformats.org/officeDocument/2006/relationships/image" Target="../media/image141.png"/><Relationship Id="rId14" Type="http://schemas.openxmlformats.org/officeDocument/2006/relationships/image" Target="../media/image146.svg"/></Relationships>
</file>

<file path=ppt/slides/_rels/slide8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3.png"/></Relationships>
</file>

<file path=ppt/slides/_rels/slide8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3.png"/><Relationship Id="rId5" Type="http://schemas.openxmlformats.org/officeDocument/2006/relationships/image" Target="../media/image24.jpeg"/><Relationship Id="rId10" Type="http://schemas.openxmlformats.org/officeDocument/2006/relationships/image" Target="../media/image142.svg"/><Relationship Id="rId4" Type="http://schemas.openxmlformats.org/officeDocument/2006/relationships/image" Target="../media/image5.png"/><Relationship Id="rId9" Type="http://schemas.openxmlformats.org/officeDocument/2006/relationships/image" Target="../media/image141.png"/></Relationships>
</file>

<file path=ppt/slides/_rels/slide8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3.png"/><Relationship Id="rId18" Type="http://schemas.openxmlformats.org/officeDocument/2006/relationships/image" Target="../media/image158.svg"/><Relationship Id="rId3" Type="http://schemas.openxmlformats.org/officeDocument/2006/relationships/image" Target="../media/image4.png"/><Relationship Id="rId21" Type="http://schemas.openxmlformats.org/officeDocument/2006/relationships/image" Target="../media/image9.png"/><Relationship Id="rId7" Type="http://schemas.openxmlformats.org/officeDocument/2006/relationships/image" Target="../media/image25.png"/><Relationship Id="rId12" Type="http://schemas.openxmlformats.org/officeDocument/2006/relationships/image" Target="../media/image152.svg"/><Relationship Id="rId17" Type="http://schemas.openxmlformats.org/officeDocument/2006/relationships/image" Target="../media/image157.png"/><Relationship Id="rId2" Type="http://schemas.openxmlformats.org/officeDocument/2006/relationships/image" Target="../media/image3.jpeg"/><Relationship Id="rId16" Type="http://schemas.openxmlformats.org/officeDocument/2006/relationships/image" Target="../media/image156.svg"/><Relationship Id="rId20" Type="http://schemas.openxmlformats.org/officeDocument/2006/relationships/image" Target="../media/image160.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51.png"/><Relationship Id="rId5" Type="http://schemas.openxmlformats.org/officeDocument/2006/relationships/image" Target="../media/image24.jpeg"/><Relationship Id="rId15" Type="http://schemas.openxmlformats.org/officeDocument/2006/relationships/image" Target="../media/image155.png"/><Relationship Id="rId10" Type="http://schemas.openxmlformats.org/officeDocument/2006/relationships/image" Target="../media/image2.png"/><Relationship Id="rId19" Type="http://schemas.openxmlformats.org/officeDocument/2006/relationships/image" Target="../media/image159.png"/><Relationship Id="rId4" Type="http://schemas.openxmlformats.org/officeDocument/2006/relationships/image" Target="../media/image5.png"/><Relationship Id="rId9" Type="http://schemas.openxmlformats.org/officeDocument/2006/relationships/image" Target="../media/image150.png"/><Relationship Id="rId14" Type="http://schemas.openxmlformats.org/officeDocument/2006/relationships/image" Target="../media/image154.svg"/></Relationships>
</file>

<file path=ppt/slides/_rels/slide8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38.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8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8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3.svg"/><Relationship Id="rId5" Type="http://schemas.openxmlformats.org/officeDocument/2006/relationships/image" Target="../media/image24.jpeg"/><Relationship Id="rId10" Type="http://schemas.openxmlformats.org/officeDocument/2006/relationships/image" Target="../media/image162.png"/><Relationship Id="rId4" Type="http://schemas.openxmlformats.org/officeDocument/2006/relationships/image" Target="../media/image5.png"/><Relationship Id="rId9" Type="http://schemas.openxmlformats.org/officeDocument/2006/relationships/image" Target="../media/image43.png"/></Relationships>
</file>

<file path=ppt/slides/_rels/slide8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64.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9.png"/></Relationships>
</file>

<file path=ppt/slides/_rels/slide89.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4.png"/></Relationships>
</file>

<file path=ppt/slides/_rels/slide9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66.png"/></Relationships>
</file>

<file path=ppt/slides/_rels/slide91.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svg"/><Relationship Id="rId1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169.png"/><Relationship Id="rId17" Type="http://schemas.openxmlformats.org/officeDocument/2006/relationships/image" Target="../media/image174.svg"/><Relationship Id="rId2" Type="http://schemas.openxmlformats.org/officeDocument/2006/relationships/image" Target="../media/image3.jpeg"/><Relationship Id="rId16"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8.svg"/><Relationship Id="rId5" Type="http://schemas.openxmlformats.org/officeDocument/2006/relationships/image" Target="../media/image24.jpeg"/><Relationship Id="rId15" Type="http://schemas.openxmlformats.org/officeDocument/2006/relationships/image" Target="../media/image172.svg"/><Relationship Id="rId10" Type="http://schemas.openxmlformats.org/officeDocument/2006/relationships/image" Target="../media/image167.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171.png"/></Relationships>
</file>

<file path=ppt/slides/_rels/slide92.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51354" y="-1184580"/>
            <a:ext cx="9836646" cy="9907530"/>
            <a:chOff x="0" y="0"/>
            <a:chExt cx="13115528" cy="13210040"/>
          </a:xfrm>
        </p:grpSpPr>
        <p:sp>
          <p:nvSpPr>
            <p:cNvPr id="5" name="Freeform 5"/>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2"/>
              <a:stretch>
                <a:fillRect t="-17338" r="-50246" b="-31833"/>
              </a:stretch>
            </a:blipFill>
          </p:spPr>
          <p:txBody>
            <a:bodyPr/>
            <a:lstStyle/>
            <a:p>
              <a:endParaRPr lang="el-GR"/>
            </a:p>
          </p:txBody>
        </p:sp>
      </p:grpSp>
      <p:grpSp>
        <p:nvGrpSpPr>
          <p:cNvPr id="6" name="Group 6"/>
          <p:cNvGrpSpPr>
            <a:grpSpLocks noChangeAspect="1"/>
          </p:cNvGrpSpPr>
          <p:nvPr/>
        </p:nvGrpSpPr>
        <p:grpSpPr>
          <a:xfrm>
            <a:off x="1052204" y="452011"/>
            <a:ext cx="2882265" cy="1403886"/>
            <a:chOff x="0" y="0"/>
            <a:chExt cx="3843020" cy="1871848"/>
          </a:xfrm>
        </p:grpSpPr>
        <p:sp>
          <p:nvSpPr>
            <p:cNvPr id="7" name="Freeform 7"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10" name="Group 10"/>
          <p:cNvGrpSpPr>
            <a:grpSpLocks noChangeAspect="1"/>
          </p:cNvGrpSpPr>
          <p:nvPr/>
        </p:nvGrpSpPr>
        <p:grpSpPr>
          <a:xfrm>
            <a:off x="6565846" y="9084780"/>
            <a:ext cx="1863449" cy="457211"/>
            <a:chOff x="0" y="0"/>
            <a:chExt cx="2484598" cy="609614"/>
          </a:xfrm>
        </p:grpSpPr>
        <p:sp>
          <p:nvSpPr>
            <p:cNvPr id="11" name="Freeform 11"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2" name="Group 12"/>
          <p:cNvGrpSpPr>
            <a:grpSpLocks noChangeAspect="1"/>
          </p:cNvGrpSpPr>
          <p:nvPr/>
        </p:nvGrpSpPr>
        <p:grpSpPr>
          <a:xfrm>
            <a:off x="8782690" y="9179158"/>
            <a:ext cx="1155611" cy="312497"/>
            <a:chOff x="0" y="0"/>
            <a:chExt cx="1540814" cy="416663"/>
          </a:xfrm>
        </p:grpSpPr>
        <p:sp>
          <p:nvSpPr>
            <p:cNvPr id="13" name="Freeform 13"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4" name="Group 14"/>
          <p:cNvGrpSpPr>
            <a:grpSpLocks noChangeAspect="1"/>
          </p:cNvGrpSpPr>
          <p:nvPr/>
        </p:nvGrpSpPr>
        <p:grpSpPr>
          <a:xfrm>
            <a:off x="10358809" y="8928531"/>
            <a:ext cx="856746" cy="856746"/>
            <a:chOff x="0" y="0"/>
            <a:chExt cx="1142328" cy="1142328"/>
          </a:xfrm>
        </p:grpSpPr>
        <p:sp>
          <p:nvSpPr>
            <p:cNvPr id="15" name="Freeform 15"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6" name="Group 16"/>
          <p:cNvGrpSpPr>
            <a:grpSpLocks noChangeAspect="1"/>
          </p:cNvGrpSpPr>
          <p:nvPr/>
        </p:nvGrpSpPr>
        <p:grpSpPr>
          <a:xfrm>
            <a:off x="11637112" y="9129872"/>
            <a:ext cx="1374778" cy="457211"/>
            <a:chOff x="0" y="0"/>
            <a:chExt cx="1833038" cy="609614"/>
          </a:xfrm>
        </p:grpSpPr>
        <p:sp>
          <p:nvSpPr>
            <p:cNvPr id="17" name="Freeform 17"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8" name="Group 18"/>
          <p:cNvGrpSpPr>
            <a:grpSpLocks noChangeAspect="1"/>
          </p:cNvGrpSpPr>
          <p:nvPr/>
        </p:nvGrpSpPr>
        <p:grpSpPr>
          <a:xfrm>
            <a:off x="13019231" y="9000888"/>
            <a:ext cx="2648887" cy="715178"/>
            <a:chOff x="0" y="0"/>
            <a:chExt cx="3531849" cy="953571"/>
          </a:xfrm>
        </p:grpSpPr>
        <p:sp>
          <p:nvSpPr>
            <p:cNvPr id="19" name="Freeform 19"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20" name="Group 20"/>
          <p:cNvGrpSpPr>
            <a:grpSpLocks noChangeAspect="1"/>
          </p:cNvGrpSpPr>
          <p:nvPr/>
        </p:nvGrpSpPr>
        <p:grpSpPr>
          <a:xfrm>
            <a:off x="15413295" y="9158185"/>
            <a:ext cx="2028087" cy="360735"/>
            <a:chOff x="0" y="0"/>
            <a:chExt cx="2704115" cy="480980"/>
          </a:xfrm>
        </p:grpSpPr>
        <p:sp>
          <p:nvSpPr>
            <p:cNvPr id="21" name="Freeform 21"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2" name="TextBox 22"/>
          <p:cNvSpPr txBox="1"/>
          <p:nvPr/>
        </p:nvSpPr>
        <p:spPr>
          <a:xfrm>
            <a:off x="834390" y="9793684"/>
            <a:ext cx="16815906" cy="675826"/>
          </a:xfrm>
          <a:prstGeom prst="rect">
            <a:avLst/>
          </a:prstGeom>
        </p:spPr>
        <p:txBody>
          <a:bodyPr lIns="0" tIns="0" rIns="0" bIns="0" rtlCol="0" anchor="t">
            <a:spAutoFit/>
          </a:bodyPr>
          <a:lstStyle/>
          <a:p>
            <a:r>
              <a:rPr lang="en-US" sz="1050">
                <a:solidFill>
                  <a:srgbClr val="19112C"/>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latin typeface="Arial"/>
              <a:cs typeface="Arial"/>
              <a:sym typeface="Arial Italics"/>
            </a:endParaRPr>
          </a:p>
          <a:p>
            <a:pPr>
              <a:lnSpc>
                <a:spcPts val="1260"/>
              </a:lnSpc>
            </a:pPr>
            <a:br>
              <a:rPr lang="en-US">
                <a:sym typeface="Arial Italics"/>
              </a:rPr>
            </a:br>
            <a:endParaRPr lang="en-US"/>
          </a:p>
        </p:txBody>
      </p:sp>
      <p:grpSp>
        <p:nvGrpSpPr>
          <p:cNvPr id="23" name="Group 23"/>
          <p:cNvGrpSpPr/>
          <p:nvPr/>
        </p:nvGrpSpPr>
        <p:grpSpPr>
          <a:xfrm>
            <a:off x="846618" y="887520"/>
            <a:ext cx="14874820" cy="4255980"/>
            <a:chOff x="0" y="0"/>
            <a:chExt cx="19833094" cy="5674640"/>
          </a:xfrm>
        </p:grpSpPr>
        <p:sp>
          <p:nvSpPr>
            <p:cNvPr id="24" name="Freeform 24"/>
            <p:cNvSpPr/>
            <p:nvPr/>
          </p:nvSpPr>
          <p:spPr>
            <a:xfrm>
              <a:off x="0" y="0"/>
              <a:ext cx="19833095" cy="5674640"/>
            </a:xfrm>
            <a:custGeom>
              <a:avLst/>
              <a:gdLst/>
              <a:ahLst/>
              <a:cxnLst/>
              <a:rect l="l" t="t" r="r" b="b"/>
              <a:pathLst>
                <a:path w="19833095" h="5674640">
                  <a:moveTo>
                    <a:pt x="0" y="0"/>
                  </a:moveTo>
                  <a:lnTo>
                    <a:pt x="19833095" y="0"/>
                  </a:lnTo>
                  <a:lnTo>
                    <a:pt x="19833095" y="5674640"/>
                  </a:lnTo>
                  <a:lnTo>
                    <a:pt x="0" y="5674640"/>
                  </a:lnTo>
                  <a:close/>
                </a:path>
              </a:pathLst>
            </a:custGeom>
            <a:solidFill>
              <a:srgbClr val="000000">
                <a:alpha val="0"/>
              </a:srgbClr>
            </a:solidFill>
          </p:spPr>
          <p:txBody>
            <a:bodyPr/>
            <a:lstStyle/>
            <a:p>
              <a:endParaRPr lang="el-GR"/>
            </a:p>
          </p:txBody>
        </p:sp>
        <p:sp>
          <p:nvSpPr>
            <p:cNvPr id="25" name="TextBox 25"/>
            <p:cNvSpPr txBox="1"/>
            <p:nvPr/>
          </p:nvSpPr>
          <p:spPr>
            <a:xfrm>
              <a:off x="0" y="57150"/>
              <a:ext cx="19833094" cy="5617490"/>
            </a:xfrm>
            <a:prstGeom prst="rect">
              <a:avLst/>
            </a:prstGeom>
          </p:spPr>
          <p:txBody>
            <a:bodyPr lIns="0" tIns="0" rIns="0" bIns="0" rtlCol="0" anchor="b"/>
            <a:lstStyle/>
            <a:p>
              <a:pPr algn="l">
                <a:lnSpc>
                  <a:spcPts val="5184"/>
                </a:lnSpc>
              </a:pPr>
              <a:r>
                <a:rPr lang="en-US" sz="4800" b="1">
                  <a:solidFill>
                    <a:srgbClr val="FFFFFF"/>
                  </a:solidFill>
                  <a:latin typeface="Georgia Bold"/>
                  <a:ea typeface="Georgia Bold"/>
                  <a:cs typeface="Georgia Bold"/>
                  <a:sym typeface="Georgia Bold"/>
                </a:rPr>
                <a:t>Be A Manager Ideathon</a:t>
              </a:r>
            </a:p>
          </p:txBody>
        </p:sp>
      </p:grpSp>
      <p:sp>
        <p:nvSpPr>
          <p:cNvPr id="26" name="TextBox 26"/>
          <p:cNvSpPr txBox="1"/>
          <p:nvPr/>
        </p:nvSpPr>
        <p:spPr>
          <a:xfrm>
            <a:off x="700178" y="5331619"/>
            <a:ext cx="9658631" cy="2325528"/>
          </a:xfrm>
          <a:prstGeom prst="rect">
            <a:avLst/>
          </a:prstGeom>
        </p:spPr>
        <p:txBody>
          <a:bodyPr lIns="0" tIns="0" rIns="0" bIns="0" rtlCol="0" anchor="t">
            <a:spAutoFit/>
          </a:bodyPr>
          <a:lstStyle/>
          <a:p>
            <a:pPr algn="l">
              <a:lnSpc>
                <a:spcPts val="7128"/>
              </a:lnSpc>
            </a:pPr>
            <a:r>
              <a:rPr lang="en-US" sz="6600" b="1">
                <a:solidFill>
                  <a:srgbClr val="75C83E"/>
                </a:solidFill>
                <a:latin typeface="Georgia Bold"/>
                <a:ea typeface="Georgia Bold"/>
                <a:cs typeface="Georgia Bold"/>
                <a:sym typeface="Georgia Bold"/>
              </a:rPr>
              <a:t>Empowerment delle donne nel settore tessile</a:t>
            </a:r>
          </a:p>
        </p:txBody>
      </p:sp>
      <p:pic>
        <p:nvPicPr>
          <p:cNvPr id="27" name="Immagine 26" descr="Immagine che contiene Blu elettrico, Carattere, blu, Blu intenso&#10;&#10;Il contenuto generato dall&amp;#39;IA potrebbe non essere corretto.">
            <a:extLst>
              <a:ext uri="{FF2B5EF4-FFF2-40B4-BE49-F238E27FC236}">
                <a16:creationId xmlns:a16="http://schemas.microsoft.com/office/drawing/2014/main" id="{23C3E8DB-B933-1D9D-8BB0-8EBAC8F0B186}"/>
              </a:ext>
            </a:extLst>
          </p:cNvPr>
          <p:cNvPicPr>
            <a:picLocks noChangeAspect="1"/>
          </p:cNvPicPr>
          <p:nvPr/>
        </p:nvPicPr>
        <p:blipFill>
          <a:blip r:embed="rId10"/>
          <a:stretch>
            <a:fillRect/>
          </a:stretch>
        </p:blipFill>
        <p:spPr>
          <a:xfrm>
            <a:off x="749060" y="8905695"/>
            <a:ext cx="3505200" cy="800100"/>
          </a:xfrm>
          <a:prstGeom prst="rect">
            <a:avLst/>
          </a:prstGeom>
        </p:spPr>
      </p:pic>
      <p:pic>
        <p:nvPicPr>
          <p:cNvPr id="8" name="Picture 7">
            <a:extLst>
              <a:ext uri="{FF2B5EF4-FFF2-40B4-BE49-F238E27FC236}">
                <a16:creationId xmlns:a16="http://schemas.microsoft.com/office/drawing/2014/main" id="{D59063A8-CD9E-45DF-12BA-2F32BF80456F}"/>
              </a:ext>
            </a:extLst>
          </p:cNvPr>
          <p:cNvPicPr>
            <a:picLocks noChangeAspect="1"/>
          </p:cNvPicPr>
          <p:nvPr/>
        </p:nvPicPr>
        <p:blipFill>
          <a:blip r:embed="rId11"/>
          <a:stretch>
            <a:fillRect/>
          </a:stretch>
        </p:blipFill>
        <p:spPr>
          <a:xfrm>
            <a:off x="4694011" y="9064851"/>
            <a:ext cx="1352550" cy="4667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974247" y="6402254"/>
            <a:ext cx="12577343" cy="2043825"/>
            <a:chOff x="0" y="0"/>
            <a:chExt cx="16769790" cy="2725100"/>
          </a:xfrm>
        </p:grpSpPr>
        <p:sp>
          <p:nvSpPr>
            <p:cNvPr id="22" name="Freeform 22"/>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l-GR"/>
            </a:p>
          </p:txBody>
        </p:sp>
        <p:sp>
          <p:nvSpPr>
            <p:cNvPr id="23" name="TextBox 23"/>
            <p:cNvSpPr txBox="1"/>
            <p:nvPr/>
          </p:nvSpPr>
          <p:spPr>
            <a:xfrm>
              <a:off x="0" y="66675"/>
              <a:ext cx="16769790" cy="2658425"/>
            </a:xfrm>
            <a:prstGeom prst="rect">
              <a:avLst/>
            </a:prstGeom>
          </p:spPr>
          <p:txBody>
            <a:bodyPr lIns="0" tIns="0" rIns="0" bIns="0" rtlCol="0" anchor="b"/>
            <a:lstStyle/>
            <a:p>
              <a:pPr algn="l">
                <a:lnSpc>
                  <a:spcPts val="6480"/>
                </a:lnSpc>
              </a:pPr>
              <a:r>
                <a:rPr lang="en-US" sz="6000" b="1">
                  <a:solidFill>
                    <a:srgbClr val="C0FF99"/>
                  </a:solidFill>
                  <a:latin typeface="Georgia Bold"/>
                  <a:ea typeface="Georgia Bold"/>
                  <a:cs typeface="Georgia Bold"/>
                  <a:sym typeface="Georgia Bold"/>
                </a:rPr>
                <a:t>Argomento:</a:t>
              </a:r>
            </a:p>
            <a:p>
              <a:pPr algn="l">
                <a:lnSpc>
                  <a:spcPts val="6480"/>
                </a:lnSpc>
              </a:pPr>
              <a:r>
                <a:rPr lang="en-US" sz="6000" b="1">
                  <a:solidFill>
                    <a:srgbClr val="FFFFFF"/>
                  </a:solidFill>
                  <a:latin typeface="Georgia Bold"/>
                  <a:ea typeface="Georgia Bold"/>
                  <a:cs typeface="Georgia Bold"/>
                  <a:sym typeface="Georgia Bold"/>
                </a:rPr>
                <a:t>Fast Fashion</a:t>
              </a:r>
            </a:p>
          </p:txBody>
        </p:sp>
      </p:grpSp>
      <p:grpSp>
        <p:nvGrpSpPr>
          <p:cNvPr id="24" name="Group 24"/>
          <p:cNvGrpSpPr>
            <a:grpSpLocks noChangeAspect="1"/>
          </p:cNvGrpSpPr>
          <p:nvPr/>
        </p:nvGrpSpPr>
        <p:grpSpPr>
          <a:xfrm>
            <a:off x="6565846" y="452011"/>
            <a:ext cx="10649636" cy="7042502"/>
            <a:chOff x="0" y="0"/>
            <a:chExt cx="14199514" cy="9390002"/>
          </a:xfrm>
        </p:grpSpPr>
        <p:sp>
          <p:nvSpPr>
            <p:cNvPr id="25" name="Freeform 25"/>
            <p:cNvSpPr/>
            <p:nvPr/>
          </p:nvSpPr>
          <p:spPr>
            <a:xfrm>
              <a:off x="0" y="0"/>
              <a:ext cx="14199488" cy="9389999"/>
            </a:xfrm>
            <a:custGeom>
              <a:avLst/>
              <a:gdLst/>
              <a:ahLst/>
              <a:cxnLst/>
              <a:rect l="l" t="t" r="r" b="b"/>
              <a:pathLst>
                <a:path w="14199488" h="9389999">
                  <a:moveTo>
                    <a:pt x="0" y="0"/>
                  </a:moveTo>
                  <a:lnTo>
                    <a:pt x="14199488" y="0"/>
                  </a:lnTo>
                  <a:lnTo>
                    <a:pt x="14199488" y="9389999"/>
                  </a:lnTo>
                  <a:lnTo>
                    <a:pt x="0" y="9389999"/>
                  </a:lnTo>
                  <a:lnTo>
                    <a:pt x="0" y="0"/>
                  </a:lnTo>
                  <a:close/>
                </a:path>
              </a:pathLst>
            </a:custGeom>
            <a:blipFill>
              <a:blip r:embed="rId10"/>
              <a:stretch>
                <a:fillRect t="-374" b="-374"/>
              </a:stretch>
            </a:blipFill>
          </p:spPr>
          <p:txBody>
            <a:bodyPr/>
            <a:lstStyle/>
            <a:p>
              <a:endParaRPr lang="el-GR"/>
            </a:p>
          </p:txBody>
        </p:sp>
      </p:grpSp>
      <p:pic>
        <p:nvPicPr>
          <p:cNvPr id="27" name="Immagine 26" descr="Immagine che contiene Blu elettrico, Carattere, blu, Blu intenso&#10;&#10;Il contenuto generato dall&amp;#39;IA potrebbe non essere corretto.">
            <a:extLst>
              <a:ext uri="{FF2B5EF4-FFF2-40B4-BE49-F238E27FC236}">
                <a16:creationId xmlns:a16="http://schemas.microsoft.com/office/drawing/2014/main" id="{C21A535D-9C48-567C-4170-EE5531EAA61F}"/>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358809" y="0"/>
            <a:ext cx="9364170" cy="7980216"/>
            <a:chOff x="0" y="0"/>
            <a:chExt cx="12891994" cy="10986654"/>
          </a:xfrm>
        </p:grpSpPr>
        <p:sp>
          <p:nvSpPr>
            <p:cNvPr id="19" name="Freeform 19"/>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8"/>
              <a:stretch>
                <a:fillRect b="-2"/>
              </a:stretch>
            </a:blipFill>
          </p:spPr>
          <p:txBody>
            <a:bodyPr/>
            <a:lstStyle/>
            <a:p>
              <a:endParaRPr lang="el-GR"/>
            </a:p>
          </p:txBody>
        </p:sp>
      </p:grpSp>
      <p:grpSp>
        <p:nvGrpSpPr>
          <p:cNvPr id="20" name="Group 20"/>
          <p:cNvGrpSpPr/>
          <p:nvPr/>
        </p:nvGrpSpPr>
        <p:grpSpPr>
          <a:xfrm>
            <a:off x="846620" y="547688"/>
            <a:ext cx="9091683" cy="1988345"/>
            <a:chOff x="0" y="0"/>
            <a:chExt cx="12122244" cy="2651126"/>
          </a:xfrm>
        </p:grpSpPr>
        <p:sp>
          <p:nvSpPr>
            <p:cNvPr id="21" name="Freeform 21"/>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2" name="TextBox 22"/>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FFFFFF"/>
                  </a:solidFill>
                  <a:latin typeface="Georgia Bold"/>
                  <a:ea typeface="Georgia Bold"/>
                  <a:cs typeface="Georgia Bold"/>
                  <a:sym typeface="Georgia Bold"/>
                </a:rPr>
                <a:t>Fast Fashion</a:t>
              </a:r>
            </a:p>
          </p:txBody>
        </p:sp>
      </p:grpSp>
      <p:sp>
        <p:nvSpPr>
          <p:cNvPr id="23" name="Freeform 23"/>
          <p:cNvSpPr/>
          <p:nvPr/>
        </p:nvSpPr>
        <p:spPr>
          <a:xfrm>
            <a:off x="7447723" y="4792422"/>
            <a:ext cx="3589239" cy="4337450"/>
          </a:xfrm>
          <a:custGeom>
            <a:avLst/>
            <a:gdLst/>
            <a:ahLst/>
            <a:cxnLst/>
            <a:rect l="l" t="t" r="r" b="b"/>
            <a:pathLst>
              <a:path w="3589239" h="4337450">
                <a:moveTo>
                  <a:pt x="0" y="0"/>
                </a:moveTo>
                <a:lnTo>
                  <a:pt x="3589240" y="0"/>
                </a:lnTo>
                <a:lnTo>
                  <a:pt x="3589240" y="4337450"/>
                </a:lnTo>
                <a:lnTo>
                  <a:pt x="0" y="4337450"/>
                </a:lnTo>
                <a:lnTo>
                  <a:pt x="0" y="0"/>
                </a:lnTo>
                <a:close/>
              </a:path>
            </a:pathLst>
          </a:custGeom>
          <a:blipFill>
            <a:blip r:embed="rId9"/>
            <a:stretch>
              <a:fillRect/>
            </a:stretch>
          </a:blipFill>
        </p:spPr>
        <p:txBody>
          <a:bodyPr/>
          <a:lstStyle/>
          <a:p>
            <a:endParaRPr lang="el-GR"/>
          </a:p>
        </p:txBody>
      </p:sp>
      <p:sp>
        <p:nvSpPr>
          <p:cNvPr id="24" name="TextBox 24"/>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sp>
        <p:nvSpPr>
          <p:cNvPr id="25" name="TextBox 25"/>
          <p:cNvSpPr txBox="1"/>
          <p:nvPr/>
        </p:nvSpPr>
        <p:spPr>
          <a:xfrm>
            <a:off x="938060" y="2812733"/>
            <a:ext cx="12830880" cy="2398776"/>
          </a:xfrm>
          <a:prstGeom prst="rect">
            <a:avLst/>
          </a:prstGeom>
        </p:spPr>
        <p:txBody>
          <a:bodyPr lIns="0" tIns="0" rIns="0" bIns="0" rtlCol="0" anchor="t">
            <a:spAutoFit/>
          </a:bodyPr>
          <a:lstStyle/>
          <a:p>
            <a:pPr algn="l">
              <a:lnSpc>
                <a:spcPts val="4320"/>
              </a:lnSpc>
            </a:pPr>
            <a:r>
              <a:rPr lang="en-US" sz="4000">
                <a:solidFill>
                  <a:srgbClr val="FFFFFF"/>
                </a:solidFill>
                <a:latin typeface="Arial"/>
                <a:ea typeface="Arial"/>
                <a:cs typeface="Arial"/>
                <a:sym typeface="Arial"/>
              </a:rPr>
              <a:t>Che cos'è il fast fashion?</a:t>
            </a:r>
          </a:p>
          <a:p>
            <a:pPr algn="l">
              <a:lnSpc>
                <a:spcPts val="3888"/>
              </a:lnSpc>
            </a:pPr>
            <a:endParaRPr lang="en-US" sz="4000">
              <a:solidFill>
                <a:srgbClr val="FFFFFF"/>
              </a:solidFill>
              <a:latin typeface="Arial"/>
              <a:ea typeface="Arial"/>
              <a:cs typeface="Arial"/>
              <a:sym typeface="Arial"/>
            </a:endParaRPr>
          </a:p>
          <a:p>
            <a:pPr marL="597219" lvl="1" indent="-298609" algn="l">
              <a:lnSpc>
                <a:spcPts val="3564"/>
              </a:lnSpc>
              <a:buFont typeface="Arial"/>
              <a:buChar char="•"/>
            </a:pPr>
            <a:r>
              <a:rPr lang="en-US" sz="3300">
                <a:solidFill>
                  <a:srgbClr val="FFFFFF"/>
                </a:solidFill>
                <a:latin typeface="Arial"/>
                <a:ea typeface="Arial"/>
                <a:cs typeface="Arial"/>
                <a:sym typeface="Arial"/>
              </a:rPr>
              <a:t>Qual è il tuo rapporto con questo modello?</a:t>
            </a:r>
          </a:p>
          <a:p>
            <a:pPr marL="597219" lvl="1" indent="-298609" algn="l">
              <a:lnSpc>
                <a:spcPts val="3564"/>
              </a:lnSpc>
              <a:buFont typeface="Arial"/>
              <a:buChar char="•"/>
            </a:pPr>
            <a:r>
              <a:rPr lang="en-US" sz="3300">
                <a:solidFill>
                  <a:srgbClr val="FFFFFF"/>
                </a:solidFill>
                <a:latin typeface="Arial"/>
                <a:ea typeface="Arial"/>
                <a:cs typeface="Arial"/>
                <a:sym typeface="Arial"/>
              </a:rPr>
              <a:t>Cosa ti ispira?</a:t>
            </a:r>
          </a:p>
          <a:p>
            <a:pPr marL="597219" lvl="1" indent="-298609" algn="l">
              <a:lnSpc>
                <a:spcPts val="3564"/>
              </a:lnSpc>
              <a:buFont typeface="Arial"/>
              <a:buChar char="•"/>
            </a:pPr>
            <a:r>
              <a:rPr lang="en-US" sz="3300">
                <a:solidFill>
                  <a:srgbClr val="FFFFFF"/>
                </a:solidFill>
                <a:latin typeface="Arial"/>
                <a:ea typeface="Arial"/>
                <a:cs typeface="Arial"/>
                <a:sym typeface="Arial"/>
              </a:rPr>
              <a:t>Esistono altri modelli?</a:t>
            </a:r>
          </a:p>
        </p:txBody>
      </p:sp>
      <p:pic>
        <p:nvPicPr>
          <p:cNvPr id="27" name="Immagine 26" descr="Immagine che contiene Blu elettrico, Carattere, blu, Blu intenso&#10;&#10;Il contenuto generato dall&amp;#39;IA potrebbe non essere corretto.">
            <a:extLst>
              <a:ext uri="{FF2B5EF4-FFF2-40B4-BE49-F238E27FC236}">
                <a16:creationId xmlns:a16="http://schemas.microsoft.com/office/drawing/2014/main" id="{B55E5858-97D7-3911-9A05-9D45588B9C92}"/>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1" name="Group 21"/>
          <p:cNvGrpSpPr/>
          <p:nvPr/>
        </p:nvGrpSpPr>
        <p:grpSpPr>
          <a:xfrm>
            <a:off x="1824007" y="3296335"/>
            <a:ext cx="7773299" cy="2752725"/>
            <a:chOff x="0" y="0"/>
            <a:chExt cx="10364398" cy="3670300"/>
          </a:xfrm>
        </p:grpSpPr>
        <p:sp>
          <p:nvSpPr>
            <p:cNvPr id="22" name="Freeform 22"/>
            <p:cNvSpPr/>
            <p:nvPr/>
          </p:nvSpPr>
          <p:spPr>
            <a:xfrm>
              <a:off x="6350" y="6350"/>
              <a:ext cx="10351643" cy="3657600"/>
            </a:xfrm>
            <a:custGeom>
              <a:avLst/>
              <a:gdLst/>
              <a:ahLst/>
              <a:cxnLst/>
              <a:rect l="l" t="t" r="r" b="b"/>
              <a:pathLst>
                <a:path w="10351643" h="3657600">
                  <a:moveTo>
                    <a:pt x="0" y="1828800"/>
                  </a:moveTo>
                  <a:lnTo>
                    <a:pt x="916432" y="0"/>
                  </a:lnTo>
                  <a:lnTo>
                    <a:pt x="9435211" y="0"/>
                  </a:lnTo>
                  <a:lnTo>
                    <a:pt x="10351643" y="1828800"/>
                  </a:lnTo>
                  <a:lnTo>
                    <a:pt x="9435211" y="3657600"/>
                  </a:lnTo>
                  <a:lnTo>
                    <a:pt x="916432" y="3657600"/>
                  </a:lnTo>
                  <a:close/>
                </a:path>
              </a:pathLst>
            </a:custGeom>
            <a:solidFill>
              <a:srgbClr val="C0FF99"/>
            </a:solidFill>
          </p:spPr>
          <p:txBody>
            <a:bodyPr/>
            <a:lstStyle/>
            <a:p>
              <a:endParaRPr lang="el-GR"/>
            </a:p>
          </p:txBody>
        </p:sp>
        <p:sp>
          <p:nvSpPr>
            <p:cNvPr id="23" name="Freeform 23"/>
            <p:cNvSpPr/>
            <p:nvPr/>
          </p:nvSpPr>
          <p:spPr>
            <a:xfrm>
              <a:off x="-254" y="0"/>
              <a:ext cx="10364851" cy="3670427"/>
            </a:xfrm>
            <a:custGeom>
              <a:avLst/>
              <a:gdLst/>
              <a:ahLst/>
              <a:cxnLst/>
              <a:rect l="l" t="t" r="r" b="b"/>
              <a:pathLst>
                <a:path w="10364851" h="3670427">
                  <a:moveTo>
                    <a:pt x="889" y="1832356"/>
                  </a:moveTo>
                  <a:lnTo>
                    <a:pt x="917321" y="3556"/>
                  </a:lnTo>
                  <a:cubicBezTo>
                    <a:pt x="918337" y="1397"/>
                    <a:pt x="920623" y="0"/>
                    <a:pt x="923036" y="0"/>
                  </a:cubicBezTo>
                  <a:lnTo>
                    <a:pt x="9441815" y="0"/>
                  </a:lnTo>
                  <a:cubicBezTo>
                    <a:pt x="9444228" y="0"/>
                    <a:pt x="9446387" y="1397"/>
                    <a:pt x="9447530" y="3556"/>
                  </a:cubicBezTo>
                  <a:lnTo>
                    <a:pt x="10363962" y="1832356"/>
                  </a:lnTo>
                  <a:cubicBezTo>
                    <a:pt x="10364851" y="1834134"/>
                    <a:pt x="10364851" y="1836293"/>
                    <a:pt x="10363962" y="1838071"/>
                  </a:cubicBezTo>
                  <a:lnTo>
                    <a:pt x="9447530" y="3666871"/>
                  </a:lnTo>
                  <a:cubicBezTo>
                    <a:pt x="9446514" y="3669030"/>
                    <a:pt x="9444228" y="3670427"/>
                    <a:pt x="9441815" y="3670427"/>
                  </a:cubicBezTo>
                  <a:lnTo>
                    <a:pt x="923036" y="3670427"/>
                  </a:lnTo>
                  <a:cubicBezTo>
                    <a:pt x="920623" y="3670427"/>
                    <a:pt x="918464" y="3669030"/>
                    <a:pt x="917321" y="3666871"/>
                  </a:cubicBezTo>
                  <a:lnTo>
                    <a:pt x="889" y="1837944"/>
                  </a:lnTo>
                  <a:cubicBezTo>
                    <a:pt x="0" y="1836166"/>
                    <a:pt x="0" y="1834007"/>
                    <a:pt x="889" y="1832229"/>
                  </a:cubicBezTo>
                  <a:moveTo>
                    <a:pt x="12192" y="1837944"/>
                  </a:moveTo>
                  <a:lnTo>
                    <a:pt x="6604" y="1835150"/>
                  </a:lnTo>
                  <a:lnTo>
                    <a:pt x="12319" y="1832356"/>
                  </a:lnTo>
                  <a:lnTo>
                    <a:pt x="928751" y="3661156"/>
                  </a:lnTo>
                  <a:lnTo>
                    <a:pt x="923036" y="3663950"/>
                  </a:lnTo>
                  <a:lnTo>
                    <a:pt x="923036" y="3657600"/>
                  </a:lnTo>
                  <a:lnTo>
                    <a:pt x="9441815" y="3657600"/>
                  </a:lnTo>
                  <a:lnTo>
                    <a:pt x="9441815" y="3663950"/>
                  </a:lnTo>
                  <a:lnTo>
                    <a:pt x="9436100" y="3661156"/>
                  </a:lnTo>
                  <a:lnTo>
                    <a:pt x="10352532" y="1832356"/>
                  </a:lnTo>
                  <a:lnTo>
                    <a:pt x="10358247" y="1835150"/>
                  </a:lnTo>
                  <a:lnTo>
                    <a:pt x="10352532" y="1837944"/>
                  </a:lnTo>
                  <a:lnTo>
                    <a:pt x="9436227" y="9144"/>
                  </a:lnTo>
                  <a:lnTo>
                    <a:pt x="9441942" y="6350"/>
                  </a:lnTo>
                  <a:lnTo>
                    <a:pt x="9441942" y="12700"/>
                  </a:lnTo>
                  <a:lnTo>
                    <a:pt x="923036" y="12700"/>
                  </a:lnTo>
                  <a:lnTo>
                    <a:pt x="923036" y="6350"/>
                  </a:lnTo>
                  <a:lnTo>
                    <a:pt x="928751" y="9144"/>
                  </a:lnTo>
                  <a:lnTo>
                    <a:pt x="12319" y="1837944"/>
                  </a:lnTo>
                  <a:close/>
                </a:path>
              </a:pathLst>
            </a:custGeom>
            <a:solidFill>
              <a:srgbClr val="70AD47"/>
            </a:solidFill>
          </p:spPr>
          <p:txBody>
            <a:bodyPr/>
            <a:lstStyle/>
            <a:p>
              <a:endParaRPr lang="el-GR"/>
            </a:p>
          </p:txBody>
        </p:sp>
      </p:grpSp>
      <p:grpSp>
        <p:nvGrpSpPr>
          <p:cNvPr id="24" name="Group 24"/>
          <p:cNvGrpSpPr/>
          <p:nvPr/>
        </p:nvGrpSpPr>
        <p:grpSpPr>
          <a:xfrm>
            <a:off x="4581033" y="730589"/>
            <a:ext cx="10967092" cy="941610"/>
            <a:chOff x="0" y="0"/>
            <a:chExt cx="14622790" cy="1255481"/>
          </a:xfrm>
        </p:grpSpPr>
        <p:sp>
          <p:nvSpPr>
            <p:cNvPr id="25" name="Freeform 25"/>
            <p:cNvSpPr/>
            <p:nvPr/>
          </p:nvSpPr>
          <p:spPr>
            <a:xfrm>
              <a:off x="0" y="0"/>
              <a:ext cx="14622790" cy="1255481"/>
            </a:xfrm>
            <a:custGeom>
              <a:avLst/>
              <a:gdLst/>
              <a:ahLst/>
              <a:cxnLst/>
              <a:rect l="l" t="t" r="r" b="b"/>
              <a:pathLst>
                <a:path w="14622790" h="1255481">
                  <a:moveTo>
                    <a:pt x="0" y="0"/>
                  </a:moveTo>
                  <a:lnTo>
                    <a:pt x="14622790" y="0"/>
                  </a:lnTo>
                  <a:lnTo>
                    <a:pt x="14622790" y="1255481"/>
                  </a:lnTo>
                  <a:lnTo>
                    <a:pt x="0" y="1255481"/>
                  </a:lnTo>
                  <a:close/>
                </a:path>
              </a:pathLst>
            </a:custGeom>
            <a:solidFill>
              <a:srgbClr val="000000">
                <a:alpha val="0"/>
              </a:srgbClr>
            </a:solidFill>
          </p:spPr>
          <p:txBody>
            <a:bodyPr/>
            <a:lstStyle/>
            <a:p>
              <a:endParaRPr lang="el-GR"/>
            </a:p>
          </p:txBody>
        </p:sp>
        <p:sp>
          <p:nvSpPr>
            <p:cNvPr id="26" name="TextBox 26"/>
            <p:cNvSpPr txBox="1"/>
            <p:nvPr/>
          </p:nvSpPr>
          <p:spPr>
            <a:xfrm>
              <a:off x="0" y="47625"/>
              <a:ext cx="14622790" cy="1207856"/>
            </a:xfrm>
            <a:prstGeom prst="rect">
              <a:avLst/>
            </a:prstGeom>
          </p:spPr>
          <p:txBody>
            <a:bodyPr lIns="0" tIns="0" rIns="0" bIns="0" rtlCol="0" anchor="b"/>
            <a:lstStyle/>
            <a:p>
              <a:pPr algn="l">
                <a:lnSpc>
                  <a:spcPts val="5399"/>
                </a:lnSpc>
              </a:pPr>
              <a:r>
                <a:rPr lang="en-US" sz="4999" b="1">
                  <a:solidFill>
                    <a:srgbClr val="FFFFFF"/>
                  </a:solidFill>
                  <a:latin typeface="Georgia Bold"/>
                  <a:ea typeface="Georgia Bold"/>
                  <a:cs typeface="Georgia Bold"/>
                  <a:sym typeface="Georgia Bold"/>
                </a:rPr>
                <a:t>La problematica del fast fashion</a:t>
              </a:r>
            </a:p>
          </p:txBody>
        </p:sp>
      </p:grpSp>
      <p:grpSp>
        <p:nvGrpSpPr>
          <p:cNvPr id="27" name="Group 27"/>
          <p:cNvGrpSpPr>
            <a:grpSpLocks noChangeAspect="1"/>
          </p:cNvGrpSpPr>
          <p:nvPr/>
        </p:nvGrpSpPr>
        <p:grpSpPr>
          <a:xfrm>
            <a:off x="10832552" y="1672199"/>
            <a:ext cx="5594787" cy="6237171"/>
            <a:chOff x="0" y="0"/>
            <a:chExt cx="7459716" cy="8316228"/>
          </a:xfrm>
        </p:grpSpPr>
        <p:sp>
          <p:nvSpPr>
            <p:cNvPr id="28" name="Freeform 28"/>
            <p:cNvSpPr/>
            <p:nvPr/>
          </p:nvSpPr>
          <p:spPr>
            <a:xfrm>
              <a:off x="0" y="0"/>
              <a:ext cx="7459726" cy="8316214"/>
            </a:xfrm>
            <a:custGeom>
              <a:avLst/>
              <a:gdLst/>
              <a:ahLst/>
              <a:cxnLst/>
              <a:rect l="l" t="t" r="r" b="b"/>
              <a:pathLst>
                <a:path w="7459726" h="8316214">
                  <a:moveTo>
                    <a:pt x="0" y="0"/>
                  </a:moveTo>
                  <a:lnTo>
                    <a:pt x="7459726" y="0"/>
                  </a:lnTo>
                  <a:lnTo>
                    <a:pt x="7459726" y="8316214"/>
                  </a:lnTo>
                  <a:lnTo>
                    <a:pt x="0" y="8316214"/>
                  </a:lnTo>
                  <a:lnTo>
                    <a:pt x="0" y="0"/>
                  </a:lnTo>
                  <a:close/>
                </a:path>
              </a:pathLst>
            </a:custGeom>
            <a:blipFill>
              <a:blip r:embed="rId9"/>
              <a:stretch>
                <a:fillRect/>
              </a:stretch>
            </a:blipFill>
          </p:spPr>
          <p:txBody>
            <a:bodyPr/>
            <a:lstStyle/>
            <a:p>
              <a:endParaRPr lang="el-GR"/>
            </a:p>
          </p:txBody>
        </p:sp>
      </p:grpSp>
      <p:sp>
        <p:nvSpPr>
          <p:cNvPr id="29" name="TextBox 29"/>
          <p:cNvSpPr txBox="1"/>
          <p:nvPr/>
        </p:nvSpPr>
        <p:spPr>
          <a:xfrm>
            <a:off x="2052520" y="3495006"/>
            <a:ext cx="7556236" cy="2274662"/>
          </a:xfrm>
          <a:prstGeom prst="rect">
            <a:avLst/>
          </a:prstGeom>
        </p:spPr>
        <p:txBody>
          <a:bodyPr lIns="0" tIns="0" rIns="0" bIns="0" rtlCol="0" anchor="t">
            <a:spAutoFit/>
          </a:bodyPr>
          <a:lstStyle/>
          <a:p>
            <a:pPr algn="ctr">
              <a:lnSpc>
                <a:spcPts val="3600"/>
              </a:lnSpc>
            </a:pPr>
            <a:r>
              <a:rPr lang="en-US" sz="2800" b="1" err="1">
                <a:solidFill>
                  <a:srgbClr val="8D5CFF"/>
                </a:solidFill>
                <a:latin typeface="Arial Bold"/>
                <a:ea typeface="Arial Bold"/>
                <a:cs typeface="Arial Bold"/>
                <a:sym typeface="Arial Bold"/>
              </a:rPr>
              <a:t>Ciclo</a:t>
            </a:r>
            <a:r>
              <a:rPr lang="en-US" sz="2800" b="1">
                <a:solidFill>
                  <a:srgbClr val="8D5CFF"/>
                </a:solidFill>
                <a:latin typeface="Arial Bold"/>
                <a:ea typeface="Arial Bold"/>
                <a:cs typeface="Arial Bold"/>
                <a:sym typeface="Arial Bold"/>
              </a:rPr>
              <a:t> </a:t>
            </a:r>
            <a:r>
              <a:rPr lang="en-US" sz="2800" b="1" err="1">
                <a:solidFill>
                  <a:srgbClr val="8D5CFF"/>
                </a:solidFill>
                <a:latin typeface="Arial Bold"/>
                <a:ea typeface="Arial Bold"/>
                <a:cs typeface="Arial Bold"/>
                <a:sym typeface="Arial Bold"/>
              </a:rPr>
              <a:t>tradizionale</a:t>
            </a:r>
            <a:r>
              <a:rPr lang="en-US" sz="2800" b="1">
                <a:solidFill>
                  <a:srgbClr val="8D5CFF"/>
                </a:solidFill>
                <a:latin typeface="Arial Bold"/>
                <a:ea typeface="Arial Bold"/>
                <a:cs typeface="Arial Bold"/>
                <a:sym typeface="Arial Bold"/>
              </a:rPr>
              <a:t>: </a:t>
            </a:r>
            <a:r>
              <a:rPr lang="en-US" sz="2800">
                <a:solidFill>
                  <a:srgbClr val="8D5CFF"/>
                </a:solidFill>
                <a:latin typeface="Arial"/>
                <a:ea typeface="Arial"/>
                <a:cs typeface="Arial"/>
                <a:sym typeface="Arial"/>
              </a:rPr>
              <a:t>circa 1 </a:t>
            </a:r>
            <a:r>
              <a:rPr lang="en-US" sz="2800" b="1">
                <a:solidFill>
                  <a:srgbClr val="8D5CFF"/>
                </a:solidFill>
                <a:latin typeface="Arial Bold"/>
                <a:ea typeface="Arial Bold"/>
                <a:cs typeface="Arial Bold"/>
                <a:sym typeface="Arial Bold"/>
              </a:rPr>
              <a:t>anno </a:t>
            </a:r>
          </a:p>
          <a:p>
            <a:pPr algn="ctr">
              <a:lnSpc>
                <a:spcPts val="3600"/>
              </a:lnSpc>
            </a:pPr>
            <a:endParaRPr lang="en-US" sz="2800" b="1">
              <a:solidFill>
                <a:srgbClr val="8D5CFF"/>
              </a:solidFill>
              <a:latin typeface="Arial Bold"/>
              <a:ea typeface="Arial Bold"/>
              <a:cs typeface="Arial Bold"/>
              <a:sym typeface="Arial Bold"/>
            </a:endParaRPr>
          </a:p>
          <a:p>
            <a:pPr algn="ctr">
              <a:lnSpc>
                <a:spcPts val="3600"/>
              </a:lnSpc>
            </a:pPr>
            <a:r>
              <a:rPr lang="en-US" sz="2800" b="1" err="1">
                <a:solidFill>
                  <a:srgbClr val="8D5CFF"/>
                </a:solidFill>
                <a:latin typeface="Arial Bold"/>
                <a:ea typeface="Arial Bold"/>
                <a:cs typeface="Arial Bold"/>
                <a:sym typeface="Arial Bold"/>
              </a:rPr>
              <a:t>Ciclo</a:t>
            </a:r>
            <a:r>
              <a:rPr lang="en-US" sz="2800" b="1">
                <a:solidFill>
                  <a:srgbClr val="8D5CFF"/>
                </a:solidFill>
                <a:latin typeface="Arial Bold"/>
                <a:ea typeface="Arial Bold"/>
                <a:cs typeface="Arial Bold"/>
                <a:sym typeface="Arial Bold"/>
              </a:rPr>
              <a:t> di </a:t>
            </a:r>
            <a:r>
              <a:rPr lang="en-US" sz="2800" b="1" err="1">
                <a:solidFill>
                  <a:srgbClr val="8D5CFF"/>
                </a:solidFill>
                <a:latin typeface="Arial Bold"/>
                <a:ea typeface="Arial Bold"/>
                <a:cs typeface="Arial Bold"/>
                <a:sym typeface="Arial Bold"/>
              </a:rPr>
              <a:t>produzione</a:t>
            </a:r>
            <a:r>
              <a:rPr lang="en-US" sz="2800" b="1">
                <a:solidFill>
                  <a:srgbClr val="8D5CFF"/>
                </a:solidFill>
                <a:latin typeface="Arial Bold"/>
                <a:ea typeface="Arial Bold"/>
                <a:cs typeface="Arial Bold"/>
                <a:sym typeface="Arial Bold"/>
              </a:rPr>
              <a:t> veloce: </a:t>
            </a:r>
            <a:r>
              <a:rPr lang="en-US" sz="2800">
                <a:solidFill>
                  <a:srgbClr val="8D5CFF"/>
                </a:solidFill>
                <a:latin typeface="Arial"/>
                <a:ea typeface="Arial"/>
                <a:cs typeface="Arial"/>
                <a:sym typeface="Arial"/>
              </a:rPr>
              <a:t>poche </a:t>
            </a:r>
            <a:r>
              <a:rPr lang="en-US" sz="2800" err="1">
                <a:solidFill>
                  <a:srgbClr val="8D5CFF"/>
                </a:solidFill>
                <a:latin typeface="Arial"/>
                <a:ea typeface="Arial"/>
                <a:cs typeface="Arial"/>
                <a:sym typeface="Arial"/>
              </a:rPr>
              <a:t>settimane</a:t>
            </a:r>
            <a:endParaRPr lang="en-US" sz="2800">
              <a:solidFill>
                <a:srgbClr val="8D5CFF"/>
              </a:solidFill>
              <a:latin typeface="Arial"/>
              <a:ea typeface="Arial"/>
              <a:cs typeface="Arial"/>
              <a:sym typeface="Arial"/>
            </a:endParaRPr>
          </a:p>
          <a:p>
            <a:pPr algn="ctr">
              <a:lnSpc>
                <a:spcPts val="3600"/>
              </a:lnSpc>
            </a:pPr>
            <a:endParaRPr lang="en-US" sz="2800">
              <a:solidFill>
                <a:srgbClr val="8D5CFF"/>
              </a:solidFill>
              <a:latin typeface="Arial"/>
              <a:ea typeface="Arial"/>
              <a:cs typeface="Arial"/>
              <a:sym typeface="Arial"/>
            </a:endParaRPr>
          </a:p>
          <a:p>
            <a:pPr algn="ctr">
              <a:lnSpc>
                <a:spcPts val="3600"/>
              </a:lnSpc>
            </a:pPr>
            <a:r>
              <a:rPr lang="en-US" sz="2800" b="1" err="1">
                <a:solidFill>
                  <a:srgbClr val="8D5CFF"/>
                </a:solidFill>
                <a:latin typeface="Arial Bold"/>
                <a:ea typeface="Arial Bold"/>
                <a:cs typeface="Arial Bold"/>
                <a:sym typeface="Arial Bold"/>
              </a:rPr>
              <a:t>Ultraveloce</a:t>
            </a:r>
            <a:r>
              <a:rPr lang="en-US" sz="2800" b="1">
                <a:solidFill>
                  <a:srgbClr val="8D5CFF"/>
                </a:solidFill>
                <a:latin typeface="Arial Bold"/>
                <a:ea typeface="Arial Bold"/>
                <a:cs typeface="Arial Bold"/>
                <a:sym typeface="Arial Bold"/>
              </a:rPr>
              <a:t>: </a:t>
            </a:r>
            <a:r>
              <a:rPr lang="en-US" sz="2800">
                <a:solidFill>
                  <a:srgbClr val="8D5CFF"/>
                </a:solidFill>
                <a:latin typeface="Arial"/>
                <a:ea typeface="Arial"/>
                <a:cs typeface="Arial"/>
                <a:sym typeface="Arial"/>
              </a:rPr>
              <a:t>da 5 a 7 </a:t>
            </a:r>
            <a:r>
              <a:rPr lang="en-US" sz="2800" err="1">
                <a:solidFill>
                  <a:srgbClr val="8D5CFF"/>
                </a:solidFill>
                <a:latin typeface="Arial"/>
                <a:ea typeface="Arial"/>
                <a:cs typeface="Arial"/>
                <a:sym typeface="Arial"/>
              </a:rPr>
              <a:t>giorni</a:t>
            </a:r>
            <a:endParaRPr lang="en-US" sz="2800">
              <a:solidFill>
                <a:srgbClr val="8D5CFF"/>
              </a:solidFill>
              <a:latin typeface="Arial"/>
              <a:ea typeface="Arial"/>
              <a:cs typeface="Arial"/>
              <a:sym typeface="Arial"/>
            </a:endParaRPr>
          </a:p>
        </p:txBody>
      </p:sp>
      <p:pic>
        <p:nvPicPr>
          <p:cNvPr id="31" name="Immagine 30" descr="Immagine che contiene Blu elettrico, Carattere, blu, Blu intenso&#10;&#10;Il contenuto generato dall&amp;#39;IA potrebbe non essere corretto.">
            <a:extLst>
              <a:ext uri="{FF2B5EF4-FFF2-40B4-BE49-F238E27FC236}">
                <a16:creationId xmlns:a16="http://schemas.microsoft.com/office/drawing/2014/main" id="{82D81992-B93B-A41C-EA9A-01F8A72D4A0E}"/>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1" name="Group 21"/>
          <p:cNvGrpSpPr/>
          <p:nvPr/>
        </p:nvGrpSpPr>
        <p:grpSpPr>
          <a:xfrm>
            <a:off x="6945594" y="1944724"/>
            <a:ext cx="4677314" cy="1018500"/>
            <a:chOff x="0" y="0"/>
            <a:chExt cx="6236418" cy="1358000"/>
          </a:xfrm>
        </p:grpSpPr>
        <p:sp>
          <p:nvSpPr>
            <p:cNvPr id="22" name="Freeform 22"/>
            <p:cNvSpPr/>
            <p:nvPr/>
          </p:nvSpPr>
          <p:spPr>
            <a:xfrm>
              <a:off x="12700" y="12700"/>
              <a:ext cx="6211062" cy="1332611"/>
            </a:xfrm>
            <a:custGeom>
              <a:avLst/>
              <a:gdLst/>
              <a:ahLst/>
              <a:cxnLst/>
              <a:rect l="l" t="t" r="r" b="b"/>
              <a:pathLst>
                <a:path w="6211062" h="1332611">
                  <a:moveTo>
                    <a:pt x="0" y="222123"/>
                  </a:moveTo>
                  <a:cubicBezTo>
                    <a:pt x="0" y="99441"/>
                    <a:pt x="100965" y="0"/>
                    <a:pt x="225425" y="0"/>
                  </a:cubicBezTo>
                  <a:lnTo>
                    <a:pt x="5985637" y="0"/>
                  </a:lnTo>
                  <a:cubicBezTo>
                    <a:pt x="6110097" y="0"/>
                    <a:pt x="6211062" y="99441"/>
                    <a:pt x="6211062" y="222123"/>
                  </a:cubicBezTo>
                  <a:lnTo>
                    <a:pt x="6211062" y="1110488"/>
                  </a:lnTo>
                  <a:cubicBezTo>
                    <a:pt x="6211062" y="1233170"/>
                    <a:pt x="6110097" y="1332611"/>
                    <a:pt x="5985637" y="1332611"/>
                  </a:cubicBezTo>
                  <a:lnTo>
                    <a:pt x="225425" y="1332611"/>
                  </a:lnTo>
                  <a:cubicBezTo>
                    <a:pt x="100965" y="1332611"/>
                    <a:pt x="0" y="1233170"/>
                    <a:pt x="0" y="1110488"/>
                  </a:cubicBezTo>
                  <a:close/>
                </a:path>
              </a:pathLst>
            </a:custGeom>
            <a:solidFill>
              <a:srgbClr val="C0FF99"/>
            </a:solidFill>
          </p:spPr>
          <p:txBody>
            <a:bodyPr/>
            <a:lstStyle/>
            <a:p>
              <a:endParaRPr lang="el-GR"/>
            </a:p>
          </p:txBody>
        </p:sp>
        <p:sp>
          <p:nvSpPr>
            <p:cNvPr id="23" name="Freeform 23"/>
            <p:cNvSpPr/>
            <p:nvPr/>
          </p:nvSpPr>
          <p:spPr>
            <a:xfrm>
              <a:off x="0" y="0"/>
              <a:ext cx="6236462" cy="1358011"/>
            </a:xfrm>
            <a:custGeom>
              <a:avLst/>
              <a:gdLst/>
              <a:ahLst/>
              <a:cxnLst/>
              <a:rect l="l" t="t" r="r" b="b"/>
              <a:pathLst>
                <a:path w="6236462" h="1358011">
                  <a:moveTo>
                    <a:pt x="0" y="234823"/>
                  </a:moveTo>
                  <a:cubicBezTo>
                    <a:pt x="0" y="104902"/>
                    <a:pt x="106807" y="0"/>
                    <a:pt x="238125" y="0"/>
                  </a:cubicBezTo>
                  <a:lnTo>
                    <a:pt x="5998337" y="0"/>
                  </a:lnTo>
                  <a:lnTo>
                    <a:pt x="5998337" y="12700"/>
                  </a:lnTo>
                  <a:lnTo>
                    <a:pt x="5998337" y="0"/>
                  </a:lnTo>
                  <a:cubicBezTo>
                    <a:pt x="6129655" y="0"/>
                    <a:pt x="6236462" y="104902"/>
                    <a:pt x="6236462" y="234823"/>
                  </a:cubicBezTo>
                  <a:lnTo>
                    <a:pt x="6223762" y="234823"/>
                  </a:lnTo>
                  <a:lnTo>
                    <a:pt x="6236462" y="234823"/>
                  </a:lnTo>
                  <a:lnTo>
                    <a:pt x="6236462" y="1123188"/>
                  </a:lnTo>
                  <a:lnTo>
                    <a:pt x="6223762" y="1123188"/>
                  </a:lnTo>
                  <a:lnTo>
                    <a:pt x="6236462" y="1123188"/>
                  </a:lnTo>
                  <a:cubicBezTo>
                    <a:pt x="6236462" y="1252982"/>
                    <a:pt x="6129655" y="1358011"/>
                    <a:pt x="5998337" y="1358011"/>
                  </a:cubicBezTo>
                  <a:lnTo>
                    <a:pt x="5998337" y="1345311"/>
                  </a:lnTo>
                  <a:lnTo>
                    <a:pt x="5998337" y="1358011"/>
                  </a:lnTo>
                  <a:lnTo>
                    <a:pt x="238125" y="1358011"/>
                  </a:lnTo>
                  <a:lnTo>
                    <a:pt x="238125" y="1345311"/>
                  </a:lnTo>
                  <a:lnTo>
                    <a:pt x="238125" y="1358011"/>
                  </a:lnTo>
                  <a:cubicBezTo>
                    <a:pt x="106807" y="1358011"/>
                    <a:pt x="0" y="1253109"/>
                    <a:pt x="0" y="1123188"/>
                  </a:cubicBezTo>
                  <a:lnTo>
                    <a:pt x="0" y="234823"/>
                  </a:lnTo>
                  <a:lnTo>
                    <a:pt x="12700" y="234823"/>
                  </a:lnTo>
                  <a:lnTo>
                    <a:pt x="0" y="234823"/>
                  </a:lnTo>
                  <a:moveTo>
                    <a:pt x="25400" y="234823"/>
                  </a:moveTo>
                  <a:lnTo>
                    <a:pt x="25400" y="1123188"/>
                  </a:lnTo>
                  <a:lnTo>
                    <a:pt x="12700" y="1123188"/>
                  </a:lnTo>
                  <a:lnTo>
                    <a:pt x="25400" y="1123188"/>
                  </a:lnTo>
                  <a:cubicBezTo>
                    <a:pt x="25400" y="1238631"/>
                    <a:pt x="120396" y="1332611"/>
                    <a:pt x="238125" y="1332611"/>
                  </a:cubicBezTo>
                  <a:lnTo>
                    <a:pt x="5998337" y="1332611"/>
                  </a:lnTo>
                  <a:cubicBezTo>
                    <a:pt x="6115939" y="1332611"/>
                    <a:pt x="6211062" y="1238631"/>
                    <a:pt x="6211062" y="1123188"/>
                  </a:cubicBezTo>
                  <a:lnTo>
                    <a:pt x="6211062" y="234823"/>
                  </a:lnTo>
                  <a:cubicBezTo>
                    <a:pt x="6211062" y="119380"/>
                    <a:pt x="6115939" y="25400"/>
                    <a:pt x="5998337" y="25400"/>
                  </a:cubicBezTo>
                  <a:lnTo>
                    <a:pt x="238125" y="25400"/>
                  </a:lnTo>
                  <a:lnTo>
                    <a:pt x="238125" y="12700"/>
                  </a:lnTo>
                  <a:lnTo>
                    <a:pt x="238125" y="25400"/>
                  </a:lnTo>
                  <a:cubicBezTo>
                    <a:pt x="120396" y="25400"/>
                    <a:pt x="25400" y="119380"/>
                    <a:pt x="25400" y="234823"/>
                  </a:cubicBezTo>
                  <a:close/>
                </a:path>
              </a:pathLst>
            </a:custGeom>
            <a:solidFill>
              <a:srgbClr val="FFFFFF"/>
            </a:solidFill>
          </p:spPr>
          <p:txBody>
            <a:bodyPr/>
            <a:lstStyle/>
            <a:p>
              <a:endParaRPr lang="el-GR"/>
            </a:p>
          </p:txBody>
        </p:sp>
      </p:grpSp>
      <p:grpSp>
        <p:nvGrpSpPr>
          <p:cNvPr id="24" name="Group 24"/>
          <p:cNvGrpSpPr/>
          <p:nvPr/>
        </p:nvGrpSpPr>
        <p:grpSpPr>
          <a:xfrm>
            <a:off x="4608029" y="774513"/>
            <a:ext cx="10805267" cy="951136"/>
            <a:chOff x="0" y="0"/>
            <a:chExt cx="14407022" cy="1268182"/>
          </a:xfrm>
        </p:grpSpPr>
        <p:sp>
          <p:nvSpPr>
            <p:cNvPr id="25" name="Freeform 25"/>
            <p:cNvSpPr/>
            <p:nvPr/>
          </p:nvSpPr>
          <p:spPr>
            <a:xfrm>
              <a:off x="0" y="0"/>
              <a:ext cx="14407021" cy="1268182"/>
            </a:xfrm>
            <a:custGeom>
              <a:avLst/>
              <a:gdLst/>
              <a:ahLst/>
              <a:cxnLst/>
              <a:rect l="l" t="t" r="r" b="b"/>
              <a:pathLst>
                <a:path w="14407021" h="1268182">
                  <a:moveTo>
                    <a:pt x="0" y="0"/>
                  </a:moveTo>
                  <a:lnTo>
                    <a:pt x="14407021" y="0"/>
                  </a:lnTo>
                  <a:lnTo>
                    <a:pt x="14407021" y="1268182"/>
                  </a:lnTo>
                  <a:lnTo>
                    <a:pt x="0" y="1268182"/>
                  </a:lnTo>
                  <a:close/>
                </a:path>
              </a:pathLst>
            </a:custGeom>
            <a:solidFill>
              <a:srgbClr val="000000">
                <a:alpha val="0"/>
              </a:srgbClr>
            </a:solidFill>
          </p:spPr>
          <p:txBody>
            <a:bodyPr/>
            <a:lstStyle/>
            <a:p>
              <a:endParaRPr lang="el-GR"/>
            </a:p>
          </p:txBody>
        </p:sp>
        <p:sp>
          <p:nvSpPr>
            <p:cNvPr id="26" name="TextBox 26"/>
            <p:cNvSpPr txBox="1"/>
            <p:nvPr/>
          </p:nvSpPr>
          <p:spPr>
            <a:xfrm>
              <a:off x="0" y="38100"/>
              <a:ext cx="14407022" cy="1230082"/>
            </a:xfrm>
            <a:prstGeom prst="rect">
              <a:avLst/>
            </a:prstGeom>
          </p:spPr>
          <p:txBody>
            <a:bodyPr lIns="0" tIns="0" rIns="0" bIns="0" rtlCol="0" anchor="b"/>
            <a:lstStyle/>
            <a:p>
              <a:pPr algn="l">
                <a:lnSpc>
                  <a:spcPts val="5400"/>
                </a:lnSpc>
              </a:pPr>
              <a:r>
                <a:rPr lang="en-US" sz="5000" b="1">
                  <a:solidFill>
                    <a:srgbClr val="FFFFFF"/>
                  </a:solidFill>
                  <a:latin typeface="Georgia Bold"/>
                  <a:ea typeface="Georgia Bold"/>
                  <a:cs typeface="Georgia Bold"/>
                  <a:sym typeface="Georgia Bold"/>
                </a:rPr>
                <a:t>La problematica del fast fashion</a:t>
              </a:r>
            </a:p>
          </p:txBody>
        </p:sp>
      </p:grpSp>
      <p:sp>
        <p:nvSpPr>
          <p:cNvPr id="27" name="TextBox 27"/>
          <p:cNvSpPr txBox="1"/>
          <p:nvPr/>
        </p:nvSpPr>
        <p:spPr>
          <a:xfrm>
            <a:off x="7897226" y="2294160"/>
            <a:ext cx="2774050" cy="584835"/>
          </a:xfrm>
          <a:prstGeom prst="rect">
            <a:avLst/>
          </a:prstGeom>
        </p:spPr>
        <p:txBody>
          <a:bodyPr lIns="0" tIns="0" rIns="0" bIns="0" rtlCol="0" anchor="t">
            <a:spAutoFit/>
          </a:bodyPr>
          <a:lstStyle/>
          <a:p>
            <a:pPr algn="ctr">
              <a:lnSpc>
                <a:spcPts val="3600"/>
              </a:lnSpc>
            </a:pPr>
            <a:r>
              <a:rPr lang="en-US" sz="5400">
                <a:solidFill>
                  <a:srgbClr val="8D5CFF"/>
                </a:solidFill>
                <a:latin typeface="Arial"/>
                <a:ea typeface="Arial"/>
                <a:cs typeface="Arial"/>
                <a:sym typeface="Arial"/>
              </a:rPr>
              <a:t>Effetti</a:t>
            </a:r>
          </a:p>
        </p:txBody>
      </p:sp>
      <p:sp>
        <p:nvSpPr>
          <p:cNvPr id="28" name="Freeform 28" descr="Basura con relleno sólido"/>
          <p:cNvSpPr/>
          <p:nvPr/>
        </p:nvSpPr>
        <p:spPr>
          <a:xfrm>
            <a:off x="1511744" y="3628131"/>
            <a:ext cx="1991412" cy="1991412"/>
          </a:xfrm>
          <a:custGeom>
            <a:avLst/>
            <a:gdLst/>
            <a:ahLst/>
            <a:cxnLst/>
            <a:rect l="l" t="t" r="r" b="b"/>
            <a:pathLst>
              <a:path w="1991412" h="1991412">
                <a:moveTo>
                  <a:pt x="0" y="0"/>
                </a:moveTo>
                <a:lnTo>
                  <a:pt x="1991411" y="0"/>
                </a:lnTo>
                <a:lnTo>
                  <a:pt x="1991411" y="1991412"/>
                </a:lnTo>
                <a:lnTo>
                  <a:pt x="0" y="1991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9" name="Freeform 29" descr="Ballena con relleno sólido"/>
          <p:cNvSpPr/>
          <p:nvPr/>
        </p:nvSpPr>
        <p:spPr>
          <a:xfrm>
            <a:off x="6123078" y="3628131"/>
            <a:ext cx="1835870" cy="1835870"/>
          </a:xfrm>
          <a:custGeom>
            <a:avLst/>
            <a:gdLst/>
            <a:ahLst/>
            <a:cxnLst/>
            <a:rect l="l" t="t" r="r" b="b"/>
            <a:pathLst>
              <a:path w="1835870" h="1835870">
                <a:moveTo>
                  <a:pt x="0" y="0"/>
                </a:moveTo>
                <a:lnTo>
                  <a:pt x="1835870" y="0"/>
                </a:lnTo>
                <a:lnTo>
                  <a:pt x="1835870" y="1835869"/>
                </a:lnTo>
                <a:lnTo>
                  <a:pt x="0" y="1835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0" name="Freeform 30" descr="Botella de agua con relleno sólido"/>
          <p:cNvSpPr/>
          <p:nvPr/>
        </p:nvSpPr>
        <p:spPr>
          <a:xfrm>
            <a:off x="10329056" y="3546616"/>
            <a:ext cx="1835868" cy="1835868"/>
          </a:xfrm>
          <a:custGeom>
            <a:avLst/>
            <a:gdLst/>
            <a:ahLst/>
            <a:cxnLst/>
            <a:rect l="l" t="t" r="r" b="b"/>
            <a:pathLst>
              <a:path w="1835868" h="1835868">
                <a:moveTo>
                  <a:pt x="0" y="0"/>
                </a:moveTo>
                <a:lnTo>
                  <a:pt x="1835868" y="0"/>
                </a:lnTo>
                <a:lnTo>
                  <a:pt x="1835868" y="1835868"/>
                </a:lnTo>
                <a:lnTo>
                  <a:pt x="0" y="18358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31" name="Freeform 31" descr="Vínculo con relleno sólido"/>
          <p:cNvSpPr/>
          <p:nvPr/>
        </p:nvSpPr>
        <p:spPr>
          <a:xfrm>
            <a:off x="14637490" y="3628131"/>
            <a:ext cx="1991412" cy="1991412"/>
          </a:xfrm>
          <a:custGeom>
            <a:avLst/>
            <a:gdLst/>
            <a:ahLst/>
            <a:cxnLst/>
            <a:rect l="l" t="t" r="r" b="b"/>
            <a:pathLst>
              <a:path w="1991412" h="1991412">
                <a:moveTo>
                  <a:pt x="0" y="0"/>
                </a:moveTo>
                <a:lnTo>
                  <a:pt x="1991412" y="0"/>
                </a:lnTo>
                <a:lnTo>
                  <a:pt x="1991412" y="1991412"/>
                </a:lnTo>
                <a:lnTo>
                  <a:pt x="0" y="19914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32" name="TextBox 32"/>
          <p:cNvSpPr txBox="1"/>
          <p:nvPr/>
        </p:nvSpPr>
        <p:spPr>
          <a:xfrm>
            <a:off x="785930" y="5916942"/>
            <a:ext cx="3399495" cy="889000"/>
          </a:xfrm>
          <a:prstGeom prst="rect">
            <a:avLst/>
          </a:prstGeom>
        </p:spPr>
        <p:txBody>
          <a:bodyPr lIns="0" tIns="0" rIns="0" bIns="0" rtlCol="0" anchor="t">
            <a:spAutoFit/>
          </a:bodyPr>
          <a:lstStyle/>
          <a:p>
            <a:pPr algn="ctr">
              <a:lnSpc>
                <a:spcPts val="3240"/>
              </a:lnSpc>
            </a:pPr>
            <a:r>
              <a:rPr lang="en-US" sz="3000" b="1">
                <a:solidFill>
                  <a:srgbClr val="FFFFFF"/>
                </a:solidFill>
                <a:latin typeface="Arial Bold"/>
                <a:ea typeface="Arial Bold"/>
                <a:cs typeface="Arial Bold"/>
                <a:sym typeface="Arial Bold"/>
              </a:rPr>
              <a:t>Rifiuti</a:t>
            </a:r>
          </a:p>
          <a:p>
            <a:pPr algn="ctr">
              <a:lnSpc>
                <a:spcPts val="2592"/>
              </a:lnSpc>
            </a:pPr>
            <a:r>
              <a:rPr lang="en-US" sz="2400">
                <a:solidFill>
                  <a:srgbClr val="FFFFFF"/>
                </a:solidFill>
                <a:latin typeface="Arial"/>
                <a:ea typeface="Arial"/>
                <a:cs typeface="Arial"/>
                <a:sym typeface="Arial"/>
              </a:rPr>
              <a:t>1,92 milioni di tonnellate di rifiuti tessili generati ogni anno</a:t>
            </a:r>
          </a:p>
        </p:txBody>
      </p:sp>
      <p:sp>
        <p:nvSpPr>
          <p:cNvPr id="33" name="TextBox 33"/>
          <p:cNvSpPr txBox="1"/>
          <p:nvPr/>
        </p:nvSpPr>
        <p:spPr>
          <a:xfrm>
            <a:off x="4837544" y="5916942"/>
            <a:ext cx="4023124" cy="1403223"/>
          </a:xfrm>
          <a:prstGeom prst="rect">
            <a:avLst/>
          </a:prstGeom>
        </p:spPr>
        <p:txBody>
          <a:bodyPr lIns="0" tIns="0" rIns="0" bIns="0" rtlCol="0" anchor="t">
            <a:spAutoFit/>
          </a:bodyPr>
          <a:lstStyle/>
          <a:p>
            <a:pPr algn="ctr">
              <a:lnSpc>
                <a:spcPts val="3240"/>
              </a:lnSpc>
            </a:pPr>
            <a:r>
              <a:rPr lang="en-US" sz="3000" b="1">
                <a:solidFill>
                  <a:srgbClr val="FFFFFF"/>
                </a:solidFill>
                <a:latin typeface="Arial Bold"/>
                <a:ea typeface="Arial Bold"/>
                <a:cs typeface="Arial Bold"/>
                <a:sym typeface="Arial Bold"/>
              </a:rPr>
              <a:t>Oceani</a:t>
            </a:r>
          </a:p>
          <a:p>
            <a:pPr algn="ctr">
              <a:lnSpc>
                <a:spcPts val="2592"/>
              </a:lnSpc>
            </a:pPr>
            <a:r>
              <a:rPr lang="en-US" sz="2400">
                <a:solidFill>
                  <a:srgbClr val="FFFFFF"/>
                </a:solidFill>
                <a:latin typeface="Arial"/>
                <a:ea typeface="Arial"/>
                <a:cs typeface="Arial"/>
                <a:sym typeface="Arial"/>
              </a:rPr>
              <a:t>L'industria rilascia ogni anno mezzo milione di tonnellate di microfibre nell'oceano</a:t>
            </a:r>
          </a:p>
        </p:txBody>
      </p:sp>
      <p:sp>
        <p:nvSpPr>
          <p:cNvPr id="34" name="TextBox 34"/>
          <p:cNvSpPr txBox="1"/>
          <p:nvPr/>
        </p:nvSpPr>
        <p:spPr>
          <a:xfrm>
            <a:off x="9427335" y="5916942"/>
            <a:ext cx="3823542" cy="889000"/>
          </a:xfrm>
          <a:prstGeom prst="rect">
            <a:avLst/>
          </a:prstGeom>
        </p:spPr>
        <p:txBody>
          <a:bodyPr lIns="0" tIns="0" rIns="0" bIns="0" rtlCol="0" anchor="t">
            <a:spAutoFit/>
          </a:bodyPr>
          <a:lstStyle/>
          <a:p>
            <a:pPr algn="ctr">
              <a:lnSpc>
                <a:spcPts val="3240"/>
              </a:lnSpc>
            </a:pPr>
            <a:r>
              <a:rPr lang="en-US" sz="3000" b="1">
                <a:solidFill>
                  <a:srgbClr val="FFFFFF"/>
                </a:solidFill>
                <a:latin typeface="Arial Bold"/>
                <a:ea typeface="Arial Bold"/>
                <a:cs typeface="Arial Bold"/>
                <a:sym typeface="Arial Bold"/>
              </a:rPr>
              <a:t>Inquinamento</a:t>
            </a:r>
          </a:p>
          <a:p>
            <a:pPr algn="ctr">
              <a:lnSpc>
                <a:spcPts val="2592"/>
              </a:lnSpc>
            </a:pPr>
            <a:r>
              <a:rPr lang="en-US" sz="2400">
                <a:solidFill>
                  <a:srgbClr val="FFFFFF"/>
                </a:solidFill>
                <a:latin typeface="Arial"/>
                <a:ea typeface="Arial"/>
                <a:cs typeface="Arial"/>
                <a:sym typeface="Arial"/>
              </a:rPr>
              <a:t>Dai tessuti che utilizzano petrolio, durante i processi di tintura, lavaggio e asciugatura</a:t>
            </a:r>
          </a:p>
        </p:txBody>
      </p:sp>
      <p:sp>
        <p:nvSpPr>
          <p:cNvPr id="35" name="TextBox 35"/>
          <p:cNvSpPr txBox="1"/>
          <p:nvPr/>
        </p:nvSpPr>
        <p:spPr>
          <a:xfrm>
            <a:off x="13817544" y="5916942"/>
            <a:ext cx="3823542" cy="889000"/>
          </a:xfrm>
          <a:prstGeom prst="rect">
            <a:avLst/>
          </a:prstGeom>
        </p:spPr>
        <p:txBody>
          <a:bodyPr lIns="0" tIns="0" rIns="0" bIns="0" rtlCol="0" anchor="t">
            <a:spAutoFit/>
          </a:bodyPr>
          <a:lstStyle/>
          <a:p>
            <a:pPr algn="ctr">
              <a:lnSpc>
                <a:spcPts val="3240"/>
              </a:lnSpc>
            </a:pPr>
            <a:r>
              <a:rPr lang="en-US" sz="3000" b="1">
                <a:solidFill>
                  <a:srgbClr val="FFFFFF"/>
                </a:solidFill>
                <a:latin typeface="Arial Bold"/>
                <a:ea typeface="Arial Bold"/>
                <a:cs typeface="Arial Bold"/>
                <a:sym typeface="Arial Bold"/>
              </a:rPr>
              <a:t>Sociale</a:t>
            </a:r>
          </a:p>
          <a:p>
            <a:pPr algn="ctr">
              <a:lnSpc>
                <a:spcPts val="2592"/>
              </a:lnSpc>
            </a:pPr>
            <a:r>
              <a:rPr lang="en-US" sz="2400">
                <a:solidFill>
                  <a:srgbClr val="FFFFFF"/>
                </a:solidFill>
                <a:latin typeface="Arial"/>
                <a:ea typeface="Arial"/>
                <a:cs typeface="Arial"/>
                <a:sym typeface="Arial"/>
              </a:rPr>
              <a:t>I lavoratori tessili nei paesi asiatici sono pagati 0,50 centesimi all'ora</a:t>
            </a:r>
          </a:p>
        </p:txBody>
      </p:sp>
      <p:pic>
        <p:nvPicPr>
          <p:cNvPr id="37" name="Immagine 36" descr="Immagine che contiene Blu elettrico, Carattere, blu, Blu intenso&#10;&#10;Il contenuto generato dall&amp;#39;IA potrebbe non essere corretto.">
            <a:extLst>
              <a:ext uri="{FF2B5EF4-FFF2-40B4-BE49-F238E27FC236}">
                <a16:creationId xmlns:a16="http://schemas.microsoft.com/office/drawing/2014/main" id="{C4CEE88D-09E4-2926-BBA9-EEA91A183D6F}"/>
              </a:ext>
            </a:extLst>
          </p:cNvPr>
          <p:cNvPicPr>
            <a:picLocks noChangeAspect="1"/>
          </p:cNvPicPr>
          <p:nvPr/>
        </p:nvPicPr>
        <p:blipFill>
          <a:blip r:embed="rId17"/>
          <a:stretch>
            <a:fillRect/>
          </a:stretch>
        </p:blipFill>
        <p:spPr>
          <a:xfrm>
            <a:off x="749060" y="8905695"/>
            <a:ext cx="3505200" cy="8001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1" name="Group 21"/>
          <p:cNvGrpSpPr/>
          <p:nvPr/>
        </p:nvGrpSpPr>
        <p:grpSpPr>
          <a:xfrm>
            <a:off x="5710658" y="678386"/>
            <a:ext cx="8964615" cy="951137"/>
            <a:chOff x="0" y="0"/>
            <a:chExt cx="11952819" cy="1268183"/>
          </a:xfrm>
        </p:grpSpPr>
        <p:sp>
          <p:nvSpPr>
            <p:cNvPr id="22" name="Freeform 22"/>
            <p:cNvSpPr/>
            <p:nvPr/>
          </p:nvSpPr>
          <p:spPr>
            <a:xfrm>
              <a:off x="0" y="0"/>
              <a:ext cx="11952820" cy="1268183"/>
            </a:xfrm>
            <a:custGeom>
              <a:avLst/>
              <a:gdLst/>
              <a:ahLst/>
              <a:cxnLst/>
              <a:rect l="l" t="t" r="r" b="b"/>
              <a:pathLst>
                <a:path w="11952820" h="1268183">
                  <a:moveTo>
                    <a:pt x="0" y="0"/>
                  </a:moveTo>
                  <a:lnTo>
                    <a:pt x="11952820" y="0"/>
                  </a:lnTo>
                  <a:lnTo>
                    <a:pt x="11952820" y="1268183"/>
                  </a:lnTo>
                  <a:lnTo>
                    <a:pt x="0" y="1268183"/>
                  </a:lnTo>
                  <a:close/>
                </a:path>
              </a:pathLst>
            </a:custGeom>
            <a:solidFill>
              <a:srgbClr val="000000">
                <a:alpha val="0"/>
              </a:srgbClr>
            </a:solidFill>
          </p:spPr>
          <p:txBody>
            <a:bodyPr/>
            <a:lstStyle/>
            <a:p>
              <a:endParaRPr lang="el-GR"/>
            </a:p>
          </p:txBody>
        </p:sp>
        <p:sp>
          <p:nvSpPr>
            <p:cNvPr id="23" name="TextBox 23"/>
            <p:cNvSpPr txBox="1"/>
            <p:nvPr/>
          </p:nvSpPr>
          <p:spPr>
            <a:xfrm>
              <a:off x="0" y="38100"/>
              <a:ext cx="11952819" cy="1230083"/>
            </a:xfrm>
            <a:prstGeom prst="rect">
              <a:avLst/>
            </a:prstGeom>
          </p:spPr>
          <p:txBody>
            <a:bodyPr lIns="0" tIns="0" rIns="0" bIns="0" rtlCol="0" anchor="b"/>
            <a:lstStyle/>
            <a:p>
              <a:pPr algn="l">
                <a:lnSpc>
                  <a:spcPts val="5400"/>
                </a:lnSpc>
              </a:pPr>
              <a:r>
                <a:rPr lang="en-US" sz="5000" b="1">
                  <a:solidFill>
                    <a:srgbClr val="FFFFFF"/>
                  </a:solidFill>
                  <a:latin typeface="Georgia Bold"/>
                  <a:ea typeface="Georgia Bold"/>
                  <a:cs typeface="Georgia Bold"/>
                  <a:sym typeface="Georgia Bold"/>
                </a:rPr>
                <a:t>Un problema crescente</a:t>
              </a:r>
            </a:p>
          </p:txBody>
        </p:sp>
      </p:grpSp>
      <p:sp>
        <p:nvSpPr>
          <p:cNvPr id="24" name="TextBox 24"/>
          <p:cNvSpPr txBox="1"/>
          <p:nvPr/>
        </p:nvSpPr>
        <p:spPr>
          <a:xfrm>
            <a:off x="927978" y="3852875"/>
            <a:ext cx="8568843" cy="2769989"/>
          </a:xfrm>
          <a:prstGeom prst="rect">
            <a:avLst/>
          </a:prstGeom>
        </p:spPr>
        <p:txBody>
          <a:bodyPr lIns="0" tIns="0" rIns="0" bIns="0" rtlCol="0" anchor="t">
            <a:spAutoFit/>
          </a:bodyPr>
          <a:lstStyle/>
          <a:p>
            <a:pPr algn="ctr">
              <a:lnSpc>
                <a:spcPts val="3600"/>
              </a:lnSpc>
            </a:pPr>
            <a:r>
              <a:rPr lang="en-US" sz="3300">
                <a:solidFill>
                  <a:srgbClr val="FFFFFF"/>
                </a:solidFill>
                <a:latin typeface="Arial"/>
                <a:ea typeface="Arial"/>
                <a:cs typeface="Arial"/>
                <a:sym typeface="Arial"/>
              </a:rPr>
              <a:t>Il fast fashion </a:t>
            </a:r>
            <a:r>
              <a:rPr lang="en-US" sz="3300" err="1">
                <a:solidFill>
                  <a:srgbClr val="FFFFFF"/>
                </a:solidFill>
                <a:latin typeface="Arial"/>
                <a:ea typeface="Arial"/>
                <a:cs typeface="Arial"/>
                <a:sym typeface="Arial"/>
              </a:rPr>
              <a:t>è</a:t>
            </a:r>
            <a:r>
              <a:rPr lang="en-US" sz="3300">
                <a:solidFill>
                  <a:srgbClr val="FFFFFF"/>
                </a:solidFill>
                <a:latin typeface="Arial"/>
                <a:ea typeface="Arial"/>
                <a:cs typeface="Arial"/>
                <a:sym typeface="Arial"/>
              </a:rPr>
              <a:t> un </a:t>
            </a:r>
            <a:r>
              <a:rPr lang="en-US" sz="3300" err="1">
                <a:solidFill>
                  <a:srgbClr val="FFFFFF"/>
                </a:solidFill>
                <a:latin typeface="Arial"/>
                <a:ea typeface="Arial"/>
                <a:cs typeface="Arial"/>
                <a:sym typeface="Arial"/>
              </a:rPr>
              <a:t>modello</a:t>
            </a:r>
            <a:r>
              <a:rPr lang="en-US" sz="3300">
                <a:solidFill>
                  <a:srgbClr val="FFFFFF"/>
                </a:solidFill>
                <a:latin typeface="Arial"/>
                <a:ea typeface="Arial"/>
                <a:cs typeface="Arial"/>
                <a:sym typeface="Arial"/>
              </a:rPr>
              <a:t> </a:t>
            </a:r>
            <a:r>
              <a:rPr lang="en-US" sz="3300" err="1">
                <a:solidFill>
                  <a:srgbClr val="FFFFFF"/>
                </a:solidFill>
                <a:latin typeface="Arial"/>
                <a:ea typeface="Arial"/>
                <a:cs typeface="Arial"/>
                <a:sym typeface="Arial"/>
              </a:rPr>
              <a:t>dominante</a:t>
            </a:r>
            <a:r>
              <a:rPr lang="en-US" sz="3300">
                <a:solidFill>
                  <a:srgbClr val="FFFFFF"/>
                </a:solidFill>
                <a:latin typeface="Arial"/>
                <a:ea typeface="Arial"/>
                <a:cs typeface="Arial"/>
                <a:sym typeface="Arial"/>
              </a:rPr>
              <a:t> al </a:t>
            </a:r>
            <a:r>
              <a:rPr lang="en-US" sz="3300" err="1">
                <a:solidFill>
                  <a:srgbClr val="FFFFFF"/>
                </a:solidFill>
                <a:latin typeface="Arial"/>
                <a:ea typeface="Arial"/>
                <a:cs typeface="Arial"/>
                <a:sym typeface="Arial"/>
              </a:rPr>
              <a:t>giorno</a:t>
            </a:r>
            <a:r>
              <a:rPr lang="en-US" sz="3300">
                <a:solidFill>
                  <a:srgbClr val="FFFFFF"/>
                </a:solidFill>
                <a:latin typeface="Arial"/>
                <a:ea typeface="Arial"/>
                <a:cs typeface="Arial"/>
                <a:sym typeface="Arial"/>
              </a:rPr>
              <a:t> </a:t>
            </a:r>
            <a:r>
              <a:rPr lang="en-US" sz="3300" err="1">
                <a:solidFill>
                  <a:srgbClr val="FFFFFF"/>
                </a:solidFill>
                <a:latin typeface="Arial"/>
                <a:ea typeface="Arial"/>
                <a:cs typeface="Arial"/>
                <a:sym typeface="Arial"/>
              </a:rPr>
              <a:t>d'oggi</a:t>
            </a:r>
            <a:endParaRPr lang="en-US" sz="3300">
              <a:solidFill>
                <a:srgbClr val="FFFFFF"/>
              </a:solidFill>
              <a:latin typeface="Arial"/>
              <a:ea typeface="Arial"/>
              <a:cs typeface="Arial"/>
              <a:sym typeface="Arial"/>
            </a:endParaRPr>
          </a:p>
          <a:p>
            <a:pPr algn="ctr">
              <a:lnSpc>
                <a:spcPts val="3600"/>
              </a:lnSpc>
            </a:pPr>
            <a:endParaRPr lang="en-US" sz="3300">
              <a:solidFill>
                <a:srgbClr val="FFFFFF"/>
              </a:solidFill>
              <a:latin typeface="Arial"/>
              <a:ea typeface="Arial"/>
              <a:cs typeface="Arial"/>
              <a:sym typeface="Arial"/>
            </a:endParaRPr>
          </a:p>
          <a:p>
            <a:pPr algn="ctr">
              <a:lnSpc>
                <a:spcPts val="3600"/>
              </a:lnSpc>
            </a:pPr>
            <a:r>
              <a:rPr lang="en-US" sz="3300" err="1">
                <a:solidFill>
                  <a:srgbClr val="FFFFFF"/>
                </a:solidFill>
                <a:latin typeface="Arial"/>
                <a:ea typeface="Arial"/>
                <a:cs typeface="Arial"/>
                <a:sym typeface="Arial"/>
              </a:rPr>
              <a:t>L'uso</a:t>
            </a:r>
            <a:r>
              <a:rPr lang="en-US" sz="3300">
                <a:solidFill>
                  <a:srgbClr val="FFFFFF"/>
                </a:solidFill>
                <a:latin typeface="Arial"/>
                <a:ea typeface="Arial"/>
                <a:cs typeface="Arial"/>
                <a:sym typeface="Arial"/>
              </a:rPr>
              <a:t> di </a:t>
            </a:r>
            <a:r>
              <a:rPr lang="en-US" sz="3300" err="1">
                <a:solidFill>
                  <a:srgbClr val="FFFFFF"/>
                </a:solidFill>
                <a:latin typeface="Arial"/>
                <a:ea typeface="Arial"/>
                <a:cs typeface="Arial"/>
                <a:sym typeface="Arial"/>
              </a:rPr>
              <a:t>capi</a:t>
            </a:r>
            <a:r>
              <a:rPr lang="en-US" sz="3300">
                <a:solidFill>
                  <a:srgbClr val="FFFFFF"/>
                </a:solidFill>
                <a:latin typeface="Arial"/>
                <a:ea typeface="Arial"/>
                <a:cs typeface="Arial"/>
                <a:sym typeface="Arial"/>
              </a:rPr>
              <a:t> di </a:t>
            </a:r>
            <a:r>
              <a:rPr lang="en-US" sz="3300" err="1">
                <a:solidFill>
                  <a:srgbClr val="FFFFFF"/>
                </a:solidFill>
                <a:latin typeface="Arial"/>
                <a:ea typeface="Arial"/>
                <a:cs typeface="Arial"/>
                <a:sym typeface="Arial"/>
              </a:rPr>
              <a:t>abbigliamento</a:t>
            </a:r>
            <a:r>
              <a:rPr lang="en-US" sz="3300">
                <a:solidFill>
                  <a:srgbClr val="FFFFFF"/>
                </a:solidFill>
                <a:latin typeface="Arial"/>
                <a:ea typeface="Arial"/>
                <a:cs typeface="Arial"/>
                <a:sym typeface="Arial"/>
              </a:rPr>
              <a:t> </a:t>
            </a:r>
            <a:r>
              <a:rPr lang="en-US" sz="3300" err="1">
                <a:solidFill>
                  <a:srgbClr val="FFFFFF"/>
                </a:solidFill>
                <a:latin typeface="Arial"/>
                <a:ea typeface="Arial"/>
                <a:cs typeface="Arial"/>
                <a:sym typeface="Arial"/>
              </a:rPr>
              <a:t>è</a:t>
            </a:r>
            <a:r>
              <a:rPr lang="en-US" sz="3300">
                <a:solidFill>
                  <a:srgbClr val="FFFFFF"/>
                </a:solidFill>
                <a:latin typeface="Arial"/>
                <a:ea typeface="Arial"/>
                <a:cs typeface="Arial"/>
                <a:sym typeface="Arial"/>
              </a:rPr>
              <a:t> </a:t>
            </a:r>
            <a:r>
              <a:rPr lang="en-US" sz="3300" err="1">
                <a:solidFill>
                  <a:srgbClr val="FFFFFF"/>
                </a:solidFill>
                <a:latin typeface="Arial"/>
                <a:ea typeface="Arial"/>
                <a:cs typeface="Arial"/>
                <a:sym typeface="Arial"/>
              </a:rPr>
              <a:t>diminuito</a:t>
            </a:r>
            <a:r>
              <a:rPr lang="en-US" sz="3300">
                <a:solidFill>
                  <a:srgbClr val="FFFFFF"/>
                </a:solidFill>
                <a:latin typeface="Arial"/>
                <a:ea typeface="Arial"/>
                <a:cs typeface="Arial"/>
                <a:sym typeface="Arial"/>
              </a:rPr>
              <a:t> del 36% in 15 anni</a:t>
            </a:r>
          </a:p>
          <a:p>
            <a:pPr algn="ctr">
              <a:lnSpc>
                <a:spcPts val="3600"/>
              </a:lnSpc>
            </a:pPr>
            <a:endParaRPr lang="en-US" sz="3300">
              <a:solidFill>
                <a:srgbClr val="FFFFFF"/>
              </a:solidFill>
              <a:latin typeface="Arial"/>
              <a:ea typeface="Arial"/>
              <a:cs typeface="Arial"/>
              <a:sym typeface="Arial"/>
            </a:endParaRPr>
          </a:p>
        </p:txBody>
      </p:sp>
      <p:grpSp>
        <p:nvGrpSpPr>
          <p:cNvPr id="25" name="Group 25"/>
          <p:cNvGrpSpPr>
            <a:grpSpLocks noChangeAspect="1"/>
          </p:cNvGrpSpPr>
          <p:nvPr/>
        </p:nvGrpSpPr>
        <p:grpSpPr>
          <a:xfrm>
            <a:off x="9735501" y="2350714"/>
            <a:ext cx="6307688" cy="4979100"/>
            <a:chOff x="0" y="0"/>
            <a:chExt cx="8410250" cy="6638800"/>
          </a:xfrm>
        </p:grpSpPr>
        <p:sp>
          <p:nvSpPr>
            <p:cNvPr id="26" name="Freeform 26"/>
            <p:cNvSpPr/>
            <p:nvPr/>
          </p:nvSpPr>
          <p:spPr>
            <a:xfrm>
              <a:off x="0" y="0"/>
              <a:ext cx="8410194" cy="6638798"/>
            </a:xfrm>
            <a:custGeom>
              <a:avLst/>
              <a:gdLst/>
              <a:ahLst/>
              <a:cxnLst/>
              <a:rect l="l" t="t" r="r" b="b"/>
              <a:pathLst>
                <a:path w="8410194" h="6638798">
                  <a:moveTo>
                    <a:pt x="0" y="0"/>
                  </a:moveTo>
                  <a:lnTo>
                    <a:pt x="8410194" y="0"/>
                  </a:lnTo>
                  <a:lnTo>
                    <a:pt x="8410194" y="6638798"/>
                  </a:lnTo>
                  <a:lnTo>
                    <a:pt x="0" y="6638798"/>
                  </a:lnTo>
                  <a:lnTo>
                    <a:pt x="0" y="0"/>
                  </a:lnTo>
                  <a:close/>
                </a:path>
              </a:pathLst>
            </a:custGeom>
            <a:blipFill>
              <a:blip r:embed="rId9"/>
              <a:stretch>
                <a:fillRect/>
              </a:stretch>
            </a:blipFill>
          </p:spPr>
          <p:txBody>
            <a:bodyPr/>
            <a:lstStyle/>
            <a:p>
              <a:endParaRPr lang="el-GR"/>
            </a:p>
          </p:txBody>
        </p:sp>
      </p:gr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4AAAA5B9-652B-48BD-B929-8E944E10BCCB}"/>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0" name="Group 20"/>
          <p:cNvGrpSpPr/>
          <p:nvPr/>
        </p:nvGrpSpPr>
        <p:grpSpPr>
          <a:xfrm>
            <a:off x="4781204" y="992505"/>
            <a:ext cx="12577343" cy="838197"/>
            <a:chOff x="0" y="0"/>
            <a:chExt cx="16769790" cy="1117596"/>
          </a:xfrm>
        </p:grpSpPr>
        <p:sp>
          <p:nvSpPr>
            <p:cNvPr id="21" name="Freeform 21"/>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2" name="TextBox 22"/>
            <p:cNvSpPr txBox="1"/>
            <p:nvPr/>
          </p:nvSpPr>
          <p:spPr>
            <a:xfrm>
              <a:off x="0" y="66675"/>
              <a:ext cx="1676979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Il settore tessile oggi</a:t>
              </a:r>
            </a:p>
          </p:txBody>
        </p:sp>
      </p:grpSp>
      <p:sp>
        <p:nvSpPr>
          <p:cNvPr id="23" name="Freeform 23" descr="Κύκλος με αριστερό βέλος περίγραμμα"/>
          <p:cNvSpPr/>
          <p:nvPr/>
        </p:nvSpPr>
        <p:spPr>
          <a:xfrm>
            <a:off x="2185093" y="388561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Freeform 24" descr="Μεταποιήσεις και ραπτική περίγραμμα"/>
          <p:cNvSpPr/>
          <p:nvPr/>
        </p:nvSpPr>
        <p:spPr>
          <a:xfrm>
            <a:off x="8458200" y="388561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5" name="Freeform 25" descr="Νερό περίγραμμα"/>
          <p:cNvSpPr/>
          <p:nvPr/>
        </p:nvSpPr>
        <p:spPr>
          <a:xfrm>
            <a:off x="14343674" y="377190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6" name="TextBox 26"/>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27" name="Group 27"/>
          <p:cNvGrpSpPr/>
          <p:nvPr/>
        </p:nvGrpSpPr>
        <p:grpSpPr>
          <a:xfrm>
            <a:off x="-1" y="2173450"/>
            <a:ext cx="7319049" cy="1065422"/>
            <a:chOff x="0" y="0"/>
            <a:chExt cx="2048479" cy="280605"/>
          </a:xfrm>
        </p:grpSpPr>
        <p:sp>
          <p:nvSpPr>
            <p:cNvPr id="28" name="Freeform 28"/>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endParaRPr lang="el-GR"/>
            </a:p>
          </p:txBody>
        </p:sp>
        <p:sp>
          <p:nvSpPr>
            <p:cNvPr id="29" name="TextBox 29"/>
            <p:cNvSpPr txBox="1"/>
            <p:nvPr/>
          </p:nvSpPr>
          <p:spPr>
            <a:xfrm>
              <a:off x="0" y="19050"/>
              <a:ext cx="2048479" cy="261555"/>
            </a:xfrm>
            <a:prstGeom prst="rect">
              <a:avLst/>
            </a:prstGeom>
          </p:spPr>
          <p:txBody>
            <a:bodyPr lIns="50800" tIns="50800" rIns="50800" bIns="50800" rtlCol="0" anchor="ctr"/>
            <a:lstStyle/>
            <a:p>
              <a:pPr algn="ctr">
                <a:lnSpc>
                  <a:spcPts val="2592"/>
                </a:lnSpc>
              </a:pPr>
              <a:endParaRPr/>
            </a:p>
          </p:txBody>
        </p:sp>
      </p:grpSp>
      <p:sp>
        <p:nvSpPr>
          <p:cNvPr id="30" name="TextBox 30"/>
          <p:cNvSpPr txBox="1"/>
          <p:nvPr/>
        </p:nvSpPr>
        <p:spPr>
          <a:xfrm>
            <a:off x="238865" y="2496459"/>
            <a:ext cx="7701678" cy="457505"/>
          </a:xfrm>
          <a:prstGeom prst="rect">
            <a:avLst/>
          </a:prstGeom>
        </p:spPr>
        <p:txBody>
          <a:bodyPr lIns="0" tIns="0" rIns="0" bIns="0" rtlCol="0" anchor="t">
            <a:spAutoFit/>
          </a:bodyPr>
          <a:lstStyle/>
          <a:p>
            <a:pPr algn="l">
              <a:lnSpc>
                <a:spcPts val="3207"/>
              </a:lnSpc>
            </a:pPr>
            <a:r>
              <a:rPr lang="en-US" sz="3300" b="1">
                <a:solidFill>
                  <a:srgbClr val="FFFFFF"/>
                </a:solidFill>
                <a:latin typeface="Arial Bold"/>
                <a:ea typeface="Arial Bold"/>
                <a:cs typeface="Arial Bold"/>
                <a:sym typeface="Arial Bold"/>
              </a:rPr>
              <a:t>SCENARIO 1 - FAST FASHION </a:t>
            </a:r>
          </a:p>
        </p:txBody>
      </p:sp>
      <p:sp>
        <p:nvSpPr>
          <p:cNvPr id="31" name="TextBox 31"/>
          <p:cNvSpPr txBox="1"/>
          <p:nvPr/>
        </p:nvSpPr>
        <p:spPr>
          <a:xfrm>
            <a:off x="1028700" y="5875389"/>
            <a:ext cx="3906041" cy="1019175"/>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Nato alla fine del XX secolo</a:t>
            </a:r>
          </a:p>
        </p:txBody>
      </p:sp>
      <p:sp>
        <p:nvSpPr>
          <p:cNvPr id="32" name="TextBox 32"/>
          <p:cNvSpPr txBox="1"/>
          <p:nvPr/>
        </p:nvSpPr>
        <p:spPr>
          <a:xfrm>
            <a:off x="6874846" y="5889084"/>
            <a:ext cx="4195029" cy="1514475"/>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Produzione e rotazione rapide di capi di abbigliamento economici e di bassa qualità</a:t>
            </a:r>
          </a:p>
        </p:txBody>
      </p:sp>
      <p:sp>
        <p:nvSpPr>
          <p:cNvPr id="33" name="TextBox 33"/>
          <p:cNvSpPr txBox="1"/>
          <p:nvPr/>
        </p:nvSpPr>
        <p:spPr>
          <a:xfrm>
            <a:off x="12499759" y="5889084"/>
            <a:ext cx="4858788" cy="2529988"/>
          </a:xfrm>
          <a:prstGeom prst="rect">
            <a:avLst/>
          </a:prstGeom>
        </p:spPr>
        <p:txBody>
          <a:bodyPr wrap="square" lIns="0" tIns="0" rIns="0" bIns="0" rtlCol="0" anchor="t">
            <a:spAutoFit/>
          </a:bodyPr>
          <a:lstStyle/>
          <a:p>
            <a:pPr algn="ctr">
              <a:lnSpc>
                <a:spcPts val="3960"/>
              </a:lnSpc>
            </a:pPr>
            <a:r>
              <a:rPr lang="en-US" sz="3200">
                <a:solidFill>
                  <a:srgbClr val="FFFFFF"/>
                </a:solidFill>
                <a:latin typeface="Arial"/>
                <a:ea typeface="Arial"/>
                <a:cs typeface="Arial"/>
                <a:sym typeface="Arial"/>
              </a:rPr>
              <a:t>Secondo </a:t>
            </a:r>
            <a:r>
              <a:rPr lang="en-US" sz="3200" err="1">
                <a:solidFill>
                  <a:srgbClr val="FFFFFF"/>
                </a:solidFill>
                <a:latin typeface="Arial"/>
                <a:ea typeface="Arial"/>
                <a:cs typeface="Arial"/>
                <a:sym typeface="Arial"/>
              </a:rPr>
              <a:t>maggior</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consumatore</a:t>
            </a:r>
            <a:r>
              <a:rPr lang="en-US" sz="3200">
                <a:solidFill>
                  <a:srgbClr val="FFFFFF"/>
                </a:solidFill>
                <a:latin typeface="Arial"/>
                <a:ea typeface="Arial"/>
                <a:cs typeface="Arial"/>
                <a:sym typeface="Arial"/>
              </a:rPr>
              <a:t> di </a:t>
            </a:r>
            <a:r>
              <a:rPr lang="en-US" sz="3200" err="1">
                <a:solidFill>
                  <a:srgbClr val="FFFFFF"/>
                </a:solidFill>
                <a:latin typeface="Arial"/>
                <a:ea typeface="Arial"/>
                <a:cs typeface="Arial"/>
                <a:sym typeface="Arial"/>
              </a:rPr>
              <a:t>acqua</a:t>
            </a:r>
            <a:r>
              <a:rPr lang="en-US" sz="3200">
                <a:solidFill>
                  <a:srgbClr val="FFFFFF"/>
                </a:solidFill>
                <a:latin typeface="Arial"/>
                <a:ea typeface="Arial"/>
                <a:cs typeface="Arial"/>
                <a:sym typeface="Arial"/>
              </a:rPr>
              <a:t> e </a:t>
            </a:r>
            <a:r>
              <a:rPr lang="en-US" sz="3200" err="1">
                <a:solidFill>
                  <a:srgbClr val="FFFFFF"/>
                </a:solidFill>
                <a:latin typeface="Arial"/>
                <a:ea typeface="Arial"/>
                <a:cs typeface="Arial"/>
                <a:sym typeface="Arial"/>
              </a:rPr>
              <a:t>responsabile</a:t>
            </a:r>
            <a:r>
              <a:rPr lang="en-US" sz="3200">
                <a:solidFill>
                  <a:srgbClr val="FFFFFF"/>
                </a:solidFill>
                <a:latin typeface="Arial"/>
                <a:ea typeface="Arial"/>
                <a:cs typeface="Arial"/>
                <a:sym typeface="Arial"/>
              </a:rPr>
              <a:t> del 10% </a:t>
            </a:r>
            <a:r>
              <a:rPr lang="en-US" sz="3200" err="1">
                <a:solidFill>
                  <a:srgbClr val="FFFFFF"/>
                </a:solidFill>
                <a:latin typeface="Arial"/>
                <a:ea typeface="Arial"/>
                <a:cs typeface="Arial"/>
                <a:sym typeface="Arial"/>
              </a:rPr>
              <a:t>delle</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emissioni</a:t>
            </a:r>
            <a:r>
              <a:rPr lang="en-US" sz="3200">
                <a:solidFill>
                  <a:srgbClr val="FFFFFF"/>
                </a:solidFill>
                <a:latin typeface="Arial"/>
                <a:ea typeface="Arial"/>
                <a:cs typeface="Arial"/>
                <a:sym typeface="Arial"/>
              </a:rPr>
              <a:t> di gas serra a </a:t>
            </a:r>
            <a:r>
              <a:rPr lang="en-US" sz="3200" err="1">
                <a:solidFill>
                  <a:srgbClr val="FFFFFF"/>
                </a:solidFill>
                <a:latin typeface="Arial"/>
                <a:ea typeface="Arial"/>
                <a:cs typeface="Arial"/>
                <a:sym typeface="Arial"/>
              </a:rPr>
              <a:t>livello</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mondiale</a:t>
            </a:r>
            <a:r>
              <a:rPr lang="en-US" sz="3200">
                <a:solidFill>
                  <a:srgbClr val="FFFFFF"/>
                </a:solidFill>
                <a:latin typeface="Arial"/>
                <a:ea typeface="Arial"/>
                <a:cs typeface="Arial"/>
                <a:sym typeface="Arial"/>
              </a:rPr>
              <a:t> (ONU)</a:t>
            </a:r>
          </a:p>
        </p:txBody>
      </p:sp>
      <p:pic>
        <p:nvPicPr>
          <p:cNvPr id="35" name="Immagine 34" descr="Immagine che contiene Blu elettrico, Carattere, blu, Blu intenso&#10;&#10;Il contenuto generato dall&amp;#39;IA potrebbe non essere corretto.">
            <a:extLst>
              <a:ext uri="{FF2B5EF4-FFF2-40B4-BE49-F238E27FC236}">
                <a16:creationId xmlns:a16="http://schemas.microsoft.com/office/drawing/2014/main" id="{CB9502B1-54F3-5F69-D937-C5B1E9BC9053}"/>
              </a:ext>
            </a:extLst>
          </p:cNvPr>
          <p:cNvPicPr>
            <a:picLocks noChangeAspect="1"/>
          </p:cNvPicPr>
          <p:nvPr/>
        </p:nvPicPr>
        <p:blipFill>
          <a:blip r:embed="rId15"/>
          <a:stretch>
            <a:fillRect/>
          </a:stretch>
        </p:blipFill>
        <p:spPr>
          <a:xfrm>
            <a:off x="749060" y="8905695"/>
            <a:ext cx="3505200" cy="8001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1" name="Group 21"/>
          <p:cNvGrpSpPr/>
          <p:nvPr/>
        </p:nvGrpSpPr>
        <p:grpSpPr>
          <a:xfrm>
            <a:off x="-1" y="2173450"/>
            <a:ext cx="7319049" cy="1065422"/>
            <a:chOff x="0" y="0"/>
            <a:chExt cx="2048479" cy="280605"/>
          </a:xfrm>
        </p:grpSpPr>
        <p:sp>
          <p:nvSpPr>
            <p:cNvPr id="22" name="Freeform 22"/>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endParaRPr lang="el-GR"/>
            </a:p>
          </p:txBody>
        </p:sp>
        <p:sp>
          <p:nvSpPr>
            <p:cNvPr id="23" name="TextBox 23"/>
            <p:cNvSpPr txBox="1"/>
            <p:nvPr/>
          </p:nvSpPr>
          <p:spPr>
            <a:xfrm>
              <a:off x="0" y="19050"/>
              <a:ext cx="2048479" cy="261555"/>
            </a:xfrm>
            <a:prstGeom prst="rect">
              <a:avLst/>
            </a:prstGeom>
          </p:spPr>
          <p:txBody>
            <a:bodyPr lIns="50800" tIns="50800" rIns="50800" bIns="50800" rtlCol="0" anchor="ctr"/>
            <a:lstStyle/>
            <a:p>
              <a:pPr algn="ctr">
                <a:lnSpc>
                  <a:spcPts val="2592"/>
                </a:lnSpc>
              </a:pPr>
              <a:endParaRPr/>
            </a:p>
          </p:txBody>
        </p:sp>
      </p:grpSp>
      <p:grpSp>
        <p:nvGrpSpPr>
          <p:cNvPr id="24" name="Group 24"/>
          <p:cNvGrpSpPr/>
          <p:nvPr/>
        </p:nvGrpSpPr>
        <p:grpSpPr>
          <a:xfrm>
            <a:off x="4781205" y="992505"/>
            <a:ext cx="9620595" cy="838197"/>
            <a:chOff x="0" y="0"/>
            <a:chExt cx="12827460" cy="1117596"/>
          </a:xfrm>
        </p:grpSpPr>
        <p:sp>
          <p:nvSpPr>
            <p:cNvPr id="25" name="Freeform 25"/>
            <p:cNvSpPr/>
            <p:nvPr/>
          </p:nvSpPr>
          <p:spPr>
            <a:xfrm>
              <a:off x="0" y="0"/>
              <a:ext cx="12827460" cy="1117596"/>
            </a:xfrm>
            <a:custGeom>
              <a:avLst/>
              <a:gdLst/>
              <a:ahLst/>
              <a:cxnLst/>
              <a:rect l="l" t="t" r="r" b="b"/>
              <a:pathLst>
                <a:path w="12827460" h="1117596">
                  <a:moveTo>
                    <a:pt x="0" y="0"/>
                  </a:moveTo>
                  <a:lnTo>
                    <a:pt x="12827460" y="0"/>
                  </a:lnTo>
                  <a:lnTo>
                    <a:pt x="12827460" y="1117596"/>
                  </a:lnTo>
                  <a:lnTo>
                    <a:pt x="0" y="1117596"/>
                  </a:lnTo>
                  <a:close/>
                </a:path>
              </a:pathLst>
            </a:custGeom>
            <a:solidFill>
              <a:srgbClr val="000000">
                <a:alpha val="0"/>
              </a:srgbClr>
            </a:solidFill>
          </p:spPr>
          <p:txBody>
            <a:bodyPr/>
            <a:lstStyle/>
            <a:p>
              <a:endParaRPr lang="el-GR"/>
            </a:p>
          </p:txBody>
        </p:sp>
        <p:sp>
          <p:nvSpPr>
            <p:cNvPr id="26" name="TextBox 26"/>
            <p:cNvSpPr txBox="1"/>
            <p:nvPr/>
          </p:nvSpPr>
          <p:spPr>
            <a:xfrm>
              <a:off x="0" y="66675"/>
              <a:ext cx="1282746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Il settore tessile oggi</a:t>
              </a:r>
            </a:p>
          </p:txBody>
        </p:sp>
      </p:grpSp>
      <p:sp>
        <p:nvSpPr>
          <p:cNvPr id="27" name="Freeform 27" descr="Κρεμάστρα περίγραμμα"/>
          <p:cNvSpPr/>
          <p:nvPr/>
        </p:nvSpPr>
        <p:spPr>
          <a:xfrm>
            <a:off x="2411085"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8" name="TextBox 28"/>
          <p:cNvSpPr txBox="1"/>
          <p:nvPr/>
        </p:nvSpPr>
        <p:spPr>
          <a:xfrm>
            <a:off x="6908461" y="5846445"/>
            <a:ext cx="4471078" cy="2009775"/>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Lo smaltimento problematico dei rifiuti tessili: 1,92 milioni di tonnellate di rifiuti generati ogni anno</a:t>
            </a:r>
          </a:p>
        </p:txBody>
      </p:sp>
      <p:sp>
        <p:nvSpPr>
          <p:cNvPr id="29" name="TextBox 29"/>
          <p:cNvSpPr txBox="1"/>
          <p:nvPr/>
        </p:nvSpPr>
        <p:spPr>
          <a:xfrm>
            <a:off x="13425432" y="5846445"/>
            <a:ext cx="3634309" cy="2009775"/>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Moda ultraveloce: ciclo di produzione di 5-7 giorni</a:t>
            </a:r>
          </a:p>
        </p:txBody>
      </p:sp>
      <p:sp>
        <p:nvSpPr>
          <p:cNvPr id="30" name="TextBox 30"/>
          <p:cNvSpPr txBox="1"/>
          <p:nvPr/>
        </p:nvSpPr>
        <p:spPr>
          <a:xfrm>
            <a:off x="753735" y="5823437"/>
            <a:ext cx="4686300" cy="2614791"/>
          </a:xfrm>
          <a:prstGeom prst="rect">
            <a:avLst/>
          </a:prstGeom>
        </p:spPr>
        <p:txBody>
          <a:bodyPr wrap="square" lIns="0" tIns="0" rIns="0" bIns="0" rtlCol="0" anchor="t">
            <a:spAutoFit/>
          </a:bodyPr>
          <a:lstStyle/>
          <a:p>
            <a:pPr algn="ctr">
              <a:lnSpc>
                <a:spcPts val="3960"/>
              </a:lnSpc>
            </a:pPr>
            <a:r>
              <a:rPr lang="en-US" sz="3300">
                <a:solidFill>
                  <a:srgbClr val="FFFFFF"/>
                </a:solidFill>
                <a:latin typeface="Arial"/>
                <a:ea typeface="Arial"/>
                <a:cs typeface="Arial"/>
                <a:sym typeface="Arial"/>
              </a:rPr>
              <a:t>Il </a:t>
            </a:r>
            <a:r>
              <a:rPr lang="en-US" sz="3300" err="1">
                <a:solidFill>
                  <a:srgbClr val="FFFFFF"/>
                </a:solidFill>
                <a:latin typeface="Arial"/>
                <a:ea typeface="Arial"/>
                <a:cs typeface="Arial"/>
                <a:sym typeface="Arial"/>
              </a:rPr>
              <a:t>numero</a:t>
            </a:r>
            <a:r>
              <a:rPr lang="en-US" sz="3300">
                <a:solidFill>
                  <a:srgbClr val="FFFFFF"/>
                </a:solidFill>
                <a:latin typeface="Arial"/>
                <a:ea typeface="Arial"/>
                <a:cs typeface="Arial"/>
                <a:sym typeface="Arial"/>
              </a:rPr>
              <a:t> di volte in cui un capo di </a:t>
            </a:r>
            <a:r>
              <a:rPr lang="en-US" sz="3300" err="1">
                <a:solidFill>
                  <a:srgbClr val="FFFFFF"/>
                </a:solidFill>
                <a:latin typeface="Arial"/>
                <a:ea typeface="Arial"/>
                <a:cs typeface="Arial"/>
                <a:sym typeface="Arial"/>
              </a:rPr>
              <a:t>abbigliamento</a:t>
            </a:r>
            <a:r>
              <a:rPr lang="en-US" sz="3300">
                <a:solidFill>
                  <a:srgbClr val="FFFFFF"/>
                </a:solidFill>
                <a:latin typeface="Arial"/>
                <a:ea typeface="Arial"/>
                <a:cs typeface="Arial"/>
                <a:sym typeface="Arial"/>
              </a:rPr>
              <a:t> </a:t>
            </a:r>
            <a:r>
              <a:rPr lang="en-US" sz="3300" err="1">
                <a:solidFill>
                  <a:srgbClr val="FFFFFF"/>
                </a:solidFill>
                <a:latin typeface="Arial"/>
                <a:ea typeface="Arial"/>
                <a:cs typeface="Arial"/>
                <a:sym typeface="Arial"/>
              </a:rPr>
              <a:t>viene</a:t>
            </a:r>
            <a:r>
              <a:rPr lang="en-US" sz="3300">
                <a:solidFill>
                  <a:srgbClr val="FFFFFF"/>
                </a:solidFill>
                <a:latin typeface="Arial"/>
                <a:ea typeface="Arial"/>
                <a:cs typeface="Arial"/>
                <a:sym typeface="Arial"/>
              </a:rPr>
              <a:t> </a:t>
            </a:r>
            <a:r>
              <a:rPr lang="en-US" sz="3300" err="1">
                <a:solidFill>
                  <a:srgbClr val="FFFFFF"/>
                </a:solidFill>
                <a:latin typeface="Arial"/>
                <a:ea typeface="Arial"/>
                <a:cs typeface="Arial"/>
                <a:sym typeface="Arial"/>
              </a:rPr>
              <a:t>indossato</a:t>
            </a:r>
            <a:r>
              <a:rPr lang="en-US" sz="3300">
                <a:solidFill>
                  <a:srgbClr val="FFFFFF"/>
                </a:solidFill>
                <a:latin typeface="Arial"/>
                <a:ea typeface="Arial"/>
                <a:cs typeface="Arial"/>
                <a:sym typeface="Arial"/>
              </a:rPr>
              <a:t> </a:t>
            </a:r>
            <a:r>
              <a:rPr lang="en-US" sz="3300" err="1">
                <a:solidFill>
                  <a:srgbClr val="FFFFFF"/>
                </a:solidFill>
                <a:latin typeface="Arial"/>
                <a:ea typeface="Arial"/>
                <a:cs typeface="Arial"/>
                <a:sym typeface="Arial"/>
              </a:rPr>
              <a:t>è</a:t>
            </a:r>
            <a:r>
              <a:rPr lang="en-US" sz="3300">
                <a:solidFill>
                  <a:srgbClr val="FFFFFF"/>
                </a:solidFill>
                <a:latin typeface="Arial"/>
                <a:ea typeface="Arial"/>
                <a:cs typeface="Arial"/>
                <a:sym typeface="Arial"/>
              </a:rPr>
              <a:t> </a:t>
            </a:r>
            <a:r>
              <a:rPr lang="en-US" sz="3300" err="1">
                <a:solidFill>
                  <a:srgbClr val="FFFFFF"/>
                </a:solidFill>
                <a:latin typeface="Arial"/>
                <a:ea typeface="Arial"/>
                <a:cs typeface="Arial"/>
                <a:sym typeface="Arial"/>
              </a:rPr>
              <a:t>diminuito</a:t>
            </a:r>
            <a:r>
              <a:rPr lang="en-US" sz="3300">
                <a:solidFill>
                  <a:srgbClr val="FFFFFF"/>
                </a:solidFill>
                <a:latin typeface="Arial"/>
                <a:ea typeface="Arial"/>
                <a:cs typeface="Arial"/>
                <a:sym typeface="Arial"/>
              </a:rPr>
              <a:t> del 36% </a:t>
            </a:r>
            <a:r>
              <a:rPr lang="en-US" sz="3300" err="1">
                <a:solidFill>
                  <a:srgbClr val="FFFFFF"/>
                </a:solidFill>
                <a:latin typeface="Arial"/>
                <a:ea typeface="Arial"/>
                <a:cs typeface="Arial"/>
                <a:sym typeface="Arial"/>
              </a:rPr>
              <a:t>negli</a:t>
            </a:r>
            <a:r>
              <a:rPr lang="en-US" sz="3300">
                <a:solidFill>
                  <a:srgbClr val="FFFFFF"/>
                </a:solidFill>
                <a:latin typeface="Arial"/>
                <a:ea typeface="Arial"/>
                <a:cs typeface="Arial"/>
                <a:sym typeface="Arial"/>
              </a:rPr>
              <a:t> </a:t>
            </a:r>
            <a:r>
              <a:rPr lang="en-US" sz="3300" err="1">
                <a:solidFill>
                  <a:srgbClr val="FFFFFF"/>
                </a:solidFill>
                <a:latin typeface="Arial"/>
                <a:ea typeface="Arial"/>
                <a:cs typeface="Arial"/>
                <a:sym typeface="Arial"/>
              </a:rPr>
              <a:t>ultimi</a:t>
            </a:r>
            <a:r>
              <a:rPr lang="en-US" sz="3300">
                <a:solidFill>
                  <a:srgbClr val="FFFFFF"/>
                </a:solidFill>
                <a:latin typeface="Arial"/>
                <a:ea typeface="Arial"/>
                <a:cs typeface="Arial"/>
                <a:sym typeface="Arial"/>
              </a:rPr>
              <a:t> 15 anni</a:t>
            </a:r>
          </a:p>
        </p:txBody>
      </p:sp>
      <p:sp>
        <p:nvSpPr>
          <p:cNvPr id="31" name="Freeform 31" descr="Μεταποιήσεις και ραπτική περίγραμμα"/>
          <p:cNvSpPr/>
          <p:nvPr/>
        </p:nvSpPr>
        <p:spPr>
          <a:xfrm>
            <a:off x="14556787"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2" name="Freeform 32" descr="Βιωσιμότητα περίγραμμα"/>
          <p:cNvSpPr/>
          <p:nvPr/>
        </p:nvSpPr>
        <p:spPr>
          <a:xfrm>
            <a:off x="8338508"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33" name="TextBox 33"/>
          <p:cNvSpPr txBox="1"/>
          <p:nvPr/>
        </p:nvSpPr>
        <p:spPr>
          <a:xfrm>
            <a:off x="207261" y="2496459"/>
            <a:ext cx="7701678" cy="457505"/>
          </a:xfrm>
          <a:prstGeom prst="rect">
            <a:avLst/>
          </a:prstGeom>
        </p:spPr>
        <p:txBody>
          <a:bodyPr lIns="0" tIns="0" rIns="0" bIns="0" rtlCol="0" anchor="t">
            <a:spAutoFit/>
          </a:bodyPr>
          <a:lstStyle/>
          <a:p>
            <a:pPr algn="l">
              <a:lnSpc>
                <a:spcPts val="3207"/>
              </a:lnSpc>
            </a:pPr>
            <a:r>
              <a:rPr lang="en-US" sz="3300" b="1">
                <a:solidFill>
                  <a:srgbClr val="FFFFFF"/>
                </a:solidFill>
                <a:latin typeface="Arial Bold"/>
                <a:ea typeface="Arial Bold"/>
                <a:cs typeface="Arial Bold"/>
                <a:sym typeface="Arial Bold"/>
              </a:rPr>
              <a:t>SCENARIO 1 - MODA VELOCE </a:t>
            </a:r>
          </a:p>
        </p:txBody>
      </p:sp>
      <p:pic>
        <p:nvPicPr>
          <p:cNvPr id="35" name="Immagine 34" descr="Immagine che contiene Blu elettrico, Carattere, blu, Blu intenso&#10;&#10;Il contenuto generato dall&amp;#39;IA potrebbe non essere corretto.">
            <a:extLst>
              <a:ext uri="{FF2B5EF4-FFF2-40B4-BE49-F238E27FC236}">
                <a16:creationId xmlns:a16="http://schemas.microsoft.com/office/drawing/2014/main" id="{E8EAB018-70AC-A83E-852A-74007144FF7B}"/>
              </a:ext>
            </a:extLst>
          </p:cNvPr>
          <p:cNvPicPr>
            <a:picLocks noChangeAspect="1"/>
          </p:cNvPicPr>
          <p:nvPr/>
        </p:nvPicPr>
        <p:blipFill>
          <a:blip r:embed="rId15"/>
          <a:stretch>
            <a:fillRect/>
          </a:stretch>
        </p:blipFill>
        <p:spPr>
          <a:xfrm>
            <a:off x="749060" y="8905695"/>
            <a:ext cx="3505200" cy="8001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846620" y="547688"/>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Rallentare la velocità</a:t>
              </a:r>
            </a:p>
            <a:p>
              <a:pPr algn="l">
                <a:lnSpc>
                  <a:spcPts val="4752"/>
                </a:lnSpc>
              </a:pPr>
              <a:r>
                <a:rPr lang="en-US" sz="4400">
                  <a:solidFill>
                    <a:srgbClr val="19112C"/>
                  </a:solidFill>
                  <a:latin typeface="Georgia"/>
                  <a:ea typeface="Georgia"/>
                  <a:cs typeface="Georgia"/>
                  <a:sym typeface="Georgia"/>
                </a:rPr>
                <a:t>Passare alla moda slow</a:t>
              </a:r>
            </a:p>
          </p:txBody>
        </p:sp>
      </p:grpSp>
      <p:sp>
        <p:nvSpPr>
          <p:cNvPr id="24" name="TextBox 24"/>
          <p:cNvSpPr txBox="1"/>
          <p:nvPr/>
        </p:nvSpPr>
        <p:spPr>
          <a:xfrm>
            <a:off x="846618" y="3281604"/>
            <a:ext cx="11677242" cy="4486275"/>
          </a:xfrm>
          <a:prstGeom prst="rect">
            <a:avLst/>
          </a:prstGeom>
        </p:spPr>
        <p:txBody>
          <a:bodyPr lIns="0" tIns="0" rIns="0" bIns="0" rtlCol="0" anchor="t">
            <a:spAutoFit/>
          </a:bodyPr>
          <a:lstStyle/>
          <a:p>
            <a:pPr algn="l">
              <a:lnSpc>
                <a:spcPts val="3960"/>
              </a:lnSpc>
            </a:pPr>
            <a:r>
              <a:rPr lang="en-US" sz="3300" b="1">
                <a:solidFill>
                  <a:srgbClr val="19112C"/>
                </a:solidFill>
                <a:latin typeface="Arial Bold"/>
                <a:ea typeface="Arial Bold"/>
                <a:cs typeface="Arial Bold"/>
                <a:sym typeface="Arial Bold"/>
              </a:rPr>
              <a:t>Il fast fashion </a:t>
            </a:r>
            <a:r>
              <a:rPr lang="en-US" sz="3300">
                <a:solidFill>
                  <a:srgbClr val="19112C"/>
                </a:solidFill>
                <a:latin typeface="Arial"/>
                <a:ea typeface="Arial"/>
                <a:cs typeface="Arial"/>
                <a:sym typeface="Arial"/>
              </a:rPr>
              <a:t>rimane il modello di business dominante nel settore tessile. Sebbene sia</a:t>
            </a:r>
            <a:r>
              <a:rPr lang="en-US" sz="3300" b="1">
                <a:solidFill>
                  <a:srgbClr val="19112C"/>
                </a:solidFill>
                <a:latin typeface="Arial Bold"/>
                <a:ea typeface="Arial Bold"/>
                <a:cs typeface="Arial Bold"/>
                <a:sym typeface="Arial Bold"/>
              </a:rPr>
              <a:t> conveniente dal punto di vista economico</a:t>
            </a:r>
            <a:r>
              <a:rPr lang="en-US" sz="3300">
                <a:solidFill>
                  <a:srgbClr val="19112C"/>
                </a:solidFill>
                <a:latin typeface="Arial"/>
                <a:ea typeface="Arial"/>
                <a:cs typeface="Arial"/>
                <a:sym typeface="Arial"/>
              </a:rPr>
              <a:t>, questo modello contribuisce in modo significativo al </a:t>
            </a:r>
            <a:r>
              <a:rPr lang="en-US" sz="3300" b="1">
                <a:solidFill>
                  <a:srgbClr val="19112C"/>
                </a:solidFill>
                <a:latin typeface="Arial Bold"/>
                <a:ea typeface="Arial Bold"/>
                <a:cs typeface="Arial Bold"/>
                <a:sym typeface="Arial Bold"/>
              </a:rPr>
              <a:t>consumo eccessivo</a:t>
            </a:r>
            <a:r>
              <a:rPr lang="en-US" sz="3300">
                <a:solidFill>
                  <a:srgbClr val="19112C"/>
                </a:solidFill>
                <a:latin typeface="Arial"/>
                <a:ea typeface="Arial"/>
                <a:cs typeface="Arial"/>
                <a:sym typeface="Arial"/>
              </a:rPr>
              <a:t>, </a:t>
            </a:r>
            <a:r>
              <a:rPr lang="en-US" sz="3300" b="1">
                <a:solidFill>
                  <a:srgbClr val="19112C"/>
                </a:solidFill>
                <a:latin typeface="Arial Bold"/>
                <a:ea typeface="Arial Bold"/>
                <a:cs typeface="Arial Bold"/>
                <a:sym typeface="Arial Bold"/>
              </a:rPr>
              <a:t>agli sprechi </a:t>
            </a:r>
            <a:r>
              <a:rPr lang="en-US" sz="3300">
                <a:solidFill>
                  <a:srgbClr val="19112C"/>
                </a:solidFill>
                <a:latin typeface="Arial"/>
                <a:ea typeface="Arial"/>
                <a:cs typeface="Arial"/>
                <a:sym typeface="Arial"/>
              </a:rPr>
              <a:t>e </a:t>
            </a:r>
            <a:r>
              <a:rPr lang="en-US" sz="3300" b="1">
                <a:solidFill>
                  <a:srgbClr val="19112C"/>
                </a:solidFill>
                <a:latin typeface="Arial Bold"/>
                <a:ea typeface="Arial Bold"/>
                <a:cs typeface="Arial Bold"/>
                <a:sym typeface="Arial Bold"/>
              </a:rPr>
              <a:t>alle pratiche di sfruttamento del lavoro</a:t>
            </a:r>
            <a:r>
              <a:rPr lang="en-US" sz="3300">
                <a:solidFill>
                  <a:srgbClr val="19112C"/>
                </a:solidFill>
                <a:latin typeface="Arial"/>
                <a:ea typeface="Arial"/>
                <a:cs typeface="Arial"/>
                <a:sym typeface="Arial"/>
              </a:rPr>
              <a:t>. Allo stesso tempo, molti consumatori, in particolare le generazioni più giovani, stanno diventando più consapevoli della </a:t>
            </a:r>
            <a:r>
              <a:rPr lang="en-US" sz="3300" b="1">
                <a:solidFill>
                  <a:srgbClr val="19112C"/>
                </a:solidFill>
                <a:latin typeface="Arial Bold"/>
                <a:ea typeface="Arial Bold"/>
                <a:cs typeface="Arial Bold"/>
                <a:sym typeface="Arial Bold"/>
              </a:rPr>
              <a:t>sostenibilità</a:t>
            </a:r>
            <a:r>
              <a:rPr lang="en-US" sz="3300">
                <a:solidFill>
                  <a:srgbClr val="19112C"/>
                </a:solidFill>
                <a:latin typeface="Arial"/>
                <a:ea typeface="Arial"/>
                <a:cs typeface="Arial"/>
                <a:sym typeface="Arial"/>
              </a:rPr>
              <a:t>, ma faticano a cambiare le loro abitudini di acquisto. La tensione tra accessibilità economica, tendenze della moda ed etica crea un panorama complesso sia per i produttori che per i consumatori.</a:t>
            </a: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76AF28C4-510F-6EFC-8216-BF689DCB610B}"/>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sp>
        <p:nvSpPr>
          <p:cNvPr id="21" name="TextBox 21"/>
          <p:cNvSpPr txBox="1"/>
          <p:nvPr/>
        </p:nvSpPr>
        <p:spPr>
          <a:xfrm>
            <a:off x="808664" y="2936738"/>
            <a:ext cx="11677212" cy="4038600"/>
          </a:xfrm>
          <a:prstGeom prst="rect">
            <a:avLst/>
          </a:prstGeom>
        </p:spPr>
        <p:txBody>
          <a:bodyPr lIns="0" tIns="0" rIns="0" bIns="0" rtlCol="0" anchor="t">
            <a:spAutoFit/>
          </a:bodyPr>
          <a:lstStyle/>
          <a:p>
            <a:pPr algn="l">
              <a:lnSpc>
                <a:spcPts val="4320"/>
              </a:lnSpc>
            </a:pPr>
            <a:r>
              <a:rPr lang="en-US" sz="3600" b="1">
                <a:solidFill>
                  <a:srgbClr val="19112C"/>
                </a:solidFill>
                <a:latin typeface="Arial Bold"/>
                <a:ea typeface="Arial Bold"/>
                <a:cs typeface="Arial Bold"/>
                <a:sym typeface="Arial Bold"/>
              </a:rPr>
              <a:t>Perché è importante</a:t>
            </a:r>
          </a:p>
          <a:p>
            <a:pPr marL="597219" lvl="1" indent="-298609" algn="l">
              <a:lnSpc>
                <a:spcPts val="3960"/>
              </a:lnSpc>
              <a:buFont typeface="Arial"/>
              <a:buChar char="•"/>
            </a:pPr>
            <a:r>
              <a:rPr lang="en-US" sz="3300">
                <a:solidFill>
                  <a:srgbClr val="19112C"/>
                </a:solidFill>
                <a:latin typeface="Arial"/>
                <a:ea typeface="Arial"/>
                <a:cs typeface="Arial"/>
                <a:sym typeface="Arial"/>
              </a:rPr>
              <a:t>Il modello del </a:t>
            </a:r>
            <a:r>
              <a:rPr lang="en-US" sz="3300" b="1">
                <a:solidFill>
                  <a:srgbClr val="19112C"/>
                </a:solidFill>
                <a:latin typeface="Arial Bold"/>
                <a:ea typeface="Arial Bold"/>
                <a:cs typeface="Arial Bold"/>
                <a:sym typeface="Arial Bold"/>
              </a:rPr>
              <a:t>fast fashion </a:t>
            </a:r>
            <a:r>
              <a:rPr lang="en-US" sz="3300">
                <a:solidFill>
                  <a:srgbClr val="19112C"/>
                </a:solidFill>
                <a:latin typeface="Arial"/>
                <a:ea typeface="Arial"/>
                <a:cs typeface="Arial"/>
                <a:sym typeface="Arial"/>
              </a:rPr>
              <a:t>ha un impatto sociale e ambientale </a:t>
            </a:r>
            <a:r>
              <a:rPr lang="en-US" sz="3300" b="1">
                <a:solidFill>
                  <a:srgbClr val="19112C"/>
                </a:solidFill>
                <a:latin typeface="Arial Bold"/>
                <a:ea typeface="Arial Bold"/>
                <a:cs typeface="Arial Bold"/>
                <a:sym typeface="Arial Bold"/>
              </a:rPr>
              <a:t>estremamente negativo</a:t>
            </a:r>
          </a:p>
          <a:p>
            <a:pPr marL="597219" lvl="1" indent="-298609" algn="l">
              <a:lnSpc>
                <a:spcPts val="3960"/>
              </a:lnSpc>
              <a:buFont typeface="Arial"/>
              <a:buChar char="•"/>
            </a:pPr>
            <a:r>
              <a:rPr lang="en-US" sz="3300">
                <a:solidFill>
                  <a:srgbClr val="19112C"/>
                </a:solidFill>
                <a:latin typeface="Arial"/>
                <a:ea typeface="Arial"/>
                <a:cs typeface="Arial"/>
                <a:sym typeface="Arial"/>
              </a:rPr>
              <a:t>La consapevolezza cresce </a:t>
            </a:r>
            <a:r>
              <a:rPr lang="en-US" sz="3300" b="1">
                <a:solidFill>
                  <a:srgbClr val="19112C"/>
                </a:solidFill>
                <a:latin typeface="Arial Bold"/>
                <a:ea typeface="Arial Bold"/>
                <a:cs typeface="Arial Bold"/>
                <a:sym typeface="Arial Bold"/>
              </a:rPr>
              <a:t>e i consumatori richiedono sempre più prodotti sostenibili</a:t>
            </a:r>
            <a:r>
              <a:rPr lang="en-US" sz="3300">
                <a:solidFill>
                  <a:srgbClr val="19112C"/>
                </a:solidFill>
                <a:latin typeface="Arial"/>
                <a:ea typeface="Arial"/>
                <a:cs typeface="Arial"/>
                <a:sym typeface="Arial"/>
              </a:rPr>
              <a:t>. La legislazione dell'UE sta </a:t>
            </a:r>
            <a:r>
              <a:rPr lang="en-US" sz="3300" b="1">
                <a:solidFill>
                  <a:srgbClr val="19112C"/>
                </a:solidFill>
                <a:latin typeface="Arial Bold"/>
                <a:ea typeface="Arial Bold"/>
                <a:cs typeface="Arial Bold"/>
                <a:sym typeface="Arial Bold"/>
              </a:rPr>
              <a:t>aumentando la richiesta di sostenibilità </a:t>
            </a:r>
            <a:r>
              <a:rPr lang="en-US" sz="3300">
                <a:solidFill>
                  <a:srgbClr val="19112C"/>
                </a:solidFill>
                <a:latin typeface="Arial"/>
                <a:ea typeface="Arial"/>
                <a:cs typeface="Arial"/>
                <a:sym typeface="Arial"/>
              </a:rPr>
              <a:t>tra le aziende. </a:t>
            </a:r>
          </a:p>
          <a:p>
            <a:pPr marL="597219" lvl="1" indent="-298609" algn="l">
              <a:lnSpc>
                <a:spcPts val="3960"/>
              </a:lnSpc>
              <a:buFont typeface="Arial"/>
              <a:buChar char="•"/>
            </a:pPr>
            <a:r>
              <a:rPr lang="en-US" sz="3300" b="1">
                <a:solidFill>
                  <a:srgbClr val="19112C"/>
                </a:solidFill>
                <a:latin typeface="Arial Bold"/>
                <a:ea typeface="Arial Bold"/>
                <a:cs typeface="Arial Bold"/>
                <a:sym typeface="Arial Bold"/>
              </a:rPr>
              <a:t>La qualità e la longevità </a:t>
            </a:r>
            <a:r>
              <a:rPr lang="en-US" sz="3300">
                <a:solidFill>
                  <a:srgbClr val="19112C"/>
                </a:solidFill>
                <a:latin typeface="Arial"/>
                <a:ea typeface="Arial"/>
                <a:cs typeface="Arial"/>
                <a:sym typeface="Arial"/>
              </a:rPr>
              <a:t>dei capi di abbigliamento sono elementi chiave del fast fashion.</a:t>
            </a:r>
          </a:p>
        </p:txBody>
      </p:sp>
      <p:grpSp>
        <p:nvGrpSpPr>
          <p:cNvPr id="22" name="Group 22"/>
          <p:cNvGrpSpPr/>
          <p:nvPr/>
        </p:nvGrpSpPr>
        <p:grpSpPr>
          <a:xfrm>
            <a:off x="846620" y="547688"/>
            <a:ext cx="9091683" cy="1988345"/>
            <a:chOff x="0" y="0"/>
            <a:chExt cx="12122244" cy="2651126"/>
          </a:xfrm>
        </p:grpSpPr>
        <p:sp>
          <p:nvSpPr>
            <p:cNvPr id="23" name="Freeform 23"/>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4" name="TextBox 24"/>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Rallentare la velocità</a:t>
              </a:r>
            </a:p>
            <a:p>
              <a:pPr algn="l">
                <a:lnSpc>
                  <a:spcPts val="4752"/>
                </a:lnSpc>
              </a:pPr>
              <a:r>
                <a:rPr lang="en-US" sz="4400">
                  <a:solidFill>
                    <a:srgbClr val="19112C"/>
                  </a:solidFill>
                  <a:latin typeface="Georgia"/>
                  <a:ea typeface="Georgia"/>
                  <a:cs typeface="Georgia"/>
                  <a:sym typeface="Georgia"/>
                </a:rPr>
                <a:t>Passare al fast fashion</a:t>
              </a:r>
            </a:p>
          </p:txBody>
        </p:sp>
      </p:gr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A36F7A42-6D24-93D4-4E7F-1FCC0F0DE794}"/>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708498" y="2141881"/>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663801" y="-954"/>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sp>
        <p:nvSpPr>
          <p:cNvPr id="26" name="TextBox 26"/>
          <p:cNvSpPr txBox="1"/>
          <p:nvPr/>
        </p:nvSpPr>
        <p:spPr>
          <a:xfrm>
            <a:off x="663801" y="1474425"/>
            <a:ext cx="13874108" cy="6937284"/>
          </a:xfrm>
          <a:prstGeom prst="rect">
            <a:avLst/>
          </a:prstGeom>
        </p:spPr>
        <p:txBody>
          <a:bodyPr lIns="0" tIns="0" rIns="0" bIns="0" rtlCol="0" anchor="t">
            <a:spAutoFit/>
          </a:bodyPr>
          <a:lstStyle/>
          <a:p>
            <a:pPr algn="l">
              <a:lnSpc>
                <a:spcPts val="3359"/>
              </a:lnSpc>
            </a:pPr>
            <a:r>
              <a:rPr lang="en-US" sz="2400" b="1" u="sng">
                <a:solidFill>
                  <a:srgbClr val="19112C"/>
                </a:solidFill>
                <a:latin typeface="Arial Bold"/>
                <a:ea typeface="Arial Bold"/>
                <a:cs typeface="Arial Bold"/>
                <a:sym typeface="Arial Bold"/>
              </a:rPr>
              <a:t>Educazione alla moda slow</a:t>
            </a:r>
          </a:p>
          <a:p>
            <a:pPr algn="l">
              <a:lnSpc>
                <a:spcPts val="3359"/>
              </a:lnSpc>
            </a:pPr>
            <a:r>
              <a:rPr lang="en-US" sz="2400">
                <a:solidFill>
                  <a:srgbClr val="19112C"/>
                </a:solidFill>
                <a:latin typeface="Arial"/>
                <a:ea typeface="Arial"/>
                <a:cs typeface="Arial"/>
                <a:sym typeface="Arial"/>
              </a:rPr>
              <a:t>Ideare una campagna creativa che educhi il consumatore sui vantaggi della moda slow, inclusi fattori quali qualità, etica, sostenibilità, incoraggiando al contempo decisioni di acquisto più consapevoli.</a:t>
            </a:r>
          </a:p>
          <a:p>
            <a:pPr algn="l">
              <a:lnSpc>
                <a:spcPts val="3359"/>
              </a:lnSpc>
            </a:pPr>
            <a:endParaRPr lang="en-US" sz="2400">
              <a:solidFill>
                <a:srgbClr val="19112C"/>
              </a:solidFill>
              <a:latin typeface="Arial"/>
              <a:ea typeface="Arial"/>
              <a:cs typeface="Arial"/>
              <a:sym typeface="Arial"/>
            </a:endParaRPr>
          </a:p>
          <a:p>
            <a:pPr algn="l">
              <a:lnSpc>
                <a:spcPts val="3359"/>
              </a:lnSpc>
            </a:pPr>
            <a:r>
              <a:rPr lang="en-US" sz="2400" b="1" u="sng">
                <a:solidFill>
                  <a:srgbClr val="19112C"/>
                </a:solidFill>
                <a:latin typeface="Arial Bold"/>
                <a:ea typeface="Arial Bold"/>
                <a:cs typeface="Arial Bold"/>
                <a:sym typeface="Arial Bold"/>
              </a:rPr>
              <a:t>Rompere il ciclo del fast fashion</a:t>
            </a:r>
          </a:p>
          <a:p>
            <a:pPr algn="l">
              <a:lnSpc>
                <a:spcPts val="3359"/>
              </a:lnSpc>
            </a:pPr>
            <a:r>
              <a:rPr lang="en-US" sz="2400">
                <a:solidFill>
                  <a:srgbClr val="19112C"/>
                </a:solidFill>
                <a:latin typeface="Arial"/>
                <a:ea typeface="Arial"/>
                <a:cs typeface="Arial"/>
                <a:sym typeface="Arial"/>
              </a:rPr>
              <a:t>Proporre idee per nuovi modelli commerciali, comunitari o di design in grado di frenare il fast fashion promuovendo un consumo più lento, una produzione equa e la consapevolezza dei consumatori, pur rimanendo coinvolgenti e accessibili.</a:t>
            </a:r>
          </a:p>
          <a:p>
            <a:pPr algn="l">
              <a:lnSpc>
                <a:spcPts val="3359"/>
              </a:lnSpc>
            </a:pPr>
            <a:endParaRPr lang="en-US" sz="2400">
              <a:solidFill>
                <a:srgbClr val="19112C"/>
              </a:solidFill>
              <a:latin typeface="Arial"/>
              <a:ea typeface="Arial"/>
              <a:cs typeface="Arial"/>
              <a:sym typeface="Arial"/>
            </a:endParaRPr>
          </a:p>
          <a:p>
            <a:pPr algn="l">
              <a:lnSpc>
                <a:spcPts val="3359"/>
              </a:lnSpc>
            </a:pPr>
            <a:r>
              <a:rPr lang="en-US" sz="2400" b="1" u="sng">
                <a:solidFill>
                  <a:srgbClr val="19112C"/>
                </a:solidFill>
                <a:latin typeface="Arial Bold"/>
                <a:ea typeface="Arial Bold"/>
                <a:cs typeface="Arial Bold"/>
                <a:sym typeface="Arial Bold"/>
              </a:rPr>
              <a:t>Mostrare il vero costo di un prodotto</a:t>
            </a:r>
          </a:p>
          <a:p>
            <a:pPr algn="l">
              <a:lnSpc>
                <a:spcPts val="3359"/>
              </a:lnSpc>
            </a:pPr>
            <a:r>
              <a:rPr lang="en-US" sz="2400">
                <a:solidFill>
                  <a:srgbClr val="19112C"/>
                </a:solidFill>
                <a:latin typeface="Arial"/>
                <a:ea typeface="Arial"/>
                <a:cs typeface="Arial"/>
                <a:sym typeface="Arial"/>
              </a:rPr>
              <a:t>Riprogettare l'etichetta del prodotto o l'esperienza di acquisto per mostrare in modo chiaro e immediato il vero costo di un capo di abbigliamento, compreso il suo impatto ambientale, per aiutare i clienti a fare acquisti informati e basati sul valore.</a:t>
            </a:r>
          </a:p>
          <a:p>
            <a:pPr algn="l">
              <a:lnSpc>
                <a:spcPts val="3359"/>
              </a:lnSpc>
            </a:pPr>
            <a:endParaRPr lang="en-US" sz="2400">
              <a:solidFill>
                <a:srgbClr val="19112C"/>
              </a:solidFill>
              <a:latin typeface="Arial"/>
              <a:ea typeface="Arial"/>
              <a:cs typeface="Arial"/>
              <a:sym typeface="Arial"/>
            </a:endParaRPr>
          </a:p>
          <a:p>
            <a:pPr algn="l">
              <a:lnSpc>
                <a:spcPts val="3359"/>
              </a:lnSpc>
            </a:pPr>
            <a:r>
              <a:rPr lang="en-US" sz="2400" b="1" u="sng">
                <a:solidFill>
                  <a:srgbClr val="19112C"/>
                </a:solidFill>
                <a:latin typeface="Arial Bold"/>
                <a:ea typeface="Arial Bold"/>
                <a:cs typeface="Arial Bold"/>
                <a:sym typeface="Arial Bold"/>
              </a:rPr>
              <a:t>Condizioni di lavoro vs prezzi bassi</a:t>
            </a:r>
          </a:p>
          <a:p>
            <a:pPr algn="l">
              <a:lnSpc>
                <a:spcPts val="3359"/>
              </a:lnSpc>
            </a:pPr>
            <a:r>
              <a:rPr lang="en-US" sz="2400">
                <a:solidFill>
                  <a:srgbClr val="19112C"/>
                </a:solidFill>
                <a:latin typeface="Arial"/>
                <a:ea typeface="Arial"/>
                <a:cs typeface="Arial"/>
                <a:sym typeface="Arial"/>
              </a:rPr>
              <a:t>Bilanciare prezzi accessibili con pratiche di lavoro eque e responsabilità ambientale.</a:t>
            </a:r>
          </a:p>
        </p:txBody>
      </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99D5FDAF-C752-E1A6-1403-D9E64BF050B7}"/>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sp>
        <p:nvSpPr>
          <p:cNvPr id="6" name="TextBox 6"/>
          <p:cNvSpPr txBox="1"/>
          <p:nvPr/>
        </p:nvSpPr>
        <p:spPr>
          <a:xfrm>
            <a:off x="4654879" y="9439969"/>
            <a:ext cx="10885169" cy="675826"/>
          </a:xfrm>
          <a:prstGeom prst="rect">
            <a:avLst/>
          </a:prstGeom>
        </p:spPr>
        <p:txBody>
          <a:bodyPr lIns="0" tIns="0" rIns="0" bIns="0" rtlCol="0" anchor="t">
            <a:spAutoFit/>
          </a:bodyPr>
          <a:lstStyle/>
          <a:p>
            <a:pPr algn="ctr"/>
            <a:r>
              <a:rPr lang="en-US" sz="1050" err="1">
                <a:solidFill>
                  <a:srgbClr val="19112C"/>
                </a:solidFill>
                <a:latin typeface="Arial"/>
                <a:ea typeface="Arial Italics"/>
                <a:cs typeface="Arial"/>
                <a:sym typeface="Arial Italics"/>
              </a:rPr>
              <a:t>Finanziato</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dall'Unione</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europea</a:t>
            </a:r>
            <a:r>
              <a:rPr lang="en-US" sz="1050">
                <a:solidFill>
                  <a:srgbClr val="19112C"/>
                </a:solidFill>
                <a:latin typeface="Arial"/>
                <a:ea typeface="Arial Italics"/>
                <a:cs typeface="Arial"/>
                <a:sym typeface="Arial Italics"/>
              </a:rPr>
              <a:t>. Le </a:t>
            </a:r>
            <a:r>
              <a:rPr lang="en-US" sz="1050" err="1">
                <a:solidFill>
                  <a:srgbClr val="19112C"/>
                </a:solidFill>
                <a:latin typeface="Arial"/>
                <a:ea typeface="Arial Italics"/>
                <a:cs typeface="Arial"/>
                <a:sym typeface="Arial Italics"/>
              </a:rPr>
              <a:t>opinioni</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espresse</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appartengono</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tuttavia</a:t>
            </a:r>
            <a:r>
              <a:rPr lang="en-US" sz="1050">
                <a:solidFill>
                  <a:srgbClr val="19112C"/>
                </a:solidFill>
                <a:latin typeface="Arial"/>
                <a:ea typeface="Arial Italics"/>
                <a:cs typeface="Arial"/>
                <a:sym typeface="Arial Italics"/>
              </a:rPr>
              <a:t>, al solo o ai soli </a:t>
            </a:r>
            <a:r>
              <a:rPr lang="en-US" sz="1050" err="1">
                <a:solidFill>
                  <a:srgbClr val="19112C"/>
                </a:solidFill>
                <a:latin typeface="Arial"/>
                <a:ea typeface="Arial Italics"/>
                <a:cs typeface="Arial"/>
                <a:sym typeface="Arial Italics"/>
              </a:rPr>
              <a:t>autori</a:t>
            </a:r>
            <a:r>
              <a:rPr lang="en-US" sz="1050">
                <a:solidFill>
                  <a:srgbClr val="19112C"/>
                </a:solidFill>
                <a:latin typeface="Arial"/>
                <a:ea typeface="Arial Italics"/>
                <a:cs typeface="Arial"/>
                <a:sym typeface="Arial Italics"/>
              </a:rPr>
              <a:t> e non </a:t>
            </a:r>
            <a:r>
              <a:rPr lang="en-US" sz="1050" err="1">
                <a:solidFill>
                  <a:srgbClr val="19112C"/>
                </a:solidFill>
                <a:latin typeface="Arial"/>
                <a:ea typeface="Arial Italics"/>
                <a:cs typeface="Arial"/>
                <a:sym typeface="Arial Italics"/>
              </a:rPr>
              <a:t>riflettono</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necessariamente</a:t>
            </a:r>
            <a:r>
              <a:rPr lang="en-US" sz="1050">
                <a:solidFill>
                  <a:srgbClr val="19112C"/>
                </a:solidFill>
                <a:latin typeface="Arial"/>
                <a:ea typeface="Arial Italics"/>
                <a:cs typeface="Arial"/>
                <a:sym typeface="Arial Italics"/>
              </a:rPr>
              <a:t> le </a:t>
            </a:r>
            <a:r>
              <a:rPr lang="en-US" sz="1050" err="1">
                <a:solidFill>
                  <a:srgbClr val="19112C"/>
                </a:solidFill>
                <a:latin typeface="Arial"/>
                <a:ea typeface="Arial Italics"/>
                <a:cs typeface="Arial"/>
                <a:sym typeface="Arial Italics"/>
              </a:rPr>
              <a:t>opinioni</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dell'Unione</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europea</a:t>
            </a:r>
            <a:r>
              <a:rPr lang="en-US" sz="1050">
                <a:solidFill>
                  <a:srgbClr val="19112C"/>
                </a:solidFill>
                <a:latin typeface="Arial"/>
                <a:ea typeface="Arial Italics"/>
                <a:cs typeface="Arial"/>
                <a:sym typeface="Arial Italics"/>
              </a:rPr>
              <a:t> o </a:t>
            </a:r>
            <a:r>
              <a:rPr lang="en-US" sz="1050" err="1">
                <a:solidFill>
                  <a:srgbClr val="19112C"/>
                </a:solidFill>
                <a:latin typeface="Arial"/>
                <a:ea typeface="Arial Italics"/>
                <a:cs typeface="Arial"/>
                <a:sym typeface="Arial Italics"/>
              </a:rPr>
              <a:t>dell’Agenzia</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esecutiva</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europea</a:t>
            </a:r>
            <a:r>
              <a:rPr lang="en-US" sz="1050">
                <a:solidFill>
                  <a:srgbClr val="19112C"/>
                </a:solidFill>
                <a:latin typeface="Arial"/>
                <a:ea typeface="Arial Italics"/>
                <a:cs typeface="Arial"/>
                <a:sym typeface="Arial Italics"/>
              </a:rPr>
              <a:t> per </a:t>
            </a:r>
            <a:r>
              <a:rPr lang="en-US" sz="1050" err="1">
                <a:solidFill>
                  <a:srgbClr val="19112C"/>
                </a:solidFill>
                <a:latin typeface="Arial"/>
                <a:ea typeface="Arial Italics"/>
                <a:cs typeface="Arial"/>
                <a:sym typeface="Arial Italics"/>
              </a:rPr>
              <a:t>l’istruzione</a:t>
            </a:r>
            <a:r>
              <a:rPr lang="en-US" sz="1050">
                <a:solidFill>
                  <a:srgbClr val="19112C"/>
                </a:solidFill>
                <a:latin typeface="Arial"/>
                <a:ea typeface="Arial Italics"/>
                <a:cs typeface="Arial"/>
                <a:sym typeface="Arial Italics"/>
              </a:rPr>
              <a:t> e la </a:t>
            </a:r>
            <a:r>
              <a:rPr lang="en-US" sz="1050" err="1">
                <a:solidFill>
                  <a:srgbClr val="19112C"/>
                </a:solidFill>
                <a:latin typeface="Arial"/>
                <a:ea typeface="Arial Italics"/>
                <a:cs typeface="Arial"/>
                <a:sym typeface="Arial Italics"/>
              </a:rPr>
              <a:t>cultura</a:t>
            </a:r>
            <a:r>
              <a:rPr lang="en-US" sz="1050">
                <a:solidFill>
                  <a:srgbClr val="19112C"/>
                </a:solidFill>
                <a:latin typeface="Arial"/>
                <a:ea typeface="Arial Italics"/>
                <a:cs typeface="Arial"/>
                <a:sym typeface="Arial Italics"/>
              </a:rPr>
              <a:t> (EACEA). Né </a:t>
            </a:r>
            <a:r>
              <a:rPr lang="en-US" sz="1050" err="1">
                <a:solidFill>
                  <a:srgbClr val="19112C"/>
                </a:solidFill>
                <a:latin typeface="Arial"/>
                <a:ea typeface="Arial Italics"/>
                <a:cs typeface="Arial"/>
                <a:sym typeface="Arial Italics"/>
              </a:rPr>
              <a:t>l'Unione</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europea</a:t>
            </a:r>
            <a:r>
              <a:rPr lang="en-US" sz="1050">
                <a:solidFill>
                  <a:srgbClr val="19112C"/>
                </a:solidFill>
                <a:latin typeface="Arial"/>
                <a:ea typeface="Arial Italics"/>
                <a:cs typeface="Arial"/>
                <a:sym typeface="Arial Italics"/>
              </a:rPr>
              <a:t> né </a:t>
            </a:r>
            <a:r>
              <a:rPr lang="en-US" sz="1050" err="1">
                <a:solidFill>
                  <a:srgbClr val="19112C"/>
                </a:solidFill>
                <a:latin typeface="Arial"/>
                <a:ea typeface="Arial Italics"/>
                <a:cs typeface="Arial"/>
                <a:sym typeface="Arial Italics"/>
              </a:rPr>
              <a:t>l'EACEA</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possono</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esserne</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ritenute</a:t>
            </a:r>
            <a:r>
              <a:rPr lang="en-US" sz="1050">
                <a:solidFill>
                  <a:srgbClr val="19112C"/>
                </a:solidFill>
                <a:latin typeface="Arial"/>
                <a:ea typeface="Arial Italics"/>
                <a:cs typeface="Arial"/>
                <a:sym typeface="Arial Italics"/>
              </a:rPr>
              <a:t> </a:t>
            </a:r>
            <a:r>
              <a:rPr lang="en-US" sz="1050" err="1">
                <a:solidFill>
                  <a:srgbClr val="19112C"/>
                </a:solidFill>
                <a:latin typeface="Arial"/>
                <a:ea typeface="Arial Italics"/>
                <a:cs typeface="Arial"/>
                <a:sym typeface="Arial Italics"/>
              </a:rPr>
              <a:t>responsabili</a:t>
            </a:r>
            <a:r>
              <a:rPr lang="en-US" sz="1050">
                <a:solidFill>
                  <a:srgbClr val="19112C"/>
                </a:solidFill>
                <a:latin typeface="Arial"/>
                <a:ea typeface="Arial Italics"/>
                <a:cs typeface="Arial"/>
                <a:sym typeface="Arial Italics"/>
              </a:rPr>
              <a:t>.</a:t>
            </a:r>
            <a:endParaRPr lang="it-IT">
              <a:latin typeface="Arial"/>
              <a:cs typeface="Arial"/>
              <a:sym typeface="Arial Italics"/>
            </a:endParaRPr>
          </a:p>
          <a:p>
            <a:pPr algn="ctr">
              <a:lnSpc>
                <a:spcPts val="1260"/>
              </a:lnSpc>
            </a:pPr>
            <a:br>
              <a:rPr lang="en-US">
                <a:sym typeface="Arial Italics"/>
              </a:rPr>
            </a:br>
            <a:endParaRPr lang="en-US"/>
          </a:p>
        </p:txBody>
      </p:sp>
      <p:grpSp>
        <p:nvGrpSpPr>
          <p:cNvPr id="7" name="Group 7"/>
          <p:cNvGrpSpPr>
            <a:grpSpLocks noChangeAspect="1"/>
          </p:cNvGrpSpPr>
          <p:nvPr/>
        </p:nvGrpSpPr>
        <p:grpSpPr>
          <a:xfrm>
            <a:off x="10358810" y="0"/>
            <a:ext cx="9668996" cy="8239990"/>
            <a:chOff x="0" y="0"/>
            <a:chExt cx="12891994" cy="10986654"/>
          </a:xfrm>
        </p:grpSpPr>
        <p:sp>
          <p:nvSpPr>
            <p:cNvPr id="8" name="Freeform 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3"/>
              <a:stretch>
                <a:fillRect b="-2"/>
              </a:stretch>
            </a:blipFill>
          </p:spPr>
          <p:txBody>
            <a:bodyPr/>
            <a:lstStyle/>
            <a:p>
              <a:endParaRPr lang="el-GR"/>
            </a:p>
          </p:txBody>
        </p:sp>
      </p:grpSp>
      <p:grpSp>
        <p:nvGrpSpPr>
          <p:cNvPr id="9" name="Group 9"/>
          <p:cNvGrpSpPr/>
          <p:nvPr/>
        </p:nvGrpSpPr>
        <p:grpSpPr>
          <a:xfrm>
            <a:off x="-28575" y="-210542"/>
            <a:ext cx="18444750" cy="8901159"/>
            <a:chOff x="0" y="0"/>
            <a:chExt cx="24593000" cy="11868212"/>
          </a:xfrm>
        </p:grpSpPr>
        <p:sp>
          <p:nvSpPr>
            <p:cNvPr id="10" name="Freeform 10"/>
            <p:cNvSpPr/>
            <p:nvPr/>
          </p:nvSpPr>
          <p:spPr>
            <a:xfrm>
              <a:off x="12796" y="12700"/>
              <a:ext cx="24567410" cy="11842750"/>
            </a:xfrm>
            <a:custGeom>
              <a:avLst/>
              <a:gdLst/>
              <a:ahLst/>
              <a:cxnLst/>
              <a:rect l="l" t="t" r="r" b="b"/>
              <a:pathLst>
                <a:path w="24567410" h="11842750">
                  <a:moveTo>
                    <a:pt x="0" y="0"/>
                  </a:moveTo>
                  <a:lnTo>
                    <a:pt x="24567409" y="0"/>
                  </a:lnTo>
                  <a:lnTo>
                    <a:pt x="24567409" y="11842750"/>
                  </a:lnTo>
                  <a:lnTo>
                    <a:pt x="0" y="11842750"/>
                  </a:lnTo>
                  <a:close/>
                </a:path>
              </a:pathLst>
            </a:custGeom>
            <a:solidFill>
              <a:srgbClr val="FFFFFF"/>
            </a:solidFill>
          </p:spPr>
          <p:txBody>
            <a:bodyPr/>
            <a:lstStyle/>
            <a:p>
              <a:endParaRPr lang="el-GR"/>
            </a:p>
          </p:txBody>
        </p:sp>
        <p:sp>
          <p:nvSpPr>
            <p:cNvPr id="11" name="Freeform 11"/>
            <p:cNvSpPr/>
            <p:nvPr/>
          </p:nvSpPr>
          <p:spPr>
            <a:xfrm>
              <a:off x="0" y="0"/>
              <a:ext cx="24593000" cy="11868150"/>
            </a:xfrm>
            <a:custGeom>
              <a:avLst/>
              <a:gdLst/>
              <a:ahLst/>
              <a:cxnLst/>
              <a:rect l="l" t="t" r="r" b="b"/>
              <a:pathLst>
                <a:path w="24593000" h="11868150">
                  <a:moveTo>
                    <a:pt x="12796" y="0"/>
                  </a:moveTo>
                  <a:lnTo>
                    <a:pt x="24580205" y="0"/>
                  </a:lnTo>
                  <a:cubicBezTo>
                    <a:pt x="24587243" y="0"/>
                    <a:pt x="24593000" y="5715"/>
                    <a:pt x="24593000" y="12700"/>
                  </a:cubicBezTo>
                  <a:lnTo>
                    <a:pt x="24593000" y="11855450"/>
                  </a:lnTo>
                  <a:cubicBezTo>
                    <a:pt x="24593000" y="11862435"/>
                    <a:pt x="24587243" y="11868150"/>
                    <a:pt x="24580205" y="11868150"/>
                  </a:cubicBezTo>
                  <a:lnTo>
                    <a:pt x="12796" y="11868150"/>
                  </a:lnTo>
                  <a:cubicBezTo>
                    <a:pt x="5758" y="11868150"/>
                    <a:pt x="0" y="11862435"/>
                    <a:pt x="0" y="11855450"/>
                  </a:cubicBezTo>
                  <a:lnTo>
                    <a:pt x="0" y="12700"/>
                  </a:lnTo>
                  <a:cubicBezTo>
                    <a:pt x="0" y="5715"/>
                    <a:pt x="5758" y="0"/>
                    <a:pt x="12796" y="0"/>
                  </a:cubicBezTo>
                  <a:moveTo>
                    <a:pt x="12796" y="25400"/>
                  </a:moveTo>
                  <a:lnTo>
                    <a:pt x="12796" y="12700"/>
                  </a:lnTo>
                  <a:lnTo>
                    <a:pt x="25591" y="12700"/>
                  </a:lnTo>
                  <a:lnTo>
                    <a:pt x="25591" y="11855450"/>
                  </a:lnTo>
                  <a:lnTo>
                    <a:pt x="12796" y="11855450"/>
                  </a:lnTo>
                  <a:lnTo>
                    <a:pt x="12796" y="11842750"/>
                  </a:lnTo>
                  <a:lnTo>
                    <a:pt x="24580205" y="11842750"/>
                  </a:lnTo>
                  <a:lnTo>
                    <a:pt x="24580205" y="11855450"/>
                  </a:lnTo>
                  <a:lnTo>
                    <a:pt x="24567409" y="11855450"/>
                  </a:lnTo>
                  <a:lnTo>
                    <a:pt x="24567409" y="12700"/>
                  </a:lnTo>
                  <a:lnTo>
                    <a:pt x="24580205" y="12700"/>
                  </a:lnTo>
                  <a:lnTo>
                    <a:pt x="24580205" y="25400"/>
                  </a:lnTo>
                  <a:lnTo>
                    <a:pt x="12796" y="25400"/>
                  </a:lnTo>
                  <a:close/>
                </a:path>
              </a:pathLst>
            </a:custGeom>
            <a:solidFill>
              <a:srgbClr val="FFFFFF"/>
            </a:solidFill>
          </p:spPr>
          <p:txBody>
            <a:bodyPr/>
            <a:lstStyle/>
            <a:p>
              <a:endParaRPr lang="el-GR"/>
            </a:p>
          </p:txBody>
        </p:sp>
      </p:grpSp>
      <p:grpSp>
        <p:nvGrpSpPr>
          <p:cNvPr id="12" name="Group 12"/>
          <p:cNvGrpSpPr/>
          <p:nvPr/>
        </p:nvGrpSpPr>
        <p:grpSpPr>
          <a:xfrm>
            <a:off x="-9525" y="131288"/>
            <a:ext cx="18425700" cy="1988550"/>
            <a:chOff x="0" y="0"/>
            <a:chExt cx="24567600" cy="2651400"/>
          </a:xfrm>
        </p:grpSpPr>
        <p:sp>
          <p:nvSpPr>
            <p:cNvPr id="13" name="Freeform 13"/>
            <p:cNvSpPr/>
            <p:nvPr/>
          </p:nvSpPr>
          <p:spPr>
            <a:xfrm>
              <a:off x="0" y="0"/>
              <a:ext cx="24567600" cy="2651400"/>
            </a:xfrm>
            <a:custGeom>
              <a:avLst/>
              <a:gdLst/>
              <a:ahLst/>
              <a:cxnLst/>
              <a:rect l="l" t="t" r="r" b="b"/>
              <a:pathLst>
                <a:path w="24567600" h="2651400">
                  <a:moveTo>
                    <a:pt x="0" y="0"/>
                  </a:moveTo>
                  <a:lnTo>
                    <a:pt x="24567600" y="0"/>
                  </a:lnTo>
                  <a:lnTo>
                    <a:pt x="24567600" y="2651400"/>
                  </a:lnTo>
                  <a:lnTo>
                    <a:pt x="0" y="2651400"/>
                  </a:lnTo>
                  <a:close/>
                </a:path>
              </a:pathLst>
            </a:custGeom>
            <a:solidFill>
              <a:srgbClr val="000000">
                <a:alpha val="0"/>
              </a:srgbClr>
            </a:solidFill>
          </p:spPr>
          <p:txBody>
            <a:bodyPr/>
            <a:lstStyle/>
            <a:p>
              <a:endParaRPr lang="el-GR"/>
            </a:p>
          </p:txBody>
        </p:sp>
        <p:sp>
          <p:nvSpPr>
            <p:cNvPr id="14" name="TextBox 14"/>
            <p:cNvSpPr txBox="1"/>
            <p:nvPr/>
          </p:nvSpPr>
          <p:spPr>
            <a:xfrm>
              <a:off x="0" y="57150"/>
              <a:ext cx="24567600" cy="2594250"/>
            </a:xfrm>
            <a:prstGeom prst="rect">
              <a:avLst/>
            </a:prstGeom>
          </p:spPr>
          <p:txBody>
            <a:bodyPr lIns="0" tIns="0" rIns="0" bIns="0" rtlCol="0" anchor="ctr"/>
            <a:lstStyle/>
            <a:p>
              <a:pPr algn="ctr">
                <a:lnSpc>
                  <a:spcPts val="5184"/>
                </a:lnSpc>
              </a:pPr>
              <a:r>
                <a:rPr lang="en-US" sz="4800" b="1">
                  <a:solidFill>
                    <a:srgbClr val="8D5CFF"/>
                  </a:solidFill>
                  <a:latin typeface="Georgia Bold"/>
                  <a:ea typeface="Georgia Bold"/>
                  <a:cs typeface="Georgia Bold"/>
                  <a:sym typeface="Georgia Bold"/>
                </a:rPr>
                <a:t>Il progetto è realizzato da un consorzio di 6 organizzazioni.</a:t>
              </a:r>
            </a:p>
          </p:txBody>
        </p:sp>
      </p:grpSp>
      <p:grpSp>
        <p:nvGrpSpPr>
          <p:cNvPr id="15" name="Group 15"/>
          <p:cNvGrpSpPr>
            <a:grpSpLocks noChangeAspect="1"/>
          </p:cNvGrpSpPr>
          <p:nvPr/>
        </p:nvGrpSpPr>
        <p:grpSpPr>
          <a:xfrm>
            <a:off x="982912" y="2559168"/>
            <a:ext cx="4971501" cy="1219630"/>
            <a:chOff x="0" y="0"/>
            <a:chExt cx="6748006" cy="1655450"/>
          </a:xfrm>
        </p:grpSpPr>
        <p:sp>
          <p:nvSpPr>
            <p:cNvPr id="16" name="Freeform 16"/>
            <p:cNvSpPr/>
            <p:nvPr/>
          </p:nvSpPr>
          <p:spPr>
            <a:xfrm>
              <a:off x="0" y="0"/>
              <a:ext cx="6748018" cy="1655445"/>
            </a:xfrm>
            <a:custGeom>
              <a:avLst/>
              <a:gdLst/>
              <a:ahLst/>
              <a:cxnLst/>
              <a:rect l="l" t="t" r="r" b="b"/>
              <a:pathLst>
                <a:path w="6748018" h="1655445">
                  <a:moveTo>
                    <a:pt x="0" y="0"/>
                  </a:moveTo>
                  <a:lnTo>
                    <a:pt x="6748018" y="0"/>
                  </a:lnTo>
                  <a:lnTo>
                    <a:pt x="6748018" y="1655445"/>
                  </a:lnTo>
                  <a:lnTo>
                    <a:pt x="0" y="1655445"/>
                  </a:lnTo>
                  <a:lnTo>
                    <a:pt x="0" y="0"/>
                  </a:lnTo>
                  <a:close/>
                </a:path>
              </a:pathLst>
            </a:custGeom>
            <a:blipFill>
              <a:blip r:embed="rId4"/>
              <a:stretch>
                <a:fillRect/>
              </a:stretch>
            </a:blipFill>
          </p:spPr>
          <p:txBody>
            <a:bodyPr/>
            <a:lstStyle/>
            <a:p>
              <a:endParaRPr lang="el-GR"/>
            </a:p>
          </p:txBody>
        </p:sp>
      </p:grpSp>
      <p:grpSp>
        <p:nvGrpSpPr>
          <p:cNvPr id="17" name="Group 17"/>
          <p:cNvGrpSpPr>
            <a:grpSpLocks noChangeAspect="1"/>
          </p:cNvGrpSpPr>
          <p:nvPr/>
        </p:nvGrpSpPr>
        <p:grpSpPr>
          <a:xfrm>
            <a:off x="13163798" y="6010220"/>
            <a:ext cx="3709575" cy="1241588"/>
            <a:chOff x="0" y="0"/>
            <a:chExt cx="4946100" cy="1655450"/>
          </a:xfrm>
        </p:grpSpPr>
        <p:sp>
          <p:nvSpPr>
            <p:cNvPr id="18" name="Freeform 18"/>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5"/>
              <a:stretch>
                <a:fillRect/>
              </a:stretch>
            </a:blipFill>
          </p:spPr>
          <p:txBody>
            <a:bodyPr/>
            <a:lstStyle/>
            <a:p>
              <a:endParaRPr lang="el-GR"/>
            </a:p>
          </p:txBody>
        </p:sp>
      </p:grpSp>
      <p:grpSp>
        <p:nvGrpSpPr>
          <p:cNvPr id="19" name="Group 19"/>
          <p:cNvGrpSpPr>
            <a:grpSpLocks noChangeAspect="1"/>
          </p:cNvGrpSpPr>
          <p:nvPr/>
        </p:nvGrpSpPr>
        <p:grpSpPr>
          <a:xfrm>
            <a:off x="1098932" y="6030975"/>
            <a:ext cx="4211723" cy="1143825"/>
            <a:chOff x="0" y="0"/>
            <a:chExt cx="5615630" cy="1525100"/>
          </a:xfrm>
        </p:grpSpPr>
        <p:sp>
          <p:nvSpPr>
            <p:cNvPr id="20" name="Freeform 20"/>
            <p:cNvSpPr/>
            <p:nvPr/>
          </p:nvSpPr>
          <p:spPr>
            <a:xfrm>
              <a:off x="0" y="0"/>
              <a:ext cx="5615686" cy="1525143"/>
            </a:xfrm>
            <a:custGeom>
              <a:avLst/>
              <a:gdLst/>
              <a:ahLst/>
              <a:cxnLst/>
              <a:rect l="l" t="t" r="r" b="b"/>
              <a:pathLst>
                <a:path w="5615686" h="1525143">
                  <a:moveTo>
                    <a:pt x="0" y="0"/>
                  </a:moveTo>
                  <a:lnTo>
                    <a:pt x="5615686" y="0"/>
                  </a:lnTo>
                  <a:lnTo>
                    <a:pt x="5615686" y="1525143"/>
                  </a:lnTo>
                  <a:lnTo>
                    <a:pt x="0" y="1525143"/>
                  </a:lnTo>
                  <a:lnTo>
                    <a:pt x="0" y="0"/>
                  </a:lnTo>
                  <a:close/>
                </a:path>
              </a:pathLst>
            </a:custGeom>
            <a:blipFill>
              <a:blip r:embed="rId6"/>
              <a:stretch>
                <a:fillRect b="2"/>
              </a:stretch>
            </a:blipFill>
          </p:spPr>
          <p:txBody>
            <a:bodyPr/>
            <a:lstStyle/>
            <a:p>
              <a:endParaRPr lang="el-GR"/>
            </a:p>
          </p:txBody>
        </p:sp>
      </p:grpSp>
      <p:grpSp>
        <p:nvGrpSpPr>
          <p:cNvPr id="21" name="Group 21"/>
          <p:cNvGrpSpPr>
            <a:grpSpLocks noChangeAspect="1"/>
          </p:cNvGrpSpPr>
          <p:nvPr/>
        </p:nvGrpSpPr>
        <p:grpSpPr>
          <a:xfrm>
            <a:off x="7470900" y="2559148"/>
            <a:ext cx="4606557" cy="1241588"/>
            <a:chOff x="0" y="0"/>
            <a:chExt cx="6142076" cy="1655450"/>
          </a:xfrm>
        </p:grpSpPr>
        <p:sp>
          <p:nvSpPr>
            <p:cNvPr id="22" name="Freeform 22"/>
            <p:cNvSpPr/>
            <p:nvPr/>
          </p:nvSpPr>
          <p:spPr>
            <a:xfrm>
              <a:off x="0" y="0"/>
              <a:ext cx="6142101" cy="1655445"/>
            </a:xfrm>
            <a:custGeom>
              <a:avLst/>
              <a:gdLst/>
              <a:ahLst/>
              <a:cxnLst/>
              <a:rect l="l" t="t" r="r" b="b"/>
              <a:pathLst>
                <a:path w="6142101" h="1655445">
                  <a:moveTo>
                    <a:pt x="0" y="0"/>
                  </a:moveTo>
                  <a:lnTo>
                    <a:pt x="6142101" y="0"/>
                  </a:lnTo>
                  <a:lnTo>
                    <a:pt x="6142101" y="1655445"/>
                  </a:lnTo>
                  <a:lnTo>
                    <a:pt x="0" y="1655445"/>
                  </a:lnTo>
                  <a:lnTo>
                    <a:pt x="0" y="0"/>
                  </a:lnTo>
                  <a:close/>
                </a:path>
              </a:pathLst>
            </a:custGeom>
            <a:blipFill>
              <a:blip r:embed="rId7"/>
              <a:stretch>
                <a:fillRect/>
              </a:stretch>
            </a:blipFill>
          </p:spPr>
          <p:txBody>
            <a:bodyPr/>
            <a:lstStyle/>
            <a:p>
              <a:endParaRPr lang="el-GR"/>
            </a:p>
          </p:txBody>
        </p:sp>
      </p:grpSp>
      <p:grpSp>
        <p:nvGrpSpPr>
          <p:cNvPr id="23" name="Group 23"/>
          <p:cNvGrpSpPr>
            <a:grpSpLocks noChangeAspect="1"/>
          </p:cNvGrpSpPr>
          <p:nvPr/>
        </p:nvGrpSpPr>
        <p:grpSpPr>
          <a:xfrm>
            <a:off x="14602783" y="2477501"/>
            <a:ext cx="1512523" cy="1476788"/>
            <a:chOff x="0" y="0"/>
            <a:chExt cx="2107748" cy="2057950"/>
          </a:xfrm>
        </p:grpSpPr>
        <p:sp>
          <p:nvSpPr>
            <p:cNvPr id="24" name="Freeform 24"/>
            <p:cNvSpPr/>
            <p:nvPr/>
          </p:nvSpPr>
          <p:spPr>
            <a:xfrm>
              <a:off x="0" y="0"/>
              <a:ext cx="2107692" cy="2057908"/>
            </a:xfrm>
            <a:custGeom>
              <a:avLst/>
              <a:gdLst/>
              <a:ahLst/>
              <a:cxnLst/>
              <a:rect l="l" t="t" r="r" b="b"/>
              <a:pathLst>
                <a:path w="2107692" h="2057908">
                  <a:moveTo>
                    <a:pt x="0" y="0"/>
                  </a:moveTo>
                  <a:lnTo>
                    <a:pt x="2107692" y="0"/>
                  </a:lnTo>
                  <a:lnTo>
                    <a:pt x="2107692" y="2057908"/>
                  </a:lnTo>
                  <a:lnTo>
                    <a:pt x="0" y="2057908"/>
                  </a:lnTo>
                  <a:lnTo>
                    <a:pt x="0" y="0"/>
                  </a:lnTo>
                  <a:close/>
                </a:path>
              </a:pathLst>
            </a:custGeom>
            <a:blipFill>
              <a:blip r:embed="rId8"/>
              <a:stretch>
                <a:fillRect t="-348" r="-2" b="-2073"/>
              </a:stretch>
            </a:blipFill>
          </p:spPr>
          <p:txBody>
            <a:bodyPr/>
            <a:lstStyle/>
            <a:p>
              <a:endParaRPr lang="el-GR"/>
            </a:p>
          </p:txBody>
        </p:sp>
      </p:grpSp>
      <p:grpSp>
        <p:nvGrpSpPr>
          <p:cNvPr id="25" name="Group 25"/>
          <p:cNvGrpSpPr>
            <a:grpSpLocks noChangeAspect="1"/>
          </p:cNvGrpSpPr>
          <p:nvPr/>
        </p:nvGrpSpPr>
        <p:grpSpPr>
          <a:xfrm>
            <a:off x="3107994" y="7463259"/>
            <a:ext cx="810825" cy="702092"/>
            <a:chOff x="0" y="0"/>
            <a:chExt cx="1081100" cy="936122"/>
          </a:xfrm>
        </p:grpSpPr>
        <p:sp>
          <p:nvSpPr>
            <p:cNvPr id="26" name="Freeform 26"/>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9"/>
              <a:stretch>
                <a:fillRect r="4" b="-15487"/>
              </a:stretch>
            </a:blipFill>
          </p:spPr>
          <p:txBody>
            <a:bodyPr/>
            <a:lstStyle/>
            <a:p>
              <a:endParaRPr lang="el-GR"/>
            </a:p>
          </p:txBody>
        </p:sp>
      </p:grpSp>
      <p:grpSp>
        <p:nvGrpSpPr>
          <p:cNvPr id="27" name="Group 27"/>
          <p:cNvGrpSpPr>
            <a:grpSpLocks noChangeAspect="1"/>
          </p:cNvGrpSpPr>
          <p:nvPr/>
        </p:nvGrpSpPr>
        <p:grpSpPr>
          <a:xfrm>
            <a:off x="14919488" y="4240038"/>
            <a:ext cx="810825" cy="702105"/>
            <a:chOff x="0" y="0"/>
            <a:chExt cx="1081100" cy="936140"/>
          </a:xfrm>
        </p:grpSpPr>
        <p:sp>
          <p:nvSpPr>
            <p:cNvPr id="28" name="Freeform 28"/>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0"/>
              <a:stretch>
                <a:fillRect r="4" b="-15487"/>
              </a:stretch>
            </a:blipFill>
          </p:spPr>
          <p:txBody>
            <a:bodyPr/>
            <a:lstStyle/>
            <a:p>
              <a:endParaRPr lang="el-GR"/>
            </a:p>
          </p:txBody>
        </p:sp>
      </p:grpSp>
      <p:grpSp>
        <p:nvGrpSpPr>
          <p:cNvPr id="29" name="Group 29"/>
          <p:cNvGrpSpPr>
            <a:grpSpLocks noChangeAspect="1"/>
          </p:cNvGrpSpPr>
          <p:nvPr/>
        </p:nvGrpSpPr>
        <p:grpSpPr>
          <a:xfrm>
            <a:off x="8941237" y="4240042"/>
            <a:ext cx="810825" cy="687515"/>
            <a:chOff x="0" y="0"/>
            <a:chExt cx="1081100" cy="916686"/>
          </a:xfrm>
        </p:grpSpPr>
        <p:sp>
          <p:nvSpPr>
            <p:cNvPr id="30" name="Freeform 30"/>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1"/>
              <a:stretch>
                <a:fillRect r="4" b="-17935"/>
              </a:stretch>
            </a:blipFill>
          </p:spPr>
          <p:txBody>
            <a:bodyPr/>
            <a:lstStyle/>
            <a:p>
              <a:endParaRPr lang="el-GR"/>
            </a:p>
          </p:txBody>
        </p:sp>
      </p:grpSp>
      <p:grpSp>
        <p:nvGrpSpPr>
          <p:cNvPr id="31" name="Group 31"/>
          <p:cNvGrpSpPr>
            <a:grpSpLocks noChangeAspect="1"/>
          </p:cNvGrpSpPr>
          <p:nvPr/>
        </p:nvGrpSpPr>
        <p:grpSpPr>
          <a:xfrm>
            <a:off x="3108000" y="4240050"/>
            <a:ext cx="810825" cy="702075"/>
            <a:chOff x="0" y="0"/>
            <a:chExt cx="1081100" cy="936100"/>
          </a:xfrm>
        </p:grpSpPr>
        <p:sp>
          <p:nvSpPr>
            <p:cNvPr id="32" name="Freeform 32"/>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2"/>
              <a:stretch>
                <a:fillRect r="4" b="-15487"/>
              </a:stretch>
            </a:blipFill>
          </p:spPr>
          <p:txBody>
            <a:bodyPr/>
            <a:lstStyle/>
            <a:p>
              <a:endParaRPr lang="el-GR"/>
            </a:p>
          </p:txBody>
        </p:sp>
      </p:grpSp>
      <p:grpSp>
        <p:nvGrpSpPr>
          <p:cNvPr id="33" name="Group 33"/>
          <p:cNvGrpSpPr>
            <a:grpSpLocks noChangeAspect="1"/>
          </p:cNvGrpSpPr>
          <p:nvPr/>
        </p:nvGrpSpPr>
        <p:grpSpPr>
          <a:xfrm>
            <a:off x="8941237" y="7470525"/>
            <a:ext cx="810825" cy="687558"/>
            <a:chOff x="0" y="0"/>
            <a:chExt cx="1081100" cy="916744"/>
          </a:xfrm>
        </p:grpSpPr>
        <p:sp>
          <p:nvSpPr>
            <p:cNvPr id="34" name="Freeform 34"/>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3"/>
              <a:stretch>
                <a:fillRect r="4" b="-17935"/>
              </a:stretch>
            </a:blipFill>
          </p:spPr>
          <p:txBody>
            <a:bodyPr/>
            <a:lstStyle/>
            <a:p>
              <a:endParaRPr lang="el-GR"/>
            </a:p>
          </p:txBody>
        </p:sp>
      </p:grpSp>
      <p:grpSp>
        <p:nvGrpSpPr>
          <p:cNvPr id="35" name="Group 35"/>
          <p:cNvGrpSpPr>
            <a:grpSpLocks noChangeAspect="1"/>
          </p:cNvGrpSpPr>
          <p:nvPr/>
        </p:nvGrpSpPr>
        <p:grpSpPr>
          <a:xfrm>
            <a:off x="6713063" y="5982092"/>
            <a:ext cx="4861878" cy="1241588"/>
            <a:chOff x="0" y="0"/>
            <a:chExt cx="6482504" cy="1655450"/>
          </a:xfrm>
        </p:grpSpPr>
        <p:sp>
          <p:nvSpPr>
            <p:cNvPr id="36" name="Freeform 36"/>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4"/>
              <a:stretch>
                <a:fillRect r="-1"/>
              </a:stretch>
            </a:blipFill>
          </p:spPr>
          <p:txBody>
            <a:bodyPr/>
            <a:lstStyle/>
            <a:p>
              <a:endParaRPr lang="el-GR"/>
            </a:p>
          </p:txBody>
        </p:sp>
      </p:grpSp>
      <p:grpSp>
        <p:nvGrpSpPr>
          <p:cNvPr id="37" name="Group 37"/>
          <p:cNvGrpSpPr>
            <a:grpSpLocks noChangeAspect="1"/>
          </p:cNvGrpSpPr>
          <p:nvPr/>
        </p:nvGrpSpPr>
        <p:grpSpPr>
          <a:xfrm>
            <a:off x="14919488" y="7470545"/>
            <a:ext cx="810825" cy="687525"/>
            <a:chOff x="0" y="0"/>
            <a:chExt cx="1081100" cy="916700"/>
          </a:xfrm>
        </p:grpSpPr>
        <p:sp>
          <p:nvSpPr>
            <p:cNvPr id="38" name="Freeform 38"/>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5"/>
              <a:stretch>
                <a:fillRect r="4" b="-17935"/>
              </a:stretch>
            </a:blipFill>
          </p:spPr>
          <p:txBody>
            <a:bodyPr/>
            <a:lstStyle/>
            <a:p>
              <a:endParaRPr lang="el-GR"/>
            </a:p>
          </p:txBody>
        </p:sp>
      </p:grpSp>
      <p:pic>
        <p:nvPicPr>
          <p:cNvPr id="40" name="Immagine 39" descr="Immagine che contiene Blu elettrico, Carattere, blu, Blu intenso&#10;&#10;Il contenuto generato dall&amp;#39;IA potrebbe non essere corretto.">
            <a:extLst>
              <a:ext uri="{FF2B5EF4-FFF2-40B4-BE49-F238E27FC236}">
                <a16:creationId xmlns:a16="http://schemas.microsoft.com/office/drawing/2014/main" id="{ABAB917B-8906-82BF-5464-D260623115A8}"/>
              </a:ext>
            </a:extLst>
          </p:cNvPr>
          <p:cNvPicPr>
            <a:picLocks noChangeAspect="1"/>
          </p:cNvPicPr>
          <p:nvPr/>
        </p:nvPicPr>
        <p:blipFill>
          <a:blip r:embed="rId16"/>
          <a:stretch>
            <a:fillRect/>
          </a:stretch>
        </p:blipFill>
        <p:spPr>
          <a:xfrm>
            <a:off x="749060" y="9035091"/>
            <a:ext cx="3505200" cy="8001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0" name="Group 20"/>
          <p:cNvGrpSpPr/>
          <p:nvPr/>
        </p:nvGrpSpPr>
        <p:grpSpPr>
          <a:xfrm>
            <a:off x="974247" y="6402254"/>
            <a:ext cx="12577343" cy="2043825"/>
            <a:chOff x="0" y="0"/>
            <a:chExt cx="16769790" cy="2725100"/>
          </a:xfrm>
        </p:grpSpPr>
        <p:sp>
          <p:nvSpPr>
            <p:cNvPr id="21" name="Freeform 21"/>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l-GR"/>
            </a:p>
          </p:txBody>
        </p:sp>
        <p:sp>
          <p:nvSpPr>
            <p:cNvPr id="22" name="TextBox 22"/>
            <p:cNvSpPr txBox="1"/>
            <p:nvPr/>
          </p:nvSpPr>
          <p:spPr>
            <a:xfrm>
              <a:off x="0" y="66675"/>
              <a:ext cx="16769790" cy="2658425"/>
            </a:xfrm>
            <a:prstGeom prst="rect">
              <a:avLst/>
            </a:prstGeom>
          </p:spPr>
          <p:txBody>
            <a:bodyPr lIns="0" tIns="0" rIns="0" bIns="0" rtlCol="0" anchor="b"/>
            <a:lstStyle/>
            <a:p>
              <a:pPr algn="l">
                <a:lnSpc>
                  <a:spcPts val="6480"/>
                </a:lnSpc>
              </a:pPr>
              <a:r>
                <a:rPr lang="en-US" sz="6000" b="1">
                  <a:solidFill>
                    <a:srgbClr val="C0FF99"/>
                  </a:solidFill>
                  <a:latin typeface="Georgia Bold"/>
                  <a:ea typeface="Georgia Bold"/>
                  <a:cs typeface="Georgia Bold"/>
                  <a:sym typeface="Georgia Bold"/>
                </a:rPr>
                <a:t>Argomento:</a:t>
              </a:r>
            </a:p>
            <a:p>
              <a:pPr algn="l">
                <a:lnSpc>
                  <a:spcPts val="6480"/>
                </a:lnSpc>
              </a:pPr>
              <a:r>
                <a:rPr lang="en-US" sz="6000" b="1">
                  <a:solidFill>
                    <a:srgbClr val="FFFFFF"/>
                  </a:solidFill>
                  <a:latin typeface="Georgia Bold"/>
                  <a:ea typeface="Georgia Bold"/>
                  <a:cs typeface="Georgia Bold"/>
                  <a:sym typeface="Georgia Bold"/>
                </a:rPr>
                <a:t>Circolarità</a:t>
              </a:r>
            </a:p>
          </p:txBody>
        </p:sp>
      </p:grpSp>
      <p:sp>
        <p:nvSpPr>
          <p:cNvPr id="23" name="Freeform 23"/>
          <p:cNvSpPr/>
          <p:nvPr/>
        </p:nvSpPr>
        <p:spPr>
          <a:xfrm>
            <a:off x="6960080" y="452011"/>
            <a:ext cx="10353673" cy="6911076"/>
          </a:xfrm>
          <a:custGeom>
            <a:avLst/>
            <a:gdLst/>
            <a:ahLst/>
            <a:cxnLst/>
            <a:rect l="l" t="t" r="r" b="b"/>
            <a:pathLst>
              <a:path w="10353673" h="6911076">
                <a:moveTo>
                  <a:pt x="0" y="0"/>
                </a:moveTo>
                <a:lnTo>
                  <a:pt x="10353673" y="0"/>
                </a:lnTo>
                <a:lnTo>
                  <a:pt x="10353673" y="6911077"/>
                </a:lnTo>
                <a:lnTo>
                  <a:pt x="0" y="6911077"/>
                </a:lnTo>
                <a:lnTo>
                  <a:pt x="0" y="0"/>
                </a:lnTo>
                <a:close/>
              </a:path>
            </a:pathLst>
          </a:custGeom>
          <a:blipFill>
            <a:blip r:embed="rId10"/>
            <a:stretch>
              <a:fillRect/>
            </a:stretch>
          </a:blipFill>
        </p:spPr>
        <p:txBody>
          <a:bodyPr/>
          <a:lstStyle/>
          <a:p>
            <a:endParaRPr lang="el-GR"/>
          </a:p>
        </p:txBody>
      </p:sp>
      <p:sp>
        <p:nvSpPr>
          <p:cNvPr id="24" name="TextBox 24"/>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AD44F13A-F873-BCA1-3B28-34879FBE239B}"/>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1275767" y="2133260"/>
            <a:ext cx="12724088" cy="688388"/>
            <a:chOff x="0" y="0"/>
            <a:chExt cx="16965450" cy="917850"/>
          </a:xfrm>
        </p:grpSpPr>
        <p:sp>
          <p:nvSpPr>
            <p:cNvPr id="24" name="Freeform 24"/>
            <p:cNvSpPr/>
            <p:nvPr/>
          </p:nvSpPr>
          <p:spPr>
            <a:xfrm>
              <a:off x="9525" y="9525"/>
              <a:ext cx="16946373" cy="898906"/>
            </a:xfrm>
            <a:custGeom>
              <a:avLst/>
              <a:gdLst/>
              <a:ahLst/>
              <a:cxnLst/>
              <a:rect l="l" t="t" r="r" b="b"/>
              <a:pathLst>
                <a:path w="16946373" h="898906">
                  <a:moveTo>
                    <a:pt x="0" y="149860"/>
                  </a:moveTo>
                  <a:cubicBezTo>
                    <a:pt x="0" y="67056"/>
                    <a:pt x="68453" y="0"/>
                    <a:pt x="152781" y="0"/>
                  </a:cubicBezTo>
                  <a:lnTo>
                    <a:pt x="16793592" y="0"/>
                  </a:lnTo>
                  <a:cubicBezTo>
                    <a:pt x="16878047" y="0"/>
                    <a:pt x="16946373" y="67056"/>
                    <a:pt x="16946373" y="149860"/>
                  </a:cubicBezTo>
                  <a:lnTo>
                    <a:pt x="16946373" y="749046"/>
                  </a:lnTo>
                  <a:cubicBezTo>
                    <a:pt x="16946373" y="831723"/>
                    <a:pt x="16877920" y="898906"/>
                    <a:pt x="16793592" y="898906"/>
                  </a:cubicBezTo>
                  <a:lnTo>
                    <a:pt x="152781" y="898906"/>
                  </a:lnTo>
                  <a:cubicBezTo>
                    <a:pt x="68453" y="898779"/>
                    <a:pt x="0" y="831723"/>
                    <a:pt x="0" y="749046"/>
                  </a:cubicBezTo>
                  <a:close/>
                </a:path>
              </a:pathLst>
            </a:custGeom>
            <a:solidFill>
              <a:srgbClr val="75C73E"/>
            </a:solidFill>
          </p:spPr>
          <p:txBody>
            <a:bodyPr/>
            <a:lstStyle/>
            <a:p>
              <a:endParaRPr lang="el-GR"/>
            </a:p>
          </p:txBody>
        </p:sp>
        <p:sp>
          <p:nvSpPr>
            <p:cNvPr id="25" name="Freeform 25"/>
            <p:cNvSpPr/>
            <p:nvPr/>
          </p:nvSpPr>
          <p:spPr>
            <a:xfrm>
              <a:off x="0" y="0"/>
              <a:ext cx="16965423" cy="917956"/>
            </a:xfrm>
            <a:custGeom>
              <a:avLst/>
              <a:gdLst/>
              <a:ahLst/>
              <a:cxnLst/>
              <a:rect l="l" t="t" r="r" b="b"/>
              <a:pathLst>
                <a:path w="16965423" h="917956">
                  <a:moveTo>
                    <a:pt x="0" y="159385"/>
                  </a:moveTo>
                  <a:cubicBezTo>
                    <a:pt x="0" y="71120"/>
                    <a:pt x="72898" y="0"/>
                    <a:pt x="162306" y="0"/>
                  </a:cubicBezTo>
                  <a:lnTo>
                    <a:pt x="16803117" y="0"/>
                  </a:lnTo>
                  <a:lnTo>
                    <a:pt x="16803117" y="9525"/>
                  </a:lnTo>
                  <a:lnTo>
                    <a:pt x="16803117" y="0"/>
                  </a:lnTo>
                  <a:cubicBezTo>
                    <a:pt x="16892651" y="0"/>
                    <a:pt x="16965423" y="71120"/>
                    <a:pt x="16965423" y="159385"/>
                  </a:cubicBezTo>
                  <a:lnTo>
                    <a:pt x="16955898" y="159385"/>
                  </a:lnTo>
                  <a:lnTo>
                    <a:pt x="16965423" y="159385"/>
                  </a:lnTo>
                  <a:lnTo>
                    <a:pt x="16965423" y="758571"/>
                  </a:lnTo>
                  <a:lnTo>
                    <a:pt x="16955898" y="758571"/>
                  </a:lnTo>
                  <a:lnTo>
                    <a:pt x="16965423" y="758571"/>
                  </a:lnTo>
                  <a:cubicBezTo>
                    <a:pt x="16965423" y="846709"/>
                    <a:pt x="16892524" y="917956"/>
                    <a:pt x="16803117" y="917956"/>
                  </a:cubicBezTo>
                  <a:lnTo>
                    <a:pt x="16803117" y="908431"/>
                  </a:lnTo>
                  <a:lnTo>
                    <a:pt x="16803117" y="917956"/>
                  </a:lnTo>
                  <a:lnTo>
                    <a:pt x="162306" y="917956"/>
                  </a:lnTo>
                  <a:lnTo>
                    <a:pt x="162306" y="908431"/>
                  </a:lnTo>
                  <a:lnTo>
                    <a:pt x="162306" y="917956"/>
                  </a:lnTo>
                  <a:cubicBezTo>
                    <a:pt x="72898" y="917829"/>
                    <a:pt x="0" y="846709"/>
                    <a:pt x="0" y="758571"/>
                  </a:cubicBezTo>
                  <a:lnTo>
                    <a:pt x="0" y="159385"/>
                  </a:lnTo>
                  <a:lnTo>
                    <a:pt x="9525" y="159385"/>
                  </a:lnTo>
                  <a:lnTo>
                    <a:pt x="0" y="159385"/>
                  </a:lnTo>
                  <a:moveTo>
                    <a:pt x="19050" y="159385"/>
                  </a:moveTo>
                  <a:lnTo>
                    <a:pt x="19050" y="758571"/>
                  </a:lnTo>
                  <a:lnTo>
                    <a:pt x="9525" y="758571"/>
                  </a:lnTo>
                  <a:lnTo>
                    <a:pt x="19050" y="758571"/>
                  </a:lnTo>
                  <a:cubicBezTo>
                    <a:pt x="19050" y="835914"/>
                    <a:pt x="83058" y="898906"/>
                    <a:pt x="162306" y="898906"/>
                  </a:cubicBezTo>
                  <a:lnTo>
                    <a:pt x="16803117" y="898906"/>
                  </a:lnTo>
                  <a:cubicBezTo>
                    <a:pt x="16882365" y="898906"/>
                    <a:pt x="16946373" y="835914"/>
                    <a:pt x="16946373" y="758571"/>
                  </a:cubicBezTo>
                  <a:lnTo>
                    <a:pt x="16946373" y="159385"/>
                  </a:lnTo>
                  <a:cubicBezTo>
                    <a:pt x="16946373" y="82042"/>
                    <a:pt x="16882365" y="19050"/>
                    <a:pt x="16803117" y="19050"/>
                  </a:cubicBezTo>
                  <a:lnTo>
                    <a:pt x="162306" y="19050"/>
                  </a:lnTo>
                  <a:lnTo>
                    <a:pt x="162306" y="9525"/>
                  </a:lnTo>
                  <a:lnTo>
                    <a:pt x="162306" y="19050"/>
                  </a:lnTo>
                  <a:cubicBezTo>
                    <a:pt x="83058" y="19050"/>
                    <a:pt x="19050" y="82042"/>
                    <a:pt x="19050" y="159385"/>
                  </a:cubicBezTo>
                  <a:close/>
                </a:path>
              </a:pathLst>
            </a:custGeom>
            <a:solidFill>
              <a:srgbClr val="44546A"/>
            </a:solidFill>
          </p:spPr>
          <p:txBody>
            <a:bodyPr/>
            <a:lstStyle/>
            <a:p>
              <a:endParaRPr lang="el-GR"/>
            </a:p>
          </p:txBody>
        </p:sp>
      </p:grpSp>
      <p:grpSp>
        <p:nvGrpSpPr>
          <p:cNvPr id="26" name="Group 26"/>
          <p:cNvGrpSpPr/>
          <p:nvPr/>
        </p:nvGrpSpPr>
        <p:grpSpPr>
          <a:xfrm>
            <a:off x="1509036" y="-69640"/>
            <a:ext cx="12244364" cy="1612350"/>
            <a:chOff x="0" y="0"/>
            <a:chExt cx="16325818" cy="2149800"/>
          </a:xfrm>
        </p:grpSpPr>
        <p:sp>
          <p:nvSpPr>
            <p:cNvPr id="27" name="Freeform 27"/>
            <p:cNvSpPr/>
            <p:nvPr/>
          </p:nvSpPr>
          <p:spPr>
            <a:xfrm>
              <a:off x="0" y="0"/>
              <a:ext cx="16325817" cy="2149800"/>
            </a:xfrm>
            <a:custGeom>
              <a:avLst/>
              <a:gdLst/>
              <a:ahLst/>
              <a:cxnLst/>
              <a:rect l="l" t="t" r="r" b="b"/>
              <a:pathLst>
                <a:path w="16325817" h="2149800">
                  <a:moveTo>
                    <a:pt x="0" y="0"/>
                  </a:moveTo>
                  <a:lnTo>
                    <a:pt x="16325817" y="0"/>
                  </a:lnTo>
                  <a:lnTo>
                    <a:pt x="16325817" y="2149800"/>
                  </a:lnTo>
                  <a:lnTo>
                    <a:pt x="0" y="2149800"/>
                  </a:lnTo>
                  <a:close/>
                </a:path>
              </a:pathLst>
            </a:custGeom>
            <a:solidFill>
              <a:srgbClr val="000000">
                <a:alpha val="0"/>
              </a:srgbClr>
            </a:solidFill>
          </p:spPr>
          <p:txBody>
            <a:bodyPr/>
            <a:lstStyle/>
            <a:p>
              <a:endParaRPr lang="el-GR"/>
            </a:p>
          </p:txBody>
        </p:sp>
        <p:sp>
          <p:nvSpPr>
            <p:cNvPr id="28" name="TextBox 28"/>
            <p:cNvSpPr txBox="1"/>
            <p:nvPr/>
          </p:nvSpPr>
          <p:spPr>
            <a:xfrm>
              <a:off x="0" y="57150"/>
              <a:ext cx="16325818" cy="2092650"/>
            </a:xfrm>
            <a:prstGeom prst="rect">
              <a:avLst/>
            </a:prstGeom>
          </p:spPr>
          <p:txBody>
            <a:bodyPr lIns="0" tIns="0" rIns="0" bIns="0" rtlCol="0" anchor="ctr"/>
            <a:lstStyle/>
            <a:p>
              <a:pPr algn="l">
                <a:lnSpc>
                  <a:spcPts val="5183"/>
                </a:lnSpc>
              </a:pPr>
              <a:r>
                <a:rPr lang="en-US" sz="4799" b="1">
                  <a:solidFill>
                    <a:srgbClr val="19112C"/>
                  </a:solidFill>
                  <a:latin typeface="Georgia Bold"/>
                  <a:ea typeface="Georgia Bold"/>
                  <a:cs typeface="Georgia Bold"/>
                  <a:sym typeface="Georgia Bold"/>
                </a:rPr>
                <a:t>Economia circolare ed economia lineare</a:t>
              </a:r>
            </a:p>
          </p:txBody>
        </p:sp>
      </p:grpSp>
      <p:grpSp>
        <p:nvGrpSpPr>
          <p:cNvPr id="29" name="Group 29"/>
          <p:cNvGrpSpPr/>
          <p:nvPr/>
        </p:nvGrpSpPr>
        <p:grpSpPr>
          <a:xfrm>
            <a:off x="1509036" y="2172804"/>
            <a:ext cx="12257550" cy="609300"/>
            <a:chOff x="0" y="0"/>
            <a:chExt cx="16343400" cy="812400"/>
          </a:xfrm>
        </p:grpSpPr>
        <p:sp>
          <p:nvSpPr>
            <p:cNvPr id="30" name="Freeform 30"/>
            <p:cNvSpPr/>
            <p:nvPr/>
          </p:nvSpPr>
          <p:spPr>
            <a:xfrm>
              <a:off x="0" y="0"/>
              <a:ext cx="16343376" cy="812419"/>
            </a:xfrm>
            <a:custGeom>
              <a:avLst/>
              <a:gdLst/>
              <a:ahLst/>
              <a:cxnLst/>
              <a:rect l="l" t="t" r="r" b="b"/>
              <a:pathLst>
                <a:path w="16343376" h="812419">
                  <a:moveTo>
                    <a:pt x="0" y="0"/>
                  </a:moveTo>
                  <a:lnTo>
                    <a:pt x="16343376" y="0"/>
                  </a:lnTo>
                  <a:lnTo>
                    <a:pt x="16343376" y="812419"/>
                  </a:lnTo>
                  <a:lnTo>
                    <a:pt x="0" y="812419"/>
                  </a:lnTo>
                  <a:close/>
                </a:path>
              </a:pathLst>
            </a:custGeom>
            <a:solidFill>
              <a:srgbClr val="75C73E"/>
            </a:solidFill>
          </p:spPr>
          <p:txBody>
            <a:bodyPr/>
            <a:lstStyle/>
            <a:p>
              <a:endParaRPr lang="el-GR"/>
            </a:p>
          </p:txBody>
        </p:sp>
        <p:sp>
          <p:nvSpPr>
            <p:cNvPr id="31" name="TextBox 31"/>
            <p:cNvSpPr txBox="1"/>
            <p:nvPr/>
          </p:nvSpPr>
          <p:spPr>
            <a:xfrm>
              <a:off x="0" y="19050"/>
              <a:ext cx="16343400" cy="793350"/>
            </a:xfrm>
            <a:prstGeom prst="rect">
              <a:avLst/>
            </a:prstGeom>
          </p:spPr>
          <p:txBody>
            <a:bodyPr lIns="50800" tIns="50800" rIns="50800" bIns="50800" rtlCol="0" anchor="t"/>
            <a:lstStyle/>
            <a:p>
              <a:pPr algn="ctr">
                <a:lnSpc>
                  <a:spcPts val="2592"/>
                </a:lnSpc>
              </a:pPr>
              <a:r>
                <a:rPr lang="en-US" sz="2400" b="1">
                  <a:solidFill>
                    <a:srgbClr val="19112C"/>
                  </a:solidFill>
                  <a:latin typeface="Arial Bold"/>
                  <a:ea typeface="Arial Bold"/>
                  <a:cs typeface="Arial Bold"/>
                  <a:sym typeface="Arial Bold"/>
                </a:rPr>
                <a:t>Estrazione delle risorse → Produzione → Distribuzione → Consumo → Rifiuti</a:t>
              </a:r>
            </a:p>
          </p:txBody>
        </p:sp>
      </p:grpSp>
      <p:grpSp>
        <p:nvGrpSpPr>
          <p:cNvPr id="32" name="Group 32"/>
          <p:cNvGrpSpPr/>
          <p:nvPr/>
        </p:nvGrpSpPr>
        <p:grpSpPr>
          <a:xfrm>
            <a:off x="5877568" y="4204687"/>
            <a:ext cx="3507300" cy="3366900"/>
            <a:chOff x="0" y="0"/>
            <a:chExt cx="4676400" cy="4489200"/>
          </a:xfrm>
        </p:grpSpPr>
        <p:sp>
          <p:nvSpPr>
            <p:cNvPr id="33" name="Freeform 33"/>
            <p:cNvSpPr/>
            <p:nvPr/>
          </p:nvSpPr>
          <p:spPr>
            <a:xfrm>
              <a:off x="0" y="0"/>
              <a:ext cx="4676394" cy="4489196"/>
            </a:xfrm>
            <a:custGeom>
              <a:avLst/>
              <a:gdLst/>
              <a:ahLst/>
              <a:cxnLst/>
              <a:rect l="l" t="t" r="r" b="b"/>
              <a:pathLst>
                <a:path w="4676394" h="4489196">
                  <a:moveTo>
                    <a:pt x="0" y="2244598"/>
                  </a:moveTo>
                  <a:cubicBezTo>
                    <a:pt x="0" y="1004951"/>
                    <a:pt x="1046861" y="0"/>
                    <a:pt x="2338197" y="0"/>
                  </a:cubicBezTo>
                  <a:cubicBezTo>
                    <a:pt x="3629533" y="0"/>
                    <a:pt x="4676394" y="1004951"/>
                    <a:pt x="4676394" y="2244598"/>
                  </a:cubicBezTo>
                  <a:cubicBezTo>
                    <a:pt x="4676394" y="3484245"/>
                    <a:pt x="3629533" y="4489196"/>
                    <a:pt x="2338197" y="4489196"/>
                  </a:cubicBezTo>
                  <a:cubicBezTo>
                    <a:pt x="1046861" y="4489196"/>
                    <a:pt x="0" y="3484245"/>
                    <a:pt x="0" y="2244598"/>
                  </a:cubicBezTo>
                  <a:close/>
                  <a:moveTo>
                    <a:pt x="721233" y="2244598"/>
                  </a:moveTo>
                  <a:cubicBezTo>
                    <a:pt x="721233" y="3085846"/>
                    <a:pt x="1445133" y="3767963"/>
                    <a:pt x="2338197" y="3767963"/>
                  </a:cubicBezTo>
                  <a:cubicBezTo>
                    <a:pt x="3231261" y="3767963"/>
                    <a:pt x="3955161" y="3085973"/>
                    <a:pt x="3955161" y="2244598"/>
                  </a:cubicBezTo>
                  <a:cubicBezTo>
                    <a:pt x="3955161" y="1403223"/>
                    <a:pt x="3231261" y="721233"/>
                    <a:pt x="2338197" y="721233"/>
                  </a:cubicBezTo>
                  <a:cubicBezTo>
                    <a:pt x="1445133" y="721233"/>
                    <a:pt x="721233" y="1403350"/>
                    <a:pt x="721233" y="2244598"/>
                  </a:cubicBezTo>
                  <a:close/>
                </a:path>
              </a:pathLst>
            </a:custGeom>
            <a:solidFill>
              <a:srgbClr val="000000">
                <a:alpha val="784"/>
              </a:srgbClr>
            </a:solidFill>
          </p:spPr>
          <p:txBody>
            <a:bodyPr/>
            <a:lstStyle/>
            <a:p>
              <a:endParaRPr lang="el-GR"/>
            </a:p>
          </p:txBody>
        </p:sp>
      </p:grpSp>
      <p:sp>
        <p:nvSpPr>
          <p:cNvPr id="34" name="AutoShape 34"/>
          <p:cNvSpPr/>
          <p:nvPr/>
        </p:nvSpPr>
        <p:spPr>
          <a:xfrm>
            <a:off x="5705937" y="4831998"/>
            <a:ext cx="622236" cy="357236"/>
          </a:xfrm>
          <a:prstGeom prst="line">
            <a:avLst/>
          </a:prstGeom>
          <a:ln w="9525" cap="rnd">
            <a:solidFill>
              <a:srgbClr val="000000"/>
            </a:solidFill>
            <a:prstDash val="solid"/>
            <a:headEnd type="oval" w="lg" len="lg"/>
            <a:tailEnd type="none" w="sm" len="sm"/>
          </a:ln>
        </p:spPr>
        <p:txBody>
          <a:bodyPr/>
          <a:lstStyle/>
          <a:p>
            <a:endParaRPr lang="el-GR"/>
          </a:p>
        </p:txBody>
      </p:sp>
      <p:sp>
        <p:nvSpPr>
          <p:cNvPr id="35" name="TextBox 35"/>
          <p:cNvSpPr txBox="1"/>
          <p:nvPr/>
        </p:nvSpPr>
        <p:spPr>
          <a:xfrm>
            <a:off x="3718617" y="4212688"/>
            <a:ext cx="1899223" cy="644035"/>
          </a:xfrm>
          <a:prstGeom prst="rect">
            <a:avLst/>
          </a:prstGeom>
        </p:spPr>
        <p:txBody>
          <a:bodyPr lIns="0" tIns="0" rIns="0" bIns="0" rtlCol="0" anchor="t">
            <a:spAutoFit/>
          </a:bodyPr>
          <a:lstStyle/>
          <a:p>
            <a:pPr algn="l">
              <a:lnSpc>
                <a:spcPts val="2521"/>
              </a:lnSpc>
            </a:pPr>
            <a:endParaRPr/>
          </a:p>
          <a:p>
            <a:pPr algn="r">
              <a:lnSpc>
                <a:spcPts val="2521"/>
              </a:lnSpc>
            </a:pPr>
            <a:r>
              <a:rPr lang="en-US" sz="1827" b="1">
                <a:solidFill>
                  <a:srgbClr val="19112C"/>
                </a:solidFill>
                <a:latin typeface="Arial Bold"/>
                <a:ea typeface="Arial Bold"/>
                <a:cs typeface="Arial Bold"/>
                <a:sym typeface="Arial Bold"/>
              </a:rPr>
              <a:t>RICICLAGGIO</a:t>
            </a:r>
          </a:p>
        </p:txBody>
      </p:sp>
      <p:sp>
        <p:nvSpPr>
          <p:cNvPr id="36" name="AutoShape 36"/>
          <p:cNvSpPr/>
          <p:nvPr/>
        </p:nvSpPr>
        <p:spPr>
          <a:xfrm flipH="1">
            <a:off x="8934261" y="4831998"/>
            <a:ext cx="622237" cy="357236"/>
          </a:xfrm>
          <a:prstGeom prst="line">
            <a:avLst/>
          </a:prstGeom>
          <a:ln w="9525" cap="rnd">
            <a:solidFill>
              <a:srgbClr val="000000"/>
            </a:solidFill>
            <a:prstDash val="solid"/>
            <a:headEnd type="oval" w="lg" len="lg"/>
            <a:tailEnd type="none" w="sm" len="sm"/>
          </a:ln>
        </p:spPr>
        <p:txBody>
          <a:bodyPr/>
          <a:lstStyle/>
          <a:p>
            <a:endParaRPr lang="el-GR"/>
          </a:p>
        </p:txBody>
      </p:sp>
      <p:sp>
        <p:nvSpPr>
          <p:cNvPr id="37" name="TextBox 37"/>
          <p:cNvSpPr txBox="1"/>
          <p:nvPr/>
        </p:nvSpPr>
        <p:spPr>
          <a:xfrm>
            <a:off x="9644594" y="4212688"/>
            <a:ext cx="1899224" cy="644035"/>
          </a:xfrm>
          <a:prstGeom prst="rect">
            <a:avLst/>
          </a:prstGeom>
        </p:spPr>
        <p:txBody>
          <a:bodyPr lIns="0" tIns="0" rIns="0" bIns="0" rtlCol="0" anchor="t">
            <a:spAutoFit/>
          </a:bodyPr>
          <a:lstStyle/>
          <a:p>
            <a:pPr algn="l">
              <a:lnSpc>
                <a:spcPts val="2521"/>
              </a:lnSpc>
            </a:pPr>
            <a:endParaRPr/>
          </a:p>
          <a:p>
            <a:pPr algn="l">
              <a:lnSpc>
                <a:spcPts val="2521"/>
              </a:lnSpc>
            </a:pPr>
            <a:r>
              <a:rPr lang="en-US" sz="1827" b="1">
                <a:solidFill>
                  <a:srgbClr val="19112C"/>
                </a:solidFill>
                <a:latin typeface="Arial Bold"/>
                <a:ea typeface="Arial Bold"/>
                <a:cs typeface="Arial Bold"/>
                <a:sym typeface="Arial Bold"/>
              </a:rPr>
              <a:t>PRODUZIONE</a:t>
            </a:r>
          </a:p>
        </p:txBody>
      </p:sp>
      <p:grpSp>
        <p:nvGrpSpPr>
          <p:cNvPr id="38" name="Group 38"/>
          <p:cNvGrpSpPr/>
          <p:nvPr/>
        </p:nvGrpSpPr>
        <p:grpSpPr>
          <a:xfrm>
            <a:off x="6638930" y="5393053"/>
            <a:ext cx="1993050" cy="1066050"/>
            <a:chOff x="0" y="0"/>
            <a:chExt cx="2657400" cy="1421400"/>
          </a:xfrm>
        </p:grpSpPr>
        <p:sp>
          <p:nvSpPr>
            <p:cNvPr id="39" name="Freeform 39"/>
            <p:cNvSpPr/>
            <p:nvPr/>
          </p:nvSpPr>
          <p:spPr>
            <a:xfrm>
              <a:off x="0" y="0"/>
              <a:ext cx="2657400" cy="1421400"/>
            </a:xfrm>
            <a:custGeom>
              <a:avLst/>
              <a:gdLst/>
              <a:ahLst/>
              <a:cxnLst/>
              <a:rect l="l" t="t" r="r" b="b"/>
              <a:pathLst>
                <a:path w="2657400" h="1421400">
                  <a:moveTo>
                    <a:pt x="0" y="0"/>
                  </a:moveTo>
                  <a:lnTo>
                    <a:pt x="2657400" y="0"/>
                  </a:lnTo>
                  <a:lnTo>
                    <a:pt x="2657400" y="1421400"/>
                  </a:lnTo>
                  <a:lnTo>
                    <a:pt x="0" y="1421400"/>
                  </a:lnTo>
                  <a:close/>
                </a:path>
              </a:pathLst>
            </a:custGeom>
            <a:solidFill>
              <a:srgbClr val="000000">
                <a:alpha val="0"/>
              </a:srgbClr>
            </a:solidFill>
          </p:spPr>
          <p:txBody>
            <a:bodyPr/>
            <a:lstStyle/>
            <a:p>
              <a:endParaRPr lang="el-GR"/>
            </a:p>
          </p:txBody>
        </p:sp>
        <p:sp>
          <p:nvSpPr>
            <p:cNvPr id="40" name="TextBox 40"/>
            <p:cNvSpPr txBox="1"/>
            <p:nvPr/>
          </p:nvSpPr>
          <p:spPr>
            <a:xfrm>
              <a:off x="0" y="-66675"/>
              <a:ext cx="2657400" cy="1488075"/>
            </a:xfrm>
            <a:prstGeom prst="rect">
              <a:avLst/>
            </a:prstGeom>
          </p:spPr>
          <p:txBody>
            <a:bodyPr lIns="0" tIns="0" rIns="0" bIns="0" rtlCol="0" anchor="ctr"/>
            <a:lstStyle/>
            <a:p>
              <a:pPr algn="ctr">
                <a:lnSpc>
                  <a:spcPts val="3726"/>
                </a:lnSpc>
              </a:pPr>
              <a:r>
                <a:rPr lang="en-US" sz="2700" b="1">
                  <a:solidFill>
                    <a:srgbClr val="19112C"/>
                  </a:solidFill>
                  <a:latin typeface="Georgia Bold"/>
                  <a:ea typeface="Georgia Bold"/>
                  <a:cs typeface="Georgia Bold"/>
                  <a:sym typeface="Georgia Bold"/>
                </a:rPr>
                <a:t>Economia circolare</a:t>
              </a:r>
            </a:p>
          </p:txBody>
        </p:sp>
      </p:grpSp>
      <p:grpSp>
        <p:nvGrpSpPr>
          <p:cNvPr id="41" name="Group 41"/>
          <p:cNvGrpSpPr/>
          <p:nvPr/>
        </p:nvGrpSpPr>
        <p:grpSpPr>
          <a:xfrm rot="1739886">
            <a:off x="5808695" y="4047346"/>
            <a:ext cx="3678674" cy="3604971"/>
            <a:chOff x="0" y="0"/>
            <a:chExt cx="4904898" cy="4806628"/>
          </a:xfrm>
        </p:grpSpPr>
        <p:sp>
          <p:nvSpPr>
            <p:cNvPr id="42" name="Freeform 42"/>
            <p:cNvSpPr/>
            <p:nvPr/>
          </p:nvSpPr>
          <p:spPr>
            <a:xfrm>
              <a:off x="1253617" y="-110363"/>
              <a:ext cx="3651504" cy="2514092"/>
            </a:xfrm>
            <a:custGeom>
              <a:avLst/>
              <a:gdLst/>
              <a:ahLst/>
              <a:cxnLst/>
              <a:rect l="l" t="t" r="r" b="b"/>
              <a:pathLst>
                <a:path w="3651504" h="2514092">
                  <a:moveTo>
                    <a:pt x="0" y="417068"/>
                  </a:moveTo>
                  <a:cubicBezTo>
                    <a:pt x="759587" y="0"/>
                    <a:pt x="1687830" y="8763"/>
                    <a:pt x="2438908" y="440182"/>
                  </a:cubicBezTo>
                  <a:cubicBezTo>
                    <a:pt x="3189986" y="871601"/>
                    <a:pt x="3651504" y="1660906"/>
                    <a:pt x="3651250" y="2514092"/>
                  </a:cubicBezTo>
                  <a:lnTo>
                    <a:pt x="3191637" y="2513965"/>
                  </a:lnTo>
                  <a:cubicBezTo>
                    <a:pt x="3191764" y="1824609"/>
                    <a:pt x="2817622" y="1186815"/>
                    <a:pt x="2208149" y="837692"/>
                  </a:cubicBezTo>
                  <a:cubicBezTo>
                    <a:pt x="1598676" y="488569"/>
                    <a:pt x="845312" y="480314"/>
                    <a:pt x="228092" y="816102"/>
                  </a:cubicBezTo>
                  <a:close/>
                </a:path>
              </a:pathLst>
            </a:custGeom>
            <a:solidFill>
              <a:srgbClr val="000000"/>
            </a:solidFill>
          </p:spPr>
          <p:txBody>
            <a:bodyPr/>
            <a:lstStyle/>
            <a:p>
              <a:endParaRPr lang="el-GR"/>
            </a:p>
          </p:txBody>
        </p:sp>
      </p:grpSp>
      <p:sp>
        <p:nvSpPr>
          <p:cNvPr id="43" name="AutoShape 43"/>
          <p:cNvSpPr/>
          <p:nvPr/>
        </p:nvSpPr>
        <p:spPr>
          <a:xfrm>
            <a:off x="7607617" y="7346355"/>
            <a:ext cx="23746" cy="633215"/>
          </a:xfrm>
          <a:prstGeom prst="line">
            <a:avLst/>
          </a:prstGeom>
          <a:ln w="9525" cap="rnd">
            <a:solidFill>
              <a:srgbClr val="000000"/>
            </a:solidFill>
            <a:prstDash val="solid"/>
            <a:headEnd type="oval" w="lg" len="lg"/>
            <a:tailEnd type="none" w="sm" len="sm"/>
          </a:ln>
        </p:spPr>
        <p:txBody>
          <a:bodyPr/>
          <a:lstStyle/>
          <a:p>
            <a:endParaRPr lang="el-GR"/>
          </a:p>
        </p:txBody>
      </p:sp>
      <p:sp>
        <p:nvSpPr>
          <p:cNvPr id="44" name="TextBox 44"/>
          <p:cNvSpPr txBox="1"/>
          <p:nvPr/>
        </p:nvSpPr>
        <p:spPr>
          <a:xfrm>
            <a:off x="6595035" y="8003486"/>
            <a:ext cx="1899223" cy="329710"/>
          </a:xfrm>
          <a:prstGeom prst="rect">
            <a:avLst/>
          </a:prstGeom>
        </p:spPr>
        <p:txBody>
          <a:bodyPr lIns="0" tIns="0" rIns="0" bIns="0" rtlCol="0" anchor="t">
            <a:spAutoFit/>
          </a:bodyPr>
          <a:lstStyle/>
          <a:p>
            <a:pPr algn="ctr">
              <a:lnSpc>
                <a:spcPts val="2521"/>
              </a:lnSpc>
            </a:pPr>
            <a:r>
              <a:rPr lang="en-US" sz="1827" b="1">
                <a:solidFill>
                  <a:srgbClr val="19112C"/>
                </a:solidFill>
                <a:latin typeface="Arial Bold"/>
                <a:ea typeface="Arial Bold"/>
                <a:cs typeface="Arial Bold"/>
                <a:sym typeface="Arial Bold"/>
              </a:rPr>
              <a:t>UTILIZZO</a:t>
            </a:r>
          </a:p>
        </p:txBody>
      </p:sp>
      <p:grpSp>
        <p:nvGrpSpPr>
          <p:cNvPr id="45" name="Group 45"/>
          <p:cNvGrpSpPr/>
          <p:nvPr/>
        </p:nvGrpSpPr>
        <p:grpSpPr>
          <a:xfrm rot="-1739886">
            <a:off x="5789060" y="4081007"/>
            <a:ext cx="3692961" cy="3619259"/>
            <a:chOff x="0" y="0"/>
            <a:chExt cx="4923948" cy="4825678"/>
          </a:xfrm>
        </p:grpSpPr>
        <p:sp>
          <p:nvSpPr>
            <p:cNvPr id="46" name="Freeform 46"/>
            <p:cNvSpPr/>
            <p:nvPr/>
          </p:nvSpPr>
          <p:spPr>
            <a:xfrm>
              <a:off x="11303" y="-100711"/>
              <a:ext cx="3689858" cy="2439543"/>
            </a:xfrm>
            <a:custGeom>
              <a:avLst/>
              <a:gdLst/>
              <a:ahLst/>
              <a:cxnLst/>
              <a:rect l="l" t="t" r="r" b="b"/>
              <a:pathLst>
                <a:path w="3689858" h="2439543">
                  <a:moveTo>
                    <a:pt x="3689858" y="439674"/>
                  </a:moveTo>
                  <a:cubicBezTo>
                    <a:pt x="2945765" y="12573"/>
                    <a:pt x="2027428" y="0"/>
                    <a:pt x="1271270" y="406400"/>
                  </a:cubicBezTo>
                  <a:cubicBezTo>
                    <a:pt x="515112" y="812800"/>
                    <a:pt x="32512" y="1578483"/>
                    <a:pt x="0" y="2422906"/>
                  </a:cubicBezTo>
                  <a:lnTo>
                    <a:pt x="450596" y="2439543"/>
                  </a:lnTo>
                  <a:cubicBezTo>
                    <a:pt x="477266" y="1754251"/>
                    <a:pt x="870458" y="1132840"/>
                    <a:pt x="1486535" y="802513"/>
                  </a:cubicBezTo>
                  <a:cubicBezTo>
                    <a:pt x="2102612" y="472186"/>
                    <a:pt x="2851150" y="481330"/>
                    <a:pt x="3458591" y="826643"/>
                  </a:cubicBezTo>
                  <a:close/>
                </a:path>
              </a:pathLst>
            </a:custGeom>
            <a:solidFill>
              <a:srgbClr val="8D5CFF"/>
            </a:solidFill>
          </p:spPr>
          <p:txBody>
            <a:bodyPr/>
            <a:lstStyle/>
            <a:p>
              <a:endParaRPr lang="el-GR"/>
            </a:p>
          </p:txBody>
        </p:sp>
        <p:sp>
          <p:nvSpPr>
            <p:cNvPr id="47" name="Freeform 47"/>
            <p:cNvSpPr/>
            <p:nvPr/>
          </p:nvSpPr>
          <p:spPr>
            <a:xfrm>
              <a:off x="1651" y="-110617"/>
              <a:ext cx="3709035" cy="2459228"/>
            </a:xfrm>
            <a:custGeom>
              <a:avLst/>
              <a:gdLst/>
              <a:ahLst/>
              <a:cxnLst/>
              <a:rect l="l" t="t" r="r" b="b"/>
              <a:pathLst>
                <a:path w="3709035" h="2459228">
                  <a:moveTo>
                    <a:pt x="3709035" y="449580"/>
                  </a:moveTo>
                  <a:cubicBezTo>
                    <a:pt x="3709035" y="453009"/>
                    <a:pt x="3707257" y="456057"/>
                    <a:pt x="3704336" y="457835"/>
                  </a:cubicBezTo>
                  <a:cubicBezTo>
                    <a:pt x="3701415" y="459613"/>
                    <a:pt x="3697732" y="459486"/>
                    <a:pt x="3694811" y="457835"/>
                  </a:cubicBezTo>
                  <a:cubicBezTo>
                    <a:pt x="2953512" y="32385"/>
                    <a:pt x="2038731" y="19812"/>
                    <a:pt x="1285494" y="424688"/>
                  </a:cubicBezTo>
                  <a:cubicBezTo>
                    <a:pt x="532257" y="829437"/>
                    <a:pt x="51562" y="1592072"/>
                    <a:pt x="19177" y="2433193"/>
                  </a:cubicBezTo>
                  <a:lnTo>
                    <a:pt x="9652" y="2432812"/>
                  </a:lnTo>
                  <a:lnTo>
                    <a:pt x="10033" y="2423287"/>
                  </a:lnTo>
                  <a:lnTo>
                    <a:pt x="460629" y="2439924"/>
                  </a:lnTo>
                  <a:lnTo>
                    <a:pt x="460248" y="2449449"/>
                  </a:lnTo>
                  <a:lnTo>
                    <a:pt x="450723" y="2449068"/>
                  </a:lnTo>
                  <a:cubicBezTo>
                    <a:pt x="477520" y="1760347"/>
                    <a:pt x="872744" y="1136015"/>
                    <a:pt x="1491742" y="804037"/>
                  </a:cubicBezTo>
                  <a:lnTo>
                    <a:pt x="1496187" y="812419"/>
                  </a:lnTo>
                  <a:lnTo>
                    <a:pt x="1491742" y="804037"/>
                  </a:lnTo>
                  <a:cubicBezTo>
                    <a:pt x="2110740" y="472186"/>
                    <a:pt x="2862707" y="481330"/>
                    <a:pt x="3472942" y="828294"/>
                  </a:cubicBezTo>
                  <a:lnTo>
                    <a:pt x="3468243" y="836549"/>
                  </a:lnTo>
                  <a:lnTo>
                    <a:pt x="3460115" y="831723"/>
                  </a:lnTo>
                  <a:lnTo>
                    <a:pt x="3691382" y="444627"/>
                  </a:lnTo>
                  <a:cubicBezTo>
                    <a:pt x="3693541" y="440944"/>
                    <a:pt x="3697986" y="439166"/>
                    <a:pt x="3702050" y="440309"/>
                  </a:cubicBezTo>
                  <a:cubicBezTo>
                    <a:pt x="3706114" y="441452"/>
                    <a:pt x="3709035" y="445262"/>
                    <a:pt x="3709035" y="449453"/>
                  </a:cubicBezTo>
                  <a:moveTo>
                    <a:pt x="3689985" y="449453"/>
                  </a:moveTo>
                  <a:lnTo>
                    <a:pt x="3699510" y="449453"/>
                  </a:lnTo>
                  <a:lnTo>
                    <a:pt x="3707638" y="454279"/>
                  </a:lnTo>
                  <a:lnTo>
                    <a:pt x="3476371" y="841375"/>
                  </a:lnTo>
                  <a:cubicBezTo>
                    <a:pt x="3473704" y="845820"/>
                    <a:pt x="3467989" y="847344"/>
                    <a:pt x="3463544" y="844804"/>
                  </a:cubicBezTo>
                  <a:cubicBezTo>
                    <a:pt x="2859024" y="501142"/>
                    <a:pt x="2113915" y="491998"/>
                    <a:pt x="1500759" y="820674"/>
                  </a:cubicBezTo>
                  <a:cubicBezTo>
                    <a:pt x="887603" y="1149604"/>
                    <a:pt x="496316" y="1767967"/>
                    <a:pt x="469773" y="2449830"/>
                  </a:cubicBezTo>
                  <a:cubicBezTo>
                    <a:pt x="469519" y="2455037"/>
                    <a:pt x="465201" y="2459228"/>
                    <a:pt x="459867" y="2458974"/>
                  </a:cubicBezTo>
                  <a:lnTo>
                    <a:pt x="9271" y="2442337"/>
                  </a:lnTo>
                  <a:cubicBezTo>
                    <a:pt x="6731" y="2442210"/>
                    <a:pt x="4318" y="2441194"/>
                    <a:pt x="2667" y="2439289"/>
                  </a:cubicBezTo>
                  <a:cubicBezTo>
                    <a:pt x="1016" y="2437384"/>
                    <a:pt x="0" y="2434971"/>
                    <a:pt x="127" y="2432431"/>
                  </a:cubicBezTo>
                  <a:cubicBezTo>
                    <a:pt x="32766" y="1584579"/>
                    <a:pt x="517398" y="815848"/>
                    <a:pt x="1276477" y="407924"/>
                  </a:cubicBezTo>
                  <a:lnTo>
                    <a:pt x="1281049" y="416306"/>
                  </a:lnTo>
                  <a:lnTo>
                    <a:pt x="1276477" y="407924"/>
                  </a:lnTo>
                  <a:cubicBezTo>
                    <a:pt x="2035429" y="0"/>
                    <a:pt x="2957322" y="12573"/>
                    <a:pt x="3704336" y="441325"/>
                  </a:cubicBezTo>
                  <a:lnTo>
                    <a:pt x="3699637" y="449580"/>
                  </a:lnTo>
                  <a:lnTo>
                    <a:pt x="3690112" y="449580"/>
                  </a:lnTo>
                  <a:close/>
                </a:path>
              </a:pathLst>
            </a:custGeom>
            <a:solidFill>
              <a:srgbClr val="000000"/>
            </a:solidFill>
          </p:spPr>
          <p:txBody>
            <a:bodyPr/>
            <a:lstStyle/>
            <a:p>
              <a:endParaRPr lang="el-GR"/>
            </a:p>
          </p:txBody>
        </p:sp>
      </p:grpSp>
      <p:grpSp>
        <p:nvGrpSpPr>
          <p:cNvPr id="48" name="Group 48"/>
          <p:cNvGrpSpPr/>
          <p:nvPr/>
        </p:nvGrpSpPr>
        <p:grpSpPr>
          <a:xfrm rot="-8171238">
            <a:off x="7378164" y="4016993"/>
            <a:ext cx="505691" cy="505691"/>
            <a:chOff x="0" y="0"/>
            <a:chExt cx="674254" cy="674254"/>
          </a:xfrm>
        </p:grpSpPr>
        <p:sp>
          <p:nvSpPr>
            <p:cNvPr id="49" name="Freeform 49"/>
            <p:cNvSpPr/>
            <p:nvPr/>
          </p:nvSpPr>
          <p:spPr>
            <a:xfrm>
              <a:off x="9525" y="9525"/>
              <a:ext cx="655193" cy="655193"/>
            </a:xfrm>
            <a:custGeom>
              <a:avLst/>
              <a:gdLst/>
              <a:ahLst/>
              <a:cxnLst/>
              <a:rect l="l" t="t" r="r" b="b"/>
              <a:pathLst>
                <a:path w="655193" h="655193">
                  <a:moveTo>
                    <a:pt x="0" y="655193"/>
                  </a:moveTo>
                  <a:lnTo>
                    <a:pt x="0" y="0"/>
                  </a:lnTo>
                  <a:lnTo>
                    <a:pt x="655193" y="655193"/>
                  </a:lnTo>
                  <a:close/>
                </a:path>
              </a:pathLst>
            </a:custGeom>
            <a:solidFill>
              <a:srgbClr val="8D5CFF"/>
            </a:solidFill>
          </p:spPr>
          <p:txBody>
            <a:bodyPr/>
            <a:lstStyle/>
            <a:p>
              <a:endParaRPr lang="el-GR"/>
            </a:p>
          </p:txBody>
        </p:sp>
        <p:sp>
          <p:nvSpPr>
            <p:cNvPr id="50" name="Freeform 50"/>
            <p:cNvSpPr/>
            <p:nvPr/>
          </p:nvSpPr>
          <p:spPr>
            <a:xfrm>
              <a:off x="0" y="-635"/>
              <a:ext cx="675005" cy="674878"/>
            </a:xfrm>
            <a:custGeom>
              <a:avLst/>
              <a:gdLst/>
              <a:ahLst/>
              <a:cxnLst/>
              <a:rect l="l" t="t" r="r" b="b"/>
              <a:pathLst>
                <a:path w="675005" h="674878">
                  <a:moveTo>
                    <a:pt x="0" y="665353"/>
                  </a:moveTo>
                  <a:lnTo>
                    <a:pt x="0" y="10160"/>
                  </a:lnTo>
                  <a:cubicBezTo>
                    <a:pt x="0" y="6350"/>
                    <a:pt x="2286" y="2794"/>
                    <a:pt x="5842" y="1397"/>
                  </a:cubicBezTo>
                  <a:cubicBezTo>
                    <a:pt x="9398" y="0"/>
                    <a:pt x="13462" y="762"/>
                    <a:pt x="16256" y="3429"/>
                  </a:cubicBezTo>
                  <a:lnTo>
                    <a:pt x="671449" y="658622"/>
                  </a:lnTo>
                  <a:cubicBezTo>
                    <a:pt x="674116" y="661289"/>
                    <a:pt x="675005" y="665480"/>
                    <a:pt x="673481" y="669036"/>
                  </a:cubicBezTo>
                  <a:cubicBezTo>
                    <a:pt x="671957" y="672592"/>
                    <a:pt x="668528" y="674878"/>
                    <a:pt x="664718" y="674878"/>
                  </a:cubicBezTo>
                  <a:lnTo>
                    <a:pt x="9525" y="674878"/>
                  </a:lnTo>
                  <a:cubicBezTo>
                    <a:pt x="4318" y="674878"/>
                    <a:pt x="0" y="670560"/>
                    <a:pt x="0" y="665353"/>
                  </a:cubicBezTo>
                  <a:moveTo>
                    <a:pt x="19050" y="665353"/>
                  </a:moveTo>
                  <a:lnTo>
                    <a:pt x="9525" y="665353"/>
                  </a:lnTo>
                  <a:lnTo>
                    <a:pt x="9525" y="655828"/>
                  </a:lnTo>
                  <a:lnTo>
                    <a:pt x="664718" y="655828"/>
                  </a:lnTo>
                  <a:lnTo>
                    <a:pt x="664718" y="665353"/>
                  </a:lnTo>
                  <a:lnTo>
                    <a:pt x="657987" y="672084"/>
                  </a:lnTo>
                  <a:lnTo>
                    <a:pt x="2794" y="16891"/>
                  </a:lnTo>
                  <a:lnTo>
                    <a:pt x="9525" y="10160"/>
                  </a:lnTo>
                  <a:lnTo>
                    <a:pt x="19050" y="10160"/>
                  </a:lnTo>
                  <a:lnTo>
                    <a:pt x="19050" y="665353"/>
                  </a:lnTo>
                  <a:close/>
                </a:path>
              </a:pathLst>
            </a:custGeom>
            <a:solidFill>
              <a:srgbClr val="000000"/>
            </a:solidFill>
          </p:spPr>
          <p:txBody>
            <a:bodyPr/>
            <a:lstStyle/>
            <a:p>
              <a:endParaRPr lang="el-GR"/>
            </a:p>
          </p:txBody>
        </p:sp>
      </p:grpSp>
      <p:grpSp>
        <p:nvGrpSpPr>
          <p:cNvPr id="51" name="Group 51"/>
          <p:cNvGrpSpPr/>
          <p:nvPr/>
        </p:nvGrpSpPr>
        <p:grpSpPr>
          <a:xfrm rot="-9060646">
            <a:off x="5787141" y="4079165"/>
            <a:ext cx="3692132" cy="3617946"/>
            <a:chOff x="0" y="0"/>
            <a:chExt cx="4922842" cy="4823928"/>
          </a:xfrm>
        </p:grpSpPr>
        <p:sp>
          <p:nvSpPr>
            <p:cNvPr id="52" name="Freeform 52"/>
            <p:cNvSpPr/>
            <p:nvPr/>
          </p:nvSpPr>
          <p:spPr>
            <a:xfrm>
              <a:off x="10541" y="-104521"/>
              <a:ext cx="3709416" cy="2459863"/>
            </a:xfrm>
            <a:custGeom>
              <a:avLst/>
              <a:gdLst/>
              <a:ahLst/>
              <a:cxnLst/>
              <a:rect l="l" t="t" r="r" b="b"/>
              <a:pathLst>
                <a:path w="3709416" h="2459863">
                  <a:moveTo>
                    <a:pt x="3709416" y="454660"/>
                  </a:moveTo>
                  <a:cubicBezTo>
                    <a:pt x="2962656" y="17018"/>
                    <a:pt x="2035302" y="0"/>
                    <a:pt x="1272286" y="409829"/>
                  </a:cubicBezTo>
                  <a:cubicBezTo>
                    <a:pt x="509270" y="819658"/>
                    <a:pt x="25146" y="1594866"/>
                    <a:pt x="0" y="2447036"/>
                  </a:cubicBezTo>
                  <a:lnTo>
                    <a:pt x="452247" y="2459863"/>
                  </a:lnTo>
                  <a:cubicBezTo>
                    <a:pt x="472821" y="1768983"/>
                    <a:pt x="866902" y="1140206"/>
                    <a:pt x="1488059" y="807339"/>
                  </a:cubicBezTo>
                  <a:cubicBezTo>
                    <a:pt x="2109216" y="474472"/>
                    <a:pt x="2864612" y="487172"/>
                    <a:pt x="3473704" y="840740"/>
                  </a:cubicBezTo>
                  <a:close/>
                </a:path>
              </a:pathLst>
            </a:custGeom>
            <a:solidFill>
              <a:srgbClr val="75C73E"/>
            </a:solidFill>
          </p:spPr>
          <p:txBody>
            <a:bodyPr/>
            <a:lstStyle/>
            <a:p>
              <a:endParaRPr lang="el-GR"/>
            </a:p>
          </p:txBody>
        </p:sp>
        <p:sp>
          <p:nvSpPr>
            <p:cNvPr id="53" name="Freeform 53"/>
            <p:cNvSpPr/>
            <p:nvPr/>
          </p:nvSpPr>
          <p:spPr>
            <a:xfrm>
              <a:off x="1016" y="-114427"/>
              <a:ext cx="3729736" cy="2479421"/>
            </a:xfrm>
            <a:custGeom>
              <a:avLst/>
              <a:gdLst/>
              <a:ahLst/>
              <a:cxnLst/>
              <a:rect l="l" t="t" r="r" b="b"/>
              <a:pathLst>
                <a:path w="3729736" h="2479421">
                  <a:moveTo>
                    <a:pt x="3713861" y="472694"/>
                  </a:moveTo>
                  <a:lnTo>
                    <a:pt x="3718941" y="464566"/>
                  </a:lnTo>
                  <a:lnTo>
                    <a:pt x="3714115" y="472821"/>
                  </a:lnTo>
                  <a:cubicBezTo>
                    <a:pt x="2970276" y="36830"/>
                    <a:pt x="2046351" y="19939"/>
                    <a:pt x="1286256" y="428117"/>
                  </a:cubicBezTo>
                  <a:cubicBezTo>
                    <a:pt x="526288" y="836295"/>
                    <a:pt x="44069" y="1608582"/>
                    <a:pt x="19050" y="2457323"/>
                  </a:cubicBezTo>
                  <a:lnTo>
                    <a:pt x="9525" y="2457069"/>
                  </a:lnTo>
                  <a:lnTo>
                    <a:pt x="9779" y="2447544"/>
                  </a:lnTo>
                  <a:lnTo>
                    <a:pt x="462026" y="2460371"/>
                  </a:lnTo>
                  <a:lnTo>
                    <a:pt x="461772" y="2469896"/>
                  </a:lnTo>
                  <a:lnTo>
                    <a:pt x="452247" y="2469896"/>
                  </a:lnTo>
                  <a:cubicBezTo>
                    <a:pt x="452247" y="2469769"/>
                    <a:pt x="452247" y="2469769"/>
                    <a:pt x="452247" y="2469642"/>
                  </a:cubicBezTo>
                  <a:cubicBezTo>
                    <a:pt x="472948" y="1775079"/>
                    <a:pt x="868934" y="1143381"/>
                    <a:pt x="1493139" y="808863"/>
                  </a:cubicBezTo>
                  <a:lnTo>
                    <a:pt x="1497584" y="817245"/>
                  </a:lnTo>
                  <a:lnTo>
                    <a:pt x="1493139" y="808863"/>
                  </a:lnTo>
                  <a:cubicBezTo>
                    <a:pt x="2117217" y="474472"/>
                    <a:pt x="2876169" y="487299"/>
                    <a:pt x="3488055" y="842518"/>
                  </a:cubicBezTo>
                  <a:lnTo>
                    <a:pt x="3483229" y="850773"/>
                  </a:lnTo>
                  <a:lnTo>
                    <a:pt x="3475101" y="845820"/>
                  </a:lnTo>
                  <a:lnTo>
                    <a:pt x="3710813" y="459613"/>
                  </a:lnTo>
                  <a:lnTo>
                    <a:pt x="3718941" y="464566"/>
                  </a:lnTo>
                  <a:lnTo>
                    <a:pt x="3713861" y="472694"/>
                  </a:lnTo>
                  <a:moveTo>
                    <a:pt x="3723894" y="456565"/>
                  </a:moveTo>
                  <a:cubicBezTo>
                    <a:pt x="3728339" y="459359"/>
                    <a:pt x="3729736" y="465201"/>
                    <a:pt x="3726942" y="469646"/>
                  </a:cubicBezTo>
                  <a:lnTo>
                    <a:pt x="3491357" y="855726"/>
                  </a:lnTo>
                  <a:cubicBezTo>
                    <a:pt x="3488690" y="860171"/>
                    <a:pt x="3482975" y="861568"/>
                    <a:pt x="3478403" y="859028"/>
                  </a:cubicBezTo>
                  <a:cubicBezTo>
                    <a:pt x="2872232" y="507111"/>
                    <a:pt x="2120392" y="494411"/>
                    <a:pt x="1502029" y="825754"/>
                  </a:cubicBezTo>
                  <a:cubicBezTo>
                    <a:pt x="883666" y="1157097"/>
                    <a:pt x="491744" y="1782572"/>
                    <a:pt x="471297" y="2470023"/>
                  </a:cubicBezTo>
                  <a:lnTo>
                    <a:pt x="461772" y="2469769"/>
                  </a:lnTo>
                  <a:lnTo>
                    <a:pt x="471297" y="2469769"/>
                  </a:lnTo>
                  <a:cubicBezTo>
                    <a:pt x="471297" y="2472309"/>
                    <a:pt x="470281" y="2474849"/>
                    <a:pt x="468376" y="2476627"/>
                  </a:cubicBezTo>
                  <a:cubicBezTo>
                    <a:pt x="466471" y="2478405"/>
                    <a:pt x="464058" y="2479421"/>
                    <a:pt x="461518" y="2479294"/>
                  </a:cubicBezTo>
                  <a:lnTo>
                    <a:pt x="9271" y="2466467"/>
                  </a:lnTo>
                  <a:cubicBezTo>
                    <a:pt x="6731" y="2466340"/>
                    <a:pt x="4318" y="2465324"/>
                    <a:pt x="2667" y="2463546"/>
                  </a:cubicBezTo>
                  <a:cubicBezTo>
                    <a:pt x="1016" y="2461768"/>
                    <a:pt x="0" y="2459228"/>
                    <a:pt x="127" y="2456688"/>
                  </a:cubicBezTo>
                  <a:cubicBezTo>
                    <a:pt x="25273" y="1601089"/>
                    <a:pt x="511429" y="822706"/>
                    <a:pt x="1277239" y="411353"/>
                  </a:cubicBezTo>
                  <a:lnTo>
                    <a:pt x="1281684" y="419735"/>
                  </a:lnTo>
                  <a:lnTo>
                    <a:pt x="1277239" y="411353"/>
                  </a:lnTo>
                  <a:cubicBezTo>
                    <a:pt x="2043176" y="0"/>
                    <a:pt x="2974086" y="17145"/>
                    <a:pt x="3723767" y="456311"/>
                  </a:cubicBezTo>
                  <a:cubicBezTo>
                    <a:pt x="3723894" y="456311"/>
                    <a:pt x="3723894" y="456438"/>
                    <a:pt x="3724021" y="456438"/>
                  </a:cubicBezTo>
                  <a:close/>
                </a:path>
              </a:pathLst>
            </a:custGeom>
            <a:solidFill>
              <a:srgbClr val="000000"/>
            </a:solidFill>
          </p:spPr>
          <p:txBody>
            <a:bodyPr/>
            <a:lstStyle/>
            <a:p>
              <a:endParaRPr lang="el-GR"/>
            </a:p>
          </p:txBody>
        </p:sp>
      </p:grpSp>
      <p:grpSp>
        <p:nvGrpSpPr>
          <p:cNvPr id="54" name="Group 54"/>
          <p:cNvGrpSpPr/>
          <p:nvPr/>
        </p:nvGrpSpPr>
        <p:grpSpPr>
          <a:xfrm rot="-991283">
            <a:off x="8904017" y="6443866"/>
            <a:ext cx="430421" cy="415407"/>
            <a:chOff x="0" y="0"/>
            <a:chExt cx="573894" cy="553876"/>
          </a:xfrm>
        </p:grpSpPr>
        <p:sp>
          <p:nvSpPr>
            <p:cNvPr id="55" name="Freeform 55"/>
            <p:cNvSpPr/>
            <p:nvPr/>
          </p:nvSpPr>
          <p:spPr>
            <a:xfrm>
              <a:off x="0" y="0"/>
              <a:ext cx="573913" cy="553847"/>
            </a:xfrm>
            <a:custGeom>
              <a:avLst/>
              <a:gdLst/>
              <a:ahLst/>
              <a:cxnLst/>
              <a:rect l="l" t="t" r="r" b="b"/>
              <a:pathLst>
                <a:path w="573913" h="553847">
                  <a:moveTo>
                    <a:pt x="0" y="553847"/>
                  </a:moveTo>
                  <a:lnTo>
                    <a:pt x="0" y="0"/>
                  </a:lnTo>
                  <a:lnTo>
                    <a:pt x="573913" y="553847"/>
                  </a:lnTo>
                  <a:close/>
                </a:path>
              </a:pathLst>
            </a:custGeom>
            <a:solidFill>
              <a:srgbClr val="000000"/>
            </a:solidFill>
          </p:spPr>
          <p:txBody>
            <a:bodyPr/>
            <a:lstStyle/>
            <a:p>
              <a:endParaRPr lang="el-GR"/>
            </a:p>
          </p:txBody>
        </p:sp>
      </p:grpSp>
      <p:grpSp>
        <p:nvGrpSpPr>
          <p:cNvPr id="56" name="Group 56"/>
          <p:cNvGrpSpPr/>
          <p:nvPr/>
        </p:nvGrpSpPr>
        <p:grpSpPr>
          <a:xfrm rot="6396742">
            <a:off x="5970506" y="6472724"/>
            <a:ext cx="497507" cy="514500"/>
            <a:chOff x="0" y="0"/>
            <a:chExt cx="663342" cy="686000"/>
          </a:xfrm>
        </p:grpSpPr>
        <p:sp>
          <p:nvSpPr>
            <p:cNvPr id="57" name="Freeform 57"/>
            <p:cNvSpPr/>
            <p:nvPr/>
          </p:nvSpPr>
          <p:spPr>
            <a:xfrm>
              <a:off x="9525" y="9525"/>
              <a:ext cx="644271" cy="667004"/>
            </a:xfrm>
            <a:custGeom>
              <a:avLst/>
              <a:gdLst/>
              <a:ahLst/>
              <a:cxnLst/>
              <a:rect l="l" t="t" r="r" b="b"/>
              <a:pathLst>
                <a:path w="644271" h="667004">
                  <a:moveTo>
                    <a:pt x="0" y="667004"/>
                  </a:moveTo>
                  <a:lnTo>
                    <a:pt x="0" y="0"/>
                  </a:lnTo>
                  <a:lnTo>
                    <a:pt x="644271" y="667004"/>
                  </a:lnTo>
                  <a:close/>
                </a:path>
              </a:pathLst>
            </a:custGeom>
            <a:solidFill>
              <a:srgbClr val="75C73E"/>
            </a:solidFill>
          </p:spPr>
          <p:txBody>
            <a:bodyPr/>
            <a:lstStyle/>
            <a:p>
              <a:endParaRPr lang="el-GR"/>
            </a:p>
          </p:txBody>
        </p:sp>
        <p:sp>
          <p:nvSpPr>
            <p:cNvPr id="58" name="Freeform 58"/>
            <p:cNvSpPr/>
            <p:nvPr/>
          </p:nvSpPr>
          <p:spPr>
            <a:xfrm>
              <a:off x="0" y="-889"/>
              <a:ext cx="664083" cy="686816"/>
            </a:xfrm>
            <a:custGeom>
              <a:avLst/>
              <a:gdLst/>
              <a:ahLst/>
              <a:cxnLst/>
              <a:rect l="l" t="t" r="r" b="b"/>
              <a:pathLst>
                <a:path w="664083" h="686816">
                  <a:moveTo>
                    <a:pt x="0" y="677418"/>
                  </a:moveTo>
                  <a:lnTo>
                    <a:pt x="0" y="10414"/>
                  </a:lnTo>
                  <a:cubicBezTo>
                    <a:pt x="0" y="6477"/>
                    <a:pt x="2413" y="3048"/>
                    <a:pt x="5969" y="1524"/>
                  </a:cubicBezTo>
                  <a:cubicBezTo>
                    <a:pt x="9525" y="0"/>
                    <a:pt x="13716" y="889"/>
                    <a:pt x="16383" y="3683"/>
                  </a:cubicBezTo>
                  <a:lnTo>
                    <a:pt x="660654" y="670687"/>
                  </a:lnTo>
                  <a:cubicBezTo>
                    <a:pt x="663321" y="673481"/>
                    <a:pt x="664083" y="677545"/>
                    <a:pt x="662559" y="680974"/>
                  </a:cubicBezTo>
                  <a:cubicBezTo>
                    <a:pt x="661035" y="684403"/>
                    <a:pt x="657606" y="686816"/>
                    <a:pt x="653796" y="686816"/>
                  </a:cubicBezTo>
                  <a:lnTo>
                    <a:pt x="9525" y="686816"/>
                  </a:lnTo>
                  <a:cubicBezTo>
                    <a:pt x="4318" y="686816"/>
                    <a:pt x="0" y="682498"/>
                    <a:pt x="0" y="677291"/>
                  </a:cubicBezTo>
                  <a:moveTo>
                    <a:pt x="19050" y="677291"/>
                  </a:moveTo>
                  <a:lnTo>
                    <a:pt x="9525" y="677291"/>
                  </a:lnTo>
                  <a:lnTo>
                    <a:pt x="9525" y="667766"/>
                  </a:lnTo>
                  <a:lnTo>
                    <a:pt x="653796" y="667766"/>
                  </a:lnTo>
                  <a:lnTo>
                    <a:pt x="653796" y="677291"/>
                  </a:lnTo>
                  <a:lnTo>
                    <a:pt x="646938" y="683895"/>
                  </a:lnTo>
                  <a:lnTo>
                    <a:pt x="2667" y="17018"/>
                  </a:lnTo>
                  <a:lnTo>
                    <a:pt x="9525" y="10414"/>
                  </a:lnTo>
                  <a:lnTo>
                    <a:pt x="19050" y="10414"/>
                  </a:lnTo>
                  <a:lnTo>
                    <a:pt x="19050" y="677418"/>
                  </a:lnTo>
                  <a:close/>
                </a:path>
              </a:pathLst>
            </a:custGeom>
            <a:solidFill>
              <a:srgbClr val="000000"/>
            </a:solidFill>
          </p:spPr>
          <p:txBody>
            <a:bodyPr/>
            <a:lstStyle/>
            <a:p>
              <a:endParaRPr lang="el-GR"/>
            </a:p>
          </p:txBody>
        </p:sp>
      </p:grpSp>
      <p:sp>
        <p:nvSpPr>
          <p:cNvPr id="59" name="TextBox 59"/>
          <p:cNvSpPr txBox="1"/>
          <p:nvPr/>
        </p:nvSpPr>
        <p:spPr>
          <a:xfrm>
            <a:off x="-1555004" y="1369685"/>
            <a:ext cx="18105150" cy="458775"/>
          </a:xfrm>
          <a:prstGeom prst="rect">
            <a:avLst/>
          </a:prstGeom>
        </p:spPr>
        <p:txBody>
          <a:bodyPr lIns="0" tIns="0" rIns="0" bIns="0" rtlCol="0" anchor="t">
            <a:spAutoFit/>
          </a:bodyPr>
          <a:lstStyle/>
          <a:p>
            <a:pPr algn="ctr">
              <a:lnSpc>
                <a:spcPts val="2916"/>
              </a:lnSpc>
            </a:pPr>
            <a:r>
              <a:rPr lang="en-US" sz="2700" b="1">
                <a:solidFill>
                  <a:srgbClr val="19112C"/>
                </a:solidFill>
                <a:latin typeface="Georgia Bold"/>
                <a:ea typeface="Georgia Bold"/>
                <a:cs typeface="Georgia Bold"/>
                <a:sym typeface="Georgia Bold"/>
              </a:rPr>
              <a:t>Economia lineare</a:t>
            </a:r>
          </a:p>
        </p:txBody>
      </p:sp>
      <p:pic>
        <p:nvPicPr>
          <p:cNvPr id="61" name="Immagine 60" descr="Immagine che contiene Blu elettrico, Carattere, blu, Blu intenso&#10;&#10;Il contenuto generato dall&amp;#39;IA potrebbe non essere corretto.">
            <a:extLst>
              <a:ext uri="{FF2B5EF4-FFF2-40B4-BE49-F238E27FC236}">
                <a16:creationId xmlns:a16="http://schemas.microsoft.com/office/drawing/2014/main" id="{6F197BAB-BCB4-7D94-6517-2C50E9BBCE8F}"/>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a:solidFill>
                  <a:srgbClr val="19112C"/>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1056712" y="2787488"/>
            <a:ext cx="6645150" cy="3403800"/>
            <a:chOff x="0" y="0"/>
            <a:chExt cx="8860200" cy="4538400"/>
          </a:xfrm>
        </p:grpSpPr>
        <p:sp>
          <p:nvSpPr>
            <p:cNvPr id="22" name="Freeform 22"/>
            <p:cNvSpPr/>
            <p:nvPr/>
          </p:nvSpPr>
          <p:spPr>
            <a:xfrm>
              <a:off x="0" y="0"/>
              <a:ext cx="8860200" cy="4538400"/>
            </a:xfrm>
            <a:custGeom>
              <a:avLst/>
              <a:gdLst/>
              <a:ahLst/>
              <a:cxnLst/>
              <a:rect l="l" t="t" r="r" b="b"/>
              <a:pathLst>
                <a:path w="8860200" h="4538400">
                  <a:moveTo>
                    <a:pt x="0" y="0"/>
                  </a:moveTo>
                  <a:lnTo>
                    <a:pt x="8860200" y="0"/>
                  </a:lnTo>
                  <a:lnTo>
                    <a:pt x="8860200" y="4538400"/>
                  </a:lnTo>
                  <a:lnTo>
                    <a:pt x="0" y="4538400"/>
                  </a:lnTo>
                  <a:close/>
                </a:path>
              </a:pathLst>
            </a:custGeom>
            <a:solidFill>
              <a:srgbClr val="000000">
                <a:alpha val="0"/>
              </a:srgbClr>
            </a:solidFill>
          </p:spPr>
          <p:txBody>
            <a:bodyPr/>
            <a:lstStyle/>
            <a:p>
              <a:endParaRPr lang="el-GR"/>
            </a:p>
          </p:txBody>
        </p:sp>
        <p:sp>
          <p:nvSpPr>
            <p:cNvPr id="23" name="TextBox 23"/>
            <p:cNvSpPr txBox="1"/>
            <p:nvPr/>
          </p:nvSpPr>
          <p:spPr>
            <a:xfrm>
              <a:off x="0" y="19050"/>
              <a:ext cx="8860200" cy="4519350"/>
            </a:xfrm>
            <a:prstGeom prst="rect">
              <a:avLst/>
            </a:prstGeom>
          </p:spPr>
          <p:txBody>
            <a:bodyPr lIns="0" tIns="0" rIns="0" bIns="0" rtlCol="0" anchor="b"/>
            <a:lstStyle/>
            <a:p>
              <a:pPr algn="l">
                <a:lnSpc>
                  <a:spcPts val="3240"/>
                </a:lnSpc>
              </a:pPr>
              <a:r>
                <a:rPr lang="en-US" sz="3000" b="1">
                  <a:solidFill>
                    <a:srgbClr val="FFFFFF"/>
                  </a:solidFill>
                  <a:latin typeface="Arial Bold"/>
                  <a:ea typeface="Arial Bold"/>
                  <a:cs typeface="Arial Bold"/>
                  <a:sym typeface="Arial Bold"/>
                </a:rPr>
                <a:t>Modello attuale: economia lineare</a:t>
              </a:r>
            </a:p>
            <a:p>
              <a:pPr algn="l">
                <a:lnSpc>
                  <a:spcPts val="3240"/>
                </a:lnSpc>
              </a:pPr>
              <a:r>
                <a:rPr lang="en-US" sz="3000">
                  <a:solidFill>
                    <a:srgbClr val="C0FF99"/>
                  </a:solidFill>
                  <a:latin typeface="Arial"/>
                  <a:ea typeface="Arial"/>
                  <a:cs typeface="Arial"/>
                  <a:sym typeface="Arial"/>
                </a:rPr>
                <a:t>Produzione → Utilizzo → Rifiuti</a:t>
              </a:r>
            </a:p>
            <a:p>
              <a:pPr algn="l">
                <a:lnSpc>
                  <a:spcPts val="3240"/>
                </a:lnSpc>
              </a:pPr>
              <a:r>
                <a:rPr lang="en-US" sz="3000">
                  <a:solidFill>
                    <a:srgbClr val="FFFFFF"/>
                  </a:solidFill>
                  <a:latin typeface="Arial"/>
                  <a:ea typeface="Arial"/>
                  <a:cs typeface="Arial"/>
                  <a:sym typeface="Arial"/>
                </a:rPr>
                <a:t>Risultato:</a:t>
              </a:r>
            </a:p>
            <a:p>
              <a:pPr marL="695325" lvl="1" indent="-347662" algn="l">
                <a:lnSpc>
                  <a:spcPts val="3240"/>
                </a:lnSpc>
                <a:buFont typeface="Arial"/>
                <a:buChar char="•"/>
              </a:pPr>
              <a:r>
                <a:rPr lang="en-US" sz="3000">
                  <a:solidFill>
                    <a:srgbClr val="FFFFFF"/>
                  </a:solidFill>
                  <a:latin typeface="Arial"/>
                  <a:ea typeface="Arial"/>
                  <a:cs typeface="Arial"/>
                  <a:sym typeface="Arial"/>
                </a:rPr>
                <a:t>Estrazione costante di risorse</a:t>
              </a:r>
            </a:p>
            <a:p>
              <a:pPr marL="695325" lvl="1" indent="-347662" algn="l">
                <a:lnSpc>
                  <a:spcPts val="3240"/>
                </a:lnSpc>
                <a:buFont typeface="Arial"/>
                <a:buChar char="•"/>
              </a:pPr>
              <a:r>
                <a:rPr lang="en-US" sz="3000">
                  <a:solidFill>
                    <a:srgbClr val="FFFFFF"/>
                  </a:solidFill>
                  <a:latin typeface="Arial"/>
                  <a:ea typeface="Arial"/>
                  <a:cs typeface="Arial"/>
                  <a:sym typeface="Arial"/>
                </a:rPr>
                <a:t>Rifiuti massicci</a:t>
              </a:r>
            </a:p>
            <a:p>
              <a:pPr marL="695325" lvl="1" indent="-347662" algn="l">
                <a:lnSpc>
                  <a:spcPts val="3240"/>
                </a:lnSpc>
                <a:buFont typeface="Arial"/>
                <a:buChar char="•"/>
              </a:pPr>
              <a:r>
                <a:rPr lang="en-US" sz="3000">
                  <a:solidFill>
                    <a:srgbClr val="FFFFFF"/>
                  </a:solidFill>
                  <a:latin typeface="Arial"/>
                  <a:ea typeface="Arial"/>
                  <a:cs typeface="Arial"/>
                  <a:sym typeface="Arial"/>
                </a:rPr>
                <a:t>Inquinamento</a:t>
              </a:r>
            </a:p>
          </p:txBody>
        </p:sp>
      </p:grpSp>
      <p:grpSp>
        <p:nvGrpSpPr>
          <p:cNvPr id="24" name="Group 24"/>
          <p:cNvGrpSpPr/>
          <p:nvPr/>
        </p:nvGrpSpPr>
        <p:grpSpPr>
          <a:xfrm>
            <a:off x="4647329" y="697981"/>
            <a:ext cx="9190028" cy="911947"/>
            <a:chOff x="0" y="0"/>
            <a:chExt cx="12253371" cy="1215930"/>
          </a:xfrm>
        </p:grpSpPr>
        <p:sp>
          <p:nvSpPr>
            <p:cNvPr id="25" name="Freeform 25"/>
            <p:cNvSpPr/>
            <p:nvPr/>
          </p:nvSpPr>
          <p:spPr>
            <a:xfrm>
              <a:off x="0" y="0"/>
              <a:ext cx="12253371" cy="1215930"/>
            </a:xfrm>
            <a:custGeom>
              <a:avLst/>
              <a:gdLst/>
              <a:ahLst/>
              <a:cxnLst/>
              <a:rect l="l" t="t" r="r" b="b"/>
              <a:pathLst>
                <a:path w="12253371" h="1215930">
                  <a:moveTo>
                    <a:pt x="0" y="0"/>
                  </a:moveTo>
                  <a:lnTo>
                    <a:pt x="12253371" y="0"/>
                  </a:lnTo>
                  <a:lnTo>
                    <a:pt x="12253371" y="1215930"/>
                  </a:lnTo>
                  <a:lnTo>
                    <a:pt x="0" y="1215930"/>
                  </a:lnTo>
                  <a:close/>
                </a:path>
              </a:pathLst>
            </a:custGeom>
            <a:solidFill>
              <a:srgbClr val="000000">
                <a:alpha val="0"/>
              </a:srgbClr>
            </a:solidFill>
          </p:spPr>
          <p:txBody>
            <a:bodyPr/>
            <a:lstStyle/>
            <a:p>
              <a:endParaRPr lang="el-GR"/>
            </a:p>
          </p:txBody>
        </p:sp>
        <p:sp>
          <p:nvSpPr>
            <p:cNvPr id="26" name="TextBox 26"/>
            <p:cNvSpPr txBox="1"/>
            <p:nvPr/>
          </p:nvSpPr>
          <p:spPr>
            <a:xfrm>
              <a:off x="0" y="57150"/>
              <a:ext cx="12253371" cy="1158780"/>
            </a:xfrm>
            <a:prstGeom prst="rect">
              <a:avLst/>
            </a:prstGeom>
          </p:spPr>
          <p:txBody>
            <a:bodyPr lIns="0" tIns="0" rIns="0" bIns="0" rtlCol="0" anchor="b"/>
            <a:lstStyle/>
            <a:p>
              <a:pPr algn="l">
                <a:lnSpc>
                  <a:spcPts val="5184"/>
                </a:lnSpc>
              </a:pPr>
              <a:r>
                <a:rPr lang="en-US" sz="4800" b="1">
                  <a:solidFill>
                    <a:srgbClr val="FFFFFF"/>
                  </a:solidFill>
                  <a:latin typeface="Georgia Bold"/>
                  <a:ea typeface="Georgia Bold"/>
                  <a:cs typeface="Georgia Bold"/>
                  <a:sym typeface="Georgia Bold"/>
                </a:rPr>
                <a:t>Circolarità nell'Europa di oggi</a:t>
              </a:r>
            </a:p>
          </p:txBody>
        </p:sp>
      </p:grpSp>
      <p:sp>
        <p:nvSpPr>
          <p:cNvPr id="27" name="TextBox 27"/>
          <p:cNvSpPr txBox="1"/>
          <p:nvPr/>
        </p:nvSpPr>
        <p:spPr>
          <a:xfrm>
            <a:off x="4527946" y="2284948"/>
            <a:ext cx="9232109" cy="502539"/>
          </a:xfrm>
          <a:prstGeom prst="rect">
            <a:avLst/>
          </a:prstGeom>
        </p:spPr>
        <p:txBody>
          <a:bodyPr lIns="0" tIns="0" rIns="0" bIns="0" rtlCol="0" anchor="t">
            <a:spAutoFit/>
          </a:bodyPr>
          <a:lstStyle/>
          <a:p>
            <a:pPr algn="l">
              <a:lnSpc>
                <a:spcPts val="3888"/>
              </a:lnSpc>
            </a:pPr>
            <a:r>
              <a:rPr lang="en-US" sz="3600" b="1">
                <a:solidFill>
                  <a:srgbClr val="C0FF99"/>
                </a:solidFill>
                <a:latin typeface="Georgia Bold"/>
                <a:ea typeface="Georgia Bold"/>
                <a:cs typeface="Georgia Bold"/>
                <a:sym typeface="Georgia Bold"/>
              </a:rPr>
              <a:t>Economia lineare </a:t>
            </a:r>
            <a:r>
              <a:rPr lang="en-US" sz="3600">
                <a:solidFill>
                  <a:srgbClr val="C0FF99"/>
                </a:solidFill>
                <a:latin typeface="Georgia"/>
                <a:ea typeface="Georgia"/>
                <a:cs typeface="Georgia"/>
                <a:sym typeface="Georgia"/>
              </a:rPr>
              <a:t>vs </a:t>
            </a:r>
            <a:r>
              <a:rPr lang="en-US" sz="3600" b="1">
                <a:solidFill>
                  <a:srgbClr val="C0FF99"/>
                </a:solidFill>
                <a:latin typeface="Georgia Bold"/>
                <a:ea typeface="Georgia Bold"/>
                <a:cs typeface="Georgia Bold"/>
                <a:sym typeface="Georgia Bold"/>
              </a:rPr>
              <a:t>economia circolare nella moda</a:t>
            </a:r>
          </a:p>
        </p:txBody>
      </p:sp>
      <p:grpSp>
        <p:nvGrpSpPr>
          <p:cNvPr id="28" name="Group 28"/>
          <p:cNvGrpSpPr/>
          <p:nvPr/>
        </p:nvGrpSpPr>
        <p:grpSpPr>
          <a:xfrm>
            <a:off x="10270650" y="2670037"/>
            <a:ext cx="6645150" cy="3521250"/>
            <a:chOff x="0" y="0"/>
            <a:chExt cx="8860200" cy="4695000"/>
          </a:xfrm>
        </p:grpSpPr>
        <p:sp>
          <p:nvSpPr>
            <p:cNvPr id="29" name="Freeform 29"/>
            <p:cNvSpPr/>
            <p:nvPr/>
          </p:nvSpPr>
          <p:spPr>
            <a:xfrm>
              <a:off x="0" y="0"/>
              <a:ext cx="8860200" cy="4695000"/>
            </a:xfrm>
            <a:custGeom>
              <a:avLst/>
              <a:gdLst/>
              <a:ahLst/>
              <a:cxnLst/>
              <a:rect l="l" t="t" r="r" b="b"/>
              <a:pathLst>
                <a:path w="8860200" h="4695000">
                  <a:moveTo>
                    <a:pt x="0" y="0"/>
                  </a:moveTo>
                  <a:lnTo>
                    <a:pt x="8860200" y="0"/>
                  </a:lnTo>
                  <a:lnTo>
                    <a:pt x="8860200" y="4695000"/>
                  </a:lnTo>
                  <a:lnTo>
                    <a:pt x="0" y="4695000"/>
                  </a:lnTo>
                  <a:close/>
                </a:path>
              </a:pathLst>
            </a:custGeom>
            <a:solidFill>
              <a:srgbClr val="000000">
                <a:alpha val="0"/>
              </a:srgbClr>
            </a:solidFill>
          </p:spPr>
          <p:txBody>
            <a:bodyPr/>
            <a:lstStyle/>
            <a:p>
              <a:endParaRPr lang="el-GR"/>
            </a:p>
          </p:txBody>
        </p:sp>
        <p:sp>
          <p:nvSpPr>
            <p:cNvPr id="30" name="TextBox 30"/>
            <p:cNvSpPr txBox="1"/>
            <p:nvPr/>
          </p:nvSpPr>
          <p:spPr>
            <a:xfrm>
              <a:off x="0" y="19050"/>
              <a:ext cx="8860200" cy="4675950"/>
            </a:xfrm>
            <a:prstGeom prst="rect">
              <a:avLst/>
            </a:prstGeom>
          </p:spPr>
          <p:txBody>
            <a:bodyPr lIns="0" tIns="0" rIns="0" bIns="0" rtlCol="0" anchor="b"/>
            <a:lstStyle/>
            <a:p>
              <a:pPr algn="l">
                <a:lnSpc>
                  <a:spcPts val="3240"/>
                </a:lnSpc>
              </a:pPr>
              <a:r>
                <a:rPr lang="en-US" sz="3000" b="1">
                  <a:solidFill>
                    <a:srgbClr val="FFFFFF"/>
                  </a:solidFill>
                  <a:latin typeface="Arial Bold"/>
                  <a:ea typeface="Arial Bold"/>
                  <a:cs typeface="Arial Bold"/>
                  <a:sym typeface="Arial Bold"/>
                </a:rPr>
                <a:t>Modello desiderato: economia circolare</a:t>
              </a:r>
            </a:p>
            <a:p>
              <a:pPr algn="l">
                <a:lnSpc>
                  <a:spcPts val="3240"/>
                </a:lnSpc>
              </a:pPr>
              <a:r>
                <a:rPr lang="en-US" sz="3000">
                  <a:solidFill>
                    <a:srgbClr val="C0FF99"/>
                  </a:solidFill>
                  <a:latin typeface="Arial"/>
                  <a:ea typeface="Arial"/>
                  <a:cs typeface="Arial"/>
                  <a:sym typeface="Arial"/>
                </a:rPr>
                <a:t>Produzione → Utilizzo → Riutilizzo → Riciclaggio</a:t>
              </a:r>
            </a:p>
            <a:p>
              <a:pPr algn="l">
                <a:lnSpc>
                  <a:spcPts val="3240"/>
                </a:lnSpc>
              </a:pPr>
              <a:r>
                <a:rPr lang="en-US" sz="3000">
                  <a:solidFill>
                    <a:srgbClr val="FFFFFF"/>
                  </a:solidFill>
                  <a:latin typeface="Arial"/>
                  <a:ea typeface="Arial"/>
                  <a:cs typeface="Arial"/>
                  <a:sym typeface="Arial"/>
                </a:rPr>
                <a:t>Risultato:</a:t>
              </a:r>
            </a:p>
            <a:p>
              <a:pPr marL="695325" lvl="1" indent="-347662" algn="l">
                <a:lnSpc>
                  <a:spcPts val="3240"/>
                </a:lnSpc>
                <a:buFont typeface="Arial"/>
                <a:buChar char="•"/>
              </a:pPr>
              <a:r>
                <a:rPr lang="en-US" sz="3000">
                  <a:solidFill>
                    <a:srgbClr val="FFFFFF"/>
                  </a:solidFill>
                  <a:latin typeface="Arial"/>
                  <a:ea typeface="Arial"/>
                  <a:cs typeface="Arial"/>
                  <a:sym typeface="Arial"/>
                </a:rPr>
                <a:t>Nessuno spreco</a:t>
              </a:r>
            </a:p>
            <a:p>
              <a:pPr marL="695325" lvl="1" indent="-347662" algn="l">
                <a:lnSpc>
                  <a:spcPts val="3240"/>
                </a:lnSpc>
                <a:buFont typeface="Arial"/>
                <a:buChar char="•"/>
              </a:pPr>
              <a:r>
                <a:rPr lang="en-US" sz="3000">
                  <a:solidFill>
                    <a:srgbClr val="FFFFFF"/>
                  </a:solidFill>
                  <a:latin typeface="Arial"/>
                  <a:ea typeface="Arial"/>
                  <a:cs typeface="Arial"/>
                  <a:sym typeface="Arial"/>
                </a:rPr>
                <a:t>Le risorse rimangono nel ciclo</a:t>
              </a:r>
            </a:p>
            <a:p>
              <a:pPr marL="695325" lvl="1" indent="-347662" algn="l">
                <a:lnSpc>
                  <a:spcPts val="3240"/>
                </a:lnSpc>
                <a:buFont typeface="Arial"/>
                <a:buChar char="•"/>
              </a:pPr>
              <a:r>
                <a:rPr lang="en-US" sz="3000">
                  <a:solidFill>
                    <a:srgbClr val="FFFFFF"/>
                  </a:solidFill>
                  <a:latin typeface="Arial"/>
                  <a:ea typeface="Arial"/>
                  <a:cs typeface="Arial"/>
                  <a:sym typeface="Arial"/>
                </a:rPr>
                <a:t>Futuro sostenibile</a:t>
              </a:r>
            </a:p>
          </p:txBody>
        </p:sp>
      </p:grpSp>
      <p:sp>
        <p:nvSpPr>
          <p:cNvPr id="31" name="TextBox 31"/>
          <p:cNvSpPr txBox="1"/>
          <p:nvPr/>
        </p:nvSpPr>
        <p:spPr>
          <a:xfrm>
            <a:off x="1148138" y="7430838"/>
            <a:ext cx="14991150" cy="426568"/>
          </a:xfrm>
          <a:prstGeom prst="rect">
            <a:avLst/>
          </a:prstGeom>
        </p:spPr>
        <p:txBody>
          <a:bodyPr lIns="0" tIns="0" rIns="0" bIns="0" rtlCol="0" anchor="t">
            <a:spAutoFit/>
          </a:bodyPr>
          <a:lstStyle/>
          <a:p>
            <a:pPr algn="l">
              <a:lnSpc>
                <a:spcPts val="2851"/>
              </a:lnSpc>
            </a:pPr>
            <a:r>
              <a:rPr lang="en-US" sz="3300" b="1">
                <a:solidFill>
                  <a:srgbClr val="C0FF99"/>
                </a:solidFill>
                <a:latin typeface="Arial Bold"/>
                <a:ea typeface="Arial Bold"/>
                <a:cs typeface="Arial Bold"/>
                <a:sym typeface="Arial Bold"/>
              </a:rPr>
              <a:t>Perché è importante? </a:t>
            </a:r>
            <a:r>
              <a:rPr lang="en-US" sz="3300" b="1" u="sng">
                <a:solidFill>
                  <a:srgbClr val="C0FF99"/>
                </a:solidFill>
                <a:latin typeface="Arial Bold"/>
                <a:ea typeface="Arial Bold"/>
                <a:cs typeface="Arial Bold"/>
                <a:sym typeface="Arial Bold"/>
              </a:rPr>
              <a:t>Stiamo trasformando un sistema senza sbocchi in un ciclo vitale.</a:t>
            </a:r>
          </a:p>
        </p:txBody>
      </p:sp>
      <p:grpSp>
        <p:nvGrpSpPr>
          <p:cNvPr id="32" name="Group 32"/>
          <p:cNvGrpSpPr/>
          <p:nvPr/>
        </p:nvGrpSpPr>
        <p:grpSpPr>
          <a:xfrm>
            <a:off x="8079694" y="4353412"/>
            <a:ext cx="1128038" cy="790088"/>
            <a:chOff x="0" y="0"/>
            <a:chExt cx="1504050" cy="1053450"/>
          </a:xfrm>
        </p:grpSpPr>
        <p:sp>
          <p:nvSpPr>
            <p:cNvPr id="33" name="Freeform 33"/>
            <p:cNvSpPr/>
            <p:nvPr/>
          </p:nvSpPr>
          <p:spPr>
            <a:xfrm>
              <a:off x="9525" y="9525"/>
              <a:ext cx="1485011" cy="1034415"/>
            </a:xfrm>
            <a:custGeom>
              <a:avLst/>
              <a:gdLst/>
              <a:ahLst/>
              <a:cxnLst/>
              <a:rect l="l" t="t" r="r" b="b"/>
              <a:pathLst>
                <a:path w="1485011" h="1034415">
                  <a:moveTo>
                    <a:pt x="0" y="258572"/>
                  </a:moveTo>
                  <a:lnTo>
                    <a:pt x="964946" y="258572"/>
                  </a:lnTo>
                  <a:lnTo>
                    <a:pt x="964946" y="0"/>
                  </a:lnTo>
                  <a:lnTo>
                    <a:pt x="1485011" y="517144"/>
                  </a:lnTo>
                  <a:lnTo>
                    <a:pt x="964946" y="1034415"/>
                  </a:lnTo>
                  <a:lnTo>
                    <a:pt x="964946" y="775843"/>
                  </a:lnTo>
                  <a:lnTo>
                    <a:pt x="0" y="775843"/>
                  </a:lnTo>
                  <a:close/>
                </a:path>
              </a:pathLst>
            </a:custGeom>
            <a:solidFill>
              <a:srgbClr val="C0FF99"/>
            </a:solidFill>
          </p:spPr>
          <p:txBody>
            <a:bodyPr/>
            <a:lstStyle/>
            <a:p>
              <a:endParaRPr lang="el-GR"/>
            </a:p>
          </p:txBody>
        </p:sp>
        <p:sp>
          <p:nvSpPr>
            <p:cNvPr id="34" name="Freeform 34"/>
            <p:cNvSpPr/>
            <p:nvPr/>
          </p:nvSpPr>
          <p:spPr>
            <a:xfrm>
              <a:off x="0" y="-635"/>
              <a:ext cx="1504061" cy="1054862"/>
            </a:xfrm>
            <a:custGeom>
              <a:avLst/>
              <a:gdLst/>
              <a:ahLst/>
              <a:cxnLst/>
              <a:rect l="l" t="t" r="r" b="b"/>
              <a:pathLst>
                <a:path w="1504061" h="1054862">
                  <a:moveTo>
                    <a:pt x="9525" y="259207"/>
                  </a:moveTo>
                  <a:lnTo>
                    <a:pt x="974471" y="259207"/>
                  </a:lnTo>
                  <a:lnTo>
                    <a:pt x="974471" y="268732"/>
                  </a:lnTo>
                  <a:lnTo>
                    <a:pt x="964946" y="268732"/>
                  </a:lnTo>
                  <a:lnTo>
                    <a:pt x="964946" y="10160"/>
                  </a:lnTo>
                  <a:cubicBezTo>
                    <a:pt x="964946" y="6350"/>
                    <a:pt x="967232" y="2794"/>
                    <a:pt x="970788" y="1397"/>
                  </a:cubicBezTo>
                  <a:cubicBezTo>
                    <a:pt x="974344" y="0"/>
                    <a:pt x="978408" y="762"/>
                    <a:pt x="981202" y="3429"/>
                  </a:cubicBezTo>
                  <a:lnTo>
                    <a:pt x="1501267" y="520573"/>
                  </a:lnTo>
                  <a:cubicBezTo>
                    <a:pt x="1503045" y="522351"/>
                    <a:pt x="1504061" y="524764"/>
                    <a:pt x="1504061" y="527304"/>
                  </a:cubicBezTo>
                  <a:cubicBezTo>
                    <a:pt x="1504061" y="529844"/>
                    <a:pt x="1503045" y="532257"/>
                    <a:pt x="1501267" y="534035"/>
                  </a:cubicBezTo>
                  <a:lnTo>
                    <a:pt x="981202" y="1051306"/>
                  </a:lnTo>
                  <a:cubicBezTo>
                    <a:pt x="978535" y="1053973"/>
                    <a:pt x="974344" y="1054862"/>
                    <a:pt x="970788" y="1053338"/>
                  </a:cubicBezTo>
                  <a:cubicBezTo>
                    <a:pt x="967232" y="1051814"/>
                    <a:pt x="964946" y="1048385"/>
                    <a:pt x="964946" y="1044575"/>
                  </a:cubicBezTo>
                  <a:lnTo>
                    <a:pt x="964946" y="786003"/>
                  </a:lnTo>
                  <a:lnTo>
                    <a:pt x="974471" y="786003"/>
                  </a:lnTo>
                  <a:lnTo>
                    <a:pt x="974471" y="795528"/>
                  </a:lnTo>
                  <a:lnTo>
                    <a:pt x="9525" y="795528"/>
                  </a:lnTo>
                  <a:cubicBezTo>
                    <a:pt x="4318" y="795528"/>
                    <a:pt x="0" y="791210"/>
                    <a:pt x="0" y="786003"/>
                  </a:cubicBezTo>
                  <a:lnTo>
                    <a:pt x="0" y="268732"/>
                  </a:lnTo>
                  <a:cubicBezTo>
                    <a:pt x="0" y="263525"/>
                    <a:pt x="4318" y="259207"/>
                    <a:pt x="9525" y="259207"/>
                  </a:cubicBezTo>
                  <a:moveTo>
                    <a:pt x="9525" y="278257"/>
                  </a:moveTo>
                  <a:lnTo>
                    <a:pt x="9525" y="268732"/>
                  </a:lnTo>
                  <a:lnTo>
                    <a:pt x="19050" y="268732"/>
                  </a:lnTo>
                  <a:lnTo>
                    <a:pt x="19050" y="786003"/>
                  </a:lnTo>
                  <a:lnTo>
                    <a:pt x="9525" y="786003"/>
                  </a:lnTo>
                  <a:lnTo>
                    <a:pt x="9525" y="776478"/>
                  </a:lnTo>
                  <a:lnTo>
                    <a:pt x="974471" y="776478"/>
                  </a:lnTo>
                  <a:cubicBezTo>
                    <a:pt x="979678" y="776478"/>
                    <a:pt x="983996" y="780796"/>
                    <a:pt x="983996" y="786003"/>
                  </a:cubicBezTo>
                  <a:lnTo>
                    <a:pt x="983996" y="1044575"/>
                  </a:lnTo>
                  <a:lnTo>
                    <a:pt x="974471" y="1044575"/>
                  </a:lnTo>
                  <a:lnTo>
                    <a:pt x="967740" y="1037844"/>
                  </a:lnTo>
                  <a:lnTo>
                    <a:pt x="1487805" y="520700"/>
                  </a:lnTo>
                  <a:lnTo>
                    <a:pt x="1494536" y="527431"/>
                  </a:lnTo>
                  <a:lnTo>
                    <a:pt x="1487805" y="534162"/>
                  </a:lnTo>
                  <a:lnTo>
                    <a:pt x="967740" y="16891"/>
                  </a:lnTo>
                  <a:lnTo>
                    <a:pt x="974471" y="10160"/>
                  </a:lnTo>
                  <a:lnTo>
                    <a:pt x="983996" y="10160"/>
                  </a:lnTo>
                  <a:lnTo>
                    <a:pt x="983996" y="268732"/>
                  </a:lnTo>
                  <a:cubicBezTo>
                    <a:pt x="983996" y="273939"/>
                    <a:pt x="979678" y="278257"/>
                    <a:pt x="974471" y="278257"/>
                  </a:cubicBezTo>
                  <a:lnTo>
                    <a:pt x="9525" y="278257"/>
                  </a:lnTo>
                  <a:close/>
                </a:path>
              </a:pathLst>
            </a:custGeom>
            <a:solidFill>
              <a:srgbClr val="C0FF99"/>
            </a:solidFill>
          </p:spPr>
          <p:txBody>
            <a:bodyPr/>
            <a:lstStyle/>
            <a:p>
              <a:endParaRPr lang="el-GR"/>
            </a:p>
          </p:txBody>
        </p:sp>
      </p:grpSp>
      <p:pic>
        <p:nvPicPr>
          <p:cNvPr id="36" name="Immagine 35" descr="Immagine che contiene Blu elettrico, Carattere, blu, Blu intenso&#10;&#10;Il contenuto generato dall&amp;#39;IA potrebbe non essere corretto.">
            <a:extLst>
              <a:ext uri="{FF2B5EF4-FFF2-40B4-BE49-F238E27FC236}">
                <a16:creationId xmlns:a16="http://schemas.microsoft.com/office/drawing/2014/main" id="{08C45EA9-D1B6-5A96-17B6-E8C7AFB32C63}"/>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a:solidFill>
                  <a:srgbClr val="19112C"/>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sp>
        <p:nvSpPr>
          <p:cNvPr id="21" name="TextBox 21"/>
          <p:cNvSpPr txBox="1"/>
          <p:nvPr/>
        </p:nvSpPr>
        <p:spPr>
          <a:xfrm>
            <a:off x="2037900" y="3088900"/>
            <a:ext cx="4317150" cy="889000"/>
          </a:xfrm>
          <a:prstGeom prst="rect">
            <a:avLst/>
          </a:prstGeom>
        </p:spPr>
        <p:txBody>
          <a:bodyPr lIns="0" tIns="0" rIns="0" bIns="0" rtlCol="0" anchor="t">
            <a:spAutoFit/>
          </a:bodyPr>
          <a:lstStyle/>
          <a:p>
            <a:pPr algn="l">
              <a:lnSpc>
                <a:spcPts val="3240"/>
              </a:lnSpc>
            </a:pPr>
            <a:r>
              <a:rPr lang="en-US" sz="3000" b="1">
                <a:solidFill>
                  <a:srgbClr val="FFFFFF"/>
                </a:solidFill>
                <a:latin typeface="Arial Bold"/>
                <a:ea typeface="Arial Bold"/>
                <a:cs typeface="Arial Bold"/>
                <a:sym typeface="Arial Bold"/>
              </a:rPr>
              <a:t>Circolarità globale</a:t>
            </a:r>
          </a:p>
        </p:txBody>
      </p:sp>
      <p:grpSp>
        <p:nvGrpSpPr>
          <p:cNvPr id="22" name="Group 22"/>
          <p:cNvGrpSpPr/>
          <p:nvPr/>
        </p:nvGrpSpPr>
        <p:grpSpPr>
          <a:xfrm>
            <a:off x="4498432" y="509737"/>
            <a:ext cx="12577500" cy="1569172"/>
            <a:chOff x="0" y="0"/>
            <a:chExt cx="16770000" cy="2092229"/>
          </a:xfrm>
        </p:grpSpPr>
        <p:sp>
          <p:nvSpPr>
            <p:cNvPr id="23" name="Freeform 23"/>
            <p:cNvSpPr/>
            <p:nvPr/>
          </p:nvSpPr>
          <p:spPr>
            <a:xfrm>
              <a:off x="0" y="0"/>
              <a:ext cx="16770000" cy="2092229"/>
            </a:xfrm>
            <a:custGeom>
              <a:avLst/>
              <a:gdLst/>
              <a:ahLst/>
              <a:cxnLst/>
              <a:rect l="l" t="t" r="r" b="b"/>
              <a:pathLst>
                <a:path w="16770000" h="2092229">
                  <a:moveTo>
                    <a:pt x="0" y="0"/>
                  </a:moveTo>
                  <a:lnTo>
                    <a:pt x="16770000" y="0"/>
                  </a:lnTo>
                  <a:lnTo>
                    <a:pt x="16770000" y="2092229"/>
                  </a:lnTo>
                  <a:lnTo>
                    <a:pt x="0" y="2092229"/>
                  </a:lnTo>
                  <a:close/>
                </a:path>
              </a:pathLst>
            </a:custGeom>
            <a:solidFill>
              <a:srgbClr val="000000">
                <a:alpha val="0"/>
              </a:srgbClr>
            </a:solidFill>
          </p:spPr>
          <p:txBody>
            <a:bodyPr/>
            <a:lstStyle/>
            <a:p>
              <a:endParaRPr lang="el-GR"/>
            </a:p>
          </p:txBody>
        </p:sp>
        <p:sp>
          <p:nvSpPr>
            <p:cNvPr id="24" name="TextBox 24"/>
            <p:cNvSpPr txBox="1"/>
            <p:nvPr/>
          </p:nvSpPr>
          <p:spPr>
            <a:xfrm>
              <a:off x="0" y="57150"/>
              <a:ext cx="16770000" cy="2035079"/>
            </a:xfrm>
            <a:prstGeom prst="rect">
              <a:avLst/>
            </a:prstGeom>
          </p:spPr>
          <p:txBody>
            <a:bodyPr lIns="0" tIns="0" rIns="0" bIns="0" rtlCol="0" anchor="b"/>
            <a:lstStyle/>
            <a:p>
              <a:pPr algn="l">
                <a:lnSpc>
                  <a:spcPts val="5183"/>
                </a:lnSpc>
              </a:pPr>
              <a:r>
                <a:rPr lang="en-US" sz="4799" b="1">
                  <a:solidFill>
                    <a:srgbClr val="FFFFFF"/>
                  </a:solidFill>
                  <a:latin typeface="Georgia Bold"/>
                  <a:ea typeface="Georgia Bold"/>
                  <a:cs typeface="Georgia Bold"/>
                  <a:sym typeface="Georgia Bold"/>
                </a:rPr>
                <a:t>La cruda realtà: quanto è circolare il settore tessile in Europa?</a:t>
              </a:r>
            </a:p>
          </p:txBody>
        </p:sp>
      </p:grpSp>
      <p:sp>
        <p:nvSpPr>
          <p:cNvPr id="25" name="TextBox 25"/>
          <p:cNvSpPr txBox="1"/>
          <p:nvPr/>
        </p:nvSpPr>
        <p:spPr>
          <a:xfrm>
            <a:off x="10358809" y="2982556"/>
            <a:ext cx="6462300" cy="436245"/>
          </a:xfrm>
          <a:prstGeom prst="rect">
            <a:avLst/>
          </a:prstGeom>
        </p:spPr>
        <p:txBody>
          <a:bodyPr lIns="0" tIns="0" rIns="0" bIns="0" rtlCol="0" anchor="t">
            <a:spAutoFit/>
          </a:bodyPr>
          <a:lstStyle/>
          <a:p>
            <a:pPr algn="l">
              <a:lnSpc>
                <a:spcPts val="3240"/>
              </a:lnSpc>
            </a:pPr>
            <a:r>
              <a:rPr lang="en-US" sz="3000" b="1">
                <a:solidFill>
                  <a:srgbClr val="FFFFFF"/>
                </a:solidFill>
                <a:latin typeface="Arial Bold"/>
                <a:ea typeface="Arial Bold"/>
                <a:cs typeface="Arial Bold"/>
                <a:sym typeface="Arial Bold"/>
              </a:rPr>
              <a:t>Solo lo 0,3% è circolare</a:t>
            </a:r>
          </a:p>
        </p:txBody>
      </p:sp>
      <p:sp>
        <p:nvSpPr>
          <p:cNvPr id="26" name="TextBox 26"/>
          <p:cNvSpPr txBox="1"/>
          <p:nvPr/>
        </p:nvSpPr>
        <p:spPr>
          <a:xfrm>
            <a:off x="3416519" y="7664007"/>
            <a:ext cx="11454963" cy="457505"/>
          </a:xfrm>
          <a:prstGeom prst="rect">
            <a:avLst/>
          </a:prstGeom>
        </p:spPr>
        <p:txBody>
          <a:bodyPr lIns="0" tIns="0" rIns="0" bIns="0" rtlCol="0" anchor="t">
            <a:spAutoFit/>
          </a:bodyPr>
          <a:lstStyle/>
          <a:p>
            <a:pPr algn="l">
              <a:lnSpc>
                <a:spcPts val="3207"/>
              </a:lnSpc>
            </a:pPr>
            <a:r>
              <a:rPr lang="en-US" sz="3300" b="1">
                <a:solidFill>
                  <a:srgbClr val="C0FF99"/>
                </a:solidFill>
                <a:latin typeface="Arial Bold"/>
                <a:ea typeface="Arial Bold"/>
                <a:cs typeface="Arial Bold"/>
                <a:sym typeface="Arial Bold"/>
              </a:rPr>
              <a:t>Nonostante i progressi, il sistema non riesce a chiudere il ciclo.</a:t>
            </a:r>
          </a:p>
        </p:txBody>
      </p:sp>
      <p:sp>
        <p:nvSpPr>
          <p:cNvPr id="27" name="TextBox 27"/>
          <p:cNvSpPr txBox="1"/>
          <p:nvPr/>
        </p:nvSpPr>
        <p:spPr>
          <a:xfrm>
            <a:off x="2037900" y="5442925"/>
            <a:ext cx="4317150" cy="889000"/>
          </a:xfrm>
          <a:prstGeom prst="rect">
            <a:avLst/>
          </a:prstGeom>
        </p:spPr>
        <p:txBody>
          <a:bodyPr lIns="0" tIns="0" rIns="0" bIns="0" rtlCol="0" anchor="t">
            <a:spAutoFit/>
          </a:bodyPr>
          <a:lstStyle/>
          <a:p>
            <a:pPr algn="l">
              <a:lnSpc>
                <a:spcPts val="3240"/>
              </a:lnSpc>
            </a:pPr>
            <a:r>
              <a:rPr lang="en-US" sz="3000" b="1">
                <a:solidFill>
                  <a:srgbClr val="FFFFFF"/>
                </a:solidFill>
                <a:latin typeface="Arial Bold"/>
                <a:ea typeface="Arial Bold"/>
                <a:cs typeface="Arial Bold"/>
                <a:sym typeface="Arial Bold"/>
              </a:rPr>
              <a:t>Riciclaggio dei tessili nell'UE</a:t>
            </a:r>
          </a:p>
        </p:txBody>
      </p:sp>
      <p:sp>
        <p:nvSpPr>
          <p:cNvPr id="28" name="TextBox 28"/>
          <p:cNvSpPr txBox="1"/>
          <p:nvPr/>
        </p:nvSpPr>
        <p:spPr>
          <a:xfrm>
            <a:off x="10325850" y="5442907"/>
            <a:ext cx="6101489" cy="845820"/>
          </a:xfrm>
          <a:prstGeom prst="rect">
            <a:avLst/>
          </a:prstGeom>
        </p:spPr>
        <p:txBody>
          <a:bodyPr lIns="0" tIns="0" rIns="0" bIns="0" rtlCol="0" anchor="t">
            <a:spAutoFit/>
          </a:bodyPr>
          <a:lstStyle/>
          <a:p>
            <a:pPr algn="l">
              <a:lnSpc>
                <a:spcPts val="3240"/>
              </a:lnSpc>
            </a:pPr>
            <a:r>
              <a:rPr lang="en-US" sz="3000" b="1">
                <a:solidFill>
                  <a:srgbClr val="FFFFFF"/>
                </a:solidFill>
                <a:latin typeface="Arial Bold"/>
                <a:ea typeface="Arial Bold"/>
                <a:cs typeface="Arial Bold"/>
                <a:sym typeface="Arial Bold"/>
              </a:rPr>
              <a:t>Solo l'1% dei rifiuti tessili viene trasformato in nuovi capi di abbigliamento.</a:t>
            </a:r>
          </a:p>
        </p:txBody>
      </p:sp>
      <p:grpSp>
        <p:nvGrpSpPr>
          <p:cNvPr id="29" name="Group 29"/>
          <p:cNvGrpSpPr>
            <a:grpSpLocks noChangeAspect="1"/>
          </p:cNvGrpSpPr>
          <p:nvPr/>
        </p:nvGrpSpPr>
        <p:grpSpPr>
          <a:xfrm>
            <a:off x="8098632" y="2694770"/>
            <a:ext cx="1448025" cy="1448025"/>
            <a:chOff x="0" y="0"/>
            <a:chExt cx="1930700" cy="1930700"/>
          </a:xfrm>
        </p:grpSpPr>
        <p:sp>
          <p:nvSpPr>
            <p:cNvPr id="30" name="Freeform 30"/>
            <p:cNvSpPr/>
            <p:nvPr/>
          </p:nvSpPr>
          <p:spPr>
            <a:xfrm>
              <a:off x="0" y="0"/>
              <a:ext cx="1930654" cy="1930654"/>
            </a:xfrm>
            <a:custGeom>
              <a:avLst/>
              <a:gdLst/>
              <a:ahLst/>
              <a:cxnLst/>
              <a:rect l="l" t="t" r="r" b="b"/>
              <a:pathLst>
                <a:path w="1930654" h="1930654">
                  <a:moveTo>
                    <a:pt x="0" y="0"/>
                  </a:moveTo>
                  <a:lnTo>
                    <a:pt x="1930654" y="0"/>
                  </a:lnTo>
                  <a:lnTo>
                    <a:pt x="1930654" y="1930654"/>
                  </a:lnTo>
                  <a:lnTo>
                    <a:pt x="0" y="1930654"/>
                  </a:lnTo>
                  <a:lnTo>
                    <a:pt x="0" y="0"/>
                  </a:lnTo>
                  <a:close/>
                </a:path>
              </a:pathLst>
            </a:custGeom>
            <a:blipFill>
              <a:blip r:embed="rId10"/>
              <a:stretch>
                <a:fillRect r="-2" b="-2"/>
              </a:stretch>
            </a:blipFill>
          </p:spPr>
          <p:txBody>
            <a:bodyPr/>
            <a:lstStyle/>
            <a:p>
              <a:endParaRPr lang="el-GR"/>
            </a:p>
          </p:txBody>
        </p:sp>
      </p:grpSp>
      <p:grpSp>
        <p:nvGrpSpPr>
          <p:cNvPr id="31" name="Group 31"/>
          <p:cNvGrpSpPr>
            <a:grpSpLocks noChangeAspect="1"/>
          </p:cNvGrpSpPr>
          <p:nvPr/>
        </p:nvGrpSpPr>
        <p:grpSpPr>
          <a:xfrm>
            <a:off x="7122096" y="1758207"/>
            <a:ext cx="3321187" cy="3321188"/>
            <a:chOff x="0" y="0"/>
            <a:chExt cx="4428250" cy="4428250"/>
          </a:xfrm>
        </p:grpSpPr>
        <p:sp>
          <p:nvSpPr>
            <p:cNvPr id="32" name="Freeform 32"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1"/>
              <a:stretch>
                <a:fillRect/>
              </a:stretch>
            </a:blipFill>
          </p:spPr>
          <p:txBody>
            <a:bodyPr/>
            <a:lstStyle/>
            <a:p>
              <a:endParaRPr lang="el-GR"/>
            </a:p>
          </p:txBody>
        </p:sp>
      </p:grpSp>
      <p:grpSp>
        <p:nvGrpSpPr>
          <p:cNvPr id="33" name="Group 33"/>
          <p:cNvGrpSpPr>
            <a:grpSpLocks noChangeAspect="1"/>
          </p:cNvGrpSpPr>
          <p:nvPr/>
        </p:nvGrpSpPr>
        <p:grpSpPr>
          <a:xfrm>
            <a:off x="7162051" y="4142794"/>
            <a:ext cx="3321188" cy="3321188"/>
            <a:chOff x="0" y="0"/>
            <a:chExt cx="4428250" cy="4428250"/>
          </a:xfrm>
        </p:grpSpPr>
        <p:sp>
          <p:nvSpPr>
            <p:cNvPr id="34" name="Freeform 34"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1"/>
              <a:stretch>
                <a:fillRect/>
              </a:stretch>
            </a:blipFill>
          </p:spPr>
          <p:txBody>
            <a:bodyPr/>
            <a:lstStyle/>
            <a:p>
              <a:endParaRPr lang="el-GR"/>
            </a:p>
          </p:txBody>
        </p:sp>
      </p:grpSp>
      <p:grpSp>
        <p:nvGrpSpPr>
          <p:cNvPr id="35" name="Group 35"/>
          <p:cNvGrpSpPr>
            <a:grpSpLocks noChangeAspect="1"/>
          </p:cNvGrpSpPr>
          <p:nvPr/>
        </p:nvGrpSpPr>
        <p:grpSpPr>
          <a:xfrm>
            <a:off x="8098632" y="4988420"/>
            <a:ext cx="1629936" cy="1629936"/>
            <a:chOff x="0" y="0"/>
            <a:chExt cx="2173248" cy="2173248"/>
          </a:xfrm>
        </p:grpSpPr>
        <p:sp>
          <p:nvSpPr>
            <p:cNvPr id="36" name="Freeform 36"/>
            <p:cNvSpPr/>
            <p:nvPr/>
          </p:nvSpPr>
          <p:spPr>
            <a:xfrm>
              <a:off x="0" y="0"/>
              <a:ext cx="2173224" cy="2173224"/>
            </a:xfrm>
            <a:custGeom>
              <a:avLst/>
              <a:gdLst/>
              <a:ahLst/>
              <a:cxnLst/>
              <a:rect l="l" t="t" r="r" b="b"/>
              <a:pathLst>
                <a:path w="2173224" h="2173224">
                  <a:moveTo>
                    <a:pt x="0" y="0"/>
                  </a:moveTo>
                  <a:lnTo>
                    <a:pt x="2173224" y="0"/>
                  </a:lnTo>
                  <a:lnTo>
                    <a:pt x="2173224" y="2173224"/>
                  </a:lnTo>
                  <a:lnTo>
                    <a:pt x="0" y="2173224"/>
                  </a:lnTo>
                  <a:lnTo>
                    <a:pt x="0" y="0"/>
                  </a:lnTo>
                  <a:close/>
                </a:path>
              </a:pathLst>
            </a:custGeom>
            <a:blipFill>
              <a:blip r:embed="rId12"/>
              <a:stretch>
                <a:fillRect r="-1" b="-1"/>
              </a:stretch>
            </a:blipFill>
          </p:spPr>
          <p:txBody>
            <a:bodyPr/>
            <a:lstStyle/>
            <a:p>
              <a:endParaRPr lang="el-GR"/>
            </a:p>
          </p:txBody>
        </p:sp>
      </p:grpSp>
      <p:pic>
        <p:nvPicPr>
          <p:cNvPr id="38" name="Immagine 37" descr="Immagine che contiene Blu elettrico, Carattere, blu, Blu intenso&#10;&#10;Il contenuto generato dall&amp;#39;IA potrebbe non essere corretto.">
            <a:extLst>
              <a:ext uri="{FF2B5EF4-FFF2-40B4-BE49-F238E27FC236}">
                <a16:creationId xmlns:a16="http://schemas.microsoft.com/office/drawing/2014/main" id="{6E368E98-B22A-68F2-3250-B5FAAB30EF22}"/>
              </a:ext>
            </a:extLst>
          </p:cNvPr>
          <p:cNvPicPr>
            <a:picLocks noChangeAspect="1"/>
          </p:cNvPicPr>
          <p:nvPr/>
        </p:nvPicPr>
        <p:blipFill>
          <a:blip r:embed="rId13"/>
          <a:stretch>
            <a:fillRect/>
          </a:stretch>
        </p:blipFill>
        <p:spPr>
          <a:xfrm>
            <a:off x="749060" y="8905695"/>
            <a:ext cx="3505200" cy="8001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a:grpSpLocks noChangeAspect="1"/>
          </p:cNvGrpSpPr>
          <p:nvPr/>
        </p:nvGrpSpPr>
        <p:grpSpPr>
          <a:xfrm>
            <a:off x="741112" y="2446425"/>
            <a:ext cx="10486050" cy="5802902"/>
            <a:chOff x="0" y="0"/>
            <a:chExt cx="13981400" cy="7737202"/>
          </a:xfrm>
        </p:grpSpPr>
        <p:sp>
          <p:nvSpPr>
            <p:cNvPr id="24" name="Freeform 24"/>
            <p:cNvSpPr/>
            <p:nvPr/>
          </p:nvSpPr>
          <p:spPr>
            <a:xfrm>
              <a:off x="0" y="0"/>
              <a:ext cx="13981430" cy="7737221"/>
            </a:xfrm>
            <a:custGeom>
              <a:avLst/>
              <a:gdLst/>
              <a:ahLst/>
              <a:cxnLst/>
              <a:rect l="l" t="t" r="r" b="b"/>
              <a:pathLst>
                <a:path w="13981430" h="7737221">
                  <a:moveTo>
                    <a:pt x="0" y="0"/>
                  </a:moveTo>
                  <a:lnTo>
                    <a:pt x="13981430" y="0"/>
                  </a:lnTo>
                  <a:lnTo>
                    <a:pt x="13981430" y="7737221"/>
                  </a:lnTo>
                  <a:lnTo>
                    <a:pt x="0" y="7737221"/>
                  </a:lnTo>
                  <a:lnTo>
                    <a:pt x="0" y="0"/>
                  </a:lnTo>
                  <a:close/>
                </a:path>
              </a:pathLst>
            </a:custGeom>
            <a:blipFill>
              <a:blip r:embed="rId11"/>
              <a:stretch>
                <a:fillRect t="-3422" b="-12589"/>
              </a:stretch>
            </a:blipFill>
          </p:spPr>
          <p:txBody>
            <a:bodyPr/>
            <a:lstStyle/>
            <a:p>
              <a:endParaRPr lang="el-GR"/>
            </a:p>
          </p:txBody>
        </p:sp>
      </p:grpSp>
      <p:grpSp>
        <p:nvGrpSpPr>
          <p:cNvPr id="25" name="Group 25"/>
          <p:cNvGrpSpPr/>
          <p:nvPr/>
        </p:nvGrpSpPr>
        <p:grpSpPr>
          <a:xfrm>
            <a:off x="741113" y="620775"/>
            <a:ext cx="14041350" cy="911947"/>
            <a:chOff x="0" y="0"/>
            <a:chExt cx="18721800" cy="1215930"/>
          </a:xfrm>
        </p:grpSpPr>
        <p:sp>
          <p:nvSpPr>
            <p:cNvPr id="26" name="Freeform 26"/>
            <p:cNvSpPr/>
            <p:nvPr/>
          </p:nvSpPr>
          <p:spPr>
            <a:xfrm>
              <a:off x="0" y="0"/>
              <a:ext cx="18721800" cy="1215930"/>
            </a:xfrm>
            <a:custGeom>
              <a:avLst/>
              <a:gdLst/>
              <a:ahLst/>
              <a:cxnLst/>
              <a:rect l="l" t="t" r="r" b="b"/>
              <a:pathLst>
                <a:path w="18721800" h="1215930">
                  <a:moveTo>
                    <a:pt x="0" y="0"/>
                  </a:moveTo>
                  <a:lnTo>
                    <a:pt x="18721800" y="0"/>
                  </a:lnTo>
                  <a:lnTo>
                    <a:pt x="18721800" y="1215930"/>
                  </a:lnTo>
                  <a:lnTo>
                    <a:pt x="0" y="1215930"/>
                  </a:lnTo>
                  <a:close/>
                </a:path>
              </a:pathLst>
            </a:custGeom>
            <a:solidFill>
              <a:srgbClr val="000000">
                <a:alpha val="0"/>
              </a:srgbClr>
            </a:solidFill>
          </p:spPr>
          <p:txBody>
            <a:bodyPr/>
            <a:lstStyle/>
            <a:p>
              <a:endParaRPr lang="el-GR"/>
            </a:p>
          </p:txBody>
        </p:sp>
        <p:sp>
          <p:nvSpPr>
            <p:cNvPr id="27" name="TextBox 27"/>
            <p:cNvSpPr txBox="1"/>
            <p:nvPr/>
          </p:nvSpPr>
          <p:spPr>
            <a:xfrm>
              <a:off x="0" y="57150"/>
              <a:ext cx="18721800" cy="1158780"/>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L'economia circolare in Europa</a:t>
              </a:r>
            </a:p>
          </p:txBody>
        </p:sp>
      </p:grpSp>
      <p:sp>
        <p:nvSpPr>
          <p:cNvPr id="28" name="TextBox 28"/>
          <p:cNvSpPr txBox="1"/>
          <p:nvPr/>
        </p:nvSpPr>
        <p:spPr>
          <a:xfrm>
            <a:off x="741112" y="8352788"/>
            <a:ext cx="14890350" cy="247650"/>
          </a:xfrm>
          <a:prstGeom prst="rect">
            <a:avLst/>
          </a:prstGeom>
        </p:spPr>
        <p:txBody>
          <a:bodyPr lIns="0" tIns="0" rIns="0" bIns="0" rtlCol="0" anchor="t">
            <a:spAutoFit/>
          </a:bodyPr>
          <a:lstStyle/>
          <a:p>
            <a:pPr algn="l">
              <a:lnSpc>
                <a:spcPts val="1800"/>
              </a:lnSpc>
            </a:pPr>
            <a:r>
              <a:rPr lang="en-US" sz="1500">
                <a:solidFill>
                  <a:srgbClr val="19112C"/>
                </a:solidFill>
                <a:latin typeface="Arial"/>
                <a:ea typeface="Arial"/>
                <a:cs typeface="Arial"/>
                <a:sym typeface="Arial"/>
              </a:rPr>
              <a:t>https://url-shortener.me/9LNM </a:t>
            </a:r>
          </a:p>
        </p:txBody>
      </p:sp>
      <p:grpSp>
        <p:nvGrpSpPr>
          <p:cNvPr id="29" name="Group 29"/>
          <p:cNvGrpSpPr/>
          <p:nvPr/>
        </p:nvGrpSpPr>
        <p:grpSpPr>
          <a:xfrm>
            <a:off x="741113" y="1282388"/>
            <a:ext cx="10720800" cy="1138050"/>
            <a:chOff x="0" y="0"/>
            <a:chExt cx="14294400" cy="1517400"/>
          </a:xfrm>
        </p:grpSpPr>
        <p:sp>
          <p:nvSpPr>
            <p:cNvPr id="30" name="Freeform 30"/>
            <p:cNvSpPr/>
            <p:nvPr/>
          </p:nvSpPr>
          <p:spPr>
            <a:xfrm>
              <a:off x="0" y="0"/>
              <a:ext cx="14294400" cy="1517400"/>
            </a:xfrm>
            <a:custGeom>
              <a:avLst/>
              <a:gdLst/>
              <a:ahLst/>
              <a:cxnLst/>
              <a:rect l="l" t="t" r="r" b="b"/>
              <a:pathLst>
                <a:path w="14294400" h="1517400">
                  <a:moveTo>
                    <a:pt x="0" y="0"/>
                  </a:moveTo>
                  <a:lnTo>
                    <a:pt x="14294400" y="0"/>
                  </a:lnTo>
                  <a:lnTo>
                    <a:pt x="14294400" y="1517400"/>
                  </a:lnTo>
                  <a:lnTo>
                    <a:pt x="0" y="1517400"/>
                  </a:lnTo>
                  <a:close/>
                </a:path>
              </a:pathLst>
            </a:custGeom>
            <a:solidFill>
              <a:srgbClr val="000000">
                <a:alpha val="0"/>
              </a:srgbClr>
            </a:solidFill>
          </p:spPr>
          <p:txBody>
            <a:bodyPr/>
            <a:lstStyle/>
            <a:p>
              <a:endParaRPr lang="el-GR"/>
            </a:p>
          </p:txBody>
        </p:sp>
        <p:sp>
          <p:nvSpPr>
            <p:cNvPr id="31" name="TextBox 31"/>
            <p:cNvSpPr txBox="1"/>
            <p:nvPr/>
          </p:nvSpPr>
          <p:spPr>
            <a:xfrm>
              <a:off x="0" y="-9525"/>
              <a:ext cx="14294400" cy="1526925"/>
            </a:xfrm>
            <a:prstGeom prst="rect">
              <a:avLst/>
            </a:prstGeom>
          </p:spPr>
          <p:txBody>
            <a:bodyPr lIns="0" tIns="0" rIns="0" bIns="0" rtlCol="0" anchor="ctr"/>
            <a:lstStyle/>
            <a:p>
              <a:pPr algn="l">
                <a:lnSpc>
                  <a:spcPts val="2879"/>
                </a:lnSpc>
              </a:pPr>
              <a:r>
                <a:rPr lang="en-US" sz="2400">
                  <a:solidFill>
                    <a:srgbClr val="19112C"/>
                  </a:solidFill>
                  <a:latin typeface="Arial"/>
                  <a:ea typeface="Arial"/>
                  <a:cs typeface="Arial"/>
                  <a:sym typeface="Arial"/>
                </a:rPr>
                <a:t>Numero di </a:t>
              </a:r>
              <a:r>
                <a:rPr lang="en-US" sz="2400" b="1">
                  <a:solidFill>
                    <a:srgbClr val="19112C"/>
                  </a:solidFill>
                  <a:latin typeface="Arial Bold"/>
                  <a:ea typeface="Arial Bold"/>
                  <a:cs typeface="Arial Bold"/>
                  <a:sym typeface="Arial Bold"/>
                </a:rPr>
                <a:t>politiche </a:t>
              </a:r>
              <a:r>
                <a:rPr lang="en-US" sz="2400">
                  <a:solidFill>
                    <a:srgbClr val="19112C"/>
                  </a:solidFill>
                  <a:latin typeface="Arial"/>
                  <a:ea typeface="Arial"/>
                  <a:cs typeface="Arial"/>
                  <a:sym typeface="Arial"/>
                </a:rPr>
                <a:t>nazionali </a:t>
              </a:r>
              <a:r>
                <a:rPr lang="en-US" sz="2400" b="1">
                  <a:solidFill>
                    <a:srgbClr val="19112C"/>
                  </a:solidFill>
                  <a:latin typeface="Arial Bold"/>
                  <a:ea typeface="Arial Bold"/>
                  <a:cs typeface="Arial Bold"/>
                  <a:sym typeface="Arial Bold"/>
                </a:rPr>
                <a:t>in materia di economia circolare </a:t>
              </a:r>
              <a:r>
                <a:rPr lang="en-US" sz="2400">
                  <a:solidFill>
                    <a:srgbClr val="19112C"/>
                  </a:solidFill>
                  <a:latin typeface="Arial"/>
                  <a:ea typeface="Arial"/>
                  <a:cs typeface="Arial"/>
                  <a:sym typeface="Arial"/>
                </a:rPr>
                <a:t>adottate dagli Stati membri dell'UE dal 2015 al 2023</a:t>
              </a:r>
            </a:p>
          </p:txBody>
        </p:sp>
      </p:grpSp>
      <p:pic>
        <p:nvPicPr>
          <p:cNvPr id="33" name="Immagine 32" descr="Immagine che contiene Blu elettrico, Carattere, blu, Blu intenso&#10;&#10;Il contenuto generato dall&amp;#39;IA potrebbe non essere corretto.">
            <a:extLst>
              <a:ext uri="{FF2B5EF4-FFF2-40B4-BE49-F238E27FC236}">
                <a16:creationId xmlns:a16="http://schemas.microsoft.com/office/drawing/2014/main" id="{9C9F6681-A12D-B3EB-9AA7-BEA84E87B583}"/>
              </a:ext>
            </a:extLst>
          </p:cNvPr>
          <p:cNvPicPr>
            <a:picLocks noChangeAspect="1"/>
          </p:cNvPicPr>
          <p:nvPr/>
        </p:nvPicPr>
        <p:blipFill>
          <a:blip r:embed="rId12"/>
          <a:stretch>
            <a:fillRect/>
          </a:stretch>
        </p:blipFill>
        <p:spPr>
          <a:xfrm>
            <a:off x="749060" y="8905695"/>
            <a:ext cx="3505200" cy="8001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2" name="Group 22"/>
          <p:cNvGrpSpPr/>
          <p:nvPr/>
        </p:nvGrpSpPr>
        <p:grpSpPr>
          <a:xfrm>
            <a:off x="846618" y="136191"/>
            <a:ext cx="13000394" cy="2226397"/>
            <a:chOff x="0" y="0"/>
            <a:chExt cx="17333859" cy="2968530"/>
          </a:xfrm>
        </p:grpSpPr>
        <p:sp>
          <p:nvSpPr>
            <p:cNvPr id="23" name="Freeform 23"/>
            <p:cNvSpPr/>
            <p:nvPr/>
          </p:nvSpPr>
          <p:spPr>
            <a:xfrm>
              <a:off x="0" y="0"/>
              <a:ext cx="17333860" cy="2968530"/>
            </a:xfrm>
            <a:custGeom>
              <a:avLst/>
              <a:gdLst/>
              <a:ahLst/>
              <a:cxnLst/>
              <a:rect l="l" t="t" r="r" b="b"/>
              <a:pathLst>
                <a:path w="17333860" h="2968530">
                  <a:moveTo>
                    <a:pt x="0" y="0"/>
                  </a:moveTo>
                  <a:lnTo>
                    <a:pt x="17333860" y="0"/>
                  </a:lnTo>
                  <a:lnTo>
                    <a:pt x="17333860" y="2968530"/>
                  </a:lnTo>
                  <a:lnTo>
                    <a:pt x="0" y="2968530"/>
                  </a:lnTo>
                  <a:close/>
                </a:path>
              </a:pathLst>
            </a:custGeom>
            <a:solidFill>
              <a:srgbClr val="000000">
                <a:alpha val="0"/>
              </a:srgbClr>
            </a:solidFill>
          </p:spPr>
          <p:txBody>
            <a:bodyPr/>
            <a:lstStyle/>
            <a:p>
              <a:endParaRPr lang="el-GR"/>
            </a:p>
          </p:txBody>
        </p:sp>
        <p:sp>
          <p:nvSpPr>
            <p:cNvPr id="24" name="TextBox 24"/>
            <p:cNvSpPr txBox="1"/>
            <p:nvPr/>
          </p:nvSpPr>
          <p:spPr>
            <a:xfrm>
              <a:off x="0" y="57150"/>
              <a:ext cx="17333859" cy="2911380"/>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L'economia circolare in Europa:</a:t>
              </a:r>
            </a:p>
            <a:p>
              <a:pPr algn="l">
                <a:lnSpc>
                  <a:spcPts val="5184"/>
                </a:lnSpc>
              </a:pPr>
              <a:r>
                <a:rPr lang="en-US" sz="4800">
                  <a:solidFill>
                    <a:srgbClr val="8D5CFF"/>
                  </a:solidFill>
                  <a:latin typeface="Georgia"/>
                  <a:ea typeface="Georgia"/>
                  <a:cs typeface="Georgia"/>
                  <a:sym typeface="Georgia"/>
                </a:rPr>
                <a:t>fatti e cifre</a:t>
              </a:r>
            </a:p>
            <a:p>
              <a:pPr algn="l">
                <a:lnSpc>
                  <a:spcPts val="5184"/>
                </a:lnSpc>
              </a:pPr>
              <a:endParaRPr lang="en-US" sz="4800">
                <a:solidFill>
                  <a:srgbClr val="8D5CFF"/>
                </a:solidFill>
                <a:latin typeface="Georgia"/>
                <a:ea typeface="Georgia"/>
                <a:cs typeface="Georgia"/>
                <a:sym typeface="Georgia"/>
              </a:endParaRPr>
            </a:p>
          </p:txBody>
        </p:sp>
      </p:grpSp>
      <p:sp>
        <p:nvSpPr>
          <p:cNvPr id="25" name="Freeform 25"/>
          <p:cNvSpPr/>
          <p:nvPr/>
        </p:nvSpPr>
        <p:spPr>
          <a:xfrm>
            <a:off x="834390" y="5844800"/>
            <a:ext cx="808718" cy="1827612"/>
          </a:xfrm>
          <a:custGeom>
            <a:avLst/>
            <a:gdLst/>
            <a:ahLst/>
            <a:cxnLst/>
            <a:rect l="l" t="t" r="r" b="b"/>
            <a:pathLst>
              <a:path w="808718" h="1827612">
                <a:moveTo>
                  <a:pt x="0" y="0"/>
                </a:moveTo>
                <a:lnTo>
                  <a:pt x="808718" y="0"/>
                </a:lnTo>
                <a:lnTo>
                  <a:pt x="808718" y="1827611"/>
                </a:lnTo>
                <a:lnTo>
                  <a:pt x="0" y="18276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6" name="Freeform 26"/>
          <p:cNvSpPr/>
          <p:nvPr/>
        </p:nvSpPr>
        <p:spPr>
          <a:xfrm>
            <a:off x="693031" y="2619763"/>
            <a:ext cx="1091437" cy="1091437"/>
          </a:xfrm>
          <a:custGeom>
            <a:avLst/>
            <a:gdLst/>
            <a:ahLst/>
            <a:cxnLst/>
            <a:rect l="l" t="t" r="r" b="b"/>
            <a:pathLst>
              <a:path w="1091437" h="1091437">
                <a:moveTo>
                  <a:pt x="0" y="0"/>
                </a:moveTo>
                <a:lnTo>
                  <a:pt x="1091436" y="0"/>
                </a:lnTo>
                <a:lnTo>
                  <a:pt x="1091436" y="1091437"/>
                </a:lnTo>
                <a:lnTo>
                  <a:pt x="0" y="1091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7" name="Freeform 27"/>
          <p:cNvSpPr/>
          <p:nvPr/>
        </p:nvSpPr>
        <p:spPr>
          <a:xfrm>
            <a:off x="486940" y="4221904"/>
            <a:ext cx="1503618" cy="1503618"/>
          </a:xfrm>
          <a:custGeom>
            <a:avLst/>
            <a:gdLst/>
            <a:ahLst/>
            <a:cxnLst/>
            <a:rect l="l" t="t" r="r" b="b"/>
            <a:pathLst>
              <a:path w="1503618" h="1503618">
                <a:moveTo>
                  <a:pt x="0" y="0"/>
                </a:moveTo>
                <a:lnTo>
                  <a:pt x="1503618" y="0"/>
                </a:lnTo>
                <a:lnTo>
                  <a:pt x="1503618" y="1503618"/>
                </a:lnTo>
                <a:lnTo>
                  <a:pt x="0" y="15036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28" name="TextBox 2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sp>
        <p:nvSpPr>
          <p:cNvPr id="29" name="TextBox 29"/>
          <p:cNvSpPr txBox="1"/>
          <p:nvPr/>
        </p:nvSpPr>
        <p:spPr>
          <a:xfrm>
            <a:off x="2234487" y="2786288"/>
            <a:ext cx="11367118" cy="857250"/>
          </a:xfrm>
          <a:prstGeom prst="rect">
            <a:avLst/>
          </a:prstGeom>
        </p:spPr>
        <p:txBody>
          <a:bodyPr lIns="0" tIns="0" rIns="0" bIns="0" rtlCol="0" anchor="t">
            <a:spAutoFit/>
          </a:bodyPr>
          <a:lstStyle/>
          <a:p>
            <a:pPr algn="l">
              <a:lnSpc>
                <a:spcPts val="3359"/>
              </a:lnSpc>
            </a:pPr>
            <a:r>
              <a:rPr lang="en-US" sz="2799">
                <a:solidFill>
                  <a:srgbClr val="19112C"/>
                </a:solidFill>
                <a:latin typeface="Arial"/>
                <a:ea typeface="Arial"/>
                <a:cs typeface="Arial"/>
                <a:sym typeface="Arial"/>
              </a:rPr>
              <a:t>Con un tasso di circolarità dell'11,8% nel 2023, </a:t>
            </a:r>
            <a:r>
              <a:rPr lang="en-US" sz="2799" b="1">
                <a:solidFill>
                  <a:srgbClr val="19112C"/>
                </a:solidFill>
                <a:latin typeface="Arial Bold"/>
                <a:ea typeface="Arial Bold"/>
                <a:cs typeface="Arial Bold"/>
                <a:sym typeface="Arial Bold"/>
              </a:rPr>
              <a:t>l'Europa consuma una percentuale di materiali riciclati superiore rispetto ad altre regioni del mondo.</a:t>
            </a:r>
          </a:p>
        </p:txBody>
      </p:sp>
      <p:sp>
        <p:nvSpPr>
          <p:cNvPr id="30" name="TextBox 30"/>
          <p:cNvSpPr txBox="1"/>
          <p:nvPr/>
        </p:nvSpPr>
        <p:spPr>
          <a:xfrm>
            <a:off x="2234506" y="4353735"/>
            <a:ext cx="11367098" cy="1276350"/>
          </a:xfrm>
          <a:prstGeom prst="rect">
            <a:avLst/>
          </a:prstGeom>
        </p:spPr>
        <p:txBody>
          <a:bodyPr lIns="0" tIns="0" rIns="0" bIns="0" rtlCol="0" anchor="t">
            <a:spAutoFit/>
          </a:bodyPr>
          <a:lstStyle/>
          <a:p>
            <a:pPr algn="l">
              <a:lnSpc>
                <a:spcPts val="3359"/>
              </a:lnSpc>
            </a:pPr>
            <a:r>
              <a:rPr lang="en-US" sz="2799" b="1">
                <a:solidFill>
                  <a:srgbClr val="19112C"/>
                </a:solidFill>
                <a:latin typeface="Arial Bold"/>
                <a:ea typeface="Arial Bold"/>
                <a:cs typeface="Arial Bold"/>
                <a:sym typeface="Arial Bold"/>
              </a:rPr>
              <a:t>L'Europa è altamente efficiente nell'estrazione di valore dalle risorse</a:t>
            </a:r>
            <a:r>
              <a:rPr lang="en-US" sz="2799">
                <a:solidFill>
                  <a:srgbClr val="19112C"/>
                </a:solidFill>
                <a:latin typeface="Arial"/>
                <a:ea typeface="Arial"/>
                <a:cs typeface="Arial"/>
                <a:sym typeface="Arial"/>
              </a:rPr>
              <a:t>, con una produttività delle risorse superiore a 2 €/kg dal 2015, più di 2,5 volte la media mondiale.</a:t>
            </a:r>
          </a:p>
        </p:txBody>
      </p:sp>
      <p:sp>
        <p:nvSpPr>
          <p:cNvPr id="31" name="TextBox 31"/>
          <p:cNvSpPr txBox="1"/>
          <p:nvPr/>
        </p:nvSpPr>
        <p:spPr>
          <a:xfrm>
            <a:off x="2234487" y="6208495"/>
            <a:ext cx="11367118" cy="1276350"/>
          </a:xfrm>
          <a:prstGeom prst="rect">
            <a:avLst/>
          </a:prstGeom>
        </p:spPr>
        <p:txBody>
          <a:bodyPr lIns="0" tIns="0" rIns="0" bIns="0" rtlCol="0" anchor="t">
            <a:spAutoFit/>
          </a:bodyPr>
          <a:lstStyle/>
          <a:p>
            <a:pPr algn="l">
              <a:lnSpc>
                <a:spcPts val="3359"/>
              </a:lnSpc>
            </a:pPr>
            <a:r>
              <a:rPr lang="en-US" sz="2799" b="1">
                <a:solidFill>
                  <a:srgbClr val="19112C"/>
                </a:solidFill>
                <a:latin typeface="Arial Bold"/>
                <a:ea typeface="Arial Bold"/>
                <a:cs typeface="Arial Bold"/>
                <a:sym typeface="Arial Bold"/>
              </a:rPr>
              <a:t>A livello dell'UE è stato sviluppato un solido quadro di politiche, conoscenze e finanziamenti </a:t>
            </a:r>
            <a:r>
              <a:rPr lang="en-US" sz="2799">
                <a:solidFill>
                  <a:srgbClr val="19112C"/>
                </a:solidFill>
                <a:latin typeface="Arial"/>
                <a:ea typeface="Arial"/>
                <a:cs typeface="Arial"/>
                <a:sym typeface="Arial"/>
              </a:rPr>
              <a:t>per promuovere e sostenere l'economia circolare.</a:t>
            </a:r>
          </a:p>
        </p:txBody>
      </p:sp>
      <p:pic>
        <p:nvPicPr>
          <p:cNvPr id="33" name="Immagine 32" descr="Immagine che contiene Blu elettrico, Carattere, blu, Blu intenso&#10;&#10;Il contenuto generato dall&amp;#39;IA potrebbe non essere corretto.">
            <a:extLst>
              <a:ext uri="{FF2B5EF4-FFF2-40B4-BE49-F238E27FC236}">
                <a16:creationId xmlns:a16="http://schemas.microsoft.com/office/drawing/2014/main" id="{45B1DCEB-F49A-13D5-627A-B5910E7259E0}"/>
              </a:ext>
            </a:extLst>
          </p:cNvPr>
          <p:cNvPicPr>
            <a:picLocks noChangeAspect="1"/>
          </p:cNvPicPr>
          <p:nvPr/>
        </p:nvPicPr>
        <p:blipFill>
          <a:blip r:embed="rId17"/>
          <a:stretch>
            <a:fillRect/>
          </a:stretch>
        </p:blipFill>
        <p:spPr>
          <a:xfrm>
            <a:off x="749060" y="8905695"/>
            <a:ext cx="3505200" cy="8001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0" name="Group 20"/>
          <p:cNvGrpSpPr>
            <a:grpSpLocks noChangeAspect="1"/>
          </p:cNvGrpSpPr>
          <p:nvPr/>
        </p:nvGrpSpPr>
        <p:grpSpPr>
          <a:xfrm>
            <a:off x="14825456" y="225808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2" name="Group 22"/>
          <p:cNvGrpSpPr/>
          <p:nvPr/>
        </p:nvGrpSpPr>
        <p:grpSpPr>
          <a:xfrm>
            <a:off x="808495" y="-29240"/>
            <a:ext cx="13680000" cy="1988550"/>
            <a:chOff x="0" y="0"/>
            <a:chExt cx="18240000" cy="2651400"/>
          </a:xfrm>
        </p:grpSpPr>
        <p:sp>
          <p:nvSpPr>
            <p:cNvPr id="23" name="Freeform 23"/>
            <p:cNvSpPr/>
            <p:nvPr/>
          </p:nvSpPr>
          <p:spPr>
            <a:xfrm>
              <a:off x="0" y="0"/>
              <a:ext cx="18240000" cy="2651400"/>
            </a:xfrm>
            <a:custGeom>
              <a:avLst/>
              <a:gdLst/>
              <a:ahLst/>
              <a:cxnLst/>
              <a:rect l="l" t="t" r="r" b="b"/>
              <a:pathLst>
                <a:path w="18240000" h="2651400">
                  <a:moveTo>
                    <a:pt x="0" y="0"/>
                  </a:moveTo>
                  <a:lnTo>
                    <a:pt x="18240000" y="0"/>
                  </a:lnTo>
                  <a:lnTo>
                    <a:pt x="18240000" y="2651400"/>
                  </a:lnTo>
                  <a:lnTo>
                    <a:pt x="0" y="2651400"/>
                  </a:lnTo>
                  <a:close/>
                </a:path>
              </a:pathLst>
            </a:custGeom>
            <a:solidFill>
              <a:srgbClr val="000000">
                <a:alpha val="0"/>
              </a:srgbClr>
            </a:solidFill>
          </p:spPr>
          <p:txBody>
            <a:bodyPr/>
            <a:lstStyle/>
            <a:p>
              <a:endParaRPr lang="el-GR"/>
            </a:p>
          </p:txBody>
        </p:sp>
        <p:sp>
          <p:nvSpPr>
            <p:cNvPr id="24" name="TextBox 24"/>
            <p:cNvSpPr txBox="1"/>
            <p:nvPr/>
          </p:nvSpPr>
          <p:spPr>
            <a:xfrm>
              <a:off x="0" y="57150"/>
              <a:ext cx="18240000" cy="2594250"/>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L'economia circolare in Europa:</a:t>
              </a:r>
            </a:p>
            <a:p>
              <a:pPr algn="l">
                <a:lnSpc>
                  <a:spcPts val="5184"/>
                </a:lnSpc>
              </a:pPr>
              <a:r>
                <a:rPr lang="en-US" sz="4800">
                  <a:solidFill>
                    <a:srgbClr val="8D5CFF"/>
                  </a:solidFill>
                  <a:latin typeface="Georgia"/>
                  <a:ea typeface="Georgia"/>
                  <a:cs typeface="Georgia"/>
                  <a:sym typeface="Georgia"/>
                </a:rPr>
                <a:t>paesi con prestazioni elevate e basse</a:t>
              </a:r>
            </a:p>
          </p:txBody>
        </p:sp>
      </p:grpSp>
      <p:grpSp>
        <p:nvGrpSpPr>
          <p:cNvPr id="25" name="Group 25"/>
          <p:cNvGrpSpPr/>
          <p:nvPr/>
        </p:nvGrpSpPr>
        <p:grpSpPr>
          <a:xfrm>
            <a:off x="2549393" y="2370638"/>
            <a:ext cx="4591975" cy="4249924"/>
            <a:chOff x="0" y="0"/>
            <a:chExt cx="6122634" cy="5666566"/>
          </a:xfrm>
        </p:grpSpPr>
        <p:sp>
          <p:nvSpPr>
            <p:cNvPr id="26" name="Freeform 26"/>
            <p:cNvSpPr/>
            <p:nvPr/>
          </p:nvSpPr>
          <p:spPr>
            <a:xfrm>
              <a:off x="0" y="0"/>
              <a:ext cx="6096381" cy="5659628"/>
            </a:xfrm>
            <a:custGeom>
              <a:avLst/>
              <a:gdLst/>
              <a:ahLst/>
              <a:cxnLst/>
              <a:rect l="l" t="t" r="r" b="b"/>
              <a:pathLst>
                <a:path w="6096381" h="5659628">
                  <a:moveTo>
                    <a:pt x="27686" y="0"/>
                  </a:moveTo>
                  <a:lnTo>
                    <a:pt x="6068695" y="0"/>
                  </a:lnTo>
                  <a:cubicBezTo>
                    <a:pt x="6083935" y="0"/>
                    <a:pt x="6096381" y="12319"/>
                    <a:pt x="6096381" y="27686"/>
                  </a:cubicBezTo>
                  <a:lnTo>
                    <a:pt x="6096381" y="5631942"/>
                  </a:lnTo>
                  <a:cubicBezTo>
                    <a:pt x="6096381" y="5647182"/>
                    <a:pt x="6084062" y="5659628"/>
                    <a:pt x="6068695" y="5659628"/>
                  </a:cubicBezTo>
                  <a:lnTo>
                    <a:pt x="27686" y="5659628"/>
                  </a:lnTo>
                  <a:cubicBezTo>
                    <a:pt x="12446" y="5659628"/>
                    <a:pt x="0" y="5647309"/>
                    <a:pt x="0" y="5631942"/>
                  </a:cubicBezTo>
                  <a:lnTo>
                    <a:pt x="0" y="27686"/>
                  </a:lnTo>
                  <a:cubicBezTo>
                    <a:pt x="0" y="12319"/>
                    <a:pt x="12319" y="0"/>
                    <a:pt x="27686" y="0"/>
                  </a:cubicBezTo>
                  <a:moveTo>
                    <a:pt x="27686" y="55245"/>
                  </a:moveTo>
                  <a:lnTo>
                    <a:pt x="27686" y="27686"/>
                  </a:lnTo>
                  <a:lnTo>
                    <a:pt x="55245" y="27686"/>
                  </a:lnTo>
                  <a:lnTo>
                    <a:pt x="55245" y="5631942"/>
                  </a:lnTo>
                  <a:lnTo>
                    <a:pt x="27686" y="5631942"/>
                  </a:lnTo>
                  <a:lnTo>
                    <a:pt x="27686" y="5604256"/>
                  </a:lnTo>
                  <a:lnTo>
                    <a:pt x="6068695" y="5604256"/>
                  </a:lnTo>
                  <a:lnTo>
                    <a:pt x="6068695" y="5631942"/>
                  </a:lnTo>
                  <a:lnTo>
                    <a:pt x="6041009" y="5631942"/>
                  </a:lnTo>
                  <a:lnTo>
                    <a:pt x="6041009" y="27686"/>
                  </a:lnTo>
                  <a:lnTo>
                    <a:pt x="6068695" y="27686"/>
                  </a:lnTo>
                  <a:lnTo>
                    <a:pt x="6068695" y="55245"/>
                  </a:lnTo>
                  <a:lnTo>
                    <a:pt x="27686" y="55245"/>
                  </a:lnTo>
                  <a:close/>
                </a:path>
              </a:pathLst>
            </a:custGeom>
            <a:solidFill>
              <a:srgbClr val="000000"/>
            </a:solidFill>
          </p:spPr>
          <p:txBody>
            <a:bodyPr/>
            <a:lstStyle/>
            <a:p>
              <a:endParaRPr lang="el-GR"/>
            </a:p>
          </p:txBody>
        </p:sp>
      </p:grpSp>
      <p:grpSp>
        <p:nvGrpSpPr>
          <p:cNvPr id="27" name="Group 27"/>
          <p:cNvGrpSpPr/>
          <p:nvPr/>
        </p:nvGrpSpPr>
        <p:grpSpPr>
          <a:xfrm>
            <a:off x="7767962" y="2368885"/>
            <a:ext cx="4753987" cy="4262743"/>
            <a:chOff x="0" y="0"/>
            <a:chExt cx="6338650" cy="5683657"/>
          </a:xfrm>
        </p:grpSpPr>
        <p:sp>
          <p:nvSpPr>
            <p:cNvPr id="28" name="Freeform 28"/>
            <p:cNvSpPr/>
            <p:nvPr/>
          </p:nvSpPr>
          <p:spPr>
            <a:xfrm>
              <a:off x="23622" y="23622"/>
              <a:ext cx="6266307" cy="5630291"/>
            </a:xfrm>
            <a:custGeom>
              <a:avLst/>
              <a:gdLst/>
              <a:ahLst/>
              <a:cxnLst/>
              <a:rect l="l" t="t" r="r" b="b"/>
              <a:pathLst>
                <a:path w="6266307" h="5630291">
                  <a:moveTo>
                    <a:pt x="0" y="0"/>
                  </a:moveTo>
                  <a:lnTo>
                    <a:pt x="6266307" y="0"/>
                  </a:lnTo>
                  <a:lnTo>
                    <a:pt x="6266307" y="5630291"/>
                  </a:lnTo>
                  <a:lnTo>
                    <a:pt x="0" y="5630291"/>
                  </a:lnTo>
                  <a:close/>
                </a:path>
              </a:pathLst>
            </a:custGeom>
            <a:solidFill>
              <a:srgbClr val="C0FF99"/>
            </a:solidFill>
          </p:spPr>
          <p:txBody>
            <a:bodyPr/>
            <a:lstStyle/>
            <a:p>
              <a:endParaRPr lang="el-GR"/>
            </a:p>
          </p:txBody>
        </p:sp>
        <p:sp>
          <p:nvSpPr>
            <p:cNvPr id="29" name="Freeform 29"/>
            <p:cNvSpPr/>
            <p:nvPr/>
          </p:nvSpPr>
          <p:spPr>
            <a:xfrm>
              <a:off x="0" y="0"/>
              <a:ext cx="6313551" cy="5677535"/>
            </a:xfrm>
            <a:custGeom>
              <a:avLst/>
              <a:gdLst/>
              <a:ahLst/>
              <a:cxnLst/>
              <a:rect l="l" t="t" r="r" b="b"/>
              <a:pathLst>
                <a:path w="6313551" h="5677535">
                  <a:moveTo>
                    <a:pt x="23622" y="0"/>
                  </a:moveTo>
                  <a:lnTo>
                    <a:pt x="6289929" y="0"/>
                  </a:lnTo>
                  <a:cubicBezTo>
                    <a:pt x="6303010" y="0"/>
                    <a:pt x="6313551" y="10541"/>
                    <a:pt x="6313551" y="23622"/>
                  </a:cubicBezTo>
                  <a:lnTo>
                    <a:pt x="6313551" y="5653913"/>
                  </a:lnTo>
                  <a:cubicBezTo>
                    <a:pt x="6313551" y="5666994"/>
                    <a:pt x="6303010" y="5677535"/>
                    <a:pt x="6289929" y="5677535"/>
                  </a:cubicBezTo>
                  <a:lnTo>
                    <a:pt x="23622" y="5677535"/>
                  </a:lnTo>
                  <a:cubicBezTo>
                    <a:pt x="10541" y="5677535"/>
                    <a:pt x="0" y="5666994"/>
                    <a:pt x="0" y="5653913"/>
                  </a:cubicBezTo>
                  <a:lnTo>
                    <a:pt x="0" y="23622"/>
                  </a:lnTo>
                  <a:cubicBezTo>
                    <a:pt x="0" y="10541"/>
                    <a:pt x="10541" y="0"/>
                    <a:pt x="23622" y="0"/>
                  </a:cubicBezTo>
                  <a:moveTo>
                    <a:pt x="23622" y="47244"/>
                  </a:moveTo>
                  <a:lnTo>
                    <a:pt x="23622" y="23622"/>
                  </a:lnTo>
                  <a:lnTo>
                    <a:pt x="47244" y="23622"/>
                  </a:lnTo>
                  <a:lnTo>
                    <a:pt x="47244" y="5653913"/>
                  </a:lnTo>
                  <a:lnTo>
                    <a:pt x="23622" y="5653913"/>
                  </a:lnTo>
                  <a:lnTo>
                    <a:pt x="23622" y="5630291"/>
                  </a:lnTo>
                  <a:lnTo>
                    <a:pt x="6289929" y="5630291"/>
                  </a:lnTo>
                  <a:lnTo>
                    <a:pt x="6289929" y="5653913"/>
                  </a:lnTo>
                  <a:lnTo>
                    <a:pt x="6266307" y="5653913"/>
                  </a:lnTo>
                  <a:lnTo>
                    <a:pt x="6266307" y="23622"/>
                  </a:lnTo>
                  <a:lnTo>
                    <a:pt x="6289929" y="23622"/>
                  </a:lnTo>
                  <a:lnTo>
                    <a:pt x="6289929" y="47244"/>
                  </a:lnTo>
                  <a:lnTo>
                    <a:pt x="23622" y="47244"/>
                  </a:lnTo>
                  <a:close/>
                </a:path>
              </a:pathLst>
            </a:custGeom>
            <a:solidFill>
              <a:srgbClr val="19112C"/>
            </a:solidFill>
          </p:spPr>
          <p:txBody>
            <a:bodyPr/>
            <a:lstStyle/>
            <a:p>
              <a:endParaRPr lang="el-GR"/>
            </a:p>
          </p:txBody>
        </p:sp>
      </p:grpSp>
      <p:sp>
        <p:nvSpPr>
          <p:cNvPr id="30" name="Freeform 30"/>
          <p:cNvSpPr/>
          <p:nvPr/>
        </p:nvSpPr>
        <p:spPr>
          <a:xfrm>
            <a:off x="3945733" y="4548521"/>
            <a:ext cx="1799294" cy="1797045"/>
          </a:xfrm>
          <a:custGeom>
            <a:avLst/>
            <a:gdLst/>
            <a:ahLst/>
            <a:cxnLst/>
            <a:rect l="l" t="t" r="r" b="b"/>
            <a:pathLst>
              <a:path w="1799294" h="1797045">
                <a:moveTo>
                  <a:pt x="0" y="0"/>
                </a:moveTo>
                <a:lnTo>
                  <a:pt x="1799295" y="0"/>
                </a:lnTo>
                <a:lnTo>
                  <a:pt x="1799295" y="1797045"/>
                </a:lnTo>
                <a:lnTo>
                  <a:pt x="0" y="1797045"/>
                </a:lnTo>
                <a:lnTo>
                  <a:pt x="0" y="0"/>
                </a:lnTo>
                <a:close/>
              </a:path>
            </a:pathLst>
          </a:custGeom>
          <a:blipFill>
            <a:blip r:embed="rId11"/>
            <a:stretch>
              <a:fillRect/>
            </a:stretch>
          </a:blipFill>
        </p:spPr>
        <p:txBody>
          <a:bodyPr/>
          <a:lstStyle/>
          <a:p>
            <a:endParaRPr lang="el-GR"/>
          </a:p>
        </p:txBody>
      </p:sp>
      <p:sp>
        <p:nvSpPr>
          <p:cNvPr id="31" name="Freeform 31"/>
          <p:cNvSpPr/>
          <p:nvPr/>
        </p:nvSpPr>
        <p:spPr>
          <a:xfrm>
            <a:off x="9358224" y="4586801"/>
            <a:ext cx="1767178" cy="1766441"/>
          </a:xfrm>
          <a:custGeom>
            <a:avLst/>
            <a:gdLst/>
            <a:ahLst/>
            <a:cxnLst/>
            <a:rect l="l" t="t" r="r" b="b"/>
            <a:pathLst>
              <a:path w="1767178" h="1766441">
                <a:moveTo>
                  <a:pt x="0" y="0"/>
                </a:moveTo>
                <a:lnTo>
                  <a:pt x="1767177" y="0"/>
                </a:lnTo>
                <a:lnTo>
                  <a:pt x="1767177" y="1766442"/>
                </a:lnTo>
                <a:lnTo>
                  <a:pt x="0" y="1766442"/>
                </a:lnTo>
                <a:lnTo>
                  <a:pt x="0" y="0"/>
                </a:lnTo>
                <a:close/>
              </a:path>
            </a:pathLst>
          </a:custGeom>
          <a:blipFill>
            <a:blip r:embed="rId12"/>
            <a:stretch>
              <a:fillRect/>
            </a:stretch>
          </a:blipFill>
        </p:spPr>
        <p:txBody>
          <a:bodyPr/>
          <a:lstStyle/>
          <a:p>
            <a:endParaRPr lang="el-GR"/>
          </a:p>
        </p:txBody>
      </p:sp>
      <p:sp>
        <p:nvSpPr>
          <p:cNvPr id="32" name="TextBox 32"/>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sp>
        <p:nvSpPr>
          <p:cNvPr id="33" name="TextBox 33"/>
          <p:cNvSpPr txBox="1"/>
          <p:nvPr/>
        </p:nvSpPr>
        <p:spPr>
          <a:xfrm>
            <a:off x="2712842" y="4007834"/>
            <a:ext cx="4226302" cy="381000"/>
          </a:xfrm>
          <a:prstGeom prst="rect">
            <a:avLst/>
          </a:prstGeom>
        </p:spPr>
        <p:txBody>
          <a:bodyPr lIns="0" tIns="0" rIns="0" bIns="0" rtlCol="0" anchor="t">
            <a:spAutoFit/>
          </a:bodyPr>
          <a:lstStyle/>
          <a:p>
            <a:pPr algn="ctr">
              <a:lnSpc>
                <a:spcPts val="2999"/>
              </a:lnSpc>
            </a:pPr>
            <a:r>
              <a:rPr lang="en-US" sz="2499">
                <a:solidFill>
                  <a:srgbClr val="19112C"/>
                </a:solidFill>
                <a:latin typeface="Arial"/>
                <a:ea typeface="Arial"/>
                <a:cs typeface="Arial"/>
                <a:sym typeface="Arial"/>
              </a:rPr>
              <a:t>Tasso di circolarità</a:t>
            </a:r>
          </a:p>
        </p:txBody>
      </p:sp>
      <p:sp>
        <p:nvSpPr>
          <p:cNvPr id="34" name="TextBox 34"/>
          <p:cNvSpPr txBox="1"/>
          <p:nvPr/>
        </p:nvSpPr>
        <p:spPr>
          <a:xfrm>
            <a:off x="2732229" y="2715513"/>
            <a:ext cx="4226302" cy="1314450"/>
          </a:xfrm>
          <a:prstGeom prst="rect">
            <a:avLst/>
          </a:prstGeom>
        </p:spPr>
        <p:txBody>
          <a:bodyPr lIns="0" tIns="0" rIns="0" bIns="0" rtlCol="0" anchor="t">
            <a:spAutoFit/>
          </a:bodyPr>
          <a:lstStyle/>
          <a:p>
            <a:pPr algn="ctr">
              <a:lnSpc>
                <a:spcPts val="10199"/>
              </a:lnSpc>
            </a:pPr>
            <a:r>
              <a:rPr lang="en-US" sz="8499" b="1">
                <a:solidFill>
                  <a:srgbClr val="19112C"/>
                </a:solidFill>
                <a:latin typeface="Arial Bold"/>
                <a:ea typeface="Arial Bold"/>
                <a:cs typeface="Arial Bold"/>
                <a:sym typeface="Arial Bold"/>
              </a:rPr>
              <a:t>30</a:t>
            </a:r>
          </a:p>
        </p:txBody>
      </p:sp>
      <p:sp>
        <p:nvSpPr>
          <p:cNvPr id="35" name="TextBox 35"/>
          <p:cNvSpPr txBox="1"/>
          <p:nvPr/>
        </p:nvSpPr>
        <p:spPr>
          <a:xfrm>
            <a:off x="8024969" y="3997172"/>
            <a:ext cx="4432109" cy="381000"/>
          </a:xfrm>
          <a:prstGeom prst="rect">
            <a:avLst/>
          </a:prstGeom>
        </p:spPr>
        <p:txBody>
          <a:bodyPr lIns="0" tIns="0" rIns="0" bIns="0" rtlCol="0" anchor="t">
            <a:spAutoFit/>
          </a:bodyPr>
          <a:lstStyle/>
          <a:p>
            <a:pPr algn="ctr">
              <a:lnSpc>
                <a:spcPts val="2999"/>
              </a:lnSpc>
            </a:pPr>
            <a:r>
              <a:rPr lang="en-US" sz="2499">
                <a:solidFill>
                  <a:srgbClr val="19112C"/>
                </a:solidFill>
                <a:latin typeface="Arial"/>
                <a:ea typeface="Arial"/>
                <a:cs typeface="Arial"/>
                <a:sym typeface="Arial"/>
              </a:rPr>
              <a:t>tasso di circolarità</a:t>
            </a:r>
          </a:p>
        </p:txBody>
      </p:sp>
      <p:sp>
        <p:nvSpPr>
          <p:cNvPr id="36" name="TextBox 36"/>
          <p:cNvSpPr txBox="1"/>
          <p:nvPr/>
        </p:nvSpPr>
        <p:spPr>
          <a:xfrm>
            <a:off x="8024969" y="2693731"/>
            <a:ext cx="4432109" cy="1314450"/>
          </a:xfrm>
          <a:prstGeom prst="rect">
            <a:avLst/>
          </a:prstGeom>
        </p:spPr>
        <p:txBody>
          <a:bodyPr lIns="0" tIns="0" rIns="0" bIns="0" rtlCol="0" anchor="t">
            <a:spAutoFit/>
          </a:bodyPr>
          <a:lstStyle/>
          <a:p>
            <a:pPr algn="ctr">
              <a:lnSpc>
                <a:spcPts val="10199"/>
              </a:lnSpc>
            </a:pPr>
            <a:r>
              <a:rPr lang="en-US" sz="8499" b="1">
                <a:solidFill>
                  <a:srgbClr val="19112C"/>
                </a:solidFill>
                <a:latin typeface="Arial Bold"/>
                <a:ea typeface="Arial Bold"/>
                <a:cs typeface="Arial Bold"/>
                <a:sym typeface="Arial Bold"/>
              </a:rPr>
              <a:t>1,3</a:t>
            </a:r>
          </a:p>
        </p:txBody>
      </p:sp>
      <p:sp>
        <p:nvSpPr>
          <p:cNvPr id="37" name="TextBox 37"/>
          <p:cNvSpPr txBox="1"/>
          <p:nvPr/>
        </p:nvSpPr>
        <p:spPr>
          <a:xfrm>
            <a:off x="1090270" y="7118092"/>
            <a:ext cx="13116450" cy="1190625"/>
          </a:xfrm>
          <a:prstGeom prst="rect">
            <a:avLst/>
          </a:prstGeom>
        </p:spPr>
        <p:txBody>
          <a:bodyPr lIns="0" tIns="0" rIns="0" bIns="0" rtlCol="0" anchor="t">
            <a:spAutoFit/>
          </a:bodyPr>
          <a:lstStyle/>
          <a:p>
            <a:pPr algn="ctr">
              <a:lnSpc>
                <a:spcPts val="3119"/>
              </a:lnSpc>
            </a:pPr>
            <a:r>
              <a:rPr lang="en-US" sz="2599">
                <a:solidFill>
                  <a:srgbClr val="19112C"/>
                </a:solidFill>
                <a:latin typeface="Arial"/>
                <a:ea typeface="Arial"/>
                <a:cs typeface="Arial"/>
                <a:sym typeface="Arial"/>
              </a:rPr>
              <a:t>Esiste un </a:t>
            </a:r>
            <a:r>
              <a:rPr lang="en-US" sz="2599" b="1">
                <a:solidFill>
                  <a:srgbClr val="19112C"/>
                </a:solidFill>
                <a:latin typeface="Arial Bold"/>
                <a:ea typeface="Arial Bold"/>
                <a:cs typeface="Arial Bold"/>
                <a:sym typeface="Arial Bold"/>
              </a:rPr>
              <a:t>divario significativo tra i paesi leader </a:t>
            </a:r>
            <a:r>
              <a:rPr lang="en-US" sz="2599">
                <a:solidFill>
                  <a:srgbClr val="19112C"/>
                </a:solidFill>
                <a:latin typeface="Arial"/>
                <a:ea typeface="Arial"/>
                <a:cs typeface="Arial"/>
                <a:sym typeface="Arial"/>
              </a:rPr>
              <a:t>(ad esempio Paesi Bassi, Italia, Francia, Germania) </a:t>
            </a:r>
            <a:r>
              <a:rPr lang="en-US" sz="2599" b="1">
                <a:solidFill>
                  <a:srgbClr val="19112C"/>
                </a:solidFill>
                <a:latin typeface="Arial Bold"/>
                <a:ea typeface="Arial Bold"/>
                <a:cs typeface="Arial Bold"/>
                <a:sym typeface="Arial Bold"/>
              </a:rPr>
              <a:t>e quelli che stanno passando all'economia circolare a un ritmo più lento </a:t>
            </a:r>
            <a:r>
              <a:rPr lang="en-US" sz="2599">
                <a:solidFill>
                  <a:srgbClr val="19112C"/>
                </a:solidFill>
                <a:latin typeface="Arial"/>
                <a:ea typeface="Arial"/>
                <a:cs typeface="Arial"/>
                <a:sym typeface="Arial"/>
              </a:rPr>
              <a:t>(principalmente nell'Europa centrale, orientale e meridionale).</a:t>
            </a:r>
          </a:p>
        </p:txBody>
      </p:sp>
      <p:pic>
        <p:nvPicPr>
          <p:cNvPr id="39" name="Immagine 38" descr="Immagine che contiene Blu elettrico, Carattere, blu, Blu intenso&#10;&#10;Il contenuto generato dall&amp;#39;IA potrebbe non essere corretto.">
            <a:extLst>
              <a:ext uri="{FF2B5EF4-FFF2-40B4-BE49-F238E27FC236}">
                <a16:creationId xmlns:a16="http://schemas.microsoft.com/office/drawing/2014/main" id="{F13FE822-1EDC-CB61-90C5-C5881001143C}"/>
              </a:ext>
            </a:extLst>
          </p:cNvPr>
          <p:cNvPicPr>
            <a:picLocks noChangeAspect="1"/>
          </p:cNvPicPr>
          <p:nvPr/>
        </p:nvPicPr>
        <p:blipFill>
          <a:blip r:embed="rId13"/>
          <a:stretch>
            <a:fillRect/>
          </a:stretch>
        </p:blipFill>
        <p:spPr>
          <a:xfrm>
            <a:off x="749060" y="8905695"/>
            <a:ext cx="3505200" cy="8001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a:solidFill>
                  <a:srgbClr val="19112C"/>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34390" y="192899"/>
            <a:ext cx="8667104" cy="2056458"/>
            <a:chOff x="0" y="0"/>
            <a:chExt cx="11556139" cy="2741944"/>
          </a:xfrm>
        </p:grpSpPr>
        <p:sp>
          <p:nvSpPr>
            <p:cNvPr id="24" name="Freeform 24"/>
            <p:cNvSpPr/>
            <p:nvPr/>
          </p:nvSpPr>
          <p:spPr>
            <a:xfrm>
              <a:off x="0" y="0"/>
              <a:ext cx="11556139" cy="2741944"/>
            </a:xfrm>
            <a:custGeom>
              <a:avLst/>
              <a:gdLst/>
              <a:ahLst/>
              <a:cxnLst/>
              <a:rect l="l" t="t" r="r" b="b"/>
              <a:pathLst>
                <a:path w="11556139" h="2741944">
                  <a:moveTo>
                    <a:pt x="0" y="0"/>
                  </a:moveTo>
                  <a:lnTo>
                    <a:pt x="11556139" y="0"/>
                  </a:lnTo>
                  <a:lnTo>
                    <a:pt x="11556139" y="2741944"/>
                  </a:lnTo>
                  <a:lnTo>
                    <a:pt x="0" y="2741944"/>
                  </a:lnTo>
                  <a:close/>
                </a:path>
              </a:pathLst>
            </a:custGeom>
            <a:solidFill>
              <a:srgbClr val="000000">
                <a:alpha val="0"/>
              </a:srgbClr>
            </a:solidFill>
          </p:spPr>
          <p:txBody>
            <a:bodyPr/>
            <a:lstStyle/>
            <a:p>
              <a:endParaRPr lang="el-GR"/>
            </a:p>
          </p:txBody>
        </p:sp>
        <p:sp>
          <p:nvSpPr>
            <p:cNvPr id="25" name="TextBox 25"/>
            <p:cNvSpPr txBox="1"/>
            <p:nvPr/>
          </p:nvSpPr>
          <p:spPr>
            <a:xfrm>
              <a:off x="0" y="57150"/>
              <a:ext cx="11556139" cy="2684794"/>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L'economia circolare in Europa:</a:t>
              </a:r>
            </a:p>
            <a:p>
              <a:pPr algn="l">
                <a:lnSpc>
                  <a:spcPts val="5184"/>
                </a:lnSpc>
              </a:pPr>
              <a:r>
                <a:rPr lang="en-US" sz="4800">
                  <a:solidFill>
                    <a:srgbClr val="000000"/>
                  </a:solidFill>
                  <a:latin typeface="Georgia"/>
                  <a:ea typeface="Georgia"/>
                  <a:cs typeface="Georgia"/>
                  <a:sym typeface="Georgia"/>
                </a:rPr>
                <a:t>piano </a:t>
              </a:r>
              <a:r>
                <a:rPr lang="en-US" sz="4800">
                  <a:solidFill>
                    <a:srgbClr val="8D5CFF"/>
                  </a:solidFill>
                  <a:latin typeface="Georgia"/>
                  <a:ea typeface="Georgia"/>
                  <a:cs typeface="Georgia"/>
                  <a:sym typeface="Georgia"/>
                </a:rPr>
                <a:t>principale </a:t>
              </a:r>
            </a:p>
            <a:p>
              <a:pPr algn="l">
                <a:lnSpc>
                  <a:spcPts val="4082"/>
                </a:lnSpc>
              </a:pPr>
              <a:endParaRPr lang="en-US" sz="4800">
                <a:solidFill>
                  <a:srgbClr val="000000"/>
                </a:solidFill>
                <a:latin typeface="Georgia"/>
                <a:ea typeface="Georgia"/>
                <a:cs typeface="Georgia"/>
                <a:sym typeface="Georgia"/>
              </a:endParaRPr>
            </a:p>
          </p:txBody>
        </p:sp>
      </p:grpSp>
      <p:grpSp>
        <p:nvGrpSpPr>
          <p:cNvPr id="26" name="Group 26"/>
          <p:cNvGrpSpPr/>
          <p:nvPr/>
        </p:nvGrpSpPr>
        <p:grpSpPr>
          <a:xfrm>
            <a:off x="8038792" y="3678236"/>
            <a:ext cx="2988787" cy="1085288"/>
            <a:chOff x="0" y="0"/>
            <a:chExt cx="3985050" cy="1447050"/>
          </a:xfrm>
        </p:grpSpPr>
        <p:sp>
          <p:nvSpPr>
            <p:cNvPr id="27" name="Freeform 27"/>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endParaRPr lang="el-GR"/>
            </a:p>
          </p:txBody>
        </p:sp>
        <p:sp>
          <p:nvSpPr>
            <p:cNvPr id="28" name="Freeform 28"/>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endParaRPr lang="el-GR"/>
            </a:p>
          </p:txBody>
        </p:sp>
        <p:sp>
          <p:nvSpPr>
            <p:cNvPr id="29" name="TextBox 29"/>
            <p:cNvSpPr txBox="1"/>
            <p:nvPr/>
          </p:nvSpPr>
          <p:spPr>
            <a:xfrm>
              <a:off x="0" y="-9525"/>
              <a:ext cx="3985050" cy="1456575"/>
            </a:xfrm>
            <a:prstGeom prst="rect">
              <a:avLst/>
            </a:prstGeom>
          </p:spPr>
          <p:txBody>
            <a:bodyPr lIns="50800" tIns="50800" rIns="50800" bIns="50800" rtlCol="0" anchor="ctr"/>
            <a:lstStyle/>
            <a:p>
              <a:pPr algn="ctr">
                <a:lnSpc>
                  <a:spcPts val="2451"/>
                </a:lnSpc>
              </a:pPr>
              <a:r>
                <a:rPr lang="en-US" sz="2043" b="1">
                  <a:solidFill>
                    <a:srgbClr val="19112C"/>
                  </a:solidFill>
                  <a:latin typeface="Arial Bold"/>
                  <a:ea typeface="Arial Bold"/>
                  <a:cs typeface="Arial Bold"/>
                  <a:sym typeface="Arial Bold"/>
                </a:rPr>
                <a:t>LA REALTÀ</a:t>
              </a:r>
            </a:p>
          </p:txBody>
        </p:sp>
      </p:grpSp>
      <p:grpSp>
        <p:nvGrpSpPr>
          <p:cNvPr id="30" name="Group 30"/>
          <p:cNvGrpSpPr/>
          <p:nvPr/>
        </p:nvGrpSpPr>
        <p:grpSpPr>
          <a:xfrm>
            <a:off x="1184231" y="3678236"/>
            <a:ext cx="2988788" cy="1085288"/>
            <a:chOff x="0" y="0"/>
            <a:chExt cx="3985050" cy="1447050"/>
          </a:xfrm>
        </p:grpSpPr>
        <p:sp>
          <p:nvSpPr>
            <p:cNvPr id="31" name="Freeform 31"/>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endParaRPr lang="el-GR"/>
            </a:p>
          </p:txBody>
        </p:sp>
        <p:sp>
          <p:nvSpPr>
            <p:cNvPr id="32" name="Freeform 32"/>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endParaRPr lang="el-GR"/>
            </a:p>
          </p:txBody>
        </p:sp>
        <p:sp>
          <p:nvSpPr>
            <p:cNvPr id="33" name="TextBox 33"/>
            <p:cNvSpPr txBox="1"/>
            <p:nvPr/>
          </p:nvSpPr>
          <p:spPr>
            <a:xfrm>
              <a:off x="0" y="-9525"/>
              <a:ext cx="3985050" cy="1456575"/>
            </a:xfrm>
            <a:prstGeom prst="rect">
              <a:avLst/>
            </a:prstGeom>
          </p:spPr>
          <p:txBody>
            <a:bodyPr lIns="50800" tIns="50800" rIns="50800" bIns="50800" rtlCol="0" anchor="ctr"/>
            <a:lstStyle/>
            <a:p>
              <a:pPr algn="ctr">
                <a:lnSpc>
                  <a:spcPts val="2451"/>
                </a:lnSpc>
              </a:pPr>
              <a:r>
                <a:rPr lang="en-US" sz="2043" b="1">
                  <a:solidFill>
                    <a:srgbClr val="19112C"/>
                  </a:solidFill>
                  <a:latin typeface="Arial Bold"/>
                  <a:ea typeface="Arial Bold"/>
                  <a:cs typeface="Arial Bold"/>
                  <a:sym typeface="Arial Bold"/>
                </a:rPr>
                <a:t>L'AMBIZIONE </a:t>
              </a:r>
            </a:p>
          </p:txBody>
        </p:sp>
      </p:grpSp>
      <p:grpSp>
        <p:nvGrpSpPr>
          <p:cNvPr id="34" name="Group 34"/>
          <p:cNvGrpSpPr/>
          <p:nvPr/>
        </p:nvGrpSpPr>
        <p:grpSpPr>
          <a:xfrm>
            <a:off x="694744" y="5754124"/>
            <a:ext cx="3967762" cy="2268563"/>
            <a:chOff x="0" y="0"/>
            <a:chExt cx="5290350" cy="3024750"/>
          </a:xfrm>
        </p:grpSpPr>
        <p:sp>
          <p:nvSpPr>
            <p:cNvPr id="35" name="Freeform 35"/>
            <p:cNvSpPr/>
            <p:nvPr/>
          </p:nvSpPr>
          <p:spPr>
            <a:xfrm>
              <a:off x="10033" y="10033"/>
              <a:ext cx="5270373" cy="3004693"/>
            </a:xfrm>
            <a:custGeom>
              <a:avLst/>
              <a:gdLst/>
              <a:ahLst/>
              <a:cxnLst/>
              <a:rect l="l" t="t" r="r" b="b"/>
              <a:pathLst>
                <a:path w="5270373" h="3004693">
                  <a:moveTo>
                    <a:pt x="0" y="500761"/>
                  </a:moveTo>
                  <a:cubicBezTo>
                    <a:pt x="0" y="224155"/>
                    <a:pt x="224790" y="0"/>
                    <a:pt x="502158" y="0"/>
                  </a:cubicBezTo>
                  <a:lnTo>
                    <a:pt x="4768088" y="0"/>
                  </a:lnTo>
                  <a:cubicBezTo>
                    <a:pt x="5045456" y="0"/>
                    <a:pt x="5270373" y="224282"/>
                    <a:pt x="5270373" y="500761"/>
                  </a:cubicBezTo>
                  <a:lnTo>
                    <a:pt x="5270373" y="2503932"/>
                  </a:lnTo>
                  <a:cubicBezTo>
                    <a:pt x="5270373" y="2780538"/>
                    <a:pt x="5045456" y="3004693"/>
                    <a:pt x="4768088" y="3004693"/>
                  </a:cubicBezTo>
                  <a:lnTo>
                    <a:pt x="502158" y="3004693"/>
                  </a:lnTo>
                  <a:cubicBezTo>
                    <a:pt x="224790" y="3004693"/>
                    <a:pt x="0" y="2780538"/>
                    <a:pt x="0" y="2503932"/>
                  </a:cubicBezTo>
                  <a:close/>
                </a:path>
              </a:pathLst>
            </a:custGeom>
            <a:solidFill>
              <a:srgbClr val="FFFFFF"/>
            </a:solidFill>
          </p:spPr>
          <p:txBody>
            <a:bodyPr/>
            <a:lstStyle/>
            <a:p>
              <a:endParaRPr lang="el-GR"/>
            </a:p>
          </p:txBody>
        </p:sp>
        <p:sp>
          <p:nvSpPr>
            <p:cNvPr id="36" name="Freeform 36"/>
            <p:cNvSpPr/>
            <p:nvPr/>
          </p:nvSpPr>
          <p:spPr>
            <a:xfrm>
              <a:off x="0" y="0"/>
              <a:ext cx="5290312" cy="3024759"/>
            </a:xfrm>
            <a:custGeom>
              <a:avLst/>
              <a:gdLst/>
              <a:ahLst/>
              <a:cxnLst/>
              <a:rect l="l" t="t" r="r" b="b"/>
              <a:pathLst>
                <a:path w="5290312" h="3024759">
                  <a:moveTo>
                    <a:pt x="0" y="510794"/>
                  </a:moveTo>
                  <a:cubicBezTo>
                    <a:pt x="0" y="228600"/>
                    <a:pt x="229362" y="0"/>
                    <a:pt x="512191" y="0"/>
                  </a:cubicBezTo>
                  <a:lnTo>
                    <a:pt x="4778121" y="0"/>
                  </a:lnTo>
                  <a:lnTo>
                    <a:pt x="4778121" y="10033"/>
                  </a:lnTo>
                  <a:lnTo>
                    <a:pt x="4778121" y="0"/>
                  </a:lnTo>
                  <a:cubicBezTo>
                    <a:pt x="5060950" y="0"/>
                    <a:pt x="5290312" y="228600"/>
                    <a:pt x="5290312" y="510794"/>
                  </a:cubicBezTo>
                  <a:lnTo>
                    <a:pt x="5280279" y="510794"/>
                  </a:lnTo>
                  <a:lnTo>
                    <a:pt x="5290312" y="510794"/>
                  </a:lnTo>
                  <a:lnTo>
                    <a:pt x="5290312" y="2513965"/>
                  </a:lnTo>
                  <a:lnTo>
                    <a:pt x="5280279" y="2513965"/>
                  </a:lnTo>
                  <a:lnTo>
                    <a:pt x="5290312" y="2513965"/>
                  </a:lnTo>
                  <a:cubicBezTo>
                    <a:pt x="5290312" y="2796032"/>
                    <a:pt x="5060950" y="3024759"/>
                    <a:pt x="4778121" y="3024759"/>
                  </a:cubicBezTo>
                  <a:lnTo>
                    <a:pt x="4778121" y="3014726"/>
                  </a:lnTo>
                  <a:lnTo>
                    <a:pt x="4778121" y="3024759"/>
                  </a:lnTo>
                  <a:lnTo>
                    <a:pt x="512191" y="3024759"/>
                  </a:lnTo>
                  <a:lnTo>
                    <a:pt x="512191" y="3014726"/>
                  </a:lnTo>
                  <a:lnTo>
                    <a:pt x="512191" y="3024759"/>
                  </a:lnTo>
                  <a:cubicBezTo>
                    <a:pt x="229362" y="3024759"/>
                    <a:pt x="0" y="2796159"/>
                    <a:pt x="0" y="2513965"/>
                  </a:cubicBezTo>
                  <a:lnTo>
                    <a:pt x="0" y="510794"/>
                  </a:lnTo>
                  <a:lnTo>
                    <a:pt x="10033" y="510794"/>
                  </a:lnTo>
                  <a:lnTo>
                    <a:pt x="0" y="510794"/>
                  </a:lnTo>
                  <a:moveTo>
                    <a:pt x="19939" y="510794"/>
                  </a:moveTo>
                  <a:lnTo>
                    <a:pt x="19939" y="2513965"/>
                  </a:lnTo>
                  <a:lnTo>
                    <a:pt x="10033" y="2513965"/>
                  </a:lnTo>
                  <a:lnTo>
                    <a:pt x="20066" y="2513965"/>
                  </a:lnTo>
                  <a:cubicBezTo>
                    <a:pt x="20066" y="2784983"/>
                    <a:pt x="240411" y="3004820"/>
                    <a:pt x="512318" y="3004820"/>
                  </a:cubicBezTo>
                  <a:lnTo>
                    <a:pt x="4778248" y="3004820"/>
                  </a:lnTo>
                  <a:cubicBezTo>
                    <a:pt x="5050155" y="3004820"/>
                    <a:pt x="5270500" y="2784983"/>
                    <a:pt x="5270500" y="2513965"/>
                  </a:cubicBezTo>
                  <a:lnTo>
                    <a:pt x="5270500" y="510794"/>
                  </a:lnTo>
                  <a:cubicBezTo>
                    <a:pt x="5270500" y="239776"/>
                    <a:pt x="5050155" y="19939"/>
                    <a:pt x="4778248" y="19939"/>
                  </a:cubicBezTo>
                  <a:lnTo>
                    <a:pt x="512191" y="19939"/>
                  </a:lnTo>
                  <a:lnTo>
                    <a:pt x="512191" y="10033"/>
                  </a:lnTo>
                  <a:lnTo>
                    <a:pt x="512191" y="20066"/>
                  </a:lnTo>
                  <a:cubicBezTo>
                    <a:pt x="240284" y="19939"/>
                    <a:pt x="19939" y="239776"/>
                    <a:pt x="19939" y="510794"/>
                  </a:cubicBezTo>
                  <a:close/>
                </a:path>
              </a:pathLst>
            </a:custGeom>
            <a:solidFill>
              <a:srgbClr val="000000"/>
            </a:solidFill>
          </p:spPr>
          <p:txBody>
            <a:bodyPr/>
            <a:lstStyle/>
            <a:p>
              <a:endParaRPr lang="el-GR"/>
            </a:p>
          </p:txBody>
        </p:sp>
        <p:sp>
          <p:nvSpPr>
            <p:cNvPr id="37" name="TextBox 37"/>
            <p:cNvSpPr txBox="1"/>
            <p:nvPr/>
          </p:nvSpPr>
          <p:spPr>
            <a:xfrm>
              <a:off x="0" y="-19050"/>
              <a:ext cx="5290350" cy="3043800"/>
            </a:xfrm>
            <a:prstGeom prst="rect">
              <a:avLst/>
            </a:prstGeom>
          </p:spPr>
          <p:txBody>
            <a:bodyPr lIns="50800" tIns="50800" rIns="50800" bIns="50800" rtlCol="0" anchor="ctr"/>
            <a:lstStyle/>
            <a:p>
              <a:pPr algn="ctr">
                <a:lnSpc>
                  <a:spcPts val="2638"/>
                </a:lnSpc>
              </a:pPr>
              <a:r>
                <a:rPr lang="en-US" sz="2199" b="1">
                  <a:solidFill>
                    <a:srgbClr val="19112C"/>
                  </a:solidFill>
                  <a:latin typeface="Arial Bold"/>
                  <a:ea typeface="Arial Bold"/>
                  <a:cs typeface="Arial Bold"/>
                  <a:sym typeface="Arial Bold"/>
                </a:rPr>
                <a:t>Raddoppiare la quota di materiali riciclati </a:t>
              </a:r>
              <a:r>
                <a:rPr lang="en-US" sz="2199">
                  <a:solidFill>
                    <a:srgbClr val="19112C"/>
                  </a:solidFill>
                  <a:latin typeface="Arial"/>
                  <a:ea typeface="Arial"/>
                  <a:cs typeface="Arial"/>
                  <a:sym typeface="Arial"/>
                </a:rPr>
                <a:t>utilizzati nell'economia dell'UE.</a:t>
              </a:r>
            </a:p>
          </p:txBody>
        </p:sp>
      </p:grpSp>
      <p:grpSp>
        <p:nvGrpSpPr>
          <p:cNvPr id="38" name="Group 38"/>
          <p:cNvGrpSpPr/>
          <p:nvPr/>
        </p:nvGrpSpPr>
        <p:grpSpPr>
          <a:xfrm>
            <a:off x="7497571" y="5754124"/>
            <a:ext cx="4019497" cy="2268563"/>
            <a:chOff x="0" y="0"/>
            <a:chExt cx="5359329" cy="3024750"/>
          </a:xfrm>
        </p:grpSpPr>
        <p:sp>
          <p:nvSpPr>
            <p:cNvPr id="39" name="Freeform 39"/>
            <p:cNvSpPr/>
            <p:nvPr/>
          </p:nvSpPr>
          <p:spPr>
            <a:xfrm>
              <a:off x="10164" y="10033"/>
              <a:ext cx="5339091" cy="3004693"/>
            </a:xfrm>
            <a:custGeom>
              <a:avLst/>
              <a:gdLst/>
              <a:ahLst/>
              <a:cxnLst/>
              <a:rect l="l" t="t" r="r" b="b"/>
              <a:pathLst>
                <a:path w="5339091" h="3004693">
                  <a:moveTo>
                    <a:pt x="0" y="500761"/>
                  </a:moveTo>
                  <a:cubicBezTo>
                    <a:pt x="0" y="224155"/>
                    <a:pt x="227721" y="0"/>
                    <a:pt x="508705" y="0"/>
                  </a:cubicBezTo>
                  <a:lnTo>
                    <a:pt x="4830257" y="0"/>
                  </a:lnTo>
                  <a:cubicBezTo>
                    <a:pt x="5111242" y="0"/>
                    <a:pt x="5339091" y="224282"/>
                    <a:pt x="5339091" y="500761"/>
                  </a:cubicBezTo>
                  <a:lnTo>
                    <a:pt x="5339091" y="2503932"/>
                  </a:lnTo>
                  <a:cubicBezTo>
                    <a:pt x="5339091" y="2780538"/>
                    <a:pt x="5111242" y="3004693"/>
                    <a:pt x="4830257" y="3004693"/>
                  </a:cubicBezTo>
                  <a:lnTo>
                    <a:pt x="508705" y="3004693"/>
                  </a:lnTo>
                  <a:cubicBezTo>
                    <a:pt x="227721" y="3004693"/>
                    <a:pt x="0" y="2780538"/>
                    <a:pt x="0" y="2503932"/>
                  </a:cubicBezTo>
                  <a:close/>
                </a:path>
              </a:pathLst>
            </a:custGeom>
            <a:solidFill>
              <a:srgbClr val="FFFFFF"/>
            </a:solidFill>
          </p:spPr>
          <p:txBody>
            <a:bodyPr/>
            <a:lstStyle/>
            <a:p>
              <a:endParaRPr lang="el-GR"/>
            </a:p>
          </p:txBody>
        </p:sp>
        <p:sp>
          <p:nvSpPr>
            <p:cNvPr id="40" name="Freeform 40"/>
            <p:cNvSpPr/>
            <p:nvPr/>
          </p:nvSpPr>
          <p:spPr>
            <a:xfrm>
              <a:off x="0" y="0"/>
              <a:ext cx="5359290" cy="3024759"/>
            </a:xfrm>
            <a:custGeom>
              <a:avLst/>
              <a:gdLst/>
              <a:ahLst/>
              <a:cxnLst/>
              <a:rect l="l" t="t" r="r" b="b"/>
              <a:pathLst>
                <a:path w="5359290" h="3024759">
                  <a:moveTo>
                    <a:pt x="0" y="510794"/>
                  </a:moveTo>
                  <a:cubicBezTo>
                    <a:pt x="0" y="228600"/>
                    <a:pt x="232353" y="0"/>
                    <a:pt x="518869" y="0"/>
                  </a:cubicBezTo>
                  <a:lnTo>
                    <a:pt x="4840421" y="0"/>
                  </a:lnTo>
                  <a:lnTo>
                    <a:pt x="4840421" y="10033"/>
                  </a:lnTo>
                  <a:lnTo>
                    <a:pt x="4840421" y="0"/>
                  </a:lnTo>
                  <a:cubicBezTo>
                    <a:pt x="5126938" y="0"/>
                    <a:pt x="5359290" y="228600"/>
                    <a:pt x="5359290" y="510794"/>
                  </a:cubicBezTo>
                  <a:lnTo>
                    <a:pt x="5349127" y="510794"/>
                  </a:lnTo>
                  <a:lnTo>
                    <a:pt x="5359290" y="510794"/>
                  </a:lnTo>
                  <a:lnTo>
                    <a:pt x="5359290" y="2513965"/>
                  </a:lnTo>
                  <a:lnTo>
                    <a:pt x="5349127" y="2513965"/>
                  </a:lnTo>
                  <a:lnTo>
                    <a:pt x="5359290" y="2513965"/>
                  </a:lnTo>
                  <a:cubicBezTo>
                    <a:pt x="5359290" y="2796032"/>
                    <a:pt x="5126938" y="3024759"/>
                    <a:pt x="4840421" y="3024759"/>
                  </a:cubicBezTo>
                  <a:lnTo>
                    <a:pt x="4840421" y="3014726"/>
                  </a:lnTo>
                  <a:lnTo>
                    <a:pt x="4840421" y="3024759"/>
                  </a:lnTo>
                  <a:lnTo>
                    <a:pt x="518869" y="3024759"/>
                  </a:lnTo>
                  <a:lnTo>
                    <a:pt x="518869" y="3014726"/>
                  </a:lnTo>
                  <a:lnTo>
                    <a:pt x="518869" y="3024759"/>
                  </a:lnTo>
                  <a:cubicBezTo>
                    <a:pt x="232353" y="3024759"/>
                    <a:pt x="0" y="2796159"/>
                    <a:pt x="0" y="2513965"/>
                  </a:cubicBezTo>
                  <a:lnTo>
                    <a:pt x="0" y="510794"/>
                  </a:lnTo>
                  <a:lnTo>
                    <a:pt x="10164" y="510794"/>
                  </a:lnTo>
                  <a:lnTo>
                    <a:pt x="0" y="510794"/>
                  </a:lnTo>
                  <a:moveTo>
                    <a:pt x="20199" y="510794"/>
                  </a:moveTo>
                  <a:lnTo>
                    <a:pt x="20199" y="2513965"/>
                  </a:lnTo>
                  <a:lnTo>
                    <a:pt x="10164" y="2513965"/>
                  </a:lnTo>
                  <a:lnTo>
                    <a:pt x="20328" y="2513965"/>
                  </a:lnTo>
                  <a:cubicBezTo>
                    <a:pt x="20328" y="2784983"/>
                    <a:pt x="243546" y="3004820"/>
                    <a:pt x="518998" y="3004820"/>
                  </a:cubicBezTo>
                  <a:lnTo>
                    <a:pt x="4840549" y="3004820"/>
                  </a:lnTo>
                  <a:cubicBezTo>
                    <a:pt x="5116002" y="3004820"/>
                    <a:pt x="5339220" y="2784983"/>
                    <a:pt x="5339220" y="2513965"/>
                  </a:cubicBezTo>
                  <a:lnTo>
                    <a:pt x="5339220" y="510794"/>
                  </a:lnTo>
                  <a:cubicBezTo>
                    <a:pt x="5339220" y="239776"/>
                    <a:pt x="5116002" y="19939"/>
                    <a:pt x="4840549" y="19939"/>
                  </a:cubicBezTo>
                  <a:lnTo>
                    <a:pt x="518869" y="19939"/>
                  </a:lnTo>
                  <a:lnTo>
                    <a:pt x="518869" y="10033"/>
                  </a:lnTo>
                  <a:lnTo>
                    <a:pt x="518869" y="20066"/>
                  </a:lnTo>
                  <a:cubicBezTo>
                    <a:pt x="243417" y="19939"/>
                    <a:pt x="20199" y="239776"/>
                    <a:pt x="20199" y="510794"/>
                  </a:cubicBezTo>
                  <a:close/>
                </a:path>
              </a:pathLst>
            </a:custGeom>
            <a:solidFill>
              <a:srgbClr val="000000"/>
            </a:solidFill>
          </p:spPr>
          <p:txBody>
            <a:bodyPr/>
            <a:lstStyle/>
            <a:p>
              <a:endParaRPr lang="el-GR"/>
            </a:p>
          </p:txBody>
        </p:sp>
        <p:sp>
          <p:nvSpPr>
            <p:cNvPr id="41" name="TextBox 41"/>
            <p:cNvSpPr txBox="1"/>
            <p:nvPr/>
          </p:nvSpPr>
          <p:spPr>
            <a:xfrm>
              <a:off x="0" y="-19050"/>
              <a:ext cx="5359329" cy="3043800"/>
            </a:xfrm>
            <a:prstGeom prst="rect">
              <a:avLst/>
            </a:prstGeom>
          </p:spPr>
          <p:txBody>
            <a:bodyPr lIns="50800" tIns="50800" rIns="50800" bIns="50800" rtlCol="0" anchor="ctr"/>
            <a:lstStyle/>
            <a:p>
              <a:pPr algn="ctr">
                <a:lnSpc>
                  <a:spcPts val="2638"/>
                </a:lnSpc>
              </a:pPr>
              <a:r>
                <a:rPr lang="en-US" sz="2199" b="1">
                  <a:solidFill>
                    <a:srgbClr val="19112C"/>
                  </a:solidFill>
                  <a:latin typeface="Arial Bold"/>
                  <a:ea typeface="Arial Bold"/>
                  <a:cs typeface="Arial Bold"/>
                  <a:sym typeface="Arial Bold"/>
                </a:rPr>
                <a:t>Progressi difficili: </a:t>
              </a:r>
              <a:r>
                <a:rPr lang="en-US" sz="2199">
                  <a:solidFill>
                    <a:srgbClr val="19112C"/>
                  </a:solidFill>
                  <a:latin typeface="Arial"/>
                  <a:ea typeface="Arial"/>
                  <a:cs typeface="Arial"/>
                  <a:sym typeface="Arial"/>
                </a:rPr>
                <a:t>le traiettorie attuali indicano che l'obiettivo è a rischio senza un'azione più incisiva.</a:t>
              </a:r>
            </a:p>
          </p:txBody>
        </p:sp>
      </p:grpSp>
      <p:grpSp>
        <p:nvGrpSpPr>
          <p:cNvPr id="42" name="Group 42"/>
          <p:cNvGrpSpPr>
            <a:grpSpLocks noChangeAspect="1"/>
          </p:cNvGrpSpPr>
          <p:nvPr/>
        </p:nvGrpSpPr>
        <p:grpSpPr>
          <a:xfrm rot="5400000">
            <a:off x="10898250" y="1381913"/>
            <a:ext cx="8771662" cy="6007837"/>
            <a:chOff x="0" y="0"/>
            <a:chExt cx="11695550" cy="8010450"/>
          </a:xfrm>
        </p:grpSpPr>
        <p:sp>
          <p:nvSpPr>
            <p:cNvPr id="43" name="Freeform 43"/>
            <p:cNvSpPr/>
            <p:nvPr/>
          </p:nvSpPr>
          <p:spPr>
            <a:xfrm>
              <a:off x="0" y="0"/>
              <a:ext cx="11695557" cy="8010398"/>
            </a:xfrm>
            <a:custGeom>
              <a:avLst/>
              <a:gdLst/>
              <a:ahLst/>
              <a:cxnLst/>
              <a:rect l="l" t="t" r="r" b="b"/>
              <a:pathLst>
                <a:path w="11695557" h="8010398">
                  <a:moveTo>
                    <a:pt x="0" y="0"/>
                  </a:moveTo>
                  <a:lnTo>
                    <a:pt x="11695557" y="0"/>
                  </a:lnTo>
                  <a:lnTo>
                    <a:pt x="11695557" y="8010398"/>
                  </a:lnTo>
                  <a:lnTo>
                    <a:pt x="0" y="8010398"/>
                  </a:lnTo>
                  <a:lnTo>
                    <a:pt x="0" y="0"/>
                  </a:lnTo>
                  <a:close/>
                </a:path>
              </a:pathLst>
            </a:custGeom>
            <a:blipFill>
              <a:blip r:embed="rId11"/>
              <a:stretch>
                <a:fillRect l="-1420" r="-1420"/>
              </a:stretch>
            </a:blipFill>
          </p:spPr>
          <p:txBody>
            <a:bodyPr/>
            <a:lstStyle/>
            <a:p>
              <a:endParaRPr lang="el-GR"/>
            </a:p>
          </p:txBody>
        </p:sp>
      </p:grpSp>
      <p:grpSp>
        <p:nvGrpSpPr>
          <p:cNvPr id="44" name="Group 44"/>
          <p:cNvGrpSpPr/>
          <p:nvPr/>
        </p:nvGrpSpPr>
        <p:grpSpPr>
          <a:xfrm>
            <a:off x="4662506" y="2016603"/>
            <a:ext cx="2636438" cy="1006087"/>
            <a:chOff x="0" y="0"/>
            <a:chExt cx="3515250" cy="1341450"/>
          </a:xfrm>
        </p:grpSpPr>
        <p:sp>
          <p:nvSpPr>
            <p:cNvPr id="45" name="Freeform 45"/>
            <p:cNvSpPr/>
            <p:nvPr/>
          </p:nvSpPr>
          <p:spPr>
            <a:xfrm>
              <a:off x="9525" y="9525"/>
              <a:ext cx="3496183" cy="1322451"/>
            </a:xfrm>
            <a:custGeom>
              <a:avLst/>
              <a:gdLst/>
              <a:ahLst/>
              <a:cxnLst/>
              <a:rect l="l" t="t" r="r" b="b"/>
              <a:pathLst>
                <a:path w="3496183" h="1322451">
                  <a:moveTo>
                    <a:pt x="0" y="0"/>
                  </a:moveTo>
                  <a:lnTo>
                    <a:pt x="3496183" y="0"/>
                  </a:lnTo>
                  <a:lnTo>
                    <a:pt x="3496183" y="1322451"/>
                  </a:lnTo>
                  <a:lnTo>
                    <a:pt x="0" y="1322451"/>
                  </a:lnTo>
                  <a:close/>
                </a:path>
              </a:pathLst>
            </a:custGeom>
            <a:solidFill>
              <a:srgbClr val="C0FF99"/>
            </a:solidFill>
          </p:spPr>
          <p:txBody>
            <a:bodyPr/>
            <a:lstStyle/>
            <a:p>
              <a:endParaRPr lang="el-GR"/>
            </a:p>
          </p:txBody>
        </p:sp>
        <p:sp>
          <p:nvSpPr>
            <p:cNvPr id="46" name="Freeform 46"/>
            <p:cNvSpPr/>
            <p:nvPr/>
          </p:nvSpPr>
          <p:spPr>
            <a:xfrm>
              <a:off x="0" y="0"/>
              <a:ext cx="3515233" cy="1341501"/>
            </a:xfrm>
            <a:custGeom>
              <a:avLst/>
              <a:gdLst/>
              <a:ahLst/>
              <a:cxnLst/>
              <a:rect l="l" t="t" r="r" b="b"/>
              <a:pathLst>
                <a:path w="3515233" h="1341501">
                  <a:moveTo>
                    <a:pt x="9525" y="0"/>
                  </a:moveTo>
                  <a:lnTo>
                    <a:pt x="3505708" y="0"/>
                  </a:lnTo>
                  <a:cubicBezTo>
                    <a:pt x="3510915" y="0"/>
                    <a:pt x="3515233" y="4318"/>
                    <a:pt x="3515233" y="9525"/>
                  </a:cubicBezTo>
                  <a:lnTo>
                    <a:pt x="3515233" y="1331976"/>
                  </a:lnTo>
                  <a:cubicBezTo>
                    <a:pt x="3515233" y="1337183"/>
                    <a:pt x="3510915" y="1341501"/>
                    <a:pt x="3505708" y="1341501"/>
                  </a:cubicBezTo>
                  <a:lnTo>
                    <a:pt x="9525" y="1341501"/>
                  </a:lnTo>
                  <a:cubicBezTo>
                    <a:pt x="4318" y="1341501"/>
                    <a:pt x="0" y="1337183"/>
                    <a:pt x="0" y="1331976"/>
                  </a:cubicBezTo>
                  <a:lnTo>
                    <a:pt x="0" y="9525"/>
                  </a:lnTo>
                  <a:cubicBezTo>
                    <a:pt x="0" y="4318"/>
                    <a:pt x="4318" y="0"/>
                    <a:pt x="9525" y="0"/>
                  </a:cubicBezTo>
                  <a:moveTo>
                    <a:pt x="9525" y="19050"/>
                  </a:moveTo>
                  <a:lnTo>
                    <a:pt x="9525" y="9525"/>
                  </a:lnTo>
                  <a:lnTo>
                    <a:pt x="19050" y="9525"/>
                  </a:lnTo>
                  <a:lnTo>
                    <a:pt x="19050" y="1331976"/>
                  </a:lnTo>
                  <a:lnTo>
                    <a:pt x="9525" y="1331976"/>
                  </a:lnTo>
                  <a:lnTo>
                    <a:pt x="9525" y="1322451"/>
                  </a:lnTo>
                  <a:lnTo>
                    <a:pt x="3505708" y="1322451"/>
                  </a:lnTo>
                  <a:lnTo>
                    <a:pt x="3505708" y="1331976"/>
                  </a:lnTo>
                  <a:lnTo>
                    <a:pt x="3496183" y="1331976"/>
                  </a:lnTo>
                  <a:lnTo>
                    <a:pt x="3496183" y="9525"/>
                  </a:lnTo>
                  <a:lnTo>
                    <a:pt x="3505708" y="9525"/>
                  </a:lnTo>
                  <a:lnTo>
                    <a:pt x="3505708" y="19050"/>
                  </a:lnTo>
                  <a:lnTo>
                    <a:pt x="9525" y="19050"/>
                  </a:lnTo>
                  <a:close/>
                </a:path>
              </a:pathLst>
            </a:custGeom>
            <a:solidFill>
              <a:srgbClr val="C0FF99"/>
            </a:solidFill>
          </p:spPr>
          <p:txBody>
            <a:bodyPr/>
            <a:lstStyle/>
            <a:p>
              <a:endParaRPr lang="el-GR"/>
            </a:p>
          </p:txBody>
        </p:sp>
        <p:sp>
          <p:nvSpPr>
            <p:cNvPr id="47" name="TextBox 47"/>
            <p:cNvSpPr txBox="1"/>
            <p:nvPr/>
          </p:nvSpPr>
          <p:spPr>
            <a:xfrm>
              <a:off x="0" y="0"/>
              <a:ext cx="3515250" cy="1341450"/>
            </a:xfrm>
            <a:prstGeom prst="rect">
              <a:avLst/>
            </a:prstGeom>
          </p:spPr>
          <p:txBody>
            <a:bodyPr lIns="50800" tIns="50800" rIns="50800" bIns="50800" rtlCol="0" anchor="ctr"/>
            <a:lstStyle/>
            <a:p>
              <a:pPr algn="ctr">
                <a:lnSpc>
                  <a:spcPts val="3960"/>
                </a:lnSpc>
              </a:pPr>
              <a:r>
                <a:rPr lang="en-US" sz="3300" b="1">
                  <a:solidFill>
                    <a:srgbClr val="19112C"/>
                  </a:solidFill>
                  <a:latin typeface="Georgia Bold"/>
                  <a:ea typeface="Georgia Bold"/>
                  <a:cs typeface="Georgia Bold"/>
                  <a:sym typeface="Georgia Bold"/>
                </a:rPr>
                <a:t>Fino al 2030</a:t>
              </a:r>
            </a:p>
          </p:txBody>
        </p:sp>
      </p:grpSp>
      <p:sp>
        <p:nvSpPr>
          <p:cNvPr id="48" name="AutoShape 48"/>
          <p:cNvSpPr/>
          <p:nvPr/>
        </p:nvSpPr>
        <p:spPr>
          <a:xfrm>
            <a:off x="7207082" y="2969740"/>
            <a:ext cx="831711" cy="590548"/>
          </a:xfrm>
          <a:prstGeom prst="line">
            <a:avLst/>
          </a:prstGeom>
          <a:ln w="38100" cap="flat">
            <a:solidFill>
              <a:srgbClr val="000000"/>
            </a:solidFill>
            <a:prstDash val="sysDot"/>
            <a:headEnd type="none" w="sm" len="sm"/>
            <a:tailEnd type="arrow" w="med" len="sm"/>
          </a:ln>
        </p:spPr>
        <p:txBody>
          <a:bodyPr/>
          <a:lstStyle/>
          <a:p>
            <a:endParaRPr lang="el-GR"/>
          </a:p>
        </p:txBody>
      </p:sp>
      <p:sp>
        <p:nvSpPr>
          <p:cNvPr id="49" name="AutoShape 49"/>
          <p:cNvSpPr/>
          <p:nvPr/>
        </p:nvSpPr>
        <p:spPr>
          <a:xfrm flipH="1">
            <a:off x="3943885" y="2969740"/>
            <a:ext cx="718621" cy="570713"/>
          </a:xfrm>
          <a:prstGeom prst="line">
            <a:avLst/>
          </a:prstGeom>
          <a:ln w="38100" cap="flat">
            <a:solidFill>
              <a:srgbClr val="000000"/>
            </a:solidFill>
            <a:prstDash val="sysDot"/>
            <a:headEnd type="none" w="sm" len="sm"/>
            <a:tailEnd type="arrow" w="med" len="sm"/>
          </a:ln>
        </p:spPr>
        <p:txBody>
          <a:bodyPr/>
          <a:lstStyle/>
          <a:p>
            <a:endParaRPr lang="el-GR"/>
          </a:p>
        </p:txBody>
      </p:sp>
      <p:pic>
        <p:nvPicPr>
          <p:cNvPr id="51" name="Immagine 50" descr="Immagine che contiene Blu elettrico, Carattere, blu, Blu intenso&#10;&#10;Il contenuto generato dall&amp;#39;IA potrebbe non essere corretto.">
            <a:extLst>
              <a:ext uri="{FF2B5EF4-FFF2-40B4-BE49-F238E27FC236}">
                <a16:creationId xmlns:a16="http://schemas.microsoft.com/office/drawing/2014/main" id="{25AFA901-C2BF-EF1E-0099-8289E3BCA902}"/>
              </a:ext>
            </a:extLst>
          </p:cNvPr>
          <p:cNvPicPr>
            <a:picLocks noChangeAspect="1"/>
          </p:cNvPicPr>
          <p:nvPr/>
        </p:nvPicPr>
        <p:blipFill>
          <a:blip r:embed="rId12"/>
          <a:stretch>
            <a:fillRect/>
          </a:stretch>
        </p:blipFill>
        <p:spPr>
          <a:xfrm>
            <a:off x="749060" y="8905695"/>
            <a:ext cx="3505200" cy="8001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a:solidFill>
                  <a:srgbClr val="19112C"/>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67657" y="182588"/>
            <a:ext cx="13680000" cy="1988550"/>
            <a:chOff x="0" y="0"/>
            <a:chExt cx="18240000" cy="2651400"/>
          </a:xfrm>
        </p:grpSpPr>
        <p:sp>
          <p:nvSpPr>
            <p:cNvPr id="24" name="Freeform 24"/>
            <p:cNvSpPr/>
            <p:nvPr/>
          </p:nvSpPr>
          <p:spPr>
            <a:xfrm>
              <a:off x="0" y="0"/>
              <a:ext cx="18240000" cy="2651400"/>
            </a:xfrm>
            <a:custGeom>
              <a:avLst/>
              <a:gdLst/>
              <a:ahLst/>
              <a:cxnLst/>
              <a:rect l="l" t="t" r="r" b="b"/>
              <a:pathLst>
                <a:path w="18240000" h="2651400">
                  <a:moveTo>
                    <a:pt x="0" y="0"/>
                  </a:moveTo>
                  <a:lnTo>
                    <a:pt x="18240000" y="0"/>
                  </a:lnTo>
                  <a:lnTo>
                    <a:pt x="18240000" y="2651400"/>
                  </a:lnTo>
                  <a:lnTo>
                    <a:pt x="0" y="2651400"/>
                  </a:lnTo>
                  <a:close/>
                </a:path>
              </a:pathLst>
            </a:custGeom>
            <a:solidFill>
              <a:srgbClr val="000000">
                <a:alpha val="0"/>
              </a:srgbClr>
            </a:solidFill>
          </p:spPr>
          <p:txBody>
            <a:bodyPr/>
            <a:lstStyle/>
            <a:p>
              <a:endParaRPr lang="el-GR"/>
            </a:p>
          </p:txBody>
        </p:sp>
        <p:sp>
          <p:nvSpPr>
            <p:cNvPr id="25" name="TextBox 25"/>
            <p:cNvSpPr txBox="1"/>
            <p:nvPr/>
          </p:nvSpPr>
          <p:spPr>
            <a:xfrm>
              <a:off x="0" y="38100"/>
              <a:ext cx="18240000" cy="2613300"/>
            </a:xfrm>
            <a:prstGeom prst="rect">
              <a:avLst/>
            </a:prstGeom>
          </p:spPr>
          <p:txBody>
            <a:bodyPr lIns="0" tIns="0" rIns="0" bIns="0" rtlCol="0" anchor="ctr"/>
            <a:lstStyle/>
            <a:p>
              <a:pPr algn="l">
                <a:lnSpc>
                  <a:spcPts val="4536"/>
                </a:lnSpc>
              </a:pPr>
              <a:endParaRPr/>
            </a:p>
          </p:txBody>
        </p:sp>
      </p:grpSp>
      <p:grpSp>
        <p:nvGrpSpPr>
          <p:cNvPr id="26" name="Group 26"/>
          <p:cNvGrpSpPr/>
          <p:nvPr/>
        </p:nvGrpSpPr>
        <p:grpSpPr>
          <a:xfrm>
            <a:off x="3001431" y="1176862"/>
            <a:ext cx="9650700" cy="7438050"/>
            <a:chOff x="0" y="0"/>
            <a:chExt cx="12867600" cy="9917400"/>
          </a:xfrm>
        </p:grpSpPr>
        <p:sp>
          <p:nvSpPr>
            <p:cNvPr id="27" name="Freeform 27"/>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endParaRPr lang="el-GR"/>
            </a:p>
          </p:txBody>
        </p:sp>
      </p:grpSp>
      <p:grpSp>
        <p:nvGrpSpPr>
          <p:cNvPr id="28" name="Group 28"/>
          <p:cNvGrpSpPr/>
          <p:nvPr/>
        </p:nvGrpSpPr>
        <p:grpSpPr>
          <a:xfrm>
            <a:off x="1352425" y="3290156"/>
            <a:ext cx="6289988" cy="1734187"/>
            <a:chOff x="0" y="0"/>
            <a:chExt cx="8386650" cy="2312250"/>
          </a:xfrm>
        </p:grpSpPr>
        <p:sp>
          <p:nvSpPr>
            <p:cNvPr id="29" name="Freeform 29"/>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endParaRPr lang="el-GR"/>
            </a:p>
          </p:txBody>
        </p:sp>
        <p:sp>
          <p:nvSpPr>
            <p:cNvPr id="30" name="Freeform 30"/>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grpSp>
        <p:nvGrpSpPr>
          <p:cNvPr id="31" name="Group 31"/>
          <p:cNvGrpSpPr/>
          <p:nvPr/>
        </p:nvGrpSpPr>
        <p:grpSpPr>
          <a:xfrm>
            <a:off x="7847836" y="3290119"/>
            <a:ext cx="6289988" cy="1734187"/>
            <a:chOff x="0" y="0"/>
            <a:chExt cx="8386650" cy="2312250"/>
          </a:xfrm>
        </p:grpSpPr>
        <p:sp>
          <p:nvSpPr>
            <p:cNvPr id="32" name="Freeform 32"/>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endParaRPr lang="el-GR"/>
            </a:p>
          </p:txBody>
        </p:sp>
        <p:sp>
          <p:nvSpPr>
            <p:cNvPr id="33" name="Freeform 33"/>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grpSp>
        <p:nvGrpSpPr>
          <p:cNvPr id="34" name="Group 34"/>
          <p:cNvGrpSpPr/>
          <p:nvPr/>
        </p:nvGrpSpPr>
        <p:grpSpPr>
          <a:xfrm>
            <a:off x="1352425" y="5200669"/>
            <a:ext cx="6289988" cy="1734187"/>
            <a:chOff x="0" y="0"/>
            <a:chExt cx="8386650" cy="2312250"/>
          </a:xfrm>
        </p:grpSpPr>
        <p:sp>
          <p:nvSpPr>
            <p:cNvPr id="35" name="Freeform 35"/>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endParaRPr lang="el-GR"/>
            </a:p>
          </p:txBody>
        </p:sp>
        <p:sp>
          <p:nvSpPr>
            <p:cNvPr id="36" name="Freeform 36"/>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grpSp>
        <p:nvGrpSpPr>
          <p:cNvPr id="37" name="Group 37"/>
          <p:cNvGrpSpPr/>
          <p:nvPr/>
        </p:nvGrpSpPr>
        <p:grpSpPr>
          <a:xfrm>
            <a:off x="7847836" y="5200669"/>
            <a:ext cx="6289988" cy="1734187"/>
            <a:chOff x="0" y="0"/>
            <a:chExt cx="8386650" cy="2312250"/>
          </a:xfrm>
        </p:grpSpPr>
        <p:sp>
          <p:nvSpPr>
            <p:cNvPr id="38" name="Freeform 38"/>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endParaRPr lang="el-GR"/>
            </a:p>
          </p:txBody>
        </p:sp>
        <p:sp>
          <p:nvSpPr>
            <p:cNvPr id="39" name="Freeform 39"/>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sp>
        <p:nvSpPr>
          <p:cNvPr id="40" name="TextBox 40"/>
          <p:cNvSpPr txBox="1"/>
          <p:nvPr/>
        </p:nvSpPr>
        <p:spPr>
          <a:xfrm>
            <a:off x="1861685" y="3638100"/>
            <a:ext cx="5506500" cy="1019175"/>
          </a:xfrm>
          <a:prstGeom prst="rect">
            <a:avLst/>
          </a:prstGeom>
        </p:spPr>
        <p:txBody>
          <a:bodyPr lIns="0" tIns="0" rIns="0" bIns="0" rtlCol="0" anchor="t">
            <a:spAutoFit/>
          </a:bodyPr>
          <a:lstStyle/>
          <a:p>
            <a:pPr algn="l">
              <a:lnSpc>
                <a:spcPts val="2640"/>
              </a:lnSpc>
            </a:pPr>
            <a:r>
              <a:rPr lang="en-US" sz="2200">
                <a:solidFill>
                  <a:srgbClr val="FFFFFF"/>
                </a:solidFill>
                <a:latin typeface="Arial"/>
                <a:ea typeface="Arial"/>
                <a:cs typeface="Arial"/>
                <a:sym typeface="Arial"/>
              </a:rPr>
              <a:t>Le imprese devono adottare modelli più circolari per la fornitura di beni e servizi, contribuendo a ridurre il consumo di risorse.</a:t>
            </a:r>
          </a:p>
        </p:txBody>
      </p:sp>
      <p:sp>
        <p:nvSpPr>
          <p:cNvPr id="41" name="TextBox 41"/>
          <p:cNvSpPr txBox="1"/>
          <p:nvPr/>
        </p:nvSpPr>
        <p:spPr>
          <a:xfrm>
            <a:off x="1861685" y="5381962"/>
            <a:ext cx="5470500" cy="1352550"/>
          </a:xfrm>
          <a:prstGeom prst="rect">
            <a:avLst/>
          </a:prstGeom>
        </p:spPr>
        <p:txBody>
          <a:bodyPr lIns="0" tIns="0" rIns="0" bIns="0" rtlCol="0" anchor="t">
            <a:spAutoFit/>
          </a:bodyPr>
          <a:lstStyle/>
          <a:p>
            <a:pPr algn="l">
              <a:lnSpc>
                <a:spcPts val="2640"/>
              </a:lnSpc>
            </a:pPr>
            <a:r>
              <a:rPr lang="en-US" sz="2200">
                <a:solidFill>
                  <a:srgbClr val="FFFFFF"/>
                </a:solidFill>
                <a:latin typeface="Arial"/>
                <a:ea typeface="Arial"/>
                <a:cs typeface="Arial"/>
                <a:sym typeface="Arial"/>
              </a:rPr>
              <a:t>I consumatori dovrebbero essere incoraggiati ad acquistare prodotti sostenibili e ad utilizzarli a lungo per contribuire a mantenerne alto il valore.</a:t>
            </a:r>
          </a:p>
        </p:txBody>
      </p:sp>
      <p:sp>
        <p:nvSpPr>
          <p:cNvPr id="42" name="TextBox 42"/>
          <p:cNvSpPr txBox="1"/>
          <p:nvPr/>
        </p:nvSpPr>
        <p:spPr>
          <a:xfrm>
            <a:off x="8344197" y="3471412"/>
            <a:ext cx="5604600" cy="1352550"/>
          </a:xfrm>
          <a:prstGeom prst="rect">
            <a:avLst/>
          </a:prstGeom>
        </p:spPr>
        <p:txBody>
          <a:bodyPr lIns="0" tIns="0" rIns="0" bIns="0" rtlCol="0" anchor="t">
            <a:spAutoFit/>
          </a:bodyPr>
          <a:lstStyle/>
          <a:p>
            <a:pPr algn="l">
              <a:lnSpc>
                <a:spcPts val="2640"/>
              </a:lnSpc>
            </a:pPr>
            <a:r>
              <a:rPr lang="en-US" sz="2200">
                <a:solidFill>
                  <a:srgbClr val="FFFFFF"/>
                </a:solidFill>
                <a:latin typeface="Arial"/>
                <a:ea typeface="Arial"/>
                <a:cs typeface="Arial"/>
                <a:sym typeface="Arial"/>
              </a:rPr>
              <a:t>I flussi di materiali devono diventare più ristretti, con l'obiettivo di ridurre l'uso di materiali vergini e riciclare la quantità sempre minore di rifiuti prodotti.</a:t>
            </a:r>
          </a:p>
        </p:txBody>
      </p:sp>
      <p:sp>
        <p:nvSpPr>
          <p:cNvPr id="43" name="TextBox 43"/>
          <p:cNvSpPr txBox="1"/>
          <p:nvPr/>
        </p:nvSpPr>
        <p:spPr>
          <a:xfrm>
            <a:off x="8344197" y="5376788"/>
            <a:ext cx="5447710" cy="1352550"/>
          </a:xfrm>
          <a:prstGeom prst="rect">
            <a:avLst/>
          </a:prstGeom>
        </p:spPr>
        <p:txBody>
          <a:bodyPr wrap="square" lIns="0" tIns="0" rIns="0" bIns="0" rtlCol="0" anchor="t">
            <a:spAutoFit/>
          </a:bodyPr>
          <a:lstStyle/>
          <a:p>
            <a:pPr algn="l">
              <a:lnSpc>
                <a:spcPts val="2640"/>
              </a:lnSpc>
            </a:pPr>
            <a:r>
              <a:rPr lang="en-US" sz="2200">
                <a:solidFill>
                  <a:srgbClr val="FFFFFF"/>
                </a:solidFill>
                <a:latin typeface="Arial"/>
                <a:ea typeface="Arial"/>
                <a:cs typeface="Arial"/>
                <a:sym typeface="Arial"/>
              </a:rPr>
              <a:t>Un </a:t>
            </a:r>
            <a:r>
              <a:rPr lang="en-US" sz="2200" err="1">
                <a:solidFill>
                  <a:srgbClr val="FFFFFF"/>
                </a:solidFill>
                <a:latin typeface="Arial"/>
                <a:ea typeface="Arial"/>
                <a:cs typeface="Arial"/>
                <a:sym typeface="Arial"/>
              </a:rPr>
              <a:t>quadro</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favorevole</a:t>
            </a:r>
            <a:r>
              <a:rPr lang="en-US" sz="2200">
                <a:solidFill>
                  <a:srgbClr val="FFFFFF"/>
                </a:solidFill>
                <a:latin typeface="Arial"/>
                <a:ea typeface="Arial"/>
                <a:cs typeface="Arial"/>
                <a:sym typeface="Arial"/>
              </a:rPr>
              <a:t> per </a:t>
            </a:r>
            <a:r>
              <a:rPr lang="en-US" sz="2200" err="1">
                <a:solidFill>
                  <a:srgbClr val="FFFFFF"/>
                </a:solidFill>
                <a:latin typeface="Arial"/>
                <a:ea typeface="Arial"/>
                <a:cs typeface="Arial"/>
                <a:sym typeface="Arial"/>
              </a:rPr>
              <a:t>promuovere</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questo</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approccio</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Ciò</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significa</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che</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è</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necessario</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attuare</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politiche</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forti</a:t>
            </a:r>
            <a:r>
              <a:rPr lang="en-US" sz="2200">
                <a:solidFill>
                  <a:srgbClr val="FFFFFF"/>
                </a:solidFill>
                <a:latin typeface="Arial"/>
                <a:ea typeface="Arial"/>
                <a:cs typeface="Arial"/>
                <a:sym typeface="Arial"/>
              </a:rPr>
              <a:t> e </a:t>
            </a:r>
            <a:r>
              <a:rPr lang="en-US" sz="2200" err="1">
                <a:solidFill>
                  <a:srgbClr val="FFFFFF"/>
                </a:solidFill>
                <a:latin typeface="Arial"/>
                <a:ea typeface="Arial"/>
                <a:cs typeface="Arial"/>
                <a:sym typeface="Arial"/>
              </a:rPr>
              <a:t>garantire</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finanziamenti</a:t>
            </a:r>
            <a:r>
              <a:rPr lang="en-US" sz="2200">
                <a:solidFill>
                  <a:srgbClr val="FFFFFF"/>
                </a:solidFill>
                <a:latin typeface="Arial"/>
                <a:ea typeface="Arial"/>
                <a:cs typeface="Arial"/>
                <a:sym typeface="Arial"/>
              </a:rPr>
              <a:t> </a:t>
            </a:r>
            <a:r>
              <a:rPr lang="en-US" sz="2200" err="1">
                <a:solidFill>
                  <a:srgbClr val="FFFFFF"/>
                </a:solidFill>
                <a:latin typeface="Arial"/>
                <a:ea typeface="Arial"/>
                <a:cs typeface="Arial"/>
                <a:sym typeface="Arial"/>
              </a:rPr>
              <a:t>adeguati</a:t>
            </a:r>
            <a:r>
              <a:rPr lang="en-US" sz="2200">
                <a:solidFill>
                  <a:srgbClr val="FFFFFF"/>
                </a:solidFill>
                <a:latin typeface="Arial"/>
                <a:ea typeface="Arial"/>
                <a:cs typeface="Arial"/>
                <a:sym typeface="Arial"/>
              </a:rPr>
              <a:t> per la </a:t>
            </a:r>
            <a:r>
              <a:rPr lang="en-US" sz="2200" err="1">
                <a:solidFill>
                  <a:srgbClr val="FFFFFF"/>
                </a:solidFill>
                <a:latin typeface="Arial"/>
                <a:ea typeface="Arial"/>
                <a:cs typeface="Arial"/>
                <a:sym typeface="Arial"/>
              </a:rPr>
              <a:t>transizione</a:t>
            </a:r>
            <a:r>
              <a:rPr lang="en-US" sz="2200">
                <a:solidFill>
                  <a:srgbClr val="FFFFFF"/>
                </a:solidFill>
                <a:latin typeface="Arial"/>
                <a:ea typeface="Arial"/>
                <a:cs typeface="Arial"/>
                <a:sym typeface="Arial"/>
              </a:rPr>
              <a:t>.</a:t>
            </a:r>
          </a:p>
        </p:txBody>
      </p:sp>
      <p:grpSp>
        <p:nvGrpSpPr>
          <p:cNvPr id="44" name="Group 44"/>
          <p:cNvGrpSpPr/>
          <p:nvPr/>
        </p:nvGrpSpPr>
        <p:grpSpPr>
          <a:xfrm>
            <a:off x="595158" y="-400078"/>
            <a:ext cx="12424072" cy="3153881"/>
            <a:chOff x="0" y="0"/>
            <a:chExt cx="23830969" cy="6049550"/>
          </a:xfrm>
        </p:grpSpPr>
        <p:sp>
          <p:nvSpPr>
            <p:cNvPr id="45" name="Freeform 45"/>
            <p:cNvSpPr/>
            <p:nvPr/>
          </p:nvSpPr>
          <p:spPr>
            <a:xfrm>
              <a:off x="0" y="0"/>
              <a:ext cx="23830969" cy="6049550"/>
            </a:xfrm>
            <a:custGeom>
              <a:avLst/>
              <a:gdLst/>
              <a:ahLst/>
              <a:cxnLst/>
              <a:rect l="l" t="t" r="r" b="b"/>
              <a:pathLst>
                <a:path w="23830969" h="6049550">
                  <a:moveTo>
                    <a:pt x="0" y="0"/>
                  </a:moveTo>
                  <a:lnTo>
                    <a:pt x="23830969" y="0"/>
                  </a:lnTo>
                  <a:lnTo>
                    <a:pt x="23830969" y="6049550"/>
                  </a:lnTo>
                  <a:lnTo>
                    <a:pt x="0" y="6049550"/>
                  </a:lnTo>
                  <a:close/>
                </a:path>
              </a:pathLst>
            </a:custGeom>
            <a:solidFill>
              <a:srgbClr val="000000">
                <a:alpha val="0"/>
              </a:srgbClr>
            </a:solidFill>
          </p:spPr>
          <p:txBody>
            <a:bodyPr/>
            <a:lstStyle/>
            <a:p>
              <a:endParaRPr lang="el-GR"/>
            </a:p>
          </p:txBody>
        </p:sp>
        <p:sp>
          <p:nvSpPr>
            <p:cNvPr id="46" name="TextBox 46"/>
            <p:cNvSpPr txBox="1"/>
            <p:nvPr/>
          </p:nvSpPr>
          <p:spPr>
            <a:xfrm>
              <a:off x="0" y="57150"/>
              <a:ext cx="23830969" cy="5992400"/>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L'economia circolare in Europa:</a:t>
              </a:r>
            </a:p>
            <a:p>
              <a:pPr algn="l">
                <a:lnSpc>
                  <a:spcPts val="5184"/>
                </a:lnSpc>
              </a:pPr>
              <a:r>
                <a:rPr lang="en-US" sz="4800">
                  <a:solidFill>
                    <a:srgbClr val="8D5CFF"/>
                  </a:solidFill>
                  <a:latin typeface="Georgia"/>
                  <a:ea typeface="Georgia"/>
                  <a:cs typeface="Georgia"/>
                  <a:sym typeface="Georgia"/>
                </a:rPr>
                <a:t>cosa occorre fare</a:t>
              </a:r>
              <a:r>
                <a:rPr lang="en-US" sz="4800">
                  <a:solidFill>
                    <a:srgbClr val="19112C"/>
                  </a:solidFill>
                  <a:latin typeface="Georgia"/>
                  <a:ea typeface="Georgia"/>
                  <a:cs typeface="Georgia"/>
                  <a:sym typeface="Georgia"/>
                </a:rPr>
                <a:t>? </a:t>
              </a:r>
            </a:p>
            <a:p>
              <a:pPr algn="l">
                <a:lnSpc>
                  <a:spcPts val="3974"/>
                </a:lnSpc>
              </a:pPr>
              <a:endParaRPr lang="en-US" sz="4800">
                <a:solidFill>
                  <a:srgbClr val="19112C"/>
                </a:solidFill>
                <a:latin typeface="Georgia"/>
                <a:ea typeface="Georgia"/>
                <a:cs typeface="Georgia"/>
                <a:sym typeface="Georgia"/>
              </a:endParaRPr>
            </a:p>
          </p:txBody>
        </p:sp>
      </p:grpSp>
      <p:pic>
        <p:nvPicPr>
          <p:cNvPr id="48" name="Immagine 47" descr="Immagine che contiene Blu elettrico, Carattere, blu, Blu intenso&#10;&#10;Il contenuto generato dall&amp;#39;IA potrebbe non essere corretto.">
            <a:extLst>
              <a:ext uri="{FF2B5EF4-FFF2-40B4-BE49-F238E27FC236}">
                <a16:creationId xmlns:a16="http://schemas.microsoft.com/office/drawing/2014/main" id="{BE2EBCDA-EC18-5D37-10E2-61F6AEA0FC7B}"/>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8"/>
              <a:stretch>
                <a:fillRect b="-2"/>
              </a:stretch>
            </a:blipFill>
          </p:spPr>
          <p:txBody>
            <a:bodyPr/>
            <a:lstStyle/>
            <a:p>
              <a:endParaRPr lang="el-GR"/>
            </a:p>
          </p:txBody>
        </p:sp>
      </p:grpSp>
      <p:grpSp>
        <p:nvGrpSpPr>
          <p:cNvPr id="21" name="Group 21"/>
          <p:cNvGrpSpPr/>
          <p:nvPr/>
        </p:nvGrpSpPr>
        <p:grpSpPr>
          <a:xfrm>
            <a:off x="1028700" y="578304"/>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Circolarità nel settore tessile</a:t>
              </a:r>
            </a:p>
          </p:txBody>
        </p:sp>
      </p:grpSp>
      <p:sp>
        <p:nvSpPr>
          <p:cNvPr id="24" name="TextBox 24"/>
          <p:cNvSpPr txBox="1"/>
          <p:nvPr/>
        </p:nvSpPr>
        <p:spPr>
          <a:xfrm>
            <a:off x="1028700" y="3214687"/>
            <a:ext cx="9620786" cy="3095625"/>
          </a:xfrm>
          <a:prstGeom prst="rect">
            <a:avLst/>
          </a:prstGeom>
        </p:spPr>
        <p:txBody>
          <a:bodyPr lIns="0" tIns="0" rIns="0" bIns="0" rtlCol="0" anchor="t">
            <a:spAutoFit/>
          </a:bodyPr>
          <a:lstStyle/>
          <a:p>
            <a:pPr algn="l">
              <a:lnSpc>
                <a:spcPts val="4320"/>
              </a:lnSpc>
            </a:pPr>
            <a:r>
              <a:rPr lang="en-US" sz="3600" b="1">
                <a:solidFill>
                  <a:srgbClr val="19112C"/>
                </a:solidFill>
                <a:latin typeface="Arial Bold"/>
                <a:ea typeface="Arial Bold"/>
                <a:cs typeface="Arial Bold"/>
                <a:sym typeface="Arial Bold"/>
              </a:rPr>
              <a:t>Che cos'è un modello di business tessile circolare?</a:t>
            </a:r>
          </a:p>
          <a:p>
            <a:pPr algn="l">
              <a:lnSpc>
                <a:spcPts val="4320"/>
              </a:lnSpc>
            </a:pPr>
            <a:endParaRPr lang="en-US" sz="3600" b="1">
              <a:solidFill>
                <a:srgbClr val="19112C"/>
              </a:solidFill>
              <a:latin typeface="Arial Bold"/>
              <a:ea typeface="Arial Bold"/>
              <a:cs typeface="Arial Bold"/>
              <a:sym typeface="Arial Bold"/>
            </a:endParaRPr>
          </a:p>
          <a:p>
            <a:pPr marL="597222" lvl="1" indent="-298611" algn="l">
              <a:lnSpc>
                <a:spcPts val="3960"/>
              </a:lnSpc>
              <a:buFont typeface="Arial"/>
              <a:buChar char="•"/>
            </a:pPr>
            <a:r>
              <a:rPr lang="en-US" sz="3300">
                <a:solidFill>
                  <a:srgbClr val="19112C"/>
                </a:solidFill>
                <a:latin typeface="Arial"/>
                <a:ea typeface="Arial"/>
                <a:cs typeface="Arial"/>
                <a:sym typeface="Arial"/>
              </a:rPr>
              <a:t>Quali sono i principi dell'economia circolare?</a:t>
            </a:r>
          </a:p>
          <a:p>
            <a:pPr marL="597222" lvl="1" indent="-298611" algn="l">
              <a:lnSpc>
                <a:spcPts val="3960"/>
              </a:lnSpc>
              <a:buFont typeface="Arial"/>
              <a:buChar char="•"/>
            </a:pPr>
            <a:r>
              <a:rPr lang="en-US" sz="3300">
                <a:solidFill>
                  <a:srgbClr val="19112C"/>
                </a:solidFill>
                <a:latin typeface="Arial"/>
                <a:ea typeface="Arial"/>
                <a:cs typeface="Arial"/>
                <a:sym typeface="Arial"/>
              </a:rPr>
              <a:t>Come vengono applicati nel settore tessile?</a:t>
            </a:r>
          </a:p>
          <a:p>
            <a:pPr marL="597222" lvl="1" indent="-298611" algn="l">
              <a:lnSpc>
                <a:spcPts val="3960"/>
              </a:lnSpc>
              <a:buFont typeface="Arial"/>
              <a:buChar char="•"/>
            </a:pPr>
            <a:r>
              <a:rPr lang="en-US" sz="3300">
                <a:solidFill>
                  <a:srgbClr val="19112C"/>
                </a:solidFill>
                <a:latin typeface="Arial"/>
                <a:ea typeface="Arial"/>
                <a:cs typeface="Arial"/>
                <a:sym typeface="Arial"/>
              </a:rPr>
              <a:t>Quali sono le sfide più grandi per la sua implementazione?</a:t>
            </a: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292FA15A-3473-D972-9354-4BC8B993673A}"/>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38554"/>
          </a:xfrm>
          <a:prstGeom prst="rect">
            <a:avLst/>
          </a:prstGeom>
        </p:spPr>
        <p:txBody>
          <a:bodyPr lIns="0" tIns="0" rIns="0" bIns="0" rtlCol="0" anchor="t">
            <a:spAutoFit/>
          </a:bodyPr>
          <a:lstStyle/>
          <a:p>
            <a:pPr algn="ctr"/>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responsabili.</a:t>
            </a:r>
            <a:endParaRPr lang="it-IT" sz="1100">
              <a:solidFill>
                <a:srgbClr val="000000"/>
              </a:solidFill>
              <a:latin typeface="Arial"/>
              <a:ea typeface="Arial Italics"/>
              <a:cs typeface="Arial"/>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sp>
        <p:nvSpPr>
          <p:cNvPr id="21" name="TextBox 21"/>
          <p:cNvSpPr txBox="1"/>
          <p:nvPr/>
        </p:nvSpPr>
        <p:spPr>
          <a:xfrm>
            <a:off x="786092" y="3430577"/>
            <a:ext cx="9272426" cy="552856"/>
          </a:xfrm>
          <a:prstGeom prst="rect">
            <a:avLst/>
          </a:prstGeom>
        </p:spPr>
        <p:txBody>
          <a:bodyPr lIns="0" tIns="0" rIns="0" bIns="0" rtlCol="0" anchor="t">
            <a:spAutoFit/>
          </a:bodyPr>
          <a:lstStyle/>
          <a:p>
            <a:pPr algn="l">
              <a:lnSpc>
                <a:spcPts val="3210"/>
              </a:lnSpc>
            </a:pPr>
            <a:r>
              <a:rPr lang="en-US" sz="2972">
                <a:solidFill>
                  <a:srgbClr val="FFFFFF"/>
                </a:solidFill>
                <a:latin typeface="Arial"/>
                <a:ea typeface="Arial"/>
                <a:cs typeface="Arial"/>
                <a:sym typeface="Arial"/>
              </a:rPr>
              <a:t>Il settore tessile è una delle industrie più inquinanti </a:t>
            </a:r>
          </a:p>
        </p:txBody>
      </p:sp>
      <p:grpSp>
        <p:nvGrpSpPr>
          <p:cNvPr id="22" name="Group 22"/>
          <p:cNvGrpSpPr/>
          <p:nvPr/>
        </p:nvGrpSpPr>
        <p:grpSpPr>
          <a:xfrm>
            <a:off x="736392" y="2535954"/>
            <a:ext cx="2770594" cy="838197"/>
            <a:chOff x="0" y="0"/>
            <a:chExt cx="3694126" cy="1117596"/>
          </a:xfrm>
        </p:grpSpPr>
        <p:sp>
          <p:nvSpPr>
            <p:cNvPr id="23" name="Freeform 23"/>
            <p:cNvSpPr/>
            <p:nvPr/>
          </p:nvSpPr>
          <p:spPr>
            <a:xfrm>
              <a:off x="0" y="0"/>
              <a:ext cx="3694126" cy="1117596"/>
            </a:xfrm>
            <a:custGeom>
              <a:avLst/>
              <a:gdLst/>
              <a:ahLst/>
              <a:cxnLst/>
              <a:rect l="l" t="t" r="r" b="b"/>
              <a:pathLst>
                <a:path w="3694126" h="1117596">
                  <a:moveTo>
                    <a:pt x="0" y="0"/>
                  </a:moveTo>
                  <a:lnTo>
                    <a:pt x="3694126" y="0"/>
                  </a:lnTo>
                  <a:lnTo>
                    <a:pt x="3694126" y="1117596"/>
                  </a:lnTo>
                  <a:lnTo>
                    <a:pt x="0" y="1117596"/>
                  </a:lnTo>
                  <a:close/>
                </a:path>
              </a:pathLst>
            </a:custGeom>
            <a:solidFill>
              <a:srgbClr val="000000">
                <a:alpha val="0"/>
              </a:srgbClr>
            </a:solidFill>
          </p:spPr>
          <p:txBody>
            <a:bodyPr/>
            <a:lstStyle/>
            <a:p>
              <a:endParaRPr lang="el-GR"/>
            </a:p>
          </p:txBody>
        </p:sp>
        <p:sp>
          <p:nvSpPr>
            <p:cNvPr id="24" name="TextBox 24"/>
            <p:cNvSpPr txBox="1"/>
            <p:nvPr/>
          </p:nvSpPr>
          <p:spPr>
            <a:xfrm>
              <a:off x="0" y="38100"/>
              <a:ext cx="3694126" cy="1079496"/>
            </a:xfrm>
            <a:prstGeom prst="rect">
              <a:avLst/>
            </a:prstGeom>
          </p:spPr>
          <p:txBody>
            <a:bodyPr lIns="0" tIns="0" rIns="0" bIns="0" rtlCol="0" anchor="b"/>
            <a:lstStyle/>
            <a:p>
              <a:pPr algn="l">
                <a:lnSpc>
                  <a:spcPts val="4536"/>
                </a:lnSpc>
              </a:pPr>
              <a:r>
                <a:rPr lang="en-US" sz="4200" b="1">
                  <a:solidFill>
                    <a:srgbClr val="FFFFFF"/>
                  </a:solidFill>
                  <a:latin typeface="Georgia Bold"/>
                  <a:ea typeface="Georgia Bold"/>
                  <a:cs typeface="Georgia Bold"/>
                  <a:sym typeface="Georgia Bold"/>
                </a:rPr>
                <a:t>Oggi</a:t>
              </a:r>
            </a:p>
          </p:txBody>
        </p:sp>
      </p:grpSp>
      <p:grpSp>
        <p:nvGrpSpPr>
          <p:cNvPr id="25" name="Group 25"/>
          <p:cNvGrpSpPr/>
          <p:nvPr/>
        </p:nvGrpSpPr>
        <p:grpSpPr>
          <a:xfrm rot="-5400000">
            <a:off x="10685499" y="2989701"/>
            <a:ext cx="682606" cy="1341018"/>
            <a:chOff x="0" y="0"/>
            <a:chExt cx="910142" cy="1788024"/>
          </a:xfrm>
        </p:grpSpPr>
        <p:sp>
          <p:nvSpPr>
            <p:cNvPr id="26" name="Freeform 26"/>
            <p:cNvSpPr/>
            <p:nvPr/>
          </p:nvSpPr>
          <p:spPr>
            <a:xfrm>
              <a:off x="12700" y="12700"/>
              <a:ext cx="884682" cy="1762633"/>
            </a:xfrm>
            <a:custGeom>
              <a:avLst/>
              <a:gdLst/>
              <a:ahLst/>
              <a:cxnLst/>
              <a:rect l="l" t="t" r="r" b="b"/>
              <a:pathLst>
                <a:path w="884682" h="1762633">
                  <a:moveTo>
                    <a:pt x="0" y="1314069"/>
                  </a:moveTo>
                  <a:lnTo>
                    <a:pt x="221234" y="1314069"/>
                  </a:lnTo>
                  <a:lnTo>
                    <a:pt x="221234" y="0"/>
                  </a:lnTo>
                  <a:lnTo>
                    <a:pt x="663575" y="0"/>
                  </a:lnTo>
                  <a:lnTo>
                    <a:pt x="663575" y="1314069"/>
                  </a:lnTo>
                  <a:lnTo>
                    <a:pt x="884682" y="1314069"/>
                  </a:lnTo>
                  <a:lnTo>
                    <a:pt x="442341" y="1762633"/>
                  </a:lnTo>
                  <a:close/>
                </a:path>
              </a:pathLst>
            </a:custGeom>
            <a:solidFill>
              <a:srgbClr val="FFFFFF"/>
            </a:solidFill>
          </p:spPr>
          <p:txBody>
            <a:bodyPr/>
            <a:lstStyle/>
            <a:p>
              <a:endParaRPr lang="el-GR"/>
            </a:p>
          </p:txBody>
        </p:sp>
        <p:sp>
          <p:nvSpPr>
            <p:cNvPr id="27" name="Freeform 27"/>
            <p:cNvSpPr/>
            <p:nvPr/>
          </p:nvSpPr>
          <p:spPr>
            <a:xfrm>
              <a:off x="-1016" y="0"/>
              <a:ext cx="911987" cy="1788033"/>
            </a:xfrm>
            <a:custGeom>
              <a:avLst/>
              <a:gdLst/>
              <a:ahLst/>
              <a:cxnLst/>
              <a:rect l="l" t="t" r="r" b="b"/>
              <a:pathLst>
                <a:path w="911987" h="1788033">
                  <a:moveTo>
                    <a:pt x="13716" y="1314069"/>
                  </a:moveTo>
                  <a:lnTo>
                    <a:pt x="234950" y="1314069"/>
                  </a:lnTo>
                  <a:lnTo>
                    <a:pt x="234950" y="1326769"/>
                  </a:lnTo>
                  <a:lnTo>
                    <a:pt x="222250" y="1326769"/>
                  </a:lnTo>
                  <a:lnTo>
                    <a:pt x="222250" y="12700"/>
                  </a:lnTo>
                  <a:cubicBezTo>
                    <a:pt x="222250" y="5715"/>
                    <a:pt x="227965" y="0"/>
                    <a:pt x="234950" y="0"/>
                  </a:cubicBezTo>
                  <a:lnTo>
                    <a:pt x="677291" y="0"/>
                  </a:lnTo>
                  <a:cubicBezTo>
                    <a:pt x="684276" y="0"/>
                    <a:pt x="689991" y="5715"/>
                    <a:pt x="689991" y="12700"/>
                  </a:cubicBezTo>
                  <a:lnTo>
                    <a:pt x="689991" y="1326769"/>
                  </a:lnTo>
                  <a:lnTo>
                    <a:pt x="677291" y="1326769"/>
                  </a:lnTo>
                  <a:lnTo>
                    <a:pt x="677291" y="1314069"/>
                  </a:lnTo>
                  <a:lnTo>
                    <a:pt x="898398" y="1314069"/>
                  </a:lnTo>
                  <a:cubicBezTo>
                    <a:pt x="903478" y="1314069"/>
                    <a:pt x="908177" y="1317117"/>
                    <a:pt x="910082" y="1321816"/>
                  </a:cubicBezTo>
                  <a:cubicBezTo>
                    <a:pt x="911987" y="1326515"/>
                    <a:pt x="910971" y="1331976"/>
                    <a:pt x="907415" y="1335659"/>
                  </a:cubicBezTo>
                  <a:lnTo>
                    <a:pt x="465074" y="1784223"/>
                  </a:lnTo>
                  <a:cubicBezTo>
                    <a:pt x="462661" y="1786636"/>
                    <a:pt x="459486" y="1788033"/>
                    <a:pt x="456057" y="1788033"/>
                  </a:cubicBezTo>
                  <a:cubicBezTo>
                    <a:pt x="452628" y="1788033"/>
                    <a:pt x="449453" y="1786636"/>
                    <a:pt x="447040" y="1784223"/>
                  </a:cubicBezTo>
                  <a:lnTo>
                    <a:pt x="4699" y="1335659"/>
                  </a:lnTo>
                  <a:cubicBezTo>
                    <a:pt x="1143" y="1331976"/>
                    <a:pt x="0" y="1326515"/>
                    <a:pt x="2032" y="1321816"/>
                  </a:cubicBezTo>
                  <a:cubicBezTo>
                    <a:pt x="4064" y="1317117"/>
                    <a:pt x="8636" y="1314069"/>
                    <a:pt x="13716" y="1314069"/>
                  </a:cubicBezTo>
                  <a:moveTo>
                    <a:pt x="13716" y="1339469"/>
                  </a:moveTo>
                  <a:lnTo>
                    <a:pt x="13716" y="1326769"/>
                  </a:lnTo>
                  <a:lnTo>
                    <a:pt x="22733" y="1317879"/>
                  </a:lnTo>
                  <a:lnTo>
                    <a:pt x="465074" y="1766443"/>
                  </a:lnTo>
                  <a:lnTo>
                    <a:pt x="456057" y="1775333"/>
                  </a:lnTo>
                  <a:lnTo>
                    <a:pt x="447040" y="1766443"/>
                  </a:lnTo>
                  <a:lnTo>
                    <a:pt x="889381" y="1317879"/>
                  </a:lnTo>
                  <a:lnTo>
                    <a:pt x="898398" y="1326769"/>
                  </a:lnTo>
                  <a:lnTo>
                    <a:pt x="898398" y="1339469"/>
                  </a:lnTo>
                  <a:lnTo>
                    <a:pt x="677291" y="1339469"/>
                  </a:lnTo>
                  <a:cubicBezTo>
                    <a:pt x="670306" y="1339469"/>
                    <a:pt x="664591" y="1333754"/>
                    <a:pt x="664591" y="1326769"/>
                  </a:cubicBezTo>
                  <a:lnTo>
                    <a:pt x="664591" y="12700"/>
                  </a:lnTo>
                  <a:lnTo>
                    <a:pt x="677291" y="12700"/>
                  </a:lnTo>
                  <a:lnTo>
                    <a:pt x="677291" y="25400"/>
                  </a:lnTo>
                  <a:lnTo>
                    <a:pt x="234950" y="25400"/>
                  </a:lnTo>
                  <a:lnTo>
                    <a:pt x="234950" y="12700"/>
                  </a:lnTo>
                  <a:lnTo>
                    <a:pt x="247650" y="12700"/>
                  </a:lnTo>
                  <a:lnTo>
                    <a:pt x="247650" y="1326769"/>
                  </a:lnTo>
                  <a:cubicBezTo>
                    <a:pt x="247650" y="1333754"/>
                    <a:pt x="241935" y="1339469"/>
                    <a:pt x="234950" y="1339469"/>
                  </a:cubicBezTo>
                  <a:lnTo>
                    <a:pt x="13716" y="1339469"/>
                  </a:lnTo>
                  <a:close/>
                </a:path>
              </a:pathLst>
            </a:custGeom>
            <a:solidFill>
              <a:srgbClr val="FFFFFF"/>
            </a:solidFill>
          </p:spPr>
          <p:txBody>
            <a:bodyPr/>
            <a:lstStyle/>
            <a:p>
              <a:endParaRPr lang="el-GR"/>
            </a:p>
          </p:txBody>
        </p:sp>
      </p:grpSp>
      <p:grpSp>
        <p:nvGrpSpPr>
          <p:cNvPr id="28" name="Group 28"/>
          <p:cNvGrpSpPr/>
          <p:nvPr/>
        </p:nvGrpSpPr>
        <p:grpSpPr>
          <a:xfrm>
            <a:off x="3204315" y="4712343"/>
            <a:ext cx="11266890" cy="2697552"/>
            <a:chOff x="0" y="0"/>
            <a:chExt cx="15022520" cy="3596736"/>
          </a:xfrm>
        </p:grpSpPr>
        <p:sp>
          <p:nvSpPr>
            <p:cNvPr id="29" name="Freeform 29"/>
            <p:cNvSpPr/>
            <p:nvPr/>
          </p:nvSpPr>
          <p:spPr>
            <a:xfrm>
              <a:off x="12700" y="12700"/>
              <a:ext cx="14997049" cy="3571367"/>
            </a:xfrm>
            <a:custGeom>
              <a:avLst/>
              <a:gdLst/>
              <a:ahLst/>
              <a:cxnLst/>
              <a:rect l="l" t="t" r="r" b="b"/>
              <a:pathLst>
                <a:path w="14997049" h="3571367">
                  <a:moveTo>
                    <a:pt x="0" y="595249"/>
                  </a:moveTo>
                  <a:cubicBezTo>
                    <a:pt x="0" y="266446"/>
                    <a:pt x="267970" y="0"/>
                    <a:pt x="598424" y="0"/>
                  </a:cubicBezTo>
                  <a:lnTo>
                    <a:pt x="14398625" y="0"/>
                  </a:lnTo>
                  <a:cubicBezTo>
                    <a:pt x="14729079" y="0"/>
                    <a:pt x="14997049" y="266446"/>
                    <a:pt x="14997049" y="595249"/>
                  </a:cubicBezTo>
                  <a:lnTo>
                    <a:pt x="14997049" y="2976118"/>
                  </a:lnTo>
                  <a:cubicBezTo>
                    <a:pt x="14997049" y="3304794"/>
                    <a:pt x="14729079" y="3571367"/>
                    <a:pt x="14398625" y="3571367"/>
                  </a:cubicBezTo>
                  <a:lnTo>
                    <a:pt x="598424" y="3571367"/>
                  </a:lnTo>
                  <a:cubicBezTo>
                    <a:pt x="267970" y="3571367"/>
                    <a:pt x="0" y="3304794"/>
                    <a:pt x="0" y="2976118"/>
                  </a:cubicBezTo>
                  <a:close/>
                </a:path>
              </a:pathLst>
            </a:custGeom>
            <a:solidFill>
              <a:srgbClr val="75C73E"/>
            </a:solidFill>
          </p:spPr>
          <p:txBody>
            <a:bodyPr/>
            <a:lstStyle/>
            <a:p>
              <a:endParaRPr lang="el-GR"/>
            </a:p>
          </p:txBody>
        </p:sp>
        <p:sp>
          <p:nvSpPr>
            <p:cNvPr id="30" name="Freeform 30"/>
            <p:cNvSpPr/>
            <p:nvPr/>
          </p:nvSpPr>
          <p:spPr>
            <a:xfrm>
              <a:off x="0" y="0"/>
              <a:ext cx="15022449" cy="3596767"/>
            </a:xfrm>
            <a:custGeom>
              <a:avLst/>
              <a:gdLst/>
              <a:ahLst/>
              <a:cxnLst/>
              <a:rect l="l" t="t" r="r" b="b"/>
              <a:pathLst>
                <a:path w="15022449" h="3596767">
                  <a:moveTo>
                    <a:pt x="0" y="607949"/>
                  </a:moveTo>
                  <a:cubicBezTo>
                    <a:pt x="0" y="272161"/>
                    <a:pt x="273685" y="0"/>
                    <a:pt x="611124" y="0"/>
                  </a:cubicBezTo>
                  <a:lnTo>
                    <a:pt x="14411325" y="0"/>
                  </a:lnTo>
                  <a:lnTo>
                    <a:pt x="14411325" y="12700"/>
                  </a:lnTo>
                  <a:lnTo>
                    <a:pt x="14411325" y="0"/>
                  </a:lnTo>
                  <a:cubicBezTo>
                    <a:pt x="14748763" y="0"/>
                    <a:pt x="15022449" y="272161"/>
                    <a:pt x="15022449" y="607949"/>
                  </a:cubicBezTo>
                  <a:lnTo>
                    <a:pt x="15009749" y="607949"/>
                  </a:lnTo>
                  <a:lnTo>
                    <a:pt x="15022449" y="607949"/>
                  </a:lnTo>
                  <a:lnTo>
                    <a:pt x="15022449" y="2988818"/>
                  </a:lnTo>
                  <a:lnTo>
                    <a:pt x="15009749" y="2988818"/>
                  </a:lnTo>
                  <a:lnTo>
                    <a:pt x="15022449" y="2988818"/>
                  </a:lnTo>
                  <a:cubicBezTo>
                    <a:pt x="15022449" y="3324606"/>
                    <a:pt x="14748763" y="3596767"/>
                    <a:pt x="14411325" y="3596767"/>
                  </a:cubicBezTo>
                  <a:lnTo>
                    <a:pt x="14411325" y="3584067"/>
                  </a:lnTo>
                  <a:lnTo>
                    <a:pt x="14411325" y="3596767"/>
                  </a:lnTo>
                  <a:lnTo>
                    <a:pt x="611124" y="3596767"/>
                  </a:lnTo>
                  <a:lnTo>
                    <a:pt x="611124" y="3584067"/>
                  </a:lnTo>
                  <a:lnTo>
                    <a:pt x="611124" y="3596767"/>
                  </a:lnTo>
                  <a:cubicBezTo>
                    <a:pt x="273685" y="3596767"/>
                    <a:pt x="0" y="3324606"/>
                    <a:pt x="0" y="2988818"/>
                  </a:cubicBezTo>
                  <a:lnTo>
                    <a:pt x="0" y="607949"/>
                  </a:lnTo>
                  <a:lnTo>
                    <a:pt x="12700" y="607949"/>
                  </a:lnTo>
                  <a:lnTo>
                    <a:pt x="0" y="607949"/>
                  </a:lnTo>
                  <a:moveTo>
                    <a:pt x="25400" y="607949"/>
                  </a:moveTo>
                  <a:lnTo>
                    <a:pt x="25400" y="2988818"/>
                  </a:lnTo>
                  <a:lnTo>
                    <a:pt x="12700" y="2988818"/>
                  </a:lnTo>
                  <a:lnTo>
                    <a:pt x="25400" y="2988818"/>
                  </a:lnTo>
                  <a:cubicBezTo>
                    <a:pt x="25400" y="3310509"/>
                    <a:pt x="287528" y="3571367"/>
                    <a:pt x="611124" y="3571367"/>
                  </a:cubicBezTo>
                  <a:lnTo>
                    <a:pt x="14411325" y="3571367"/>
                  </a:lnTo>
                  <a:cubicBezTo>
                    <a:pt x="14734921" y="3571367"/>
                    <a:pt x="14997049" y="3310509"/>
                    <a:pt x="14997049" y="2988818"/>
                  </a:cubicBezTo>
                  <a:lnTo>
                    <a:pt x="14997049" y="607949"/>
                  </a:lnTo>
                  <a:cubicBezTo>
                    <a:pt x="14997049" y="286258"/>
                    <a:pt x="14734921" y="25400"/>
                    <a:pt x="14411325" y="25400"/>
                  </a:cubicBezTo>
                  <a:lnTo>
                    <a:pt x="611124" y="25400"/>
                  </a:lnTo>
                  <a:lnTo>
                    <a:pt x="611124" y="12700"/>
                  </a:lnTo>
                  <a:lnTo>
                    <a:pt x="611124" y="25400"/>
                  </a:lnTo>
                  <a:cubicBezTo>
                    <a:pt x="287528" y="25400"/>
                    <a:pt x="25400" y="286258"/>
                    <a:pt x="25400" y="607949"/>
                  </a:cubicBezTo>
                  <a:close/>
                </a:path>
              </a:pathLst>
            </a:custGeom>
            <a:solidFill>
              <a:srgbClr val="C0FF99"/>
            </a:solidFill>
          </p:spPr>
          <p:txBody>
            <a:bodyPr/>
            <a:lstStyle/>
            <a:p>
              <a:endParaRPr lang="el-GR"/>
            </a:p>
          </p:txBody>
        </p:sp>
      </p:grpSp>
      <p:sp>
        <p:nvSpPr>
          <p:cNvPr id="31" name="TextBox 31"/>
          <p:cNvSpPr txBox="1"/>
          <p:nvPr/>
        </p:nvSpPr>
        <p:spPr>
          <a:xfrm>
            <a:off x="3506986" y="4953919"/>
            <a:ext cx="10661546" cy="1749933"/>
          </a:xfrm>
          <a:prstGeom prst="rect">
            <a:avLst/>
          </a:prstGeom>
        </p:spPr>
        <p:txBody>
          <a:bodyPr lIns="0" tIns="0" rIns="0" bIns="0" rtlCol="0" anchor="t">
            <a:spAutoFit/>
          </a:bodyPr>
          <a:lstStyle/>
          <a:p>
            <a:pPr algn="ctr">
              <a:lnSpc>
                <a:spcPts val="4536"/>
              </a:lnSpc>
            </a:pPr>
            <a:r>
              <a:rPr lang="en-US" sz="4200">
                <a:solidFill>
                  <a:srgbClr val="FFFFFF"/>
                </a:solidFill>
                <a:latin typeface="Arial"/>
                <a:ea typeface="Arial"/>
                <a:cs typeface="Arial"/>
                <a:sym typeface="Arial"/>
              </a:rPr>
              <a:t>Le </a:t>
            </a:r>
            <a:r>
              <a:rPr lang="en-US" sz="4200" err="1">
                <a:solidFill>
                  <a:srgbClr val="FFFFFF"/>
                </a:solidFill>
                <a:latin typeface="Arial"/>
                <a:ea typeface="Arial"/>
                <a:cs typeface="Arial"/>
                <a:sym typeface="Arial"/>
              </a:rPr>
              <a:t>donne</a:t>
            </a:r>
            <a:r>
              <a:rPr lang="en-US" sz="4200">
                <a:solidFill>
                  <a:srgbClr val="FFFFFF"/>
                </a:solidFill>
                <a:latin typeface="Arial"/>
                <a:ea typeface="Arial"/>
                <a:cs typeface="Arial"/>
                <a:sym typeface="Arial"/>
              </a:rPr>
              <a:t> </a:t>
            </a:r>
            <a:r>
              <a:rPr lang="en-US" sz="4200" err="1">
                <a:solidFill>
                  <a:srgbClr val="FFFFFF"/>
                </a:solidFill>
                <a:latin typeface="Arial"/>
                <a:ea typeface="Arial"/>
                <a:cs typeface="Arial"/>
                <a:sym typeface="Arial"/>
              </a:rPr>
              <a:t>rappresentano</a:t>
            </a:r>
            <a:r>
              <a:rPr lang="en-US" sz="4200">
                <a:solidFill>
                  <a:srgbClr val="FFFFFF"/>
                </a:solidFill>
                <a:latin typeface="Arial"/>
                <a:ea typeface="Arial"/>
                <a:cs typeface="Arial"/>
                <a:sym typeface="Arial"/>
              </a:rPr>
              <a:t> il 70% </a:t>
            </a:r>
            <a:r>
              <a:rPr lang="en-US" sz="4200" err="1">
                <a:solidFill>
                  <a:srgbClr val="FFFFFF"/>
                </a:solidFill>
                <a:latin typeface="Arial"/>
                <a:ea typeface="Arial"/>
                <a:cs typeface="Arial"/>
                <a:sym typeface="Arial"/>
              </a:rPr>
              <a:t>dell'occupazione</a:t>
            </a:r>
            <a:r>
              <a:rPr lang="en-US" sz="4200">
                <a:solidFill>
                  <a:srgbClr val="FFFFFF"/>
                </a:solidFill>
                <a:latin typeface="Arial"/>
                <a:ea typeface="Arial"/>
                <a:cs typeface="Arial"/>
                <a:sym typeface="Arial"/>
              </a:rPr>
              <a:t> </a:t>
            </a:r>
            <a:r>
              <a:rPr lang="en-US" sz="4200" err="1">
                <a:solidFill>
                  <a:srgbClr val="FFFFFF"/>
                </a:solidFill>
                <a:latin typeface="Arial"/>
                <a:ea typeface="Arial"/>
                <a:cs typeface="Arial"/>
                <a:sym typeface="Arial"/>
              </a:rPr>
              <a:t>nel</a:t>
            </a:r>
            <a:r>
              <a:rPr lang="en-US" sz="4200">
                <a:solidFill>
                  <a:srgbClr val="FFFFFF"/>
                </a:solidFill>
                <a:latin typeface="Arial"/>
                <a:ea typeface="Arial"/>
                <a:cs typeface="Arial"/>
                <a:sym typeface="Arial"/>
              </a:rPr>
              <a:t> </a:t>
            </a:r>
            <a:r>
              <a:rPr lang="en-US" sz="4200" err="1">
                <a:solidFill>
                  <a:srgbClr val="FFFFFF"/>
                </a:solidFill>
                <a:latin typeface="Arial"/>
                <a:ea typeface="Arial"/>
                <a:cs typeface="Arial"/>
                <a:sym typeface="Arial"/>
              </a:rPr>
              <a:t>settore</a:t>
            </a:r>
            <a:r>
              <a:rPr lang="en-US" sz="4200">
                <a:solidFill>
                  <a:srgbClr val="FFFFFF"/>
                </a:solidFill>
                <a:latin typeface="Arial"/>
                <a:ea typeface="Arial"/>
                <a:cs typeface="Arial"/>
                <a:sym typeface="Arial"/>
              </a:rPr>
              <a:t> </a:t>
            </a:r>
            <a:r>
              <a:rPr lang="en-US" sz="4200" err="1">
                <a:solidFill>
                  <a:srgbClr val="FFFFFF"/>
                </a:solidFill>
                <a:latin typeface="Arial"/>
                <a:ea typeface="Arial"/>
                <a:cs typeface="Arial"/>
                <a:sym typeface="Arial"/>
              </a:rPr>
              <a:t>tessile</a:t>
            </a:r>
            <a:r>
              <a:rPr lang="en-US" sz="4200">
                <a:solidFill>
                  <a:srgbClr val="FFFFFF"/>
                </a:solidFill>
                <a:latin typeface="Arial"/>
                <a:ea typeface="Arial"/>
                <a:cs typeface="Arial"/>
                <a:sym typeface="Arial"/>
              </a:rPr>
              <a:t> in Europa, ma </a:t>
            </a:r>
            <a:r>
              <a:rPr lang="en-US" sz="4200" err="1">
                <a:solidFill>
                  <a:srgbClr val="FFFFFF"/>
                </a:solidFill>
                <a:latin typeface="Arial"/>
                <a:ea typeface="Arial"/>
                <a:cs typeface="Arial"/>
                <a:sym typeface="Arial"/>
              </a:rPr>
              <a:t>occupano</a:t>
            </a:r>
            <a:r>
              <a:rPr lang="en-US" sz="4200">
                <a:solidFill>
                  <a:srgbClr val="FFFFFF"/>
                </a:solidFill>
                <a:latin typeface="Arial"/>
                <a:ea typeface="Arial"/>
                <a:cs typeface="Arial"/>
                <a:sym typeface="Arial"/>
              </a:rPr>
              <a:t> </a:t>
            </a:r>
            <a:r>
              <a:rPr lang="en-US" sz="4200" err="1">
                <a:solidFill>
                  <a:srgbClr val="FFFFFF"/>
                </a:solidFill>
                <a:latin typeface="Arial"/>
                <a:ea typeface="Arial"/>
                <a:cs typeface="Arial"/>
                <a:sym typeface="Arial"/>
              </a:rPr>
              <a:t>meno</a:t>
            </a:r>
            <a:r>
              <a:rPr lang="en-US" sz="4200">
                <a:solidFill>
                  <a:srgbClr val="FFFFFF"/>
                </a:solidFill>
                <a:latin typeface="Arial"/>
                <a:ea typeface="Arial"/>
                <a:cs typeface="Arial"/>
                <a:sym typeface="Arial"/>
              </a:rPr>
              <a:t> del 25% </a:t>
            </a:r>
            <a:r>
              <a:rPr lang="en-US" sz="4200" err="1">
                <a:solidFill>
                  <a:srgbClr val="FFFFFF"/>
                </a:solidFill>
                <a:latin typeface="Arial"/>
                <a:ea typeface="Arial"/>
                <a:cs typeface="Arial"/>
                <a:sym typeface="Arial"/>
              </a:rPr>
              <a:t>delle</a:t>
            </a:r>
            <a:r>
              <a:rPr lang="en-US" sz="4200">
                <a:solidFill>
                  <a:srgbClr val="FFFFFF"/>
                </a:solidFill>
                <a:latin typeface="Arial"/>
                <a:ea typeface="Arial"/>
                <a:cs typeface="Arial"/>
                <a:sym typeface="Arial"/>
              </a:rPr>
              <a:t> </a:t>
            </a:r>
            <a:r>
              <a:rPr lang="en-US" sz="4200" err="1">
                <a:solidFill>
                  <a:srgbClr val="FFFFFF"/>
                </a:solidFill>
                <a:latin typeface="Arial"/>
                <a:ea typeface="Arial"/>
                <a:cs typeface="Arial"/>
                <a:sym typeface="Arial"/>
              </a:rPr>
              <a:t>posizioni</a:t>
            </a:r>
            <a:r>
              <a:rPr lang="en-US" sz="4200">
                <a:solidFill>
                  <a:srgbClr val="FFFFFF"/>
                </a:solidFill>
                <a:latin typeface="Arial"/>
                <a:ea typeface="Arial"/>
                <a:cs typeface="Arial"/>
                <a:sym typeface="Arial"/>
              </a:rPr>
              <a:t> </a:t>
            </a:r>
            <a:r>
              <a:rPr lang="en-US" sz="4200" err="1">
                <a:solidFill>
                  <a:srgbClr val="FFFFFF"/>
                </a:solidFill>
                <a:latin typeface="Arial"/>
                <a:ea typeface="Arial"/>
                <a:cs typeface="Arial"/>
                <a:sym typeface="Arial"/>
              </a:rPr>
              <a:t>dirigenziali</a:t>
            </a:r>
            <a:r>
              <a:rPr lang="en-US" sz="4200">
                <a:solidFill>
                  <a:srgbClr val="FFFFFF"/>
                </a:solidFill>
                <a:latin typeface="Arial"/>
                <a:ea typeface="Arial"/>
                <a:cs typeface="Arial"/>
                <a:sym typeface="Arial"/>
              </a:rPr>
              <a:t>/di leadership</a:t>
            </a:r>
          </a:p>
        </p:txBody>
      </p:sp>
      <p:grpSp>
        <p:nvGrpSpPr>
          <p:cNvPr id="32" name="Group 32"/>
          <p:cNvGrpSpPr/>
          <p:nvPr/>
        </p:nvGrpSpPr>
        <p:grpSpPr>
          <a:xfrm>
            <a:off x="6672988" y="966235"/>
            <a:ext cx="5375014" cy="838197"/>
            <a:chOff x="0" y="0"/>
            <a:chExt cx="7166686" cy="1117596"/>
          </a:xfrm>
        </p:grpSpPr>
        <p:sp>
          <p:nvSpPr>
            <p:cNvPr id="33" name="Freeform 33"/>
            <p:cNvSpPr/>
            <p:nvPr/>
          </p:nvSpPr>
          <p:spPr>
            <a:xfrm>
              <a:off x="0" y="0"/>
              <a:ext cx="7166686" cy="1117596"/>
            </a:xfrm>
            <a:custGeom>
              <a:avLst/>
              <a:gdLst/>
              <a:ahLst/>
              <a:cxnLst/>
              <a:rect l="l" t="t" r="r" b="b"/>
              <a:pathLst>
                <a:path w="7166686" h="1117596">
                  <a:moveTo>
                    <a:pt x="0" y="0"/>
                  </a:moveTo>
                  <a:lnTo>
                    <a:pt x="7166686" y="0"/>
                  </a:lnTo>
                  <a:lnTo>
                    <a:pt x="7166686" y="1117596"/>
                  </a:lnTo>
                  <a:lnTo>
                    <a:pt x="0" y="1117596"/>
                  </a:lnTo>
                  <a:close/>
                </a:path>
              </a:pathLst>
            </a:custGeom>
            <a:solidFill>
              <a:srgbClr val="000000">
                <a:alpha val="0"/>
              </a:srgbClr>
            </a:solidFill>
          </p:spPr>
          <p:txBody>
            <a:bodyPr/>
            <a:lstStyle/>
            <a:p>
              <a:endParaRPr lang="el-GR"/>
            </a:p>
          </p:txBody>
        </p:sp>
        <p:sp>
          <p:nvSpPr>
            <p:cNvPr id="34" name="TextBox 34"/>
            <p:cNvSpPr txBox="1"/>
            <p:nvPr/>
          </p:nvSpPr>
          <p:spPr>
            <a:xfrm>
              <a:off x="0" y="66675"/>
              <a:ext cx="7166686"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Introduzione</a:t>
              </a:r>
            </a:p>
          </p:txBody>
        </p:sp>
      </p:grpSp>
      <p:sp>
        <p:nvSpPr>
          <p:cNvPr id="35" name="TextBox 35"/>
          <p:cNvSpPr txBox="1"/>
          <p:nvPr/>
        </p:nvSpPr>
        <p:spPr>
          <a:xfrm>
            <a:off x="11992586" y="3430577"/>
            <a:ext cx="9272426" cy="441564"/>
          </a:xfrm>
          <a:prstGeom prst="rect">
            <a:avLst/>
          </a:prstGeom>
        </p:spPr>
        <p:txBody>
          <a:bodyPr lIns="0" tIns="0" rIns="0" bIns="0" rtlCol="0" anchor="t">
            <a:spAutoFit/>
          </a:bodyPr>
          <a:lstStyle/>
          <a:p>
            <a:pPr algn="l">
              <a:lnSpc>
                <a:spcPts val="3210"/>
              </a:lnSpc>
            </a:pPr>
            <a:r>
              <a:rPr lang="en-US" sz="2972">
                <a:solidFill>
                  <a:srgbClr val="FFFFFF"/>
                </a:solidFill>
                <a:latin typeface="Arial"/>
                <a:ea typeface="Arial"/>
                <a:cs typeface="Arial"/>
                <a:sym typeface="Arial"/>
              </a:rPr>
              <a:t>Impatto ambientale negativo</a:t>
            </a:r>
          </a:p>
        </p:txBody>
      </p:sp>
      <p:pic>
        <p:nvPicPr>
          <p:cNvPr id="37" name="Immagine 36" descr="Immagine che contiene Blu elettrico, Carattere, blu, Blu intenso&#10;&#10;Il contenuto generato dall&amp;#39;IA potrebbe non essere corretto.">
            <a:extLst>
              <a:ext uri="{FF2B5EF4-FFF2-40B4-BE49-F238E27FC236}">
                <a16:creationId xmlns:a16="http://schemas.microsoft.com/office/drawing/2014/main" id="{0F377EDA-F502-8644-4F6A-DC21618E0393}"/>
              </a:ext>
            </a:extLst>
          </p:cNvPr>
          <p:cNvPicPr>
            <a:picLocks noChangeAspect="1"/>
          </p:cNvPicPr>
          <p:nvPr/>
        </p:nvPicPr>
        <p:blipFill>
          <a:blip r:embed="rId9"/>
          <a:stretch>
            <a:fillRect/>
          </a:stretch>
        </p:blipFill>
        <p:spPr>
          <a:xfrm>
            <a:off x="835324" y="8905695"/>
            <a:ext cx="3505200" cy="8001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911388"/>
            <a:ext cx="18288000" cy="1375611"/>
            <a:chOff x="0" y="0"/>
            <a:chExt cx="24384000" cy="1834148"/>
          </a:xfrm>
        </p:grpSpPr>
        <p:sp>
          <p:nvSpPr>
            <p:cNvPr id="3" name="Freeform 3"/>
            <p:cNvSpPr/>
            <p:nvPr/>
          </p:nvSpPr>
          <p:spPr>
            <a:xfrm>
              <a:off x="0" y="0"/>
              <a:ext cx="24384000" cy="1834097"/>
            </a:xfrm>
            <a:custGeom>
              <a:avLst/>
              <a:gdLst/>
              <a:ahLst/>
              <a:cxnLst/>
              <a:rect l="l" t="t" r="r" b="b"/>
              <a:pathLst>
                <a:path w="24384000" h="1834097">
                  <a:moveTo>
                    <a:pt x="0" y="0"/>
                  </a:moveTo>
                  <a:lnTo>
                    <a:pt x="24384000" y="0"/>
                  </a:lnTo>
                  <a:lnTo>
                    <a:pt x="24384000" y="1834097"/>
                  </a:lnTo>
                  <a:lnTo>
                    <a:pt x="0" y="1834097"/>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194582" y="-118381"/>
            <a:ext cx="18492106" cy="9131692"/>
            <a:chOff x="0" y="0"/>
            <a:chExt cx="24656142" cy="12175590"/>
          </a:xfrm>
        </p:grpSpPr>
        <p:sp>
          <p:nvSpPr>
            <p:cNvPr id="24" name="Freeform 24"/>
            <p:cNvSpPr/>
            <p:nvPr/>
          </p:nvSpPr>
          <p:spPr>
            <a:xfrm>
              <a:off x="12700" y="13064"/>
              <a:ext cx="24630762" cy="12149498"/>
            </a:xfrm>
            <a:custGeom>
              <a:avLst/>
              <a:gdLst/>
              <a:ahLst/>
              <a:cxnLst/>
              <a:rect l="l" t="t" r="r" b="b"/>
              <a:pathLst>
                <a:path w="24630762" h="12149498">
                  <a:moveTo>
                    <a:pt x="0" y="0"/>
                  </a:moveTo>
                  <a:lnTo>
                    <a:pt x="24630762" y="0"/>
                  </a:lnTo>
                  <a:lnTo>
                    <a:pt x="24630762" y="12149498"/>
                  </a:lnTo>
                  <a:lnTo>
                    <a:pt x="0" y="12149498"/>
                  </a:lnTo>
                  <a:close/>
                </a:path>
              </a:pathLst>
            </a:custGeom>
            <a:solidFill>
              <a:srgbClr val="FFFFFF"/>
            </a:solidFill>
          </p:spPr>
          <p:txBody>
            <a:bodyPr/>
            <a:lstStyle/>
            <a:p>
              <a:endParaRPr lang="el-GR"/>
            </a:p>
          </p:txBody>
        </p:sp>
        <p:sp>
          <p:nvSpPr>
            <p:cNvPr id="25" name="Freeform 25"/>
            <p:cNvSpPr/>
            <p:nvPr/>
          </p:nvSpPr>
          <p:spPr>
            <a:xfrm>
              <a:off x="0" y="0"/>
              <a:ext cx="24656162" cy="12175625"/>
            </a:xfrm>
            <a:custGeom>
              <a:avLst/>
              <a:gdLst/>
              <a:ahLst/>
              <a:cxnLst/>
              <a:rect l="l" t="t" r="r" b="b"/>
              <a:pathLst>
                <a:path w="24656162" h="12175625">
                  <a:moveTo>
                    <a:pt x="12700" y="0"/>
                  </a:moveTo>
                  <a:lnTo>
                    <a:pt x="24643462" y="0"/>
                  </a:lnTo>
                  <a:cubicBezTo>
                    <a:pt x="24650447" y="0"/>
                    <a:pt x="24656162" y="5879"/>
                    <a:pt x="24656162" y="13064"/>
                  </a:cubicBezTo>
                  <a:lnTo>
                    <a:pt x="24656162" y="12162562"/>
                  </a:lnTo>
                  <a:cubicBezTo>
                    <a:pt x="24656162" y="12169747"/>
                    <a:pt x="24650447" y="12175625"/>
                    <a:pt x="24643462" y="12175625"/>
                  </a:cubicBezTo>
                  <a:lnTo>
                    <a:pt x="12700" y="12175625"/>
                  </a:lnTo>
                  <a:cubicBezTo>
                    <a:pt x="5715" y="12175625"/>
                    <a:pt x="0" y="12169747"/>
                    <a:pt x="0" y="12162562"/>
                  </a:cubicBezTo>
                  <a:lnTo>
                    <a:pt x="0" y="13064"/>
                  </a:lnTo>
                  <a:cubicBezTo>
                    <a:pt x="0" y="5879"/>
                    <a:pt x="5715" y="0"/>
                    <a:pt x="12700" y="0"/>
                  </a:cubicBezTo>
                  <a:moveTo>
                    <a:pt x="12700" y="26128"/>
                  </a:moveTo>
                  <a:lnTo>
                    <a:pt x="12700" y="13064"/>
                  </a:lnTo>
                  <a:lnTo>
                    <a:pt x="25400" y="13064"/>
                  </a:lnTo>
                  <a:lnTo>
                    <a:pt x="25400" y="12162562"/>
                  </a:lnTo>
                  <a:lnTo>
                    <a:pt x="12700" y="12162562"/>
                  </a:lnTo>
                  <a:lnTo>
                    <a:pt x="12700" y="12149499"/>
                  </a:lnTo>
                  <a:lnTo>
                    <a:pt x="24643462" y="12149499"/>
                  </a:lnTo>
                  <a:lnTo>
                    <a:pt x="24643462" y="12162562"/>
                  </a:lnTo>
                  <a:lnTo>
                    <a:pt x="24630762" y="12162562"/>
                  </a:lnTo>
                  <a:lnTo>
                    <a:pt x="24630762" y="13064"/>
                  </a:lnTo>
                  <a:lnTo>
                    <a:pt x="24643462" y="13064"/>
                  </a:lnTo>
                  <a:lnTo>
                    <a:pt x="24643462" y="26128"/>
                  </a:lnTo>
                  <a:lnTo>
                    <a:pt x="12700" y="26128"/>
                  </a:lnTo>
                  <a:close/>
                </a:path>
              </a:pathLst>
            </a:custGeom>
            <a:solidFill>
              <a:srgbClr val="FFFFFF"/>
            </a:solidFill>
          </p:spPr>
          <p:txBody>
            <a:bodyPr/>
            <a:lstStyle/>
            <a:p>
              <a:endParaRPr lang="el-GR"/>
            </a:p>
          </p:txBody>
        </p:sp>
      </p:grpSp>
      <p:grpSp>
        <p:nvGrpSpPr>
          <p:cNvPr id="26" name="Group 26"/>
          <p:cNvGrpSpPr/>
          <p:nvPr/>
        </p:nvGrpSpPr>
        <p:grpSpPr>
          <a:xfrm>
            <a:off x="764615" y="157151"/>
            <a:ext cx="16573725" cy="2056458"/>
            <a:chOff x="0" y="0"/>
            <a:chExt cx="22098300" cy="2741944"/>
          </a:xfrm>
        </p:grpSpPr>
        <p:sp>
          <p:nvSpPr>
            <p:cNvPr id="27" name="Freeform 27"/>
            <p:cNvSpPr/>
            <p:nvPr/>
          </p:nvSpPr>
          <p:spPr>
            <a:xfrm>
              <a:off x="0" y="0"/>
              <a:ext cx="22098299" cy="2741944"/>
            </a:xfrm>
            <a:custGeom>
              <a:avLst/>
              <a:gdLst/>
              <a:ahLst/>
              <a:cxnLst/>
              <a:rect l="l" t="t" r="r" b="b"/>
              <a:pathLst>
                <a:path w="22098299" h="2741944">
                  <a:moveTo>
                    <a:pt x="0" y="0"/>
                  </a:moveTo>
                  <a:lnTo>
                    <a:pt x="22098299" y="0"/>
                  </a:lnTo>
                  <a:lnTo>
                    <a:pt x="22098299" y="2741944"/>
                  </a:lnTo>
                  <a:lnTo>
                    <a:pt x="0" y="2741944"/>
                  </a:lnTo>
                  <a:close/>
                </a:path>
              </a:pathLst>
            </a:custGeom>
            <a:solidFill>
              <a:srgbClr val="000000">
                <a:alpha val="0"/>
              </a:srgbClr>
            </a:solidFill>
          </p:spPr>
          <p:txBody>
            <a:bodyPr/>
            <a:lstStyle/>
            <a:p>
              <a:endParaRPr lang="el-GR"/>
            </a:p>
          </p:txBody>
        </p:sp>
        <p:sp>
          <p:nvSpPr>
            <p:cNvPr id="28" name="TextBox 28"/>
            <p:cNvSpPr txBox="1"/>
            <p:nvPr/>
          </p:nvSpPr>
          <p:spPr>
            <a:xfrm>
              <a:off x="0" y="38100"/>
              <a:ext cx="22098300" cy="2703844"/>
            </a:xfrm>
            <a:prstGeom prst="rect">
              <a:avLst/>
            </a:prstGeom>
          </p:spPr>
          <p:txBody>
            <a:bodyPr lIns="0" tIns="0" rIns="0" bIns="0" rtlCol="0" anchor="ctr"/>
            <a:lstStyle/>
            <a:p>
              <a:pPr algn="l">
                <a:lnSpc>
                  <a:spcPts val="5184"/>
                </a:lnSpc>
              </a:pPr>
              <a:r>
                <a:rPr lang="en-US" sz="4800" b="1" err="1">
                  <a:solidFill>
                    <a:srgbClr val="8D5CFF"/>
                  </a:solidFill>
                  <a:latin typeface="Georgia Bold"/>
                  <a:ea typeface="Georgia Bold"/>
                  <a:cs typeface="Georgia Bold"/>
                  <a:sym typeface="Georgia Bold"/>
                </a:rPr>
                <a:t>Tendenze</a:t>
              </a:r>
              <a:r>
                <a:rPr lang="en-US" sz="4800" b="1">
                  <a:solidFill>
                    <a:srgbClr val="8D5CFF"/>
                  </a:solidFill>
                  <a:latin typeface="Georgia Bold"/>
                  <a:ea typeface="Georgia Bold"/>
                  <a:cs typeface="Georgia Bold"/>
                  <a:sym typeface="Georgia Bold"/>
                </a:rPr>
                <a:t> </a:t>
              </a:r>
              <a:r>
                <a:rPr lang="en-US" sz="4800" b="1" err="1">
                  <a:solidFill>
                    <a:srgbClr val="8D5CFF"/>
                  </a:solidFill>
                  <a:latin typeface="Georgia Bold"/>
                  <a:ea typeface="Georgia Bold"/>
                  <a:cs typeface="Georgia Bold"/>
                  <a:sym typeface="Georgia Bold"/>
                </a:rPr>
                <a:t>chiave</a:t>
              </a:r>
              <a:r>
                <a:rPr lang="en-US" sz="4800" b="1">
                  <a:solidFill>
                    <a:srgbClr val="8D5CFF"/>
                  </a:solidFill>
                  <a:latin typeface="Georgia Bold"/>
                  <a:ea typeface="Georgia Bold"/>
                  <a:cs typeface="Georgia Bold"/>
                  <a:sym typeface="Georgia Bold"/>
                </a:rPr>
                <a:t> </a:t>
              </a:r>
              <a:r>
                <a:rPr lang="en-US" sz="4800" b="1" err="1">
                  <a:solidFill>
                    <a:srgbClr val="8D5CFF"/>
                  </a:solidFill>
                  <a:latin typeface="Georgia Bold"/>
                  <a:ea typeface="Georgia Bold"/>
                  <a:cs typeface="Georgia Bold"/>
                  <a:sym typeface="Georgia Bold"/>
                </a:rPr>
                <a:t>che</a:t>
              </a:r>
              <a:r>
                <a:rPr lang="en-US" sz="4800" b="1">
                  <a:solidFill>
                    <a:srgbClr val="8D5CFF"/>
                  </a:solidFill>
                  <a:latin typeface="Georgia Bold"/>
                  <a:ea typeface="Georgia Bold"/>
                  <a:cs typeface="Georgia Bold"/>
                  <a:sym typeface="Georgia Bold"/>
                </a:rPr>
                <a:t> </a:t>
              </a:r>
              <a:r>
                <a:rPr lang="en-US" sz="4800" b="1" err="1">
                  <a:solidFill>
                    <a:srgbClr val="8D5CFF"/>
                  </a:solidFill>
                  <a:latin typeface="Georgia Bold"/>
                  <a:ea typeface="Georgia Bold"/>
                  <a:cs typeface="Georgia Bold"/>
                  <a:sym typeface="Georgia Bold"/>
                </a:rPr>
                <a:t>guidano</a:t>
              </a:r>
              <a:r>
                <a:rPr lang="en-US" sz="4800" b="1">
                  <a:solidFill>
                    <a:srgbClr val="8D5CFF"/>
                  </a:solidFill>
                  <a:latin typeface="Georgia Bold"/>
                  <a:ea typeface="Georgia Bold"/>
                  <a:cs typeface="Georgia Bold"/>
                  <a:sym typeface="Georgia Bold"/>
                </a:rPr>
                <a:t> la </a:t>
              </a:r>
              <a:r>
                <a:rPr lang="en-US" sz="4800" b="1" err="1">
                  <a:solidFill>
                    <a:srgbClr val="8D5CFF"/>
                  </a:solidFill>
                  <a:latin typeface="Georgia Bold"/>
                  <a:ea typeface="Georgia Bold"/>
                  <a:cs typeface="Georgia Bold"/>
                  <a:sym typeface="Georgia Bold"/>
                </a:rPr>
                <a:t>circolarità</a:t>
              </a:r>
              <a:r>
                <a:rPr lang="en-US" sz="4800" b="1">
                  <a:solidFill>
                    <a:srgbClr val="8D5CFF"/>
                  </a:solidFill>
                  <a:latin typeface="Georgia Bold"/>
                  <a:ea typeface="Georgia Bold"/>
                  <a:cs typeface="Georgia Bold"/>
                  <a:sym typeface="Georgia Bold"/>
                </a:rPr>
                <a:t> </a:t>
              </a:r>
              <a:r>
                <a:rPr lang="en-US" sz="4800" b="1" err="1">
                  <a:solidFill>
                    <a:srgbClr val="8D5CFF"/>
                  </a:solidFill>
                  <a:latin typeface="Georgia Bold"/>
                  <a:ea typeface="Georgia Bold"/>
                  <a:cs typeface="Georgia Bold"/>
                  <a:sym typeface="Georgia Bold"/>
                </a:rPr>
                <a:t>nel</a:t>
              </a:r>
              <a:r>
                <a:rPr lang="en-US" sz="4800" b="1">
                  <a:solidFill>
                    <a:srgbClr val="8D5CFF"/>
                  </a:solidFill>
                  <a:latin typeface="Georgia Bold"/>
                  <a:ea typeface="Georgia Bold"/>
                  <a:cs typeface="Georgia Bold"/>
                  <a:sym typeface="Georgia Bold"/>
                </a:rPr>
                <a:t> </a:t>
              </a:r>
              <a:r>
                <a:rPr lang="en-US" sz="4800" b="1" err="1">
                  <a:solidFill>
                    <a:srgbClr val="8D5CFF"/>
                  </a:solidFill>
                  <a:latin typeface="Georgia Bold"/>
                  <a:ea typeface="Georgia Bold"/>
                  <a:cs typeface="Georgia Bold"/>
                  <a:sym typeface="Georgia Bold"/>
                </a:rPr>
                <a:t>settore</a:t>
              </a:r>
              <a:r>
                <a:rPr lang="en-US" sz="4800" b="1">
                  <a:solidFill>
                    <a:srgbClr val="8D5CFF"/>
                  </a:solidFill>
                  <a:latin typeface="Georgia Bold"/>
                  <a:ea typeface="Georgia Bold"/>
                  <a:cs typeface="Georgia Bold"/>
                  <a:sym typeface="Georgia Bold"/>
                </a:rPr>
                <a:t> </a:t>
              </a:r>
              <a:r>
                <a:rPr lang="en-US" sz="4800" b="1" err="1">
                  <a:solidFill>
                    <a:srgbClr val="8D5CFF"/>
                  </a:solidFill>
                  <a:latin typeface="Georgia Bold"/>
                  <a:ea typeface="Georgia Bold"/>
                  <a:cs typeface="Georgia Bold"/>
                  <a:sym typeface="Georgia Bold"/>
                </a:rPr>
                <a:t>tessile</a:t>
              </a:r>
              <a:r>
                <a:rPr lang="en-US" sz="4800" b="1">
                  <a:solidFill>
                    <a:srgbClr val="8D5CFF"/>
                  </a:solidFill>
                  <a:latin typeface="Georgia Bold"/>
                  <a:ea typeface="Georgia Bold"/>
                  <a:cs typeface="Georgia Bold"/>
                  <a:sym typeface="Georgia Bold"/>
                </a:rPr>
                <a:t> </a:t>
              </a:r>
              <a:r>
                <a:rPr lang="en-US" sz="4800" b="1" err="1">
                  <a:solidFill>
                    <a:srgbClr val="8D5CFF"/>
                  </a:solidFill>
                  <a:latin typeface="Georgia Bold"/>
                  <a:ea typeface="Georgia Bold"/>
                  <a:cs typeface="Georgia Bold"/>
                  <a:sym typeface="Georgia Bold"/>
                </a:rPr>
                <a:t>europeo</a:t>
              </a:r>
              <a:endParaRPr lang="en-US" sz="4800" b="1">
                <a:solidFill>
                  <a:srgbClr val="8D5CFF"/>
                </a:solidFill>
                <a:latin typeface="Georgia Bold"/>
                <a:ea typeface="Georgia Bold"/>
                <a:cs typeface="Georgia Bold"/>
                <a:sym typeface="Georgia Bold"/>
              </a:endParaRPr>
            </a:p>
            <a:p>
              <a:pPr algn="l">
                <a:lnSpc>
                  <a:spcPts val="5184"/>
                </a:lnSpc>
              </a:pPr>
              <a:endParaRPr lang="en-US" sz="4800" b="1">
                <a:solidFill>
                  <a:srgbClr val="8D5CFF"/>
                </a:solidFill>
                <a:latin typeface="Georgia Bold"/>
                <a:ea typeface="Georgia Bold"/>
                <a:cs typeface="Georgia Bold"/>
                <a:sym typeface="Georgia Bold"/>
              </a:endParaRPr>
            </a:p>
          </p:txBody>
        </p:sp>
      </p:grpSp>
      <p:grpSp>
        <p:nvGrpSpPr>
          <p:cNvPr id="29" name="Group 29"/>
          <p:cNvGrpSpPr/>
          <p:nvPr/>
        </p:nvGrpSpPr>
        <p:grpSpPr>
          <a:xfrm>
            <a:off x="4417125" y="1539429"/>
            <a:ext cx="9650700" cy="7438050"/>
            <a:chOff x="0" y="0"/>
            <a:chExt cx="12867600" cy="9917400"/>
          </a:xfrm>
        </p:grpSpPr>
        <p:sp>
          <p:nvSpPr>
            <p:cNvPr id="30" name="Freeform 30"/>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endParaRPr lang="el-GR"/>
            </a:p>
          </p:txBody>
        </p:sp>
      </p:grpSp>
      <p:grpSp>
        <p:nvGrpSpPr>
          <p:cNvPr id="31" name="Group 31"/>
          <p:cNvGrpSpPr/>
          <p:nvPr/>
        </p:nvGrpSpPr>
        <p:grpSpPr>
          <a:xfrm>
            <a:off x="5479950" y="1793250"/>
            <a:ext cx="3415950" cy="3350250"/>
            <a:chOff x="0" y="0"/>
            <a:chExt cx="4554600" cy="4467000"/>
          </a:xfrm>
        </p:grpSpPr>
        <p:sp>
          <p:nvSpPr>
            <p:cNvPr id="32" name="Freeform 32"/>
            <p:cNvSpPr/>
            <p:nvPr/>
          </p:nvSpPr>
          <p:spPr>
            <a:xfrm>
              <a:off x="0" y="0"/>
              <a:ext cx="4554601" cy="4466971"/>
            </a:xfrm>
            <a:custGeom>
              <a:avLst/>
              <a:gdLst/>
              <a:ahLst/>
              <a:cxnLst/>
              <a:rect l="l" t="t" r="r" b="b"/>
              <a:pathLst>
                <a:path w="4554601" h="4466971">
                  <a:moveTo>
                    <a:pt x="0" y="744474"/>
                  </a:moveTo>
                  <a:cubicBezTo>
                    <a:pt x="0" y="333375"/>
                    <a:pt x="333375" y="0"/>
                    <a:pt x="744474" y="0"/>
                  </a:cubicBezTo>
                  <a:lnTo>
                    <a:pt x="3810127" y="0"/>
                  </a:lnTo>
                  <a:cubicBezTo>
                    <a:pt x="4221353" y="0"/>
                    <a:pt x="4554601" y="333375"/>
                    <a:pt x="4554601" y="744474"/>
                  </a:cubicBezTo>
                  <a:lnTo>
                    <a:pt x="4554601" y="3722497"/>
                  </a:lnTo>
                  <a:cubicBezTo>
                    <a:pt x="4554601" y="4133723"/>
                    <a:pt x="4221226" y="4466971"/>
                    <a:pt x="3810127" y="4466971"/>
                  </a:cubicBezTo>
                  <a:lnTo>
                    <a:pt x="744474" y="4466971"/>
                  </a:lnTo>
                  <a:cubicBezTo>
                    <a:pt x="333375" y="4466971"/>
                    <a:pt x="0" y="4133723"/>
                    <a:pt x="0" y="3722497"/>
                  </a:cubicBezTo>
                  <a:close/>
                </a:path>
              </a:pathLst>
            </a:custGeom>
            <a:solidFill>
              <a:srgbClr val="8D5CFF"/>
            </a:solidFill>
          </p:spPr>
          <p:txBody>
            <a:bodyPr/>
            <a:lstStyle/>
            <a:p>
              <a:endParaRPr lang="el-GR"/>
            </a:p>
          </p:txBody>
        </p:sp>
        <p:sp>
          <p:nvSpPr>
            <p:cNvPr id="33" name="TextBox 33"/>
            <p:cNvSpPr txBox="1"/>
            <p:nvPr/>
          </p:nvSpPr>
          <p:spPr>
            <a:xfrm>
              <a:off x="0" y="-19050"/>
              <a:ext cx="4554600" cy="4486050"/>
            </a:xfrm>
            <a:prstGeom prst="rect">
              <a:avLst/>
            </a:prstGeom>
          </p:spPr>
          <p:txBody>
            <a:bodyPr lIns="50800" tIns="50800" rIns="50800" bIns="50800" rtlCol="0" anchor="t"/>
            <a:lstStyle/>
            <a:p>
              <a:pPr algn="ctr">
                <a:lnSpc>
                  <a:spcPts val="2644"/>
                </a:lnSpc>
              </a:pPr>
              <a:r>
                <a:rPr lang="en-US" sz="2203" b="1">
                  <a:solidFill>
                    <a:srgbClr val="FFFFFF"/>
                  </a:solidFill>
                  <a:latin typeface="Arial Bold"/>
                  <a:ea typeface="Arial Bold"/>
                  <a:cs typeface="Arial Bold"/>
                  <a:sym typeface="Arial Bold"/>
                </a:rPr>
                <a:t>LO </a:t>
              </a:r>
            </a:p>
            <a:p>
              <a:pPr algn="ctr">
                <a:lnSpc>
                  <a:spcPts val="2644"/>
                </a:lnSpc>
              </a:pPr>
              <a:r>
                <a:rPr lang="en-US" sz="2203" b="1">
                  <a:solidFill>
                    <a:srgbClr val="FFFFFF"/>
                  </a:solidFill>
                  <a:latin typeface="Arial Bold"/>
                  <a:ea typeface="Arial Bold"/>
                  <a:cs typeface="Arial Bold"/>
                  <a:sym typeface="Arial Bold"/>
                </a:rPr>
                <a:t>SHOCK NORMATIVO</a:t>
              </a:r>
            </a:p>
          </p:txBody>
        </p:sp>
      </p:grpSp>
      <p:grpSp>
        <p:nvGrpSpPr>
          <p:cNvPr id="34" name="Group 34"/>
          <p:cNvGrpSpPr/>
          <p:nvPr/>
        </p:nvGrpSpPr>
        <p:grpSpPr>
          <a:xfrm>
            <a:off x="9481650" y="1830150"/>
            <a:ext cx="3308850" cy="3276450"/>
            <a:chOff x="0" y="0"/>
            <a:chExt cx="4411800" cy="4368600"/>
          </a:xfrm>
        </p:grpSpPr>
        <p:sp>
          <p:nvSpPr>
            <p:cNvPr id="35" name="Freeform 35"/>
            <p:cNvSpPr/>
            <p:nvPr/>
          </p:nvSpPr>
          <p:spPr>
            <a:xfrm>
              <a:off x="0" y="0"/>
              <a:ext cx="4411726" cy="4368546"/>
            </a:xfrm>
            <a:custGeom>
              <a:avLst/>
              <a:gdLst/>
              <a:ahLst/>
              <a:cxnLst/>
              <a:rect l="l" t="t" r="r" b="b"/>
              <a:pathLst>
                <a:path w="4411726" h="4368546">
                  <a:moveTo>
                    <a:pt x="0" y="728091"/>
                  </a:moveTo>
                  <a:cubicBezTo>
                    <a:pt x="0" y="326009"/>
                    <a:pt x="326009" y="0"/>
                    <a:pt x="728091" y="0"/>
                  </a:cubicBezTo>
                  <a:lnTo>
                    <a:pt x="3683635" y="0"/>
                  </a:lnTo>
                  <a:cubicBezTo>
                    <a:pt x="4085717" y="0"/>
                    <a:pt x="4411726" y="326009"/>
                    <a:pt x="4411726" y="728091"/>
                  </a:cubicBezTo>
                  <a:lnTo>
                    <a:pt x="4411726" y="3640455"/>
                  </a:lnTo>
                  <a:cubicBezTo>
                    <a:pt x="4411726" y="4042537"/>
                    <a:pt x="4085717" y="4368546"/>
                    <a:pt x="3683635" y="4368546"/>
                  </a:cubicBezTo>
                  <a:lnTo>
                    <a:pt x="728091" y="4368546"/>
                  </a:lnTo>
                  <a:cubicBezTo>
                    <a:pt x="326009" y="4368546"/>
                    <a:pt x="0" y="4042664"/>
                    <a:pt x="0" y="3640455"/>
                  </a:cubicBezTo>
                  <a:close/>
                </a:path>
              </a:pathLst>
            </a:custGeom>
            <a:solidFill>
              <a:srgbClr val="75C73E"/>
            </a:solidFill>
          </p:spPr>
          <p:txBody>
            <a:bodyPr/>
            <a:lstStyle/>
            <a:p>
              <a:endParaRPr lang="el-GR"/>
            </a:p>
          </p:txBody>
        </p:sp>
        <p:sp>
          <p:nvSpPr>
            <p:cNvPr id="36" name="TextBox 36"/>
            <p:cNvSpPr txBox="1"/>
            <p:nvPr/>
          </p:nvSpPr>
          <p:spPr>
            <a:xfrm>
              <a:off x="0" y="-19050"/>
              <a:ext cx="4411800" cy="4387650"/>
            </a:xfrm>
            <a:prstGeom prst="rect">
              <a:avLst/>
            </a:prstGeom>
          </p:spPr>
          <p:txBody>
            <a:bodyPr lIns="50800" tIns="50800" rIns="50800" bIns="50800" rtlCol="0" anchor="t"/>
            <a:lstStyle/>
            <a:p>
              <a:pPr algn="ctr">
                <a:lnSpc>
                  <a:spcPts val="2644"/>
                </a:lnSpc>
              </a:pPr>
              <a:r>
                <a:rPr lang="en-US" sz="2203" b="1">
                  <a:solidFill>
                    <a:srgbClr val="FFFFFF"/>
                  </a:solidFill>
                  <a:latin typeface="Arial Bold"/>
                  <a:ea typeface="Arial Bold"/>
                  <a:cs typeface="Arial Bold"/>
                  <a:sym typeface="Arial Bold"/>
                </a:rPr>
                <a:t>LA </a:t>
              </a:r>
            </a:p>
            <a:p>
              <a:pPr algn="ctr">
                <a:lnSpc>
                  <a:spcPts val="2644"/>
                </a:lnSpc>
              </a:pPr>
              <a:r>
                <a:rPr lang="en-US" sz="2203" b="1">
                  <a:solidFill>
                    <a:srgbClr val="FFFFFF"/>
                  </a:solidFill>
                  <a:latin typeface="Arial Bold"/>
                  <a:ea typeface="Arial Bold"/>
                  <a:cs typeface="Arial Bold"/>
                  <a:sym typeface="Arial Bold"/>
                </a:rPr>
                <a:t>RICHIESTA DI TRASPARENZA</a:t>
              </a:r>
            </a:p>
          </p:txBody>
        </p:sp>
      </p:grpSp>
      <p:grpSp>
        <p:nvGrpSpPr>
          <p:cNvPr id="37" name="Group 37"/>
          <p:cNvGrpSpPr/>
          <p:nvPr/>
        </p:nvGrpSpPr>
        <p:grpSpPr>
          <a:xfrm>
            <a:off x="5479950" y="5300025"/>
            <a:ext cx="3415950" cy="3276450"/>
            <a:chOff x="0" y="0"/>
            <a:chExt cx="4554600" cy="4368600"/>
          </a:xfrm>
        </p:grpSpPr>
        <p:sp>
          <p:nvSpPr>
            <p:cNvPr id="38" name="Freeform 38"/>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75C73E"/>
            </a:solidFill>
          </p:spPr>
          <p:txBody>
            <a:bodyPr/>
            <a:lstStyle/>
            <a:p>
              <a:endParaRPr lang="el-GR"/>
            </a:p>
          </p:txBody>
        </p:sp>
        <p:sp>
          <p:nvSpPr>
            <p:cNvPr id="39" name="TextBox 39"/>
            <p:cNvSpPr txBox="1"/>
            <p:nvPr/>
          </p:nvSpPr>
          <p:spPr>
            <a:xfrm>
              <a:off x="0" y="-19050"/>
              <a:ext cx="4554600" cy="4387650"/>
            </a:xfrm>
            <a:prstGeom prst="rect">
              <a:avLst/>
            </a:prstGeom>
          </p:spPr>
          <p:txBody>
            <a:bodyPr lIns="50800" tIns="50800" rIns="50800" bIns="50800" rtlCol="0" anchor="t"/>
            <a:lstStyle/>
            <a:p>
              <a:pPr algn="ctr">
                <a:lnSpc>
                  <a:spcPts val="2644"/>
                </a:lnSpc>
              </a:pPr>
              <a:r>
                <a:rPr lang="en-US" sz="2203" b="1">
                  <a:solidFill>
                    <a:srgbClr val="FFFFFF"/>
                  </a:solidFill>
                  <a:latin typeface="Arial Bold"/>
                  <a:ea typeface="Arial Bold"/>
                  <a:cs typeface="Arial Bold"/>
                  <a:sym typeface="Arial Bold"/>
                </a:rPr>
                <a:t>LA </a:t>
              </a:r>
            </a:p>
            <a:p>
              <a:pPr algn="ctr">
                <a:lnSpc>
                  <a:spcPts val="2644"/>
                </a:lnSpc>
              </a:pPr>
              <a:r>
                <a:rPr lang="en-US" sz="2203" b="1">
                  <a:solidFill>
                    <a:srgbClr val="FFFFFF"/>
                  </a:solidFill>
                  <a:latin typeface="Arial Bold"/>
                  <a:ea typeface="Arial Bold"/>
                  <a:cs typeface="Arial Bold"/>
                  <a:sym typeface="Arial Bold"/>
                </a:rPr>
                <a:t>LA CORSA ALLE INFRASTRUTTURE</a:t>
              </a:r>
            </a:p>
            <a:p>
              <a:pPr algn="ctr">
                <a:lnSpc>
                  <a:spcPts val="2644"/>
                </a:lnSpc>
              </a:pPr>
              <a:endParaRPr lang="en-US" sz="2203" b="1">
                <a:solidFill>
                  <a:srgbClr val="FFFFFF"/>
                </a:solidFill>
                <a:latin typeface="Arial Bold"/>
                <a:ea typeface="Arial Bold"/>
                <a:cs typeface="Arial Bold"/>
                <a:sym typeface="Arial Bold"/>
              </a:endParaRPr>
            </a:p>
          </p:txBody>
        </p:sp>
      </p:grpSp>
      <p:sp>
        <p:nvSpPr>
          <p:cNvPr id="40" name="TextBox 40"/>
          <p:cNvSpPr txBox="1"/>
          <p:nvPr/>
        </p:nvSpPr>
        <p:spPr>
          <a:xfrm>
            <a:off x="5794721" y="3205388"/>
            <a:ext cx="2786408" cy="1019175"/>
          </a:xfrm>
          <a:prstGeom prst="rect">
            <a:avLst/>
          </a:prstGeom>
        </p:spPr>
        <p:txBody>
          <a:bodyPr lIns="0" tIns="0" rIns="0" bIns="0" rtlCol="0" anchor="t">
            <a:spAutoFit/>
          </a:bodyPr>
          <a:lstStyle/>
          <a:p>
            <a:pPr algn="ctr">
              <a:lnSpc>
                <a:spcPts val="2639"/>
              </a:lnSpc>
            </a:pPr>
            <a:r>
              <a:rPr lang="en-US" sz="2199">
                <a:solidFill>
                  <a:srgbClr val="FFFFFF"/>
                </a:solidFill>
                <a:latin typeface="Arial"/>
                <a:ea typeface="Arial"/>
                <a:cs typeface="Arial"/>
                <a:sym typeface="Arial"/>
              </a:rPr>
              <a:t>Le leggi dell'UE impongono la circolarità </a:t>
            </a:r>
          </a:p>
          <a:p>
            <a:pPr algn="ctr">
              <a:lnSpc>
                <a:spcPts val="2639"/>
              </a:lnSpc>
            </a:pPr>
            <a:r>
              <a:rPr lang="en-US" sz="2199">
                <a:solidFill>
                  <a:srgbClr val="FFFFFF"/>
                </a:solidFill>
                <a:latin typeface="Arial"/>
                <a:ea typeface="Arial"/>
                <a:cs typeface="Arial"/>
                <a:sym typeface="Arial"/>
              </a:rPr>
              <a:t>(ESPR, DPP, EPR)</a:t>
            </a:r>
          </a:p>
        </p:txBody>
      </p:sp>
      <p:grpSp>
        <p:nvGrpSpPr>
          <p:cNvPr id="41" name="Group 41"/>
          <p:cNvGrpSpPr/>
          <p:nvPr/>
        </p:nvGrpSpPr>
        <p:grpSpPr>
          <a:xfrm>
            <a:off x="9535050" y="5300062"/>
            <a:ext cx="3415950" cy="3276450"/>
            <a:chOff x="0" y="0"/>
            <a:chExt cx="4554600" cy="4368600"/>
          </a:xfrm>
        </p:grpSpPr>
        <p:sp>
          <p:nvSpPr>
            <p:cNvPr id="42" name="Freeform 42"/>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8D5CFF"/>
            </a:solidFill>
          </p:spPr>
          <p:txBody>
            <a:bodyPr/>
            <a:lstStyle/>
            <a:p>
              <a:endParaRPr lang="el-GR"/>
            </a:p>
          </p:txBody>
        </p:sp>
        <p:sp>
          <p:nvSpPr>
            <p:cNvPr id="43" name="TextBox 43"/>
            <p:cNvSpPr txBox="1"/>
            <p:nvPr/>
          </p:nvSpPr>
          <p:spPr>
            <a:xfrm>
              <a:off x="0" y="-19050"/>
              <a:ext cx="4554600" cy="4387650"/>
            </a:xfrm>
            <a:prstGeom prst="rect">
              <a:avLst/>
            </a:prstGeom>
          </p:spPr>
          <p:txBody>
            <a:bodyPr lIns="50800" tIns="50800" rIns="50800" bIns="50800" rtlCol="0" anchor="t"/>
            <a:lstStyle/>
            <a:p>
              <a:pPr algn="ctr">
                <a:lnSpc>
                  <a:spcPts val="2644"/>
                </a:lnSpc>
              </a:pPr>
              <a:r>
                <a:rPr lang="en-US" sz="2203" b="1">
                  <a:solidFill>
                    <a:srgbClr val="FFFFFF"/>
                  </a:solidFill>
                  <a:latin typeface="Arial Bold"/>
                  <a:ea typeface="Arial Bold"/>
                  <a:cs typeface="Arial Bold"/>
                  <a:sym typeface="Arial Bold"/>
                </a:rPr>
                <a:t>IL</a:t>
              </a:r>
            </a:p>
            <a:p>
              <a:pPr algn="ctr">
                <a:lnSpc>
                  <a:spcPts val="2644"/>
                </a:lnSpc>
              </a:pPr>
              <a:r>
                <a:rPr lang="en-US" sz="2203" b="1">
                  <a:solidFill>
                    <a:srgbClr val="FFFFFF"/>
                  </a:solidFill>
                  <a:latin typeface="Arial Bold"/>
                  <a:ea typeface="Arial Bold"/>
                  <a:cs typeface="Arial Bold"/>
                  <a:sym typeface="Arial Bold"/>
                </a:rPr>
                <a:t>CAMBIAMENTO</a:t>
              </a:r>
            </a:p>
          </p:txBody>
        </p:sp>
      </p:grpSp>
      <p:sp>
        <p:nvSpPr>
          <p:cNvPr id="44" name="TextBox 44"/>
          <p:cNvSpPr txBox="1"/>
          <p:nvPr/>
        </p:nvSpPr>
        <p:spPr>
          <a:xfrm>
            <a:off x="5694240" y="6769105"/>
            <a:ext cx="2987370" cy="685800"/>
          </a:xfrm>
          <a:prstGeom prst="rect">
            <a:avLst/>
          </a:prstGeom>
        </p:spPr>
        <p:txBody>
          <a:bodyPr lIns="0" tIns="0" rIns="0" bIns="0" rtlCol="0" anchor="t">
            <a:spAutoFit/>
          </a:bodyPr>
          <a:lstStyle/>
          <a:p>
            <a:pPr algn="ctr">
              <a:lnSpc>
                <a:spcPts val="2639"/>
              </a:lnSpc>
            </a:pPr>
            <a:r>
              <a:rPr lang="en-US" sz="2199">
                <a:solidFill>
                  <a:srgbClr val="FFFFFF"/>
                </a:solidFill>
                <a:latin typeface="Arial"/>
                <a:ea typeface="Arial"/>
                <a:cs typeface="Arial"/>
                <a:sym typeface="Arial"/>
              </a:rPr>
              <a:t>Finanziamenti massicci creano sistemi di riciclaggio reali</a:t>
            </a:r>
          </a:p>
        </p:txBody>
      </p:sp>
      <p:sp>
        <p:nvSpPr>
          <p:cNvPr id="45" name="TextBox 45"/>
          <p:cNvSpPr txBox="1"/>
          <p:nvPr/>
        </p:nvSpPr>
        <p:spPr>
          <a:xfrm>
            <a:off x="9649616" y="3205388"/>
            <a:ext cx="2972918" cy="1352550"/>
          </a:xfrm>
          <a:prstGeom prst="rect">
            <a:avLst/>
          </a:prstGeom>
        </p:spPr>
        <p:txBody>
          <a:bodyPr lIns="0" tIns="0" rIns="0" bIns="0" rtlCol="0" anchor="t">
            <a:spAutoFit/>
          </a:bodyPr>
          <a:lstStyle/>
          <a:p>
            <a:pPr algn="ctr">
              <a:lnSpc>
                <a:spcPts val="2639"/>
              </a:lnSpc>
            </a:pPr>
            <a:r>
              <a:rPr lang="en-US" sz="2199">
                <a:solidFill>
                  <a:srgbClr val="FFFFFF"/>
                </a:solidFill>
                <a:latin typeface="Arial"/>
                <a:ea typeface="Arial"/>
                <a:cs typeface="Arial"/>
                <a:sym typeface="Arial"/>
              </a:rPr>
              <a:t>Strumenti digitali + pressione dei consumatori → piena visibilità della catena di approvvigionamento</a:t>
            </a:r>
          </a:p>
        </p:txBody>
      </p:sp>
      <p:sp>
        <p:nvSpPr>
          <p:cNvPr id="46" name="TextBox 46"/>
          <p:cNvSpPr txBox="1"/>
          <p:nvPr/>
        </p:nvSpPr>
        <p:spPr>
          <a:xfrm>
            <a:off x="9601163" y="6769105"/>
            <a:ext cx="3283725" cy="1352550"/>
          </a:xfrm>
          <a:prstGeom prst="rect">
            <a:avLst/>
          </a:prstGeom>
        </p:spPr>
        <p:txBody>
          <a:bodyPr lIns="0" tIns="0" rIns="0" bIns="0" rtlCol="0" anchor="t">
            <a:spAutoFit/>
          </a:bodyPr>
          <a:lstStyle/>
          <a:p>
            <a:pPr algn="ctr">
              <a:lnSpc>
                <a:spcPts val="2639"/>
              </a:lnSpc>
            </a:pPr>
            <a:r>
              <a:rPr lang="en-US" sz="2199">
                <a:solidFill>
                  <a:srgbClr val="FFFFFF"/>
                </a:solidFill>
                <a:latin typeface="Arial"/>
                <a:ea typeface="Arial"/>
                <a:cs typeface="Arial"/>
                <a:sym typeface="Arial"/>
              </a:rPr>
              <a:t>Gli acquirenti danno sempre più priorità all'impatto ambientale e sociale nelle loro decisioni di acquisto</a:t>
            </a:r>
          </a:p>
        </p:txBody>
      </p:sp>
      <p:pic>
        <p:nvPicPr>
          <p:cNvPr id="48" name="Immagine 47" descr="Immagine che contiene Blu elettrico, Carattere, blu, Blu intenso&#10;&#10;Il contenuto generato dall&amp;#39;IA potrebbe non essere corretto.">
            <a:extLst>
              <a:ext uri="{FF2B5EF4-FFF2-40B4-BE49-F238E27FC236}">
                <a16:creationId xmlns:a16="http://schemas.microsoft.com/office/drawing/2014/main" id="{42C1A5C2-8DDB-7651-5492-5691A6B82936}"/>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1028700" y="-694999"/>
            <a:ext cx="13680000" cy="3447398"/>
            <a:chOff x="0" y="0"/>
            <a:chExt cx="18240000" cy="4596530"/>
          </a:xfrm>
        </p:grpSpPr>
        <p:sp>
          <p:nvSpPr>
            <p:cNvPr id="24" name="Freeform 24"/>
            <p:cNvSpPr/>
            <p:nvPr/>
          </p:nvSpPr>
          <p:spPr>
            <a:xfrm>
              <a:off x="0" y="0"/>
              <a:ext cx="18240000" cy="4596530"/>
            </a:xfrm>
            <a:custGeom>
              <a:avLst/>
              <a:gdLst/>
              <a:ahLst/>
              <a:cxnLst/>
              <a:rect l="l" t="t" r="r" b="b"/>
              <a:pathLst>
                <a:path w="18240000" h="4596530">
                  <a:moveTo>
                    <a:pt x="0" y="0"/>
                  </a:moveTo>
                  <a:lnTo>
                    <a:pt x="18240000" y="0"/>
                  </a:lnTo>
                  <a:lnTo>
                    <a:pt x="18240000" y="4596530"/>
                  </a:lnTo>
                  <a:lnTo>
                    <a:pt x="0" y="4596530"/>
                  </a:lnTo>
                  <a:close/>
                </a:path>
              </a:pathLst>
            </a:custGeom>
            <a:solidFill>
              <a:srgbClr val="000000">
                <a:alpha val="0"/>
              </a:srgbClr>
            </a:solidFill>
          </p:spPr>
          <p:txBody>
            <a:bodyPr/>
            <a:lstStyle/>
            <a:p>
              <a:endParaRPr lang="el-GR"/>
            </a:p>
          </p:txBody>
        </p:sp>
        <p:sp>
          <p:nvSpPr>
            <p:cNvPr id="25" name="TextBox 25"/>
            <p:cNvSpPr txBox="1"/>
            <p:nvPr/>
          </p:nvSpPr>
          <p:spPr>
            <a:xfrm>
              <a:off x="0" y="28575"/>
              <a:ext cx="18240000" cy="4567955"/>
            </a:xfrm>
            <a:prstGeom prst="rect">
              <a:avLst/>
            </a:prstGeom>
          </p:spPr>
          <p:txBody>
            <a:bodyPr lIns="0" tIns="0" rIns="0" bIns="0" rtlCol="0" anchor="ctr"/>
            <a:lstStyle/>
            <a:p>
              <a:pPr algn="l">
                <a:lnSpc>
                  <a:spcPts val="3863"/>
                </a:lnSpc>
              </a:pPr>
              <a:endParaRPr/>
            </a:p>
            <a:p>
              <a:pPr algn="l">
                <a:lnSpc>
                  <a:spcPts val="3863"/>
                </a:lnSpc>
              </a:pPr>
              <a:endParaRPr/>
            </a:p>
            <a:p>
              <a:pPr algn="l">
                <a:lnSpc>
                  <a:spcPts val="5184"/>
                </a:lnSpc>
              </a:pPr>
              <a:r>
                <a:rPr lang="en-US" sz="4800" b="1">
                  <a:solidFill>
                    <a:srgbClr val="8D5CFF"/>
                  </a:solidFill>
                  <a:latin typeface="Georgia Bold"/>
                  <a:ea typeface="Georgia Bold"/>
                  <a:cs typeface="Georgia Bold"/>
                  <a:sym typeface="Georgia Bold"/>
                </a:rPr>
                <a:t>Il risultato inevitabile:</a:t>
              </a:r>
            </a:p>
            <a:p>
              <a:pPr algn="l">
                <a:lnSpc>
                  <a:spcPts val="5184"/>
                </a:lnSpc>
              </a:pPr>
              <a:r>
                <a:rPr lang="en-US" sz="4800" b="1">
                  <a:solidFill>
                    <a:srgbClr val="8D5CFF"/>
                  </a:solidFill>
                  <a:latin typeface="Georgia Bold"/>
                  <a:ea typeface="Georgia Bold"/>
                  <a:cs typeface="Georgia Bold"/>
                  <a:sym typeface="Georgia Bold"/>
                </a:rPr>
                <a:t>Una trasformazione a livello di sistema</a:t>
              </a:r>
            </a:p>
            <a:p>
              <a:pPr algn="l">
                <a:lnSpc>
                  <a:spcPts val="3863"/>
                </a:lnSpc>
              </a:pPr>
              <a:endParaRPr lang="en-US" sz="4800" b="1">
                <a:solidFill>
                  <a:srgbClr val="8D5CFF"/>
                </a:solidFill>
                <a:latin typeface="Georgia Bold"/>
                <a:ea typeface="Georgia Bold"/>
                <a:cs typeface="Georgia Bold"/>
                <a:sym typeface="Georgia Bold"/>
              </a:endParaRPr>
            </a:p>
            <a:p>
              <a:pPr algn="l">
                <a:lnSpc>
                  <a:spcPts val="3863"/>
                </a:lnSpc>
              </a:pPr>
              <a:endParaRPr lang="en-US" sz="4800" b="1">
                <a:solidFill>
                  <a:srgbClr val="8D5CFF"/>
                </a:solidFill>
                <a:latin typeface="Georgia Bold"/>
                <a:ea typeface="Georgia Bold"/>
                <a:cs typeface="Georgia Bold"/>
                <a:sym typeface="Georgia Bold"/>
              </a:endParaRPr>
            </a:p>
          </p:txBody>
        </p:sp>
      </p:grpSp>
      <p:grpSp>
        <p:nvGrpSpPr>
          <p:cNvPr id="26" name="Group 26"/>
          <p:cNvGrpSpPr/>
          <p:nvPr/>
        </p:nvGrpSpPr>
        <p:grpSpPr>
          <a:xfrm>
            <a:off x="955913" y="5402177"/>
            <a:ext cx="13503488" cy="1569038"/>
            <a:chOff x="0" y="0"/>
            <a:chExt cx="18004650" cy="2092050"/>
          </a:xfrm>
        </p:grpSpPr>
        <p:sp>
          <p:nvSpPr>
            <p:cNvPr id="27" name="Freeform 27"/>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C0FF99"/>
            </a:solidFill>
          </p:spPr>
          <p:txBody>
            <a:bodyPr/>
            <a:lstStyle/>
            <a:p>
              <a:endParaRPr lang="el-GR"/>
            </a:p>
          </p:txBody>
        </p:sp>
        <p:sp>
          <p:nvSpPr>
            <p:cNvPr id="28" name="Freeform 28"/>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C0FF99"/>
            </a:solidFill>
          </p:spPr>
          <p:txBody>
            <a:bodyPr/>
            <a:lstStyle/>
            <a:p>
              <a:endParaRPr lang="el-GR"/>
            </a:p>
          </p:txBody>
        </p:sp>
        <p:sp>
          <p:nvSpPr>
            <p:cNvPr id="29" name="TextBox 29"/>
            <p:cNvSpPr txBox="1"/>
            <p:nvPr/>
          </p:nvSpPr>
          <p:spPr>
            <a:xfrm>
              <a:off x="0" y="9525"/>
              <a:ext cx="18004650" cy="2082525"/>
            </a:xfrm>
            <a:prstGeom prst="rect">
              <a:avLst/>
            </a:prstGeom>
          </p:spPr>
          <p:txBody>
            <a:bodyPr lIns="50800" tIns="50800" rIns="50800" bIns="50800" rtlCol="0" anchor="ctr"/>
            <a:lstStyle/>
            <a:p>
              <a:pPr algn="ctr">
                <a:lnSpc>
                  <a:spcPts val="3024"/>
                </a:lnSpc>
              </a:pPr>
              <a:r>
                <a:rPr lang="en-US" sz="2800">
                  <a:solidFill>
                    <a:srgbClr val="19112C"/>
                  </a:solidFill>
                  <a:latin typeface="Arial"/>
                  <a:ea typeface="Arial"/>
                  <a:cs typeface="Arial"/>
                  <a:sym typeface="Arial"/>
                </a:rPr>
                <a:t>Quindi</a:t>
              </a:r>
              <a:r>
                <a:rPr lang="en-US" sz="2800">
                  <a:solidFill>
                    <a:srgbClr val="000000"/>
                  </a:solidFill>
                  <a:latin typeface="Arial"/>
                  <a:ea typeface="Arial"/>
                  <a:cs typeface="Arial"/>
                  <a:sym typeface="Arial"/>
                </a:rPr>
                <a:t>, per essere competitivi</a:t>
              </a:r>
              <a:r>
                <a:rPr lang="en-US" sz="2800" b="1">
                  <a:solidFill>
                    <a:srgbClr val="000000"/>
                  </a:solidFill>
                  <a:latin typeface="Arial Bold"/>
                  <a:ea typeface="Arial Bold"/>
                  <a:cs typeface="Arial Bold"/>
                  <a:sym typeface="Arial Bold"/>
                </a:rPr>
                <a:t>, è necessario diventare persone che sanno come gestire il cambiamento verso la sostenibilità</a:t>
              </a:r>
              <a:r>
                <a:rPr lang="en-US" sz="2800">
                  <a:solidFill>
                    <a:srgbClr val="000000"/>
                  </a:solidFill>
                  <a:latin typeface="Arial"/>
                  <a:ea typeface="Arial"/>
                  <a:cs typeface="Arial"/>
                  <a:sym typeface="Arial"/>
                </a:rPr>
                <a:t>.</a:t>
              </a:r>
            </a:p>
          </p:txBody>
        </p:sp>
      </p:grpSp>
      <p:grpSp>
        <p:nvGrpSpPr>
          <p:cNvPr id="30" name="Group 30"/>
          <p:cNvGrpSpPr/>
          <p:nvPr/>
        </p:nvGrpSpPr>
        <p:grpSpPr>
          <a:xfrm>
            <a:off x="867657" y="3518815"/>
            <a:ext cx="13503488" cy="1569038"/>
            <a:chOff x="0" y="0"/>
            <a:chExt cx="18004650" cy="2092050"/>
          </a:xfrm>
        </p:grpSpPr>
        <p:sp>
          <p:nvSpPr>
            <p:cNvPr id="31" name="Freeform 31"/>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8D5CFF"/>
            </a:solidFill>
          </p:spPr>
          <p:txBody>
            <a:bodyPr/>
            <a:lstStyle/>
            <a:p>
              <a:endParaRPr lang="el-GR"/>
            </a:p>
          </p:txBody>
        </p:sp>
        <p:sp>
          <p:nvSpPr>
            <p:cNvPr id="32" name="Freeform 32"/>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8D5CFF"/>
            </a:solidFill>
          </p:spPr>
          <p:txBody>
            <a:bodyPr/>
            <a:lstStyle/>
            <a:p>
              <a:endParaRPr lang="el-GR"/>
            </a:p>
          </p:txBody>
        </p:sp>
        <p:sp>
          <p:nvSpPr>
            <p:cNvPr id="33" name="TextBox 33"/>
            <p:cNvSpPr txBox="1"/>
            <p:nvPr/>
          </p:nvSpPr>
          <p:spPr>
            <a:xfrm>
              <a:off x="0" y="9525"/>
              <a:ext cx="18004650" cy="2082525"/>
            </a:xfrm>
            <a:prstGeom prst="rect">
              <a:avLst/>
            </a:prstGeom>
          </p:spPr>
          <p:txBody>
            <a:bodyPr lIns="50800" tIns="50800" rIns="50800" bIns="50800" rtlCol="0" anchor="ctr"/>
            <a:lstStyle/>
            <a:p>
              <a:pPr algn="ctr">
                <a:lnSpc>
                  <a:spcPts val="3024"/>
                </a:lnSpc>
              </a:pPr>
              <a:r>
                <a:rPr lang="en-US" sz="2800">
                  <a:solidFill>
                    <a:srgbClr val="FFFFFF"/>
                  </a:solidFill>
                  <a:latin typeface="Arial"/>
                  <a:ea typeface="Arial"/>
                  <a:cs typeface="Arial"/>
                  <a:sym typeface="Arial"/>
                </a:rPr>
                <a:t>Date queste tendenze, possiamo aspettarci un futuro certo: </a:t>
              </a:r>
              <a:r>
                <a:rPr lang="en-US" sz="2800" b="1">
                  <a:solidFill>
                    <a:srgbClr val="FFFFFF"/>
                  </a:solidFill>
                  <a:latin typeface="Arial Bold"/>
                  <a:ea typeface="Arial Bold"/>
                  <a:cs typeface="Arial Bold"/>
                  <a:sym typeface="Arial Bold"/>
                </a:rPr>
                <a:t>il modello lineare sarà gradualmente eliminato. </a:t>
              </a:r>
            </a:p>
          </p:txBody>
        </p:sp>
      </p:grpSp>
      <p:pic>
        <p:nvPicPr>
          <p:cNvPr id="35" name="Immagine 34" descr="Immagine che contiene Blu elettrico, Carattere, blu, Blu intenso&#10;&#10;Il contenuto generato dall&amp;#39;IA potrebbe non essere corretto.">
            <a:extLst>
              <a:ext uri="{FF2B5EF4-FFF2-40B4-BE49-F238E27FC236}">
                <a16:creationId xmlns:a16="http://schemas.microsoft.com/office/drawing/2014/main" id="{455E9929-BD68-18E5-B7C3-8D11EBB86345}"/>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578798" y="-214314"/>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sp>
        <p:nvSpPr>
          <p:cNvPr id="21" name="TextBox 21"/>
          <p:cNvSpPr txBox="1"/>
          <p:nvPr/>
        </p:nvSpPr>
        <p:spPr>
          <a:xfrm>
            <a:off x="1028700" y="3372066"/>
            <a:ext cx="11677242" cy="4486275"/>
          </a:xfrm>
          <a:prstGeom prst="rect">
            <a:avLst/>
          </a:prstGeom>
        </p:spPr>
        <p:txBody>
          <a:bodyPr lIns="0" tIns="0" rIns="0" bIns="0" rtlCol="0" anchor="t">
            <a:spAutoFit/>
          </a:bodyPr>
          <a:lstStyle/>
          <a:p>
            <a:pPr algn="l">
              <a:lnSpc>
                <a:spcPts val="3960"/>
              </a:lnSpc>
            </a:pPr>
            <a:r>
              <a:rPr lang="en-US" sz="3300">
                <a:solidFill>
                  <a:srgbClr val="19112C"/>
                </a:solidFill>
                <a:latin typeface="Arial"/>
                <a:ea typeface="Arial"/>
                <a:cs typeface="Arial"/>
                <a:sym typeface="Arial"/>
              </a:rPr>
              <a:t>Per un piccolo marchio di moda, avviare un sistema circolare è difficile all'inizio: i tessuti ecologici costano di più, convincere i clienti a restituire i vecchi vestiti è complicato e capire come riciclarli è confuso e difficile.</a:t>
            </a:r>
          </a:p>
          <a:p>
            <a:pPr algn="l">
              <a:lnSpc>
                <a:spcPts val="3960"/>
              </a:lnSpc>
            </a:pPr>
            <a:endParaRPr lang="en-US" sz="3300">
              <a:solidFill>
                <a:srgbClr val="19112C"/>
              </a:solidFill>
              <a:latin typeface="Arial"/>
              <a:ea typeface="Arial"/>
              <a:cs typeface="Arial"/>
              <a:sym typeface="Arial"/>
            </a:endParaRPr>
          </a:p>
          <a:p>
            <a:pPr algn="l">
              <a:lnSpc>
                <a:spcPts val="3960"/>
              </a:lnSpc>
            </a:pPr>
            <a:r>
              <a:rPr lang="en-US" sz="3300">
                <a:solidFill>
                  <a:srgbClr val="19112C"/>
                </a:solidFill>
                <a:latin typeface="Arial"/>
                <a:ea typeface="Arial"/>
                <a:cs typeface="Arial"/>
                <a:sym typeface="Arial"/>
              </a:rPr>
              <a:t>Tuttavia, una volta superati questi ostacoli, i marchi </a:t>
            </a:r>
            <a:r>
              <a:rPr lang="en-US" sz="3300" b="1">
                <a:solidFill>
                  <a:srgbClr val="19112C"/>
                </a:solidFill>
                <a:latin typeface="Arial Bold"/>
                <a:ea typeface="Arial Bold"/>
                <a:cs typeface="Arial Bold"/>
                <a:sym typeface="Arial Bold"/>
              </a:rPr>
              <a:t>si preparano a una crescita a lungo termine e a grandi vantaggi </a:t>
            </a:r>
            <a:r>
              <a:rPr lang="en-US" sz="3300">
                <a:solidFill>
                  <a:srgbClr val="19112C"/>
                </a:solidFill>
                <a:latin typeface="Arial"/>
                <a:ea typeface="Arial"/>
                <a:cs typeface="Arial"/>
                <a:sym typeface="Arial"/>
              </a:rPr>
              <a:t>in un mercato sempre più eco-compatibile. </a:t>
            </a:r>
          </a:p>
          <a:p>
            <a:pPr algn="l">
              <a:lnSpc>
                <a:spcPts val="3960"/>
              </a:lnSpc>
            </a:pPr>
            <a:endParaRPr lang="en-US" sz="3300">
              <a:solidFill>
                <a:srgbClr val="19112C"/>
              </a:solidFill>
              <a:latin typeface="Arial"/>
              <a:ea typeface="Arial"/>
              <a:cs typeface="Arial"/>
              <a:sym typeface="Arial"/>
            </a:endParaRPr>
          </a:p>
        </p:txBody>
      </p:sp>
      <p:grpSp>
        <p:nvGrpSpPr>
          <p:cNvPr id="22" name="Group 22"/>
          <p:cNvGrpSpPr/>
          <p:nvPr/>
        </p:nvGrpSpPr>
        <p:grpSpPr>
          <a:xfrm>
            <a:off x="846620" y="547688"/>
            <a:ext cx="9091683" cy="1988345"/>
            <a:chOff x="0" y="0"/>
            <a:chExt cx="12122244" cy="2651126"/>
          </a:xfrm>
        </p:grpSpPr>
        <p:sp>
          <p:nvSpPr>
            <p:cNvPr id="23" name="Freeform 23"/>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4" name="TextBox 24"/>
            <p:cNvSpPr txBox="1"/>
            <p:nvPr/>
          </p:nvSpPr>
          <p:spPr>
            <a:xfrm>
              <a:off x="0" y="66675"/>
              <a:ext cx="12122244" cy="2584451"/>
            </a:xfrm>
            <a:prstGeom prst="rect">
              <a:avLst/>
            </a:prstGeom>
          </p:spPr>
          <p:txBody>
            <a:bodyPr lIns="0" tIns="0" rIns="0" bIns="0" rtlCol="0" anchor="ctr"/>
            <a:lstStyle/>
            <a:p>
              <a:pPr algn="l">
                <a:lnSpc>
                  <a:spcPts val="7128"/>
                </a:lnSpc>
              </a:pPr>
              <a:r>
                <a:rPr lang="en-US" sz="6600" b="1">
                  <a:solidFill>
                    <a:srgbClr val="19112C"/>
                  </a:solidFill>
                  <a:latin typeface="Georgia Bold"/>
                  <a:ea typeface="Georgia Bold"/>
                  <a:cs typeface="Georgia Bold"/>
                  <a:sym typeface="Georgia Bold"/>
                </a:rPr>
                <a:t>Il ciclo funziona</a:t>
              </a:r>
            </a:p>
            <a:p>
              <a:pPr algn="l">
                <a:lnSpc>
                  <a:spcPts val="4913"/>
                </a:lnSpc>
              </a:pPr>
              <a:r>
                <a:rPr lang="en-US" sz="4549">
                  <a:solidFill>
                    <a:srgbClr val="19112C"/>
                  </a:solidFill>
                  <a:latin typeface="Georgia"/>
                  <a:ea typeface="Georgia"/>
                  <a:cs typeface="Georgia"/>
                  <a:sym typeface="Georgia"/>
                </a:rPr>
                <a:t>Rendere reale la circolarità</a:t>
              </a:r>
            </a:p>
          </p:txBody>
        </p:sp>
      </p:gr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67028783-768F-DF8C-9058-886C5A2ED156}"/>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846620" y="547688"/>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a:lnSpc>
                  <a:spcPts val="7128"/>
                </a:lnSpc>
              </a:pPr>
              <a:r>
                <a:rPr lang="en-US" sz="6600" b="1">
                  <a:solidFill>
                    <a:srgbClr val="19112C"/>
                  </a:solidFill>
                  <a:latin typeface="Georgia Bold"/>
                  <a:ea typeface="Georgia Bold"/>
                  <a:cs typeface="Georgia Bold"/>
                  <a:sym typeface="Georgia Bold"/>
                </a:rPr>
                <a:t>Lavori sul ciclo</a:t>
              </a:r>
            </a:p>
            <a:p>
              <a:pPr algn="l">
                <a:lnSpc>
                  <a:spcPts val="4913"/>
                </a:lnSpc>
              </a:pPr>
              <a:r>
                <a:rPr lang="en-US" sz="4549">
                  <a:solidFill>
                    <a:srgbClr val="19112C"/>
                  </a:solidFill>
                  <a:latin typeface="Georgia"/>
                  <a:ea typeface="Georgia"/>
                  <a:cs typeface="Georgia"/>
                  <a:sym typeface="Georgia"/>
                </a:rPr>
                <a:t>Rendere reale la circolarità</a:t>
              </a:r>
            </a:p>
          </p:txBody>
        </p:sp>
      </p:grpSp>
      <p:sp>
        <p:nvSpPr>
          <p:cNvPr id="24" name="TextBox 24"/>
          <p:cNvSpPr txBox="1"/>
          <p:nvPr/>
        </p:nvSpPr>
        <p:spPr>
          <a:xfrm>
            <a:off x="834390" y="3809495"/>
            <a:ext cx="11677242" cy="3408045"/>
          </a:xfrm>
          <a:prstGeom prst="rect">
            <a:avLst/>
          </a:prstGeom>
        </p:spPr>
        <p:txBody>
          <a:bodyPr lIns="0" tIns="0" rIns="0" bIns="0" rtlCol="0" anchor="t">
            <a:spAutoFit/>
          </a:bodyPr>
          <a:lstStyle/>
          <a:p>
            <a:pPr algn="l">
              <a:lnSpc>
                <a:spcPts val="3300"/>
              </a:lnSpc>
            </a:pPr>
            <a:r>
              <a:rPr lang="en-US" sz="3300">
                <a:solidFill>
                  <a:srgbClr val="19112C"/>
                </a:solidFill>
                <a:latin typeface="Arial"/>
                <a:ea typeface="Arial"/>
                <a:cs typeface="Arial"/>
                <a:sym typeface="Arial"/>
              </a:rPr>
              <a:t>Un marchio di moda sostenibile specializzato in abbigliamento in cotone biologico e canapa sta lottando per convincere i clienti ad abbracciare modelli di economia circolare. Sebbene i loro capi siano progettati per durare nel tempo, molti consumatori continuano a smaltirli dopo poche stagioni. Il marchio desidera introdurre un programma di restituzione e rivendita dei capi, ma deve affrontare sfide logistiche e una mancanza di creatività nella progettazione di un nuovo programma accattivante.</a:t>
            </a:r>
          </a:p>
          <a:p>
            <a:pPr algn="l">
              <a:lnSpc>
                <a:spcPts val="3300"/>
              </a:lnSpc>
            </a:pPr>
            <a:endParaRPr lang="en-US" sz="3300">
              <a:solidFill>
                <a:srgbClr val="19112C"/>
              </a:solidFill>
              <a:latin typeface="Arial"/>
              <a:ea typeface="Arial"/>
              <a:cs typeface="Arial"/>
              <a:sym typeface="Arial"/>
            </a:endParaRP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B980BC43-408F-76E0-250E-1702FF3B50C5}"/>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846620" y="547688"/>
            <a:ext cx="9091800" cy="1988550"/>
            <a:chOff x="0" y="0"/>
            <a:chExt cx="12122400" cy="2651400"/>
          </a:xfrm>
        </p:grpSpPr>
        <p:sp>
          <p:nvSpPr>
            <p:cNvPr id="22" name="Freeform 22"/>
            <p:cNvSpPr/>
            <p:nvPr/>
          </p:nvSpPr>
          <p:spPr>
            <a:xfrm>
              <a:off x="0" y="0"/>
              <a:ext cx="12122400" cy="2651400"/>
            </a:xfrm>
            <a:custGeom>
              <a:avLst/>
              <a:gdLst/>
              <a:ahLst/>
              <a:cxnLst/>
              <a:rect l="l" t="t" r="r" b="b"/>
              <a:pathLst>
                <a:path w="12122400" h="2651400">
                  <a:moveTo>
                    <a:pt x="0" y="0"/>
                  </a:moveTo>
                  <a:lnTo>
                    <a:pt x="12122400" y="0"/>
                  </a:lnTo>
                  <a:lnTo>
                    <a:pt x="12122400" y="2651400"/>
                  </a:lnTo>
                  <a:lnTo>
                    <a:pt x="0" y="2651400"/>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400" cy="2584725"/>
            </a:xfrm>
            <a:prstGeom prst="rect">
              <a:avLst/>
            </a:prstGeom>
          </p:spPr>
          <p:txBody>
            <a:bodyPr lIns="0" tIns="0" rIns="0" bIns="0" rtlCol="0" anchor="ctr"/>
            <a:lstStyle/>
            <a:p>
              <a:pPr algn="l">
                <a:lnSpc>
                  <a:spcPts val="7128"/>
                </a:lnSpc>
              </a:pPr>
              <a:r>
                <a:rPr lang="en-US" sz="6600" b="1">
                  <a:solidFill>
                    <a:srgbClr val="19112C"/>
                  </a:solidFill>
                  <a:latin typeface="Georgia Bold"/>
                  <a:ea typeface="Georgia Bold"/>
                  <a:cs typeface="Georgia Bold"/>
                  <a:sym typeface="Georgia Bold"/>
                </a:rPr>
                <a:t>Lavori sul ciclo</a:t>
              </a:r>
            </a:p>
            <a:p>
              <a:pPr algn="l">
                <a:lnSpc>
                  <a:spcPts val="4913"/>
                </a:lnSpc>
              </a:pPr>
              <a:r>
                <a:rPr lang="en-US" sz="4549">
                  <a:solidFill>
                    <a:srgbClr val="19112C"/>
                  </a:solidFill>
                  <a:latin typeface="Georgia"/>
                  <a:ea typeface="Georgia"/>
                  <a:cs typeface="Georgia"/>
                  <a:sym typeface="Georgia"/>
                </a:rPr>
                <a:t>Rendere reale la circolarità</a:t>
              </a:r>
            </a:p>
          </p:txBody>
        </p:sp>
      </p:grpSp>
      <p:sp>
        <p:nvSpPr>
          <p:cNvPr id="24" name="TextBox 24"/>
          <p:cNvSpPr txBox="1"/>
          <p:nvPr/>
        </p:nvSpPr>
        <p:spPr>
          <a:xfrm>
            <a:off x="846618" y="2943160"/>
            <a:ext cx="11677350" cy="4707255"/>
          </a:xfrm>
          <a:prstGeom prst="rect">
            <a:avLst/>
          </a:prstGeom>
        </p:spPr>
        <p:txBody>
          <a:bodyPr lIns="0" tIns="0" rIns="0" bIns="0" rtlCol="0" anchor="t">
            <a:spAutoFit/>
          </a:bodyPr>
          <a:lstStyle/>
          <a:p>
            <a:pPr algn="l">
              <a:lnSpc>
                <a:spcPts val="3599"/>
              </a:lnSpc>
            </a:pPr>
            <a:r>
              <a:rPr lang="en-US" sz="3599" b="1" err="1">
                <a:solidFill>
                  <a:srgbClr val="19112C"/>
                </a:solidFill>
                <a:latin typeface="Arial Bold"/>
                <a:ea typeface="Arial Bold"/>
                <a:cs typeface="Arial Bold"/>
                <a:sym typeface="Arial Bold"/>
              </a:rPr>
              <a:t>Perché</a:t>
            </a:r>
            <a:r>
              <a:rPr lang="en-US" sz="3599" b="1">
                <a:solidFill>
                  <a:srgbClr val="19112C"/>
                </a:solidFill>
                <a:latin typeface="Arial Bold"/>
                <a:ea typeface="Arial Bold"/>
                <a:cs typeface="Arial Bold"/>
                <a:sym typeface="Arial Bold"/>
              </a:rPr>
              <a:t> </a:t>
            </a:r>
            <a:r>
              <a:rPr lang="en-US" sz="3599" b="1" err="1">
                <a:solidFill>
                  <a:srgbClr val="19112C"/>
                </a:solidFill>
                <a:latin typeface="Arial Bold"/>
                <a:ea typeface="Arial Bold"/>
                <a:cs typeface="Arial Bold"/>
                <a:sym typeface="Arial Bold"/>
              </a:rPr>
              <a:t>è</a:t>
            </a:r>
            <a:r>
              <a:rPr lang="en-US" sz="3599" b="1">
                <a:solidFill>
                  <a:srgbClr val="19112C"/>
                </a:solidFill>
                <a:latin typeface="Arial Bold"/>
                <a:ea typeface="Arial Bold"/>
                <a:cs typeface="Arial Bold"/>
                <a:sym typeface="Arial Bold"/>
              </a:rPr>
              <a:t> </a:t>
            </a:r>
            <a:r>
              <a:rPr lang="en-US" sz="3599" b="1" err="1">
                <a:solidFill>
                  <a:srgbClr val="19112C"/>
                </a:solidFill>
                <a:latin typeface="Arial Bold"/>
                <a:ea typeface="Arial Bold"/>
                <a:cs typeface="Arial Bold"/>
                <a:sym typeface="Arial Bold"/>
              </a:rPr>
              <a:t>importante</a:t>
            </a:r>
            <a:r>
              <a:rPr lang="en-US" sz="3599" b="1">
                <a:solidFill>
                  <a:srgbClr val="19112C"/>
                </a:solidFill>
                <a:latin typeface="Arial Bold"/>
                <a:ea typeface="Arial Bold"/>
                <a:cs typeface="Arial Bold"/>
                <a:sym typeface="Arial Bold"/>
              </a:rPr>
              <a:t>: </a:t>
            </a:r>
          </a:p>
          <a:p>
            <a:pPr algn="l">
              <a:lnSpc>
                <a:spcPts val="3599"/>
              </a:lnSpc>
            </a:pPr>
            <a:endParaRPr lang="en-US" sz="3599" b="1">
              <a:solidFill>
                <a:srgbClr val="19112C"/>
              </a:solidFill>
              <a:latin typeface="Arial Bold"/>
              <a:ea typeface="Arial Bold"/>
              <a:cs typeface="Arial Bold"/>
              <a:sym typeface="Arial Bold"/>
            </a:endParaRPr>
          </a:p>
          <a:p>
            <a:pPr marL="701992" lvl="1" indent="-350996" algn="l">
              <a:lnSpc>
                <a:spcPts val="3300"/>
              </a:lnSpc>
              <a:buFont typeface="Arial"/>
              <a:buChar char="•"/>
            </a:pPr>
            <a:r>
              <a:rPr lang="en-US" sz="3300" b="1" err="1">
                <a:solidFill>
                  <a:srgbClr val="19112C"/>
                </a:solidFill>
                <a:latin typeface="Arial Bold"/>
                <a:ea typeface="Arial Bold"/>
                <a:cs typeface="Arial Bold"/>
                <a:sym typeface="Arial Bold"/>
              </a:rPr>
              <a:t>Affronta</a:t>
            </a:r>
            <a:r>
              <a:rPr lang="en-US" sz="3300" b="1">
                <a:solidFill>
                  <a:srgbClr val="19112C"/>
                </a:solidFill>
                <a:latin typeface="Arial Bold"/>
                <a:ea typeface="Arial Bold"/>
                <a:cs typeface="Arial Bold"/>
                <a:sym typeface="Arial Bold"/>
              </a:rPr>
              <a:t> la </a:t>
            </a:r>
            <a:r>
              <a:rPr lang="en-US" sz="3300" b="1" err="1">
                <a:solidFill>
                  <a:srgbClr val="19112C"/>
                </a:solidFill>
                <a:latin typeface="Arial Bold"/>
                <a:ea typeface="Arial Bold"/>
                <a:cs typeface="Arial Bold"/>
                <a:sym typeface="Arial Bold"/>
              </a:rPr>
              <a:t>sfida</a:t>
            </a:r>
            <a:r>
              <a:rPr lang="en-US" sz="3300" b="1">
                <a:solidFill>
                  <a:srgbClr val="19112C"/>
                </a:solidFill>
                <a:latin typeface="Arial Bold"/>
                <a:ea typeface="Arial Bold"/>
                <a:cs typeface="Arial Bold"/>
                <a:sym typeface="Arial Bold"/>
              </a:rPr>
              <a:t> </a:t>
            </a:r>
            <a:r>
              <a:rPr lang="en-US" sz="3300" b="1" err="1">
                <a:solidFill>
                  <a:srgbClr val="19112C"/>
                </a:solidFill>
                <a:latin typeface="Arial Bold"/>
                <a:ea typeface="Arial Bold"/>
                <a:cs typeface="Arial Bold"/>
                <a:sym typeface="Arial Bold"/>
              </a:rPr>
              <a:t>fondamentale</a:t>
            </a:r>
            <a:r>
              <a:rPr lang="en-US" sz="3300" b="1">
                <a:solidFill>
                  <a:srgbClr val="19112C"/>
                </a:solidFill>
                <a:latin typeface="Arial Bold"/>
                <a:ea typeface="Arial Bold"/>
                <a:cs typeface="Arial Bold"/>
                <a:sym typeface="Arial Bold"/>
              </a:rPr>
              <a:t> </a:t>
            </a:r>
            <a:r>
              <a:rPr lang="en-US" sz="3300" b="1" err="1">
                <a:solidFill>
                  <a:srgbClr val="19112C"/>
                </a:solidFill>
                <a:latin typeface="Arial Bold"/>
                <a:ea typeface="Arial Bold"/>
                <a:cs typeface="Arial Bold"/>
                <a:sym typeface="Arial Bold"/>
              </a:rPr>
              <a:t>della</a:t>
            </a:r>
            <a:r>
              <a:rPr lang="en-US" sz="3300" b="1">
                <a:solidFill>
                  <a:srgbClr val="19112C"/>
                </a:solidFill>
                <a:latin typeface="Arial Bold"/>
                <a:ea typeface="Arial Bold"/>
                <a:cs typeface="Arial Bold"/>
                <a:sym typeface="Arial Bold"/>
              </a:rPr>
              <a:t> </a:t>
            </a:r>
            <a:r>
              <a:rPr lang="en-US" sz="3300" b="1" err="1">
                <a:solidFill>
                  <a:srgbClr val="19112C"/>
                </a:solidFill>
                <a:latin typeface="Arial Bold"/>
                <a:ea typeface="Arial Bold"/>
                <a:cs typeface="Arial Bold"/>
                <a:sym typeface="Arial Bold"/>
              </a:rPr>
              <a:t>circolarità</a:t>
            </a:r>
            <a:r>
              <a:rPr lang="en-US" sz="3300" b="1">
                <a:solidFill>
                  <a:srgbClr val="19112C"/>
                </a:solidFill>
                <a:latin typeface="Arial Bold"/>
                <a:ea typeface="Arial Bold"/>
                <a:cs typeface="Arial Bold"/>
                <a:sym typeface="Arial Bold"/>
              </a:rPr>
              <a:t>: </a:t>
            </a:r>
            <a:r>
              <a:rPr lang="en-US" sz="3300" err="1">
                <a:solidFill>
                  <a:srgbClr val="19112C"/>
                </a:solidFill>
                <a:latin typeface="Arial"/>
                <a:ea typeface="Arial"/>
                <a:cs typeface="Arial"/>
                <a:sym typeface="Arial"/>
              </a:rPr>
              <a:t>sposta</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l'attenzione</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dalla</a:t>
            </a:r>
            <a:r>
              <a:rPr lang="en-US" sz="3300">
                <a:solidFill>
                  <a:srgbClr val="19112C"/>
                </a:solidFill>
                <a:latin typeface="Arial"/>
                <a:ea typeface="Arial"/>
                <a:cs typeface="Arial"/>
                <a:sym typeface="Arial"/>
              </a:rPr>
              <a:t> semplice </a:t>
            </a:r>
            <a:r>
              <a:rPr lang="en-US" sz="3300" err="1">
                <a:solidFill>
                  <a:srgbClr val="19112C"/>
                </a:solidFill>
                <a:latin typeface="Arial"/>
                <a:ea typeface="Arial"/>
                <a:cs typeface="Arial"/>
                <a:sym typeface="Arial"/>
              </a:rPr>
              <a:t>realizzazione</a:t>
            </a:r>
            <a:r>
              <a:rPr lang="en-US" sz="3300">
                <a:solidFill>
                  <a:srgbClr val="19112C"/>
                </a:solidFill>
                <a:latin typeface="Arial"/>
                <a:ea typeface="Arial"/>
                <a:cs typeface="Arial"/>
                <a:sym typeface="Arial"/>
              </a:rPr>
              <a:t> di </a:t>
            </a:r>
            <a:r>
              <a:rPr lang="en-US" sz="3300" err="1">
                <a:solidFill>
                  <a:srgbClr val="19112C"/>
                </a:solidFill>
                <a:latin typeface="Arial"/>
                <a:ea typeface="Arial"/>
                <a:cs typeface="Arial"/>
                <a:sym typeface="Arial"/>
              </a:rPr>
              <a:t>prodotti</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sostenibili</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alla</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creazione</a:t>
            </a:r>
            <a:r>
              <a:rPr lang="en-US" sz="3300">
                <a:solidFill>
                  <a:srgbClr val="19112C"/>
                </a:solidFill>
                <a:latin typeface="Arial"/>
                <a:ea typeface="Arial"/>
                <a:cs typeface="Arial"/>
                <a:sym typeface="Arial"/>
              </a:rPr>
              <a:t> di </a:t>
            </a:r>
            <a:r>
              <a:rPr lang="en-US" sz="3300" err="1">
                <a:solidFill>
                  <a:srgbClr val="19112C"/>
                </a:solidFill>
                <a:latin typeface="Arial"/>
                <a:ea typeface="Arial"/>
                <a:cs typeface="Arial"/>
                <a:sym typeface="Arial"/>
              </a:rPr>
              <a:t>sistemi</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che</a:t>
            </a:r>
            <a:r>
              <a:rPr lang="en-US" sz="3300">
                <a:solidFill>
                  <a:srgbClr val="19112C"/>
                </a:solidFill>
                <a:latin typeface="Arial"/>
                <a:ea typeface="Arial"/>
                <a:cs typeface="Arial"/>
                <a:sym typeface="Arial"/>
              </a:rPr>
              <a:t> ne </a:t>
            </a:r>
            <a:r>
              <a:rPr lang="en-US" sz="3300" err="1">
                <a:solidFill>
                  <a:srgbClr val="19112C"/>
                </a:solidFill>
                <a:latin typeface="Arial"/>
                <a:ea typeface="Arial"/>
                <a:cs typeface="Arial"/>
                <a:sym typeface="Arial"/>
              </a:rPr>
              <a:t>garantiscano</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l'utilizzo</a:t>
            </a:r>
            <a:r>
              <a:rPr lang="en-US" sz="3300">
                <a:solidFill>
                  <a:srgbClr val="19112C"/>
                </a:solidFill>
                <a:latin typeface="Arial"/>
                <a:ea typeface="Arial"/>
                <a:cs typeface="Arial"/>
                <a:sym typeface="Arial"/>
              </a:rPr>
              <a:t>.</a:t>
            </a:r>
          </a:p>
          <a:p>
            <a:pPr marL="701992" lvl="1" indent="-350996" algn="l">
              <a:lnSpc>
                <a:spcPts val="3300"/>
              </a:lnSpc>
              <a:buFont typeface="Arial"/>
              <a:buChar char="•"/>
            </a:pPr>
            <a:r>
              <a:rPr lang="en-US" sz="3300" b="1" err="1">
                <a:solidFill>
                  <a:srgbClr val="19112C"/>
                </a:solidFill>
                <a:latin typeface="Arial Bold"/>
                <a:ea typeface="Arial Bold"/>
                <a:cs typeface="Arial Bold"/>
                <a:sym typeface="Arial Bold"/>
              </a:rPr>
              <a:t>Verifica</a:t>
            </a:r>
            <a:r>
              <a:rPr lang="en-US" sz="3300" b="1">
                <a:solidFill>
                  <a:srgbClr val="19112C"/>
                </a:solidFill>
                <a:latin typeface="Arial Bold"/>
                <a:ea typeface="Arial Bold"/>
                <a:cs typeface="Arial Bold"/>
                <a:sym typeface="Arial Bold"/>
              </a:rPr>
              <a:t> la </a:t>
            </a:r>
            <a:r>
              <a:rPr lang="en-US" sz="3300" b="1" err="1">
                <a:solidFill>
                  <a:srgbClr val="19112C"/>
                </a:solidFill>
                <a:latin typeface="Arial Bold"/>
                <a:ea typeface="Arial Bold"/>
                <a:cs typeface="Arial Bold"/>
                <a:sym typeface="Arial Bold"/>
              </a:rPr>
              <a:t>fattibilità</a:t>
            </a:r>
            <a:r>
              <a:rPr lang="en-US" sz="3300" b="1">
                <a:solidFill>
                  <a:srgbClr val="19112C"/>
                </a:solidFill>
                <a:latin typeface="Arial Bold"/>
                <a:ea typeface="Arial Bold"/>
                <a:cs typeface="Arial Bold"/>
                <a:sym typeface="Arial Bold"/>
              </a:rPr>
              <a:t> </a:t>
            </a:r>
            <a:r>
              <a:rPr lang="en-US" sz="3300" b="1" err="1">
                <a:solidFill>
                  <a:srgbClr val="19112C"/>
                </a:solidFill>
                <a:latin typeface="Arial Bold"/>
                <a:ea typeface="Arial Bold"/>
                <a:cs typeface="Arial Bold"/>
                <a:sym typeface="Arial Bold"/>
              </a:rPr>
              <a:t>economica</a:t>
            </a:r>
            <a:r>
              <a:rPr lang="en-US" sz="3300" b="1">
                <a:solidFill>
                  <a:srgbClr val="19112C"/>
                </a:solidFill>
                <a:latin typeface="Arial Bold"/>
                <a:ea typeface="Arial Bold"/>
                <a:cs typeface="Arial Bold"/>
                <a:sym typeface="Arial Bold"/>
              </a:rPr>
              <a:t>: </a:t>
            </a:r>
            <a:r>
              <a:rPr lang="en-US" sz="3300">
                <a:solidFill>
                  <a:srgbClr val="19112C"/>
                </a:solidFill>
                <a:latin typeface="Arial"/>
                <a:ea typeface="Arial"/>
                <a:cs typeface="Arial"/>
                <a:sym typeface="Arial"/>
              </a:rPr>
              <a:t>il </a:t>
            </a:r>
            <a:r>
              <a:rPr lang="en-US" sz="3300" err="1">
                <a:solidFill>
                  <a:srgbClr val="19112C"/>
                </a:solidFill>
                <a:latin typeface="Arial"/>
                <a:ea typeface="Arial"/>
                <a:cs typeface="Arial"/>
                <a:sym typeface="Arial"/>
              </a:rPr>
              <a:t>successo</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richiede</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che</a:t>
            </a:r>
            <a:r>
              <a:rPr lang="en-US" sz="3300">
                <a:solidFill>
                  <a:srgbClr val="19112C"/>
                </a:solidFill>
                <a:latin typeface="Arial"/>
                <a:ea typeface="Arial"/>
                <a:cs typeface="Arial"/>
                <a:sym typeface="Arial"/>
              </a:rPr>
              <a:t> la </a:t>
            </a:r>
            <a:r>
              <a:rPr lang="en-US" sz="3300" err="1">
                <a:solidFill>
                  <a:srgbClr val="19112C"/>
                </a:solidFill>
                <a:latin typeface="Arial"/>
                <a:ea typeface="Arial"/>
                <a:cs typeface="Arial"/>
                <a:sym typeface="Arial"/>
              </a:rPr>
              <a:t>circolarità</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sia</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economicamente</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sostenibile</a:t>
            </a:r>
            <a:r>
              <a:rPr lang="en-US" sz="3300">
                <a:solidFill>
                  <a:srgbClr val="19112C"/>
                </a:solidFill>
                <a:latin typeface="Arial"/>
                <a:ea typeface="Arial"/>
                <a:cs typeface="Arial"/>
                <a:sym typeface="Arial"/>
              </a:rPr>
              <a:t> e </a:t>
            </a:r>
            <a:r>
              <a:rPr lang="en-US" sz="3300" err="1">
                <a:solidFill>
                  <a:srgbClr val="19112C"/>
                </a:solidFill>
                <a:latin typeface="Arial"/>
                <a:ea typeface="Arial"/>
                <a:cs typeface="Arial"/>
                <a:sym typeface="Arial"/>
              </a:rPr>
              <a:t>attraente</a:t>
            </a:r>
            <a:r>
              <a:rPr lang="en-US" sz="3300">
                <a:solidFill>
                  <a:srgbClr val="19112C"/>
                </a:solidFill>
                <a:latin typeface="Arial"/>
                <a:ea typeface="Arial"/>
                <a:cs typeface="Arial"/>
                <a:sym typeface="Arial"/>
              </a:rPr>
              <a:t> per </a:t>
            </a:r>
            <a:r>
              <a:rPr lang="en-US" sz="3300" err="1">
                <a:solidFill>
                  <a:srgbClr val="19112C"/>
                </a:solidFill>
                <a:latin typeface="Arial"/>
                <a:ea typeface="Arial"/>
                <a:cs typeface="Arial"/>
                <a:sym typeface="Arial"/>
              </a:rPr>
              <a:t>i</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consumatori</a:t>
            </a:r>
            <a:r>
              <a:rPr lang="en-US" sz="3300">
                <a:solidFill>
                  <a:srgbClr val="19112C"/>
                </a:solidFill>
                <a:latin typeface="Arial"/>
                <a:ea typeface="Arial"/>
                <a:cs typeface="Arial"/>
                <a:sym typeface="Arial"/>
              </a:rPr>
              <a:t>.</a:t>
            </a:r>
          </a:p>
          <a:p>
            <a:pPr marL="701992" lvl="1" indent="-350996" algn="l">
              <a:lnSpc>
                <a:spcPts val="3300"/>
              </a:lnSpc>
              <a:buFont typeface="Arial"/>
              <a:buChar char="•"/>
            </a:pPr>
            <a:r>
              <a:rPr lang="en-US" sz="3300" b="1" err="1">
                <a:solidFill>
                  <a:srgbClr val="19112C"/>
                </a:solidFill>
                <a:latin typeface="Arial Bold"/>
                <a:ea typeface="Arial Bold"/>
                <a:cs typeface="Arial Bold"/>
                <a:sym typeface="Arial Bold"/>
              </a:rPr>
              <a:t>Colma</a:t>
            </a:r>
            <a:r>
              <a:rPr lang="en-US" sz="3300" b="1">
                <a:solidFill>
                  <a:srgbClr val="19112C"/>
                </a:solidFill>
                <a:latin typeface="Arial Bold"/>
                <a:ea typeface="Arial Bold"/>
                <a:cs typeface="Arial Bold"/>
                <a:sym typeface="Arial Bold"/>
              </a:rPr>
              <a:t> </a:t>
            </a:r>
            <a:r>
              <a:rPr lang="en-US" sz="3300" b="1" err="1">
                <a:solidFill>
                  <a:srgbClr val="19112C"/>
                </a:solidFill>
                <a:latin typeface="Arial Bold"/>
                <a:ea typeface="Arial Bold"/>
                <a:cs typeface="Arial Bold"/>
                <a:sym typeface="Arial Bold"/>
              </a:rPr>
              <a:t>una</a:t>
            </a:r>
            <a:r>
              <a:rPr lang="en-US" sz="3300" b="1">
                <a:solidFill>
                  <a:srgbClr val="19112C"/>
                </a:solidFill>
                <a:latin typeface="Arial Bold"/>
                <a:ea typeface="Arial Bold"/>
                <a:cs typeface="Arial Bold"/>
                <a:sym typeface="Arial Bold"/>
              </a:rPr>
              <a:t> lacuna </a:t>
            </a:r>
            <a:r>
              <a:rPr lang="en-US" sz="3300" b="1" err="1">
                <a:solidFill>
                  <a:srgbClr val="19112C"/>
                </a:solidFill>
                <a:latin typeface="Arial Bold"/>
                <a:ea typeface="Arial Bold"/>
                <a:cs typeface="Arial Bold"/>
                <a:sym typeface="Arial Bold"/>
              </a:rPr>
              <a:t>critica</a:t>
            </a:r>
            <a:r>
              <a:rPr lang="en-US" sz="3300" b="1">
                <a:solidFill>
                  <a:srgbClr val="19112C"/>
                </a:solidFill>
                <a:latin typeface="Arial Bold"/>
                <a:ea typeface="Arial Bold"/>
                <a:cs typeface="Arial Bold"/>
                <a:sym typeface="Arial Bold"/>
              </a:rPr>
              <a:t>: </a:t>
            </a:r>
            <a:r>
              <a:rPr lang="en-US" sz="3300" err="1">
                <a:solidFill>
                  <a:srgbClr val="19112C"/>
                </a:solidFill>
                <a:latin typeface="Arial"/>
                <a:ea typeface="Arial"/>
                <a:cs typeface="Arial"/>
                <a:sym typeface="Arial"/>
              </a:rPr>
              <a:t>l'industria</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manca</a:t>
            </a:r>
            <a:r>
              <a:rPr lang="en-US" sz="3300">
                <a:solidFill>
                  <a:srgbClr val="19112C"/>
                </a:solidFill>
                <a:latin typeface="Arial"/>
                <a:ea typeface="Arial"/>
                <a:cs typeface="Arial"/>
                <a:sym typeface="Arial"/>
              </a:rPr>
              <a:t> di </a:t>
            </a:r>
            <a:r>
              <a:rPr lang="en-US" sz="3300" err="1">
                <a:solidFill>
                  <a:srgbClr val="19112C"/>
                </a:solidFill>
                <a:latin typeface="Arial"/>
                <a:ea typeface="Arial"/>
                <a:cs typeface="Arial"/>
                <a:sym typeface="Arial"/>
              </a:rPr>
              <a:t>modelli</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creativi</a:t>
            </a:r>
            <a:r>
              <a:rPr lang="en-US" sz="3300">
                <a:solidFill>
                  <a:srgbClr val="19112C"/>
                </a:solidFill>
                <a:latin typeface="Arial"/>
                <a:ea typeface="Arial"/>
                <a:cs typeface="Arial"/>
                <a:sym typeface="Arial"/>
              </a:rPr>
              <a:t> e </a:t>
            </a:r>
            <a:r>
              <a:rPr lang="en-US" sz="3300" err="1">
                <a:solidFill>
                  <a:srgbClr val="19112C"/>
                </a:solidFill>
                <a:latin typeface="Arial"/>
                <a:ea typeface="Arial"/>
                <a:cs typeface="Arial"/>
                <a:sym typeface="Arial"/>
              </a:rPr>
              <a:t>scalabili</a:t>
            </a:r>
            <a:r>
              <a:rPr lang="en-US" sz="3300">
                <a:solidFill>
                  <a:srgbClr val="19112C"/>
                </a:solidFill>
                <a:latin typeface="Arial"/>
                <a:ea typeface="Arial"/>
                <a:cs typeface="Arial"/>
                <a:sym typeface="Arial"/>
              </a:rPr>
              <a:t> per </a:t>
            </a:r>
            <a:r>
              <a:rPr lang="en-US" sz="3300" err="1">
                <a:solidFill>
                  <a:srgbClr val="19112C"/>
                </a:solidFill>
                <a:latin typeface="Arial"/>
                <a:ea typeface="Arial"/>
                <a:cs typeface="Arial"/>
                <a:sym typeface="Arial"/>
              </a:rPr>
              <a:t>coinvolgere</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i</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clienti</a:t>
            </a:r>
            <a:r>
              <a:rPr lang="en-US" sz="3300">
                <a:solidFill>
                  <a:srgbClr val="19112C"/>
                </a:solidFill>
                <a:latin typeface="Arial"/>
                <a:ea typeface="Arial"/>
                <a:cs typeface="Arial"/>
                <a:sym typeface="Arial"/>
              </a:rPr>
              <a:t> in </a:t>
            </a:r>
            <a:r>
              <a:rPr lang="en-US" sz="3300" err="1">
                <a:solidFill>
                  <a:srgbClr val="19112C"/>
                </a:solidFill>
                <a:latin typeface="Arial"/>
                <a:ea typeface="Arial"/>
                <a:cs typeface="Arial"/>
                <a:sym typeface="Arial"/>
              </a:rPr>
              <a:t>comportamenti</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circolari</a:t>
            </a:r>
            <a:r>
              <a:rPr lang="en-US" sz="3300">
                <a:solidFill>
                  <a:srgbClr val="19112C"/>
                </a:solidFill>
                <a:latin typeface="Arial"/>
                <a:ea typeface="Arial"/>
                <a:cs typeface="Arial"/>
                <a:sym typeface="Arial"/>
              </a:rPr>
              <a:t>, un </a:t>
            </a:r>
            <a:r>
              <a:rPr lang="en-US" sz="3300" err="1">
                <a:solidFill>
                  <a:srgbClr val="19112C"/>
                </a:solidFill>
                <a:latin typeface="Arial"/>
                <a:ea typeface="Arial"/>
                <a:cs typeface="Arial"/>
                <a:sym typeface="Arial"/>
              </a:rPr>
              <a:t>problema</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che</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ogni</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marchio</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dovrà</a:t>
            </a:r>
            <a:r>
              <a:rPr lang="en-US" sz="3300">
                <a:solidFill>
                  <a:srgbClr val="19112C"/>
                </a:solidFill>
                <a:latin typeface="Arial"/>
                <a:ea typeface="Arial"/>
                <a:cs typeface="Arial"/>
                <a:sym typeface="Arial"/>
              </a:rPr>
              <a:t> </a:t>
            </a:r>
            <a:r>
              <a:rPr lang="en-US" sz="3300" err="1">
                <a:solidFill>
                  <a:srgbClr val="19112C"/>
                </a:solidFill>
                <a:latin typeface="Arial"/>
                <a:ea typeface="Arial"/>
                <a:cs typeface="Arial"/>
                <a:sym typeface="Arial"/>
              </a:rPr>
              <a:t>affrontare</a:t>
            </a:r>
            <a:r>
              <a:rPr lang="en-US" sz="3300">
                <a:solidFill>
                  <a:srgbClr val="19112C"/>
                </a:solidFill>
                <a:latin typeface="Arial"/>
                <a:ea typeface="Arial"/>
                <a:cs typeface="Arial"/>
                <a:sym typeface="Arial"/>
              </a:rPr>
              <a:t> prima o poi.</a:t>
            </a: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375D9043-2095-79F9-63D2-A3E1F02DD0EF}"/>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Finanziato dall'Unione Europea. Le opinioni e i punti di vista espressi sono tuttavia esclusivamente quelli dell'autore/degli autori e non riflettono necessariamente quelli dell'Unione Europea o dell'Agenzia Esecutiva per l'Istruzione e la Cultura (EACEA).  Né l'Unione Europea né l'EACEA possono essere ritenute responsabili per essi.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938062" y="479515"/>
            <a:ext cx="9018000" cy="1617885"/>
            <a:chOff x="0" y="0"/>
            <a:chExt cx="12024000" cy="2157180"/>
          </a:xfrm>
        </p:grpSpPr>
        <p:sp>
          <p:nvSpPr>
            <p:cNvPr id="22" name="Freeform 22"/>
            <p:cNvSpPr/>
            <p:nvPr/>
          </p:nvSpPr>
          <p:spPr>
            <a:xfrm>
              <a:off x="0" y="0"/>
              <a:ext cx="12024000" cy="2157180"/>
            </a:xfrm>
            <a:custGeom>
              <a:avLst/>
              <a:gdLst/>
              <a:ahLst/>
              <a:cxnLst/>
              <a:rect l="l" t="t" r="r" b="b"/>
              <a:pathLst>
                <a:path w="12024000" h="2157180">
                  <a:moveTo>
                    <a:pt x="0" y="0"/>
                  </a:moveTo>
                  <a:lnTo>
                    <a:pt x="12024000" y="0"/>
                  </a:lnTo>
                  <a:lnTo>
                    <a:pt x="12024000" y="2157180"/>
                  </a:lnTo>
                  <a:lnTo>
                    <a:pt x="0" y="2157180"/>
                  </a:lnTo>
                  <a:close/>
                </a:path>
              </a:pathLst>
            </a:custGeom>
            <a:solidFill>
              <a:srgbClr val="000000">
                <a:alpha val="0"/>
              </a:srgbClr>
            </a:solidFill>
          </p:spPr>
          <p:txBody>
            <a:bodyPr/>
            <a:lstStyle/>
            <a:p>
              <a:endParaRPr lang="el-GR"/>
            </a:p>
          </p:txBody>
        </p:sp>
        <p:sp>
          <p:nvSpPr>
            <p:cNvPr id="23" name="TextBox 23"/>
            <p:cNvSpPr txBox="1"/>
            <p:nvPr/>
          </p:nvSpPr>
          <p:spPr>
            <a:xfrm>
              <a:off x="0" y="47625"/>
              <a:ext cx="12024000" cy="2109555"/>
            </a:xfrm>
            <a:prstGeom prst="rect">
              <a:avLst/>
            </a:prstGeom>
          </p:spPr>
          <p:txBody>
            <a:bodyPr lIns="0" tIns="0" rIns="0" bIns="0" rtlCol="0" anchor="ctr"/>
            <a:lstStyle/>
            <a:p>
              <a:pPr algn="l">
                <a:lnSpc>
                  <a:spcPts val="5399"/>
                </a:lnSpc>
              </a:pPr>
              <a:r>
                <a:rPr lang="en-US" sz="4999" b="1">
                  <a:solidFill>
                    <a:srgbClr val="8D5CFF"/>
                  </a:solidFill>
                  <a:latin typeface="Georgia Bold"/>
                  <a:ea typeface="Georgia Bold"/>
                  <a:cs typeface="Georgia Bold"/>
                  <a:sym typeface="Georgia Bold"/>
                </a:rPr>
                <a:t>Un perfetto esempio di </a:t>
              </a:r>
            </a:p>
            <a:p>
              <a:pPr algn="l">
                <a:lnSpc>
                  <a:spcPts val="5399"/>
                </a:lnSpc>
              </a:pPr>
              <a:r>
                <a:rPr lang="en-US" sz="4999" b="1">
                  <a:solidFill>
                    <a:srgbClr val="8D5CFF"/>
                  </a:solidFill>
                  <a:latin typeface="Georgia Bold"/>
                  <a:ea typeface="Georgia Bold"/>
                  <a:cs typeface="Georgia Bold"/>
                  <a:sym typeface="Georgia Bold"/>
                </a:rPr>
                <a:t>marchio circolare</a:t>
              </a:r>
            </a:p>
          </p:txBody>
        </p:sp>
      </p:grpSp>
      <p:sp>
        <p:nvSpPr>
          <p:cNvPr id="24" name="TextBox 24"/>
          <p:cNvSpPr txBox="1"/>
          <p:nvPr/>
        </p:nvSpPr>
        <p:spPr>
          <a:xfrm>
            <a:off x="920301" y="2313047"/>
            <a:ext cx="9018000" cy="6633675"/>
          </a:xfrm>
          <a:prstGeom prst="rect">
            <a:avLst/>
          </a:prstGeom>
        </p:spPr>
        <p:txBody>
          <a:bodyPr lIns="0" tIns="0" rIns="0" bIns="0" rtlCol="0" anchor="t">
            <a:spAutoFit/>
          </a:bodyPr>
          <a:lstStyle/>
          <a:p>
            <a:pPr algn="l">
              <a:lnSpc>
                <a:spcPts val="3960"/>
              </a:lnSpc>
            </a:pPr>
            <a:r>
              <a:rPr lang="en-US" sz="3200" err="1">
                <a:solidFill>
                  <a:srgbClr val="19112C"/>
                </a:solidFill>
                <a:latin typeface="Arial"/>
                <a:ea typeface="Arial"/>
                <a:cs typeface="Arial"/>
                <a:sym typeface="Arial"/>
              </a:rPr>
              <a:t>Fondato</a:t>
            </a:r>
            <a:r>
              <a:rPr lang="en-US" sz="3200">
                <a:solidFill>
                  <a:srgbClr val="19112C"/>
                </a:solidFill>
                <a:latin typeface="Arial"/>
                <a:ea typeface="Arial"/>
                <a:cs typeface="Arial"/>
                <a:sym typeface="Arial"/>
              </a:rPr>
              <a:t> a Valencia, in </a:t>
            </a:r>
            <a:r>
              <a:rPr lang="en-US" sz="3200" err="1">
                <a:solidFill>
                  <a:srgbClr val="19112C"/>
                </a:solidFill>
                <a:latin typeface="Arial"/>
                <a:ea typeface="Arial"/>
                <a:cs typeface="Arial"/>
                <a:sym typeface="Arial"/>
              </a:rPr>
              <a:t>Spagna</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nel</a:t>
            </a:r>
            <a:r>
              <a:rPr lang="en-US" sz="3200">
                <a:solidFill>
                  <a:srgbClr val="19112C"/>
                </a:solidFill>
                <a:latin typeface="Arial"/>
                <a:ea typeface="Arial"/>
                <a:cs typeface="Arial"/>
                <a:sym typeface="Arial"/>
              </a:rPr>
              <a:t> 2020 da </a:t>
            </a:r>
            <a:r>
              <a:rPr lang="en-US" sz="3200" err="1">
                <a:solidFill>
                  <a:srgbClr val="19112C"/>
                </a:solidFill>
                <a:latin typeface="Arial"/>
                <a:ea typeface="Arial"/>
                <a:cs typeface="Arial"/>
                <a:sym typeface="Arial"/>
              </a:rPr>
              <a:t>Núria</a:t>
            </a:r>
            <a:r>
              <a:rPr lang="en-US" sz="3200">
                <a:solidFill>
                  <a:srgbClr val="19112C"/>
                </a:solidFill>
                <a:latin typeface="Arial"/>
                <a:ea typeface="Arial"/>
                <a:cs typeface="Arial"/>
                <a:sym typeface="Arial"/>
              </a:rPr>
              <a:t> Cava e Laura Fernández Cava, </a:t>
            </a:r>
            <a:r>
              <a:rPr lang="en-US" sz="3200" b="1" err="1">
                <a:solidFill>
                  <a:srgbClr val="19112C"/>
                </a:solidFill>
                <a:latin typeface="Arial Bold"/>
                <a:ea typeface="Arial Bold"/>
                <a:cs typeface="Arial Bold"/>
                <a:sym typeface="Arial Bold"/>
              </a:rPr>
              <a:t>Deleitewear</a:t>
            </a:r>
            <a:r>
              <a:rPr lang="en-US" sz="3200" b="1">
                <a:solidFill>
                  <a:srgbClr val="19112C"/>
                </a:solidFill>
                <a:latin typeface="Arial Bold"/>
                <a:ea typeface="Arial Bold"/>
                <a:cs typeface="Arial Bold"/>
                <a:sym typeface="Arial Bold"/>
              </a:rPr>
              <a:t> </a:t>
            </a:r>
            <a:r>
              <a:rPr lang="en-US" sz="3200" b="1" err="1">
                <a:solidFill>
                  <a:srgbClr val="19112C"/>
                </a:solidFill>
                <a:latin typeface="Arial Bold"/>
                <a:ea typeface="Arial Bold"/>
                <a:cs typeface="Arial Bold"/>
                <a:sym typeface="Arial Bold"/>
              </a:rPr>
              <a:t>è</a:t>
            </a:r>
            <a:r>
              <a:rPr lang="en-US" sz="3200" b="1">
                <a:solidFill>
                  <a:srgbClr val="19112C"/>
                </a:solidFill>
                <a:latin typeface="Arial Bold"/>
                <a:ea typeface="Arial Bold"/>
                <a:cs typeface="Arial Bold"/>
                <a:sym typeface="Arial Bold"/>
              </a:rPr>
              <a:t> un </a:t>
            </a:r>
            <a:r>
              <a:rPr lang="en-US" sz="3200" b="1" err="1">
                <a:solidFill>
                  <a:srgbClr val="19112C"/>
                </a:solidFill>
                <a:latin typeface="Arial Bold"/>
                <a:ea typeface="Arial Bold"/>
                <a:cs typeface="Arial Bold"/>
                <a:sym typeface="Arial Bold"/>
              </a:rPr>
              <a:t>marchio</a:t>
            </a:r>
            <a:r>
              <a:rPr lang="en-US" sz="3200" b="1">
                <a:solidFill>
                  <a:srgbClr val="19112C"/>
                </a:solidFill>
                <a:latin typeface="Arial Bold"/>
                <a:ea typeface="Arial Bold"/>
                <a:cs typeface="Arial Bold"/>
                <a:sym typeface="Arial Bold"/>
              </a:rPr>
              <a:t> di </a:t>
            </a:r>
            <a:r>
              <a:rPr lang="en-US" sz="3200" b="1" err="1">
                <a:solidFill>
                  <a:srgbClr val="19112C"/>
                </a:solidFill>
                <a:latin typeface="Arial Bold"/>
                <a:ea typeface="Arial Bold"/>
                <a:cs typeface="Arial Bold"/>
                <a:sym typeface="Arial Bold"/>
              </a:rPr>
              <a:t>moda</a:t>
            </a:r>
            <a:r>
              <a:rPr lang="en-US" sz="3200" b="1">
                <a:solidFill>
                  <a:srgbClr val="19112C"/>
                </a:solidFill>
                <a:latin typeface="Arial Bold"/>
                <a:ea typeface="Arial Bold"/>
                <a:cs typeface="Arial Bold"/>
                <a:sym typeface="Arial Bold"/>
              </a:rPr>
              <a:t> </a:t>
            </a:r>
            <a:r>
              <a:rPr lang="en-US" sz="3200" b="1" err="1">
                <a:solidFill>
                  <a:srgbClr val="19112C"/>
                </a:solidFill>
                <a:latin typeface="Arial Bold"/>
                <a:ea typeface="Arial Bold"/>
                <a:cs typeface="Arial Bold"/>
                <a:sym typeface="Arial Bold"/>
              </a:rPr>
              <a:t>sostenibile</a:t>
            </a:r>
            <a:r>
              <a:rPr lang="en-US" sz="3200" b="1">
                <a:solidFill>
                  <a:srgbClr val="19112C"/>
                </a:solidFill>
                <a:latin typeface="Arial Bold"/>
                <a:ea typeface="Arial Bold"/>
                <a:cs typeface="Arial Bold"/>
                <a:sym typeface="Arial Bold"/>
              </a:rPr>
              <a:t> </a:t>
            </a:r>
            <a:r>
              <a:rPr lang="en-US" sz="3200" err="1">
                <a:solidFill>
                  <a:srgbClr val="19112C"/>
                </a:solidFill>
                <a:latin typeface="Arial"/>
                <a:ea typeface="Arial"/>
                <a:cs typeface="Arial"/>
                <a:sym typeface="Arial"/>
              </a:rPr>
              <a:t>che</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affronta</a:t>
            </a:r>
            <a:r>
              <a:rPr lang="en-US" sz="3200">
                <a:solidFill>
                  <a:srgbClr val="19112C"/>
                </a:solidFill>
                <a:latin typeface="Arial"/>
                <a:ea typeface="Arial"/>
                <a:cs typeface="Arial"/>
                <a:sym typeface="Arial"/>
              </a:rPr>
              <a:t> il </a:t>
            </a:r>
            <a:r>
              <a:rPr lang="en-US" sz="3200" err="1">
                <a:solidFill>
                  <a:srgbClr val="19112C"/>
                </a:solidFill>
                <a:latin typeface="Arial"/>
                <a:ea typeface="Arial"/>
                <a:cs typeface="Arial"/>
                <a:sym typeface="Arial"/>
              </a:rPr>
              <a:t>problema</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dei</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rifiuti</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tessili</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riciclando</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materiali</a:t>
            </a:r>
            <a:r>
              <a:rPr lang="en-US" sz="3200">
                <a:solidFill>
                  <a:srgbClr val="19112C"/>
                </a:solidFill>
                <a:latin typeface="Arial"/>
                <a:ea typeface="Arial"/>
                <a:cs typeface="Arial"/>
                <a:sym typeface="Arial"/>
              </a:rPr>
              <a:t> di </a:t>
            </a:r>
            <a:r>
              <a:rPr lang="en-US" sz="3200" err="1">
                <a:solidFill>
                  <a:srgbClr val="19112C"/>
                </a:solidFill>
                <a:latin typeface="Arial"/>
                <a:ea typeface="Arial"/>
                <a:cs typeface="Arial"/>
                <a:sym typeface="Arial"/>
              </a:rPr>
              <a:t>scarto</a:t>
            </a:r>
            <a:r>
              <a:rPr lang="en-US" sz="3200">
                <a:solidFill>
                  <a:srgbClr val="19112C"/>
                </a:solidFill>
                <a:latin typeface="Arial"/>
                <a:ea typeface="Arial"/>
                <a:cs typeface="Arial"/>
                <a:sym typeface="Arial"/>
              </a:rPr>
              <a:t>, in </a:t>
            </a:r>
            <a:r>
              <a:rPr lang="en-US" sz="3200" err="1">
                <a:solidFill>
                  <a:srgbClr val="19112C"/>
                </a:solidFill>
                <a:latin typeface="Arial"/>
                <a:ea typeface="Arial"/>
                <a:cs typeface="Arial"/>
                <a:sym typeface="Arial"/>
              </a:rPr>
              <a:t>particolare</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provenienti</a:t>
            </a:r>
            <a:r>
              <a:rPr lang="en-US" sz="3200">
                <a:solidFill>
                  <a:srgbClr val="19112C"/>
                </a:solidFill>
                <a:latin typeface="Arial"/>
                <a:ea typeface="Arial"/>
                <a:cs typeface="Arial"/>
                <a:sym typeface="Arial"/>
              </a:rPr>
              <a:t> dal </a:t>
            </a:r>
            <a:r>
              <a:rPr lang="en-US" sz="3200" err="1">
                <a:solidFill>
                  <a:srgbClr val="19112C"/>
                </a:solidFill>
                <a:latin typeface="Arial"/>
                <a:ea typeface="Arial"/>
                <a:cs typeface="Arial"/>
                <a:sym typeface="Arial"/>
              </a:rPr>
              <a:t>settore</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alberghiero</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trasformandoli</a:t>
            </a:r>
            <a:r>
              <a:rPr lang="en-US" sz="3200">
                <a:solidFill>
                  <a:srgbClr val="19112C"/>
                </a:solidFill>
                <a:latin typeface="Arial"/>
                <a:ea typeface="Arial"/>
                <a:cs typeface="Arial"/>
                <a:sym typeface="Arial"/>
              </a:rPr>
              <a:t> in </a:t>
            </a:r>
            <a:r>
              <a:rPr lang="en-US" sz="3200" err="1">
                <a:solidFill>
                  <a:srgbClr val="19112C"/>
                </a:solidFill>
                <a:latin typeface="Arial"/>
                <a:ea typeface="Arial"/>
                <a:cs typeface="Arial"/>
                <a:sym typeface="Arial"/>
              </a:rPr>
              <a:t>eleganti</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uniformi</a:t>
            </a:r>
            <a:r>
              <a:rPr lang="en-US" sz="3200">
                <a:solidFill>
                  <a:srgbClr val="19112C"/>
                </a:solidFill>
                <a:latin typeface="Arial"/>
                <a:ea typeface="Arial"/>
                <a:cs typeface="Arial"/>
                <a:sym typeface="Arial"/>
              </a:rPr>
              <a:t> e </a:t>
            </a:r>
            <a:r>
              <a:rPr lang="en-US" sz="3200" err="1">
                <a:solidFill>
                  <a:srgbClr val="19112C"/>
                </a:solidFill>
                <a:latin typeface="Arial"/>
                <a:ea typeface="Arial"/>
                <a:cs typeface="Arial"/>
                <a:sym typeface="Arial"/>
              </a:rPr>
              <a:t>abiti</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ecologici</a:t>
            </a:r>
            <a:r>
              <a:rPr lang="en-US" sz="3200">
                <a:solidFill>
                  <a:srgbClr val="19112C"/>
                </a:solidFill>
                <a:latin typeface="Arial"/>
                <a:ea typeface="Arial"/>
                <a:cs typeface="Arial"/>
                <a:sym typeface="Arial"/>
              </a:rPr>
              <a:t>. </a:t>
            </a:r>
          </a:p>
          <a:p>
            <a:pPr algn="l">
              <a:lnSpc>
                <a:spcPts val="3960"/>
              </a:lnSpc>
            </a:pPr>
            <a:endParaRPr lang="en-US" sz="3200">
              <a:solidFill>
                <a:srgbClr val="19112C"/>
              </a:solidFill>
              <a:latin typeface="Arial"/>
              <a:ea typeface="Arial"/>
              <a:cs typeface="Arial"/>
              <a:sym typeface="Arial"/>
            </a:endParaRPr>
          </a:p>
          <a:p>
            <a:pPr algn="l">
              <a:lnSpc>
                <a:spcPts val="3960"/>
              </a:lnSpc>
            </a:pPr>
            <a:r>
              <a:rPr lang="en-US" sz="3200">
                <a:solidFill>
                  <a:srgbClr val="19112C"/>
                </a:solidFill>
                <a:latin typeface="Arial"/>
                <a:ea typeface="Arial"/>
                <a:cs typeface="Arial"/>
                <a:sym typeface="Arial"/>
              </a:rPr>
              <a:t>Il </a:t>
            </a:r>
            <a:r>
              <a:rPr lang="en-US" sz="3200" err="1">
                <a:solidFill>
                  <a:srgbClr val="19112C"/>
                </a:solidFill>
                <a:latin typeface="Arial"/>
                <a:ea typeface="Arial"/>
                <a:cs typeface="Arial"/>
                <a:sym typeface="Arial"/>
              </a:rPr>
              <a:t>marchio</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collabora</a:t>
            </a:r>
            <a:r>
              <a:rPr lang="en-US" sz="3200">
                <a:solidFill>
                  <a:srgbClr val="19112C"/>
                </a:solidFill>
                <a:latin typeface="Arial"/>
                <a:ea typeface="Arial"/>
                <a:cs typeface="Arial"/>
                <a:sym typeface="Arial"/>
              </a:rPr>
              <a:t> con </a:t>
            </a:r>
            <a:r>
              <a:rPr lang="en-US" sz="3200" err="1">
                <a:solidFill>
                  <a:srgbClr val="19112C"/>
                </a:solidFill>
                <a:latin typeface="Arial"/>
                <a:ea typeface="Arial"/>
                <a:cs typeface="Arial"/>
                <a:sym typeface="Arial"/>
              </a:rPr>
              <a:t>laboratori</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sociali</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che</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impiegano</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persone</a:t>
            </a:r>
            <a:r>
              <a:rPr lang="en-US" sz="3200">
                <a:solidFill>
                  <a:srgbClr val="19112C"/>
                </a:solidFill>
                <a:latin typeface="Arial"/>
                <a:ea typeface="Arial"/>
                <a:cs typeface="Arial"/>
                <a:sym typeface="Arial"/>
              </a:rPr>
              <a:t> a </a:t>
            </a:r>
            <a:r>
              <a:rPr lang="en-US" sz="3200" err="1">
                <a:solidFill>
                  <a:srgbClr val="19112C"/>
                </a:solidFill>
                <a:latin typeface="Arial"/>
                <a:ea typeface="Arial"/>
                <a:cs typeface="Arial"/>
                <a:sym typeface="Arial"/>
              </a:rPr>
              <a:t>rischio</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promuovendo</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l'inclusione</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sociale</a:t>
            </a:r>
            <a:r>
              <a:rPr lang="en-US" sz="3200">
                <a:solidFill>
                  <a:srgbClr val="19112C"/>
                </a:solidFill>
                <a:latin typeface="Arial"/>
                <a:ea typeface="Arial"/>
                <a:cs typeface="Arial"/>
                <a:sym typeface="Arial"/>
              </a:rPr>
              <a:t>, e </a:t>
            </a:r>
            <a:r>
              <a:rPr lang="en-US" sz="3200" err="1">
                <a:solidFill>
                  <a:srgbClr val="19112C"/>
                </a:solidFill>
                <a:latin typeface="Arial"/>
                <a:ea typeface="Arial"/>
                <a:cs typeface="Arial"/>
                <a:sym typeface="Arial"/>
              </a:rPr>
              <a:t>garantisce</a:t>
            </a:r>
            <a:r>
              <a:rPr lang="en-US" sz="3200">
                <a:solidFill>
                  <a:srgbClr val="19112C"/>
                </a:solidFill>
                <a:latin typeface="Arial"/>
                <a:ea typeface="Arial"/>
                <a:cs typeface="Arial"/>
                <a:sym typeface="Arial"/>
              </a:rPr>
              <a:t> la </a:t>
            </a:r>
            <a:r>
              <a:rPr lang="en-US" sz="3200" err="1">
                <a:solidFill>
                  <a:srgbClr val="19112C"/>
                </a:solidFill>
                <a:latin typeface="Arial"/>
                <a:ea typeface="Arial"/>
                <a:cs typeface="Arial"/>
                <a:sym typeface="Arial"/>
              </a:rPr>
              <a:t>produzione</a:t>
            </a:r>
            <a:r>
              <a:rPr lang="en-US" sz="3200">
                <a:solidFill>
                  <a:srgbClr val="19112C"/>
                </a:solidFill>
                <a:latin typeface="Arial"/>
                <a:ea typeface="Arial"/>
                <a:cs typeface="Arial"/>
                <a:sym typeface="Arial"/>
              </a:rPr>
              <a:t> locale in </a:t>
            </a:r>
            <a:r>
              <a:rPr lang="en-US" sz="3200" err="1">
                <a:solidFill>
                  <a:srgbClr val="19112C"/>
                </a:solidFill>
                <a:latin typeface="Arial"/>
                <a:ea typeface="Arial"/>
                <a:cs typeface="Arial"/>
                <a:sym typeface="Arial"/>
              </a:rPr>
              <a:t>Spagna</a:t>
            </a:r>
            <a:r>
              <a:rPr lang="en-US" sz="3200">
                <a:solidFill>
                  <a:srgbClr val="19112C"/>
                </a:solidFill>
                <a:latin typeface="Arial"/>
                <a:ea typeface="Arial"/>
                <a:cs typeface="Arial"/>
                <a:sym typeface="Arial"/>
              </a:rPr>
              <a:t> per </a:t>
            </a:r>
            <a:r>
              <a:rPr lang="en-US" sz="3200" err="1">
                <a:solidFill>
                  <a:srgbClr val="19112C"/>
                </a:solidFill>
                <a:latin typeface="Arial"/>
                <a:ea typeface="Arial"/>
                <a:cs typeface="Arial"/>
                <a:sym typeface="Arial"/>
              </a:rPr>
              <a:t>mantenere</a:t>
            </a:r>
            <a:r>
              <a:rPr lang="en-US" sz="3200">
                <a:solidFill>
                  <a:srgbClr val="19112C"/>
                </a:solidFill>
                <a:latin typeface="Arial"/>
                <a:ea typeface="Arial"/>
                <a:cs typeface="Arial"/>
                <a:sym typeface="Arial"/>
              </a:rPr>
              <a:t> la </a:t>
            </a:r>
            <a:r>
              <a:rPr lang="en-US" sz="3200" err="1">
                <a:solidFill>
                  <a:srgbClr val="19112C"/>
                </a:solidFill>
                <a:latin typeface="Arial"/>
                <a:ea typeface="Arial"/>
                <a:cs typeface="Arial"/>
                <a:sym typeface="Arial"/>
              </a:rPr>
              <a:t>trasparenza</a:t>
            </a:r>
            <a:r>
              <a:rPr lang="en-US" sz="3200">
                <a:solidFill>
                  <a:srgbClr val="19112C"/>
                </a:solidFill>
                <a:latin typeface="Arial"/>
                <a:ea typeface="Arial"/>
                <a:cs typeface="Arial"/>
                <a:sym typeface="Arial"/>
              </a:rPr>
              <a:t> e </a:t>
            </a:r>
            <a:r>
              <a:rPr lang="en-US" sz="3200" err="1">
                <a:solidFill>
                  <a:srgbClr val="19112C"/>
                </a:solidFill>
                <a:latin typeface="Arial"/>
                <a:ea typeface="Arial"/>
                <a:cs typeface="Arial"/>
                <a:sym typeface="Arial"/>
              </a:rPr>
              <a:t>ridurre</a:t>
            </a:r>
            <a:r>
              <a:rPr lang="en-US" sz="3200">
                <a:solidFill>
                  <a:srgbClr val="19112C"/>
                </a:solidFill>
                <a:latin typeface="Arial"/>
                <a:ea typeface="Arial"/>
                <a:cs typeface="Arial"/>
                <a:sym typeface="Arial"/>
              </a:rPr>
              <a:t> la </a:t>
            </a:r>
            <a:r>
              <a:rPr lang="en-US" sz="3200" err="1">
                <a:solidFill>
                  <a:srgbClr val="19112C"/>
                </a:solidFill>
                <a:latin typeface="Arial"/>
                <a:ea typeface="Arial"/>
                <a:cs typeface="Arial"/>
                <a:sym typeface="Arial"/>
              </a:rPr>
              <a:t>sua</a:t>
            </a:r>
            <a:r>
              <a:rPr lang="en-US" sz="3200">
                <a:solidFill>
                  <a:srgbClr val="19112C"/>
                </a:solidFill>
                <a:latin typeface="Arial"/>
                <a:ea typeface="Arial"/>
                <a:cs typeface="Arial"/>
                <a:sym typeface="Arial"/>
              </a:rPr>
              <a:t> </a:t>
            </a:r>
            <a:r>
              <a:rPr lang="en-US" sz="3200" err="1">
                <a:solidFill>
                  <a:srgbClr val="19112C"/>
                </a:solidFill>
                <a:latin typeface="Arial"/>
                <a:ea typeface="Arial"/>
                <a:cs typeface="Arial"/>
                <a:sym typeface="Arial"/>
              </a:rPr>
              <a:t>impronta</a:t>
            </a:r>
            <a:r>
              <a:rPr lang="en-US" sz="3200">
                <a:solidFill>
                  <a:srgbClr val="19112C"/>
                </a:solidFill>
                <a:latin typeface="Arial"/>
                <a:ea typeface="Arial"/>
                <a:cs typeface="Arial"/>
                <a:sym typeface="Arial"/>
              </a:rPr>
              <a:t> di </a:t>
            </a:r>
            <a:r>
              <a:rPr lang="en-US" sz="3200" err="1">
                <a:solidFill>
                  <a:srgbClr val="19112C"/>
                </a:solidFill>
                <a:latin typeface="Arial"/>
                <a:ea typeface="Arial"/>
                <a:cs typeface="Arial"/>
                <a:sym typeface="Arial"/>
              </a:rPr>
              <a:t>carbonio</a:t>
            </a:r>
            <a:r>
              <a:rPr lang="en-US" sz="3200">
                <a:solidFill>
                  <a:srgbClr val="19112C"/>
                </a:solidFill>
                <a:latin typeface="Arial"/>
                <a:ea typeface="Arial"/>
                <a:cs typeface="Arial"/>
                <a:sym typeface="Arial"/>
              </a:rPr>
              <a:t>.</a:t>
            </a:r>
          </a:p>
        </p:txBody>
      </p:sp>
      <p:grpSp>
        <p:nvGrpSpPr>
          <p:cNvPr id="25" name="Group 25"/>
          <p:cNvGrpSpPr>
            <a:grpSpLocks noChangeAspect="1"/>
          </p:cNvGrpSpPr>
          <p:nvPr/>
        </p:nvGrpSpPr>
        <p:grpSpPr>
          <a:xfrm>
            <a:off x="10236936" y="-45231"/>
            <a:ext cx="8051064" cy="8330453"/>
            <a:chOff x="0" y="0"/>
            <a:chExt cx="10734752" cy="11107270"/>
          </a:xfrm>
        </p:grpSpPr>
        <p:sp>
          <p:nvSpPr>
            <p:cNvPr id="26" name="Freeform 26"/>
            <p:cNvSpPr/>
            <p:nvPr/>
          </p:nvSpPr>
          <p:spPr>
            <a:xfrm>
              <a:off x="0" y="0"/>
              <a:ext cx="10734802" cy="11107293"/>
            </a:xfrm>
            <a:custGeom>
              <a:avLst/>
              <a:gdLst/>
              <a:ahLst/>
              <a:cxnLst/>
              <a:rect l="l" t="t" r="r" b="b"/>
              <a:pathLst>
                <a:path w="10734802" h="11107293">
                  <a:moveTo>
                    <a:pt x="0" y="0"/>
                  </a:moveTo>
                  <a:lnTo>
                    <a:pt x="10734802" y="0"/>
                  </a:lnTo>
                  <a:lnTo>
                    <a:pt x="10734802" y="11107293"/>
                  </a:lnTo>
                  <a:lnTo>
                    <a:pt x="0" y="11107293"/>
                  </a:lnTo>
                  <a:lnTo>
                    <a:pt x="0" y="0"/>
                  </a:lnTo>
                  <a:close/>
                </a:path>
              </a:pathLst>
            </a:custGeom>
            <a:blipFill>
              <a:blip r:embed="rId10"/>
              <a:stretch>
                <a:fillRect l="-1735" r="-1734"/>
              </a:stretch>
            </a:blipFill>
          </p:spPr>
          <p:txBody>
            <a:bodyPr/>
            <a:lstStyle/>
            <a:p>
              <a:endParaRPr lang="el-GR"/>
            </a:p>
          </p:txBody>
        </p:sp>
      </p:gr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4A0C96A9-E309-B837-5511-9BCE24A00300}"/>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Freeform 18"/>
          <p:cNvSpPr/>
          <p:nvPr/>
        </p:nvSpPr>
        <p:spPr>
          <a:xfrm>
            <a:off x="13297788" y="1704782"/>
            <a:ext cx="4990212" cy="6356958"/>
          </a:xfrm>
          <a:custGeom>
            <a:avLst/>
            <a:gdLst/>
            <a:ahLst/>
            <a:cxnLst/>
            <a:rect l="l" t="t" r="r" b="b"/>
            <a:pathLst>
              <a:path w="4990212" h="6356958">
                <a:moveTo>
                  <a:pt x="0" y="0"/>
                </a:moveTo>
                <a:lnTo>
                  <a:pt x="4990212" y="0"/>
                </a:lnTo>
                <a:lnTo>
                  <a:pt x="4990212" y="6356958"/>
                </a:lnTo>
                <a:lnTo>
                  <a:pt x="0" y="6356958"/>
                </a:lnTo>
                <a:lnTo>
                  <a:pt x="0" y="0"/>
                </a:lnTo>
                <a:close/>
              </a:path>
            </a:pathLst>
          </a:custGeom>
          <a:blipFill>
            <a:blip r:embed="rId9"/>
            <a:stretch>
              <a:fillRect/>
            </a:stretch>
          </a:blipFill>
        </p:spPr>
        <p:txBody>
          <a:bodyPr/>
          <a:lstStyle/>
          <a:p>
            <a:endParaRPr lang="el-GR"/>
          </a:p>
        </p:txBody>
      </p:sp>
      <p:sp>
        <p:nvSpPr>
          <p:cNvPr id="19" name="TextBox 19"/>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sp>
        <p:nvSpPr>
          <p:cNvPr id="20" name="TextBox 20"/>
          <p:cNvSpPr txBox="1"/>
          <p:nvPr/>
        </p:nvSpPr>
        <p:spPr>
          <a:xfrm>
            <a:off x="938044" y="2812712"/>
            <a:ext cx="11677350" cy="4665346"/>
          </a:xfrm>
          <a:prstGeom prst="rect">
            <a:avLst/>
          </a:prstGeom>
        </p:spPr>
        <p:txBody>
          <a:bodyPr lIns="0" tIns="0" rIns="0" bIns="0" rtlCol="0" anchor="t">
            <a:spAutoFit/>
          </a:bodyPr>
          <a:lstStyle/>
          <a:p>
            <a:pPr algn="l">
              <a:lnSpc>
                <a:spcPts val="3300"/>
              </a:lnSpc>
            </a:pPr>
            <a:r>
              <a:rPr lang="en-US" sz="3300" b="1">
                <a:solidFill>
                  <a:srgbClr val="19112C"/>
                </a:solidFill>
                <a:latin typeface="Arial Bold"/>
                <a:ea typeface="Arial Bold"/>
                <a:cs typeface="Arial Bold"/>
                <a:sym typeface="Arial Bold"/>
              </a:rPr>
              <a:t>MUD Jeans </a:t>
            </a:r>
            <a:r>
              <a:rPr lang="en-US" sz="3300">
                <a:solidFill>
                  <a:srgbClr val="19112C"/>
                </a:solidFill>
                <a:latin typeface="Arial"/>
                <a:ea typeface="Arial"/>
                <a:cs typeface="Arial"/>
                <a:sym typeface="Arial"/>
              </a:rPr>
              <a:t>è un perfetto esempio di marchio circolare perché ha completamente ripensato il modo in cui utilizziamo l'abbigliamento. Invece di limitarsi a vendere jeans, permette ai clienti di noleggiarli, assicurandosi che i capi vengano restituiti e continuino ad essere utilizzati. </a:t>
            </a:r>
          </a:p>
          <a:p>
            <a:pPr algn="l">
              <a:lnSpc>
                <a:spcPts val="3300"/>
              </a:lnSpc>
            </a:pPr>
            <a:endParaRPr lang="en-US" sz="3300">
              <a:solidFill>
                <a:srgbClr val="19112C"/>
              </a:solidFill>
              <a:latin typeface="Arial"/>
              <a:ea typeface="Arial"/>
              <a:cs typeface="Arial"/>
              <a:sym typeface="Arial"/>
            </a:endParaRPr>
          </a:p>
          <a:p>
            <a:pPr algn="l">
              <a:lnSpc>
                <a:spcPts val="3300"/>
              </a:lnSpc>
            </a:pPr>
            <a:r>
              <a:rPr lang="en-US" sz="3300">
                <a:solidFill>
                  <a:srgbClr val="19112C"/>
                </a:solidFill>
                <a:latin typeface="Arial"/>
                <a:ea typeface="Arial"/>
                <a:cs typeface="Arial"/>
                <a:sym typeface="Arial"/>
              </a:rPr>
              <a:t>Quando i jeans si consumano, MUD Jeans li ritira per riciclarli in nuovo denim, creando un ciclo chiuso che riduce drasticamente gli sprechi. </a:t>
            </a:r>
          </a:p>
          <a:p>
            <a:pPr algn="l">
              <a:lnSpc>
                <a:spcPts val="3300"/>
              </a:lnSpc>
            </a:pPr>
            <a:endParaRPr lang="en-US" sz="3300">
              <a:solidFill>
                <a:srgbClr val="19112C"/>
              </a:solidFill>
              <a:latin typeface="Arial"/>
              <a:ea typeface="Arial"/>
              <a:cs typeface="Arial"/>
              <a:sym typeface="Arial"/>
            </a:endParaRPr>
          </a:p>
          <a:p>
            <a:pPr algn="l">
              <a:lnSpc>
                <a:spcPts val="3300"/>
              </a:lnSpc>
            </a:pPr>
            <a:r>
              <a:rPr lang="en-US" sz="3300">
                <a:solidFill>
                  <a:srgbClr val="19112C"/>
                </a:solidFill>
                <a:latin typeface="Arial"/>
                <a:ea typeface="Arial"/>
                <a:cs typeface="Arial"/>
                <a:sym typeface="Arial"/>
              </a:rPr>
              <a:t>Questo </a:t>
            </a:r>
            <a:r>
              <a:rPr lang="en-US" sz="3300" b="1">
                <a:solidFill>
                  <a:srgbClr val="19112C"/>
                </a:solidFill>
                <a:latin typeface="Arial Bold"/>
                <a:ea typeface="Arial Bold"/>
                <a:cs typeface="Arial Bold"/>
                <a:sym typeface="Arial Bold"/>
              </a:rPr>
              <a:t>sistema di "prestito e restituzione" </a:t>
            </a:r>
            <a:r>
              <a:rPr lang="en-US" sz="3300">
                <a:solidFill>
                  <a:srgbClr val="19112C"/>
                </a:solidFill>
                <a:latin typeface="Arial"/>
                <a:ea typeface="Arial"/>
                <a:cs typeface="Arial"/>
                <a:sym typeface="Arial"/>
              </a:rPr>
              <a:t>rende la moda circolare pratica e accessibile ai consumatori di tutti i giorni.</a:t>
            </a:r>
          </a:p>
        </p:txBody>
      </p:sp>
      <p:grpSp>
        <p:nvGrpSpPr>
          <p:cNvPr id="21" name="Group 21"/>
          <p:cNvGrpSpPr/>
          <p:nvPr/>
        </p:nvGrpSpPr>
        <p:grpSpPr>
          <a:xfrm>
            <a:off x="938062" y="479515"/>
            <a:ext cx="9018000" cy="1617885"/>
            <a:chOff x="0" y="0"/>
            <a:chExt cx="12024000" cy="2157180"/>
          </a:xfrm>
        </p:grpSpPr>
        <p:sp>
          <p:nvSpPr>
            <p:cNvPr id="22" name="Freeform 22"/>
            <p:cNvSpPr/>
            <p:nvPr/>
          </p:nvSpPr>
          <p:spPr>
            <a:xfrm>
              <a:off x="0" y="0"/>
              <a:ext cx="12024000" cy="2157180"/>
            </a:xfrm>
            <a:custGeom>
              <a:avLst/>
              <a:gdLst/>
              <a:ahLst/>
              <a:cxnLst/>
              <a:rect l="l" t="t" r="r" b="b"/>
              <a:pathLst>
                <a:path w="12024000" h="2157180">
                  <a:moveTo>
                    <a:pt x="0" y="0"/>
                  </a:moveTo>
                  <a:lnTo>
                    <a:pt x="12024000" y="0"/>
                  </a:lnTo>
                  <a:lnTo>
                    <a:pt x="12024000" y="2157180"/>
                  </a:lnTo>
                  <a:lnTo>
                    <a:pt x="0" y="2157180"/>
                  </a:lnTo>
                  <a:close/>
                </a:path>
              </a:pathLst>
            </a:custGeom>
            <a:solidFill>
              <a:srgbClr val="000000">
                <a:alpha val="0"/>
              </a:srgbClr>
            </a:solidFill>
          </p:spPr>
          <p:txBody>
            <a:bodyPr/>
            <a:lstStyle/>
            <a:p>
              <a:endParaRPr lang="el-GR"/>
            </a:p>
          </p:txBody>
        </p:sp>
        <p:sp>
          <p:nvSpPr>
            <p:cNvPr id="23" name="TextBox 23"/>
            <p:cNvSpPr txBox="1"/>
            <p:nvPr/>
          </p:nvSpPr>
          <p:spPr>
            <a:xfrm>
              <a:off x="0" y="47625"/>
              <a:ext cx="12024000" cy="2109555"/>
            </a:xfrm>
            <a:prstGeom prst="rect">
              <a:avLst/>
            </a:prstGeom>
          </p:spPr>
          <p:txBody>
            <a:bodyPr lIns="0" tIns="0" rIns="0" bIns="0" rtlCol="0" anchor="ctr"/>
            <a:lstStyle/>
            <a:p>
              <a:pPr algn="l">
                <a:lnSpc>
                  <a:spcPts val="5399"/>
                </a:lnSpc>
              </a:pPr>
              <a:r>
                <a:rPr lang="en-US" sz="4999" b="1">
                  <a:solidFill>
                    <a:srgbClr val="8D5CFF"/>
                  </a:solidFill>
                  <a:latin typeface="Georgia Bold"/>
                  <a:ea typeface="Georgia Bold"/>
                  <a:cs typeface="Georgia Bold"/>
                  <a:sym typeface="Georgia Bold"/>
                </a:rPr>
                <a:t>Un </a:t>
              </a:r>
              <a:r>
                <a:rPr lang="en-US" sz="4999" b="1" err="1">
                  <a:solidFill>
                    <a:srgbClr val="8D5CFF"/>
                  </a:solidFill>
                  <a:latin typeface="Georgia Bold"/>
                  <a:ea typeface="Georgia Bold"/>
                  <a:cs typeface="Georgia Bold"/>
                  <a:sym typeface="Georgia Bold"/>
                </a:rPr>
                <a:t>altro</a:t>
              </a:r>
              <a:r>
                <a:rPr lang="en-US" sz="4999" b="1">
                  <a:solidFill>
                    <a:srgbClr val="8D5CFF"/>
                  </a:solidFill>
                  <a:latin typeface="Georgia Bold"/>
                  <a:ea typeface="Georgia Bold"/>
                  <a:cs typeface="Georgia Bold"/>
                  <a:sym typeface="Georgia Bold"/>
                </a:rPr>
                <a:t> </a:t>
              </a:r>
              <a:r>
                <a:rPr lang="en-US" sz="4999" b="1" err="1">
                  <a:solidFill>
                    <a:srgbClr val="8D5CFF"/>
                  </a:solidFill>
                  <a:latin typeface="Georgia Bold"/>
                  <a:ea typeface="Georgia Bold"/>
                  <a:cs typeface="Georgia Bold"/>
                  <a:sym typeface="Georgia Bold"/>
                </a:rPr>
                <a:t>esempio</a:t>
              </a:r>
              <a:r>
                <a:rPr lang="en-US" sz="4999" b="1">
                  <a:solidFill>
                    <a:srgbClr val="8D5CFF"/>
                  </a:solidFill>
                  <a:latin typeface="Georgia Bold"/>
                  <a:ea typeface="Georgia Bold"/>
                  <a:cs typeface="Georgia Bold"/>
                  <a:sym typeface="Georgia Bold"/>
                </a:rPr>
                <a:t> </a:t>
              </a:r>
              <a:r>
                <a:rPr lang="en-US" sz="4999" b="1" err="1">
                  <a:solidFill>
                    <a:srgbClr val="8D5CFF"/>
                  </a:solidFill>
                  <a:latin typeface="Georgia Bold"/>
                  <a:ea typeface="Georgia Bold"/>
                  <a:cs typeface="Georgia Bold"/>
                  <a:sym typeface="Georgia Bold"/>
                </a:rPr>
                <a:t>perfetto</a:t>
              </a:r>
              <a:r>
                <a:rPr lang="en-US" sz="4999" b="1">
                  <a:solidFill>
                    <a:srgbClr val="8D5CFF"/>
                  </a:solidFill>
                  <a:latin typeface="Georgia Bold"/>
                  <a:ea typeface="Georgia Bold"/>
                  <a:cs typeface="Georgia Bold"/>
                  <a:sym typeface="Georgia Bold"/>
                </a:rPr>
                <a:t> di </a:t>
              </a:r>
              <a:r>
                <a:rPr lang="en-US" sz="4999" b="1" err="1">
                  <a:solidFill>
                    <a:srgbClr val="8D5CFF"/>
                  </a:solidFill>
                  <a:latin typeface="Georgia Bold"/>
                  <a:ea typeface="Georgia Bold"/>
                  <a:cs typeface="Georgia Bold"/>
                  <a:sym typeface="Georgia Bold"/>
                </a:rPr>
                <a:t>marchio</a:t>
              </a:r>
              <a:r>
                <a:rPr lang="en-US" sz="4999" b="1">
                  <a:solidFill>
                    <a:srgbClr val="8D5CFF"/>
                  </a:solidFill>
                  <a:latin typeface="Georgia Bold"/>
                  <a:ea typeface="Georgia Bold"/>
                  <a:cs typeface="Georgia Bold"/>
                  <a:sym typeface="Georgia Bold"/>
                </a:rPr>
                <a:t> </a:t>
              </a:r>
              <a:r>
                <a:rPr lang="en-US" sz="4999" b="1" err="1">
                  <a:solidFill>
                    <a:srgbClr val="8D5CFF"/>
                  </a:solidFill>
                  <a:latin typeface="Georgia Bold"/>
                  <a:ea typeface="Georgia Bold"/>
                  <a:cs typeface="Georgia Bold"/>
                  <a:sym typeface="Georgia Bold"/>
                </a:rPr>
                <a:t>circolare</a:t>
              </a:r>
              <a:endParaRPr lang="en-US" sz="4999" b="1">
                <a:solidFill>
                  <a:srgbClr val="8D5CFF"/>
                </a:solidFill>
                <a:latin typeface="Georgia Bold"/>
                <a:ea typeface="Georgia Bold"/>
                <a:cs typeface="Georgia Bold"/>
                <a:sym typeface="Georgia Bold"/>
              </a:endParaRPr>
            </a:p>
          </p:txBody>
        </p:sp>
      </p:grpSp>
      <p:pic>
        <p:nvPicPr>
          <p:cNvPr id="25" name="Immagine 24" descr="Immagine che contiene Blu elettrico, Carattere, blu, Blu intenso&#10;&#10;Il contenuto generato dall&amp;#39;IA potrebbe non essere corretto.">
            <a:extLst>
              <a:ext uri="{FF2B5EF4-FFF2-40B4-BE49-F238E27FC236}">
                <a16:creationId xmlns:a16="http://schemas.microsoft.com/office/drawing/2014/main" id="{6E70C881-DAC8-C566-9FB1-0CCD77734967}"/>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0" name="Group 20"/>
          <p:cNvGrpSpPr/>
          <p:nvPr/>
        </p:nvGrpSpPr>
        <p:grpSpPr>
          <a:xfrm>
            <a:off x="-1" y="2284526"/>
            <a:ext cx="12324501" cy="996063"/>
            <a:chOff x="0" y="0"/>
            <a:chExt cx="3366787" cy="262338"/>
          </a:xfrm>
        </p:grpSpPr>
        <p:sp>
          <p:nvSpPr>
            <p:cNvPr id="21" name="Freeform 21"/>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l-GR"/>
            </a:p>
          </p:txBody>
        </p:sp>
        <p:sp>
          <p:nvSpPr>
            <p:cNvPr id="22" name="TextBox 22"/>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grpSp>
        <p:nvGrpSpPr>
          <p:cNvPr id="23" name="Group 23"/>
          <p:cNvGrpSpPr/>
          <p:nvPr/>
        </p:nvGrpSpPr>
        <p:grpSpPr>
          <a:xfrm>
            <a:off x="4781204" y="992505"/>
            <a:ext cx="12577343" cy="838197"/>
            <a:chOff x="0" y="0"/>
            <a:chExt cx="16769790" cy="1117596"/>
          </a:xfrm>
        </p:grpSpPr>
        <p:sp>
          <p:nvSpPr>
            <p:cNvPr id="24" name="Freeform 2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5" name="TextBox 25"/>
            <p:cNvSpPr txBox="1"/>
            <p:nvPr/>
          </p:nvSpPr>
          <p:spPr>
            <a:xfrm>
              <a:off x="0" y="66675"/>
              <a:ext cx="1676979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Il settore tessile oggi</a:t>
              </a:r>
            </a:p>
          </p:txBody>
        </p:sp>
      </p:gr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sp>
        <p:nvSpPr>
          <p:cNvPr id="27" name="TextBox 27"/>
          <p:cNvSpPr txBox="1"/>
          <p:nvPr/>
        </p:nvSpPr>
        <p:spPr>
          <a:xfrm>
            <a:off x="996209" y="2506333"/>
            <a:ext cx="11009012" cy="523875"/>
          </a:xfrm>
          <a:prstGeom prst="rect">
            <a:avLst/>
          </a:prstGeom>
        </p:spPr>
        <p:txBody>
          <a:bodyPr lIns="0" tIns="0" rIns="0" bIns="0" rtlCol="0" anchor="t">
            <a:spAutoFit/>
          </a:bodyPr>
          <a:lstStyle/>
          <a:p>
            <a:pPr algn="l">
              <a:lnSpc>
                <a:spcPts val="3960"/>
              </a:lnSpc>
            </a:pPr>
            <a:r>
              <a:rPr lang="en-US" sz="3300" b="1">
                <a:solidFill>
                  <a:srgbClr val="FFFFFF"/>
                </a:solidFill>
                <a:latin typeface="Arial Bold"/>
                <a:ea typeface="Arial Bold"/>
                <a:cs typeface="Arial Bold"/>
                <a:sym typeface="Arial Bold"/>
              </a:rPr>
              <a:t>SCENARIO 2 - CIRCOLARITÀ NEL SETTORE TESSILE</a:t>
            </a:r>
          </a:p>
        </p:txBody>
      </p:sp>
      <p:sp>
        <p:nvSpPr>
          <p:cNvPr id="28" name="Freeform 28"/>
          <p:cNvSpPr/>
          <p:nvPr/>
        </p:nvSpPr>
        <p:spPr>
          <a:xfrm>
            <a:off x="1028700" y="3980729"/>
            <a:ext cx="901293" cy="852848"/>
          </a:xfrm>
          <a:custGeom>
            <a:avLst/>
            <a:gdLst/>
            <a:ahLst/>
            <a:cxnLst/>
            <a:rect l="l" t="t" r="r" b="b"/>
            <a:pathLst>
              <a:path w="901293" h="852848">
                <a:moveTo>
                  <a:pt x="0" y="0"/>
                </a:moveTo>
                <a:lnTo>
                  <a:pt x="901293" y="0"/>
                </a:lnTo>
                <a:lnTo>
                  <a:pt x="901293" y="852848"/>
                </a:lnTo>
                <a:lnTo>
                  <a:pt x="0" y="852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grpSp>
        <p:nvGrpSpPr>
          <p:cNvPr id="29" name="Group 29"/>
          <p:cNvGrpSpPr/>
          <p:nvPr/>
        </p:nvGrpSpPr>
        <p:grpSpPr>
          <a:xfrm>
            <a:off x="12924760" y="3656900"/>
            <a:ext cx="4433786" cy="2309805"/>
            <a:chOff x="0" y="0"/>
            <a:chExt cx="1167746" cy="395195"/>
          </a:xfrm>
        </p:grpSpPr>
        <p:sp>
          <p:nvSpPr>
            <p:cNvPr id="30" name="Freeform 30"/>
            <p:cNvSpPr/>
            <p:nvPr/>
          </p:nvSpPr>
          <p:spPr>
            <a:xfrm>
              <a:off x="0" y="0"/>
              <a:ext cx="1167746" cy="395195"/>
            </a:xfrm>
            <a:custGeom>
              <a:avLst/>
              <a:gdLst/>
              <a:ahLst/>
              <a:cxnLst/>
              <a:rect l="l" t="t" r="r" b="b"/>
              <a:pathLst>
                <a:path w="1167746" h="395195">
                  <a:moveTo>
                    <a:pt x="0" y="0"/>
                  </a:moveTo>
                  <a:lnTo>
                    <a:pt x="1167746" y="0"/>
                  </a:lnTo>
                  <a:lnTo>
                    <a:pt x="1167746" y="395195"/>
                  </a:lnTo>
                  <a:lnTo>
                    <a:pt x="0" y="395195"/>
                  </a:lnTo>
                  <a:close/>
                </a:path>
              </a:pathLst>
            </a:custGeom>
            <a:solidFill>
              <a:srgbClr val="FFFFFF"/>
            </a:solidFill>
          </p:spPr>
          <p:txBody>
            <a:bodyPr/>
            <a:lstStyle/>
            <a:p>
              <a:endParaRPr lang="el-GR"/>
            </a:p>
          </p:txBody>
        </p:sp>
        <p:sp>
          <p:nvSpPr>
            <p:cNvPr id="31" name="TextBox 31"/>
            <p:cNvSpPr txBox="1"/>
            <p:nvPr/>
          </p:nvSpPr>
          <p:spPr>
            <a:xfrm>
              <a:off x="0" y="-19050"/>
              <a:ext cx="1167746" cy="414245"/>
            </a:xfrm>
            <a:prstGeom prst="rect">
              <a:avLst/>
            </a:prstGeom>
          </p:spPr>
          <p:txBody>
            <a:bodyPr lIns="50800" tIns="50800" rIns="50800" bIns="50800" rtlCol="0" anchor="ctr"/>
            <a:lstStyle/>
            <a:p>
              <a:pPr algn="ctr">
                <a:lnSpc>
                  <a:spcPts val="2644"/>
                </a:lnSpc>
              </a:pPr>
              <a:endParaRPr/>
            </a:p>
          </p:txBody>
        </p:sp>
      </p:grpSp>
      <p:sp>
        <p:nvSpPr>
          <p:cNvPr id="32" name="TextBox 32"/>
          <p:cNvSpPr txBox="1"/>
          <p:nvPr/>
        </p:nvSpPr>
        <p:spPr>
          <a:xfrm>
            <a:off x="2083460" y="4178553"/>
            <a:ext cx="11152990" cy="438150"/>
          </a:xfrm>
          <a:prstGeom prst="rect">
            <a:avLst/>
          </a:prstGeom>
        </p:spPr>
        <p:txBody>
          <a:bodyPr lIns="0" tIns="0" rIns="0" bIns="0" rtlCol="0" anchor="t">
            <a:spAutoFit/>
          </a:bodyPr>
          <a:lstStyle/>
          <a:p>
            <a:pPr algn="l">
              <a:lnSpc>
                <a:spcPts val="3364"/>
              </a:lnSpc>
              <a:spcBef>
                <a:spcPct val="0"/>
              </a:spcBef>
            </a:pPr>
            <a:r>
              <a:rPr lang="en-US" sz="2803">
                <a:solidFill>
                  <a:srgbClr val="FFFFFF"/>
                </a:solidFill>
                <a:latin typeface="Arial"/>
                <a:ea typeface="Arial"/>
                <a:cs typeface="Arial"/>
                <a:sym typeface="Arial"/>
              </a:rPr>
              <a:t>Sistemi di produzione sostenibili ⟶ Minore impatto ambientale ⟶ </a:t>
            </a:r>
          </a:p>
        </p:txBody>
      </p:sp>
      <p:sp>
        <p:nvSpPr>
          <p:cNvPr id="33" name="TextBox 33"/>
          <p:cNvSpPr txBox="1"/>
          <p:nvPr/>
        </p:nvSpPr>
        <p:spPr>
          <a:xfrm>
            <a:off x="12924760" y="3890827"/>
            <a:ext cx="4433786" cy="1276350"/>
          </a:xfrm>
          <a:prstGeom prst="rect">
            <a:avLst/>
          </a:prstGeom>
        </p:spPr>
        <p:txBody>
          <a:bodyPr lIns="0" tIns="0" rIns="0" bIns="0" rtlCol="0" anchor="t">
            <a:spAutoFit/>
          </a:bodyPr>
          <a:lstStyle/>
          <a:p>
            <a:pPr marL="605272" lvl="1" indent="-302636" algn="l">
              <a:lnSpc>
                <a:spcPts val="3364"/>
              </a:lnSpc>
              <a:buFont typeface="Arial"/>
              <a:buChar char="•"/>
            </a:pPr>
            <a:r>
              <a:rPr lang="en-US" sz="2803" err="1">
                <a:solidFill>
                  <a:srgbClr val="8D5CFF"/>
                </a:solidFill>
                <a:latin typeface="Arial"/>
                <a:ea typeface="Arial"/>
                <a:cs typeface="Arial"/>
                <a:sym typeface="Arial"/>
              </a:rPr>
              <a:t>produzione</a:t>
            </a:r>
            <a:r>
              <a:rPr lang="en-US" sz="2803">
                <a:solidFill>
                  <a:srgbClr val="8D5CFF"/>
                </a:solidFill>
                <a:latin typeface="Arial"/>
                <a:ea typeface="Arial"/>
                <a:cs typeface="Arial"/>
                <a:sym typeface="Arial"/>
              </a:rPr>
              <a:t> </a:t>
            </a:r>
            <a:r>
              <a:rPr lang="en-US" sz="2803" err="1">
                <a:solidFill>
                  <a:srgbClr val="8D5CFF"/>
                </a:solidFill>
                <a:latin typeface="Arial"/>
                <a:ea typeface="Arial"/>
                <a:cs typeface="Arial"/>
                <a:sym typeface="Arial"/>
              </a:rPr>
              <a:t>responsabile</a:t>
            </a:r>
            <a:endParaRPr lang="en-US" sz="2803">
              <a:solidFill>
                <a:srgbClr val="8D5CFF"/>
              </a:solidFill>
              <a:latin typeface="Arial"/>
              <a:ea typeface="Arial"/>
              <a:cs typeface="Arial"/>
              <a:sym typeface="Arial"/>
            </a:endParaRPr>
          </a:p>
          <a:p>
            <a:pPr marL="605272" lvl="1" indent="-302636" algn="l">
              <a:lnSpc>
                <a:spcPts val="3364"/>
              </a:lnSpc>
              <a:buFont typeface="Arial"/>
              <a:buChar char="•"/>
            </a:pPr>
            <a:r>
              <a:rPr lang="en-US" sz="2803" err="1">
                <a:solidFill>
                  <a:srgbClr val="8D5CFF"/>
                </a:solidFill>
                <a:latin typeface="Arial"/>
                <a:ea typeface="Arial"/>
                <a:cs typeface="Arial"/>
                <a:sym typeface="Arial"/>
              </a:rPr>
              <a:t>riutilizzo</a:t>
            </a:r>
            <a:endParaRPr lang="en-US" sz="2803">
              <a:solidFill>
                <a:srgbClr val="8D5CFF"/>
              </a:solidFill>
              <a:latin typeface="Arial"/>
              <a:ea typeface="Arial"/>
              <a:cs typeface="Arial"/>
              <a:sym typeface="Arial"/>
            </a:endParaRPr>
          </a:p>
          <a:p>
            <a:pPr marL="605272" lvl="1" indent="-302636" algn="l">
              <a:lnSpc>
                <a:spcPts val="3364"/>
              </a:lnSpc>
              <a:buFont typeface="Arial"/>
              <a:buChar char="•"/>
            </a:pPr>
            <a:r>
              <a:rPr lang="en-US" sz="2803">
                <a:solidFill>
                  <a:srgbClr val="8D5CFF"/>
                </a:solidFill>
                <a:latin typeface="Arial"/>
                <a:ea typeface="Arial"/>
                <a:cs typeface="Arial"/>
                <a:sym typeface="Arial"/>
              </a:rPr>
              <a:t>Sistema a </a:t>
            </a:r>
            <a:r>
              <a:rPr lang="en-US" sz="2803" err="1">
                <a:solidFill>
                  <a:srgbClr val="8D5CFF"/>
                </a:solidFill>
                <a:latin typeface="Arial"/>
                <a:ea typeface="Arial"/>
                <a:cs typeface="Arial"/>
                <a:sym typeface="Arial"/>
              </a:rPr>
              <a:t>ciclo</a:t>
            </a:r>
            <a:r>
              <a:rPr lang="en-US" sz="2803">
                <a:solidFill>
                  <a:srgbClr val="8D5CFF"/>
                </a:solidFill>
                <a:latin typeface="Arial"/>
                <a:ea typeface="Arial"/>
                <a:cs typeface="Arial"/>
                <a:sym typeface="Arial"/>
              </a:rPr>
              <a:t> </a:t>
            </a:r>
            <a:r>
              <a:rPr lang="en-US" sz="2803" err="1">
                <a:solidFill>
                  <a:srgbClr val="8D5CFF"/>
                </a:solidFill>
                <a:latin typeface="Arial"/>
                <a:ea typeface="Arial"/>
                <a:cs typeface="Arial"/>
                <a:sym typeface="Arial"/>
              </a:rPr>
              <a:t>chiuso</a:t>
            </a:r>
            <a:endParaRPr lang="en-US" sz="2803">
              <a:solidFill>
                <a:srgbClr val="8D5CFF"/>
              </a:solidFill>
              <a:latin typeface="Arial"/>
              <a:ea typeface="Arial"/>
              <a:cs typeface="Arial"/>
              <a:sym typeface="Arial"/>
            </a:endParaRPr>
          </a:p>
        </p:txBody>
      </p:sp>
      <p:sp>
        <p:nvSpPr>
          <p:cNvPr id="34" name="Freeform 34"/>
          <p:cNvSpPr/>
          <p:nvPr/>
        </p:nvSpPr>
        <p:spPr>
          <a:xfrm>
            <a:off x="996209" y="5966705"/>
            <a:ext cx="966274" cy="966274"/>
          </a:xfrm>
          <a:custGeom>
            <a:avLst/>
            <a:gdLst/>
            <a:ahLst/>
            <a:cxnLst/>
            <a:rect l="l" t="t" r="r" b="b"/>
            <a:pathLst>
              <a:path w="966274" h="966274">
                <a:moveTo>
                  <a:pt x="0" y="0"/>
                </a:moveTo>
                <a:lnTo>
                  <a:pt x="966274" y="0"/>
                </a:lnTo>
                <a:lnTo>
                  <a:pt x="966274" y="966274"/>
                </a:lnTo>
                <a:lnTo>
                  <a:pt x="0" y="9662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5" name="TextBox 35"/>
          <p:cNvSpPr txBox="1"/>
          <p:nvPr/>
        </p:nvSpPr>
        <p:spPr>
          <a:xfrm>
            <a:off x="2083460" y="6210808"/>
            <a:ext cx="9950083" cy="459019"/>
          </a:xfrm>
          <a:prstGeom prst="rect">
            <a:avLst/>
          </a:prstGeom>
        </p:spPr>
        <p:txBody>
          <a:bodyPr lIns="0" tIns="0" rIns="0" bIns="0" rtlCol="0" anchor="t">
            <a:spAutoFit/>
          </a:bodyPr>
          <a:lstStyle/>
          <a:p>
            <a:pPr algn="l">
              <a:lnSpc>
                <a:spcPts val="3531"/>
              </a:lnSpc>
              <a:spcBef>
                <a:spcPct val="0"/>
              </a:spcBef>
            </a:pPr>
            <a:r>
              <a:rPr lang="en-US" sz="2943">
                <a:solidFill>
                  <a:srgbClr val="FFFFFF"/>
                </a:solidFill>
                <a:latin typeface="Arial"/>
                <a:ea typeface="Arial"/>
                <a:cs typeface="Arial"/>
                <a:sym typeface="Arial"/>
              </a:rPr>
              <a:t>Produzione lineare ⟶ produrre - consumare - gettare via</a:t>
            </a:r>
          </a:p>
        </p:txBody>
      </p:sp>
      <p:pic>
        <p:nvPicPr>
          <p:cNvPr id="37" name="Immagine 36" descr="Immagine che contiene Blu elettrico, Carattere, blu, Blu intenso&#10;&#10;Il contenuto generato dall&amp;#39;IA potrebbe non essere corretto.">
            <a:extLst>
              <a:ext uri="{FF2B5EF4-FFF2-40B4-BE49-F238E27FC236}">
                <a16:creationId xmlns:a16="http://schemas.microsoft.com/office/drawing/2014/main" id="{86FBC913-7947-2FC7-31FA-93AC533C0C4F}"/>
              </a:ext>
            </a:extLst>
          </p:cNvPr>
          <p:cNvPicPr>
            <a:picLocks noChangeAspect="1"/>
          </p:cNvPicPr>
          <p:nvPr/>
        </p:nvPicPr>
        <p:blipFill>
          <a:blip r:embed="rId13"/>
          <a:stretch>
            <a:fillRect/>
          </a:stretch>
        </p:blipFill>
        <p:spPr>
          <a:xfrm>
            <a:off x="749060" y="8905695"/>
            <a:ext cx="3505200" cy="8001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0" name="Group 20"/>
          <p:cNvGrpSpPr/>
          <p:nvPr/>
        </p:nvGrpSpPr>
        <p:grpSpPr>
          <a:xfrm>
            <a:off x="4781204" y="992505"/>
            <a:ext cx="12577343" cy="838197"/>
            <a:chOff x="0" y="0"/>
            <a:chExt cx="16769790" cy="1117596"/>
          </a:xfrm>
        </p:grpSpPr>
        <p:sp>
          <p:nvSpPr>
            <p:cNvPr id="21" name="Freeform 21"/>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2" name="TextBox 22"/>
            <p:cNvSpPr txBox="1"/>
            <p:nvPr/>
          </p:nvSpPr>
          <p:spPr>
            <a:xfrm>
              <a:off x="0" y="66675"/>
              <a:ext cx="1676979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Il settore tessile oggi</a:t>
              </a:r>
            </a:p>
          </p:txBody>
        </p:sp>
      </p:grpSp>
      <p:sp>
        <p:nvSpPr>
          <p:cNvPr id="23" name="TextBox 23"/>
          <p:cNvSpPr txBox="1"/>
          <p:nvPr/>
        </p:nvSpPr>
        <p:spPr>
          <a:xfrm>
            <a:off x="13472980" y="6006932"/>
            <a:ext cx="2716367" cy="1695450"/>
          </a:xfrm>
          <a:prstGeom prst="rect">
            <a:avLst/>
          </a:prstGeom>
        </p:spPr>
        <p:txBody>
          <a:bodyPr lIns="0" tIns="0" rIns="0" bIns="0" rtlCol="0" anchor="t">
            <a:spAutoFit/>
          </a:bodyPr>
          <a:lstStyle/>
          <a:p>
            <a:pPr algn="ctr">
              <a:lnSpc>
                <a:spcPts val="3360"/>
              </a:lnSpc>
            </a:pPr>
            <a:r>
              <a:rPr lang="en-US" sz="2800" b="1" i="1">
                <a:solidFill>
                  <a:srgbClr val="FFFFFF"/>
                </a:solidFill>
                <a:latin typeface="Arial Bold Italics"/>
                <a:ea typeface="Arial Bold Italics"/>
                <a:cs typeface="Arial Bold Italics"/>
                <a:sym typeface="Arial Bold Italics"/>
              </a:rPr>
              <a:t>Aumentare </a:t>
            </a:r>
            <a:r>
              <a:rPr lang="en-US" sz="2800">
                <a:solidFill>
                  <a:srgbClr val="FFFFFF"/>
                </a:solidFill>
                <a:latin typeface="Arial"/>
                <a:ea typeface="Arial"/>
                <a:cs typeface="Arial"/>
                <a:sym typeface="Arial"/>
              </a:rPr>
              <a:t>i valori individuali – cambiamenti sociali</a:t>
            </a:r>
          </a:p>
          <a:p>
            <a:pPr algn="ctr">
              <a:lnSpc>
                <a:spcPts val="3360"/>
              </a:lnSpc>
            </a:pPr>
            <a:endParaRPr lang="en-US" sz="2800">
              <a:solidFill>
                <a:srgbClr val="FFFFFF"/>
              </a:solidFill>
              <a:latin typeface="Arial"/>
              <a:ea typeface="Arial"/>
              <a:cs typeface="Arial"/>
              <a:sym typeface="Arial"/>
            </a:endParaRP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sp>
        <p:nvSpPr>
          <p:cNvPr id="25" name="TextBox 25"/>
          <p:cNvSpPr txBox="1"/>
          <p:nvPr/>
        </p:nvSpPr>
        <p:spPr>
          <a:xfrm>
            <a:off x="2751790" y="4568657"/>
            <a:ext cx="12822520" cy="857250"/>
          </a:xfrm>
          <a:prstGeom prst="rect">
            <a:avLst/>
          </a:prstGeom>
        </p:spPr>
        <p:txBody>
          <a:bodyPr lIns="0" tIns="0" rIns="0" bIns="0" rtlCol="0" anchor="t">
            <a:spAutoFit/>
          </a:bodyPr>
          <a:lstStyle/>
          <a:p>
            <a:pPr algn="ctr">
              <a:lnSpc>
                <a:spcPts val="3364"/>
              </a:lnSpc>
              <a:spcBef>
                <a:spcPct val="0"/>
              </a:spcBef>
            </a:pPr>
            <a:r>
              <a:rPr lang="en-US" sz="2803" b="1">
                <a:solidFill>
                  <a:srgbClr val="C0FF99"/>
                </a:solidFill>
                <a:latin typeface="Arial Bold"/>
                <a:ea typeface="Arial Bold"/>
                <a:cs typeface="Arial Bold"/>
                <a:sym typeface="Arial Bold"/>
              </a:rPr>
              <a:t>La transizione circolare è complessa; esistono soluzioni, ma una delle sfide principali è l'incapacità delle aziende di aumentare la scala </a:t>
            </a:r>
          </a:p>
        </p:txBody>
      </p:sp>
      <p:grpSp>
        <p:nvGrpSpPr>
          <p:cNvPr id="26" name="Group 26"/>
          <p:cNvGrpSpPr/>
          <p:nvPr/>
        </p:nvGrpSpPr>
        <p:grpSpPr>
          <a:xfrm>
            <a:off x="-1" y="2284526"/>
            <a:ext cx="12324501" cy="996063"/>
            <a:chOff x="0" y="0"/>
            <a:chExt cx="3366787" cy="262338"/>
          </a:xfrm>
        </p:grpSpPr>
        <p:sp>
          <p:nvSpPr>
            <p:cNvPr id="27" name="Freeform 27"/>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l-GR"/>
            </a:p>
          </p:txBody>
        </p:sp>
        <p:sp>
          <p:nvSpPr>
            <p:cNvPr id="28" name="TextBox 28"/>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sp>
        <p:nvSpPr>
          <p:cNvPr id="29" name="TextBox 29"/>
          <p:cNvSpPr txBox="1"/>
          <p:nvPr/>
        </p:nvSpPr>
        <p:spPr>
          <a:xfrm>
            <a:off x="1126472" y="2506333"/>
            <a:ext cx="11198028" cy="523875"/>
          </a:xfrm>
          <a:prstGeom prst="rect">
            <a:avLst/>
          </a:prstGeom>
        </p:spPr>
        <p:txBody>
          <a:bodyPr lIns="0" tIns="0" rIns="0" bIns="0" rtlCol="0" anchor="t">
            <a:spAutoFit/>
          </a:bodyPr>
          <a:lstStyle/>
          <a:p>
            <a:pPr algn="l">
              <a:lnSpc>
                <a:spcPts val="3960"/>
              </a:lnSpc>
            </a:pPr>
            <a:r>
              <a:rPr lang="en-US" sz="3300" b="1">
                <a:solidFill>
                  <a:srgbClr val="FFFFFF"/>
                </a:solidFill>
                <a:latin typeface="Arial Bold"/>
                <a:ea typeface="Arial Bold"/>
                <a:cs typeface="Arial Bold"/>
                <a:sym typeface="Arial Bold"/>
              </a:rPr>
              <a:t>SCENARIO 2 - CIRCOLARITÀ NEL SETTORE TESSILE</a:t>
            </a:r>
          </a:p>
        </p:txBody>
      </p:sp>
      <p:sp>
        <p:nvSpPr>
          <p:cNvPr id="30" name="TextBox 30"/>
          <p:cNvSpPr txBox="1"/>
          <p:nvPr/>
        </p:nvSpPr>
        <p:spPr>
          <a:xfrm>
            <a:off x="7040679" y="6006932"/>
            <a:ext cx="4174876" cy="1695450"/>
          </a:xfrm>
          <a:prstGeom prst="rect">
            <a:avLst/>
          </a:prstGeom>
        </p:spPr>
        <p:txBody>
          <a:bodyPr lIns="0" tIns="0" rIns="0" bIns="0" rtlCol="0" anchor="t">
            <a:spAutoFit/>
          </a:bodyPr>
          <a:lstStyle/>
          <a:p>
            <a:pPr algn="ctr">
              <a:lnSpc>
                <a:spcPts val="3360"/>
              </a:lnSpc>
            </a:pPr>
            <a:r>
              <a:rPr lang="en-US" sz="2800" b="1" i="1">
                <a:solidFill>
                  <a:srgbClr val="FFFFFF"/>
                </a:solidFill>
                <a:latin typeface="Arial Bold Italics"/>
                <a:ea typeface="Arial Bold Italics"/>
                <a:cs typeface="Arial Bold Italics"/>
                <a:sym typeface="Arial Bold Italics"/>
              </a:rPr>
              <a:t>Scalabilità</a:t>
            </a:r>
          </a:p>
          <a:p>
            <a:pPr algn="ctr">
              <a:lnSpc>
                <a:spcPts val="3360"/>
              </a:lnSpc>
            </a:pPr>
            <a:r>
              <a:rPr lang="en-US" sz="2800">
                <a:solidFill>
                  <a:srgbClr val="FFFFFF"/>
                </a:solidFill>
                <a:latin typeface="Arial"/>
                <a:ea typeface="Arial"/>
                <a:cs typeface="Arial"/>
                <a:sym typeface="Arial"/>
              </a:rPr>
              <a:t>Aumento dei volumi/replicazione dei modelli di successo</a:t>
            </a:r>
          </a:p>
        </p:txBody>
      </p:sp>
      <p:sp>
        <p:nvSpPr>
          <p:cNvPr id="31" name="TextBox 31"/>
          <p:cNvSpPr txBox="1"/>
          <p:nvPr/>
        </p:nvSpPr>
        <p:spPr>
          <a:xfrm>
            <a:off x="1693208" y="6006932"/>
            <a:ext cx="3488392" cy="2588850"/>
          </a:xfrm>
          <a:prstGeom prst="rect">
            <a:avLst/>
          </a:prstGeom>
        </p:spPr>
        <p:txBody>
          <a:bodyPr wrap="square" lIns="0" tIns="0" rIns="0" bIns="0" rtlCol="0" anchor="t">
            <a:spAutoFit/>
          </a:bodyPr>
          <a:lstStyle/>
          <a:p>
            <a:pPr algn="ctr">
              <a:lnSpc>
                <a:spcPts val="3360"/>
              </a:lnSpc>
            </a:pPr>
            <a:r>
              <a:rPr lang="en-US" sz="2800" b="1" i="1" err="1">
                <a:solidFill>
                  <a:srgbClr val="FFFFFF"/>
                </a:solidFill>
                <a:latin typeface="Arial Bold Italics"/>
                <a:ea typeface="Arial Bold Italics"/>
                <a:cs typeface="Arial Bold Italics"/>
                <a:sym typeface="Arial Bold Italics"/>
              </a:rPr>
              <a:t>Scalabilità</a:t>
            </a:r>
            <a:r>
              <a:rPr lang="en-US" sz="2800" b="1" i="1">
                <a:solidFill>
                  <a:srgbClr val="FFFFFF"/>
                </a:solidFill>
                <a:latin typeface="Arial Bold Italics"/>
                <a:ea typeface="Arial Bold Italics"/>
                <a:cs typeface="Arial Bold Italics"/>
                <a:sym typeface="Arial Bold Italics"/>
              </a:rPr>
              <a:t> </a:t>
            </a:r>
            <a:r>
              <a:rPr lang="en-US" sz="2800" b="1" i="1" err="1">
                <a:solidFill>
                  <a:srgbClr val="FFFFFF"/>
                </a:solidFill>
                <a:latin typeface="Arial Bold Italics"/>
                <a:ea typeface="Arial Bold Italics"/>
                <a:cs typeface="Arial Bold Italics"/>
                <a:sym typeface="Arial Bold Italics"/>
              </a:rPr>
              <a:t>verticale</a:t>
            </a:r>
            <a:endParaRPr lang="en-US" sz="2800" b="1" i="1">
              <a:solidFill>
                <a:srgbClr val="FFFFFF"/>
              </a:solidFill>
              <a:latin typeface="Arial Bold Italics"/>
              <a:ea typeface="Arial Bold Italics"/>
              <a:cs typeface="Arial Bold Italics"/>
              <a:sym typeface="Arial Bold Italics"/>
            </a:endParaRPr>
          </a:p>
          <a:p>
            <a:pPr algn="ctr">
              <a:lnSpc>
                <a:spcPts val="3360"/>
              </a:lnSpc>
            </a:pPr>
            <a:r>
              <a:rPr lang="en-US" sz="2800" err="1">
                <a:solidFill>
                  <a:srgbClr val="FFFFFF"/>
                </a:solidFill>
                <a:latin typeface="Arial"/>
                <a:ea typeface="Arial"/>
                <a:cs typeface="Arial"/>
                <a:sym typeface="Arial"/>
              </a:rPr>
              <a:t>Impatto</a:t>
            </a:r>
            <a:r>
              <a:rPr lang="en-US" sz="2800">
                <a:solidFill>
                  <a:srgbClr val="FFFFFF"/>
                </a:solidFill>
                <a:latin typeface="Arial"/>
                <a:ea typeface="Arial"/>
                <a:cs typeface="Arial"/>
                <a:sym typeface="Arial"/>
              </a:rPr>
              <a:t> </a:t>
            </a:r>
            <a:r>
              <a:rPr lang="en-US" sz="2800" err="1">
                <a:solidFill>
                  <a:srgbClr val="FFFFFF"/>
                </a:solidFill>
                <a:latin typeface="Arial"/>
                <a:ea typeface="Arial"/>
                <a:cs typeface="Arial"/>
                <a:sym typeface="Arial"/>
              </a:rPr>
              <a:t>delle</a:t>
            </a:r>
            <a:r>
              <a:rPr lang="en-US" sz="2800">
                <a:solidFill>
                  <a:srgbClr val="FFFFFF"/>
                </a:solidFill>
                <a:latin typeface="Arial"/>
                <a:ea typeface="Arial"/>
                <a:cs typeface="Arial"/>
                <a:sym typeface="Arial"/>
              </a:rPr>
              <a:t> </a:t>
            </a:r>
            <a:r>
              <a:rPr lang="en-US" sz="2800" err="1">
                <a:solidFill>
                  <a:srgbClr val="FFFFFF"/>
                </a:solidFill>
                <a:latin typeface="Arial"/>
                <a:ea typeface="Arial"/>
                <a:cs typeface="Arial"/>
                <a:sym typeface="Arial"/>
              </a:rPr>
              <a:t>politiche</a:t>
            </a:r>
            <a:r>
              <a:rPr lang="en-US" sz="2800">
                <a:solidFill>
                  <a:srgbClr val="FFFFFF"/>
                </a:solidFill>
                <a:latin typeface="Arial"/>
                <a:ea typeface="Arial"/>
                <a:cs typeface="Arial"/>
                <a:sym typeface="Arial"/>
              </a:rPr>
              <a:t> per </a:t>
            </a:r>
            <a:r>
              <a:rPr lang="en-US" sz="2800" err="1">
                <a:solidFill>
                  <a:srgbClr val="FFFFFF"/>
                </a:solidFill>
                <a:latin typeface="Arial"/>
                <a:ea typeface="Arial"/>
                <a:cs typeface="Arial"/>
                <a:sym typeface="Arial"/>
              </a:rPr>
              <a:t>apportare</a:t>
            </a:r>
            <a:r>
              <a:rPr lang="en-US" sz="2800">
                <a:solidFill>
                  <a:srgbClr val="FFFFFF"/>
                </a:solidFill>
                <a:latin typeface="Arial"/>
                <a:ea typeface="Arial"/>
                <a:cs typeface="Arial"/>
                <a:sym typeface="Arial"/>
              </a:rPr>
              <a:t> </a:t>
            </a:r>
            <a:r>
              <a:rPr lang="en-US" sz="2800" err="1">
                <a:solidFill>
                  <a:srgbClr val="FFFFFF"/>
                </a:solidFill>
                <a:latin typeface="Arial"/>
                <a:ea typeface="Arial"/>
                <a:cs typeface="Arial"/>
                <a:sym typeface="Arial"/>
              </a:rPr>
              <a:t>cambiamenti</a:t>
            </a:r>
            <a:r>
              <a:rPr lang="en-US" sz="2800">
                <a:solidFill>
                  <a:srgbClr val="FFFFFF"/>
                </a:solidFill>
                <a:latin typeface="Arial"/>
                <a:ea typeface="Arial"/>
                <a:cs typeface="Arial"/>
                <a:sym typeface="Arial"/>
              </a:rPr>
              <a:t> a </a:t>
            </a:r>
            <a:r>
              <a:rPr lang="en-US" sz="2800" err="1">
                <a:solidFill>
                  <a:srgbClr val="FFFFFF"/>
                </a:solidFill>
                <a:latin typeface="Arial"/>
                <a:ea typeface="Arial"/>
                <a:cs typeface="Arial"/>
                <a:sym typeface="Arial"/>
              </a:rPr>
              <a:t>livello</a:t>
            </a:r>
            <a:r>
              <a:rPr lang="en-US" sz="2800">
                <a:solidFill>
                  <a:srgbClr val="FFFFFF"/>
                </a:solidFill>
                <a:latin typeface="Arial"/>
                <a:ea typeface="Arial"/>
                <a:cs typeface="Arial"/>
                <a:sym typeface="Arial"/>
              </a:rPr>
              <a:t> di </a:t>
            </a:r>
            <a:r>
              <a:rPr lang="en-US" sz="2800" err="1">
                <a:solidFill>
                  <a:srgbClr val="FFFFFF"/>
                </a:solidFill>
                <a:latin typeface="Arial"/>
                <a:ea typeface="Arial"/>
                <a:cs typeface="Arial"/>
                <a:sym typeface="Arial"/>
              </a:rPr>
              <a:t>sistema</a:t>
            </a:r>
            <a:endParaRPr lang="en-US" sz="2800">
              <a:solidFill>
                <a:srgbClr val="FFFFFF"/>
              </a:solidFill>
              <a:latin typeface="Arial"/>
              <a:ea typeface="Arial"/>
              <a:cs typeface="Arial"/>
              <a:sym typeface="Arial"/>
            </a:endParaRPr>
          </a:p>
          <a:p>
            <a:pPr algn="ctr">
              <a:lnSpc>
                <a:spcPts val="3360"/>
              </a:lnSpc>
            </a:pPr>
            <a:endParaRPr lang="en-US" sz="2800">
              <a:solidFill>
                <a:srgbClr val="FFFFFF"/>
              </a:solidFill>
              <a:latin typeface="Arial"/>
              <a:ea typeface="Arial"/>
              <a:cs typeface="Arial"/>
              <a:sym typeface="Arial"/>
            </a:endParaRPr>
          </a:p>
        </p:txBody>
      </p:sp>
      <p:pic>
        <p:nvPicPr>
          <p:cNvPr id="33" name="Immagine 32" descr="Immagine che contiene Blu elettrico, Carattere, blu, Blu intenso&#10;&#10;Il contenuto generato dall&amp;#39;IA potrebbe non essere corretto.">
            <a:extLst>
              <a:ext uri="{FF2B5EF4-FFF2-40B4-BE49-F238E27FC236}">
                <a16:creationId xmlns:a16="http://schemas.microsoft.com/office/drawing/2014/main" id="{7E35E60C-D857-2DB0-83D9-057575FEEAA4}"/>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sp>
        <p:nvSpPr>
          <p:cNvPr id="26" name="TextBox 26"/>
          <p:cNvSpPr txBox="1"/>
          <p:nvPr/>
        </p:nvSpPr>
        <p:spPr>
          <a:xfrm>
            <a:off x="846750" y="1656253"/>
            <a:ext cx="13349550" cy="7458075"/>
          </a:xfrm>
          <a:prstGeom prst="rect">
            <a:avLst/>
          </a:prstGeom>
        </p:spPr>
        <p:txBody>
          <a:bodyPr lIns="0" tIns="0" rIns="0" bIns="0" rtlCol="0" anchor="t">
            <a:spAutoFit/>
          </a:bodyPr>
          <a:lstStyle/>
          <a:p>
            <a:pPr algn="l">
              <a:lnSpc>
                <a:spcPts val="3960"/>
              </a:lnSpc>
            </a:pPr>
            <a:endParaRPr/>
          </a:p>
          <a:p>
            <a:pPr algn="l">
              <a:lnSpc>
                <a:spcPts val="3960"/>
              </a:lnSpc>
            </a:pPr>
            <a:r>
              <a:rPr lang="en-US" sz="3300" b="1">
                <a:solidFill>
                  <a:srgbClr val="19112C"/>
                </a:solidFill>
                <a:latin typeface="Arial Bold"/>
                <a:ea typeface="Arial Bold"/>
                <a:cs typeface="Arial Bold"/>
                <a:sym typeface="Arial Bold"/>
              </a:rPr>
              <a:t>Il vero problema: </a:t>
            </a:r>
            <a:r>
              <a:rPr lang="en-US" sz="3300">
                <a:solidFill>
                  <a:srgbClr val="19112C"/>
                </a:solidFill>
                <a:latin typeface="Arial"/>
                <a:ea typeface="Arial"/>
                <a:cs typeface="Arial"/>
                <a:sym typeface="Arial"/>
              </a:rPr>
              <a:t>avete istituito un programma di ritiro, ma meno del 10% dei clienti lo utilizza. Il processo è scomodo per loro (trovare un punto di consegna, trasportare i vestiti, imballarli) e la logistica vi costa più tempo e denaro rispetto al valore dei vestiti restituiti.</a:t>
            </a:r>
          </a:p>
          <a:p>
            <a:pPr algn="l">
              <a:lnSpc>
                <a:spcPts val="3960"/>
              </a:lnSpc>
            </a:pPr>
            <a:endParaRPr lang="en-US" sz="3300">
              <a:solidFill>
                <a:srgbClr val="19112C"/>
              </a:solidFill>
              <a:latin typeface="Arial"/>
              <a:ea typeface="Arial"/>
              <a:cs typeface="Arial"/>
              <a:sym typeface="Arial"/>
            </a:endParaRPr>
          </a:p>
          <a:p>
            <a:pPr algn="l">
              <a:lnSpc>
                <a:spcPts val="3960"/>
              </a:lnSpc>
            </a:pPr>
            <a:r>
              <a:rPr lang="en-US" sz="3300" b="1">
                <a:solidFill>
                  <a:srgbClr val="19112C"/>
                </a:solidFill>
                <a:latin typeface="Arial Bold"/>
                <a:ea typeface="Arial Bold"/>
                <a:cs typeface="Arial Bold"/>
                <a:sym typeface="Arial Bold"/>
              </a:rPr>
              <a:t>La tua missione: </a:t>
            </a:r>
            <a:r>
              <a:rPr lang="en-US" sz="3300">
                <a:solidFill>
                  <a:srgbClr val="19112C"/>
                </a:solidFill>
                <a:latin typeface="Arial"/>
                <a:ea typeface="Arial"/>
                <a:cs typeface="Arial"/>
                <a:sym typeface="Arial"/>
              </a:rPr>
              <a:t>proporre un sistema semplice e a basso costo che si integri perfettamente nella vita dei clienti per aumentare notevolmente i tassi di restituzione. Come puoi rendere la restituzione di un vecchio articolo facile come l'ordine di uno nuovo?</a:t>
            </a:r>
          </a:p>
          <a:p>
            <a:pPr algn="l">
              <a:lnSpc>
                <a:spcPts val="3960"/>
              </a:lnSpc>
            </a:pPr>
            <a:endParaRPr lang="en-US" sz="3300">
              <a:solidFill>
                <a:srgbClr val="19112C"/>
              </a:solidFill>
              <a:latin typeface="Arial"/>
              <a:ea typeface="Arial"/>
              <a:cs typeface="Arial"/>
              <a:sym typeface="Arial"/>
            </a:endParaRPr>
          </a:p>
          <a:p>
            <a:pPr algn="l">
              <a:lnSpc>
                <a:spcPts val="3960"/>
              </a:lnSpc>
            </a:pPr>
            <a:r>
              <a:rPr lang="en-US" sz="3300">
                <a:solidFill>
                  <a:srgbClr val="19112C"/>
                </a:solidFill>
                <a:latin typeface="Arial"/>
                <a:ea typeface="Arial"/>
                <a:cs typeface="Arial"/>
                <a:sym typeface="Arial"/>
              </a:rPr>
              <a:t>Pensa anche a chiari vantaggi per i clienti che rendano la restituzione gratificante per loro, non solo responsabile.</a:t>
            </a:r>
          </a:p>
          <a:p>
            <a:pPr algn="l">
              <a:lnSpc>
                <a:spcPts val="3960"/>
              </a:lnSpc>
            </a:pPr>
            <a:endParaRPr lang="en-US" sz="3300">
              <a:solidFill>
                <a:srgbClr val="19112C"/>
              </a:solidFill>
              <a:latin typeface="Arial"/>
              <a:ea typeface="Arial"/>
              <a:cs typeface="Arial"/>
              <a:sym typeface="Arial"/>
            </a:endParaRPr>
          </a:p>
        </p:txBody>
      </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F6BC74AD-B72A-2FF6-883D-3359F3DF65E3}"/>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38554"/>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it-IT" sz="1100">
              <a:solidFill>
                <a:srgbClr val="000000"/>
              </a:solidFill>
              <a:latin typeface="Arial"/>
              <a:ea typeface="Arial Italics"/>
              <a:cs typeface="Arial"/>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sp>
        <p:nvSpPr>
          <p:cNvPr id="21" name="TextBox 21"/>
          <p:cNvSpPr txBox="1"/>
          <p:nvPr/>
        </p:nvSpPr>
        <p:spPr>
          <a:xfrm>
            <a:off x="1055669" y="2354690"/>
            <a:ext cx="11020355" cy="718182"/>
          </a:xfrm>
          <a:prstGeom prst="rect">
            <a:avLst/>
          </a:prstGeom>
        </p:spPr>
        <p:txBody>
          <a:bodyPr lIns="0" tIns="0" rIns="0" bIns="0" rtlCol="0" anchor="t">
            <a:spAutoFit/>
          </a:bodyPr>
          <a:lstStyle/>
          <a:p>
            <a:pPr algn="l">
              <a:lnSpc>
                <a:spcPts val="4536"/>
              </a:lnSpc>
            </a:pPr>
            <a:r>
              <a:rPr lang="en-US" sz="4200" b="1">
                <a:solidFill>
                  <a:srgbClr val="FFFFFF"/>
                </a:solidFill>
                <a:latin typeface="Arial Bold"/>
                <a:ea typeface="Arial Bold"/>
                <a:cs typeface="Arial Bold"/>
                <a:sym typeface="Arial Bold"/>
              </a:rPr>
              <a:t>W4TEX è un progetto europeo che mira a:</a:t>
            </a:r>
          </a:p>
        </p:txBody>
      </p:sp>
      <p:grpSp>
        <p:nvGrpSpPr>
          <p:cNvPr id="22" name="Group 22"/>
          <p:cNvGrpSpPr/>
          <p:nvPr/>
        </p:nvGrpSpPr>
        <p:grpSpPr>
          <a:xfrm>
            <a:off x="6396773" y="705952"/>
            <a:ext cx="5375015" cy="838197"/>
            <a:chOff x="0" y="0"/>
            <a:chExt cx="7166686" cy="1117596"/>
          </a:xfrm>
        </p:grpSpPr>
        <p:sp>
          <p:nvSpPr>
            <p:cNvPr id="23" name="Freeform 23"/>
            <p:cNvSpPr/>
            <p:nvPr/>
          </p:nvSpPr>
          <p:spPr>
            <a:xfrm>
              <a:off x="0" y="0"/>
              <a:ext cx="7166686" cy="1117596"/>
            </a:xfrm>
            <a:custGeom>
              <a:avLst/>
              <a:gdLst/>
              <a:ahLst/>
              <a:cxnLst/>
              <a:rect l="l" t="t" r="r" b="b"/>
              <a:pathLst>
                <a:path w="7166686" h="1117596">
                  <a:moveTo>
                    <a:pt x="0" y="0"/>
                  </a:moveTo>
                  <a:lnTo>
                    <a:pt x="7166686" y="0"/>
                  </a:lnTo>
                  <a:lnTo>
                    <a:pt x="7166686" y="1117596"/>
                  </a:lnTo>
                  <a:lnTo>
                    <a:pt x="0" y="1117596"/>
                  </a:lnTo>
                  <a:close/>
                </a:path>
              </a:pathLst>
            </a:custGeom>
            <a:solidFill>
              <a:srgbClr val="000000">
                <a:alpha val="0"/>
              </a:srgbClr>
            </a:solidFill>
          </p:spPr>
          <p:txBody>
            <a:bodyPr/>
            <a:lstStyle/>
            <a:p>
              <a:endParaRPr lang="el-GR"/>
            </a:p>
          </p:txBody>
        </p:sp>
        <p:sp>
          <p:nvSpPr>
            <p:cNvPr id="24" name="TextBox 24"/>
            <p:cNvSpPr txBox="1"/>
            <p:nvPr/>
          </p:nvSpPr>
          <p:spPr>
            <a:xfrm>
              <a:off x="0" y="66675"/>
              <a:ext cx="7166686"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Introduzione</a:t>
              </a:r>
            </a:p>
          </p:txBody>
        </p:sp>
      </p:grpSp>
      <p:sp>
        <p:nvSpPr>
          <p:cNvPr id="25" name="Freeform 25" descr="Objetivo con relleno sólido"/>
          <p:cNvSpPr/>
          <p:nvPr/>
        </p:nvSpPr>
        <p:spPr>
          <a:xfrm>
            <a:off x="13879626" y="0"/>
            <a:ext cx="4451685" cy="4451685"/>
          </a:xfrm>
          <a:custGeom>
            <a:avLst/>
            <a:gdLst/>
            <a:ahLst/>
            <a:cxnLst/>
            <a:rect l="l" t="t" r="r" b="b"/>
            <a:pathLst>
              <a:path w="4451685" h="4451685">
                <a:moveTo>
                  <a:pt x="0" y="0"/>
                </a:moveTo>
                <a:lnTo>
                  <a:pt x="4451685" y="0"/>
                </a:lnTo>
                <a:lnTo>
                  <a:pt x="4451685" y="4451685"/>
                </a:lnTo>
                <a:lnTo>
                  <a:pt x="0" y="44516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grpSp>
        <p:nvGrpSpPr>
          <p:cNvPr id="26" name="Group 26"/>
          <p:cNvGrpSpPr/>
          <p:nvPr/>
        </p:nvGrpSpPr>
        <p:grpSpPr>
          <a:xfrm>
            <a:off x="452785" y="4346363"/>
            <a:ext cx="4658086" cy="3485834"/>
            <a:chOff x="0" y="0"/>
            <a:chExt cx="4217838" cy="3156378"/>
          </a:xfrm>
        </p:grpSpPr>
        <p:sp>
          <p:nvSpPr>
            <p:cNvPr id="27" name="Freeform 27"/>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l-GR"/>
            </a:p>
          </p:txBody>
        </p:sp>
        <p:sp>
          <p:nvSpPr>
            <p:cNvPr id="28" name="Freeform 28"/>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l-GR"/>
            </a:p>
          </p:txBody>
        </p:sp>
      </p:grpSp>
      <p:grpSp>
        <p:nvGrpSpPr>
          <p:cNvPr id="29" name="Group 29"/>
          <p:cNvGrpSpPr/>
          <p:nvPr/>
        </p:nvGrpSpPr>
        <p:grpSpPr>
          <a:xfrm>
            <a:off x="11215555" y="4154994"/>
            <a:ext cx="4658086" cy="3485834"/>
            <a:chOff x="0" y="0"/>
            <a:chExt cx="4217838" cy="3156378"/>
          </a:xfrm>
        </p:grpSpPr>
        <p:sp>
          <p:nvSpPr>
            <p:cNvPr id="30" name="Freeform 30"/>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l-GR"/>
            </a:p>
          </p:txBody>
        </p:sp>
        <p:sp>
          <p:nvSpPr>
            <p:cNvPr id="31" name="Freeform 31"/>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l-GR"/>
            </a:p>
          </p:txBody>
        </p:sp>
      </p:grpSp>
      <p:sp>
        <p:nvSpPr>
          <p:cNvPr id="32" name="TextBox 32"/>
          <p:cNvSpPr txBox="1"/>
          <p:nvPr/>
        </p:nvSpPr>
        <p:spPr>
          <a:xfrm>
            <a:off x="12149490" y="4741489"/>
            <a:ext cx="2790170" cy="2009775"/>
          </a:xfrm>
          <a:prstGeom prst="rect">
            <a:avLst/>
          </a:prstGeom>
        </p:spPr>
        <p:txBody>
          <a:bodyPr lIns="0" tIns="0" rIns="0" bIns="0" rtlCol="0" anchor="t">
            <a:spAutoFit/>
          </a:bodyPr>
          <a:lstStyle/>
          <a:p>
            <a:pPr algn="ctr">
              <a:lnSpc>
                <a:spcPts val="3959"/>
              </a:lnSpc>
            </a:pPr>
            <a:r>
              <a:rPr lang="en-US" sz="3299" err="1">
                <a:solidFill>
                  <a:srgbClr val="FFFFFF"/>
                </a:solidFill>
                <a:latin typeface="Arial"/>
                <a:ea typeface="Arial"/>
                <a:cs typeface="Arial"/>
                <a:sym typeface="Arial"/>
              </a:rPr>
              <a:t>Lavorare</a:t>
            </a:r>
            <a:r>
              <a:rPr lang="en-US" sz="3299">
                <a:solidFill>
                  <a:srgbClr val="FFFFFF"/>
                </a:solidFill>
                <a:latin typeface="Arial"/>
                <a:ea typeface="Arial"/>
                <a:cs typeface="Arial"/>
                <a:sym typeface="Arial"/>
              </a:rPr>
              <a:t> </a:t>
            </a:r>
            <a:r>
              <a:rPr lang="en-US" sz="3299" err="1">
                <a:solidFill>
                  <a:srgbClr val="FFFFFF"/>
                </a:solidFill>
                <a:latin typeface="Arial"/>
                <a:ea typeface="Arial"/>
                <a:cs typeface="Arial"/>
                <a:sym typeface="Arial"/>
              </a:rPr>
              <a:t>sulle</a:t>
            </a:r>
            <a:r>
              <a:rPr lang="en-US" sz="3299">
                <a:solidFill>
                  <a:srgbClr val="FFFFFF"/>
                </a:solidFill>
                <a:latin typeface="Arial"/>
                <a:ea typeface="Arial"/>
                <a:cs typeface="Arial"/>
                <a:sym typeface="Arial"/>
              </a:rPr>
              <a:t> </a:t>
            </a:r>
            <a:r>
              <a:rPr lang="en-US" sz="3299" err="1">
                <a:solidFill>
                  <a:srgbClr val="FFFFFF"/>
                </a:solidFill>
                <a:latin typeface="Arial"/>
                <a:ea typeface="Arial"/>
                <a:cs typeface="Arial"/>
                <a:sym typeface="Arial"/>
              </a:rPr>
              <a:t>competenze</a:t>
            </a:r>
            <a:r>
              <a:rPr lang="en-US" sz="3299">
                <a:solidFill>
                  <a:srgbClr val="FFFFFF"/>
                </a:solidFill>
                <a:latin typeface="Arial"/>
                <a:ea typeface="Arial"/>
                <a:cs typeface="Arial"/>
                <a:sym typeface="Arial"/>
              </a:rPr>
              <a:t> per </a:t>
            </a:r>
            <a:r>
              <a:rPr lang="en-US" sz="3299" err="1">
                <a:solidFill>
                  <a:srgbClr val="FFFFFF"/>
                </a:solidFill>
                <a:latin typeface="Arial"/>
                <a:ea typeface="Arial"/>
                <a:cs typeface="Arial"/>
                <a:sym typeface="Arial"/>
              </a:rPr>
              <a:t>aumentare</a:t>
            </a:r>
            <a:r>
              <a:rPr lang="en-US" sz="3299">
                <a:solidFill>
                  <a:srgbClr val="FFFFFF"/>
                </a:solidFill>
                <a:latin typeface="Arial"/>
                <a:ea typeface="Arial"/>
                <a:cs typeface="Arial"/>
                <a:sym typeface="Arial"/>
              </a:rPr>
              <a:t> </a:t>
            </a:r>
            <a:r>
              <a:rPr lang="en-US" sz="3299" err="1">
                <a:solidFill>
                  <a:srgbClr val="FFFFFF"/>
                </a:solidFill>
                <a:latin typeface="Arial"/>
                <a:ea typeface="Arial"/>
                <a:cs typeface="Arial"/>
                <a:sym typeface="Arial"/>
              </a:rPr>
              <a:t>l'occupabilità</a:t>
            </a:r>
            <a:r>
              <a:rPr lang="en-US" sz="3299">
                <a:solidFill>
                  <a:srgbClr val="FFFFFF"/>
                </a:solidFill>
                <a:latin typeface="Arial"/>
                <a:ea typeface="Arial"/>
                <a:cs typeface="Arial"/>
                <a:sym typeface="Arial"/>
              </a:rPr>
              <a:t> </a:t>
            </a:r>
            <a:r>
              <a:rPr lang="en-US" sz="3299" err="1">
                <a:solidFill>
                  <a:srgbClr val="FFFFFF"/>
                </a:solidFill>
                <a:latin typeface="Arial"/>
                <a:ea typeface="Arial"/>
                <a:cs typeface="Arial"/>
                <a:sym typeface="Arial"/>
              </a:rPr>
              <a:t>delle</a:t>
            </a:r>
            <a:r>
              <a:rPr lang="en-US" sz="3299">
                <a:solidFill>
                  <a:srgbClr val="FFFFFF"/>
                </a:solidFill>
                <a:latin typeface="Arial"/>
                <a:ea typeface="Arial"/>
                <a:cs typeface="Arial"/>
                <a:sym typeface="Arial"/>
              </a:rPr>
              <a:t> </a:t>
            </a:r>
            <a:r>
              <a:rPr lang="en-US" sz="3299" err="1">
                <a:solidFill>
                  <a:srgbClr val="FFFFFF"/>
                </a:solidFill>
                <a:latin typeface="Arial"/>
                <a:ea typeface="Arial"/>
                <a:cs typeface="Arial"/>
                <a:sym typeface="Arial"/>
              </a:rPr>
              <a:t>donne</a:t>
            </a:r>
            <a:endParaRPr lang="en-US" sz="3299">
              <a:solidFill>
                <a:srgbClr val="FFFFFF"/>
              </a:solidFill>
              <a:latin typeface="Arial"/>
              <a:ea typeface="Arial"/>
              <a:cs typeface="Arial"/>
              <a:sym typeface="Arial"/>
            </a:endParaRPr>
          </a:p>
        </p:txBody>
      </p:sp>
      <p:sp>
        <p:nvSpPr>
          <p:cNvPr id="33" name="TextBox 33"/>
          <p:cNvSpPr txBox="1"/>
          <p:nvPr/>
        </p:nvSpPr>
        <p:spPr>
          <a:xfrm>
            <a:off x="1113856" y="5070105"/>
            <a:ext cx="3335944" cy="2009775"/>
          </a:xfrm>
          <a:prstGeom prst="rect">
            <a:avLst/>
          </a:prstGeom>
        </p:spPr>
        <p:txBody>
          <a:bodyPr lIns="0" tIns="0" rIns="0" bIns="0" rtlCol="0" anchor="t">
            <a:spAutoFit/>
          </a:bodyPr>
          <a:lstStyle/>
          <a:p>
            <a:pPr algn="ctr">
              <a:lnSpc>
                <a:spcPts val="3959"/>
              </a:lnSpc>
            </a:pPr>
            <a:r>
              <a:rPr lang="en-US" sz="3299">
                <a:solidFill>
                  <a:srgbClr val="FFFFFF"/>
                </a:solidFill>
                <a:latin typeface="Arial"/>
                <a:ea typeface="Arial"/>
                <a:cs typeface="Arial"/>
                <a:sym typeface="Arial"/>
              </a:rPr>
              <a:t>Affrontare il problema della transizione verde nel settore tessile</a:t>
            </a:r>
          </a:p>
        </p:txBody>
      </p:sp>
      <p:grpSp>
        <p:nvGrpSpPr>
          <p:cNvPr id="34" name="Group 34"/>
          <p:cNvGrpSpPr/>
          <p:nvPr/>
        </p:nvGrpSpPr>
        <p:grpSpPr>
          <a:xfrm>
            <a:off x="5729996" y="3765655"/>
            <a:ext cx="4658086" cy="3485834"/>
            <a:chOff x="0" y="0"/>
            <a:chExt cx="4217838" cy="3156378"/>
          </a:xfrm>
        </p:grpSpPr>
        <p:sp>
          <p:nvSpPr>
            <p:cNvPr id="35" name="Freeform 35"/>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l-GR"/>
            </a:p>
          </p:txBody>
        </p:sp>
        <p:sp>
          <p:nvSpPr>
            <p:cNvPr id="36" name="Freeform 36"/>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l-GR"/>
            </a:p>
          </p:txBody>
        </p:sp>
      </p:grpSp>
      <p:sp>
        <p:nvSpPr>
          <p:cNvPr id="37" name="TextBox 37"/>
          <p:cNvSpPr txBox="1"/>
          <p:nvPr/>
        </p:nvSpPr>
        <p:spPr>
          <a:xfrm>
            <a:off x="6297729" y="4241747"/>
            <a:ext cx="3640572" cy="2529988"/>
          </a:xfrm>
          <a:prstGeom prst="rect">
            <a:avLst/>
          </a:prstGeom>
        </p:spPr>
        <p:txBody>
          <a:bodyPr lIns="0" tIns="0" rIns="0" bIns="0" rtlCol="0" anchor="t">
            <a:spAutoFit/>
          </a:bodyPr>
          <a:lstStyle/>
          <a:p>
            <a:pPr algn="ctr">
              <a:lnSpc>
                <a:spcPts val="3959"/>
              </a:lnSpc>
            </a:pPr>
            <a:r>
              <a:rPr lang="en-US" sz="3200" err="1">
                <a:solidFill>
                  <a:srgbClr val="FFFFFF"/>
                </a:solidFill>
                <a:latin typeface="Arial"/>
                <a:ea typeface="Arial"/>
                <a:cs typeface="Arial"/>
                <a:sym typeface="Arial"/>
              </a:rPr>
              <a:t>Riequilibrare</a:t>
            </a:r>
            <a:r>
              <a:rPr lang="en-US" sz="3200">
                <a:solidFill>
                  <a:srgbClr val="FFFFFF"/>
                </a:solidFill>
                <a:latin typeface="Arial"/>
                <a:ea typeface="Arial"/>
                <a:cs typeface="Arial"/>
                <a:sym typeface="Arial"/>
              </a:rPr>
              <a:t> la </a:t>
            </a:r>
            <a:r>
              <a:rPr lang="en-US" sz="3200" err="1">
                <a:solidFill>
                  <a:srgbClr val="FFFFFF"/>
                </a:solidFill>
                <a:latin typeface="Arial"/>
                <a:ea typeface="Arial"/>
                <a:cs typeface="Arial"/>
                <a:sym typeface="Arial"/>
              </a:rPr>
              <a:t>rappresentanza</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delle</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donne</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nelle</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posizioni</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decisionali</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nel</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settore</a:t>
            </a:r>
            <a:r>
              <a:rPr lang="en-US" sz="3200">
                <a:solidFill>
                  <a:srgbClr val="FFFFFF"/>
                </a:solidFill>
                <a:latin typeface="Arial"/>
                <a:ea typeface="Arial"/>
                <a:cs typeface="Arial"/>
                <a:sym typeface="Arial"/>
              </a:rPr>
              <a:t> </a:t>
            </a:r>
            <a:r>
              <a:rPr lang="en-US" sz="3200" err="1">
                <a:solidFill>
                  <a:srgbClr val="FFFFFF"/>
                </a:solidFill>
                <a:latin typeface="Arial"/>
                <a:ea typeface="Arial"/>
                <a:cs typeface="Arial"/>
                <a:sym typeface="Arial"/>
              </a:rPr>
              <a:t>tessile</a:t>
            </a:r>
            <a:endParaRPr lang="en-US" sz="3200">
              <a:solidFill>
                <a:srgbClr val="FFFFFF"/>
              </a:solidFill>
              <a:latin typeface="Arial"/>
              <a:ea typeface="Arial"/>
              <a:cs typeface="Arial"/>
              <a:sym typeface="Arial"/>
            </a:endParaRPr>
          </a:p>
        </p:txBody>
      </p:sp>
      <p:pic>
        <p:nvPicPr>
          <p:cNvPr id="39" name="Immagine 38" descr="Immagine che contiene Blu elettrico, Carattere, blu, Blu intenso&#10;&#10;Il contenuto generato dall&amp;#39;IA potrebbe non essere corretto.">
            <a:extLst>
              <a:ext uri="{FF2B5EF4-FFF2-40B4-BE49-F238E27FC236}">
                <a16:creationId xmlns:a16="http://schemas.microsoft.com/office/drawing/2014/main" id="{C2DE0290-88D6-9621-11D1-6011E1DB9B61}"/>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sp>
        <p:nvSpPr>
          <p:cNvPr id="26" name="TextBox 26"/>
          <p:cNvSpPr txBox="1"/>
          <p:nvPr/>
        </p:nvSpPr>
        <p:spPr>
          <a:xfrm>
            <a:off x="846750" y="2143125"/>
            <a:ext cx="13349550" cy="6627776"/>
          </a:xfrm>
          <a:prstGeom prst="rect">
            <a:avLst/>
          </a:prstGeom>
        </p:spPr>
        <p:txBody>
          <a:bodyPr lIns="0" tIns="0" rIns="0" bIns="0" rtlCol="0" anchor="t">
            <a:spAutoFit/>
          </a:bodyPr>
          <a:lstStyle/>
          <a:p>
            <a:pPr algn="l">
              <a:lnSpc>
                <a:spcPts val="3960"/>
              </a:lnSpc>
            </a:pPr>
            <a:r>
              <a:rPr lang="en-US" sz="3000" b="1">
                <a:solidFill>
                  <a:srgbClr val="19112C"/>
                </a:solidFill>
                <a:latin typeface="Arial Bold"/>
                <a:ea typeface="Arial Bold"/>
                <a:cs typeface="Arial Bold"/>
                <a:sym typeface="Arial Bold"/>
              </a:rPr>
              <a:t>Il </a:t>
            </a:r>
            <a:r>
              <a:rPr lang="en-US" sz="3000" b="1" err="1">
                <a:solidFill>
                  <a:srgbClr val="19112C"/>
                </a:solidFill>
                <a:latin typeface="Arial Bold"/>
                <a:ea typeface="Arial Bold"/>
                <a:cs typeface="Arial Bold"/>
                <a:sym typeface="Arial Bold"/>
              </a:rPr>
              <a:t>vero</a:t>
            </a:r>
            <a:r>
              <a:rPr lang="en-US" sz="3000" b="1">
                <a:solidFill>
                  <a:srgbClr val="19112C"/>
                </a:solidFill>
                <a:latin typeface="Arial Bold"/>
                <a:ea typeface="Arial Bold"/>
                <a:cs typeface="Arial Bold"/>
                <a:sym typeface="Arial Bold"/>
              </a:rPr>
              <a:t> </a:t>
            </a:r>
            <a:r>
              <a:rPr lang="en-US" sz="3000" b="1" err="1">
                <a:solidFill>
                  <a:srgbClr val="19112C"/>
                </a:solidFill>
                <a:latin typeface="Arial Bold"/>
                <a:ea typeface="Arial Bold"/>
                <a:cs typeface="Arial Bold"/>
                <a:sym typeface="Arial Bold"/>
              </a:rPr>
              <a:t>problema</a:t>
            </a:r>
            <a:r>
              <a:rPr lang="en-US" sz="3000" b="1">
                <a:solidFill>
                  <a:srgbClr val="19112C"/>
                </a:solidFill>
                <a:latin typeface="Arial Bold"/>
                <a:ea typeface="Arial Bold"/>
                <a:cs typeface="Arial Bold"/>
                <a:sym typeface="Arial Bold"/>
              </a:rPr>
              <a:t>: </a:t>
            </a:r>
            <a:r>
              <a:rPr lang="en-US" sz="3000" err="1">
                <a:solidFill>
                  <a:srgbClr val="19112C"/>
                </a:solidFill>
                <a:latin typeface="Arial"/>
                <a:ea typeface="Arial"/>
                <a:cs typeface="Arial"/>
                <a:sym typeface="Arial"/>
              </a:rPr>
              <a:t>avete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raccolto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centinaia</a:t>
            </a:r>
            <a:r>
              <a:rPr lang="en-US" sz="3000">
                <a:solidFill>
                  <a:srgbClr val="19112C"/>
                </a:solidFill>
                <a:latin typeface="Arial"/>
                <a:ea typeface="Arial"/>
                <a:cs typeface="Arial"/>
                <a:sym typeface="Arial"/>
              </a:rPr>
              <a:t> di </a:t>
            </a:r>
            <a:r>
              <a:rPr lang="en-US" sz="3000" err="1">
                <a:solidFill>
                  <a:srgbClr val="19112C"/>
                </a:solidFill>
                <a:latin typeface="Arial"/>
                <a:ea typeface="Arial"/>
                <a:cs typeface="Arial"/>
                <a:sym typeface="Arial"/>
              </a:rPr>
              <a:t>capi</a:t>
            </a:r>
            <a:r>
              <a:rPr lang="en-US" sz="3000">
                <a:solidFill>
                  <a:srgbClr val="19112C"/>
                </a:solidFill>
                <a:latin typeface="Arial"/>
                <a:ea typeface="Arial"/>
                <a:cs typeface="Arial"/>
                <a:sym typeface="Arial"/>
              </a:rPr>
              <a:t> di </a:t>
            </a:r>
            <a:r>
              <a:rPr lang="en-US" sz="3000" err="1">
                <a:solidFill>
                  <a:srgbClr val="19112C"/>
                </a:solidFill>
                <a:latin typeface="Arial"/>
                <a:ea typeface="Arial"/>
                <a:cs typeface="Arial"/>
                <a:sym typeface="Arial"/>
              </a:rPr>
              <a:t>abbigliamento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usati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attraverso</a:t>
            </a:r>
            <a:r>
              <a:rPr lang="en-US" sz="3000">
                <a:solidFill>
                  <a:srgbClr val="19112C"/>
                </a:solidFill>
                <a:latin typeface="Arial"/>
                <a:ea typeface="Arial"/>
                <a:cs typeface="Arial"/>
                <a:sym typeface="Arial"/>
              </a:rPr>
              <a:t> il vostro </a:t>
            </a:r>
            <a:r>
              <a:rPr lang="en-US" sz="3000" err="1">
                <a:solidFill>
                  <a:srgbClr val="19112C"/>
                </a:solidFill>
                <a:latin typeface="Arial"/>
                <a:ea typeface="Arial"/>
                <a:cs typeface="Arial"/>
                <a:sym typeface="Arial"/>
              </a:rPr>
              <a:t>programma</a:t>
            </a:r>
            <a:r>
              <a:rPr lang="en-US" sz="3000">
                <a:solidFill>
                  <a:srgbClr val="19112C"/>
                </a:solidFill>
                <a:latin typeface="Arial"/>
                <a:ea typeface="Arial"/>
                <a:cs typeface="Arial"/>
                <a:sym typeface="Arial"/>
              </a:rPr>
              <a:t> di </a:t>
            </a:r>
            <a:r>
              <a:rPr lang="en-US" sz="3000" err="1">
                <a:solidFill>
                  <a:srgbClr val="19112C"/>
                </a:solidFill>
                <a:latin typeface="Arial"/>
                <a:ea typeface="Arial"/>
                <a:cs typeface="Arial"/>
                <a:sym typeface="Arial"/>
              </a:rPr>
              <a:t>ritiro</a:t>
            </a:r>
            <a:r>
              <a:rPr lang="en-US" sz="3000">
                <a:solidFill>
                  <a:srgbClr val="19112C"/>
                </a:solidFill>
                <a:latin typeface="Arial"/>
                <a:ea typeface="Arial"/>
                <a:cs typeface="Arial"/>
                <a:sym typeface="Arial"/>
              </a:rPr>
              <a:t>, ma </a:t>
            </a:r>
            <a:r>
              <a:rPr lang="en-US" sz="3000" err="1">
                <a:solidFill>
                  <a:srgbClr val="19112C"/>
                </a:solidFill>
                <a:latin typeface="Arial"/>
                <a:ea typeface="Arial"/>
                <a:cs typeface="Arial"/>
                <a:sym typeface="Arial"/>
              </a:rPr>
              <a:t>ora</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sono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ammucchiati</a:t>
            </a:r>
            <a:r>
              <a:rPr lang="en-US" sz="3000">
                <a:solidFill>
                  <a:srgbClr val="19112C"/>
                </a:solidFill>
                <a:latin typeface="Arial"/>
                <a:ea typeface="Arial"/>
                <a:cs typeface="Arial"/>
                <a:sym typeface="Arial"/>
              </a:rPr>
              <a:t> in un </a:t>
            </a:r>
            <a:r>
              <a:rPr lang="en-US" sz="3000" err="1">
                <a:solidFill>
                  <a:srgbClr val="19112C"/>
                </a:solidFill>
                <a:latin typeface="Arial"/>
                <a:ea typeface="Arial"/>
                <a:cs typeface="Arial"/>
                <a:sym typeface="Arial"/>
              </a:rPr>
              <a:t>magazzino</a:t>
            </a:r>
            <a:r>
              <a:rPr lang="en-US" sz="3000">
                <a:solidFill>
                  <a:srgbClr val="19112C"/>
                </a:solidFill>
                <a:latin typeface="Arial"/>
                <a:ea typeface="Arial"/>
                <a:cs typeface="Arial"/>
                <a:sym typeface="Arial"/>
              </a:rPr>
              <a:t>. La </a:t>
            </a:r>
            <a:r>
              <a:rPr lang="en-US" sz="3000" err="1">
                <a:solidFill>
                  <a:srgbClr val="19112C"/>
                </a:solidFill>
                <a:latin typeface="Arial"/>
                <a:ea typeface="Arial"/>
                <a:cs typeface="Arial"/>
                <a:sym typeface="Arial"/>
              </a:rPr>
              <a:t>maggior</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parte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sono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tessuti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misti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miscele</a:t>
            </a:r>
            <a:r>
              <a:rPr lang="en-US" sz="3000">
                <a:solidFill>
                  <a:srgbClr val="19112C"/>
                </a:solidFill>
                <a:latin typeface="Arial"/>
                <a:ea typeface="Arial"/>
                <a:cs typeface="Arial"/>
                <a:sym typeface="Arial"/>
              </a:rPr>
              <a:t> di </a:t>
            </a:r>
            <a:r>
              <a:rPr lang="en-US" sz="3000" err="1">
                <a:solidFill>
                  <a:srgbClr val="19112C"/>
                </a:solidFill>
                <a:latin typeface="Arial"/>
                <a:ea typeface="Arial"/>
                <a:cs typeface="Arial"/>
                <a:sym typeface="Arial"/>
              </a:rPr>
              <a:t>cotone</a:t>
            </a:r>
            <a:r>
              <a:rPr lang="en-US" sz="3000">
                <a:solidFill>
                  <a:srgbClr val="19112C"/>
                </a:solidFill>
                <a:latin typeface="Arial"/>
                <a:ea typeface="Arial"/>
                <a:cs typeface="Arial"/>
                <a:sym typeface="Arial"/>
              </a:rPr>
              <a:t> e </a:t>
            </a:r>
            <a:r>
              <a:rPr lang="en-US" sz="3000" err="1">
                <a:solidFill>
                  <a:srgbClr val="19112C"/>
                </a:solidFill>
                <a:latin typeface="Arial"/>
                <a:ea typeface="Arial"/>
                <a:cs typeface="Arial"/>
                <a:sym typeface="Arial"/>
              </a:rPr>
              <a:t>poliestere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elastan</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coloranti</a:t>
            </a:r>
            <a:r>
              <a:rPr lang="en-US" sz="3000">
                <a:solidFill>
                  <a:srgbClr val="19112C"/>
                </a:solidFill>
                <a:latin typeface="Arial"/>
                <a:ea typeface="Arial"/>
                <a:cs typeface="Arial"/>
                <a:sym typeface="Arial"/>
              </a:rPr>
              <a:t>) e le </a:t>
            </a:r>
            <a:r>
              <a:rPr lang="en-US" sz="3000" err="1">
                <a:solidFill>
                  <a:srgbClr val="19112C"/>
                </a:solidFill>
                <a:latin typeface="Arial"/>
                <a:ea typeface="Arial"/>
                <a:cs typeface="Arial"/>
                <a:sym typeface="Arial"/>
              </a:rPr>
              <a:t>aziende</a:t>
            </a:r>
            <a:r>
              <a:rPr lang="en-US" sz="3000">
                <a:solidFill>
                  <a:srgbClr val="19112C"/>
                </a:solidFill>
                <a:latin typeface="Arial"/>
                <a:ea typeface="Arial"/>
                <a:cs typeface="Arial"/>
                <a:sym typeface="Arial"/>
              </a:rPr>
              <a:t> di </a:t>
            </a:r>
            <a:r>
              <a:rPr lang="en-US" sz="3000" err="1">
                <a:solidFill>
                  <a:srgbClr val="19112C"/>
                </a:solidFill>
                <a:latin typeface="Arial"/>
                <a:ea typeface="Arial"/>
                <a:cs typeface="Arial"/>
                <a:sym typeface="Arial"/>
              </a:rPr>
              <a:t>riciclaggio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tessile</a:t>
            </a:r>
            <a:r>
              <a:rPr lang="en-US" sz="3000">
                <a:solidFill>
                  <a:srgbClr val="19112C"/>
                </a:solidFill>
                <a:latin typeface="Arial"/>
                <a:ea typeface="Arial"/>
                <a:cs typeface="Arial"/>
                <a:sym typeface="Arial"/>
              </a:rPr>
              <a:t> li </a:t>
            </a:r>
            <a:r>
              <a:rPr lang="en-US" sz="3000" err="1">
                <a:solidFill>
                  <a:srgbClr val="19112C"/>
                </a:solidFill>
                <a:latin typeface="Arial"/>
                <a:ea typeface="Arial"/>
                <a:cs typeface="Arial"/>
                <a:sym typeface="Arial"/>
              </a:rPr>
              <a:t>rifiutano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Trasformarli</a:t>
            </a:r>
            <a:r>
              <a:rPr lang="en-US" sz="3000">
                <a:solidFill>
                  <a:srgbClr val="19112C"/>
                </a:solidFill>
                <a:latin typeface="Arial"/>
                <a:ea typeface="Arial"/>
                <a:cs typeface="Arial"/>
                <a:sym typeface="Arial"/>
              </a:rPr>
              <a:t> in </a:t>
            </a:r>
            <a:r>
              <a:rPr lang="en-US" sz="3000" err="1">
                <a:solidFill>
                  <a:srgbClr val="19112C"/>
                </a:solidFill>
                <a:latin typeface="Arial"/>
                <a:ea typeface="Arial"/>
                <a:cs typeface="Arial"/>
                <a:sym typeface="Arial"/>
              </a:rPr>
              <a:t>stracci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sembra</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una</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resa</a:t>
            </a:r>
            <a:r>
              <a:rPr lang="en-US" sz="3000">
                <a:solidFill>
                  <a:srgbClr val="19112C"/>
                </a:solidFill>
                <a:latin typeface="Arial"/>
                <a:ea typeface="Arial"/>
                <a:cs typeface="Arial"/>
                <a:sym typeface="Arial"/>
              </a:rPr>
              <a:t>, e le </a:t>
            </a:r>
            <a:r>
              <a:rPr lang="en-US" sz="3000" err="1">
                <a:solidFill>
                  <a:srgbClr val="19112C"/>
                </a:solidFill>
                <a:latin typeface="Arial"/>
                <a:ea typeface="Arial"/>
                <a:cs typeface="Arial"/>
                <a:sym typeface="Arial"/>
              </a:rPr>
              <a:t>macchine</a:t>
            </a:r>
            <a:r>
              <a:rPr lang="en-US" sz="3000">
                <a:solidFill>
                  <a:srgbClr val="19112C"/>
                </a:solidFill>
                <a:latin typeface="Arial"/>
                <a:ea typeface="Arial"/>
                <a:cs typeface="Arial"/>
                <a:sym typeface="Arial"/>
              </a:rPr>
              <a:t> per il </a:t>
            </a:r>
            <a:r>
              <a:rPr lang="en-US" sz="3000" err="1">
                <a:solidFill>
                  <a:srgbClr val="19112C"/>
                </a:solidFill>
                <a:latin typeface="Arial"/>
                <a:ea typeface="Arial"/>
                <a:cs typeface="Arial"/>
                <a:sym typeface="Arial"/>
              </a:rPr>
              <a:t>riciclaggio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avanzato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costano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milioni</a:t>
            </a:r>
            <a:r>
              <a:rPr lang="en-US" sz="3000">
                <a:solidFill>
                  <a:srgbClr val="19112C"/>
                </a:solidFill>
                <a:latin typeface="Arial"/>
                <a:ea typeface="Arial"/>
                <a:cs typeface="Arial"/>
                <a:sym typeface="Arial"/>
              </a:rPr>
              <a:t>, ben </a:t>
            </a:r>
            <a:r>
              <a:rPr lang="en-US" sz="3000" err="1">
                <a:solidFill>
                  <a:srgbClr val="19112C"/>
                </a:solidFill>
                <a:latin typeface="Arial"/>
                <a:ea typeface="Arial"/>
                <a:cs typeface="Arial"/>
                <a:sym typeface="Arial"/>
              </a:rPr>
              <a:t>oltre</a:t>
            </a:r>
            <a:r>
              <a:rPr lang="en-US" sz="3000">
                <a:solidFill>
                  <a:srgbClr val="19112C"/>
                </a:solidFill>
                <a:latin typeface="Arial"/>
                <a:ea typeface="Arial"/>
                <a:cs typeface="Arial"/>
                <a:sym typeface="Arial"/>
              </a:rPr>
              <a:t> il vostro budget. Il vostro </a:t>
            </a:r>
            <a:r>
              <a:rPr lang="en-US" sz="3000" err="1">
                <a:solidFill>
                  <a:srgbClr val="19112C"/>
                </a:solidFill>
                <a:latin typeface="Arial"/>
                <a:ea typeface="Arial"/>
                <a:cs typeface="Arial"/>
                <a:sym typeface="Arial"/>
              </a:rPr>
              <a:t>sistema</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circolare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è</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compromesso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materiali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entrano</a:t>
            </a:r>
            <a:r>
              <a:rPr lang="en-US" sz="3000">
                <a:solidFill>
                  <a:srgbClr val="19112C"/>
                </a:solidFill>
                <a:latin typeface="Arial"/>
                <a:ea typeface="Arial"/>
                <a:cs typeface="Arial"/>
                <a:sym typeface="Arial"/>
              </a:rPr>
              <a:t>, ma non ne </a:t>
            </a:r>
            <a:r>
              <a:rPr lang="en-US" sz="3000" err="1">
                <a:solidFill>
                  <a:srgbClr val="19112C"/>
                </a:solidFill>
                <a:latin typeface="Arial"/>
                <a:ea typeface="Arial"/>
                <a:cs typeface="Arial"/>
                <a:sym typeface="Arial"/>
              </a:rPr>
              <a:t>esce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nulla</a:t>
            </a:r>
            <a:r>
              <a:rPr lang="en-US" sz="3000">
                <a:solidFill>
                  <a:srgbClr val="19112C"/>
                </a:solidFill>
                <a:latin typeface="Arial"/>
                <a:ea typeface="Arial"/>
                <a:cs typeface="Arial"/>
                <a:sym typeface="Arial"/>
              </a:rPr>
              <a:t> di </a:t>
            </a:r>
            <a:r>
              <a:rPr lang="en-US" sz="3000" err="1">
                <a:solidFill>
                  <a:srgbClr val="19112C"/>
                </a:solidFill>
                <a:latin typeface="Arial"/>
                <a:ea typeface="Arial"/>
                <a:cs typeface="Arial"/>
                <a:sym typeface="Arial"/>
              </a:rPr>
              <a:t>utilizzabile</a:t>
            </a:r>
            <a:r>
              <a:rPr lang="en-US" sz="3000">
                <a:solidFill>
                  <a:srgbClr val="19112C"/>
                </a:solidFill>
                <a:latin typeface="Arial"/>
                <a:ea typeface="Arial"/>
                <a:cs typeface="Arial"/>
                <a:sym typeface="Arial"/>
              </a:rPr>
              <a:t>.</a:t>
            </a:r>
          </a:p>
          <a:p>
            <a:pPr algn="l">
              <a:lnSpc>
                <a:spcPts val="3960"/>
              </a:lnSpc>
            </a:pPr>
            <a:endParaRPr lang="en-US" sz="3000">
              <a:solidFill>
                <a:srgbClr val="19112C"/>
              </a:solidFill>
              <a:latin typeface="Arial"/>
              <a:ea typeface="Arial"/>
              <a:cs typeface="Arial"/>
              <a:sym typeface="Arial"/>
            </a:endParaRPr>
          </a:p>
          <a:p>
            <a:pPr algn="l">
              <a:lnSpc>
                <a:spcPts val="3960"/>
              </a:lnSpc>
            </a:pPr>
            <a:r>
              <a:rPr lang="en-US" sz="3000" b="1">
                <a:solidFill>
                  <a:srgbClr val="19112C"/>
                </a:solidFill>
                <a:latin typeface="Arial Bold"/>
                <a:ea typeface="Arial Bold"/>
                <a:cs typeface="Arial Bold"/>
                <a:sym typeface="Arial Bold"/>
              </a:rPr>
              <a:t>La </a:t>
            </a:r>
            <a:r>
              <a:rPr lang="en-US" sz="3000" b="1" err="1">
                <a:solidFill>
                  <a:srgbClr val="19112C"/>
                </a:solidFill>
                <a:latin typeface="Arial Bold"/>
                <a:ea typeface="Arial Bold"/>
                <a:cs typeface="Arial Bold"/>
                <a:sym typeface="Arial Bold"/>
              </a:rPr>
              <a:t>vostra</a:t>
            </a:r>
            <a:r>
              <a:rPr lang="en-US" sz="3000" b="1">
                <a:solidFill>
                  <a:srgbClr val="19112C"/>
                </a:solidFill>
                <a:latin typeface="Arial Bold"/>
                <a:ea typeface="Arial Bold"/>
                <a:cs typeface="Arial Bold"/>
                <a:sym typeface="Arial Bold"/>
              </a:rPr>
              <a:t> </a:t>
            </a:r>
            <a:r>
              <a:rPr lang="en-US" sz="3000" b="1" err="1">
                <a:solidFill>
                  <a:srgbClr val="19112C"/>
                </a:solidFill>
                <a:latin typeface="Arial Bold"/>
                <a:ea typeface="Arial Bold"/>
                <a:cs typeface="Arial Bold"/>
                <a:sym typeface="Arial Bold"/>
              </a:rPr>
              <a:t>missione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costruire</a:t>
            </a:r>
            <a:r>
              <a:rPr lang="en-US" sz="3000">
                <a:solidFill>
                  <a:srgbClr val="19112C"/>
                </a:solidFill>
                <a:latin typeface="Arial"/>
                <a:ea typeface="Arial"/>
                <a:cs typeface="Arial"/>
                <a:sym typeface="Arial"/>
              </a:rPr>
              <a:t> un </a:t>
            </a:r>
            <a:r>
              <a:rPr lang="en-US" sz="3000" err="1">
                <a:solidFill>
                  <a:srgbClr val="19112C"/>
                </a:solidFill>
                <a:latin typeface="Arial"/>
                <a:ea typeface="Arial"/>
                <a:cs typeface="Arial"/>
                <a:sym typeface="Arial"/>
              </a:rPr>
              <a:t>prototipo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funzionante</a:t>
            </a:r>
            <a:r>
              <a:rPr lang="en-US" sz="3000">
                <a:solidFill>
                  <a:srgbClr val="19112C"/>
                </a:solidFill>
                <a:latin typeface="Arial"/>
                <a:ea typeface="Arial"/>
                <a:cs typeface="Arial"/>
                <a:sym typeface="Arial"/>
              </a:rPr>
              <a:t> e a basso </a:t>
            </a:r>
            <a:r>
              <a:rPr lang="en-US" sz="3000" err="1">
                <a:solidFill>
                  <a:srgbClr val="19112C"/>
                </a:solidFill>
                <a:latin typeface="Arial"/>
                <a:ea typeface="Arial"/>
                <a:cs typeface="Arial"/>
                <a:sym typeface="Arial"/>
              </a:rPr>
              <a:t>costo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che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trasformi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almeno</a:t>
            </a:r>
            <a:r>
              <a:rPr lang="en-US" sz="3000">
                <a:solidFill>
                  <a:srgbClr val="19112C"/>
                </a:solidFill>
                <a:latin typeface="Arial"/>
                <a:ea typeface="Arial"/>
                <a:cs typeface="Arial"/>
                <a:sym typeface="Arial"/>
              </a:rPr>
              <a:t> 20 </a:t>
            </a:r>
            <a:r>
              <a:rPr lang="en-US" sz="3000" err="1">
                <a:solidFill>
                  <a:srgbClr val="19112C"/>
                </a:solidFill>
                <a:latin typeface="Arial"/>
                <a:ea typeface="Arial"/>
                <a:cs typeface="Arial"/>
                <a:sym typeface="Arial"/>
              </a:rPr>
              <a:t>capi</a:t>
            </a:r>
            <a:r>
              <a:rPr lang="en-US" sz="3000">
                <a:solidFill>
                  <a:srgbClr val="19112C"/>
                </a:solidFill>
                <a:latin typeface="Arial"/>
                <a:ea typeface="Arial"/>
                <a:cs typeface="Arial"/>
                <a:sym typeface="Arial"/>
              </a:rPr>
              <a:t> in </a:t>
            </a:r>
            <a:r>
              <a:rPr lang="en-US" sz="3000" err="1">
                <a:solidFill>
                  <a:srgbClr val="19112C"/>
                </a:solidFill>
                <a:latin typeface="Arial"/>
                <a:ea typeface="Arial"/>
                <a:cs typeface="Arial"/>
                <a:sym typeface="Arial"/>
              </a:rPr>
              <a:t>tessuti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misti</a:t>
            </a:r>
            <a:r>
              <a:rPr lang="en-US" sz="3000">
                <a:solidFill>
                  <a:srgbClr val="19112C"/>
                </a:solidFill>
                <a:latin typeface="Arial"/>
                <a:ea typeface="Arial"/>
                <a:cs typeface="Arial"/>
                <a:sym typeface="Arial"/>
              </a:rPr>
              <a:t> in un </a:t>
            </a:r>
            <a:r>
              <a:rPr lang="en-US" sz="3000" err="1">
                <a:solidFill>
                  <a:srgbClr val="19112C"/>
                </a:solidFill>
                <a:latin typeface="Arial"/>
                <a:ea typeface="Arial"/>
                <a:cs typeface="Arial"/>
                <a:sym typeface="Arial"/>
              </a:rPr>
              <a:t>prodotto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riciclato</a:t>
            </a:r>
            <a:r>
              <a:rPr lang="en-US" sz="3000">
                <a:solidFill>
                  <a:srgbClr val="19112C"/>
                </a:solidFill>
                <a:latin typeface="Arial"/>
                <a:ea typeface="Arial"/>
                <a:cs typeface="Arial"/>
                <a:sym typeface="Arial"/>
              </a:rPr>
              <a:t> e </a:t>
            </a:r>
            <a:r>
              <a:rPr lang="en-US" sz="3000" err="1">
                <a:solidFill>
                  <a:srgbClr val="19112C"/>
                </a:solidFill>
                <a:latin typeface="Arial"/>
                <a:ea typeface="Arial"/>
                <a:cs typeface="Arial"/>
                <a:sym typeface="Arial"/>
              </a:rPr>
              <a:t>vendibile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Proponete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una</a:t>
            </a:r>
            <a:r>
              <a:rPr lang="en-US" sz="3000">
                <a:solidFill>
                  <a:srgbClr val="19112C"/>
                </a:solidFill>
                <a:latin typeface="Arial"/>
                <a:ea typeface="Arial"/>
                <a:cs typeface="Arial"/>
                <a:sym typeface="Arial"/>
              </a:rPr>
              <a:t> partnership </a:t>
            </a:r>
            <a:r>
              <a:rPr lang="en-US" sz="3000" err="1">
                <a:solidFill>
                  <a:srgbClr val="19112C"/>
                </a:solidFill>
                <a:latin typeface="Arial"/>
                <a:ea typeface="Arial"/>
                <a:cs typeface="Arial"/>
                <a:sym typeface="Arial"/>
              </a:rPr>
              <a:t>specifica</a:t>
            </a:r>
            <a:r>
              <a:rPr lang="en-US" sz="3000">
                <a:solidFill>
                  <a:srgbClr val="19112C"/>
                </a:solidFill>
                <a:latin typeface="Arial"/>
                <a:ea typeface="Arial"/>
                <a:cs typeface="Arial"/>
                <a:sym typeface="Arial"/>
              </a:rPr>
              <a:t>, un nuovo </a:t>
            </a:r>
            <a:r>
              <a:rPr lang="en-US" sz="3000" err="1">
                <a:solidFill>
                  <a:srgbClr val="19112C"/>
                </a:solidFill>
                <a:latin typeface="Arial"/>
                <a:ea typeface="Arial"/>
                <a:cs typeface="Arial"/>
                <a:sym typeface="Arial"/>
              </a:rPr>
              <a:t>prodotto</a:t>
            </a:r>
            <a:r>
              <a:rPr lang="en-US" sz="3000">
                <a:solidFill>
                  <a:srgbClr val="19112C"/>
                </a:solidFill>
                <a:latin typeface="Arial"/>
                <a:ea typeface="Arial"/>
                <a:cs typeface="Arial"/>
                <a:sym typeface="Arial"/>
              </a:rPr>
              <a:t> o </a:t>
            </a:r>
            <a:r>
              <a:rPr lang="en-US" sz="3000" err="1">
                <a:solidFill>
                  <a:srgbClr val="19112C"/>
                </a:solidFill>
                <a:latin typeface="Arial"/>
                <a:ea typeface="Arial"/>
                <a:cs typeface="Arial"/>
                <a:sym typeface="Arial"/>
              </a:rPr>
              <a:t>un'innovazione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nei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materiali</a:t>
            </a:r>
            <a:r>
              <a:rPr lang="en-US" sz="3000">
                <a:solidFill>
                  <a:srgbClr val="19112C"/>
                </a:solidFill>
                <a:latin typeface="Arial"/>
                <a:ea typeface="Arial"/>
                <a:cs typeface="Arial"/>
                <a:sym typeface="Arial"/>
              </a:rPr>
              <a:t> in </a:t>
            </a:r>
            <a:r>
              <a:rPr lang="en-US" sz="3000" err="1">
                <a:solidFill>
                  <a:srgbClr val="19112C"/>
                </a:solidFill>
                <a:latin typeface="Arial"/>
                <a:ea typeface="Arial"/>
                <a:cs typeface="Arial"/>
                <a:sym typeface="Arial"/>
              </a:rPr>
              <a:t>grado</a:t>
            </a:r>
            <a:r>
              <a:rPr lang="en-US" sz="3000">
                <a:solidFill>
                  <a:srgbClr val="19112C"/>
                </a:solidFill>
                <a:latin typeface="Arial"/>
                <a:ea typeface="Arial"/>
                <a:cs typeface="Arial"/>
                <a:sym typeface="Arial"/>
              </a:rPr>
              <a:t> di </a:t>
            </a:r>
            <a:r>
              <a:rPr lang="en-US" sz="3000" err="1">
                <a:solidFill>
                  <a:srgbClr val="19112C"/>
                </a:solidFill>
                <a:latin typeface="Arial"/>
                <a:ea typeface="Arial"/>
                <a:cs typeface="Arial"/>
                <a:sym typeface="Arial"/>
              </a:rPr>
              <a:t>trattare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questo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flusso</a:t>
            </a:r>
            <a:r>
              <a:rPr lang="en-US" sz="3000">
                <a:solidFill>
                  <a:srgbClr val="19112C"/>
                </a:solidFill>
                <a:latin typeface="Arial"/>
                <a:ea typeface="Arial"/>
                <a:cs typeface="Arial"/>
                <a:sym typeface="Arial"/>
              </a:rPr>
              <a:t> di </a:t>
            </a:r>
            <a:r>
              <a:rPr lang="en-US" sz="3000" err="1">
                <a:solidFill>
                  <a:srgbClr val="19112C"/>
                </a:solidFill>
                <a:latin typeface="Arial"/>
                <a:ea typeface="Arial"/>
                <a:cs typeface="Arial"/>
                <a:sym typeface="Arial"/>
              </a:rPr>
              <a:t>rifiuti</a:t>
            </a:r>
            <a:r>
              <a:rPr lang="en-US" sz="3000">
                <a:solidFill>
                  <a:srgbClr val="19112C"/>
                </a:solidFill>
                <a:latin typeface="Arial"/>
                <a:ea typeface="Arial"/>
                <a:cs typeface="Arial"/>
                <a:sym typeface="Arial"/>
              </a:rPr>
              <a:t> e </a:t>
            </a:r>
            <a:r>
              <a:rPr lang="en-US" sz="3000" err="1">
                <a:solidFill>
                  <a:srgbClr val="19112C"/>
                </a:solidFill>
                <a:latin typeface="Arial"/>
                <a:ea typeface="Arial"/>
                <a:cs typeface="Arial"/>
                <a:sym typeface="Arial"/>
              </a:rPr>
              <a:t>mantenerlo</a:t>
            </a:r>
            <a:r>
              <a:rPr lang="en-US" sz="3000">
                <a:solidFill>
                  <a:srgbClr val="19112C"/>
                </a:solidFill>
                <a:latin typeface="Arial"/>
                <a:ea typeface="Arial"/>
                <a:cs typeface="Arial"/>
                <a:sym typeface="Arial"/>
              </a:rPr>
              <a:t> in </a:t>
            </a:r>
            <a:r>
              <a:rPr lang="en-US" sz="3000" err="1">
                <a:solidFill>
                  <a:srgbClr val="19112C"/>
                </a:solidFill>
                <a:latin typeface="Arial"/>
                <a:ea typeface="Arial"/>
                <a:cs typeface="Arial"/>
                <a:sym typeface="Arial"/>
              </a:rPr>
              <a:t>uso</a:t>
            </a:r>
            <a:r>
              <a:rPr lang="en-US" sz="3000">
                <a:solidFill>
                  <a:srgbClr val="19112C"/>
                </a:solidFill>
                <a:latin typeface="Arial"/>
                <a:ea typeface="Arial"/>
                <a:cs typeface="Arial"/>
                <a:sym typeface="Arial"/>
              </a:rPr>
              <a:t>.</a:t>
            </a:r>
          </a:p>
          <a:p>
            <a:pPr algn="l">
              <a:lnSpc>
                <a:spcPts val="3960"/>
              </a:lnSpc>
            </a:pPr>
            <a:endParaRPr lang="en-US" sz="3000">
              <a:solidFill>
                <a:srgbClr val="19112C"/>
              </a:solidFill>
              <a:latin typeface="Arial"/>
              <a:ea typeface="Arial"/>
              <a:cs typeface="Arial"/>
              <a:sym typeface="Arial"/>
            </a:endParaRPr>
          </a:p>
        </p:txBody>
      </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68EB7F2B-B151-00EB-A315-1C2CD693490D}"/>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sp>
        <p:nvSpPr>
          <p:cNvPr id="26" name="TextBox 26"/>
          <p:cNvSpPr txBox="1"/>
          <p:nvPr/>
        </p:nvSpPr>
        <p:spPr>
          <a:xfrm>
            <a:off x="938175" y="1845475"/>
            <a:ext cx="13723500" cy="6622006"/>
          </a:xfrm>
          <a:prstGeom prst="rect">
            <a:avLst/>
          </a:prstGeom>
        </p:spPr>
        <p:txBody>
          <a:bodyPr lIns="0" tIns="0" rIns="0" bIns="0" rtlCol="0" anchor="t">
            <a:spAutoFit/>
          </a:bodyPr>
          <a:lstStyle/>
          <a:p>
            <a:pPr algn="l">
              <a:lnSpc>
                <a:spcPts val="3960"/>
              </a:lnSpc>
            </a:pPr>
            <a:r>
              <a:rPr lang="en-US" sz="2800" b="1">
                <a:solidFill>
                  <a:srgbClr val="19112C"/>
                </a:solidFill>
                <a:latin typeface="Arial Bold"/>
                <a:ea typeface="Arial Bold"/>
                <a:cs typeface="Arial Bold"/>
                <a:sym typeface="Arial Bold"/>
              </a:rPr>
              <a:t>Il </a:t>
            </a:r>
            <a:r>
              <a:rPr lang="en-US" sz="2800" b="1" err="1">
                <a:solidFill>
                  <a:srgbClr val="19112C"/>
                </a:solidFill>
                <a:latin typeface="Arial Bold"/>
                <a:ea typeface="Arial Bold"/>
                <a:cs typeface="Arial Bold"/>
                <a:sym typeface="Arial Bold"/>
              </a:rPr>
              <a:t>vero</a:t>
            </a:r>
            <a:r>
              <a:rPr lang="en-US" sz="2800" b="1">
                <a:solidFill>
                  <a:srgbClr val="19112C"/>
                </a:solidFill>
                <a:latin typeface="Arial Bold"/>
                <a:ea typeface="Arial Bold"/>
                <a:cs typeface="Arial Bold"/>
                <a:sym typeface="Arial Bold"/>
              </a:rPr>
              <a:t> </a:t>
            </a:r>
            <a:r>
              <a:rPr lang="en-US" sz="2800" b="1" err="1">
                <a:solidFill>
                  <a:srgbClr val="19112C"/>
                </a:solidFill>
                <a:latin typeface="Arial Bold"/>
                <a:ea typeface="Arial Bold"/>
                <a:cs typeface="Arial Bold"/>
                <a:sym typeface="Arial Bold"/>
              </a:rPr>
              <a:t>problema</a:t>
            </a:r>
            <a:r>
              <a:rPr lang="en-US" sz="2800" b="1">
                <a:solidFill>
                  <a:srgbClr val="19112C"/>
                </a:solidFill>
                <a:latin typeface="Arial Bold"/>
                <a:ea typeface="Arial Bold"/>
                <a:cs typeface="Arial Bold"/>
                <a:sym typeface="Arial Bold"/>
              </a:rPr>
              <a:t>: </a:t>
            </a:r>
            <a:r>
              <a:rPr lang="en-US" sz="2800" err="1">
                <a:solidFill>
                  <a:srgbClr val="19112C"/>
                </a:solidFill>
                <a:latin typeface="Arial"/>
                <a:ea typeface="Arial"/>
                <a:cs typeface="Arial"/>
                <a:sym typeface="Arial"/>
              </a:rPr>
              <a:t>volete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passare</a:t>
            </a:r>
            <a:r>
              <a:rPr lang="en-US" sz="2800">
                <a:solidFill>
                  <a:srgbClr val="19112C"/>
                </a:solidFill>
                <a:latin typeface="Arial"/>
                <a:ea typeface="Arial"/>
                <a:cs typeface="Arial"/>
                <a:sym typeface="Arial"/>
              </a:rPr>
              <a:t> dal </a:t>
            </a:r>
            <a:r>
              <a:rPr lang="en-US" sz="2800" err="1">
                <a:solidFill>
                  <a:srgbClr val="19112C"/>
                </a:solidFill>
                <a:latin typeface="Arial"/>
                <a:ea typeface="Arial"/>
                <a:cs typeface="Arial"/>
                <a:sym typeface="Arial"/>
              </a:rPr>
              <a:t>cotone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convenzionale</a:t>
            </a:r>
            <a:r>
              <a:rPr lang="en-US" sz="2800">
                <a:solidFill>
                  <a:srgbClr val="19112C"/>
                </a:solidFill>
                <a:latin typeface="Arial"/>
                <a:ea typeface="Arial"/>
                <a:cs typeface="Arial"/>
                <a:sym typeface="Arial"/>
              </a:rPr>
              <a:t> al </a:t>
            </a:r>
            <a:r>
              <a:rPr lang="en-US" sz="2800" err="1">
                <a:solidFill>
                  <a:srgbClr val="19112C"/>
                </a:solidFill>
                <a:latin typeface="Arial"/>
                <a:ea typeface="Arial"/>
                <a:cs typeface="Arial"/>
                <a:sym typeface="Arial"/>
              </a:rPr>
              <a:t>cotone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biologico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riciclato</a:t>
            </a:r>
            <a:r>
              <a:rPr lang="en-US" sz="2800">
                <a:solidFill>
                  <a:srgbClr val="19112C"/>
                </a:solidFill>
                <a:latin typeface="Arial"/>
                <a:ea typeface="Arial"/>
                <a:cs typeface="Arial"/>
                <a:sym typeface="Arial"/>
              </a:rPr>
              <a:t>, ma il </a:t>
            </a:r>
            <a:r>
              <a:rPr lang="en-US" sz="2800" err="1">
                <a:solidFill>
                  <a:srgbClr val="19112C"/>
                </a:solidFill>
                <a:latin typeface="Arial"/>
                <a:ea typeface="Arial"/>
                <a:cs typeface="Arial"/>
                <a:sym typeface="Arial"/>
              </a:rPr>
              <a:t>costo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è</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superiore</a:t>
            </a:r>
            <a:r>
              <a:rPr lang="en-US" sz="2800">
                <a:solidFill>
                  <a:srgbClr val="19112C"/>
                </a:solidFill>
                <a:latin typeface="Arial"/>
                <a:ea typeface="Arial"/>
                <a:cs typeface="Arial"/>
                <a:sym typeface="Arial"/>
              </a:rPr>
              <a:t> del 40%. I </a:t>
            </a:r>
            <a:r>
              <a:rPr lang="en-US" sz="2800" err="1">
                <a:solidFill>
                  <a:srgbClr val="19112C"/>
                </a:solidFill>
                <a:latin typeface="Arial"/>
                <a:ea typeface="Arial"/>
                <a:cs typeface="Arial"/>
                <a:sym typeface="Arial"/>
              </a:rPr>
              <a:t>vostri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clienti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sostengono</a:t>
            </a:r>
            <a:r>
              <a:rPr lang="en-US" sz="2800">
                <a:solidFill>
                  <a:srgbClr val="19112C"/>
                </a:solidFill>
                <a:latin typeface="Arial"/>
                <a:ea typeface="Arial"/>
                <a:cs typeface="Arial"/>
                <a:sym typeface="Arial"/>
              </a:rPr>
              <a:t> la </a:t>
            </a:r>
            <a:r>
              <a:rPr lang="en-US" sz="2800" err="1">
                <a:solidFill>
                  <a:srgbClr val="19112C"/>
                </a:solidFill>
                <a:latin typeface="Arial"/>
                <a:ea typeface="Arial"/>
                <a:cs typeface="Arial"/>
                <a:sym typeface="Arial"/>
              </a:rPr>
              <a:t>sostenibilità</a:t>
            </a:r>
            <a:r>
              <a:rPr lang="en-US" sz="2800">
                <a:solidFill>
                  <a:srgbClr val="19112C"/>
                </a:solidFill>
                <a:latin typeface="Arial"/>
                <a:ea typeface="Arial"/>
                <a:cs typeface="Arial"/>
                <a:sym typeface="Arial"/>
              </a:rPr>
              <a:t>, ma </a:t>
            </a:r>
            <a:r>
              <a:rPr lang="en-US" sz="2800" err="1">
                <a:solidFill>
                  <a:srgbClr val="19112C"/>
                </a:solidFill>
                <a:latin typeface="Arial"/>
                <a:ea typeface="Arial"/>
                <a:cs typeface="Arial"/>
                <a:sym typeface="Arial"/>
              </a:rPr>
              <a:t>sono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restii</a:t>
            </a:r>
            <a:r>
              <a:rPr lang="en-US" sz="2800">
                <a:solidFill>
                  <a:srgbClr val="19112C"/>
                </a:solidFill>
                <a:latin typeface="Arial"/>
                <a:ea typeface="Arial"/>
                <a:cs typeface="Arial"/>
                <a:sym typeface="Arial"/>
              </a:rPr>
              <a:t> ad </a:t>
            </a:r>
            <a:r>
              <a:rPr lang="en-US" sz="2800" err="1">
                <a:solidFill>
                  <a:srgbClr val="19112C"/>
                </a:solidFill>
                <a:latin typeface="Arial"/>
                <a:ea typeface="Arial"/>
                <a:cs typeface="Arial"/>
                <a:sym typeface="Arial"/>
              </a:rPr>
              <a:t>accettare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aumenti</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prezzo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significativi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Inoltre</a:t>
            </a:r>
            <a:r>
              <a:rPr lang="en-US" sz="2800">
                <a:solidFill>
                  <a:srgbClr val="19112C"/>
                </a:solidFill>
                <a:latin typeface="Arial"/>
                <a:ea typeface="Arial"/>
                <a:cs typeface="Arial"/>
                <a:sym typeface="Arial"/>
              </a:rPr>
              <a:t>, il vostro </a:t>
            </a:r>
            <a:r>
              <a:rPr lang="en-US" sz="2800" err="1">
                <a:solidFill>
                  <a:srgbClr val="19112C"/>
                </a:solidFill>
                <a:latin typeface="Arial"/>
                <a:ea typeface="Arial"/>
                <a:cs typeface="Arial"/>
                <a:sym typeface="Arial"/>
              </a:rPr>
              <a:t>fornitore</a:t>
            </a:r>
            <a:r>
              <a:rPr lang="en-US" sz="2800">
                <a:solidFill>
                  <a:srgbClr val="19112C"/>
                </a:solidFill>
                <a:latin typeface="Arial"/>
                <a:ea typeface="Arial"/>
                <a:cs typeface="Arial"/>
                <a:sym typeface="Arial"/>
              </a:rPr>
              <a:t> non </a:t>
            </a:r>
            <a:r>
              <a:rPr lang="en-US" sz="2800" err="1">
                <a:solidFill>
                  <a:srgbClr val="19112C"/>
                </a:solidFill>
                <a:latin typeface="Arial"/>
                <a:ea typeface="Arial"/>
                <a:cs typeface="Arial"/>
                <a:sym typeface="Arial"/>
              </a:rPr>
              <a:t>vende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piccole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quantità</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prova</a:t>
            </a:r>
            <a:r>
              <a:rPr lang="en-US" sz="2800">
                <a:solidFill>
                  <a:srgbClr val="19112C"/>
                </a:solidFill>
                <a:latin typeface="Arial"/>
                <a:ea typeface="Arial"/>
                <a:cs typeface="Arial"/>
                <a:sym typeface="Arial"/>
              </a:rPr>
              <a:t>, ma </a:t>
            </a:r>
            <a:r>
              <a:rPr lang="en-US" sz="2800" err="1">
                <a:solidFill>
                  <a:srgbClr val="19112C"/>
                </a:solidFill>
                <a:latin typeface="Arial"/>
                <a:ea typeface="Arial"/>
                <a:cs typeface="Arial"/>
                <a:sym typeface="Arial"/>
              </a:rPr>
              <a:t>richiede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ordini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minimi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elevati</a:t>
            </a:r>
            <a:r>
              <a:rPr lang="en-US" sz="2800">
                <a:solidFill>
                  <a:srgbClr val="19112C"/>
                </a:solidFill>
                <a:latin typeface="Arial"/>
                <a:ea typeface="Arial"/>
                <a:cs typeface="Arial"/>
                <a:sym typeface="Arial"/>
              </a:rPr>
              <a:t> (MOQ). Una </a:t>
            </a:r>
            <a:r>
              <a:rPr lang="en-US" sz="2800" err="1">
                <a:solidFill>
                  <a:srgbClr val="19112C"/>
                </a:solidFill>
                <a:latin typeface="Arial"/>
                <a:ea typeface="Arial"/>
                <a:cs typeface="Arial"/>
                <a:sym typeface="Arial"/>
              </a:rPr>
              <a:t>mossa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sbagliata</a:t>
            </a:r>
            <a:r>
              <a:rPr lang="en-US" sz="2800">
                <a:solidFill>
                  <a:srgbClr val="19112C"/>
                </a:solidFill>
                <a:latin typeface="Arial"/>
                <a:ea typeface="Arial"/>
                <a:cs typeface="Arial"/>
                <a:sym typeface="Arial"/>
              </a:rPr>
              <a:t> e vi </a:t>
            </a:r>
            <a:r>
              <a:rPr lang="en-US" sz="2800" err="1">
                <a:solidFill>
                  <a:srgbClr val="19112C"/>
                </a:solidFill>
                <a:latin typeface="Arial"/>
                <a:ea typeface="Arial"/>
                <a:cs typeface="Arial"/>
                <a:sym typeface="Arial"/>
              </a:rPr>
              <a:t>ritroverete</a:t>
            </a:r>
            <a:r>
              <a:rPr lang="en-US" sz="2800">
                <a:solidFill>
                  <a:srgbClr val="19112C"/>
                </a:solidFill>
                <a:latin typeface="Arial"/>
                <a:ea typeface="Arial"/>
                <a:cs typeface="Arial"/>
                <a:sym typeface="Arial"/>
              </a:rPr>
              <a:t> con </a:t>
            </a:r>
            <a:r>
              <a:rPr lang="en-US" sz="2800" err="1">
                <a:solidFill>
                  <a:srgbClr val="19112C"/>
                </a:solidFill>
                <a:latin typeface="Arial"/>
                <a:ea typeface="Arial"/>
                <a:cs typeface="Arial"/>
                <a:sym typeface="Arial"/>
              </a:rPr>
              <a:t>tessuti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costosi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che</a:t>
            </a:r>
            <a:r>
              <a:rPr lang="en-US" sz="2800">
                <a:solidFill>
                  <a:srgbClr val="19112C"/>
                </a:solidFill>
                <a:latin typeface="Arial"/>
                <a:ea typeface="Arial"/>
                <a:cs typeface="Arial"/>
                <a:sym typeface="Arial"/>
              </a:rPr>
              <a:t> non </a:t>
            </a:r>
            <a:r>
              <a:rPr lang="en-US" sz="2800" err="1">
                <a:solidFill>
                  <a:srgbClr val="19112C"/>
                </a:solidFill>
                <a:latin typeface="Arial"/>
                <a:ea typeface="Arial"/>
                <a:cs typeface="Arial"/>
                <a:sym typeface="Arial"/>
              </a:rPr>
              <a:t>potrete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vendere</a:t>
            </a:r>
            <a:r>
              <a:rPr lang="en-US" sz="2800">
                <a:solidFill>
                  <a:srgbClr val="19112C"/>
                </a:solidFill>
                <a:latin typeface="Arial"/>
                <a:ea typeface="Arial"/>
                <a:cs typeface="Arial"/>
                <a:sym typeface="Arial"/>
              </a:rPr>
              <a:t>.</a:t>
            </a:r>
          </a:p>
          <a:p>
            <a:pPr algn="l">
              <a:lnSpc>
                <a:spcPts val="3960"/>
              </a:lnSpc>
            </a:pPr>
            <a:endParaRPr lang="en-US" sz="2800">
              <a:solidFill>
                <a:srgbClr val="19112C"/>
              </a:solidFill>
              <a:latin typeface="Arial"/>
              <a:ea typeface="Arial"/>
              <a:cs typeface="Arial"/>
              <a:sym typeface="Arial"/>
            </a:endParaRPr>
          </a:p>
          <a:p>
            <a:pPr algn="l">
              <a:lnSpc>
                <a:spcPts val="3960"/>
              </a:lnSpc>
            </a:pPr>
            <a:r>
              <a:rPr lang="en-US" sz="2800" b="1">
                <a:solidFill>
                  <a:srgbClr val="19112C"/>
                </a:solidFill>
                <a:latin typeface="Arial Bold"/>
                <a:ea typeface="Arial Bold"/>
                <a:cs typeface="Arial Bold"/>
                <a:sym typeface="Arial Bold"/>
              </a:rPr>
              <a:t>La </a:t>
            </a:r>
            <a:r>
              <a:rPr lang="en-US" sz="2800" b="1" err="1">
                <a:solidFill>
                  <a:srgbClr val="19112C"/>
                </a:solidFill>
                <a:latin typeface="Arial Bold"/>
                <a:ea typeface="Arial Bold"/>
                <a:cs typeface="Arial Bold"/>
                <a:sym typeface="Arial Bold"/>
              </a:rPr>
              <a:t>tua</a:t>
            </a:r>
            <a:r>
              <a:rPr lang="en-US" sz="2800" b="1">
                <a:solidFill>
                  <a:srgbClr val="19112C"/>
                </a:solidFill>
                <a:latin typeface="Arial Bold"/>
                <a:ea typeface="Arial Bold"/>
                <a:cs typeface="Arial Bold"/>
                <a:sym typeface="Arial Bold"/>
              </a:rPr>
              <a:t> </a:t>
            </a:r>
            <a:r>
              <a:rPr lang="en-US" sz="2800" b="1" err="1">
                <a:solidFill>
                  <a:srgbClr val="19112C"/>
                </a:solidFill>
                <a:latin typeface="Arial Bold"/>
                <a:ea typeface="Arial Bold"/>
                <a:cs typeface="Arial Bold"/>
                <a:sym typeface="Arial Bold"/>
              </a:rPr>
              <a:t>missione</a:t>
            </a:r>
            <a:r>
              <a:rPr lang="en-US" sz="2800" b="1">
                <a:solidFill>
                  <a:srgbClr val="19112C"/>
                </a:solidFill>
                <a:latin typeface="Arial Bold"/>
                <a:ea typeface="Arial Bold"/>
                <a:cs typeface="Arial Bold"/>
                <a:sym typeface="Arial Bold"/>
              </a:rPr>
              <a:t>: </a:t>
            </a:r>
            <a:r>
              <a:rPr lang="en-US" sz="2800" err="1">
                <a:solidFill>
                  <a:srgbClr val="19112C"/>
                </a:solidFill>
                <a:latin typeface="Arial"/>
                <a:ea typeface="Arial"/>
                <a:cs typeface="Arial"/>
                <a:sym typeface="Arial"/>
              </a:rPr>
              <a:t>progettare</a:t>
            </a:r>
            <a:r>
              <a:rPr lang="en-US" sz="2800">
                <a:solidFill>
                  <a:srgbClr val="19112C"/>
                </a:solidFill>
                <a:latin typeface="Arial"/>
                <a:ea typeface="Arial"/>
                <a:cs typeface="Arial"/>
                <a:sym typeface="Arial"/>
              </a:rPr>
              <a:t> e </a:t>
            </a:r>
            <a:r>
              <a:rPr lang="en-US" sz="2800" err="1">
                <a:solidFill>
                  <a:srgbClr val="19112C"/>
                </a:solidFill>
                <a:latin typeface="Arial"/>
                <a:ea typeface="Arial"/>
                <a:cs typeface="Arial"/>
                <a:sym typeface="Arial"/>
              </a:rPr>
              <a:t>lanciare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una</a:t>
            </a:r>
            <a:r>
              <a:rPr lang="en-US" sz="2800">
                <a:solidFill>
                  <a:srgbClr val="19112C"/>
                </a:solidFill>
                <a:latin typeface="Arial"/>
                <a:ea typeface="Arial"/>
                <a:cs typeface="Arial"/>
                <a:sym typeface="Arial"/>
              </a:rPr>
              <a:t> campagna di pre-</a:t>
            </a:r>
            <a:r>
              <a:rPr lang="en-US" sz="2800" err="1">
                <a:solidFill>
                  <a:srgbClr val="19112C"/>
                </a:solidFill>
                <a:latin typeface="Arial"/>
                <a:ea typeface="Arial"/>
                <a:cs typeface="Arial"/>
                <a:sym typeface="Arial"/>
              </a:rPr>
              <a:t>ordine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reale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funzionante</a:t>
            </a:r>
            <a:r>
              <a:rPr lang="en-US" sz="2800">
                <a:solidFill>
                  <a:srgbClr val="19112C"/>
                </a:solidFill>
                <a:latin typeface="Arial"/>
                <a:ea typeface="Arial"/>
                <a:cs typeface="Arial"/>
                <a:sym typeface="Arial"/>
              </a:rPr>
              <a:t> e </a:t>
            </a:r>
            <a:r>
              <a:rPr lang="en-US" sz="2800" err="1">
                <a:solidFill>
                  <a:srgbClr val="19112C"/>
                </a:solidFill>
                <a:latin typeface="Arial"/>
                <a:ea typeface="Arial"/>
                <a:cs typeface="Arial"/>
                <a:sym typeface="Arial"/>
              </a:rPr>
              <a:t>creativa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che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consenta</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testare</a:t>
            </a:r>
            <a:r>
              <a:rPr lang="en-US" sz="2800">
                <a:solidFill>
                  <a:srgbClr val="19112C"/>
                </a:solidFill>
                <a:latin typeface="Arial"/>
                <a:ea typeface="Arial"/>
                <a:cs typeface="Arial"/>
                <a:sym typeface="Arial"/>
              </a:rPr>
              <a:t> la </a:t>
            </a:r>
            <a:r>
              <a:rPr lang="en-US" sz="2800" err="1">
                <a:solidFill>
                  <a:srgbClr val="19112C"/>
                </a:solidFill>
                <a:latin typeface="Arial"/>
                <a:ea typeface="Arial"/>
                <a:cs typeface="Arial"/>
                <a:sym typeface="Arial"/>
              </a:rPr>
              <a:t>domanda</a:t>
            </a:r>
            <a:r>
              <a:rPr lang="en-US" sz="2800">
                <a:solidFill>
                  <a:srgbClr val="19112C"/>
                </a:solidFill>
                <a:latin typeface="Arial"/>
                <a:ea typeface="Arial"/>
                <a:cs typeface="Arial"/>
                <a:sym typeface="Arial"/>
              </a:rPr>
              <a:t> di 50 </a:t>
            </a:r>
            <a:r>
              <a:rPr lang="en-US" sz="2800" err="1">
                <a:solidFill>
                  <a:srgbClr val="19112C"/>
                </a:solidFill>
                <a:latin typeface="Arial"/>
                <a:ea typeface="Arial"/>
                <a:cs typeface="Arial"/>
                <a:sym typeface="Arial"/>
              </a:rPr>
              <a:t>magliette</a:t>
            </a:r>
            <a:r>
              <a:rPr lang="en-US" sz="2800">
                <a:solidFill>
                  <a:srgbClr val="19112C"/>
                </a:solidFill>
                <a:latin typeface="Arial"/>
                <a:ea typeface="Arial"/>
                <a:cs typeface="Arial"/>
                <a:sym typeface="Arial"/>
              </a:rPr>
              <a:t> in </a:t>
            </a:r>
            <a:r>
              <a:rPr lang="en-US" sz="2800" err="1">
                <a:solidFill>
                  <a:srgbClr val="19112C"/>
                </a:solidFill>
                <a:latin typeface="Arial"/>
                <a:ea typeface="Arial"/>
                <a:cs typeface="Arial"/>
                <a:sym typeface="Arial"/>
              </a:rPr>
              <a:t>cotone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biologico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riciclato</a:t>
            </a:r>
            <a:r>
              <a:rPr lang="en-US" sz="2800">
                <a:solidFill>
                  <a:srgbClr val="19112C"/>
                </a:solidFill>
                <a:latin typeface="Arial"/>
                <a:ea typeface="Arial"/>
                <a:cs typeface="Arial"/>
                <a:sym typeface="Arial"/>
              </a:rPr>
              <a:t> senza </a:t>
            </a:r>
            <a:r>
              <a:rPr lang="en-US" sz="2800" err="1">
                <a:solidFill>
                  <a:srgbClr val="19112C"/>
                </a:solidFill>
                <a:latin typeface="Arial"/>
                <a:ea typeface="Arial"/>
                <a:cs typeface="Arial"/>
                <a:sym typeface="Arial"/>
              </a:rPr>
              <a:t>aumentare</a:t>
            </a:r>
            <a:r>
              <a:rPr lang="en-US" sz="2800">
                <a:solidFill>
                  <a:srgbClr val="19112C"/>
                </a:solidFill>
                <a:latin typeface="Arial"/>
                <a:ea typeface="Arial"/>
                <a:cs typeface="Arial"/>
                <a:sym typeface="Arial"/>
              </a:rPr>
              <a:t> il </a:t>
            </a:r>
            <a:r>
              <a:rPr lang="en-US" sz="2800" err="1">
                <a:solidFill>
                  <a:srgbClr val="19112C"/>
                </a:solidFill>
                <a:latin typeface="Arial"/>
                <a:ea typeface="Arial"/>
                <a:cs typeface="Arial"/>
                <a:sym typeface="Arial"/>
              </a:rPr>
              <a:t>prezzo</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listino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Crea</a:t>
            </a:r>
            <a:r>
              <a:rPr lang="en-US" sz="2800">
                <a:solidFill>
                  <a:srgbClr val="19112C"/>
                </a:solidFill>
                <a:latin typeface="Arial"/>
                <a:ea typeface="Arial"/>
                <a:cs typeface="Arial"/>
                <a:sym typeface="Arial"/>
              </a:rPr>
              <a:t> un modo per </a:t>
            </a:r>
            <a:r>
              <a:rPr lang="en-US" sz="2800" err="1">
                <a:solidFill>
                  <a:srgbClr val="19112C"/>
                </a:solidFill>
                <a:latin typeface="Arial"/>
                <a:ea typeface="Arial"/>
                <a:cs typeface="Arial"/>
                <a:sym typeface="Arial"/>
              </a:rPr>
              <a:t>consentire</a:t>
            </a:r>
            <a:r>
              <a:rPr lang="en-US" sz="2800">
                <a:solidFill>
                  <a:srgbClr val="19112C"/>
                </a:solidFill>
                <a:latin typeface="Arial"/>
                <a:ea typeface="Arial"/>
                <a:cs typeface="Arial"/>
                <a:sym typeface="Arial"/>
              </a:rPr>
              <a:t> ai </a:t>
            </a:r>
            <a:r>
              <a:rPr lang="en-US" sz="2800" err="1">
                <a:solidFill>
                  <a:srgbClr val="19112C"/>
                </a:solidFill>
                <a:latin typeface="Arial"/>
                <a:ea typeface="Arial"/>
                <a:cs typeface="Arial"/>
                <a:sym typeface="Arial"/>
              </a:rPr>
              <a:t>clienti</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pagare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volontariamente</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più</a:t>
            </a:r>
            <a:r>
              <a:rPr lang="en-US" sz="2800">
                <a:solidFill>
                  <a:srgbClr val="19112C"/>
                </a:solidFill>
                <a:latin typeface="Arial"/>
                <a:ea typeface="Arial"/>
                <a:cs typeface="Arial"/>
                <a:sym typeface="Arial"/>
              </a:rPr>
              <a:t> (ad </a:t>
            </a:r>
            <a:r>
              <a:rPr lang="en-US" sz="2800" err="1">
                <a:solidFill>
                  <a:srgbClr val="19112C"/>
                </a:solidFill>
                <a:latin typeface="Arial"/>
                <a:ea typeface="Arial"/>
                <a:cs typeface="Arial"/>
                <a:sym typeface="Arial"/>
              </a:rPr>
              <a:t>esempio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Aggiungi</a:t>
            </a:r>
            <a:r>
              <a:rPr lang="en-US" sz="2800">
                <a:solidFill>
                  <a:srgbClr val="19112C"/>
                </a:solidFill>
                <a:latin typeface="Arial"/>
                <a:ea typeface="Arial"/>
                <a:cs typeface="Arial"/>
                <a:sym typeface="Arial"/>
              </a:rPr>
              <a:t> un boost </a:t>
            </a:r>
            <a:r>
              <a:rPr lang="en-US" sz="2800" err="1">
                <a:solidFill>
                  <a:srgbClr val="19112C"/>
                </a:solidFill>
                <a:latin typeface="Arial"/>
                <a:ea typeface="Arial"/>
                <a:cs typeface="Arial"/>
                <a:sym typeface="Arial"/>
              </a:rPr>
              <a:t>verde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scegli</a:t>
            </a:r>
            <a:r>
              <a:rPr lang="en-US" sz="2800">
                <a:solidFill>
                  <a:srgbClr val="19112C"/>
                </a:solidFill>
                <a:latin typeface="Arial"/>
                <a:ea typeface="Arial"/>
                <a:cs typeface="Arial"/>
                <a:sym typeface="Arial"/>
              </a:rPr>
              <a:t> +20%, +40% o un </a:t>
            </a:r>
            <a:r>
              <a:rPr lang="en-US" sz="2800" err="1">
                <a:solidFill>
                  <a:srgbClr val="19112C"/>
                </a:solidFill>
                <a:latin typeface="Arial"/>
                <a:ea typeface="Arial"/>
                <a:cs typeface="Arial"/>
                <a:sym typeface="Arial"/>
              </a:rPr>
              <a:t>importo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personalizzato</a:t>
            </a:r>
            <a:r>
              <a:rPr lang="en-US" sz="2800" b="1">
                <a:solidFill>
                  <a:srgbClr val="19112C"/>
                </a:solidFill>
                <a:latin typeface="Arial Bold"/>
                <a:ea typeface="Arial Bold"/>
                <a:cs typeface="Arial Bold"/>
                <a:sym typeface="Arial Bold"/>
              </a:rPr>
              <a:t>). </a:t>
            </a:r>
            <a:r>
              <a:rPr lang="en-US" sz="2800" err="1">
                <a:solidFill>
                  <a:srgbClr val="19112C"/>
                </a:solidFill>
                <a:latin typeface="Arial"/>
                <a:ea typeface="Arial"/>
                <a:cs typeface="Arial"/>
                <a:sym typeface="Arial"/>
              </a:rPr>
              <a:t>Trasforma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l'assistenza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clienti</a:t>
            </a:r>
            <a:r>
              <a:rPr lang="en-US" sz="2800">
                <a:solidFill>
                  <a:srgbClr val="19112C"/>
                </a:solidFill>
                <a:latin typeface="Arial"/>
                <a:ea typeface="Arial"/>
                <a:cs typeface="Arial"/>
                <a:sym typeface="Arial"/>
              </a:rPr>
              <a:t> in </a:t>
            </a:r>
            <a:r>
              <a:rPr lang="en-US" sz="2800" err="1">
                <a:solidFill>
                  <a:srgbClr val="19112C"/>
                </a:solidFill>
                <a:latin typeface="Arial"/>
                <a:ea typeface="Arial"/>
                <a:cs typeface="Arial"/>
                <a:sym typeface="Arial"/>
              </a:rPr>
              <a:t>dati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sufficientemente</a:t>
            </a:r>
            <a:r>
              <a:rPr lang="en-US" sz="2800">
                <a:solidFill>
                  <a:srgbClr val="19112C"/>
                </a:solidFill>
                <a:latin typeface="Arial"/>
                <a:ea typeface="Arial"/>
                <a:cs typeface="Arial"/>
                <a:sym typeface="Arial"/>
              </a:rPr>
              <a:t> solidi da </a:t>
            </a:r>
            <a:r>
              <a:rPr lang="en-US" sz="2800" err="1">
                <a:solidFill>
                  <a:srgbClr val="19112C"/>
                </a:solidFill>
                <a:latin typeface="Arial"/>
                <a:ea typeface="Arial"/>
                <a:cs typeface="Arial"/>
                <a:sym typeface="Arial"/>
              </a:rPr>
              <a:t>negoziare</a:t>
            </a:r>
            <a:r>
              <a:rPr lang="en-US" sz="2800">
                <a:solidFill>
                  <a:srgbClr val="19112C"/>
                </a:solidFill>
                <a:latin typeface="Arial"/>
                <a:ea typeface="Arial"/>
                <a:cs typeface="Arial"/>
                <a:sym typeface="Arial"/>
              </a:rPr>
              <a:t> un MOQ </a:t>
            </a:r>
            <a:r>
              <a:rPr lang="en-US" sz="2800" err="1">
                <a:solidFill>
                  <a:srgbClr val="19112C"/>
                </a:solidFill>
                <a:latin typeface="Arial"/>
                <a:ea typeface="Arial"/>
                <a:cs typeface="Arial"/>
                <a:sym typeface="Arial"/>
              </a:rPr>
              <a:t>inferiore</a:t>
            </a:r>
            <a:r>
              <a:rPr lang="en-US" sz="2800">
                <a:solidFill>
                  <a:srgbClr val="19112C"/>
                </a:solidFill>
                <a:latin typeface="Arial"/>
                <a:ea typeface="Arial"/>
                <a:cs typeface="Arial"/>
                <a:sym typeface="Arial"/>
              </a:rPr>
              <a:t> con il </a:t>
            </a:r>
            <a:r>
              <a:rPr lang="en-US" sz="2800" err="1">
                <a:solidFill>
                  <a:srgbClr val="19112C"/>
                </a:solidFill>
                <a:latin typeface="Arial"/>
                <a:ea typeface="Arial"/>
                <a:cs typeface="Arial"/>
                <a:sym typeface="Arial"/>
              </a:rPr>
              <a:t>fornitore</a:t>
            </a:r>
            <a:r>
              <a:rPr lang="en-US" sz="2800">
                <a:solidFill>
                  <a:srgbClr val="19112C"/>
                </a:solidFill>
                <a:latin typeface="Arial"/>
                <a:ea typeface="Arial"/>
                <a:cs typeface="Arial"/>
                <a:sym typeface="Arial"/>
              </a:rPr>
              <a:t>.</a:t>
            </a:r>
          </a:p>
          <a:p>
            <a:pPr algn="l">
              <a:lnSpc>
                <a:spcPts val="3960"/>
              </a:lnSpc>
            </a:pPr>
            <a:endParaRPr lang="en-US" sz="2800">
              <a:solidFill>
                <a:srgbClr val="19112C"/>
              </a:solidFill>
              <a:latin typeface="Arial"/>
              <a:ea typeface="Arial"/>
              <a:cs typeface="Arial"/>
              <a:sym typeface="Arial"/>
            </a:endParaRPr>
          </a:p>
        </p:txBody>
      </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E63F4DE4-E8B5-8B5F-3E10-B3321ECD60E4}"/>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sp>
        <p:nvSpPr>
          <p:cNvPr id="23" name="TextBox 23"/>
          <p:cNvSpPr txBox="1"/>
          <p:nvPr/>
        </p:nvSpPr>
        <p:spPr>
          <a:xfrm>
            <a:off x="864454" y="1625727"/>
            <a:ext cx="13496993" cy="7155805"/>
          </a:xfrm>
          <a:prstGeom prst="rect">
            <a:avLst/>
          </a:prstGeom>
        </p:spPr>
        <p:txBody>
          <a:bodyPr lIns="0" tIns="0" rIns="0" bIns="0" rtlCol="0" anchor="t">
            <a:spAutoFit/>
          </a:bodyPr>
          <a:lstStyle/>
          <a:p>
            <a:pPr algn="l">
              <a:lnSpc>
                <a:spcPts val="3131"/>
              </a:lnSpc>
            </a:pPr>
            <a:r>
              <a:rPr lang="en-US" sz="2800" b="1" u="sng">
                <a:solidFill>
                  <a:srgbClr val="19112C"/>
                </a:solidFill>
                <a:latin typeface="Arial Bold"/>
                <a:ea typeface="Arial Bold"/>
                <a:cs typeface="Arial Bold"/>
                <a:sym typeface="Arial Bold"/>
              </a:rPr>
              <a:t>Verso </a:t>
            </a:r>
            <a:r>
              <a:rPr lang="en-US" sz="2800" b="1" u="sng" err="1">
                <a:solidFill>
                  <a:srgbClr val="19112C"/>
                </a:solidFill>
                <a:latin typeface="Arial Bold"/>
                <a:ea typeface="Arial Bold"/>
                <a:cs typeface="Arial Bold"/>
                <a:sym typeface="Arial Bold"/>
              </a:rPr>
              <a:t>una</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maggiore</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circolarità</a:t>
            </a:r>
            <a:endParaRPr lang="en-US" sz="2800" b="1" u="sng">
              <a:solidFill>
                <a:srgbClr val="19112C"/>
              </a:solidFill>
              <a:latin typeface="Arial Bold"/>
              <a:ea typeface="Arial Bold"/>
              <a:cs typeface="Arial Bold"/>
              <a:sym typeface="Arial Bold"/>
            </a:endParaRPr>
          </a:p>
          <a:p>
            <a:pPr algn="l">
              <a:lnSpc>
                <a:spcPts val="3131"/>
              </a:lnSpc>
            </a:pPr>
            <a:r>
              <a:rPr lang="en-US" sz="2800" err="1">
                <a:solidFill>
                  <a:srgbClr val="19112C"/>
                </a:solidFill>
                <a:latin typeface="Arial"/>
                <a:ea typeface="Arial"/>
                <a:cs typeface="Arial"/>
                <a:sym typeface="Arial"/>
              </a:rPr>
              <a:t>Selezionare</a:t>
            </a:r>
            <a:r>
              <a:rPr lang="en-US" sz="2800">
                <a:solidFill>
                  <a:srgbClr val="19112C"/>
                </a:solidFill>
                <a:latin typeface="Arial"/>
                <a:ea typeface="Arial"/>
                <a:cs typeface="Arial"/>
                <a:sym typeface="Arial"/>
              </a:rPr>
              <a:t> un </a:t>
            </a:r>
            <a:r>
              <a:rPr lang="en-US" sz="2800" err="1">
                <a:solidFill>
                  <a:srgbClr val="19112C"/>
                </a:solidFill>
                <a:latin typeface="Arial"/>
                <a:ea typeface="Arial"/>
                <a:cs typeface="Arial"/>
                <a:sym typeface="Arial"/>
              </a:rPr>
              <a:t>prodotto</a:t>
            </a:r>
            <a:r>
              <a:rPr lang="en-US" sz="2800">
                <a:solidFill>
                  <a:srgbClr val="19112C"/>
                </a:solidFill>
                <a:latin typeface="Arial"/>
                <a:ea typeface="Arial"/>
                <a:cs typeface="Arial"/>
                <a:sym typeface="Arial"/>
              </a:rPr>
              <a:t> o un </a:t>
            </a:r>
            <a:r>
              <a:rPr lang="en-US" sz="2800" err="1">
                <a:solidFill>
                  <a:srgbClr val="19112C"/>
                </a:solidFill>
                <a:latin typeface="Arial"/>
                <a:ea typeface="Arial"/>
                <a:cs typeface="Arial"/>
                <a:sym typeface="Arial"/>
              </a:rPr>
              <a:t>servizio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tessile</a:t>
            </a:r>
            <a:r>
              <a:rPr lang="en-US" sz="2800">
                <a:solidFill>
                  <a:srgbClr val="19112C"/>
                </a:solidFill>
                <a:latin typeface="Arial"/>
                <a:ea typeface="Arial"/>
                <a:cs typeface="Arial"/>
                <a:sym typeface="Arial"/>
              </a:rPr>
              <a:t> e </a:t>
            </a:r>
            <a:r>
              <a:rPr lang="en-US" sz="2800" err="1">
                <a:solidFill>
                  <a:srgbClr val="19112C"/>
                </a:solidFill>
                <a:latin typeface="Arial"/>
                <a:ea typeface="Arial"/>
                <a:cs typeface="Arial"/>
                <a:sym typeface="Arial"/>
              </a:rPr>
              <a:t>riprogettarlo</a:t>
            </a:r>
            <a:r>
              <a:rPr lang="en-US" sz="2800">
                <a:solidFill>
                  <a:srgbClr val="19112C"/>
                </a:solidFill>
                <a:latin typeface="Arial"/>
                <a:ea typeface="Arial"/>
                <a:cs typeface="Arial"/>
                <a:sym typeface="Arial"/>
              </a:rPr>
              <a:t> per </a:t>
            </a:r>
            <a:r>
              <a:rPr lang="en-US" sz="2800" err="1">
                <a:solidFill>
                  <a:srgbClr val="19112C"/>
                </a:solidFill>
                <a:latin typeface="Arial"/>
                <a:ea typeface="Arial"/>
                <a:cs typeface="Arial"/>
                <a:sym typeface="Arial"/>
              </a:rPr>
              <a:t>rendere</a:t>
            </a:r>
            <a:r>
              <a:rPr lang="en-US" sz="2800">
                <a:solidFill>
                  <a:srgbClr val="19112C"/>
                </a:solidFill>
                <a:latin typeface="Arial"/>
                <a:ea typeface="Arial"/>
                <a:cs typeface="Arial"/>
                <a:sym typeface="Arial"/>
              </a:rPr>
              <a:t> la </a:t>
            </a:r>
            <a:r>
              <a:rPr lang="en-US" sz="2800" err="1">
                <a:solidFill>
                  <a:srgbClr val="19112C"/>
                </a:solidFill>
                <a:latin typeface="Arial"/>
                <a:ea typeface="Arial"/>
                <a:cs typeface="Arial"/>
                <a:sym typeface="Arial"/>
              </a:rPr>
              <a:t>circolarità</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pratica</a:t>
            </a:r>
            <a:r>
              <a:rPr lang="en-US" sz="2800">
                <a:solidFill>
                  <a:srgbClr val="19112C"/>
                </a:solidFill>
                <a:latin typeface="Arial"/>
                <a:ea typeface="Arial"/>
                <a:cs typeface="Arial"/>
                <a:sym typeface="Arial"/>
              </a:rPr>
              <a:t> e </a:t>
            </a:r>
            <a:r>
              <a:rPr lang="en-US" sz="2800" err="1">
                <a:solidFill>
                  <a:srgbClr val="19112C"/>
                </a:solidFill>
                <a:latin typeface="Arial"/>
                <a:ea typeface="Arial"/>
                <a:cs typeface="Arial"/>
                <a:sym typeface="Arial"/>
              </a:rPr>
              <a:t>desiderabile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garantendo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che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materiali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rimangano</a:t>
            </a:r>
            <a:r>
              <a:rPr lang="en-US" sz="2800">
                <a:solidFill>
                  <a:srgbClr val="19112C"/>
                </a:solidFill>
                <a:latin typeface="Arial"/>
                <a:ea typeface="Arial"/>
                <a:cs typeface="Arial"/>
                <a:sym typeface="Arial"/>
              </a:rPr>
              <a:t> in </a:t>
            </a:r>
            <a:r>
              <a:rPr lang="en-US" sz="2800" err="1">
                <a:solidFill>
                  <a:srgbClr val="19112C"/>
                </a:solidFill>
                <a:latin typeface="Arial"/>
                <a:ea typeface="Arial"/>
                <a:cs typeface="Arial"/>
                <a:sym typeface="Arial"/>
              </a:rPr>
              <a:t>uso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più</a:t>
            </a:r>
            <a:r>
              <a:rPr lang="en-US" sz="2800">
                <a:solidFill>
                  <a:srgbClr val="19112C"/>
                </a:solidFill>
                <a:latin typeface="Arial"/>
                <a:ea typeface="Arial"/>
                <a:cs typeface="Arial"/>
                <a:sym typeface="Arial"/>
              </a:rPr>
              <a:t> a </a:t>
            </a:r>
            <a:r>
              <a:rPr lang="en-US" sz="2800" err="1">
                <a:solidFill>
                  <a:srgbClr val="19112C"/>
                </a:solidFill>
                <a:latin typeface="Arial"/>
                <a:ea typeface="Arial"/>
                <a:cs typeface="Arial"/>
                <a:sym typeface="Arial"/>
              </a:rPr>
              <a:t>lungo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siano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facilmente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recuperabili</a:t>
            </a:r>
            <a:r>
              <a:rPr lang="en-US" sz="2800">
                <a:solidFill>
                  <a:srgbClr val="19112C"/>
                </a:solidFill>
                <a:latin typeface="Arial"/>
                <a:ea typeface="Arial"/>
                <a:cs typeface="Arial"/>
                <a:sym typeface="Arial"/>
              </a:rPr>
              <a:t> e </a:t>
            </a:r>
            <a:r>
              <a:rPr lang="en-US" sz="2800" err="1">
                <a:solidFill>
                  <a:srgbClr val="19112C"/>
                </a:solidFill>
                <a:latin typeface="Arial"/>
                <a:ea typeface="Arial"/>
                <a:cs typeface="Arial"/>
                <a:sym typeface="Arial"/>
              </a:rPr>
              <a:t>generino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benefici</a:t>
            </a:r>
            <a:r>
              <a:rPr lang="en-US" sz="2800">
                <a:solidFill>
                  <a:srgbClr val="19112C"/>
                </a:solidFill>
                <a:latin typeface="Arial"/>
                <a:ea typeface="Arial"/>
                <a:cs typeface="Arial"/>
                <a:sym typeface="Arial"/>
              </a:rPr>
              <a:t> economici e </a:t>
            </a:r>
            <a:r>
              <a:rPr lang="en-US" sz="2800" err="1">
                <a:solidFill>
                  <a:srgbClr val="19112C"/>
                </a:solidFill>
                <a:latin typeface="Arial"/>
                <a:ea typeface="Arial"/>
                <a:cs typeface="Arial"/>
                <a:sym typeface="Arial"/>
              </a:rPr>
              <a:t>sociali</a:t>
            </a:r>
            <a:r>
              <a:rPr lang="en-US" sz="2800">
                <a:solidFill>
                  <a:srgbClr val="19112C"/>
                </a:solidFill>
                <a:latin typeface="Arial"/>
                <a:ea typeface="Arial"/>
                <a:cs typeface="Arial"/>
                <a:sym typeface="Arial"/>
              </a:rPr>
              <a:t>.</a:t>
            </a:r>
          </a:p>
          <a:p>
            <a:pPr algn="l">
              <a:lnSpc>
                <a:spcPts val="3131"/>
              </a:lnSpc>
            </a:pPr>
            <a:endParaRPr lang="en-US" sz="2800">
              <a:solidFill>
                <a:srgbClr val="19112C"/>
              </a:solidFill>
              <a:latin typeface="Arial"/>
              <a:ea typeface="Arial"/>
              <a:cs typeface="Arial"/>
              <a:sym typeface="Arial"/>
            </a:endParaRPr>
          </a:p>
          <a:p>
            <a:pPr algn="l">
              <a:lnSpc>
                <a:spcPts val="3131"/>
              </a:lnSpc>
            </a:pPr>
            <a:r>
              <a:rPr lang="en-US" sz="2800" b="1" u="sng" err="1">
                <a:solidFill>
                  <a:srgbClr val="19112C"/>
                </a:solidFill>
                <a:latin typeface="Arial Bold"/>
                <a:ea typeface="Arial Bold"/>
                <a:cs typeface="Arial Bold"/>
                <a:sym typeface="Arial Bold"/>
              </a:rPr>
              <a:t>Chiudere</a:t>
            </a:r>
            <a:r>
              <a:rPr lang="en-US" sz="2800" b="1" u="sng">
                <a:solidFill>
                  <a:srgbClr val="19112C"/>
                </a:solidFill>
                <a:latin typeface="Arial Bold"/>
                <a:ea typeface="Arial Bold"/>
                <a:cs typeface="Arial Bold"/>
                <a:sym typeface="Arial Bold"/>
              </a:rPr>
              <a:t> il </a:t>
            </a:r>
            <a:r>
              <a:rPr lang="en-US" sz="2800" b="1" u="sng" err="1">
                <a:solidFill>
                  <a:srgbClr val="19112C"/>
                </a:solidFill>
                <a:latin typeface="Arial Bold"/>
                <a:ea typeface="Arial Bold"/>
                <a:cs typeface="Arial Bold"/>
                <a:sym typeface="Arial Bold"/>
              </a:rPr>
              <a:t>cerchio</a:t>
            </a:r>
            <a:r>
              <a:rPr lang="en-US" sz="2800" b="1" u="sng">
                <a:solidFill>
                  <a:srgbClr val="19112C"/>
                </a:solidFill>
                <a:latin typeface="Arial Bold"/>
                <a:ea typeface="Arial Bold"/>
                <a:cs typeface="Arial Bold"/>
                <a:sym typeface="Arial Bold"/>
              </a:rPr>
              <a:t> </a:t>
            </a:r>
          </a:p>
          <a:p>
            <a:pPr algn="l">
              <a:lnSpc>
                <a:spcPts val="3131"/>
              </a:lnSpc>
            </a:pPr>
            <a:r>
              <a:rPr lang="en-US" sz="2800" err="1">
                <a:solidFill>
                  <a:srgbClr val="19112C"/>
                </a:solidFill>
                <a:latin typeface="Arial"/>
                <a:ea typeface="Arial"/>
                <a:cs typeface="Arial"/>
                <a:sym typeface="Arial"/>
              </a:rPr>
              <a:t>Creare</a:t>
            </a:r>
            <a:r>
              <a:rPr lang="en-US" sz="2800">
                <a:solidFill>
                  <a:srgbClr val="19112C"/>
                </a:solidFill>
                <a:latin typeface="Arial"/>
                <a:ea typeface="Arial"/>
                <a:cs typeface="Arial"/>
                <a:sym typeface="Arial"/>
              </a:rPr>
              <a:t> un </a:t>
            </a:r>
            <a:r>
              <a:rPr lang="en-US" sz="2800" err="1">
                <a:solidFill>
                  <a:srgbClr val="19112C"/>
                </a:solidFill>
                <a:latin typeface="Arial"/>
                <a:ea typeface="Arial"/>
                <a:cs typeface="Arial"/>
                <a:sym typeface="Arial"/>
              </a:rPr>
              <a:t>sistema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circolare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economicamente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sostenibile</a:t>
            </a:r>
            <a:r>
              <a:rPr lang="en-US" sz="2800">
                <a:solidFill>
                  <a:srgbClr val="19112C"/>
                </a:solidFill>
                <a:latin typeface="Arial"/>
                <a:ea typeface="Arial"/>
                <a:cs typeface="Arial"/>
                <a:sym typeface="Arial"/>
              </a:rPr>
              <a:t> per </a:t>
            </a:r>
            <a:r>
              <a:rPr lang="en-US" sz="2800" err="1">
                <a:solidFill>
                  <a:srgbClr val="19112C"/>
                </a:solidFill>
                <a:latin typeface="Arial"/>
                <a:ea typeface="Arial"/>
                <a:cs typeface="Arial"/>
                <a:sym typeface="Arial"/>
              </a:rPr>
              <a:t>reintrodurre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tessuti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usati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nella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vendita</a:t>
            </a:r>
            <a:r>
              <a:rPr lang="en-US" sz="2800">
                <a:solidFill>
                  <a:srgbClr val="19112C"/>
                </a:solidFill>
                <a:latin typeface="Arial"/>
                <a:ea typeface="Arial"/>
                <a:cs typeface="Arial"/>
                <a:sym typeface="Arial"/>
              </a:rPr>
              <a:t> al </a:t>
            </a:r>
            <a:r>
              <a:rPr lang="en-US" sz="2800" err="1">
                <a:solidFill>
                  <a:srgbClr val="19112C"/>
                </a:solidFill>
                <a:latin typeface="Arial"/>
                <a:ea typeface="Arial"/>
                <a:cs typeface="Arial"/>
                <a:sym typeface="Arial"/>
              </a:rPr>
              <a:t>dettaglio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rivendita</a:t>
            </a:r>
            <a:r>
              <a:rPr lang="en-US" sz="2800">
                <a:solidFill>
                  <a:srgbClr val="19112C"/>
                </a:solidFill>
                <a:latin typeface="Arial"/>
                <a:ea typeface="Arial"/>
                <a:cs typeface="Arial"/>
                <a:sym typeface="Arial"/>
              </a:rPr>
              <a:t>) o </a:t>
            </a:r>
            <a:r>
              <a:rPr lang="en-US" sz="2800" err="1">
                <a:solidFill>
                  <a:srgbClr val="19112C"/>
                </a:solidFill>
                <a:latin typeface="Arial"/>
                <a:ea typeface="Arial"/>
                <a:cs typeface="Arial"/>
                <a:sym typeface="Arial"/>
              </a:rPr>
              <a:t>nella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produzione</a:t>
            </a:r>
            <a:r>
              <a:rPr lang="en-US" sz="2800">
                <a:solidFill>
                  <a:srgbClr val="19112C"/>
                </a:solidFill>
                <a:latin typeface="Arial"/>
                <a:ea typeface="Arial"/>
                <a:cs typeface="Arial"/>
                <a:sym typeface="Arial"/>
              </a:rPr>
              <a:t>.</a:t>
            </a:r>
          </a:p>
          <a:p>
            <a:pPr algn="l">
              <a:lnSpc>
                <a:spcPts val="3131"/>
              </a:lnSpc>
            </a:pPr>
            <a:endParaRPr lang="en-US" sz="2800">
              <a:solidFill>
                <a:srgbClr val="19112C"/>
              </a:solidFill>
              <a:latin typeface="Arial"/>
              <a:ea typeface="Arial"/>
              <a:cs typeface="Arial"/>
              <a:sym typeface="Arial"/>
            </a:endParaRPr>
          </a:p>
          <a:p>
            <a:pPr algn="l">
              <a:lnSpc>
                <a:spcPts val="3131"/>
              </a:lnSpc>
            </a:pPr>
            <a:r>
              <a:rPr lang="en-US" sz="2800" b="1" u="sng" err="1">
                <a:solidFill>
                  <a:srgbClr val="19112C"/>
                </a:solidFill>
                <a:latin typeface="Arial Bold"/>
                <a:ea typeface="Arial Bold"/>
                <a:cs typeface="Arial Bold"/>
                <a:sym typeface="Arial Bold"/>
              </a:rPr>
              <a:t>Collaborazione</a:t>
            </a:r>
            <a:r>
              <a:rPr lang="en-US" sz="2800" b="1" u="sng">
                <a:solidFill>
                  <a:srgbClr val="19112C"/>
                </a:solidFill>
                <a:latin typeface="Arial Bold"/>
                <a:ea typeface="Arial Bold"/>
                <a:cs typeface="Arial Bold"/>
                <a:sym typeface="Arial Bold"/>
              </a:rPr>
              <a:t> per la </a:t>
            </a:r>
            <a:r>
              <a:rPr lang="en-US" sz="2800" b="1" u="sng" err="1">
                <a:solidFill>
                  <a:srgbClr val="19112C"/>
                </a:solidFill>
                <a:latin typeface="Arial Bold"/>
                <a:ea typeface="Arial Bold"/>
                <a:cs typeface="Arial Bold"/>
                <a:sym typeface="Arial Bold"/>
              </a:rPr>
              <a:t>circolarità</a:t>
            </a:r>
            <a:endParaRPr lang="en-US" sz="2800" b="1" u="sng">
              <a:solidFill>
                <a:srgbClr val="19112C"/>
              </a:solidFill>
              <a:latin typeface="Arial Bold"/>
              <a:ea typeface="Arial Bold"/>
              <a:cs typeface="Arial Bold"/>
              <a:sym typeface="Arial Bold"/>
            </a:endParaRPr>
          </a:p>
          <a:p>
            <a:pPr algn="l">
              <a:lnSpc>
                <a:spcPts val="3131"/>
              </a:lnSpc>
            </a:pPr>
            <a:r>
              <a:rPr lang="en-US" sz="2800" err="1">
                <a:solidFill>
                  <a:srgbClr val="19112C"/>
                </a:solidFill>
                <a:latin typeface="Arial"/>
                <a:ea typeface="Arial"/>
                <a:cs typeface="Arial"/>
                <a:sym typeface="Arial"/>
              </a:rPr>
              <a:t>Crea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una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proposta</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collaborazione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tra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aziende</a:t>
            </a:r>
            <a:r>
              <a:rPr lang="en-US" sz="2800">
                <a:solidFill>
                  <a:srgbClr val="19112C"/>
                </a:solidFill>
                <a:latin typeface="Arial"/>
                <a:ea typeface="Arial"/>
                <a:cs typeface="Arial"/>
                <a:sym typeface="Arial"/>
              </a:rPr>
              <a:t> per </a:t>
            </a:r>
            <a:r>
              <a:rPr lang="en-US" sz="2800" err="1">
                <a:solidFill>
                  <a:srgbClr val="19112C"/>
                </a:solidFill>
                <a:latin typeface="Arial"/>
                <a:ea typeface="Arial"/>
                <a:cs typeface="Arial"/>
                <a:sym typeface="Arial"/>
              </a:rPr>
              <a:t>aumentare</a:t>
            </a:r>
            <a:r>
              <a:rPr lang="en-US" sz="2800">
                <a:solidFill>
                  <a:srgbClr val="19112C"/>
                </a:solidFill>
                <a:latin typeface="Arial"/>
                <a:ea typeface="Arial"/>
                <a:cs typeface="Arial"/>
                <a:sym typeface="Arial"/>
              </a:rPr>
              <a:t> la </a:t>
            </a:r>
            <a:r>
              <a:rPr lang="en-US" sz="2800" err="1">
                <a:solidFill>
                  <a:srgbClr val="19112C"/>
                </a:solidFill>
                <a:latin typeface="Arial"/>
                <a:ea typeface="Arial"/>
                <a:cs typeface="Arial"/>
                <a:sym typeface="Arial"/>
              </a:rPr>
              <a:t>circolarità</a:t>
            </a:r>
            <a:r>
              <a:rPr lang="en-US" sz="2800">
                <a:solidFill>
                  <a:srgbClr val="19112C"/>
                </a:solidFill>
                <a:latin typeface="Arial"/>
                <a:ea typeface="Arial"/>
                <a:cs typeface="Arial"/>
                <a:sym typeface="Arial"/>
              </a:rPr>
              <a:t> senza </a:t>
            </a:r>
            <a:r>
              <a:rPr lang="en-US" sz="2800" err="1">
                <a:solidFill>
                  <a:srgbClr val="19112C"/>
                </a:solidFill>
                <a:latin typeface="Arial"/>
                <a:ea typeface="Arial"/>
                <a:cs typeface="Arial"/>
                <a:sym typeface="Arial"/>
              </a:rPr>
              <a:t>perdite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finanziarie</a:t>
            </a:r>
            <a:r>
              <a:rPr lang="en-US" sz="2800">
                <a:solidFill>
                  <a:srgbClr val="19112C"/>
                </a:solidFill>
                <a:latin typeface="Arial"/>
                <a:ea typeface="Arial"/>
                <a:cs typeface="Arial"/>
                <a:sym typeface="Arial"/>
              </a:rPr>
              <a:t> o </a:t>
            </a:r>
            <a:r>
              <a:rPr lang="en-US" sz="2800" err="1">
                <a:solidFill>
                  <a:srgbClr val="19112C"/>
                </a:solidFill>
                <a:latin typeface="Arial"/>
                <a:ea typeface="Arial"/>
                <a:cs typeface="Arial"/>
                <a:sym typeface="Arial"/>
              </a:rPr>
              <a:t>perdita</a:t>
            </a:r>
            <a:r>
              <a:rPr lang="en-US" sz="2800">
                <a:solidFill>
                  <a:srgbClr val="19112C"/>
                </a:solidFill>
                <a:latin typeface="Arial"/>
                <a:ea typeface="Arial"/>
                <a:cs typeface="Arial"/>
                <a:sym typeface="Arial"/>
              </a:rPr>
              <a:t> del </a:t>
            </a:r>
            <a:r>
              <a:rPr lang="en-US" sz="2800" err="1">
                <a:solidFill>
                  <a:srgbClr val="19112C"/>
                </a:solidFill>
                <a:latin typeface="Arial"/>
                <a:ea typeface="Arial"/>
                <a:cs typeface="Arial"/>
                <a:sym typeface="Arial"/>
              </a:rPr>
              <a:t>vantaggio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competitivo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connettiti</a:t>
            </a:r>
            <a:r>
              <a:rPr lang="en-US" sz="2800">
                <a:solidFill>
                  <a:srgbClr val="19112C"/>
                </a:solidFill>
                <a:latin typeface="Arial"/>
                <a:ea typeface="Arial"/>
                <a:cs typeface="Arial"/>
                <a:sym typeface="Arial"/>
              </a:rPr>
              <a:t> e </a:t>
            </a:r>
            <a:r>
              <a:rPr lang="en-US" sz="2800" err="1">
                <a:solidFill>
                  <a:srgbClr val="19112C"/>
                </a:solidFill>
                <a:latin typeface="Arial"/>
                <a:ea typeface="Arial"/>
                <a:cs typeface="Arial"/>
                <a:sym typeface="Arial"/>
              </a:rPr>
              <a:t>supera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confini</a:t>
            </a:r>
            <a:r>
              <a:rPr lang="en-US" sz="2800">
                <a:solidFill>
                  <a:srgbClr val="19112C"/>
                </a:solidFill>
                <a:latin typeface="Arial"/>
                <a:ea typeface="Arial"/>
                <a:cs typeface="Arial"/>
                <a:sym typeface="Arial"/>
              </a:rPr>
              <a:t> per </a:t>
            </a:r>
            <a:r>
              <a:rPr lang="en-US" sz="2800" err="1">
                <a:solidFill>
                  <a:srgbClr val="19112C"/>
                </a:solidFill>
                <a:latin typeface="Arial"/>
                <a:ea typeface="Arial"/>
                <a:cs typeface="Arial"/>
                <a:sym typeface="Arial"/>
              </a:rPr>
              <a:t>realizzare</a:t>
            </a:r>
            <a:r>
              <a:rPr lang="en-US" sz="2800">
                <a:solidFill>
                  <a:srgbClr val="19112C"/>
                </a:solidFill>
                <a:latin typeface="Arial"/>
                <a:ea typeface="Arial"/>
                <a:cs typeface="Arial"/>
                <a:sym typeface="Arial"/>
              </a:rPr>
              <a:t> un </a:t>
            </a:r>
            <a:r>
              <a:rPr lang="en-US" sz="2800" err="1">
                <a:solidFill>
                  <a:srgbClr val="19112C"/>
                </a:solidFill>
                <a:latin typeface="Arial"/>
                <a:ea typeface="Arial"/>
                <a:cs typeface="Arial"/>
                <a:sym typeface="Arial"/>
              </a:rPr>
              <a:t>sistema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circolare</a:t>
            </a:r>
            <a:r>
              <a:rPr lang="en-US" sz="2800">
                <a:solidFill>
                  <a:srgbClr val="19112C"/>
                </a:solidFill>
                <a:latin typeface="Arial"/>
                <a:ea typeface="Arial"/>
                <a:cs typeface="Arial"/>
                <a:sym typeface="Arial"/>
              </a:rPr>
              <a:t>. </a:t>
            </a:r>
          </a:p>
          <a:p>
            <a:pPr algn="l">
              <a:lnSpc>
                <a:spcPts val="3131"/>
              </a:lnSpc>
            </a:pPr>
            <a:endParaRPr lang="en-US" sz="2800">
              <a:solidFill>
                <a:srgbClr val="19112C"/>
              </a:solidFill>
              <a:latin typeface="Arial"/>
              <a:ea typeface="Arial"/>
              <a:cs typeface="Arial"/>
              <a:sym typeface="Arial"/>
            </a:endParaRPr>
          </a:p>
          <a:p>
            <a:pPr algn="l">
              <a:lnSpc>
                <a:spcPts val="3131"/>
              </a:lnSpc>
            </a:pPr>
            <a:r>
              <a:rPr lang="en-US" sz="2800" b="1" u="sng" err="1">
                <a:solidFill>
                  <a:srgbClr val="19112C"/>
                </a:solidFill>
                <a:latin typeface="Arial Bold"/>
                <a:ea typeface="Arial Bold"/>
                <a:cs typeface="Arial Bold"/>
                <a:sym typeface="Arial Bold"/>
              </a:rPr>
              <a:t>Consumo</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etico</a:t>
            </a:r>
            <a:endParaRPr lang="en-US" sz="2800" b="1" u="sng">
              <a:solidFill>
                <a:srgbClr val="19112C"/>
              </a:solidFill>
              <a:latin typeface="Arial Bold"/>
              <a:ea typeface="Arial Bold"/>
              <a:cs typeface="Arial Bold"/>
              <a:sym typeface="Arial Bold"/>
            </a:endParaRPr>
          </a:p>
          <a:p>
            <a:pPr algn="l">
              <a:lnSpc>
                <a:spcPts val="3131"/>
              </a:lnSpc>
            </a:pPr>
            <a:r>
              <a:rPr lang="en-US" sz="2800" err="1">
                <a:solidFill>
                  <a:srgbClr val="19112C"/>
                </a:solidFill>
                <a:latin typeface="Arial"/>
                <a:ea typeface="Arial"/>
                <a:cs typeface="Arial"/>
                <a:sym typeface="Arial"/>
              </a:rPr>
              <a:t>Creare</a:t>
            </a:r>
            <a:r>
              <a:rPr lang="en-US" sz="2800">
                <a:solidFill>
                  <a:srgbClr val="19112C"/>
                </a:solidFill>
                <a:latin typeface="Arial"/>
                <a:ea typeface="Arial"/>
                <a:cs typeface="Arial"/>
                <a:sym typeface="Arial"/>
              </a:rPr>
              <a:t> un </a:t>
            </a:r>
            <a:r>
              <a:rPr lang="en-US" sz="2800" err="1">
                <a:solidFill>
                  <a:srgbClr val="19112C"/>
                </a:solidFill>
                <a:latin typeface="Arial"/>
                <a:ea typeface="Arial"/>
                <a:cs typeface="Arial"/>
                <a:sym typeface="Arial"/>
              </a:rPr>
              <a:t>modello</a:t>
            </a:r>
            <a:r>
              <a:rPr lang="en-US" sz="2800">
                <a:solidFill>
                  <a:srgbClr val="19112C"/>
                </a:solidFill>
                <a:latin typeface="Arial"/>
                <a:ea typeface="Arial"/>
                <a:cs typeface="Arial"/>
                <a:sym typeface="Arial"/>
              </a:rPr>
              <a:t> o </a:t>
            </a:r>
            <a:r>
              <a:rPr lang="en-US" sz="2800" err="1">
                <a:solidFill>
                  <a:srgbClr val="19112C"/>
                </a:solidFill>
                <a:latin typeface="Arial"/>
                <a:ea typeface="Arial"/>
                <a:cs typeface="Arial"/>
                <a:sym typeface="Arial"/>
              </a:rPr>
              <a:t>una</a:t>
            </a:r>
            <a:r>
              <a:rPr lang="en-US" sz="2800">
                <a:solidFill>
                  <a:srgbClr val="19112C"/>
                </a:solidFill>
                <a:latin typeface="Arial"/>
                <a:ea typeface="Arial"/>
                <a:cs typeface="Arial"/>
                <a:sym typeface="Arial"/>
              </a:rPr>
              <a:t> campagna di </a:t>
            </a:r>
            <a:r>
              <a:rPr lang="en-US" sz="2800" err="1">
                <a:solidFill>
                  <a:srgbClr val="19112C"/>
                </a:solidFill>
                <a:latin typeface="Arial"/>
                <a:ea typeface="Arial"/>
                <a:cs typeface="Arial"/>
                <a:sym typeface="Arial"/>
              </a:rPr>
              <a:t>moda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circolare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che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modifichi</a:t>
            </a:r>
            <a:r>
              <a:rPr lang="en-US" sz="2800">
                <a:solidFill>
                  <a:srgbClr val="19112C"/>
                </a:solidFill>
                <a:latin typeface="Arial"/>
                <a:ea typeface="Arial"/>
                <a:cs typeface="Arial"/>
                <a:sym typeface="Arial"/>
              </a:rPr>
              <a:t> il </a:t>
            </a:r>
            <a:r>
              <a:rPr lang="en-US" sz="2800" err="1">
                <a:solidFill>
                  <a:srgbClr val="19112C"/>
                </a:solidFill>
                <a:latin typeface="Arial"/>
                <a:ea typeface="Arial"/>
                <a:cs typeface="Arial"/>
                <a:sym typeface="Arial"/>
              </a:rPr>
              <a:t>comportamento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dei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consumatori</a:t>
            </a:r>
            <a:r>
              <a:rPr lang="en-US" sz="2800">
                <a:solidFill>
                  <a:srgbClr val="19112C"/>
                </a:solidFill>
                <a:latin typeface="Arial"/>
                <a:ea typeface="Arial"/>
                <a:cs typeface="Arial"/>
                <a:sym typeface="Arial"/>
              </a:rPr>
              <a:t> verso il </a:t>
            </a:r>
            <a:r>
              <a:rPr lang="en-US" sz="2800" err="1">
                <a:solidFill>
                  <a:srgbClr val="19112C"/>
                </a:solidFill>
                <a:latin typeface="Arial"/>
                <a:ea typeface="Arial"/>
                <a:cs typeface="Arial"/>
                <a:sym typeface="Arial"/>
              </a:rPr>
              <a:t>noleggio</a:t>
            </a:r>
            <a:r>
              <a:rPr lang="en-US" sz="2800">
                <a:solidFill>
                  <a:srgbClr val="19112C"/>
                </a:solidFill>
                <a:latin typeface="Arial"/>
                <a:ea typeface="Arial"/>
                <a:cs typeface="Arial"/>
                <a:sym typeface="Arial"/>
              </a:rPr>
              <a:t>, la </a:t>
            </a:r>
            <a:r>
              <a:rPr lang="en-US" sz="2800" err="1">
                <a:solidFill>
                  <a:srgbClr val="19112C"/>
                </a:solidFill>
                <a:latin typeface="Arial"/>
                <a:ea typeface="Arial"/>
                <a:cs typeface="Arial"/>
                <a:sym typeface="Arial"/>
              </a:rPr>
              <a:t>riparazione</a:t>
            </a:r>
            <a:r>
              <a:rPr lang="en-US" sz="2800">
                <a:solidFill>
                  <a:srgbClr val="19112C"/>
                </a:solidFill>
                <a:latin typeface="Arial"/>
                <a:ea typeface="Arial"/>
                <a:cs typeface="Arial"/>
                <a:sym typeface="Arial"/>
              </a:rPr>
              <a:t>, il </a:t>
            </a:r>
            <a:r>
              <a:rPr lang="en-US" sz="2800" err="1">
                <a:solidFill>
                  <a:srgbClr val="19112C"/>
                </a:solidFill>
                <a:latin typeface="Arial"/>
                <a:ea typeface="Arial"/>
                <a:cs typeface="Arial"/>
                <a:sym typeface="Arial"/>
              </a:rPr>
              <a:t>riutilizzo</a:t>
            </a:r>
            <a:r>
              <a:rPr lang="en-US" sz="2800">
                <a:solidFill>
                  <a:srgbClr val="19112C"/>
                </a:solidFill>
                <a:latin typeface="Arial"/>
                <a:ea typeface="Arial"/>
                <a:cs typeface="Arial"/>
                <a:sym typeface="Arial"/>
              </a:rPr>
              <a:t> o la </a:t>
            </a:r>
            <a:r>
              <a:rPr lang="en-US" sz="2800" err="1">
                <a:solidFill>
                  <a:srgbClr val="19112C"/>
                </a:solidFill>
                <a:latin typeface="Arial"/>
                <a:ea typeface="Arial"/>
                <a:cs typeface="Arial"/>
                <a:sym typeface="Arial"/>
              </a:rPr>
              <a:t>condivisione</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abiti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rendendo</a:t>
            </a:r>
            <a:r>
              <a:rPr lang="en-US" sz="2800">
                <a:solidFill>
                  <a:srgbClr val="19112C"/>
                </a:solidFill>
                <a:latin typeface="Arial"/>
                <a:ea typeface="Arial"/>
                <a:cs typeface="Arial"/>
                <a:sym typeface="Arial"/>
              </a:rPr>
              <a:t> la </a:t>
            </a:r>
            <a:r>
              <a:rPr lang="en-US" sz="2800" err="1">
                <a:solidFill>
                  <a:srgbClr val="19112C"/>
                </a:solidFill>
                <a:latin typeface="Arial"/>
                <a:ea typeface="Arial"/>
                <a:cs typeface="Arial"/>
                <a:sym typeface="Arial"/>
              </a:rPr>
              <a:t>moda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sostenibile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attraente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quanto</a:t>
            </a:r>
            <a:r>
              <a:rPr lang="en-US" sz="2800">
                <a:solidFill>
                  <a:srgbClr val="19112C"/>
                </a:solidFill>
                <a:latin typeface="Arial"/>
                <a:ea typeface="Arial"/>
                <a:cs typeface="Arial"/>
                <a:sym typeface="Arial"/>
              </a:rPr>
              <a:t> la </a:t>
            </a:r>
            <a:r>
              <a:rPr lang="en-US" sz="2800" err="1">
                <a:solidFill>
                  <a:srgbClr val="19112C"/>
                </a:solidFill>
                <a:latin typeface="Arial"/>
                <a:ea typeface="Arial"/>
                <a:cs typeface="Arial"/>
                <a:sym typeface="Arial"/>
              </a:rPr>
              <a:t>moda</a:t>
            </a:r>
            <a:r>
              <a:rPr lang="en-US" sz="2800">
                <a:solidFill>
                  <a:srgbClr val="19112C"/>
                </a:solidFill>
                <a:latin typeface="Arial"/>
                <a:ea typeface="Arial"/>
                <a:cs typeface="Arial"/>
                <a:sym typeface="Arial"/>
              </a:rPr>
              <a:t> veloce.</a:t>
            </a:r>
          </a:p>
        </p:txBody>
      </p:sp>
      <p:grpSp>
        <p:nvGrpSpPr>
          <p:cNvPr id="24" name="Group 24"/>
          <p:cNvGrpSpPr/>
          <p:nvPr/>
        </p:nvGrpSpPr>
        <p:grpSpPr>
          <a:xfrm>
            <a:off x="846750" y="547275"/>
            <a:ext cx="13532400" cy="1137553"/>
            <a:chOff x="0" y="0"/>
            <a:chExt cx="18043200" cy="1516737"/>
          </a:xfrm>
        </p:grpSpPr>
        <p:sp>
          <p:nvSpPr>
            <p:cNvPr id="25" name="Freeform 25"/>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E27A040C-1D27-EAF5-83A1-D2E267DB32CE}"/>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3" name="TextBox 23"/>
          <p:cNvSpPr txBox="1"/>
          <p:nvPr/>
        </p:nvSpPr>
        <p:spPr>
          <a:xfrm>
            <a:off x="675636" y="1878857"/>
            <a:ext cx="12920913" cy="5342382"/>
          </a:xfrm>
          <a:prstGeom prst="rect">
            <a:avLst/>
          </a:prstGeom>
        </p:spPr>
        <p:txBody>
          <a:bodyPr lIns="0" tIns="0" rIns="0" bIns="0" rtlCol="0" anchor="t">
            <a:spAutoFit/>
          </a:bodyPr>
          <a:lstStyle/>
          <a:p>
            <a:pPr marL="701569" lvl="1" indent="-350784" algn="l">
              <a:lnSpc>
                <a:spcPts val="3563"/>
              </a:lnSpc>
              <a:buFont typeface="Arial"/>
              <a:buChar char="•"/>
            </a:pPr>
            <a:r>
              <a:rPr lang="en-US" sz="3299">
                <a:solidFill>
                  <a:srgbClr val="19112C"/>
                </a:solidFill>
                <a:latin typeface="Arial"/>
                <a:ea typeface="Arial"/>
                <a:cs typeface="Arial"/>
                <a:sym typeface="Arial"/>
              </a:rPr>
              <a:t>L'azienda deve sviluppare una strategia per incoraggiare </a:t>
            </a:r>
            <a:r>
              <a:rPr lang="en-US" sz="3299" b="1">
                <a:solidFill>
                  <a:srgbClr val="19112C"/>
                </a:solidFill>
                <a:latin typeface="Arial Bold"/>
                <a:ea typeface="Arial Bold"/>
                <a:cs typeface="Arial Bold"/>
                <a:sym typeface="Arial Bold"/>
              </a:rPr>
              <a:t>i clienti a restituire gli indumenti usati </a:t>
            </a:r>
            <a:r>
              <a:rPr lang="en-US" sz="3299">
                <a:solidFill>
                  <a:srgbClr val="19112C"/>
                </a:solidFill>
                <a:latin typeface="Arial"/>
                <a:ea typeface="Arial"/>
                <a:cs typeface="Arial"/>
                <a:sym typeface="Arial"/>
              </a:rPr>
              <a:t>e rendere il processo di rivendita efficiente e redditizio. Gli studenti devono progettare un modello di business pratico e coinvolgente per un sistema di ritiro e rivendita.</a:t>
            </a:r>
          </a:p>
          <a:p>
            <a:pPr algn="l">
              <a:lnSpc>
                <a:spcPts val="3563"/>
              </a:lnSpc>
            </a:pPr>
            <a:endParaRPr lang="en-US" sz="3299">
              <a:solidFill>
                <a:srgbClr val="19112C"/>
              </a:solidFill>
              <a:latin typeface="Arial"/>
              <a:ea typeface="Arial"/>
              <a:cs typeface="Arial"/>
              <a:sym typeface="Arial"/>
            </a:endParaRPr>
          </a:p>
          <a:p>
            <a:pPr marL="701569" lvl="1" indent="-350784" algn="l">
              <a:lnSpc>
                <a:spcPts val="3563"/>
              </a:lnSpc>
              <a:buFont typeface="Arial"/>
              <a:buChar char="•"/>
            </a:pPr>
            <a:r>
              <a:rPr lang="en-US" sz="3299">
                <a:solidFill>
                  <a:srgbClr val="19112C"/>
                </a:solidFill>
                <a:latin typeface="Arial"/>
                <a:ea typeface="Arial"/>
                <a:cs typeface="Arial"/>
                <a:sym typeface="Arial"/>
              </a:rPr>
              <a:t>Ripensare la </a:t>
            </a:r>
            <a:r>
              <a:rPr lang="en-US" sz="3299" b="1">
                <a:solidFill>
                  <a:srgbClr val="19112C"/>
                </a:solidFill>
                <a:latin typeface="Arial Bold"/>
                <a:ea typeface="Arial Bold"/>
                <a:cs typeface="Arial Bold"/>
                <a:sym typeface="Arial Bold"/>
              </a:rPr>
              <a:t>piattaforma di rivendita </a:t>
            </a:r>
            <a:r>
              <a:rPr lang="en-US" sz="3299">
                <a:solidFill>
                  <a:srgbClr val="19112C"/>
                </a:solidFill>
                <a:latin typeface="Arial"/>
                <a:ea typeface="Arial"/>
                <a:cs typeface="Arial"/>
                <a:sym typeface="Arial"/>
              </a:rPr>
              <a:t>stessa. Come possiamo utilizzare lo storytelling, gli strumenti di marketing o altro per creare una proposta di valore unica che attragga sia i venditori che gli acquirenti?</a:t>
            </a:r>
          </a:p>
          <a:p>
            <a:pPr algn="l">
              <a:lnSpc>
                <a:spcPts val="3563"/>
              </a:lnSpc>
            </a:pPr>
            <a:endParaRPr lang="en-US" sz="3299">
              <a:solidFill>
                <a:srgbClr val="19112C"/>
              </a:solidFill>
              <a:latin typeface="Arial"/>
              <a:ea typeface="Arial"/>
              <a:cs typeface="Arial"/>
              <a:sym typeface="Arial"/>
            </a:endParaRPr>
          </a:p>
          <a:p>
            <a:pPr marL="667063" lvl="1" indent="-333531" algn="l">
              <a:lnSpc>
                <a:spcPts val="3563"/>
              </a:lnSpc>
              <a:buFont typeface="Arial"/>
              <a:buChar char="•"/>
            </a:pPr>
            <a:r>
              <a:rPr lang="en-US" sz="3299">
                <a:solidFill>
                  <a:srgbClr val="19112C"/>
                </a:solidFill>
                <a:latin typeface="Arial"/>
                <a:ea typeface="Arial"/>
                <a:cs typeface="Arial"/>
                <a:sym typeface="Arial"/>
              </a:rPr>
              <a:t>Sfida personale?</a:t>
            </a:r>
          </a:p>
          <a:p>
            <a:pPr algn="l">
              <a:lnSpc>
                <a:spcPts val="3023"/>
              </a:lnSpc>
            </a:pPr>
            <a:endParaRPr lang="en-US" sz="3299">
              <a:solidFill>
                <a:srgbClr val="19112C"/>
              </a:solidFill>
              <a:latin typeface="Arial"/>
              <a:ea typeface="Arial"/>
              <a:cs typeface="Arial"/>
              <a:sym typeface="Arial"/>
            </a:endParaRPr>
          </a:p>
        </p:txBody>
      </p:sp>
      <p:grpSp>
        <p:nvGrpSpPr>
          <p:cNvPr id="24" name="Group 24"/>
          <p:cNvGrpSpPr/>
          <p:nvPr/>
        </p:nvGrpSpPr>
        <p:grpSpPr>
          <a:xfrm>
            <a:off x="846750" y="547275"/>
            <a:ext cx="13532400" cy="1137553"/>
            <a:chOff x="0" y="0"/>
            <a:chExt cx="18043200" cy="1516737"/>
          </a:xfrm>
        </p:grpSpPr>
        <p:sp>
          <p:nvSpPr>
            <p:cNvPr id="25" name="Freeform 25"/>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9472C6CB-1125-2FD4-330A-F03175824513}"/>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974247" y="6402254"/>
            <a:ext cx="12577343" cy="2043825"/>
            <a:chOff x="0" y="0"/>
            <a:chExt cx="16769790" cy="2725100"/>
          </a:xfrm>
        </p:grpSpPr>
        <p:sp>
          <p:nvSpPr>
            <p:cNvPr id="22" name="Freeform 22"/>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l-GR"/>
            </a:p>
          </p:txBody>
        </p:sp>
        <p:sp>
          <p:nvSpPr>
            <p:cNvPr id="23" name="TextBox 23"/>
            <p:cNvSpPr txBox="1"/>
            <p:nvPr/>
          </p:nvSpPr>
          <p:spPr>
            <a:xfrm>
              <a:off x="0" y="66675"/>
              <a:ext cx="16769790" cy="2658425"/>
            </a:xfrm>
            <a:prstGeom prst="rect">
              <a:avLst/>
            </a:prstGeom>
          </p:spPr>
          <p:txBody>
            <a:bodyPr lIns="0" tIns="0" rIns="0" bIns="0" rtlCol="0" anchor="b"/>
            <a:lstStyle/>
            <a:p>
              <a:pPr algn="l">
                <a:lnSpc>
                  <a:spcPts val="6480"/>
                </a:lnSpc>
              </a:pPr>
              <a:r>
                <a:rPr lang="en-US" sz="6000" b="1">
                  <a:solidFill>
                    <a:srgbClr val="C0FF99"/>
                  </a:solidFill>
                  <a:latin typeface="Georgia Bold"/>
                  <a:ea typeface="Georgia Bold"/>
                  <a:cs typeface="Georgia Bold"/>
                  <a:sym typeface="Georgia Bold"/>
                </a:rPr>
                <a:t>Argomento:</a:t>
              </a:r>
            </a:p>
            <a:p>
              <a:pPr algn="l">
                <a:lnSpc>
                  <a:spcPts val="6480"/>
                </a:lnSpc>
              </a:pPr>
              <a:r>
                <a:rPr lang="en-US" sz="6000" b="1">
                  <a:solidFill>
                    <a:srgbClr val="FFFFFF"/>
                  </a:solidFill>
                  <a:latin typeface="Georgia Bold"/>
                  <a:ea typeface="Georgia Bold"/>
                  <a:cs typeface="Georgia Bold"/>
                  <a:sym typeface="Georgia Bold"/>
                </a:rPr>
                <a:t>Riciclaggio dei tessili e rifiuti</a:t>
              </a:r>
            </a:p>
          </p:txBody>
        </p:sp>
      </p:grpSp>
      <p:grpSp>
        <p:nvGrpSpPr>
          <p:cNvPr id="24" name="Group 24"/>
          <p:cNvGrpSpPr>
            <a:grpSpLocks noChangeAspect="1"/>
          </p:cNvGrpSpPr>
          <p:nvPr/>
        </p:nvGrpSpPr>
        <p:grpSpPr>
          <a:xfrm>
            <a:off x="6265068" y="800100"/>
            <a:ext cx="11115675" cy="6629400"/>
            <a:chOff x="0" y="0"/>
            <a:chExt cx="14820900" cy="8839200"/>
          </a:xfrm>
        </p:grpSpPr>
        <p:sp>
          <p:nvSpPr>
            <p:cNvPr id="25" name="Freeform 25" descr="Εικόνα που περιέχει καρτούν, τέχνη, ζωγραφιά, εικονογράφηση  Το περιεχόμενο που δημιουργείται από ΑΙ μπορεί να μην είναι σωστό."/>
            <p:cNvSpPr/>
            <p:nvPr/>
          </p:nvSpPr>
          <p:spPr>
            <a:xfrm>
              <a:off x="0" y="0"/>
              <a:ext cx="14820900" cy="8839200"/>
            </a:xfrm>
            <a:custGeom>
              <a:avLst/>
              <a:gdLst/>
              <a:ahLst/>
              <a:cxnLst/>
              <a:rect l="l" t="t" r="r" b="b"/>
              <a:pathLst>
                <a:path w="14820900" h="8839200">
                  <a:moveTo>
                    <a:pt x="0" y="0"/>
                  </a:moveTo>
                  <a:lnTo>
                    <a:pt x="14820900" y="0"/>
                  </a:lnTo>
                  <a:lnTo>
                    <a:pt x="14820900" y="8839200"/>
                  </a:lnTo>
                  <a:lnTo>
                    <a:pt x="0" y="8839200"/>
                  </a:lnTo>
                  <a:lnTo>
                    <a:pt x="0" y="0"/>
                  </a:lnTo>
                  <a:close/>
                </a:path>
              </a:pathLst>
            </a:custGeom>
            <a:blipFill>
              <a:blip r:embed="rId10"/>
              <a:stretch>
                <a:fillRect t="-681" b="-681"/>
              </a:stretch>
            </a:blipFill>
          </p:spPr>
          <p:txBody>
            <a:bodyPr/>
            <a:lstStyle/>
            <a:p>
              <a:endParaRPr lang="el-GR"/>
            </a:p>
          </p:txBody>
        </p:sp>
      </p:grpSp>
      <p:pic>
        <p:nvPicPr>
          <p:cNvPr id="27" name="Immagine 26" descr="Immagine che contiene Blu elettrico, Carattere, blu, Blu intenso&#10;&#10;Il contenuto generato dall&amp;#39;IA potrebbe non essere corretto.">
            <a:extLst>
              <a:ext uri="{FF2B5EF4-FFF2-40B4-BE49-F238E27FC236}">
                <a16:creationId xmlns:a16="http://schemas.microsoft.com/office/drawing/2014/main" id="{1B576676-BDF3-7EDF-B247-03A81F358ECA}"/>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8"/>
              <a:stretch>
                <a:fillRect b="-2"/>
              </a:stretch>
            </a:blipFill>
          </p:spPr>
          <p:txBody>
            <a:bodyPr/>
            <a:lstStyle/>
            <a:p>
              <a:endParaRPr lang="el-GR"/>
            </a:p>
          </p:txBody>
        </p:sp>
      </p:grpSp>
      <p:grpSp>
        <p:nvGrpSpPr>
          <p:cNvPr id="21" name="Group 21"/>
          <p:cNvGrpSpPr/>
          <p:nvPr/>
        </p:nvGrpSpPr>
        <p:grpSpPr>
          <a:xfrm>
            <a:off x="1028700" y="746694"/>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Rifiuti tessili e riciclaggio</a:t>
              </a:r>
            </a:p>
          </p:txBody>
        </p:sp>
      </p:grpSp>
      <p:sp>
        <p:nvSpPr>
          <p:cNvPr id="24" name="TextBox 24"/>
          <p:cNvSpPr txBox="1"/>
          <p:nvPr/>
        </p:nvSpPr>
        <p:spPr>
          <a:xfrm>
            <a:off x="1028700" y="3972141"/>
            <a:ext cx="11677212" cy="3095625"/>
          </a:xfrm>
          <a:prstGeom prst="rect">
            <a:avLst/>
          </a:prstGeom>
        </p:spPr>
        <p:txBody>
          <a:bodyPr lIns="0" tIns="0" rIns="0" bIns="0" rtlCol="0" anchor="t">
            <a:spAutoFit/>
          </a:bodyPr>
          <a:lstStyle/>
          <a:p>
            <a:pPr algn="l">
              <a:lnSpc>
                <a:spcPts val="4320"/>
              </a:lnSpc>
            </a:pPr>
            <a:r>
              <a:rPr lang="en-US" sz="3600" b="1">
                <a:solidFill>
                  <a:srgbClr val="19112C"/>
                </a:solidFill>
                <a:latin typeface="Arial Bold"/>
                <a:ea typeface="Arial Bold"/>
                <a:cs typeface="Arial Bold"/>
                <a:sym typeface="Arial Bold"/>
              </a:rPr>
              <a:t>Cosa sono i rifiuti tessili?</a:t>
            </a:r>
          </a:p>
          <a:p>
            <a:pPr algn="l">
              <a:lnSpc>
                <a:spcPts val="4320"/>
              </a:lnSpc>
            </a:pPr>
            <a:endParaRPr lang="en-US" sz="3600" b="1">
              <a:solidFill>
                <a:srgbClr val="19112C"/>
              </a:solidFill>
              <a:latin typeface="Arial Bold"/>
              <a:ea typeface="Arial Bold"/>
              <a:cs typeface="Arial Bold"/>
              <a:sym typeface="Arial Bold"/>
            </a:endParaRPr>
          </a:p>
          <a:p>
            <a:pPr marL="597222" lvl="1" indent="-298611" algn="l">
              <a:lnSpc>
                <a:spcPts val="3960"/>
              </a:lnSpc>
              <a:buFont typeface="Arial"/>
              <a:buChar char="•"/>
            </a:pPr>
            <a:r>
              <a:rPr lang="en-US" sz="3300">
                <a:solidFill>
                  <a:srgbClr val="19112C"/>
                </a:solidFill>
                <a:latin typeface="Arial"/>
                <a:ea typeface="Arial"/>
                <a:cs typeface="Arial"/>
                <a:sym typeface="Arial"/>
              </a:rPr>
              <a:t>Avete idea della quantità di rifiuti generati ogni anno dall'industria della moda?</a:t>
            </a:r>
          </a:p>
          <a:p>
            <a:pPr marL="597222" lvl="1" indent="-298611" algn="l">
              <a:lnSpc>
                <a:spcPts val="3960"/>
              </a:lnSpc>
              <a:buFont typeface="Arial"/>
              <a:buChar char="•"/>
            </a:pPr>
            <a:r>
              <a:rPr lang="en-US" sz="3300">
                <a:solidFill>
                  <a:srgbClr val="19112C"/>
                </a:solidFill>
                <a:latin typeface="Arial"/>
                <a:ea typeface="Arial"/>
                <a:cs typeface="Arial"/>
                <a:sym typeface="Arial"/>
              </a:rPr>
              <a:t>Cosa si può fare con questi rifiuti?</a:t>
            </a:r>
          </a:p>
          <a:p>
            <a:pPr marL="597222" lvl="1" indent="-298611" algn="l">
              <a:lnSpc>
                <a:spcPts val="3960"/>
              </a:lnSpc>
              <a:buFont typeface="Arial"/>
              <a:buChar char="•"/>
            </a:pPr>
            <a:r>
              <a:rPr lang="en-US" sz="3300">
                <a:solidFill>
                  <a:srgbClr val="19112C"/>
                </a:solidFill>
                <a:latin typeface="Arial"/>
                <a:ea typeface="Arial"/>
                <a:cs typeface="Arial"/>
                <a:sym typeface="Arial"/>
              </a:rPr>
              <a:t>Cosa si fa effettivamente con questi rifiuti?</a:t>
            </a: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0D401729-3D31-65DD-A0FE-16F906764D9F}"/>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sp>
        <p:nvSpPr>
          <p:cNvPr id="21" name="TextBox 21"/>
          <p:cNvSpPr txBox="1"/>
          <p:nvPr/>
        </p:nvSpPr>
        <p:spPr>
          <a:xfrm>
            <a:off x="13163079" y="6262606"/>
            <a:ext cx="3924218" cy="2334331"/>
          </a:xfrm>
          <a:prstGeom prst="rect">
            <a:avLst/>
          </a:prstGeom>
        </p:spPr>
        <p:txBody>
          <a:bodyPr lIns="0" tIns="0" rIns="0" bIns="0" rtlCol="0" anchor="t">
            <a:spAutoFit/>
          </a:bodyPr>
          <a:lstStyle/>
          <a:p>
            <a:pPr algn="ctr">
              <a:lnSpc>
                <a:spcPts val="3564"/>
              </a:lnSpc>
            </a:pPr>
            <a:r>
              <a:rPr lang="en-US" sz="3300">
                <a:solidFill>
                  <a:srgbClr val="FFFFFF"/>
                </a:solidFill>
                <a:latin typeface="Arial"/>
                <a:ea typeface="Arial"/>
                <a:cs typeface="Arial"/>
                <a:sym typeface="Arial"/>
              </a:rPr>
              <a:t>tessuti usati riciclati in nuovi capi di abbigliamento</a:t>
            </a:r>
          </a:p>
        </p:txBody>
      </p:sp>
      <p:sp>
        <p:nvSpPr>
          <p:cNvPr id="22" name="TextBox 22"/>
          <p:cNvSpPr txBox="1"/>
          <p:nvPr/>
        </p:nvSpPr>
        <p:spPr>
          <a:xfrm>
            <a:off x="2353536" y="5303973"/>
            <a:ext cx="1541467" cy="583465"/>
          </a:xfrm>
          <a:prstGeom prst="rect">
            <a:avLst/>
          </a:prstGeom>
        </p:spPr>
        <p:txBody>
          <a:bodyPr lIns="0" tIns="0" rIns="0" bIns="0" rtlCol="0" anchor="t">
            <a:spAutoFit/>
          </a:bodyPr>
          <a:lstStyle/>
          <a:p>
            <a:pPr algn="ctr">
              <a:lnSpc>
                <a:spcPts val="3960"/>
              </a:lnSpc>
            </a:pPr>
            <a:r>
              <a:rPr lang="en-US" sz="3300" b="1">
                <a:solidFill>
                  <a:srgbClr val="C0FF99"/>
                </a:solidFill>
                <a:latin typeface="Arial Bold"/>
                <a:ea typeface="Arial Bold"/>
                <a:cs typeface="Arial Bold"/>
                <a:sym typeface="Arial Bold"/>
              </a:rPr>
              <a:t>~ 16 kg</a:t>
            </a:r>
          </a:p>
        </p:txBody>
      </p:sp>
      <p:sp>
        <p:nvSpPr>
          <p:cNvPr id="23" name="TextBox 23"/>
          <p:cNvSpPr txBox="1"/>
          <p:nvPr/>
        </p:nvSpPr>
        <p:spPr>
          <a:xfrm>
            <a:off x="8399716" y="5303973"/>
            <a:ext cx="1320243" cy="583465"/>
          </a:xfrm>
          <a:prstGeom prst="rect">
            <a:avLst/>
          </a:prstGeom>
        </p:spPr>
        <p:txBody>
          <a:bodyPr lIns="0" tIns="0" rIns="0" bIns="0" rtlCol="0" anchor="t">
            <a:spAutoFit/>
          </a:bodyPr>
          <a:lstStyle/>
          <a:p>
            <a:pPr algn="ctr">
              <a:lnSpc>
                <a:spcPts val="3960"/>
              </a:lnSpc>
            </a:pPr>
            <a:r>
              <a:rPr lang="en-US" sz="3300" b="1">
                <a:solidFill>
                  <a:srgbClr val="C0FF99"/>
                </a:solidFill>
                <a:latin typeface="Arial Bold"/>
                <a:ea typeface="Arial Bold"/>
                <a:cs typeface="Arial Bold"/>
                <a:sym typeface="Arial Bold"/>
              </a:rPr>
              <a:t>4,4 kg</a:t>
            </a:r>
          </a:p>
        </p:txBody>
      </p:sp>
      <p:sp>
        <p:nvSpPr>
          <p:cNvPr id="24" name="Freeform 24" descr="Βιωσιμότητα με συμπαγές γέμισμα"/>
          <p:cNvSpPr/>
          <p:nvPr/>
        </p:nvSpPr>
        <p:spPr>
          <a:xfrm>
            <a:off x="7890223" y="3057294"/>
            <a:ext cx="2159368" cy="2073644"/>
          </a:xfrm>
          <a:custGeom>
            <a:avLst/>
            <a:gdLst/>
            <a:ahLst/>
            <a:cxnLst/>
            <a:rect l="l" t="t" r="r" b="b"/>
            <a:pathLst>
              <a:path w="2159368" h="2073644">
                <a:moveTo>
                  <a:pt x="0" y="0"/>
                </a:moveTo>
                <a:lnTo>
                  <a:pt x="2159369" y="0"/>
                </a:lnTo>
                <a:lnTo>
                  <a:pt x="2159369" y="2073644"/>
                </a:lnTo>
                <a:lnTo>
                  <a:pt x="0" y="2073644"/>
                </a:lnTo>
                <a:lnTo>
                  <a:pt x="0" y="0"/>
                </a:lnTo>
                <a:close/>
              </a:path>
            </a:pathLst>
          </a:custGeom>
          <a:blipFill>
            <a:blip r:embed="rId10">
              <a:extLst>
                <a:ext uri="{96DAC541-7B7A-43D3-8B79-37D633B846F1}">
                  <asvg:svgBlip xmlns:asvg="http://schemas.microsoft.com/office/drawing/2016/SVG/main" r:embed="rId11"/>
                </a:ext>
              </a:extLst>
            </a:blip>
            <a:stretch>
              <a:fillRect t="-2067" b="-2067"/>
            </a:stretch>
          </a:blipFill>
        </p:spPr>
        <p:txBody>
          <a:bodyPr/>
          <a:lstStyle/>
          <a:p>
            <a:endParaRPr lang="el-GR"/>
          </a:p>
        </p:txBody>
      </p:sp>
      <p:sp>
        <p:nvSpPr>
          <p:cNvPr id="25" name="Freeform 25" descr="Σκουπίδια με συμπαγές γέμισμα"/>
          <p:cNvSpPr/>
          <p:nvPr/>
        </p:nvSpPr>
        <p:spPr>
          <a:xfrm>
            <a:off x="2264472" y="3150164"/>
            <a:ext cx="1888297" cy="1888298"/>
          </a:xfrm>
          <a:custGeom>
            <a:avLst/>
            <a:gdLst/>
            <a:ahLst/>
            <a:cxnLst/>
            <a:rect l="l" t="t" r="r" b="b"/>
            <a:pathLst>
              <a:path w="1888297" h="1888298">
                <a:moveTo>
                  <a:pt x="0" y="0"/>
                </a:moveTo>
                <a:lnTo>
                  <a:pt x="1888297" y="0"/>
                </a:lnTo>
                <a:lnTo>
                  <a:pt x="1888297" y="1888297"/>
                </a:lnTo>
                <a:lnTo>
                  <a:pt x="0" y="18882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6" name="Freeform 26" descr="Κύκλος με βέλος με συμπαγές γέμισμα"/>
          <p:cNvSpPr/>
          <p:nvPr/>
        </p:nvSpPr>
        <p:spPr>
          <a:xfrm>
            <a:off x="13787438" y="2807264"/>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7" name="TextBox 27"/>
          <p:cNvSpPr txBox="1"/>
          <p:nvPr/>
        </p:nvSpPr>
        <p:spPr>
          <a:xfrm>
            <a:off x="14472100" y="5303975"/>
            <a:ext cx="1320243" cy="583465"/>
          </a:xfrm>
          <a:prstGeom prst="rect">
            <a:avLst/>
          </a:prstGeom>
        </p:spPr>
        <p:txBody>
          <a:bodyPr lIns="0" tIns="0" rIns="0" bIns="0" rtlCol="0" anchor="t">
            <a:spAutoFit/>
          </a:bodyPr>
          <a:lstStyle/>
          <a:p>
            <a:pPr algn="ctr">
              <a:lnSpc>
                <a:spcPts val="3960"/>
              </a:lnSpc>
            </a:pPr>
            <a:r>
              <a:rPr lang="en-US" sz="3300" b="1">
                <a:solidFill>
                  <a:srgbClr val="C0FF99"/>
                </a:solidFill>
                <a:latin typeface="Arial Bold"/>
                <a:ea typeface="Arial Bold"/>
                <a:cs typeface="Arial Bold"/>
                <a:sym typeface="Arial Bold"/>
              </a:rPr>
              <a:t>&lt; 1%</a:t>
            </a:r>
          </a:p>
        </p:txBody>
      </p:sp>
      <p:sp>
        <p:nvSpPr>
          <p:cNvPr id="28" name="TextBox 28"/>
          <p:cNvSpPr txBox="1"/>
          <p:nvPr/>
        </p:nvSpPr>
        <p:spPr>
          <a:xfrm>
            <a:off x="1469493" y="6249261"/>
            <a:ext cx="3928234" cy="970389"/>
          </a:xfrm>
          <a:prstGeom prst="rect">
            <a:avLst/>
          </a:prstGeom>
        </p:spPr>
        <p:txBody>
          <a:bodyPr lIns="0" tIns="0" rIns="0" bIns="0" rtlCol="0" anchor="t">
            <a:spAutoFit/>
          </a:bodyPr>
          <a:lstStyle/>
          <a:p>
            <a:pPr algn="ctr">
              <a:lnSpc>
                <a:spcPts val="3600"/>
              </a:lnSpc>
            </a:pPr>
            <a:r>
              <a:rPr lang="en-US" sz="3300">
                <a:solidFill>
                  <a:srgbClr val="FFFFFF"/>
                </a:solidFill>
                <a:latin typeface="Arial"/>
                <a:ea typeface="Arial"/>
                <a:cs typeface="Arial"/>
                <a:sym typeface="Arial"/>
              </a:rPr>
              <a:t>rifiuti tessili per cittadino dell'UE all'anno</a:t>
            </a:r>
          </a:p>
        </p:txBody>
      </p:sp>
      <p:sp>
        <p:nvSpPr>
          <p:cNvPr id="29" name="TextBox 29"/>
          <p:cNvSpPr txBox="1"/>
          <p:nvPr/>
        </p:nvSpPr>
        <p:spPr>
          <a:xfrm>
            <a:off x="7170666" y="6249261"/>
            <a:ext cx="3928236" cy="970389"/>
          </a:xfrm>
          <a:prstGeom prst="rect">
            <a:avLst/>
          </a:prstGeom>
        </p:spPr>
        <p:txBody>
          <a:bodyPr lIns="0" tIns="0" rIns="0" bIns="0" rtlCol="0" anchor="t">
            <a:spAutoFit/>
          </a:bodyPr>
          <a:lstStyle/>
          <a:p>
            <a:pPr algn="ctr">
              <a:lnSpc>
                <a:spcPts val="3600"/>
              </a:lnSpc>
            </a:pPr>
            <a:r>
              <a:rPr lang="en-US" sz="3300">
                <a:solidFill>
                  <a:srgbClr val="FFFFFF"/>
                </a:solidFill>
                <a:latin typeface="Arial"/>
                <a:ea typeface="Arial"/>
                <a:cs typeface="Arial"/>
                <a:sym typeface="Arial"/>
              </a:rPr>
              <a:t>tessili raccolti per il riutilizzo o il riciclaggio</a:t>
            </a:r>
          </a:p>
        </p:txBody>
      </p:sp>
      <p:grpSp>
        <p:nvGrpSpPr>
          <p:cNvPr id="30" name="Group 30"/>
          <p:cNvGrpSpPr/>
          <p:nvPr/>
        </p:nvGrpSpPr>
        <p:grpSpPr>
          <a:xfrm>
            <a:off x="4902332" y="1483291"/>
            <a:ext cx="9742264" cy="838197"/>
            <a:chOff x="0" y="0"/>
            <a:chExt cx="12989685" cy="1117596"/>
          </a:xfrm>
        </p:grpSpPr>
        <p:sp>
          <p:nvSpPr>
            <p:cNvPr id="31" name="Freeform 31"/>
            <p:cNvSpPr/>
            <p:nvPr/>
          </p:nvSpPr>
          <p:spPr>
            <a:xfrm>
              <a:off x="0" y="0"/>
              <a:ext cx="12989685" cy="1117596"/>
            </a:xfrm>
            <a:custGeom>
              <a:avLst/>
              <a:gdLst/>
              <a:ahLst/>
              <a:cxnLst/>
              <a:rect l="l" t="t" r="r" b="b"/>
              <a:pathLst>
                <a:path w="12989685" h="1117596">
                  <a:moveTo>
                    <a:pt x="0" y="0"/>
                  </a:moveTo>
                  <a:lnTo>
                    <a:pt x="12989685" y="0"/>
                  </a:lnTo>
                  <a:lnTo>
                    <a:pt x="12989685" y="1117596"/>
                  </a:lnTo>
                  <a:lnTo>
                    <a:pt x="0" y="1117596"/>
                  </a:lnTo>
                  <a:close/>
                </a:path>
              </a:pathLst>
            </a:custGeom>
            <a:solidFill>
              <a:srgbClr val="000000">
                <a:alpha val="0"/>
              </a:srgbClr>
            </a:solidFill>
          </p:spPr>
          <p:txBody>
            <a:bodyPr/>
            <a:lstStyle/>
            <a:p>
              <a:endParaRPr lang="el-GR"/>
            </a:p>
          </p:txBody>
        </p:sp>
        <p:sp>
          <p:nvSpPr>
            <p:cNvPr id="32" name="TextBox 32"/>
            <p:cNvSpPr txBox="1"/>
            <p:nvPr/>
          </p:nvSpPr>
          <p:spPr>
            <a:xfrm>
              <a:off x="0" y="38100"/>
              <a:ext cx="12989685" cy="1079496"/>
            </a:xfrm>
            <a:prstGeom prst="rect">
              <a:avLst/>
            </a:prstGeom>
          </p:spPr>
          <p:txBody>
            <a:bodyPr lIns="0" tIns="0" rIns="0" bIns="0" rtlCol="0" anchor="b"/>
            <a:lstStyle/>
            <a:p>
              <a:pPr algn="l">
                <a:lnSpc>
                  <a:spcPts val="3888"/>
                </a:lnSpc>
              </a:pPr>
              <a:r>
                <a:rPr lang="en-US" sz="3600" b="1">
                  <a:solidFill>
                    <a:srgbClr val="C0FF99"/>
                  </a:solidFill>
                  <a:latin typeface="Georgia Bold"/>
                  <a:ea typeface="Georgia Bold"/>
                  <a:cs typeface="Georgia Bold"/>
                  <a:sym typeface="Georgia Bold"/>
                </a:rPr>
                <a:t>Un settore in trasformazione: i rifiuti tessili</a:t>
              </a:r>
            </a:p>
          </p:txBody>
        </p:sp>
      </p:grpSp>
      <p:grpSp>
        <p:nvGrpSpPr>
          <p:cNvPr id="33" name="Group 33"/>
          <p:cNvGrpSpPr/>
          <p:nvPr/>
        </p:nvGrpSpPr>
        <p:grpSpPr>
          <a:xfrm>
            <a:off x="4902332" y="571974"/>
            <a:ext cx="12577343" cy="838197"/>
            <a:chOff x="0" y="0"/>
            <a:chExt cx="16769790" cy="1117596"/>
          </a:xfrm>
        </p:grpSpPr>
        <p:sp>
          <p:nvSpPr>
            <p:cNvPr id="34" name="Freeform 3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35" name="TextBox 35"/>
            <p:cNvSpPr txBox="1"/>
            <p:nvPr/>
          </p:nvSpPr>
          <p:spPr>
            <a:xfrm>
              <a:off x="0" y="38100"/>
              <a:ext cx="16769790" cy="1079496"/>
            </a:xfrm>
            <a:prstGeom prst="rect">
              <a:avLst/>
            </a:prstGeom>
          </p:spPr>
          <p:txBody>
            <a:bodyPr lIns="0" tIns="0" rIns="0" bIns="0" rtlCol="0" anchor="b"/>
            <a:lstStyle/>
            <a:p>
              <a:pPr algn="l">
                <a:lnSpc>
                  <a:spcPts val="4536"/>
                </a:lnSpc>
              </a:pPr>
              <a:r>
                <a:rPr lang="en-US" sz="4200" b="1">
                  <a:solidFill>
                    <a:srgbClr val="FFFFFF"/>
                  </a:solidFill>
                  <a:latin typeface="Georgia Bold"/>
                  <a:ea typeface="Georgia Bold"/>
                  <a:cs typeface="Georgia Bold"/>
                  <a:sym typeface="Georgia Bold"/>
                </a:rPr>
                <a:t>Riciclaggio e rifiuti tessili nell'Europa di oggi</a:t>
              </a:r>
            </a:p>
          </p:txBody>
        </p:sp>
      </p:grpSp>
      <p:pic>
        <p:nvPicPr>
          <p:cNvPr id="37" name="Immagine 36" descr="Immagine che contiene Blu elettrico, Carattere, blu, Blu intenso&#10;&#10;Il contenuto generato dall&amp;#39;IA potrebbe non essere corretto.">
            <a:extLst>
              <a:ext uri="{FF2B5EF4-FFF2-40B4-BE49-F238E27FC236}">
                <a16:creationId xmlns:a16="http://schemas.microsoft.com/office/drawing/2014/main" id="{91CA3C9C-1C6E-3673-56AE-3BEB3A10D711}"/>
              </a:ext>
            </a:extLst>
          </p:cNvPr>
          <p:cNvPicPr>
            <a:picLocks noChangeAspect="1"/>
          </p:cNvPicPr>
          <p:nvPr/>
        </p:nvPicPr>
        <p:blipFill>
          <a:blip r:embed="rId16"/>
          <a:stretch>
            <a:fillRect/>
          </a:stretch>
        </p:blipFill>
        <p:spPr>
          <a:xfrm>
            <a:off x="749060" y="8905695"/>
            <a:ext cx="3505200" cy="8001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4902332" y="571974"/>
            <a:ext cx="12577343" cy="838197"/>
            <a:chOff x="0" y="0"/>
            <a:chExt cx="16769790" cy="1117596"/>
          </a:xfrm>
        </p:grpSpPr>
        <p:sp>
          <p:nvSpPr>
            <p:cNvPr id="22" name="Freeform 22"/>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3" name="TextBox 23"/>
            <p:cNvSpPr txBox="1"/>
            <p:nvPr/>
          </p:nvSpPr>
          <p:spPr>
            <a:xfrm>
              <a:off x="0" y="38100"/>
              <a:ext cx="16769790" cy="1079496"/>
            </a:xfrm>
            <a:prstGeom prst="rect">
              <a:avLst/>
            </a:prstGeom>
          </p:spPr>
          <p:txBody>
            <a:bodyPr lIns="0" tIns="0" rIns="0" bIns="0" rtlCol="0" anchor="b"/>
            <a:lstStyle/>
            <a:p>
              <a:pPr algn="l">
                <a:lnSpc>
                  <a:spcPts val="4536"/>
                </a:lnSpc>
              </a:pPr>
              <a:r>
                <a:rPr lang="en-US" sz="4200" b="1">
                  <a:solidFill>
                    <a:srgbClr val="FFFFFF"/>
                  </a:solidFill>
                  <a:latin typeface="Georgia Bold"/>
                  <a:ea typeface="Georgia Bold"/>
                  <a:cs typeface="Georgia Bold"/>
                  <a:sym typeface="Georgia Bold"/>
                </a:rPr>
                <a:t>Riciclaggio dei tessili e rifiuti nell'Europa di oggi</a:t>
              </a:r>
            </a:p>
          </p:txBody>
        </p:sp>
      </p:grpSp>
      <p:grpSp>
        <p:nvGrpSpPr>
          <p:cNvPr id="24" name="Group 24"/>
          <p:cNvGrpSpPr/>
          <p:nvPr/>
        </p:nvGrpSpPr>
        <p:grpSpPr>
          <a:xfrm>
            <a:off x="4902332" y="1517184"/>
            <a:ext cx="13263142" cy="1162592"/>
            <a:chOff x="0" y="0"/>
            <a:chExt cx="17684190" cy="1550122"/>
          </a:xfrm>
        </p:grpSpPr>
        <p:sp>
          <p:nvSpPr>
            <p:cNvPr id="25" name="Freeform 25"/>
            <p:cNvSpPr/>
            <p:nvPr/>
          </p:nvSpPr>
          <p:spPr>
            <a:xfrm>
              <a:off x="0" y="0"/>
              <a:ext cx="17684190" cy="1550122"/>
            </a:xfrm>
            <a:custGeom>
              <a:avLst/>
              <a:gdLst/>
              <a:ahLst/>
              <a:cxnLst/>
              <a:rect l="l" t="t" r="r" b="b"/>
              <a:pathLst>
                <a:path w="17684190" h="1550122">
                  <a:moveTo>
                    <a:pt x="0" y="0"/>
                  </a:moveTo>
                  <a:lnTo>
                    <a:pt x="17684190" y="0"/>
                  </a:lnTo>
                  <a:lnTo>
                    <a:pt x="17684190" y="1550122"/>
                  </a:lnTo>
                  <a:lnTo>
                    <a:pt x="0" y="1550122"/>
                  </a:lnTo>
                  <a:close/>
                </a:path>
              </a:pathLst>
            </a:custGeom>
            <a:solidFill>
              <a:srgbClr val="000000">
                <a:alpha val="0"/>
              </a:srgbClr>
            </a:solidFill>
          </p:spPr>
          <p:txBody>
            <a:bodyPr/>
            <a:lstStyle/>
            <a:p>
              <a:endParaRPr lang="el-GR"/>
            </a:p>
          </p:txBody>
        </p:sp>
        <p:sp>
          <p:nvSpPr>
            <p:cNvPr id="26" name="TextBox 26"/>
            <p:cNvSpPr txBox="1"/>
            <p:nvPr/>
          </p:nvSpPr>
          <p:spPr>
            <a:xfrm>
              <a:off x="0" y="38100"/>
              <a:ext cx="17684190" cy="1512022"/>
            </a:xfrm>
            <a:prstGeom prst="rect">
              <a:avLst/>
            </a:prstGeom>
          </p:spPr>
          <p:txBody>
            <a:bodyPr lIns="0" tIns="0" rIns="0" bIns="0" rtlCol="0" anchor="b"/>
            <a:lstStyle/>
            <a:p>
              <a:pPr algn="l">
                <a:lnSpc>
                  <a:spcPts val="3888"/>
                </a:lnSpc>
              </a:pPr>
              <a:r>
                <a:rPr lang="en-US" sz="3600" b="1">
                  <a:solidFill>
                    <a:srgbClr val="C0FF99"/>
                  </a:solidFill>
                  <a:latin typeface="Georgia Bold"/>
                  <a:ea typeface="Georgia Bold"/>
                  <a:cs typeface="Georgia Bold"/>
                  <a:sym typeface="Georgia Bold"/>
                </a:rPr>
                <a:t>Un settore in trasformazione: ostacoli strutturali a un'economia circolare nel settore tessile</a:t>
              </a:r>
            </a:p>
          </p:txBody>
        </p:sp>
      </p:grpSp>
      <p:sp>
        <p:nvSpPr>
          <p:cNvPr id="27" name="TextBox 27"/>
          <p:cNvSpPr txBox="1"/>
          <p:nvPr/>
        </p:nvSpPr>
        <p:spPr>
          <a:xfrm>
            <a:off x="1350105" y="6856892"/>
            <a:ext cx="3127425" cy="989439"/>
          </a:xfrm>
          <a:prstGeom prst="rect">
            <a:avLst/>
          </a:prstGeom>
        </p:spPr>
        <p:txBody>
          <a:bodyPr lIns="0" tIns="0" rIns="0" bIns="0" rtlCol="0" anchor="t">
            <a:spAutoFit/>
          </a:bodyPr>
          <a:lstStyle/>
          <a:p>
            <a:pPr algn="ctr">
              <a:lnSpc>
                <a:spcPts val="3600"/>
              </a:lnSpc>
            </a:pPr>
            <a:r>
              <a:rPr lang="en-US" sz="3000" b="1">
                <a:solidFill>
                  <a:srgbClr val="FFFFFF"/>
                </a:solidFill>
                <a:latin typeface="Arial Bold"/>
                <a:ea typeface="Arial Bold"/>
                <a:cs typeface="Arial Bold"/>
                <a:sym typeface="Arial Bold"/>
              </a:rPr>
              <a:t>Materiali complessi</a:t>
            </a:r>
          </a:p>
        </p:txBody>
      </p:sp>
      <p:grpSp>
        <p:nvGrpSpPr>
          <p:cNvPr id="28" name="Group 28"/>
          <p:cNvGrpSpPr>
            <a:grpSpLocks noChangeAspect="1"/>
          </p:cNvGrpSpPr>
          <p:nvPr/>
        </p:nvGrpSpPr>
        <p:grpSpPr>
          <a:xfrm>
            <a:off x="-15657" y="2786788"/>
            <a:ext cx="18303672" cy="3914392"/>
            <a:chOff x="0" y="0"/>
            <a:chExt cx="24404896" cy="5219190"/>
          </a:xfrm>
        </p:grpSpPr>
        <p:sp>
          <p:nvSpPr>
            <p:cNvPr id="29" name="Freeform 29" descr="Εικόνα που περιέχει λευκό, μπλούζα γυμναστικής  Το περιεχόμενο που δημιουργείται από ΑΙ μπορεί να μην είναι σωστό."/>
            <p:cNvSpPr/>
            <p:nvPr/>
          </p:nvSpPr>
          <p:spPr>
            <a:xfrm>
              <a:off x="0" y="0"/>
              <a:ext cx="24404955" cy="5219192"/>
            </a:xfrm>
            <a:custGeom>
              <a:avLst/>
              <a:gdLst/>
              <a:ahLst/>
              <a:cxnLst/>
              <a:rect l="l" t="t" r="r" b="b"/>
              <a:pathLst>
                <a:path w="24404955" h="5219192">
                  <a:moveTo>
                    <a:pt x="0" y="0"/>
                  </a:moveTo>
                  <a:lnTo>
                    <a:pt x="24404955" y="0"/>
                  </a:lnTo>
                  <a:lnTo>
                    <a:pt x="24404955" y="5219192"/>
                  </a:lnTo>
                  <a:lnTo>
                    <a:pt x="0" y="5219192"/>
                  </a:lnTo>
                  <a:lnTo>
                    <a:pt x="0" y="0"/>
                  </a:lnTo>
                  <a:close/>
                </a:path>
              </a:pathLst>
            </a:custGeom>
            <a:blipFill>
              <a:blip r:embed="rId10"/>
              <a:stretch>
                <a:fillRect t="-60399" r="85" b="-73201"/>
              </a:stretch>
            </a:blipFill>
          </p:spPr>
          <p:txBody>
            <a:bodyPr/>
            <a:lstStyle/>
            <a:p>
              <a:endParaRPr lang="el-GR"/>
            </a:p>
          </p:txBody>
        </p:sp>
      </p:grpSp>
      <p:sp>
        <p:nvSpPr>
          <p:cNvPr id="30" name="TextBox 30"/>
          <p:cNvSpPr txBox="1"/>
          <p:nvPr/>
        </p:nvSpPr>
        <p:spPr>
          <a:xfrm>
            <a:off x="5000331" y="6856888"/>
            <a:ext cx="4381038" cy="989439"/>
          </a:xfrm>
          <a:prstGeom prst="rect">
            <a:avLst/>
          </a:prstGeom>
        </p:spPr>
        <p:txBody>
          <a:bodyPr lIns="0" tIns="0" rIns="0" bIns="0" rtlCol="0" anchor="t">
            <a:spAutoFit/>
          </a:bodyPr>
          <a:lstStyle/>
          <a:p>
            <a:pPr algn="ctr">
              <a:lnSpc>
                <a:spcPts val="3600"/>
              </a:lnSpc>
            </a:pPr>
            <a:r>
              <a:rPr lang="en-US" sz="3000" b="1">
                <a:solidFill>
                  <a:srgbClr val="FFFFFF"/>
                </a:solidFill>
                <a:latin typeface="Arial Bold"/>
                <a:ea typeface="Arial Bold"/>
                <a:cs typeface="Arial Bold"/>
                <a:sym typeface="Arial Bold"/>
              </a:rPr>
              <a:t>Infrastrutture di smistamento e riciclaggio limitate</a:t>
            </a:r>
          </a:p>
        </p:txBody>
      </p:sp>
      <p:sp>
        <p:nvSpPr>
          <p:cNvPr id="31" name="TextBox 31"/>
          <p:cNvSpPr txBox="1"/>
          <p:nvPr/>
        </p:nvSpPr>
        <p:spPr>
          <a:xfrm>
            <a:off x="9572328" y="6856887"/>
            <a:ext cx="3920151" cy="989439"/>
          </a:xfrm>
          <a:prstGeom prst="rect">
            <a:avLst/>
          </a:prstGeom>
        </p:spPr>
        <p:txBody>
          <a:bodyPr lIns="0" tIns="0" rIns="0" bIns="0" rtlCol="0" anchor="t">
            <a:spAutoFit/>
          </a:bodyPr>
          <a:lstStyle/>
          <a:p>
            <a:pPr algn="ctr">
              <a:lnSpc>
                <a:spcPts val="3600"/>
              </a:lnSpc>
            </a:pPr>
            <a:r>
              <a:rPr lang="en-US" sz="3000" b="1">
                <a:solidFill>
                  <a:srgbClr val="FFFFFF"/>
                </a:solidFill>
                <a:latin typeface="Arial Bold"/>
                <a:ea typeface="Arial Bold"/>
                <a:cs typeface="Arial Bold"/>
                <a:sym typeface="Arial Bold"/>
              </a:rPr>
              <a:t>Scarso incentivo economico</a:t>
            </a:r>
          </a:p>
        </p:txBody>
      </p:sp>
      <p:sp>
        <p:nvSpPr>
          <p:cNvPr id="32" name="TextBox 32"/>
          <p:cNvSpPr txBox="1"/>
          <p:nvPr/>
        </p:nvSpPr>
        <p:spPr>
          <a:xfrm>
            <a:off x="13849358" y="6856887"/>
            <a:ext cx="3256473" cy="989439"/>
          </a:xfrm>
          <a:prstGeom prst="rect">
            <a:avLst/>
          </a:prstGeom>
        </p:spPr>
        <p:txBody>
          <a:bodyPr lIns="0" tIns="0" rIns="0" bIns="0" rtlCol="0" anchor="t">
            <a:spAutoFit/>
          </a:bodyPr>
          <a:lstStyle/>
          <a:p>
            <a:pPr algn="ctr">
              <a:lnSpc>
                <a:spcPts val="3600"/>
              </a:lnSpc>
            </a:pPr>
            <a:r>
              <a:rPr lang="en-US" sz="3000" b="1">
                <a:solidFill>
                  <a:srgbClr val="FFFFFF"/>
                </a:solidFill>
                <a:latin typeface="Arial Bold"/>
                <a:ea typeface="Arial Bold"/>
                <a:cs typeface="Arial Bold"/>
                <a:sym typeface="Arial Bold"/>
              </a:rPr>
              <a:t>Percorsi di fine vita poco chiari</a:t>
            </a:r>
          </a:p>
        </p:txBody>
      </p:sp>
      <p:pic>
        <p:nvPicPr>
          <p:cNvPr id="34" name="Immagine 33" descr="Immagine che contiene Blu elettrico, Carattere, blu, Blu intenso&#10;&#10;Il contenuto generato dall&amp;#39;IA potrebbe non essere corretto.">
            <a:extLst>
              <a:ext uri="{FF2B5EF4-FFF2-40B4-BE49-F238E27FC236}">
                <a16:creationId xmlns:a16="http://schemas.microsoft.com/office/drawing/2014/main" id="{57F6C640-2B68-4644-BD94-66D1237D57A8}"/>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4902332" y="571974"/>
            <a:ext cx="12577343" cy="838197"/>
            <a:chOff x="0" y="0"/>
            <a:chExt cx="16769790" cy="1117596"/>
          </a:xfrm>
        </p:grpSpPr>
        <p:sp>
          <p:nvSpPr>
            <p:cNvPr id="22" name="Freeform 22"/>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3" name="TextBox 23"/>
            <p:cNvSpPr txBox="1"/>
            <p:nvPr/>
          </p:nvSpPr>
          <p:spPr>
            <a:xfrm>
              <a:off x="0" y="38100"/>
              <a:ext cx="16769790" cy="1079496"/>
            </a:xfrm>
            <a:prstGeom prst="rect">
              <a:avLst/>
            </a:prstGeom>
          </p:spPr>
          <p:txBody>
            <a:bodyPr lIns="0" tIns="0" rIns="0" bIns="0" rtlCol="0" anchor="b"/>
            <a:lstStyle/>
            <a:p>
              <a:pPr algn="l">
                <a:lnSpc>
                  <a:spcPts val="4536"/>
                </a:lnSpc>
              </a:pPr>
              <a:r>
                <a:rPr lang="en-US" sz="4200" b="1">
                  <a:solidFill>
                    <a:srgbClr val="FFFFFF"/>
                  </a:solidFill>
                  <a:latin typeface="Georgia Bold"/>
                  <a:ea typeface="Georgia Bold"/>
                  <a:cs typeface="Georgia Bold"/>
                  <a:sym typeface="Georgia Bold"/>
                </a:rPr>
                <a:t>Riciclaggio dei tessili e rifiuti nell'Europa di oggi</a:t>
              </a:r>
            </a:p>
          </p:txBody>
        </p:sp>
      </p:grpSp>
      <p:grpSp>
        <p:nvGrpSpPr>
          <p:cNvPr id="24" name="Group 24"/>
          <p:cNvGrpSpPr/>
          <p:nvPr/>
        </p:nvGrpSpPr>
        <p:grpSpPr>
          <a:xfrm>
            <a:off x="4902332" y="1501885"/>
            <a:ext cx="13263142" cy="1162592"/>
            <a:chOff x="0" y="0"/>
            <a:chExt cx="17684190" cy="1550122"/>
          </a:xfrm>
        </p:grpSpPr>
        <p:sp>
          <p:nvSpPr>
            <p:cNvPr id="25" name="Freeform 25"/>
            <p:cNvSpPr/>
            <p:nvPr/>
          </p:nvSpPr>
          <p:spPr>
            <a:xfrm>
              <a:off x="0" y="0"/>
              <a:ext cx="17684190" cy="1550122"/>
            </a:xfrm>
            <a:custGeom>
              <a:avLst/>
              <a:gdLst/>
              <a:ahLst/>
              <a:cxnLst/>
              <a:rect l="l" t="t" r="r" b="b"/>
              <a:pathLst>
                <a:path w="17684190" h="1550122">
                  <a:moveTo>
                    <a:pt x="0" y="0"/>
                  </a:moveTo>
                  <a:lnTo>
                    <a:pt x="17684190" y="0"/>
                  </a:lnTo>
                  <a:lnTo>
                    <a:pt x="17684190" y="1550122"/>
                  </a:lnTo>
                  <a:lnTo>
                    <a:pt x="0" y="1550122"/>
                  </a:lnTo>
                  <a:close/>
                </a:path>
              </a:pathLst>
            </a:custGeom>
            <a:solidFill>
              <a:srgbClr val="000000">
                <a:alpha val="0"/>
              </a:srgbClr>
            </a:solidFill>
          </p:spPr>
          <p:txBody>
            <a:bodyPr/>
            <a:lstStyle/>
            <a:p>
              <a:endParaRPr lang="el-GR"/>
            </a:p>
          </p:txBody>
        </p:sp>
        <p:sp>
          <p:nvSpPr>
            <p:cNvPr id="26" name="TextBox 26"/>
            <p:cNvSpPr txBox="1"/>
            <p:nvPr/>
          </p:nvSpPr>
          <p:spPr>
            <a:xfrm>
              <a:off x="0" y="38100"/>
              <a:ext cx="17684190" cy="1512022"/>
            </a:xfrm>
            <a:prstGeom prst="rect">
              <a:avLst/>
            </a:prstGeom>
          </p:spPr>
          <p:txBody>
            <a:bodyPr lIns="0" tIns="0" rIns="0" bIns="0" rtlCol="0" anchor="b"/>
            <a:lstStyle/>
            <a:p>
              <a:pPr algn="l">
                <a:lnSpc>
                  <a:spcPts val="3888"/>
                </a:lnSpc>
              </a:pPr>
              <a:r>
                <a:rPr lang="en-US" sz="3600" b="1">
                  <a:solidFill>
                    <a:srgbClr val="C0FF99"/>
                  </a:solidFill>
                  <a:latin typeface="Georgia Bold"/>
                  <a:ea typeface="Georgia Bold"/>
                  <a:cs typeface="Georgia Bold"/>
                  <a:sym typeface="Georgia Bold"/>
                </a:rPr>
                <a:t>Un settore in trasformazione: dai rifiuti alle risorse - La visione circolare dell'UE per il settore tessile</a:t>
              </a:r>
            </a:p>
          </p:txBody>
        </p:sp>
      </p:grpSp>
      <p:grpSp>
        <p:nvGrpSpPr>
          <p:cNvPr id="27" name="Group 27"/>
          <p:cNvGrpSpPr>
            <a:grpSpLocks noChangeAspect="1"/>
          </p:cNvGrpSpPr>
          <p:nvPr/>
        </p:nvGrpSpPr>
        <p:grpSpPr>
          <a:xfrm>
            <a:off x="6065274" y="2580968"/>
            <a:ext cx="6157468" cy="5936226"/>
            <a:chOff x="0" y="0"/>
            <a:chExt cx="8209958" cy="7914968"/>
          </a:xfrm>
        </p:grpSpPr>
        <p:sp>
          <p:nvSpPr>
            <p:cNvPr id="28" name="Freeform 28" descr="Εικόνα που περιέχει κύκλος, τέχνη, σύμβολο  Το περιεχόμενο που δημιουργείται από ΑΙ μπορεί να μην είναι σωστό."/>
            <p:cNvSpPr/>
            <p:nvPr/>
          </p:nvSpPr>
          <p:spPr>
            <a:xfrm>
              <a:off x="0" y="0"/>
              <a:ext cx="8209915" cy="7915021"/>
            </a:xfrm>
            <a:custGeom>
              <a:avLst/>
              <a:gdLst/>
              <a:ahLst/>
              <a:cxnLst/>
              <a:rect l="l" t="t" r="r" b="b"/>
              <a:pathLst>
                <a:path w="8209915" h="7915021">
                  <a:moveTo>
                    <a:pt x="0" y="0"/>
                  </a:moveTo>
                  <a:lnTo>
                    <a:pt x="8209915" y="0"/>
                  </a:lnTo>
                  <a:lnTo>
                    <a:pt x="8209915" y="7915021"/>
                  </a:lnTo>
                  <a:lnTo>
                    <a:pt x="0" y="7915021"/>
                  </a:lnTo>
                  <a:lnTo>
                    <a:pt x="0" y="0"/>
                  </a:lnTo>
                  <a:close/>
                </a:path>
              </a:pathLst>
            </a:custGeom>
            <a:blipFill>
              <a:blip r:embed="rId10"/>
              <a:stretch>
                <a:fillRect l="-46065" r="-46749"/>
              </a:stretch>
            </a:blipFill>
          </p:spPr>
          <p:txBody>
            <a:bodyPr/>
            <a:lstStyle/>
            <a:p>
              <a:endParaRPr lang="el-GR"/>
            </a:p>
          </p:txBody>
        </p:sp>
      </p:grpSp>
      <p:sp>
        <p:nvSpPr>
          <p:cNvPr id="29" name="TextBox 29"/>
          <p:cNvSpPr txBox="1"/>
          <p:nvPr/>
        </p:nvSpPr>
        <p:spPr>
          <a:xfrm>
            <a:off x="976344" y="2893080"/>
            <a:ext cx="5605863" cy="1737629"/>
          </a:xfrm>
          <a:prstGeom prst="rect">
            <a:avLst/>
          </a:prstGeom>
        </p:spPr>
        <p:txBody>
          <a:bodyPr lIns="0" tIns="0" rIns="0" bIns="0" rtlCol="0" anchor="t">
            <a:spAutoFit/>
          </a:bodyPr>
          <a:lstStyle/>
          <a:p>
            <a:pPr algn="ctr">
              <a:lnSpc>
                <a:spcPts val="4320"/>
              </a:lnSpc>
            </a:pPr>
            <a:r>
              <a:rPr lang="en-US" sz="3600">
                <a:solidFill>
                  <a:srgbClr val="C0FF99"/>
                </a:solidFill>
                <a:latin typeface="Arial"/>
                <a:ea typeface="Arial"/>
                <a:cs typeface="Arial"/>
                <a:sym typeface="Arial"/>
              </a:rPr>
              <a:t>Strategia dell'UE per un settore tessile sostenibile e circolare (2022)</a:t>
            </a:r>
          </a:p>
        </p:txBody>
      </p:sp>
      <p:sp>
        <p:nvSpPr>
          <p:cNvPr id="30" name="TextBox 30"/>
          <p:cNvSpPr txBox="1"/>
          <p:nvPr/>
        </p:nvSpPr>
        <p:spPr>
          <a:xfrm>
            <a:off x="976342" y="6893578"/>
            <a:ext cx="5605863" cy="1183631"/>
          </a:xfrm>
          <a:prstGeom prst="rect">
            <a:avLst/>
          </a:prstGeom>
        </p:spPr>
        <p:txBody>
          <a:bodyPr lIns="0" tIns="0" rIns="0" bIns="0" rtlCol="0" anchor="t">
            <a:spAutoFit/>
          </a:bodyPr>
          <a:lstStyle/>
          <a:p>
            <a:pPr algn="ctr">
              <a:lnSpc>
                <a:spcPts val="4320"/>
              </a:lnSpc>
            </a:pPr>
            <a:r>
              <a:rPr lang="en-US" sz="3600">
                <a:solidFill>
                  <a:srgbClr val="C0FF99"/>
                </a:solidFill>
                <a:latin typeface="Arial"/>
                <a:ea typeface="Arial"/>
                <a:cs typeface="Arial"/>
                <a:sym typeface="Arial"/>
              </a:rPr>
              <a:t>Responsabilità estesa del produttore (EPR)</a:t>
            </a:r>
          </a:p>
        </p:txBody>
      </p:sp>
      <p:sp>
        <p:nvSpPr>
          <p:cNvPr id="31" name="TextBox 31"/>
          <p:cNvSpPr txBox="1"/>
          <p:nvPr/>
        </p:nvSpPr>
        <p:spPr>
          <a:xfrm>
            <a:off x="12111373" y="2893077"/>
            <a:ext cx="5605863" cy="1737628"/>
          </a:xfrm>
          <a:prstGeom prst="rect">
            <a:avLst/>
          </a:prstGeom>
        </p:spPr>
        <p:txBody>
          <a:bodyPr lIns="0" tIns="0" rIns="0" bIns="0" rtlCol="0" anchor="t">
            <a:spAutoFit/>
          </a:bodyPr>
          <a:lstStyle/>
          <a:p>
            <a:pPr algn="ctr">
              <a:lnSpc>
                <a:spcPts val="4320"/>
              </a:lnSpc>
            </a:pPr>
            <a:r>
              <a:rPr lang="en-US" sz="3600">
                <a:solidFill>
                  <a:srgbClr val="C0FF99"/>
                </a:solidFill>
                <a:latin typeface="Arial"/>
                <a:ea typeface="Arial"/>
                <a:cs typeface="Arial"/>
                <a:sym typeface="Arial"/>
              </a:rPr>
              <a:t>Raccolta differenziata obbligatoria dei tessili entro il 2025</a:t>
            </a:r>
          </a:p>
        </p:txBody>
      </p:sp>
      <p:sp>
        <p:nvSpPr>
          <p:cNvPr id="32" name="TextBox 32"/>
          <p:cNvSpPr txBox="1"/>
          <p:nvPr/>
        </p:nvSpPr>
        <p:spPr>
          <a:xfrm>
            <a:off x="12111373" y="6893577"/>
            <a:ext cx="5605863" cy="629633"/>
          </a:xfrm>
          <a:prstGeom prst="rect">
            <a:avLst/>
          </a:prstGeom>
        </p:spPr>
        <p:txBody>
          <a:bodyPr lIns="0" tIns="0" rIns="0" bIns="0" rtlCol="0" anchor="t">
            <a:spAutoFit/>
          </a:bodyPr>
          <a:lstStyle/>
          <a:p>
            <a:pPr algn="ctr">
              <a:lnSpc>
                <a:spcPts val="4320"/>
              </a:lnSpc>
            </a:pPr>
            <a:r>
              <a:rPr lang="en-US" sz="3600">
                <a:solidFill>
                  <a:srgbClr val="C0FF99"/>
                </a:solidFill>
                <a:latin typeface="Arial"/>
                <a:ea typeface="Arial"/>
                <a:cs typeface="Arial"/>
                <a:sym typeface="Arial"/>
              </a:rPr>
              <a:t>Focus sull'innovazione</a:t>
            </a:r>
          </a:p>
        </p:txBody>
      </p:sp>
      <p:pic>
        <p:nvPicPr>
          <p:cNvPr id="34" name="Immagine 33" descr="Immagine che contiene Blu elettrico, Carattere, blu, Blu intenso&#10;&#10;Il contenuto generato dall&amp;#39;IA potrebbe non essere corretto.">
            <a:extLst>
              <a:ext uri="{FF2B5EF4-FFF2-40B4-BE49-F238E27FC236}">
                <a16:creationId xmlns:a16="http://schemas.microsoft.com/office/drawing/2014/main" id="{95D3D0B1-1646-7FAE-091F-D46E29724F4A}"/>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0" name="Group 20"/>
          <p:cNvGrpSpPr/>
          <p:nvPr/>
        </p:nvGrpSpPr>
        <p:grpSpPr>
          <a:xfrm>
            <a:off x="-1" y="2070212"/>
            <a:ext cx="12324501" cy="996063"/>
            <a:chOff x="0" y="0"/>
            <a:chExt cx="3366787" cy="262338"/>
          </a:xfrm>
        </p:grpSpPr>
        <p:sp>
          <p:nvSpPr>
            <p:cNvPr id="21" name="Freeform 21"/>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l-GR"/>
            </a:p>
          </p:txBody>
        </p:sp>
        <p:sp>
          <p:nvSpPr>
            <p:cNvPr id="22" name="TextBox 22"/>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grpSp>
        <p:nvGrpSpPr>
          <p:cNvPr id="23" name="Group 23"/>
          <p:cNvGrpSpPr/>
          <p:nvPr/>
        </p:nvGrpSpPr>
        <p:grpSpPr>
          <a:xfrm>
            <a:off x="4781204" y="992505"/>
            <a:ext cx="12577343" cy="838197"/>
            <a:chOff x="0" y="0"/>
            <a:chExt cx="16769790" cy="1117596"/>
          </a:xfrm>
        </p:grpSpPr>
        <p:sp>
          <p:nvSpPr>
            <p:cNvPr id="24" name="Freeform 2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5" name="TextBox 25"/>
            <p:cNvSpPr txBox="1"/>
            <p:nvPr/>
          </p:nvSpPr>
          <p:spPr>
            <a:xfrm>
              <a:off x="0" y="66675"/>
              <a:ext cx="1676979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Il settore tessile oggi</a:t>
              </a:r>
            </a:p>
          </p:txBody>
        </p:sp>
      </p:gr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sp>
        <p:nvSpPr>
          <p:cNvPr id="27" name="TextBox 27"/>
          <p:cNvSpPr txBox="1"/>
          <p:nvPr/>
        </p:nvSpPr>
        <p:spPr>
          <a:xfrm>
            <a:off x="1052204" y="2308020"/>
            <a:ext cx="10523675" cy="510921"/>
          </a:xfrm>
          <a:prstGeom prst="rect">
            <a:avLst/>
          </a:prstGeom>
        </p:spPr>
        <p:txBody>
          <a:bodyPr lIns="0" tIns="0" rIns="0" bIns="0" rtlCol="0" anchor="t">
            <a:spAutoFit/>
          </a:bodyPr>
          <a:lstStyle/>
          <a:p>
            <a:pPr algn="l">
              <a:lnSpc>
                <a:spcPts val="3761"/>
              </a:lnSpc>
            </a:pPr>
            <a:r>
              <a:rPr lang="en-US" sz="3299" b="1">
                <a:solidFill>
                  <a:srgbClr val="FFFFFF"/>
                </a:solidFill>
                <a:latin typeface="Arial Bold"/>
                <a:ea typeface="Arial Bold"/>
                <a:cs typeface="Arial Bold"/>
                <a:sym typeface="Arial Bold"/>
              </a:rPr>
              <a:t>SCENARIO 3 – RIFIUTI TESSILI E RICICLAGGIO</a:t>
            </a:r>
          </a:p>
        </p:txBody>
      </p:sp>
      <p:grpSp>
        <p:nvGrpSpPr>
          <p:cNvPr id="28" name="Group 28"/>
          <p:cNvGrpSpPr/>
          <p:nvPr/>
        </p:nvGrpSpPr>
        <p:grpSpPr>
          <a:xfrm>
            <a:off x="11973699" y="4856042"/>
            <a:ext cx="4739949" cy="930560"/>
            <a:chOff x="0" y="0"/>
            <a:chExt cx="1248382" cy="245086"/>
          </a:xfrm>
        </p:grpSpPr>
        <p:sp>
          <p:nvSpPr>
            <p:cNvPr id="29" name="Freeform 29"/>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l-GR"/>
            </a:p>
          </p:txBody>
        </p:sp>
        <p:sp>
          <p:nvSpPr>
            <p:cNvPr id="30" name="TextBox 30"/>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31" name="TextBox 31"/>
          <p:cNvSpPr txBox="1"/>
          <p:nvPr/>
        </p:nvSpPr>
        <p:spPr>
          <a:xfrm>
            <a:off x="1052204" y="3426865"/>
            <a:ext cx="15375135" cy="1221486"/>
          </a:xfrm>
          <a:prstGeom prst="rect">
            <a:avLst/>
          </a:prstGeom>
        </p:spPr>
        <p:txBody>
          <a:bodyPr lIns="0" tIns="0" rIns="0" bIns="0" rtlCol="0" anchor="t">
            <a:spAutoFit/>
          </a:bodyPr>
          <a:lstStyle/>
          <a:p>
            <a:pPr algn="l">
              <a:lnSpc>
                <a:spcPts val="3191"/>
              </a:lnSpc>
            </a:pPr>
            <a:r>
              <a:rPr lang="en-US" sz="2799">
                <a:solidFill>
                  <a:srgbClr val="C0FF99"/>
                </a:solidFill>
                <a:latin typeface="Arial"/>
                <a:ea typeface="Arial"/>
                <a:cs typeface="Arial"/>
                <a:sym typeface="Arial"/>
              </a:rPr>
              <a:t>I rifiuti tessili danneggiano l'ambiente inquinando il suolo, l'acqua e l'aria.  Gli indumenti smessi impiegano anni per decomporsi, rilasciando sostanze tossiche nel suolo. Le microplastiche e le sostanze chimiche tossiche inquinano ulteriormente gli ecosistemi. </a:t>
            </a:r>
          </a:p>
        </p:txBody>
      </p:sp>
      <p:sp>
        <p:nvSpPr>
          <p:cNvPr id="32" name="TextBox 32"/>
          <p:cNvSpPr txBox="1"/>
          <p:nvPr/>
        </p:nvSpPr>
        <p:spPr>
          <a:xfrm>
            <a:off x="1028700" y="7277326"/>
            <a:ext cx="10547179" cy="1276350"/>
          </a:xfrm>
          <a:prstGeom prst="rect">
            <a:avLst/>
          </a:prstGeom>
        </p:spPr>
        <p:txBody>
          <a:bodyPr lIns="0" tIns="0" rIns="0" bIns="0" rtlCol="0" anchor="t">
            <a:spAutoFit/>
          </a:bodyPr>
          <a:lstStyle/>
          <a:p>
            <a:pPr algn="l">
              <a:lnSpc>
                <a:spcPts val="3360"/>
              </a:lnSpc>
              <a:spcBef>
                <a:spcPct val="0"/>
              </a:spcBef>
            </a:pPr>
            <a:r>
              <a:rPr lang="en-US" sz="2800">
                <a:solidFill>
                  <a:srgbClr val="FFFFFF"/>
                </a:solidFill>
                <a:latin typeface="Arial"/>
                <a:ea typeface="Arial"/>
                <a:cs typeface="Arial"/>
                <a:sym typeface="Arial"/>
              </a:rPr>
              <a:t>Tecniche di riciclaggio da tessile a tessile: riciclaggio meccanico e riciclaggio chimico, riciclaggio termomeccanico e termochimico </a:t>
            </a:r>
          </a:p>
        </p:txBody>
      </p:sp>
      <p:sp>
        <p:nvSpPr>
          <p:cNvPr id="33" name="TextBox 33"/>
          <p:cNvSpPr txBox="1"/>
          <p:nvPr/>
        </p:nvSpPr>
        <p:spPr>
          <a:xfrm>
            <a:off x="1028700" y="4905601"/>
            <a:ext cx="10740975" cy="857250"/>
          </a:xfrm>
          <a:prstGeom prst="rect">
            <a:avLst/>
          </a:prstGeom>
        </p:spPr>
        <p:txBody>
          <a:bodyPr lIns="0" tIns="0" rIns="0" bIns="0" rtlCol="0" anchor="t">
            <a:spAutoFit/>
          </a:bodyPr>
          <a:lstStyle/>
          <a:p>
            <a:pPr algn="l">
              <a:lnSpc>
                <a:spcPts val="3360"/>
              </a:lnSpc>
              <a:spcBef>
                <a:spcPct val="0"/>
              </a:spcBef>
            </a:pPr>
            <a:r>
              <a:rPr lang="en-US" sz="2800">
                <a:solidFill>
                  <a:srgbClr val="FFFFFF"/>
                </a:solidFill>
                <a:latin typeface="Arial"/>
                <a:ea typeface="Arial"/>
                <a:cs typeface="Arial"/>
                <a:sym typeface="Arial"/>
              </a:rPr>
              <a:t>In Europa: una media di 16 kg di rifiuti tessili all'anno per persona, di cui 4,4 kg vengono raccolti separatamente per essere riutilizzati e riciclati</a:t>
            </a:r>
          </a:p>
        </p:txBody>
      </p:sp>
      <p:sp>
        <p:nvSpPr>
          <p:cNvPr id="34" name="TextBox 34"/>
          <p:cNvSpPr txBox="1"/>
          <p:nvPr/>
        </p:nvSpPr>
        <p:spPr>
          <a:xfrm>
            <a:off x="12050128" y="5081752"/>
            <a:ext cx="4587091" cy="438150"/>
          </a:xfrm>
          <a:prstGeom prst="rect">
            <a:avLst/>
          </a:prstGeom>
        </p:spPr>
        <p:txBody>
          <a:bodyPr lIns="0" tIns="0" rIns="0" bIns="0" rtlCol="0" anchor="t">
            <a:spAutoFit/>
          </a:bodyPr>
          <a:lstStyle/>
          <a:p>
            <a:pPr algn="ctr">
              <a:lnSpc>
                <a:spcPts val="3360"/>
              </a:lnSpc>
              <a:spcBef>
                <a:spcPct val="0"/>
              </a:spcBef>
            </a:pPr>
            <a:r>
              <a:rPr lang="en-US" sz="2800">
                <a:solidFill>
                  <a:srgbClr val="8D5CFF"/>
                </a:solidFill>
                <a:latin typeface="Arial"/>
                <a:ea typeface="Arial"/>
                <a:cs typeface="Arial"/>
                <a:sym typeface="Arial"/>
              </a:rPr>
              <a:t> La sfida di Harvest</a:t>
            </a:r>
          </a:p>
        </p:txBody>
      </p:sp>
      <p:sp>
        <p:nvSpPr>
          <p:cNvPr id="35" name="TextBox 35"/>
          <p:cNvSpPr txBox="1"/>
          <p:nvPr/>
        </p:nvSpPr>
        <p:spPr>
          <a:xfrm>
            <a:off x="1052204" y="6162901"/>
            <a:ext cx="10802208" cy="857250"/>
          </a:xfrm>
          <a:prstGeom prst="rect">
            <a:avLst/>
          </a:prstGeom>
        </p:spPr>
        <p:txBody>
          <a:bodyPr lIns="0" tIns="0" rIns="0" bIns="0" rtlCol="0" anchor="t">
            <a:spAutoFit/>
          </a:bodyPr>
          <a:lstStyle/>
          <a:p>
            <a:pPr algn="l">
              <a:lnSpc>
                <a:spcPts val="3359"/>
              </a:lnSpc>
              <a:spcBef>
                <a:spcPct val="0"/>
              </a:spcBef>
            </a:pPr>
            <a:r>
              <a:rPr lang="en-US" sz="2799">
                <a:solidFill>
                  <a:srgbClr val="FFFFFF"/>
                </a:solidFill>
                <a:latin typeface="Arial"/>
                <a:ea typeface="Arial"/>
                <a:cs typeface="Arial"/>
                <a:sym typeface="Arial"/>
              </a:rPr>
              <a:t>L'attuale livello di tessuti riciclati utilizzati per produrre nuovi capi di abbigliamento è ancora solo dell'1% circa </a:t>
            </a:r>
          </a:p>
        </p:txBody>
      </p:sp>
      <p:grpSp>
        <p:nvGrpSpPr>
          <p:cNvPr id="36" name="Group 36"/>
          <p:cNvGrpSpPr/>
          <p:nvPr/>
        </p:nvGrpSpPr>
        <p:grpSpPr>
          <a:xfrm>
            <a:off x="11973699" y="6148552"/>
            <a:ext cx="4739949" cy="930560"/>
            <a:chOff x="0" y="0"/>
            <a:chExt cx="1248382" cy="245086"/>
          </a:xfrm>
        </p:grpSpPr>
        <p:sp>
          <p:nvSpPr>
            <p:cNvPr id="37" name="Freeform 37"/>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l-GR"/>
            </a:p>
          </p:txBody>
        </p:sp>
        <p:sp>
          <p:nvSpPr>
            <p:cNvPr id="38" name="TextBox 38"/>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39" name="TextBox 39"/>
          <p:cNvSpPr txBox="1"/>
          <p:nvPr/>
        </p:nvSpPr>
        <p:spPr>
          <a:xfrm>
            <a:off x="12050128" y="6372451"/>
            <a:ext cx="4587091" cy="438150"/>
          </a:xfrm>
          <a:prstGeom prst="rect">
            <a:avLst/>
          </a:prstGeom>
        </p:spPr>
        <p:txBody>
          <a:bodyPr lIns="0" tIns="0" rIns="0" bIns="0" rtlCol="0" anchor="t">
            <a:spAutoFit/>
          </a:bodyPr>
          <a:lstStyle/>
          <a:p>
            <a:pPr algn="ctr">
              <a:lnSpc>
                <a:spcPts val="3360"/>
              </a:lnSpc>
              <a:spcBef>
                <a:spcPct val="0"/>
              </a:spcBef>
            </a:pPr>
            <a:r>
              <a:rPr lang="en-US" sz="2800">
                <a:solidFill>
                  <a:srgbClr val="8D5CFF"/>
                </a:solidFill>
                <a:latin typeface="Arial"/>
                <a:ea typeface="Arial"/>
                <a:cs typeface="Arial"/>
                <a:sym typeface="Arial"/>
              </a:rPr>
              <a:t>La sfida della domanda</a:t>
            </a:r>
          </a:p>
        </p:txBody>
      </p:sp>
      <p:grpSp>
        <p:nvGrpSpPr>
          <p:cNvPr id="40" name="Group 40"/>
          <p:cNvGrpSpPr/>
          <p:nvPr/>
        </p:nvGrpSpPr>
        <p:grpSpPr>
          <a:xfrm>
            <a:off x="11973699" y="7415501"/>
            <a:ext cx="4739949" cy="930560"/>
            <a:chOff x="0" y="0"/>
            <a:chExt cx="1248382" cy="245086"/>
          </a:xfrm>
        </p:grpSpPr>
        <p:sp>
          <p:nvSpPr>
            <p:cNvPr id="41" name="Freeform 41"/>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l-GR"/>
            </a:p>
          </p:txBody>
        </p:sp>
        <p:sp>
          <p:nvSpPr>
            <p:cNvPr id="42" name="TextBox 42"/>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43" name="TextBox 43"/>
          <p:cNvSpPr txBox="1"/>
          <p:nvPr/>
        </p:nvSpPr>
        <p:spPr>
          <a:xfrm>
            <a:off x="12050128" y="7652181"/>
            <a:ext cx="4587091" cy="438150"/>
          </a:xfrm>
          <a:prstGeom prst="rect">
            <a:avLst/>
          </a:prstGeom>
        </p:spPr>
        <p:txBody>
          <a:bodyPr lIns="0" tIns="0" rIns="0" bIns="0" rtlCol="0" anchor="t">
            <a:spAutoFit/>
          </a:bodyPr>
          <a:lstStyle/>
          <a:p>
            <a:pPr algn="ctr">
              <a:lnSpc>
                <a:spcPts val="3360"/>
              </a:lnSpc>
              <a:spcBef>
                <a:spcPct val="0"/>
              </a:spcBef>
            </a:pPr>
            <a:r>
              <a:rPr lang="en-US" sz="2800">
                <a:solidFill>
                  <a:srgbClr val="8D5CFF"/>
                </a:solidFill>
                <a:latin typeface="Arial"/>
                <a:ea typeface="Arial"/>
                <a:cs typeface="Arial"/>
                <a:sym typeface="Arial"/>
              </a:rPr>
              <a:t>sfide tecnologiche</a:t>
            </a:r>
          </a:p>
        </p:txBody>
      </p:sp>
      <p:pic>
        <p:nvPicPr>
          <p:cNvPr id="45" name="Immagine 44" descr="Immagine che contiene Blu elettrico, Carattere, blu, Blu intenso&#10;&#10;Il contenuto generato dall&amp;#39;IA potrebbe non essere corretto.">
            <a:extLst>
              <a:ext uri="{FF2B5EF4-FFF2-40B4-BE49-F238E27FC236}">
                <a16:creationId xmlns:a16="http://schemas.microsoft.com/office/drawing/2014/main" id="{6F3EF515-01AA-5FB1-4417-93995EE7527F}"/>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p:nvPr/>
        </p:nvGrpSpPr>
        <p:grpSpPr>
          <a:xfrm>
            <a:off x="643949" y="587916"/>
            <a:ext cx="17000100" cy="2494187"/>
            <a:chOff x="0" y="0"/>
            <a:chExt cx="22666800" cy="3325582"/>
          </a:xfrm>
        </p:grpSpPr>
        <p:sp>
          <p:nvSpPr>
            <p:cNvPr id="20" name="Freeform 20"/>
            <p:cNvSpPr/>
            <p:nvPr/>
          </p:nvSpPr>
          <p:spPr>
            <a:xfrm>
              <a:off x="0" y="0"/>
              <a:ext cx="22666799" cy="3325582"/>
            </a:xfrm>
            <a:custGeom>
              <a:avLst/>
              <a:gdLst/>
              <a:ahLst/>
              <a:cxnLst/>
              <a:rect l="l" t="t" r="r" b="b"/>
              <a:pathLst>
                <a:path w="22666799" h="3325582">
                  <a:moveTo>
                    <a:pt x="0" y="0"/>
                  </a:moveTo>
                  <a:lnTo>
                    <a:pt x="22666799" y="0"/>
                  </a:lnTo>
                  <a:lnTo>
                    <a:pt x="22666799" y="3325582"/>
                  </a:lnTo>
                  <a:lnTo>
                    <a:pt x="0" y="3325582"/>
                  </a:lnTo>
                  <a:close/>
                </a:path>
              </a:pathLst>
            </a:custGeom>
            <a:solidFill>
              <a:srgbClr val="000000">
                <a:alpha val="0"/>
              </a:srgbClr>
            </a:solidFill>
          </p:spPr>
          <p:txBody>
            <a:bodyPr/>
            <a:lstStyle/>
            <a:p>
              <a:endParaRPr lang="el-GR"/>
            </a:p>
          </p:txBody>
        </p:sp>
        <p:sp>
          <p:nvSpPr>
            <p:cNvPr id="21" name="TextBox 21"/>
            <p:cNvSpPr txBox="1"/>
            <p:nvPr/>
          </p:nvSpPr>
          <p:spPr>
            <a:xfrm>
              <a:off x="0" y="-66675"/>
              <a:ext cx="22666800" cy="3392257"/>
            </a:xfrm>
            <a:prstGeom prst="rect">
              <a:avLst/>
            </a:prstGeom>
          </p:spPr>
          <p:txBody>
            <a:bodyPr lIns="0" tIns="0" rIns="0" bIns="0" rtlCol="0" anchor="ctr"/>
            <a:lstStyle/>
            <a:p>
              <a:pPr algn="ctr">
                <a:lnSpc>
                  <a:spcPts val="4967"/>
                </a:lnSpc>
              </a:pPr>
              <a:r>
                <a:rPr lang="en-US" sz="3600" b="1">
                  <a:solidFill>
                    <a:srgbClr val="75C73E"/>
                  </a:solidFill>
                  <a:latin typeface="Georgia Bold"/>
                  <a:ea typeface="Georgia Bold"/>
                  <a:cs typeface="Georgia Bold"/>
                  <a:sym typeface="Georgia Bold"/>
                </a:rPr>
                <a:t>Il nostro obiettivo è fornire alle donne le conoscenze e le competenze necessarie in materia di sviluppo sostenibile e resilienza, affinché possano assumere efficacemente posizioni manageriali e di leadership nell'industria tessile.</a:t>
              </a:r>
            </a:p>
            <a:p>
              <a:pPr algn="l">
                <a:lnSpc>
                  <a:spcPts val="3888"/>
                </a:lnSpc>
              </a:pPr>
              <a:endParaRPr lang="en-US" sz="3600" b="1">
                <a:solidFill>
                  <a:srgbClr val="75C73E"/>
                </a:solidFill>
                <a:latin typeface="Georgia Bold"/>
                <a:ea typeface="Georgia Bold"/>
                <a:cs typeface="Georgia Bold"/>
                <a:sym typeface="Georgia Bold"/>
              </a:endParaRPr>
            </a:p>
          </p:txBody>
        </p:sp>
      </p:grpSp>
      <p:grpSp>
        <p:nvGrpSpPr>
          <p:cNvPr id="22" name="Group 22"/>
          <p:cNvGrpSpPr>
            <a:grpSpLocks noChangeAspect="1"/>
          </p:cNvGrpSpPr>
          <p:nvPr/>
        </p:nvGrpSpPr>
        <p:grpSpPr>
          <a:xfrm>
            <a:off x="12977366" y="5982057"/>
            <a:ext cx="3709575" cy="1241588"/>
            <a:chOff x="0" y="0"/>
            <a:chExt cx="4946100" cy="1655450"/>
          </a:xfrm>
        </p:grpSpPr>
        <p:sp>
          <p:nvSpPr>
            <p:cNvPr id="23" name="Freeform 23"/>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9"/>
              <a:stretch>
                <a:fillRect/>
              </a:stretch>
            </a:blipFill>
          </p:spPr>
          <p:txBody>
            <a:bodyPr/>
            <a:lstStyle/>
            <a:p>
              <a:endParaRPr lang="el-GR"/>
            </a:p>
          </p:txBody>
        </p:sp>
      </p:grpSp>
      <p:grpSp>
        <p:nvGrpSpPr>
          <p:cNvPr id="24" name="Group 24"/>
          <p:cNvGrpSpPr>
            <a:grpSpLocks noChangeAspect="1"/>
          </p:cNvGrpSpPr>
          <p:nvPr/>
        </p:nvGrpSpPr>
        <p:grpSpPr>
          <a:xfrm>
            <a:off x="14919488" y="4240038"/>
            <a:ext cx="810825" cy="702105"/>
            <a:chOff x="0" y="0"/>
            <a:chExt cx="1081100" cy="936140"/>
          </a:xfrm>
        </p:grpSpPr>
        <p:sp>
          <p:nvSpPr>
            <p:cNvPr id="25" name="Freeform 25"/>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0"/>
              <a:stretch>
                <a:fillRect r="4" b="-15487"/>
              </a:stretch>
            </a:blipFill>
          </p:spPr>
          <p:txBody>
            <a:bodyPr/>
            <a:lstStyle/>
            <a:p>
              <a:endParaRPr lang="el-GR"/>
            </a:p>
          </p:txBody>
        </p:sp>
      </p:grpSp>
      <p:grpSp>
        <p:nvGrpSpPr>
          <p:cNvPr id="26" name="Group 26"/>
          <p:cNvGrpSpPr>
            <a:grpSpLocks noChangeAspect="1"/>
          </p:cNvGrpSpPr>
          <p:nvPr/>
        </p:nvGrpSpPr>
        <p:grpSpPr>
          <a:xfrm>
            <a:off x="8941237" y="4240042"/>
            <a:ext cx="810825" cy="687515"/>
            <a:chOff x="0" y="0"/>
            <a:chExt cx="1081100" cy="916686"/>
          </a:xfrm>
        </p:grpSpPr>
        <p:sp>
          <p:nvSpPr>
            <p:cNvPr id="27" name="Freeform 27"/>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1"/>
              <a:stretch>
                <a:fillRect r="4" b="-17935"/>
              </a:stretch>
            </a:blipFill>
          </p:spPr>
          <p:txBody>
            <a:bodyPr/>
            <a:lstStyle/>
            <a:p>
              <a:endParaRPr lang="el-GR"/>
            </a:p>
          </p:txBody>
        </p:sp>
      </p:grpSp>
      <p:grpSp>
        <p:nvGrpSpPr>
          <p:cNvPr id="28" name="Group 28"/>
          <p:cNvGrpSpPr>
            <a:grpSpLocks noChangeAspect="1"/>
          </p:cNvGrpSpPr>
          <p:nvPr/>
        </p:nvGrpSpPr>
        <p:grpSpPr>
          <a:xfrm>
            <a:off x="3108000" y="4240050"/>
            <a:ext cx="810825" cy="702075"/>
            <a:chOff x="0" y="0"/>
            <a:chExt cx="1081100" cy="936100"/>
          </a:xfrm>
        </p:grpSpPr>
        <p:sp>
          <p:nvSpPr>
            <p:cNvPr id="29" name="Freeform 29"/>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2"/>
              <a:stretch>
                <a:fillRect r="4" b="-15487"/>
              </a:stretch>
            </a:blipFill>
          </p:spPr>
          <p:txBody>
            <a:bodyPr/>
            <a:lstStyle/>
            <a:p>
              <a:endParaRPr lang="el-GR"/>
            </a:p>
          </p:txBody>
        </p:sp>
      </p:grpSp>
      <p:grpSp>
        <p:nvGrpSpPr>
          <p:cNvPr id="30" name="Group 30"/>
          <p:cNvGrpSpPr>
            <a:grpSpLocks noChangeAspect="1"/>
          </p:cNvGrpSpPr>
          <p:nvPr/>
        </p:nvGrpSpPr>
        <p:grpSpPr>
          <a:xfrm>
            <a:off x="6713063" y="5982092"/>
            <a:ext cx="4861878" cy="1241588"/>
            <a:chOff x="0" y="0"/>
            <a:chExt cx="6482504" cy="1655450"/>
          </a:xfrm>
        </p:grpSpPr>
        <p:sp>
          <p:nvSpPr>
            <p:cNvPr id="31" name="Freeform 31"/>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3"/>
              <a:stretch>
                <a:fillRect r="-1"/>
              </a:stretch>
            </a:blipFill>
          </p:spPr>
          <p:txBody>
            <a:bodyPr/>
            <a:lstStyle/>
            <a:p>
              <a:endParaRPr lang="el-GR"/>
            </a:p>
          </p:txBody>
        </p:sp>
      </p:grpSp>
      <p:grpSp>
        <p:nvGrpSpPr>
          <p:cNvPr id="32" name="Group 32"/>
          <p:cNvGrpSpPr>
            <a:grpSpLocks noChangeAspect="1"/>
          </p:cNvGrpSpPr>
          <p:nvPr/>
        </p:nvGrpSpPr>
        <p:grpSpPr>
          <a:xfrm>
            <a:off x="0" y="3071812"/>
            <a:ext cx="18287998" cy="5175562"/>
            <a:chOff x="0" y="0"/>
            <a:chExt cx="24383998" cy="6900750"/>
          </a:xfrm>
        </p:grpSpPr>
        <p:sp>
          <p:nvSpPr>
            <p:cNvPr id="33" name="Freeform 33"/>
            <p:cNvSpPr/>
            <p:nvPr/>
          </p:nvSpPr>
          <p:spPr>
            <a:xfrm>
              <a:off x="0" y="0"/>
              <a:ext cx="24384000" cy="6900799"/>
            </a:xfrm>
            <a:custGeom>
              <a:avLst/>
              <a:gdLst/>
              <a:ahLst/>
              <a:cxnLst/>
              <a:rect l="l" t="t" r="r" b="b"/>
              <a:pathLst>
                <a:path w="24384000" h="6900799">
                  <a:moveTo>
                    <a:pt x="0" y="0"/>
                  </a:moveTo>
                  <a:lnTo>
                    <a:pt x="24384000" y="0"/>
                  </a:lnTo>
                  <a:lnTo>
                    <a:pt x="24384000" y="6900799"/>
                  </a:lnTo>
                  <a:lnTo>
                    <a:pt x="0" y="6900799"/>
                  </a:lnTo>
                  <a:lnTo>
                    <a:pt x="0" y="0"/>
                  </a:lnTo>
                  <a:close/>
                </a:path>
              </a:pathLst>
            </a:custGeom>
            <a:blipFill>
              <a:blip r:embed="rId14"/>
              <a:stretch>
                <a:fillRect r="-514"/>
              </a:stretch>
            </a:blipFill>
          </p:spPr>
          <p:txBody>
            <a:bodyPr/>
            <a:lstStyle/>
            <a:p>
              <a:endParaRPr lang="el-GR"/>
            </a:p>
          </p:txBody>
        </p:sp>
      </p:grpSp>
      <p:pic>
        <p:nvPicPr>
          <p:cNvPr id="35" name="Immagine 34" descr="Immagine che contiene Blu elettrico, Carattere, blu, Blu intenso&#10;&#10;Il contenuto generato dall&amp;#39;IA potrebbe non essere corretto.">
            <a:extLst>
              <a:ext uri="{FF2B5EF4-FFF2-40B4-BE49-F238E27FC236}">
                <a16:creationId xmlns:a16="http://schemas.microsoft.com/office/drawing/2014/main" id="{7CC99ED1-FFAC-8B5A-645D-D7F08772E396}"/>
              </a:ext>
            </a:extLst>
          </p:cNvPr>
          <p:cNvPicPr>
            <a:picLocks noChangeAspect="1"/>
          </p:cNvPicPr>
          <p:nvPr/>
        </p:nvPicPr>
        <p:blipFill>
          <a:blip r:embed="rId15"/>
          <a:stretch>
            <a:fillRect/>
          </a:stretch>
        </p:blipFill>
        <p:spPr>
          <a:xfrm>
            <a:off x="749060" y="8905695"/>
            <a:ext cx="3505200" cy="8001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846620" y="218880"/>
            <a:ext cx="9843245" cy="2019658"/>
            <a:chOff x="0" y="0"/>
            <a:chExt cx="13124326" cy="2692878"/>
          </a:xfrm>
        </p:grpSpPr>
        <p:sp>
          <p:nvSpPr>
            <p:cNvPr id="22" name="Freeform 22"/>
            <p:cNvSpPr/>
            <p:nvPr/>
          </p:nvSpPr>
          <p:spPr>
            <a:xfrm>
              <a:off x="0" y="0"/>
              <a:ext cx="13124326" cy="2692878"/>
            </a:xfrm>
            <a:custGeom>
              <a:avLst/>
              <a:gdLst/>
              <a:ahLst/>
              <a:cxnLst/>
              <a:rect l="l" t="t" r="r" b="b"/>
              <a:pathLst>
                <a:path w="13124326" h="2692878">
                  <a:moveTo>
                    <a:pt x="0" y="0"/>
                  </a:moveTo>
                  <a:lnTo>
                    <a:pt x="13124326" y="0"/>
                  </a:lnTo>
                  <a:lnTo>
                    <a:pt x="13124326" y="2692878"/>
                  </a:lnTo>
                  <a:lnTo>
                    <a:pt x="0" y="2692878"/>
                  </a:lnTo>
                  <a:close/>
                </a:path>
              </a:pathLst>
            </a:custGeom>
            <a:solidFill>
              <a:srgbClr val="000000">
                <a:alpha val="0"/>
              </a:srgbClr>
            </a:solidFill>
          </p:spPr>
          <p:txBody>
            <a:bodyPr/>
            <a:lstStyle/>
            <a:p>
              <a:endParaRPr lang="el-GR"/>
            </a:p>
          </p:txBody>
        </p:sp>
        <p:sp>
          <p:nvSpPr>
            <p:cNvPr id="23" name="TextBox 23"/>
            <p:cNvSpPr txBox="1"/>
            <p:nvPr/>
          </p:nvSpPr>
          <p:spPr>
            <a:xfrm>
              <a:off x="0" y="47625"/>
              <a:ext cx="13124326" cy="2645253"/>
            </a:xfrm>
            <a:prstGeom prst="rect">
              <a:avLst/>
            </a:prstGeom>
          </p:spPr>
          <p:txBody>
            <a:bodyPr lIns="0" tIns="0" rIns="0" bIns="0" rtlCol="0" anchor="ctr"/>
            <a:lstStyle/>
            <a:p>
              <a:pPr algn="l">
                <a:lnSpc>
                  <a:spcPts val="5832"/>
                </a:lnSpc>
              </a:pPr>
              <a:r>
                <a:rPr lang="en-US" sz="5400" b="1">
                  <a:solidFill>
                    <a:srgbClr val="19112C"/>
                  </a:solidFill>
                  <a:latin typeface="Georgia Bold"/>
                  <a:ea typeface="Georgia Bold"/>
                  <a:cs typeface="Georgia Bold"/>
                  <a:sym typeface="Georgia Bold"/>
                </a:rPr>
                <a:t>Riciclaggio e rifiuti tessili</a:t>
              </a:r>
            </a:p>
            <a:p>
              <a:pPr algn="l">
                <a:lnSpc>
                  <a:spcPts val="3888"/>
                </a:lnSpc>
              </a:pPr>
              <a:r>
                <a:rPr lang="en-US" sz="3600">
                  <a:solidFill>
                    <a:srgbClr val="19112C"/>
                  </a:solidFill>
                  <a:latin typeface="Georgia"/>
                  <a:ea typeface="Georgia"/>
                  <a:cs typeface="Georgia"/>
                  <a:sym typeface="Georgia"/>
                </a:rPr>
                <a:t>Trasformare i rifiuti in risorse</a:t>
              </a:r>
            </a:p>
          </p:txBody>
        </p:sp>
      </p:grpSp>
      <p:sp>
        <p:nvSpPr>
          <p:cNvPr id="24" name="TextBox 24"/>
          <p:cNvSpPr txBox="1"/>
          <p:nvPr/>
        </p:nvSpPr>
        <p:spPr>
          <a:xfrm>
            <a:off x="1028700" y="3378656"/>
            <a:ext cx="11144856" cy="3990975"/>
          </a:xfrm>
          <a:prstGeom prst="rect">
            <a:avLst/>
          </a:prstGeom>
        </p:spPr>
        <p:txBody>
          <a:bodyPr lIns="0" tIns="0" rIns="0" bIns="0" rtlCol="0" anchor="t">
            <a:spAutoFit/>
          </a:bodyPr>
          <a:lstStyle/>
          <a:p>
            <a:pPr algn="l">
              <a:lnSpc>
                <a:spcPts val="3960"/>
              </a:lnSpc>
            </a:pPr>
            <a:r>
              <a:rPr lang="en-US" sz="3300">
                <a:solidFill>
                  <a:srgbClr val="19112C"/>
                </a:solidFill>
                <a:latin typeface="Arial"/>
                <a:ea typeface="Arial"/>
                <a:cs typeface="Arial"/>
                <a:sym typeface="Arial"/>
              </a:rPr>
              <a:t>Ogni anno, </a:t>
            </a:r>
            <a:r>
              <a:rPr lang="en-US" sz="3300" b="1">
                <a:solidFill>
                  <a:srgbClr val="19112C"/>
                </a:solidFill>
                <a:latin typeface="Arial Bold"/>
                <a:ea typeface="Arial Bold"/>
                <a:cs typeface="Arial Bold"/>
                <a:sym typeface="Arial Bold"/>
              </a:rPr>
              <a:t>milioni di tonnellate </a:t>
            </a:r>
            <a:r>
              <a:rPr lang="en-US" sz="3300">
                <a:solidFill>
                  <a:srgbClr val="19112C"/>
                </a:solidFill>
                <a:latin typeface="Arial"/>
                <a:ea typeface="Arial"/>
                <a:cs typeface="Arial"/>
                <a:sym typeface="Arial"/>
              </a:rPr>
              <a:t>di tessuti vengono scartati in tutta Europa e la maggior parte finisce in discarica o viene incenerita.</a:t>
            </a:r>
          </a:p>
          <a:p>
            <a:pPr algn="l">
              <a:lnSpc>
                <a:spcPts val="3960"/>
              </a:lnSpc>
            </a:pPr>
            <a:r>
              <a:rPr lang="en-US" sz="3300" b="1">
                <a:solidFill>
                  <a:srgbClr val="19112C"/>
                </a:solidFill>
                <a:latin typeface="Arial Bold"/>
                <a:ea typeface="Arial Bold"/>
                <a:cs typeface="Arial Bold"/>
                <a:sym typeface="Arial Bold"/>
              </a:rPr>
              <a:t>Le PMI devono fare i conti </a:t>
            </a:r>
            <a:r>
              <a:rPr lang="en-US" sz="3300">
                <a:solidFill>
                  <a:srgbClr val="19112C"/>
                </a:solidFill>
                <a:latin typeface="Arial"/>
                <a:ea typeface="Arial"/>
                <a:cs typeface="Arial"/>
                <a:sym typeface="Arial"/>
              </a:rPr>
              <a:t>con i rifiuti post-consumo, un accesso limitato al riciclaggio e pochi incentivi al riutilizzo.</a:t>
            </a:r>
          </a:p>
          <a:p>
            <a:pPr algn="l">
              <a:lnSpc>
                <a:spcPts val="3960"/>
              </a:lnSpc>
            </a:pPr>
            <a:r>
              <a:rPr lang="en-US" sz="3300">
                <a:solidFill>
                  <a:srgbClr val="19112C"/>
                </a:solidFill>
                <a:latin typeface="Arial"/>
                <a:ea typeface="Arial"/>
                <a:cs typeface="Arial"/>
                <a:sym typeface="Arial"/>
              </a:rPr>
              <a:t>Nuove opportunità stanno emergendo grazie </a:t>
            </a:r>
            <a:r>
              <a:rPr lang="en-US" sz="3300" b="1">
                <a:solidFill>
                  <a:srgbClr val="19112C"/>
                </a:solidFill>
                <a:latin typeface="Arial Bold"/>
                <a:ea typeface="Arial Bold"/>
                <a:cs typeface="Arial Bold"/>
                <a:sym typeface="Arial Bold"/>
              </a:rPr>
              <a:t>al riciclaggio tessile</a:t>
            </a:r>
            <a:r>
              <a:rPr lang="en-US" sz="3300">
                <a:solidFill>
                  <a:srgbClr val="19112C"/>
                </a:solidFill>
                <a:latin typeface="Arial"/>
                <a:ea typeface="Arial"/>
                <a:cs typeface="Arial"/>
                <a:sym typeface="Arial"/>
              </a:rPr>
              <a:t>, </a:t>
            </a:r>
            <a:r>
              <a:rPr lang="en-US" sz="3300" b="1">
                <a:solidFill>
                  <a:srgbClr val="19112C"/>
                </a:solidFill>
                <a:latin typeface="Arial Bold"/>
                <a:ea typeface="Arial Bold"/>
                <a:cs typeface="Arial Bold"/>
                <a:sym typeface="Arial Bold"/>
              </a:rPr>
              <a:t>all'upcycling creativo </a:t>
            </a:r>
            <a:r>
              <a:rPr lang="en-US" sz="3300">
                <a:solidFill>
                  <a:srgbClr val="19112C"/>
                </a:solidFill>
                <a:latin typeface="Arial"/>
                <a:ea typeface="Arial"/>
                <a:cs typeface="Arial"/>
                <a:sym typeface="Arial"/>
              </a:rPr>
              <a:t>e </a:t>
            </a:r>
            <a:r>
              <a:rPr lang="en-US" sz="3300" b="1">
                <a:solidFill>
                  <a:srgbClr val="19112C"/>
                </a:solidFill>
                <a:latin typeface="Arial Bold"/>
                <a:ea typeface="Arial Bold"/>
                <a:cs typeface="Arial Bold"/>
                <a:sym typeface="Arial Bold"/>
              </a:rPr>
              <a:t>alla simbiosi industriale </a:t>
            </a:r>
            <a:r>
              <a:rPr lang="en-US" sz="3300">
                <a:solidFill>
                  <a:srgbClr val="19112C"/>
                </a:solidFill>
                <a:latin typeface="Arial"/>
                <a:ea typeface="Arial"/>
                <a:cs typeface="Arial"/>
                <a:sym typeface="Arial"/>
              </a:rPr>
              <a:t>tra i settori della moda, della produzione e dei rifiuti.</a:t>
            </a: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C8BD9933-2F78-C1F9-60C7-30B9E4D684D9}"/>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responsabili</a:t>
            </a:r>
            <a:r>
              <a:rPr lang="en-US" sz="1050">
                <a:solidFill>
                  <a:srgbClr val="00002E"/>
                </a:solidFill>
                <a:latin typeface="Arial"/>
                <a:ea typeface="Arial Italics"/>
                <a:cs typeface="Arial"/>
                <a:sym typeface="Arial Italics"/>
              </a:rPr>
              <a:t>.</a:t>
            </a:r>
            <a:endParaRPr lang="it-IT" u="sng">
              <a:solidFill>
                <a:srgbClr val="00002E"/>
              </a:solidFill>
              <a:latin typeface="Arial"/>
              <a:cs typeface="Arial"/>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846620" y="218880"/>
            <a:ext cx="9843245" cy="2019658"/>
            <a:chOff x="0" y="0"/>
            <a:chExt cx="13124326" cy="2692878"/>
          </a:xfrm>
        </p:grpSpPr>
        <p:sp>
          <p:nvSpPr>
            <p:cNvPr id="22" name="Freeform 22"/>
            <p:cNvSpPr/>
            <p:nvPr/>
          </p:nvSpPr>
          <p:spPr>
            <a:xfrm>
              <a:off x="0" y="0"/>
              <a:ext cx="13124326" cy="2692878"/>
            </a:xfrm>
            <a:custGeom>
              <a:avLst/>
              <a:gdLst/>
              <a:ahLst/>
              <a:cxnLst/>
              <a:rect l="l" t="t" r="r" b="b"/>
              <a:pathLst>
                <a:path w="13124326" h="2692878">
                  <a:moveTo>
                    <a:pt x="0" y="0"/>
                  </a:moveTo>
                  <a:lnTo>
                    <a:pt x="13124326" y="0"/>
                  </a:lnTo>
                  <a:lnTo>
                    <a:pt x="13124326" y="2692878"/>
                  </a:lnTo>
                  <a:lnTo>
                    <a:pt x="0" y="2692878"/>
                  </a:lnTo>
                  <a:close/>
                </a:path>
              </a:pathLst>
            </a:custGeom>
            <a:solidFill>
              <a:srgbClr val="000000">
                <a:alpha val="0"/>
              </a:srgbClr>
            </a:solidFill>
          </p:spPr>
          <p:txBody>
            <a:bodyPr/>
            <a:lstStyle/>
            <a:p>
              <a:endParaRPr lang="el-GR"/>
            </a:p>
          </p:txBody>
        </p:sp>
        <p:sp>
          <p:nvSpPr>
            <p:cNvPr id="23" name="TextBox 23"/>
            <p:cNvSpPr txBox="1"/>
            <p:nvPr/>
          </p:nvSpPr>
          <p:spPr>
            <a:xfrm>
              <a:off x="0" y="47625"/>
              <a:ext cx="13124326" cy="2645253"/>
            </a:xfrm>
            <a:prstGeom prst="rect">
              <a:avLst/>
            </a:prstGeom>
          </p:spPr>
          <p:txBody>
            <a:bodyPr lIns="0" tIns="0" rIns="0" bIns="0" rtlCol="0" anchor="ctr"/>
            <a:lstStyle/>
            <a:p>
              <a:pPr algn="l">
                <a:lnSpc>
                  <a:spcPts val="5832"/>
                </a:lnSpc>
              </a:pPr>
              <a:r>
                <a:rPr lang="en-US" sz="5400" b="1">
                  <a:solidFill>
                    <a:srgbClr val="19112C"/>
                  </a:solidFill>
                  <a:latin typeface="Georgia Bold"/>
                  <a:ea typeface="Georgia Bold"/>
                  <a:cs typeface="Georgia Bold"/>
                  <a:sym typeface="Georgia Bold"/>
                </a:rPr>
                <a:t>Riciclaggio e rifiuti tessili</a:t>
              </a:r>
            </a:p>
            <a:p>
              <a:pPr algn="l">
                <a:lnSpc>
                  <a:spcPts val="3888"/>
                </a:lnSpc>
              </a:pPr>
              <a:r>
                <a:rPr lang="en-US" sz="3600">
                  <a:solidFill>
                    <a:srgbClr val="19112C"/>
                  </a:solidFill>
                  <a:latin typeface="Georgia"/>
                  <a:ea typeface="Georgia"/>
                  <a:cs typeface="Georgia"/>
                  <a:sym typeface="Georgia"/>
                </a:rPr>
                <a:t>Trasformare i rifiuti in risorse</a:t>
              </a:r>
            </a:p>
          </p:txBody>
        </p:sp>
      </p:grpSp>
      <p:sp>
        <p:nvSpPr>
          <p:cNvPr id="24" name="TextBox 24"/>
          <p:cNvSpPr txBox="1"/>
          <p:nvPr/>
        </p:nvSpPr>
        <p:spPr>
          <a:xfrm>
            <a:off x="1028700" y="3519737"/>
            <a:ext cx="11677212" cy="4117467"/>
          </a:xfrm>
          <a:prstGeom prst="rect">
            <a:avLst/>
          </a:prstGeom>
        </p:spPr>
        <p:txBody>
          <a:bodyPr lIns="0" tIns="0" rIns="0" bIns="0" rtlCol="0" anchor="t">
            <a:spAutoFit/>
          </a:bodyPr>
          <a:lstStyle/>
          <a:p>
            <a:pPr algn="l">
              <a:lnSpc>
                <a:spcPts val="3564"/>
              </a:lnSpc>
            </a:pPr>
            <a:r>
              <a:rPr lang="en-US" sz="3300" b="1">
                <a:solidFill>
                  <a:srgbClr val="19112C"/>
                </a:solidFill>
                <a:latin typeface="Arial Bold"/>
                <a:ea typeface="Arial Bold"/>
                <a:cs typeface="Arial Bold"/>
                <a:sym typeface="Arial Bold"/>
              </a:rPr>
              <a:t>Perché è importante</a:t>
            </a:r>
          </a:p>
          <a:p>
            <a:pPr algn="l">
              <a:lnSpc>
                <a:spcPts val="3960"/>
              </a:lnSpc>
            </a:pPr>
            <a:endParaRPr lang="en-US" sz="3300" b="1">
              <a:solidFill>
                <a:srgbClr val="19112C"/>
              </a:solidFill>
              <a:latin typeface="Arial Bold"/>
              <a:ea typeface="Arial Bold"/>
              <a:cs typeface="Arial Bold"/>
              <a:sym typeface="Arial Bold"/>
            </a:endParaRPr>
          </a:p>
          <a:p>
            <a:pPr marL="597219" lvl="1" indent="-298609" algn="l">
              <a:lnSpc>
                <a:spcPts val="3564"/>
              </a:lnSpc>
              <a:buFont typeface="Arial"/>
              <a:buChar char="•"/>
            </a:pPr>
            <a:r>
              <a:rPr lang="en-US" sz="3300">
                <a:solidFill>
                  <a:srgbClr val="19112C"/>
                </a:solidFill>
                <a:latin typeface="Arial"/>
                <a:ea typeface="Arial"/>
                <a:cs typeface="Arial"/>
                <a:sym typeface="Arial"/>
              </a:rPr>
              <a:t>I rifiuti tessili sono uno dei </a:t>
            </a:r>
            <a:r>
              <a:rPr lang="en-US" sz="3300" b="1">
                <a:solidFill>
                  <a:srgbClr val="19112C"/>
                </a:solidFill>
                <a:latin typeface="Arial Bold"/>
                <a:ea typeface="Arial Bold"/>
                <a:cs typeface="Arial Bold"/>
                <a:sym typeface="Arial Bold"/>
              </a:rPr>
              <a:t>flussi di rifiuti in più rapida crescita nell'UE</a:t>
            </a:r>
            <a:r>
              <a:rPr lang="en-US" sz="3300">
                <a:solidFill>
                  <a:srgbClr val="19112C"/>
                </a:solidFill>
                <a:latin typeface="Arial"/>
                <a:ea typeface="Arial"/>
                <a:cs typeface="Arial"/>
                <a:sym typeface="Arial"/>
              </a:rPr>
              <a:t>.</a:t>
            </a:r>
          </a:p>
          <a:p>
            <a:pPr marL="597219" lvl="1" indent="-298609" algn="l">
              <a:lnSpc>
                <a:spcPts val="3564"/>
              </a:lnSpc>
              <a:buFont typeface="Arial"/>
              <a:buChar char="•"/>
            </a:pPr>
            <a:r>
              <a:rPr lang="en-US" sz="3300">
                <a:solidFill>
                  <a:srgbClr val="19112C"/>
                </a:solidFill>
                <a:latin typeface="Arial"/>
                <a:ea typeface="Arial"/>
                <a:cs typeface="Arial"/>
                <a:sym typeface="Arial"/>
              </a:rPr>
              <a:t>L'innovazione nel riciclaggio può creare </a:t>
            </a:r>
            <a:r>
              <a:rPr lang="en-US" sz="3300" b="1">
                <a:solidFill>
                  <a:srgbClr val="19112C"/>
                </a:solidFill>
                <a:latin typeface="Arial Bold"/>
                <a:ea typeface="Arial Bold"/>
                <a:cs typeface="Arial Bold"/>
                <a:sym typeface="Arial Bold"/>
              </a:rPr>
              <a:t>posti di lavoro verdi a livello locale</a:t>
            </a:r>
            <a:r>
              <a:rPr lang="en-US" sz="3300">
                <a:solidFill>
                  <a:srgbClr val="19112C"/>
                </a:solidFill>
                <a:latin typeface="Arial"/>
                <a:ea typeface="Arial"/>
                <a:cs typeface="Arial"/>
                <a:sym typeface="Arial"/>
              </a:rPr>
              <a:t>, nuovi modelli di business e </a:t>
            </a:r>
            <a:r>
              <a:rPr lang="en-US" sz="3300" b="1">
                <a:solidFill>
                  <a:srgbClr val="19112C"/>
                </a:solidFill>
                <a:latin typeface="Arial Bold"/>
                <a:ea typeface="Arial Bold"/>
                <a:cs typeface="Arial Bold"/>
                <a:sym typeface="Arial Bold"/>
              </a:rPr>
              <a:t>catene del valore etiche</a:t>
            </a:r>
            <a:r>
              <a:rPr lang="en-US" sz="3300">
                <a:solidFill>
                  <a:srgbClr val="19112C"/>
                </a:solidFill>
                <a:latin typeface="Arial"/>
                <a:ea typeface="Arial"/>
                <a:cs typeface="Arial"/>
                <a:sym typeface="Arial"/>
              </a:rPr>
              <a:t>.</a:t>
            </a:r>
          </a:p>
          <a:p>
            <a:pPr marL="597219" lvl="1" indent="-298609" algn="l">
              <a:lnSpc>
                <a:spcPts val="3564"/>
              </a:lnSpc>
              <a:buFont typeface="Arial"/>
              <a:buChar char="•"/>
            </a:pPr>
            <a:r>
              <a:rPr lang="en-US" sz="3300">
                <a:solidFill>
                  <a:srgbClr val="19112C"/>
                </a:solidFill>
                <a:latin typeface="Arial"/>
                <a:ea typeface="Arial"/>
                <a:cs typeface="Arial"/>
                <a:sym typeface="Arial"/>
              </a:rPr>
              <a:t>L'imminente </a:t>
            </a:r>
            <a:r>
              <a:rPr lang="en-US" sz="3300" b="1">
                <a:solidFill>
                  <a:srgbClr val="19112C"/>
                </a:solidFill>
                <a:latin typeface="Arial Bold"/>
                <a:ea typeface="Arial Bold"/>
                <a:cs typeface="Arial Bold"/>
                <a:sym typeface="Arial Bold"/>
              </a:rPr>
              <a:t>raccolta obbligatoria (2025) </a:t>
            </a:r>
            <a:r>
              <a:rPr lang="en-US" sz="3300">
                <a:solidFill>
                  <a:srgbClr val="19112C"/>
                </a:solidFill>
                <a:latin typeface="Arial"/>
                <a:ea typeface="Arial"/>
                <a:cs typeface="Arial"/>
                <a:sym typeface="Arial"/>
              </a:rPr>
              <a:t>e </a:t>
            </a:r>
            <a:r>
              <a:rPr lang="en-US" sz="3300" b="1">
                <a:solidFill>
                  <a:srgbClr val="19112C"/>
                </a:solidFill>
                <a:latin typeface="Arial Bold"/>
                <a:ea typeface="Arial Bold"/>
                <a:cs typeface="Arial Bold"/>
                <a:sym typeface="Arial Bold"/>
              </a:rPr>
              <a:t>la responsabilità estesa del produttore (EPR) </a:t>
            </a:r>
            <a:r>
              <a:rPr lang="en-US" sz="3300">
                <a:solidFill>
                  <a:srgbClr val="19112C"/>
                </a:solidFill>
                <a:latin typeface="Arial"/>
                <a:ea typeface="Arial"/>
                <a:cs typeface="Arial"/>
                <a:sym typeface="Arial"/>
              </a:rPr>
              <a:t>dell'UE rendono la riduzione dei rifiuti una priorità urgente.</a:t>
            </a: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8217BE7C-0B98-D9B3-2184-32C7D825FEEA}"/>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3" name="TextBox 23"/>
          <p:cNvSpPr txBox="1"/>
          <p:nvPr/>
        </p:nvSpPr>
        <p:spPr>
          <a:xfrm>
            <a:off x="834390" y="2026015"/>
            <a:ext cx="13349508" cy="4712589"/>
          </a:xfrm>
          <a:prstGeom prst="rect">
            <a:avLst/>
          </a:prstGeom>
        </p:spPr>
        <p:txBody>
          <a:bodyPr lIns="0" tIns="0" rIns="0" bIns="0" rtlCol="0" anchor="t">
            <a:spAutoFit/>
          </a:bodyPr>
          <a:lstStyle/>
          <a:p>
            <a:pPr algn="ctr">
              <a:lnSpc>
                <a:spcPts val="3888"/>
              </a:lnSpc>
            </a:pPr>
            <a:r>
              <a:rPr lang="en-US" sz="3600" b="1" u="sng">
                <a:solidFill>
                  <a:srgbClr val="19112C"/>
                </a:solidFill>
                <a:latin typeface="Arial Bold"/>
                <a:ea typeface="Arial Bold"/>
                <a:cs typeface="Arial Bold"/>
                <a:sym typeface="Arial Bold"/>
              </a:rPr>
              <a:t>Fatti e cifre chiave</a:t>
            </a:r>
          </a:p>
          <a:p>
            <a:pPr algn="ctr">
              <a:lnSpc>
                <a:spcPts val="4536"/>
              </a:lnSpc>
            </a:pPr>
            <a:endParaRPr lang="en-US" sz="3600" b="1" u="sng">
              <a:solidFill>
                <a:srgbClr val="19112C"/>
              </a:solidFill>
              <a:latin typeface="Arial Bold"/>
              <a:ea typeface="Arial Bold"/>
              <a:cs typeface="Arial Bold"/>
              <a:sym typeface="Arial Bold"/>
            </a:endParaRPr>
          </a:p>
          <a:p>
            <a:pPr algn="l">
              <a:lnSpc>
                <a:spcPts val="3564"/>
              </a:lnSpc>
            </a:pPr>
            <a:r>
              <a:rPr lang="en-US" sz="3300" b="1">
                <a:solidFill>
                  <a:srgbClr val="19112C"/>
                </a:solidFill>
                <a:latin typeface="Arial Bold"/>
                <a:ea typeface="Arial Bold"/>
                <a:cs typeface="Arial Bold"/>
                <a:sym typeface="Arial Bold"/>
              </a:rPr>
              <a:t>♻️ </a:t>
            </a:r>
            <a:r>
              <a:rPr lang="en-US" sz="3300">
                <a:solidFill>
                  <a:srgbClr val="19112C"/>
                </a:solidFill>
                <a:latin typeface="Arial"/>
                <a:ea typeface="Arial"/>
                <a:cs typeface="Arial"/>
                <a:sym typeface="Arial"/>
              </a:rPr>
              <a:t>Ogni cittadino europeo produce circa 16 kg di rifiuti tessili all'anno, mentre solo 4,4 kg vengono raccolti per essere riutilizzati o riciclati</a:t>
            </a:r>
          </a:p>
          <a:p>
            <a:pPr algn="l">
              <a:lnSpc>
                <a:spcPts val="3564"/>
              </a:lnSpc>
            </a:pPr>
            <a:endParaRPr lang="en-US" sz="3300">
              <a:solidFill>
                <a:srgbClr val="19112C"/>
              </a:solidFill>
              <a:latin typeface="Arial"/>
              <a:ea typeface="Arial"/>
              <a:cs typeface="Arial"/>
              <a:sym typeface="Arial"/>
            </a:endParaRPr>
          </a:p>
          <a:p>
            <a:pPr algn="l">
              <a:lnSpc>
                <a:spcPts val="3564"/>
              </a:lnSpc>
            </a:pPr>
            <a:r>
              <a:rPr lang="en-US" sz="3300">
                <a:solidFill>
                  <a:srgbClr val="19112C"/>
                </a:solidFill>
                <a:latin typeface="Arial"/>
                <a:ea typeface="Arial"/>
                <a:cs typeface="Arial"/>
                <a:sym typeface="Arial"/>
              </a:rPr>
              <a:t>🔁 Meno dell'1% dei tessuti usati viene trasformato in nuovi capi di abbigliamento</a:t>
            </a:r>
          </a:p>
          <a:p>
            <a:pPr algn="l">
              <a:lnSpc>
                <a:spcPts val="3564"/>
              </a:lnSpc>
            </a:pPr>
            <a:endParaRPr lang="en-US" sz="3300">
              <a:solidFill>
                <a:srgbClr val="19112C"/>
              </a:solidFill>
              <a:latin typeface="Arial"/>
              <a:ea typeface="Arial"/>
              <a:cs typeface="Arial"/>
              <a:sym typeface="Arial"/>
            </a:endParaRPr>
          </a:p>
          <a:p>
            <a:pPr algn="l">
              <a:lnSpc>
                <a:spcPts val="3564"/>
              </a:lnSpc>
            </a:pPr>
            <a:r>
              <a:rPr lang="en-US" sz="3300">
                <a:solidFill>
                  <a:srgbClr val="19112C"/>
                </a:solidFill>
                <a:latin typeface="Arial"/>
                <a:ea typeface="Arial"/>
                <a:cs typeface="Arial"/>
                <a:sym typeface="Arial"/>
              </a:rPr>
              <a:t>🚛 Ogni anno vengono esportati oltre 1,3 milioni di tonnellate di tessuti usati E molti finiscono come rifiuti all'estero.</a:t>
            </a:r>
          </a:p>
          <a:p>
            <a:pPr algn="l">
              <a:lnSpc>
                <a:spcPts val="3888"/>
              </a:lnSpc>
            </a:pPr>
            <a:endParaRPr lang="en-US" sz="3300">
              <a:solidFill>
                <a:srgbClr val="19112C"/>
              </a:solidFill>
              <a:latin typeface="Arial"/>
              <a:ea typeface="Arial"/>
              <a:cs typeface="Arial"/>
              <a:sym typeface="Arial"/>
            </a:endParaRPr>
          </a:p>
        </p:txBody>
      </p:sp>
      <p:grpSp>
        <p:nvGrpSpPr>
          <p:cNvPr id="24" name="Group 24"/>
          <p:cNvGrpSpPr/>
          <p:nvPr/>
        </p:nvGrpSpPr>
        <p:grpSpPr>
          <a:xfrm>
            <a:off x="834390" y="578375"/>
            <a:ext cx="13679872" cy="1137553"/>
            <a:chOff x="0" y="0"/>
            <a:chExt cx="18239830" cy="1516737"/>
          </a:xfrm>
        </p:grpSpPr>
        <p:sp>
          <p:nvSpPr>
            <p:cNvPr id="25" name="Freeform 25"/>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823983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1D460F75-D3D7-038C-EB9C-80AE5049C02D}"/>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2" name="TextBox 22"/>
          <p:cNvSpPr txBox="1"/>
          <p:nvPr/>
        </p:nvSpPr>
        <p:spPr>
          <a:xfrm>
            <a:off x="1906587" y="1955517"/>
            <a:ext cx="11971773" cy="5160264"/>
          </a:xfrm>
          <a:prstGeom prst="rect">
            <a:avLst/>
          </a:prstGeom>
        </p:spPr>
        <p:txBody>
          <a:bodyPr lIns="0" tIns="0" rIns="0" bIns="0" rtlCol="0" anchor="t">
            <a:spAutoFit/>
          </a:bodyPr>
          <a:lstStyle/>
          <a:p>
            <a:pPr algn="ctr">
              <a:lnSpc>
                <a:spcPts val="3888"/>
              </a:lnSpc>
            </a:pPr>
            <a:r>
              <a:rPr lang="en-US" sz="3600" b="1" u="sng">
                <a:solidFill>
                  <a:srgbClr val="19112C"/>
                </a:solidFill>
                <a:latin typeface="Arial Bold"/>
                <a:ea typeface="Arial Bold"/>
                <a:cs typeface="Arial Bold"/>
                <a:sym typeface="Arial Bold"/>
              </a:rPr>
              <a:t>Discussione</a:t>
            </a:r>
          </a:p>
          <a:p>
            <a:pPr algn="ctr">
              <a:lnSpc>
                <a:spcPts val="4536"/>
              </a:lnSpc>
            </a:pPr>
            <a:endParaRPr lang="en-US" sz="3600" b="1" u="sng">
              <a:solidFill>
                <a:srgbClr val="19112C"/>
              </a:solidFill>
              <a:latin typeface="Arial Bold"/>
              <a:ea typeface="Arial Bold"/>
              <a:cs typeface="Arial Bold"/>
              <a:sym typeface="Arial Bold"/>
            </a:endParaRPr>
          </a:p>
          <a:p>
            <a:pPr algn="l">
              <a:lnSpc>
                <a:spcPts val="3564"/>
              </a:lnSpc>
            </a:pPr>
            <a:r>
              <a:rPr lang="en-US" sz="3300">
                <a:solidFill>
                  <a:srgbClr val="19112C"/>
                </a:solidFill>
                <a:latin typeface="Arial"/>
                <a:ea typeface="Arial"/>
                <a:cs typeface="Arial"/>
                <a:sym typeface="Arial"/>
              </a:rPr>
              <a:t>Quali idee potrebbero consentire alle donne di guidare il cambiamento verso il riciclaggio e il riutilizzo dei tessuti?</a:t>
            </a:r>
          </a:p>
          <a:p>
            <a:pPr algn="l">
              <a:lnSpc>
                <a:spcPts val="3564"/>
              </a:lnSpc>
            </a:pPr>
            <a:endParaRPr lang="en-US" sz="3300">
              <a:solidFill>
                <a:srgbClr val="19112C"/>
              </a:solidFill>
              <a:latin typeface="Arial"/>
              <a:ea typeface="Arial"/>
              <a:cs typeface="Arial"/>
              <a:sym typeface="Arial"/>
            </a:endParaRPr>
          </a:p>
          <a:p>
            <a:pPr algn="l">
              <a:lnSpc>
                <a:spcPts val="3564"/>
              </a:lnSpc>
            </a:pPr>
            <a:r>
              <a:rPr lang="en-US" sz="3300">
                <a:solidFill>
                  <a:srgbClr val="19112C"/>
                </a:solidFill>
                <a:latin typeface="Arial"/>
                <a:ea typeface="Arial"/>
                <a:cs typeface="Arial"/>
                <a:sym typeface="Arial"/>
              </a:rPr>
              <a:t>In che modo il lavoro di squadra e la creatività possono aiutare a riprogettare la vita di un capo di abbigliamento?</a:t>
            </a:r>
          </a:p>
          <a:p>
            <a:pPr algn="l">
              <a:lnSpc>
                <a:spcPts val="3564"/>
              </a:lnSpc>
            </a:pPr>
            <a:endParaRPr lang="en-US" sz="3300">
              <a:solidFill>
                <a:srgbClr val="19112C"/>
              </a:solidFill>
              <a:latin typeface="Arial"/>
              <a:ea typeface="Arial"/>
              <a:cs typeface="Arial"/>
              <a:sym typeface="Arial"/>
            </a:endParaRPr>
          </a:p>
          <a:p>
            <a:pPr algn="l">
              <a:lnSpc>
                <a:spcPts val="3564"/>
              </a:lnSpc>
            </a:pPr>
            <a:r>
              <a:rPr lang="en-US" sz="3300">
                <a:solidFill>
                  <a:srgbClr val="19112C"/>
                </a:solidFill>
                <a:latin typeface="Arial"/>
                <a:ea typeface="Arial"/>
                <a:cs typeface="Arial"/>
                <a:sym typeface="Arial"/>
              </a:rPr>
              <a:t>Quali partnership locali (aziende, comuni, ONG) potrebbero trasformare i rifiuti in opportunità?</a:t>
            </a:r>
          </a:p>
          <a:p>
            <a:pPr algn="l">
              <a:lnSpc>
                <a:spcPts val="3888"/>
              </a:lnSpc>
            </a:pPr>
            <a:endParaRPr lang="en-US" sz="3300">
              <a:solidFill>
                <a:srgbClr val="19112C"/>
              </a:solidFill>
              <a:latin typeface="Arial"/>
              <a:ea typeface="Arial"/>
              <a:cs typeface="Arial"/>
              <a:sym typeface="Arial"/>
            </a:endParaRPr>
          </a:p>
        </p:txBody>
      </p:sp>
      <p:sp>
        <p:nvSpPr>
          <p:cNvPr id="23" name="Freeform 23"/>
          <p:cNvSpPr/>
          <p:nvPr/>
        </p:nvSpPr>
        <p:spPr>
          <a:xfrm>
            <a:off x="914281" y="3035885"/>
            <a:ext cx="705253" cy="858162"/>
          </a:xfrm>
          <a:custGeom>
            <a:avLst/>
            <a:gdLst/>
            <a:ahLst/>
            <a:cxnLst/>
            <a:rect l="l" t="t" r="r" b="b"/>
            <a:pathLst>
              <a:path w="705253" h="858162">
                <a:moveTo>
                  <a:pt x="0" y="0"/>
                </a:moveTo>
                <a:lnTo>
                  <a:pt x="705253" y="0"/>
                </a:lnTo>
                <a:lnTo>
                  <a:pt x="705253" y="858162"/>
                </a:lnTo>
                <a:lnTo>
                  <a:pt x="0" y="8581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4" name="Freeform 24"/>
          <p:cNvSpPr/>
          <p:nvPr/>
        </p:nvSpPr>
        <p:spPr>
          <a:xfrm>
            <a:off x="846618" y="4418577"/>
            <a:ext cx="831881" cy="831881"/>
          </a:xfrm>
          <a:custGeom>
            <a:avLst/>
            <a:gdLst/>
            <a:ahLst/>
            <a:cxnLst/>
            <a:rect l="l" t="t" r="r" b="b"/>
            <a:pathLst>
              <a:path w="831881" h="831881">
                <a:moveTo>
                  <a:pt x="0" y="0"/>
                </a:moveTo>
                <a:lnTo>
                  <a:pt x="831881" y="0"/>
                </a:lnTo>
                <a:lnTo>
                  <a:pt x="831881" y="831882"/>
                </a:lnTo>
                <a:lnTo>
                  <a:pt x="0" y="831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5" name="Freeform 25"/>
          <p:cNvSpPr/>
          <p:nvPr/>
        </p:nvSpPr>
        <p:spPr>
          <a:xfrm>
            <a:off x="896357" y="5774989"/>
            <a:ext cx="782143" cy="782143"/>
          </a:xfrm>
          <a:custGeom>
            <a:avLst/>
            <a:gdLst/>
            <a:ahLst/>
            <a:cxnLst/>
            <a:rect l="l" t="t" r="r" b="b"/>
            <a:pathLst>
              <a:path w="782143" h="782143">
                <a:moveTo>
                  <a:pt x="0" y="0"/>
                </a:moveTo>
                <a:lnTo>
                  <a:pt x="782142" y="0"/>
                </a:lnTo>
                <a:lnTo>
                  <a:pt x="782142" y="782142"/>
                </a:lnTo>
                <a:lnTo>
                  <a:pt x="0" y="7821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27" name="Group 27"/>
          <p:cNvGrpSpPr/>
          <p:nvPr/>
        </p:nvGrpSpPr>
        <p:grpSpPr>
          <a:xfrm>
            <a:off x="834390" y="578375"/>
            <a:ext cx="13679872" cy="1137553"/>
            <a:chOff x="0" y="0"/>
            <a:chExt cx="18239830" cy="1516737"/>
          </a:xfrm>
        </p:grpSpPr>
        <p:sp>
          <p:nvSpPr>
            <p:cNvPr id="28" name="Freeform 28"/>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l-GR"/>
            </a:p>
          </p:txBody>
        </p:sp>
        <p:sp>
          <p:nvSpPr>
            <p:cNvPr id="29" name="TextBox 29"/>
            <p:cNvSpPr txBox="1"/>
            <p:nvPr/>
          </p:nvSpPr>
          <p:spPr>
            <a:xfrm>
              <a:off x="0" y="66675"/>
              <a:ext cx="1823983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pic>
        <p:nvPicPr>
          <p:cNvPr id="31" name="Immagine 30" descr="Immagine che contiene Blu elettrico, Carattere, blu, Blu intenso&#10;&#10;Il contenuto generato dall&amp;#39;IA potrebbe non essere corretto.">
            <a:extLst>
              <a:ext uri="{FF2B5EF4-FFF2-40B4-BE49-F238E27FC236}">
                <a16:creationId xmlns:a16="http://schemas.microsoft.com/office/drawing/2014/main" id="{BA8DA540-C464-3920-8607-505E15932808}"/>
              </a:ext>
            </a:extLst>
          </p:cNvPr>
          <p:cNvPicPr>
            <a:picLocks noChangeAspect="1"/>
          </p:cNvPicPr>
          <p:nvPr/>
        </p:nvPicPr>
        <p:blipFill>
          <a:blip r:embed="rId17"/>
          <a:stretch>
            <a:fillRect/>
          </a:stretch>
        </p:blipFill>
        <p:spPr>
          <a:xfrm>
            <a:off x="749060" y="8905695"/>
            <a:ext cx="3505200" cy="8001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2" name="Freeform 22"/>
          <p:cNvSpPr/>
          <p:nvPr/>
        </p:nvSpPr>
        <p:spPr>
          <a:xfrm>
            <a:off x="2066614" y="3126661"/>
            <a:ext cx="1609001" cy="1609001"/>
          </a:xfrm>
          <a:custGeom>
            <a:avLst/>
            <a:gdLst/>
            <a:ahLst/>
            <a:cxnLst/>
            <a:rect l="l" t="t" r="r" b="b"/>
            <a:pathLst>
              <a:path w="1609001" h="1609001">
                <a:moveTo>
                  <a:pt x="0" y="0"/>
                </a:moveTo>
                <a:lnTo>
                  <a:pt x="1609001" y="0"/>
                </a:lnTo>
                <a:lnTo>
                  <a:pt x="1609001" y="1609001"/>
                </a:lnTo>
                <a:lnTo>
                  <a:pt x="0" y="1609001"/>
                </a:lnTo>
                <a:lnTo>
                  <a:pt x="0" y="0"/>
                </a:lnTo>
                <a:close/>
              </a:path>
            </a:pathLst>
          </a:custGeom>
          <a:blipFill>
            <a:blip r:embed="rId11"/>
            <a:stretch>
              <a:fillRect/>
            </a:stretch>
          </a:blipFill>
        </p:spPr>
        <p:txBody>
          <a:bodyPr/>
          <a:lstStyle/>
          <a:p>
            <a:endParaRPr lang="el-GR"/>
          </a:p>
        </p:txBody>
      </p:sp>
      <p:sp>
        <p:nvSpPr>
          <p:cNvPr id="23" name="Freeform 23"/>
          <p:cNvSpPr/>
          <p:nvPr/>
        </p:nvSpPr>
        <p:spPr>
          <a:xfrm>
            <a:off x="7138962" y="3224438"/>
            <a:ext cx="1511394" cy="1511394"/>
          </a:xfrm>
          <a:custGeom>
            <a:avLst/>
            <a:gdLst/>
            <a:ahLst/>
            <a:cxnLst/>
            <a:rect l="l" t="t" r="r" b="b"/>
            <a:pathLst>
              <a:path w="1511394" h="1511394">
                <a:moveTo>
                  <a:pt x="0" y="0"/>
                </a:moveTo>
                <a:lnTo>
                  <a:pt x="1511394" y="0"/>
                </a:lnTo>
                <a:lnTo>
                  <a:pt x="1511394" y="1511393"/>
                </a:lnTo>
                <a:lnTo>
                  <a:pt x="0" y="1511393"/>
                </a:lnTo>
                <a:lnTo>
                  <a:pt x="0" y="0"/>
                </a:lnTo>
                <a:close/>
              </a:path>
            </a:pathLst>
          </a:custGeom>
          <a:blipFill>
            <a:blip r:embed="rId12"/>
            <a:stretch>
              <a:fillRect/>
            </a:stretch>
          </a:blipFill>
        </p:spPr>
        <p:txBody>
          <a:bodyPr/>
          <a:lstStyle/>
          <a:p>
            <a:endParaRPr lang="el-GR"/>
          </a:p>
        </p:txBody>
      </p:sp>
      <p:sp>
        <p:nvSpPr>
          <p:cNvPr id="24" name="Freeform 24"/>
          <p:cNvSpPr/>
          <p:nvPr/>
        </p:nvSpPr>
        <p:spPr>
          <a:xfrm>
            <a:off x="11681271" y="3252044"/>
            <a:ext cx="1483787" cy="1483787"/>
          </a:xfrm>
          <a:custGeom>
            <a:avLst/>
            <a:gdLst/>
            <a:ahLst/>
            <a:cxnLst/>
            <a:rect l="l" t="t" r="r" b="b"/>
            <a:pathLst>
              <a:path w="1483787" h="1483787">
                <a:moveTo>
                  <a:pt x="0" y="0"/>
                </a:moveTo>
                <a:lnTo>
                  <a:pt x="1483787" y="0"/>
                </a:lnTo>
                <a:lnTo>
                  <a:pt x="1483787" y="1483787"/>
                </a:lnTo>
                <a:lnTo>
                  <a:pt x="0" y="1483787"/>
                </a:lnTo>
                <a:lnTo>
                  <a:pt x="0" y="0"/>
                </a:lnTo>
                <a:close/>
              </a:path>
            </a:pathLst>
          </a:custGeom>
          <a:blipFill>
            <a:blip r:embed="rId13"/>
            <a:stretch>
              <a:fillRect/>
            </a:stretch>
          </a:blipFill>
        </p:spPr>
        <p:txBody>
          <a:bodyPr/>
          <a:lstStyle/>
          <a:p>
            <a:endParaRPr lang="el-GR"/>
          </a:p>
        </p:txBody>
      </p:sp>
      <p:sp>
        <p:nvSpPr>
          <p:cNvPr id="25" name="TextBox 25"/>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sp>
        <p:nvSpPr>
          <p:cNvPr id="26" name="TextBox 26"/>
          <p:cNvSpPr txBox="1"/>
          <p:nvPr/>
        </p:nvSpPr>
        <p:spPr>
          <a:xfrm>
            <a:off x="994166" y="1966897"/>
            <a:ext cx="13349508" cy="1007364"/>
          </a:xfrm>
          <a:prstGeom prst="rect">
            <a:avLst/>
          </a:prstGeom>
        </p:spPr>
        <p:txBody>
          <a:bodyPr lIns="0" tIns="0" rIns="0" bIns="0" rtlCol="0" anchor="t">
            <a:spAutoFit/>
          </a:bodyPr>
          <a:lstStyle/>
          <a:p>
            <a:pPr algn="ctr">
              <a:lnSpc>
                <a:spcPts val="3888"/>
              </a:lnSpc>
            </a:pPr>
            <a:r>
              <a:rPr lang="en-US" sz="3600" b="1" u="sng">
                <a:solidFill>
                  <a:srgbClr val="19112C"/>
                </a:solidFill>
                <a:latin typeface="Arial Bold"/>
                <a:ea typeface="Arial Bold"/>
                <a:cs typeface="Arial Bold"/>
                <a:sym typeface="Arial Bold"/>
              </a:rPr>
              <a:t>Sfide da affrontare</a:t>
            </a:r>
          </a:p>
          <a:p>
            <a:pPr algn="l">
              <a:lnSpc>
                <a:spcPts val="3888"/>
              </a:lnSpc>
            </a:pPr>
            <a:endParaRPr lang="en-US" sz="3600" b="1" u="sng">
              <a:solidFill>
                <a:srgbClr val="19112C"/>
              </a:solidFill>
              <a:latin typeface="Arial Bold"/>
              <a:ea typeface="Arial Bold"/>
              <a:cs typeface="Arial Bold"/>
              <a:sym typeface="Arial Bold"/>
            </a:endParaRPr>
          </a:p>
        </p:txBody>
      </p:sp>
      <p:sp>
        <p:nvSpPr>
          <p:cNvPr id="27" name="TextBox 27"/>
          <p:cNvSpPr txBox="1"/>
          <p:nvPr/>
        </p:nvSpPr>
        <p:spPr>
          <a:xfrm>
            <a:off x="1283267" y="5162550"/>
            <a:ext cx="3175695" cy="521589"/>
          </a:xfrm>
          <a:prstGeom prst="rect">
            <a:avLst/>
          </a:prstGeom>
        </p:spPr>
        <p:txBody>
          <a:bodyPr lIns="0" tIns="0" rIns="0" bIns="0" rtlCol="0" anchor="t">
            <a:spAutoFit/>
          </a:bodyPr>
          <a:lstStyle/>
          <a:p>
            <a:pPr algn="ctr">
              <a:lnSpc>
                <a:spcPts val="3888"/>
              </a:lnSpc>
              <a:spcBef>
                <a:spcPct val="0"/>
              </a:spcBef>
            </a:pPr>
            <a:r>
              <a:rPr lang="en-US" sz="3600" b="1" i="1">
                <a:solidFill>
                  <a:srgbClr val="19112C"/>
                </a:solidFill>
                <a:latin typeface="Arial Bold Italics"/>
                <a:ea typeface="Arial Bold Italics"/>
                <a:cs typeface="Arial Bold Italics"/>
                <a:sym typeface="Arial Bold Italics"/>
              </a:rPr>
              <a:t>Ambientali</a:t>
            </a:r>
          </a:p>
        </p:txBody>
      </p:sp>
      <p:sp>
        <p:nvSpPr>
          <p:cNvPr id="28" name="TextBox 28"/>
          <p:cNvSpPr txBox="1"/>
          <p:nvPr/>
        </p:nvSpPr>
        <p:spPr>
          <a:xfrm>
            <a:off x="7221212" y="5162550"/>
            <a:ext cx="1561478" cy="500137"/>
          </a:xfrm>
          <a:prstGeom prst="rect">
            <a:avLst/>
          </a:prstGeom>
        </p:spPr>
        <p:txBody>
          <a:bodyPr wrap="square" lIns="0" tIns="0" rIns="0" bIns="0" rtlCol="0" anchor="t">
            <a:spAutoFit/>
          </a:bodyPr>
          <a:lstStyle/>
          <a:p>
            <a:pPr algn="l">
              <a:lnSpc>
                <a:spcPts val="3888"/>
              </a:lnSpc>
              <a:spcBef>
                <a:spcPct val="0"/>
              </a:spcBef>
            </a:pPr>
            <a:r>
              <a:rPr lang="en-US" sz="3600" b="1" i="1" err="1">
                <a:solidFill>
                  <a:srgbClr val="19112C"/>
                </a:solidFill>
                <a:latin typeface="Arial Bold Italics"/>
                <a:ea typeface="Arial Bold Italics"/>
                <a:cs typeface="Arial Bold Italics"/>
                <a:sym typeface="Arial Bold Italics"/>
              </a:rPr>
              <a:t>Sociali</a:t>
            </a:r>
            <a:endParaRPr lang="en-US" sz="3600" b="1" i="1">
              <a:solidFill>
                <a:srgbClr val="19112C"/>
              </a:solidFill>
              <a:latin typeface="Arial Bold Italics"/>
              <a:ea typeface="Arial Bold Italics"/>
              <a:cs typeface="Arial Bold Italics"/>
              <a:sym typeface="Arial Bold Italics"/>
            </a:endParaRPr>
          </a:p>
        </p:txBody>
      </p:sp>
      <p:sp>
        <p:nvSpPr>
          <p:cNvPr id="29" name="TextBox 29"/>
          <p:cNvSpPr txBox="1"/>
          <p:nvPr/>
        </p:nvSpPr>
        <p:spPr>
          <a:xfrm>
            <a:off x="10980112" y="5162550"/>
            <a:ext cx="2888288" cy="500137"/>
          </a:xfrm>
          <a:prstGeom prst="rect">
            <a:avLst/>
          </a:prstGeom>
        </p:spPr>
        <p:txBody>
          <a:bodyPr wrap="square" lIns="0" tIns="0" rIns="0" bIns="0" rtlCol="0" anchor="t">
            <a:spAutoFit/>
          </a:bodyPr>
          <a:lstStyle/>
          <a:p>
            <a:pPr algn="ctr">
              <a:lnSpc>
                <a:spcPts val="3888"/>
              </a:lnSpc>
              <a:spcBef>
                <a:spcPct val="0"/>
              </a:spcBef>
            </a:pPr>
            <a:r>
              <a:rPr lang="en-US" sz="3600" b="1" i="1" err="1">
                <a:solidFill>
                  <a:srgbClr val="19112C"/>
                </a:solidFill>
                <a:latin typeface="Arial Bold Italics"/>
                <a:ea typeface="Arial Bold Italics"/>
                <a:cs typeface="Arial Bold Italics"/>
                <a:sym typeface="Arial Bold Italics"/>
              </a:rPr>
              <a:t>Economiche</a:t>
            </a:r>
            <a:endParaRPr lang="en-US" sz="3600" b="1" i="1">
              <a:solidFill>
                <a:srgbClr val="19112C"/>
              </a:solidFill>
              <a:latin typeface="Arial Bold Italics"/>
              <a:ea typeface="Arial Bold Italics"/>
              <a:cs typeface="Arial Bold Italics"/>
              <a:sym typeface="Arial Bold Italics"/>
            </a:endParaRPr>
          </a:p>
        </p:txBody>
      </p:sp>
      <p:sp>
        <p:nvSpPr>
          <p:cNvPr id="30" name="TextBox 30"/>
          <p:cNvSpPr txBox="1"/>
          <p:nvPr/>
        </p:nvSpPr>
        <p:spPr>
          <a:xfrm>
            <a:off x="834390" y="5794854"/>
            <a:ext cx="4044073" cy="1831467"/>
          </a:xfrm>
          <a:prstGeom prst="rect">
            <a:avLst/>
          </a:prstGeom>
        </p:spPr>
        <p:txBody>
          <a:bodyPr lIns="0" tIns="0" rIns="0" bIns="0" rtlCol="0" anchor="t">
            <a:spAutoFit/>
          </a:bodyPr>
          <a:lstStyle/>
          <a:p>
            <a:pPr algn="ctr">
              <a:lnSpc>
                <a:spcPts val="3564"/>
              </a:lnSpc>
              <a:spcBef>
                <a:spcPct val="0"/>
              </a:spcBef>
            </a:pPr>
            <a:r>
              <a:rPr lang="en-US" sz="3300">
                <a:solidFill>
                  <a:srgbClr val="19112C"/>
                </a:solidFill>
                <a:latin typeface="Arial"/>
                <a:ea typeface="Arial"/>
                <a:cs typeface="Arial"/>
                <a:sym typeface="Arial"/>
              </a:rPr>
              <a:t>Elevata impronta di carbonio e idrica; perdita di materiali e inquinamento da microplastiche</a:t>
            </a:r>
          </a:p>
        </p:txBody>
      </p:sp>
      <p:sp>
        <p:nvSpPr>
          <p:cNvPr id="31" name="TextBox 31"/>
          <p:cNvSpPr txBox="1"/>
          <p:nvPr/>
        </p:nvSpPr>
        <p:spPr>
          <a:xfrm>
            <a:off x="5706150" y="5794854"/>
            <a:ext cx="4232150" cy="2726817"/>
          </a:xfrm>
          <a:prstGeom prst="rect">
            <a:avLst/>
          </a:prstGeom>
        </p:spPr>
        <p:txBody>
          <a:bodyPr lIns="0" tIns="0" rIns="0" bIns="0" rtlCol="0" anchor="t">
            <a:spAutoFit/>
          </a:bodyPr>
          <a:lstStyle/>
          <a:p>
            <a:pPr algn="ctr">
              <a:lnSpc>
                <a:spcPts val="3564"/>
              </a:lnSpc>
              <a:spcBef>
                <a:spcPct val="0"/>
              </a:spcBef>
            </a:pPr>
            <a:r>
              <a:rPr lang="en-US" sz="3300">
                <a:solidFill>
                  <a:srgbClr val="19112C"/>
                </a:solidFill>
                <a:latin typeface="Arial"/>
                <a:ea typeface="Arial"/>
                <a:cs typeface="Arial"/>
                <a:sym typeface="Arial"/>
              </a:rPr>
              <a:t>I rifiuti esportati creano oneri ambientali ingiusti sui paesi a basso reddito</a:t>
            </a:r>
          </a:p>
          <a:p>
            <a:pPr algn="ctr">
              <a:lnSpc>
                <a:spcPts val="3564"/>
              </a:lnSpc>
              <a:spcBef>
                <a:spcPct val="0"/>
              </a:spcBef>
            </a:pPr>
            <a:endParaRPr lang="en-US" sz="3300">
              <a:solidFill>
                <a:srgbClr val="19112C"/>
              </a:solidFill>
              <a:latin typeface="Arial"/>
              <a:ea typeface="Arial"/>
              <a:cs typeface="Arial"/>
              <a:sym typeface="Arial"/>
            </a:endParaRPr>
          </a:p>
        </p:txBody>
      </p:sp>
      <p:sp>
        <p:nvSpPr>
          <p:cNvPr id="32" name="TextBox 32"/>
          <p:cNvSpPr txBox="1"/>
          <p:nvPr/>
        </p:nvSpPr>
        <p:spPr>
          <a:xfrm>
            <a:off x="10334098" y="5794854"/>
            <a:ext cx="3978602" cy="2279142"/>
          </a:xfrm>
          <a:prstGeom prst="rect">
            <a:avLst/>
          </a:prstGeom>
        </p:spPr>
        <p:txBody>
          <a:bodyPr lIns="0" tIns="0" rIns="0" bIns="0" rtlCol="0" anchor="t">
            <a:spAutoFit/>
          </a:bodyPr>
          <a:lstStyle/>
          <a:p>
            <a:pPr algn="ctr">
              <a:lnSpc>
                <a:spcPts val="3564"/>
              </a:lnSpc>
              <a:spcBef>
                <a:spcPct val="0"/>
              </a:spcBef>
            </a:pPr>
            <a:r>
              <a:rPr lang="en-US" sz="3300">
                <a:solidFill>
                  <a:srgbClr val="19112C"/>
                </a:solidFill>
                <a:latin typeface="Arial"/>
                <a:ea typeface="Arial"/>
                <a:cs typeface="Arial"/>
                <a:sym typeface="Arial"/>
              </a:rPr>
              <a:t>Le PMI mancano di infrastrutture, incentivi e tecnologie di riciclaggio economicamente efficienti</a:t>
            </a:r>
          </a:p>
        </p:txBody>
      </p:sp>
      <p:grpSp>
        <p:nvGrpSpPr>
          <p:cNvPr id="33" name="Group 33"/>
          <p:cNvGrpSpPr/>
          <p:nvPr/>
        </p:nvGrpSpPr>
        <p:grpSpPr>
          <a:xfrm>
            <a:off x="834390" y="578375"/>
            <a:ext cx="13679872" cy="1137553"/>
            <a:chOff x="0" y="0"/>
            <a:chExt cx="18239830" cy="1516737"/>
          </a:xfrm>
        </p:grpSpPr>
        <p:sp>
          <p:nvSpPr>
            <p:cNvPr id="34" name="Freeform 34"/>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l-GR"/>
            </a:p>
          </p:txBody>
        </p:sp>
        <p:sp>
          <p:nvSpPr>
            <p:cNvPr id="35" name="TextBox 35"/>
            <p:cNvSpPr txBox="1"/>
            <p:nvPr/>
          </p:nvSpPr>
          <p:spPr>
            <a:xfrm>
              <a:off x="0" y="66675"/>
              <a:ext cx="1823983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pic>
        <p:nvPicPr>
          <p:cNvPr id="37" name="Immagine 36" descr="Immagine che contiene Blu elettrico, Carattere, blu, Blu intenso&#10;&#10;Il contenuto generato dall&amp;#39;IA potrebbe non essere corretto.">
            <a:extLst>
              <a:ext uri="{FF2B5EF4-FFF2-40B4-BE49-F238E27FC236}">
                <a16:creationId xmlns:a16="http://schemas.microsoft.com/office/drawing/2014/main" id="{A82C1FE1-6AD3-B2FC-1552-32EF597B942A}"/>
              </a:ext>
            </a:extLst>
          </p:cNvPr>
          <p:cNvPicPr>
            <a:picLocks noChangeAspect="1"/>
          </p:cNvPicPr>
          <p:nvPr/>
        </p:nvPicPr>
        <p:blipFill>
          <a:blip r:embed="rId14"/>
          <a:stretch>
            <a:fillRect/>
          </a:stretch>
        </p:blipFill>
        <p:spPr>
          <a:xfrm>
            <a:off x="749060" y="8905695"/>
            <a:ext cx="3505200" cy="8001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responsabili</a:t>
            </a:r>
            <a:r>
              <a:rPr lang="en-US" sz="1050">
                <a:solidFill>
                  <a:srgbClr val="00002E"/>
                </a:solidFill>
                <a:latin typeface="Arial"/>
                <a:ea typeface="Arial Italics"/>
                <a:cs typeface="Arial"/>
                <a:sym typeface="Arial Italics"/>
              </a:rPr>
              <a:t>.</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sp>
        <p:nvSpPr>
          <p:cNvPr id="23" name="TextBox 23"/>
          <p:cNvSpPr txBox="1"/>
          <p:nvPr/>
        </p:nvSpPr>
        <p:spPr>
          <a:xfrm>
            <a:off x="834390" y="1625727"/>
            <a:ext cx="13491210" cy="7155805"/>
          </a:xfrm>
          <a:prstGeom prst="rect">
            <a:avLst/>
          </a:prstGeom>
        </p:spPr>
        <p:txBody>
          <a:bodyPr wrap="square" lIns="0" tIns="0" rIns="0" bIns="0" rtlCol="0" anchor="t">
            <a:spAutoFit/>
          </a:bodyPr>
          <a:lstStyle/>
          <a:p>
            <a:pPr algn="l">
              <a:lnSpc>
                <a:spcPts val="3131"/>
              </a:lnSpc>
            </a:pPr>
            <a:r>
              <a:rPr lang="en-US" sz="2800" b="1" u="sng" err="1">
                <a:solidFill>
                  <a:srgbClr val="19112C"/>
                </a:solidFill>
                <a:latin typeface="Arial Bold"/>
                <a:ea typeface="Arial Bold"/>
                <a:cs typeface="Arial Bold"/>
                <a:sym typeface="Arial Bold"/>
              </a:rPr>
              <a:t>Utilizzare</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invece</a:t>
            </a:r>
            <a:r>
              <a:rPr lang="en-US" sz="2800" b="1" u="sng">
                <a:solidFill>
                  <a:srgbClr val="19112C"/>
                </a:solidFill>
                <a:latin typeface="Arial Bold"/>
                <a:ea typeface="Arial Bold"/>
                <a:cs typeface="Arial Bold"/>
                <a:sym typeface="Arial Bold"/>
              </a:rPr>
              <a:t> di </a:t>
            </a:r>
            <a:r>
              <a:rPr lang="en-US" sz="2800" b="1" u="sng" err="1">
                <a:solidFill>
                  <a:srgbClr val="19112C"/>
                </a:solidFill>
                <a:latin typeface="Arial Bold"/>
                <a:ea typeface="Arial Bold"/>
                <a:cs typeface="Arial Bold"/>
                <a:sym typeface="Arial Bold"/>
              </a:rPr>
              <a:t>sprecare</a:t>
            </a:r>
            <a:r>
              <a:rPr lang="en-US" sz="2800" b="1" u="sng">
                <a:solidFill>
                  <a:srgbClr val="19112C"/>
                </a:solidFill>
                <a:latin typeface="Arial Bold"/>
                <a:ea typeface="Arial Bold"/>
                <a:cs typeface="Arial Bold"/>
                <a:sym typeface="Arial Bold"/>
              </a:rPr>
              <a:t> le </a:t>
            </a:r>
            <a:r>
              <a:rPr lang="en-US" sz="2800" b="1" u="sng" err="1">
                <a:solidFill>
                  <a:srgbClr val="19112C"/>
                </a:solidFill>
                <a:latin typeface="Arial Bold"/>
                <a:ea typeface="Arial Bold"/>
                <a:cs typeface="Arial Bold"/>
                <a:sym typeface="Arial Bold"/>
              </a:rPr>
              <a:t>risorse</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nella</a:t>
            </a:r>
            <a:r>
              <a:rPr lang="en-US" sz="2800" b="1" u="sng">
                <a:solidFill>
                  <a:srgbClr val="19112C"/>
                </a:solidFill>
                <a:latin typeface="Arial Bold"/>
                <a:ea typeface="Arial Bold"/>
                <a:cs typeface="Arial Bold"/>
                <a:sym typeface="Arial Bold"/>
              </a:rPr>
              <a:t> catena del </a:t>
            </a:r>
            <a:r>
              <a:rPr lang="en-US" sz="2800" b="1" u="sng" err="1">
                <a:solidFill>
                  <a:srgbClr val="19112C"/>
                </a:solidFill>
                <a:latin typeface="Arial Bold"/>
                <a:ea typeface="Arial Bold"/>
                <a:cs typeface="Arial Bold"/>
                <a:sym typeface="Arial Bold"/>
              </a:rPr>
              <a:t>valore</a:t>
            </a:r>
            <a:endParaRPr lang="en-US" sz="2800" b="1" u="sng">
              <a:solidFill>
                <a:srgbClr val="19112C"/>
              </a:solidFill>
              <a:latin typeface="Arial Bold"/>
              <a:ea typeface="Arial Bold"/>
              <a:cs typeface="Arial Bold"/>
              <a:sym typeface="Arial Bold"/>
            </a:endParaRPr>
          </a:p>
          <a:p>
            <a:pPr algn="l">
              <a:lnSpc>
                <a:spcPts val="3131"/>
              </a:lnSpc>
            </a:pPr>
            <a:r>
              <a:rPr lang="en-US" sz="2800" err="1">
                <a:solidFill>
                  <a:srgbClr val="19112C"/>
                </a:solidFill>
                <a:latin typeface="Arial"/>
                <a:ea typeface="Arial"/>
                <a:cs typeface="Arial"/>
                <a:sym typeface="Arial"/>
              </a:rPr>
              <a:t>Sviluppare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una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strategia</a:t>
            </a:r>
            <a:r>
              <a:rPr lang="en-US" sz="2800">
                <a:solidFill>
                  <a:srgbClr val="19112C"/>
                </a:solidFill>
                <a:latin typeface="Arial"/>
                <a:ea typeface="Arial"/>
                <a:cs typeface="Arial"/>
                <a:sym typeface="Arial"/>
              </a:rPr>
              <a:t> per </a:t>
            </a:r>
            <a:r>
              <a:rPr lang="en-US" sz="2800" err="1">
                <a:solidFill>
                  <a:srgbClr val="19112C"/>
                </a:solidFill>
                <a:latin typeface="Arial"/>
                <a:ea typeface="Arial"/>
                <a:cs typeface="Arial"/>
                <a:sym typeface="Arial"/>
              </a:rPr>
              <a:t>ridurre</a:t>
            </a:r>
            <a:r>
              <a:rPr lang="en-US" sz="2800">
                <a:solidFill>
                  <a:srgbClr val="19112C"/>
                </a:solidFill>
                <a:latin typeface="Arial"/>
                <a:ea typeface="Arial"/>
                <a:cs typeface="Arial"/>
                <a:sym typeface="Arial"/>
              </a:rPr>
              <a:t> al </a:t>
            </a:r>
            <a:r>
              <a:rPr lang="en-US" sz="2800" err="1">
                <a:solidFill>
                  <a:srgbClr val="19112C"/>
                </a:solidFill>
                <a:latin typeface="Arial"/>
                <a:ea typeface="Arial"/>
                <a:cs typeface="Arial"/>
                <a:sym typeface="Arial"/>
              </a:rPr>
              <a:t>minimo</a:t>
            </a:r>
            <a:r>
              <a:rPr lang="en-US" sz="2800">
                <a:solidFill>
                  <a:srgbClr val="19112C"/>
                </a:solidFill>
                <a:latin typeface="Arial"/>
                <a:ea typeface="Arial"/>
                <a:cs typeface="Arial"/>
                <a:sym typeface="Arial"/>
              </a:rPr>
              <a:t> le </a:t>
            </a:r>
            <a:r>
              <a:rPr lang="en-US" sz="2800" err="1">
                <a:solidFill>
                  <a:srgbClr val="19112C"/>
                </a:solidFill>
                <a:latin typeface="Arial"/>
                <a:ea typeface="Arial"/>
                <a:cs typeface="Arial"/>
                <a:sym typeface="Arial"/>
              </a:rPr>
              <a:t>risorse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inutilizzate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lungo</a:t>
            </a:r>
            <a:r>
              <a:rPr lang="en-US" sz="2800">
                <a:solidFill>
                  <a:srgbClr val="19112C"/>
                </a:solidFill>
                <a:latin typeface="Arial"/>
                <a:ea typeface="Arial"/>
                <a:cs typeface="Arial"/>
                <a:sym typeface="Arial"/>
              </a:rPr>
              <a:t> la catena del </a:t>
            </a:r>
            <a:r>
              <a:rPr lang="en-US" sz="2800" err="1">
                <a:solidFill>
                  <a:srgbClr val="19112C"/>
                </a:solidFill>
                <a:latin typeface="Arial"/>
                <a:ea typeface="Arial"/>
                <a:cs typeface="Arial"/>
                <a:sym typeface="Arial"/>
              </a:rPr>
              <a:t>valore</a:t>
            </a:r>
            <a:r>
              <a:rPr lang="en-US" sz="2800">
                <a:solidFill>
                  <a:srgbClr val="19112C"/>
                </a:solidFill>
                <a:latin typeface="Arial"/>
                <a:ea typeface="Arial"/>
                <a:cs typeface="Arial"/>
                <a:sym typeface="Arial"/>
              </a:rPr>
              <a:t> di un </a:t>
            </a:r>
            <a:r>
              <a:rPr lang="en-US" sz="2800" err="1">
                <a:solidFill>
                  <a:srgbClr val="19112C"/>
                </a:solidFill>
                <a:latin typeface="Arial"/>
                <a:ea typeface="Arial"/>
                <a:cs typeface="Arial"/>
                <a:sym typeface="Arial"/>
              </a:rPr>
              <a:t>prodotto</a:t>
            </a:r>
            <a:r>
              <a:rPr lang="en-US" sz="2800">
                <a:solidFill>
                  <a:srgbClr val="19112C"/>
                </a:solidFill>
                <a:latin typeface="Arial"/>
                <a:ea typeface="Arial"/>
                <a:cs typeface="Arial"/>
                <a:sym typeface="Arial"/>
              </a:rPr>
              <a:t> e </a:t>
            </a:r>
            <a:r>
              <a:rPr lang="en-US" sz="2800" err="1">
                <a:solidFill>
                  <a:srgbClr val="19112C"/>
                </a:solidFill>
                <a:latin typeface="Arial"/>
                <a:ea typeface="Arial"/>
                <a:cs typeface="Arial"/>
                <a:sym typeface="Arial"/>
              </a:rPr>
              <a:t>trasformare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materiali</a:t>
            </a:r>
            <a:r>
              <a:rPr lang="en-US" sz="2800">
                <a:solidFill>
                  <a:srgbClr val="19112C"/>
                </a:solidFill>
                <a:latin typeface="Arial"/>
                <a:ea typeface="Arial"/>
                <a:cs typeface="Arial"/>
                <a:sym typeface="Arial"/>
              </a:rPr>
              <a:t> in </a:t>
            </a:r>
            <a:r>
              <a:rPr lang="en-US" sz="2800" err="1">
                <a:solidFill>
                  <a:srgbClr val="19112C"/>
                </a:solidFill>
                <a:latin typeface="Arial"/>
                <a:ea typeface="Arial"/>
                <a:cs typeface="Arial"/>
                <a:sym typeface="Arial"/>
              </a:rPr>
              <a:t>eccedenza</a:t>
            </a:r>
            <a:r>
              <a:rPr lang="en-US" sz="2800">
                <a:solidFill>
                  <a:srgbClr val="19112C"/>
                </a:solidFill>
                <a:latin typeface="Arial"/>
                <a:ea typeface="Arial"/>
                <a:cs typeface="Arial"/>
                <a:sym typeface="Arial"/>
              </a:rPr>
              <a:t> e le </a:t>
            </a:r>
            <a:r>
              <a:rPr lang="en-US" sz="2800" err="1">
                <a:solidFill>
                  <a:srgbClr val="19112C"/>
                </a:solidFill>
                <a:latin typeface="Arial"/>
                <a:ea typeface="Arial"/>
                <a:cs typeface="Arial"/>
                <a:sym typeface="Arial"/>
              </a:rPr>
              <a:t>risorse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sottoutilizzate</a:t>
            </a:r>
            <a:r>
              <a:rPr lang="en-US" sz="2800">
                <a:solidFill>
                  <a:srgbClr val="19112C"/>
                </a:solidFill>
                <a:latin typeface="Arial"/>
                <a:ea typeface="Arial"/>
                <a:cs typeface="Arial"/>
                <a:sym typeface="Arial"/>
              </a:rPr>
              <a:t> in </a:t>
            </a:r>
            <a:r>
              <a:rPr lang="en-US" sz="2800" err="1">
                <a:solidFill>
                  <a:srgbClr val="19112C"/>
                </a:solidFill>
                <a:latin typeface="Arial"/>
                <a:ea typeface="Arial"/>
                <a:cs typeface="Arial"/>
                <a:sym typeface="Arial"/>
              </a:rPr>
              <a:t>nuove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opportunità</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commerciali</a:t>
            </a:r>
            <a:r>
              <a:rPr lang="en-US" sz="2800">
                <a:solidFill>
                  <a:srgbClr val="19112C"/>
                </a:solidFill>
                <a:latin typeface="Arial"/>
                <a:ea typeface="Arial"/>
                <a:cs typeface="Arial"/>
                <a:sym typeface="Arial"/>
              </a:rPr>
              <a:t> per </a:t>
            </a:r>
            <a:r>
              <a:rPr lang="en-US" sz="2800" err="1">
                <a:solidFill>
                  <a:srgbClr val="19112C"/>
                </a:solidFill>
                <a:latin typeface="Arial"/>
                <a:ea typeface="Arial"/>
                <a:cs typeface="Arial"/>
                <a:sym typeface="Arial"/>
              </a:rPr>
              <a:t>fornire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valore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sostenibile</a:t>
            </a:r>
            <a:r>
              <a:rPr lang="en-US" sz="2800">
                <a:solidFill>
                  <a:srgbClr val="19112C"/>
                </a:solidFill>
                <a:latin typeface="Arial"/>
                <a:ea typeface="Arial"/>
                <a:cs typeface="Arial"/>
                <a:sym typeface="Arial"/>
              </a:rPr>
              <a:t>.</a:t>
            </a:r>
          </a:p>
          <a:p>
            <a:pPr algn="l">
              <a:lnSpc>
                <a:spcPts val="3131"/>
              </a:lnSpc>
            </a:pPr>
            <a:endParaRPr lang="en-US" sz="2800">
              <a:solidFill>
                <a:srgbClr val="19112C"/>
              </a:solidFill>
              <a:latin typeface="Arial"/>
              <a:ea typeface="Arial"/>
              <a:cs typeface="Arial"/>
              <a:sym typeface="Arial"/>
            </a:endParaRPr>
          </a:p>
          <a:p>
            <a:pPr algn="l">
              <a:lnSpc>
                <a:spcPts val="3131"/>
              </a:lnSpc>
            </a:pPr>
            <a:r>
              <a:rPr lang="en-US" sz="2800" b="1" u="sng" err="1">
                <a:solidFill>
                  <a:srgbClr val="19112C"/>
                </a:solidFill>
                <a:latin typeface="Arial Bold"/>
                <a:ea typeface="Arial Bold"/>
                <a:cs typeface="Arial Bold"/>
                <a:sym typeface="Arial Bold"/>
              </a:rPr>
              <a:t>Riprogettare</a:t>
            </a:r>
            <a:r>
              <a:rPr lang="en-US" sz="2800" b="1" u="sng">
                <a:solidFill>
                  <a:srgbClr val="19112C"/>
                </a:solidFill>
                <a:latin typeface="Arial Bold"/>
                <a:ea typeface="Arial Bold"/>
                <a:cs typeface="Arial Bold"/>
                <a:sym typeface="Arial Bold"/>
              </a:rPr>
              <a:t> con </a:t>
            </a:r>
            <a:r>
              <a:rPr lang="en-US" sz="2800" b="1" u="sng" err="1">
                <a:solidFill>
                  <a:srgbClr val="19112C"/>
                </a:solidFill>
                <a:latin typeface="Arial Bold"/>
                <a:ea typeface="Arial Bold"/>
                <a:cs typeface="Arial Bold"/>
                <a:sym typeface="Arial Bold"/>
              </a:rPr>
              <a:t>i</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rifiuti</a:t>
            </a:r>
            <a:endParaRPr lang="en-US" sz="2800" b="1" u="sng">
              <a:solidFill>
                <a:srgbClr val="19112C"/>
              </a:solidFill>
              <a:latin typeface="Arial Bold"/>
              <a:ea typeface="Arial Bold"/>
              <a:cs typeface="Arial Bold"/>
              <a:sym typeface="Arial Bold"/>
            </a:endParaRPr>
          </a:p>
          <a:p>
            <a:pPr algn="l">
              <a:lnSpc>
                <a:spcPts val="3131"/>
              </a:lnSpc>
            </a:pPr>
            <a:r>
              <a:rPr lang="en-US" sz="2800" err="1">
                <a:solidFill>
                  <a:srgbClr val="19112C"/>
                </a:solidFill>
                <a:latin typeface="Arial"/>
                <a:ea typeface="Arial"/>
                <a:cs typeface="Arial"/>
                <a:sym typeface="Arial"/>
              </a:rPr>
              <a:t>Proporre</a:t>
            </a:r>
            <a:r>
              <a:rPr lang="en-US" sz="2800">
                <a:solidFill>
                  <a:srgbClr val="19112C"/>
                </a:solidFill>
                <a:latin typeface="Arial"/>
                <a:ea typeface="Arial"/>
                <a:cs typeface="Arial"/>
                <a:sym typeface="Arial"/>
              </a:rPr>
              <a:t> idee per </a:t>
            </a:r>
            <a:r>
              <a:rPr lang="en-US" sz="2800" err="1">
                <a:solidFill>
                  <a:srgbClr val="19112C"/>
                </a:solidFill>
                <a:latin typeface="Arial"/>
                <a:ea typeface="Arial"/>
                <a:cs typeface="Arial"/>
                <a:sym typeface="Arial"/>
              </a:rPr>
              <a:t>progettare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soluzioni</a:t>
            </a:r>
            <a:r>
              <a:rPr lang="en-US" sz="2800">
                <a:solidFill>
                  <a:srgbClr val="19112C"/>
                </a:solidFill>
                <a:latin typeface="Arial"/>
                <a:ea typeface="Arial"/>
                <a:cs typeface="Arial"/>
                <a:sym typeface="Arial"/>
              </a:rPr>
              <a:t> innovative per la </a:t>
            </a:r>
            <a:r>
              <a:rPr lang="en-US" sz="2800" err="1">
                <a:solidFill>
                  <a:srgbClr val="19112C"/>
                </a:solidFill>
                <a:latin typeface="Arial"/>
                <a:ea typeface="Arial"/>
                <a:cs typeface="Arial"/>
                <a:sym typeface="Arial"/>
              </a:rPr>
              <a:t>raccolta</a:t>
            </a:r>
            <a:r>
              <a:rPr lang="en-US" sz="2800">
                <a:solidFill>
                  <a:srgbClr val="19112C"/>
                </a:solidFill>
                <a:latin typeface="Arial"/>
                <a:ea typeface="Arial"/>
                <a:cs typeface="Arial"/>
                <a:sym typeface="Arial"/>
              </a:rPr>
              <a:t>, la </a:t>
            </a:r>
            <a:r>
              <a:rPr lang="en-US" sz="2800" err="1">
                <a:solidFill>
                  <a:srgbClr val="19112C"/>
                </a:solidFill>
                <a:latin typeface="Arial"/>
                <a:ea typeface="Arial"/>
                <a:cs typeface="Arial"/>
                <a:sym typeface="Arial"/>
              </a:rPr>
              <a:t>selezione</a:t>
            </a:r>
            <a:r>
              <a:rPr lang="en-US" sz="2800">
                <a:solidFill>
                  <a:srgbClr val="19112C"/>
                </a:solidFill>
                <a:latin typeface="Arial"/>
                <a:ea typeface="Arial"/>
                <a:cs typeface="Arial"/>
                <a:sym typeface="Arial"/>
              </a:rPr>
              <a:t> e il </a:t>
            </a:r>
            <a:r>
              <a:rPr lang="en-US" sz="2800" err="1">
                <a:solidFill>
                  <a:srgbClr val="19112C"/>
                </a:solidFill>
                <a:latin typeface="Arial"/>
                <a:ea typeface="Arial"/>
                <a:cs typeface="Arial"/>
                <a:sym typeface="Arial"/>
              </a:rPr>
              <a:t>riciclaggio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dei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rifiuti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tessili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che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generino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valore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sia</a:t>
            </a:r>
            <a:r>
              <a:rPr lang="en-US" sz="2800">
                <a:solidFill>
                  <a:srgbClr val="19112C"/>
                </a:solidFill>
                <a:latin typeface="Arial"/>
                <a:ea typeface="Arial"/>
                <a:cs typeface="Arial"/>
                <a:sym typeface="Arial"/>
              </a:rPr>
              <a:t> per le </a:t>
            </a:r>
            <a:r>
              <a:rPr lang="en-US" sz="2800" err="1">
                <a:solidFill>
                  <a:srgbClr val="19112C"/>
                </a:solidFill>
                <a:latin typeface="Arial"/>
                <a:ea typeface="Arial"/>
                <a:cs typeface="Arial"/>
                <a:sym typeface="Arial"/>
              </a:rPr>
              <a:t>aziende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che</a:t>
            </a:r>
            <a:r>
              <a:rPr lang="en-US" sz="2800">
                <a:solidFill>
                  <a:srgbClr val="19112C"/>
                </a:solidFill>
                <a:latin typeface="Arial"/>
                <a:ea typeface="Arial"/>
                <a:cs typeface="Arial"/>
                <a:sym typeface="Arial"/>
              </a:rPr>
              <a:t> per le </a:t>
            </a:r>
            <a:r>
              <a:rPr lang="en-US" sz="2800" err="1">
                <a:solidFill>
                  <a:srgbClr val="19112C"/>
                </a:solidFill>
                <a:latin typeface="Arial"/>
                <a:ea typeface="Arial"/>
                <a:cs typeface="Arial"/>
                <a:sym typeface="Arial"/>
              </a:rPr>
              <a:t>comunità</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riducendo</a:t>
            </a:r>
            <a:r>
              <a:rPr lang="en-US" sz="2800">
                <a:solidFill>
                  <a:srgbClr val="19112C"/>
                </a:solidFill>
                <a:latin typeface="Arial"/>
                <a:ea typeface="Arial"/>
                <a:cs typeface="Arial"/>
                <a:sym typeface="Arial"/>
              </a:rPr>
              <a:t> al </a:t>
            </a:r>
            <a:r>
              <a:rPr lang="en-US" sz="2800" err="1">
                <a:solidFill>
                  <a:srgbClr val="19112C"/>
                </a:solidFill>
                <a:latin typeface="Arial"/>
                <a:ea typeface="Arial"/>
                <a:cs typeface="Arial"/>
                <a:sym typeface="Arial"/>
              </a:rPr>
              <a:t>contempo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l'impatto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ambientale</a:t>
            </a:r>
            <a:r>
              <a:rPr lang="en-US" sz="2800">
                <a:solidFill>
                  <a:srgbClr val="19112C"/>
                </a:solidFill>
                <a:latin typeface="Arial"/>
                <a:ea typeface="Arial"/>
                <a:cs typeface="Arial"/>
                <a:sym typeface="Arial"/>
              </a:rPr>
              <a:t>.</a:t>
            </a:r>
          </a:p>
          <a:p>
            <a:pPr algn="l">
              <a:lnSpc>
                <a:spcPts val="3131"/>
              </a:lnSpc>
            </a:pPr>
            <a:endParaRPr lang="en-US" sz="2800">
              <a:solidFill>
                <a:srgbClr val="19112C"/>
              </a:solidFill>
              <a:latin typeface="Arial"/>
              <a:ea typeface="Arial"/>
              <a:cs typeface="Arial"/>
              <a:sym typeface="Arial"/>
            </a:endParaRPr>
          </a:p>
          <a:p>
            <a:pPr algn="l">
              <a:lnSpc>
                <a:spcPts val="3131"/>
              </a:lnSpc>
            </a:pPr>
            <a:r>
              <a:rPr lang="en-US" sz="2800" b="1" u="sng" err="1">
                <a:solidFill>
                  <a:srgbClr val="19112C"/>
                </a:solidFill>
                <a:latin typeface="Arial Bold"/>
                <a:ea typeface="Arial Bold"/>
                <a:cs typeface="Arial Bold"/>
                <a:sym typeface="Arial Bold"/>
              </a:rPr>
              <a:t>Raccolta</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dei</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rifiuti</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tessili</a:t>
            </a:r>
            <a:endParaRPr lang="en-US" sz="2800" b="1" u="sng">
              <a:solidFill>
                <a:srgbClr val="19112C"/>
              </a:solidFill>
              <a:latin typeface="Arial Bold"/>
              <a:ea typeface="Arial Bold"/>
              <a:cs typeface="Arial Bold"/>
              <a:sym typeface="Arial Bold"/>
            </a:endParaRPr>
          </a:p>
          <a:p>
            <a:pPr algn="l">
              <a:lnSpc>
                <a:spcPts val="3131"/>
              </a:lnSpc>
            </a:pPr>
            <a:r>
              <a:rPr lang="en-US" sz="2800" err="1">
                <a:solidFill>
                  <a:srgbClr val="19112C"/>
                </a:solidFill>
                <a:latin typeface="Arial"/>
                <a:ea typeface="Arial"/>
                <a:cs typeface="Arial"/>
                <a:sym typeface="Arial"/>
              </a:rPr>
              <a:t>Creare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una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proposta</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collaborazione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tra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consumatori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impianti</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riciclaggio</a:t>
            </a:r>
            <a:r>
              <a:rPr lang="en-US" sz="2800">
                <a:solidFill>
                  <a:srgbClr val="19112C"/>
                </a:solidFill>
                <a:latin typeface="Arial"/>
                <a:ea typeface="Arial"/>
                <a:cs typeface="Arial"/>
                <a:sym typeface="Arial"/>
              </a:rPr>
              <a:t> e </a:t>
            </a:r>
            <a:r>
              <a:rPr lang="en-US" sz="2800" err="1">
                <a:solidFill>
                  <a:srgbClr val="19112C"/>
                </a:solidFill>
                <a:latin typeface="Arial"/>
                <a:ea typeface="Arial"/>
                <a:cs typeface="Arial"/>
                <a:sym typeface="Arial"/>
              </a:rPr>
              <a:t>aziende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tessili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che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faciliti</a:t>
            </a:r>
            <a:r>
              <a:rPr lang="en-US" sz="2800">
                <a:solidFill>
                  <a:srgbClr val="19112C"/>
                </a:solidFill>
                <a:latin typeface="Arial"/>
                <a:ea typeface="Arial"/>
                <a:cs typeface="Arial"/>
                <a:sym typeface="Arial"/>
              </a:rPr>
              <a:t> la </a:t>
            </a:r>
            <a:r>
              <a:rPr lang="en-US" sz="2800" err="1">
                <a:solidFill>
                  <a:srgbClr val="19112C"/>
                </a:solidFill>
                <a:latin typeface="Arial"/>
                <a:ea typeface="Arial"/>
                <a:cs typeface="Arial"/>
                <a:sym typeface="Arial"/>
              </a:rPr>
              <a:t>raccolta</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indumenti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usati</a:t>
            </a:r>
            <a:r>
              <a:rPr lang="en-US" sz="2800">
                <a:solidFill>
                  <a:srgbClr val="19112C"/>
                </a:solidFill>
                <a:latin typeface="Arial"/>
                <a:ea typeface="Arial"/>
                <a:cs typeface="Arial"/>
                <a:sym typeface="Arial"/>
              </a:rPr>
              <a:t>, il loro </a:t>
            </a:r>
            <a:r>
              <a:rPr lang="en-US" sz="2800" err="1">
                <a:solidFill>
                  <a:srgbClr val="19112C"/>
                </a:solidFill>
                <a:latin typeface="Arial"/>
                <a:ea typeface="Arial"/>
                <a:cs typeface="Arial"/>
                <a:sym typeface="Arial"/>
              </a:rPr>
              <a:t>riciclaggio</a:t>
            </a:r>
            <a:r>
              <a:rPr lang="en-US" sz="2800">
                <a:solidFill>
                  <a:srgbClr val="19112C"/>
                </a:solidFill>
                <a:latin typeface="Arial"/>
                <a:ea typeface="Arial"/>
                <a:cs typeface="Arial"/>
                <a:sym typeface="Arial"/>
              </a:rPr>
              <a:t> e il </a:t>
            </a:r>
            <a:r>
              <a:rPr lang="en-US" sz="2800" err="1">
                <a:solidFill>
                  <a:srgbClr val="19112C"/>
                </a:solidFill>
                <a:latin typeface="Arial"/>
                <a:ea typeface="Arial"/>
                <a:cs typeface="Arial"/>
                <a:sym typeface="Arial"/>
              </a:rPr>
              <a:t>successivo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riutilizzo</a:t>
            </a:r>
            <a:r>
              <a:rPr lang="en-US" sz="2800">
                <a:solidFill>
                  <a:srgbClr val="19112C"/>
                </a:solidFill>
                <a:latin typeface="Arial"/>
                <a:ea typeface="Arial"/>
                <a:cs typeface="Arial"/>
                <a:sym typeface="Arial"/>
              </a:rPr>
              <a:t> in </a:t>
            </a:r>
            <a:r>
              <a:rPr lang="en-US" sz="2800" err="1">
                <a:solidFill>
                  <a:srgbClr val="19112C"/>
                </a:solidFill>
                <a:latin typeface="Arial"/>
                <a:ea typeface="Arial"/>
                <a:cs typeface="Arial"/>
                <a:sym typeface="Arial"/>
              </a:rPr>
              <a:t>nuovi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capi</a:t>
            </a:r>
            <a:r>
              <a:rPr lang="en-US" sz="2800">
                <a:solidFill>
                  <a:srgbClr val="19112C"/>
                </a:solidFill>
                <a:latin typeface="Arial"/>
                <a:ea typeface="Arial"/>
                <a:cs typeface="Arial"/>
                <a:sym typeface="Arial"/>
              </a:rPr>
              <a:t>. </a:t>
            </a:r>
          </a:p>
          <a:p>
            <a:pPr algn="l">
              <a:lnSpc>
                <a:spcPts val="3131"/>
              </a:lnSpc>
            </a:pPr>
            <a:endParaRPr lang="en-US" sz="2800">
              <a:solidFill>
                <a:srgbClr val="19112C"/>
              </a:solidFill>
              <a:latin typeface="Arial"/>
              <a:ea typeface="Arial"/>
              <a:cs typeface="Arial"/>
              <a:sym typeface="Arial"/>
            </a:endParaRPr>
          </a:p>
          <a:p>
            <a:pPr algn="l">
              <a:lnSpc>
                <a:spcPts val="3131"/>
              </a:lnSpc>
            </a:pPr>
            <a:r>
              <a:rPr lang="en-US" sz="2800" b="1" u="sng" err="1">
                <a:solidFill>
                  <a:srgbClr val="19112C"/>
                </a:solidFill>
                <a:latin typeface="Arial Bold"/>
                <a:ea typeface="Arial Bold"/>
                <a:cs typeface="Arial Bold"/>
                <a:sym typeface="Arial Bold"/>
              </a:rPr>
              <a:t>Acque</a:t>
            </a:r>
            <a:r>
              <a:rPr lang="en-US" sz="2800" b="1" u="sng">
                <a:solidFill>
                  <a:srgbClr val="19112C"/>
                </a:solidFill>
                <a:latin typeface="Arial Bold"/>
                <a:ea typeface="Arial Bold"/>
                <a:cs typeface="Arial Bold"/>
                <a:sym typeface="Arial Bold"/>
              </a:rPr>
              <a:t> </a:t>
            </a:r>
            <a:r>
              <a:rPr lang="en-US" sz="2800" b="1" u="sng" err="1">
                <a:solidFill>
                  <a:srgbClr val="19112C"/>
                </a:solidFill>
                <a:latin typeface="Arial Bold"/>
                <a:ea typeface="Arial Bold"/>
                <a:cs typeface="Arial Bold"/>
                <a:sym typeface="Arial Bold"/>
              </a:rPr>
              <a:t>reflue</a:t>
            </a:r>
            <a:endParaRPr lang="en-US" sz="2800" b="1" u="sng">
              <a:solidFill>
                <a:srgbClr val="19112C"/>
              </a:solidFill>
              <a:latin typeface="Arial Bold"/>
              <a:ea typeface="Arial Bold"/>
              <a:cs typeface="Arial Bold"/>
              <a:sym typeface="Arial Bold"/>
            </a:endParaRPr>
          </a:p>
          <a:p>
            <a:pPr algn="l">
              <a:lnSpc>
                <a:spcPts val="3131"/>
              </a:lnSpc>
            </a:pPr>
            <a:r>
              <a:rPr lang="en-US" sz="2800" err="1">
                <a:solidFill>
                  <a:srgbClr val="19112C"/>
                </a:solidFill>
                <a:latin typeface="Arial"/>
                <a:ea typeface="Arial"/>
                <a:cs typeface="Arial"/>
                <a:sym typeface="Arial"/>
              </a:rPr>
              <a:t>Sviluppare</a:t>
            </a:r>
            <a:r>
              <a:rPr lang="en-US" sz="2800">
                <a:solidFill>
                  <a:srgbClr val="19112C"/>
                </a:solidFill>
                <a:latin typeface="Arial"/>
                <a:ea typeface="Arial"/>
                <a:cs typeface="Arial"/>
                <a:sym typeface="Arial"/>
              </a:rPr>
              <a:t> idee </a:t>
            </a:r>
            <a:r>
              <a:rPr lang="en-US" sz="2800" err="1">
                <a:solidFill>
                  <a:srgbClr val="19112C"/>
                </a:solidFill>
                <a:latin typeface="Arial"/>
                <a:ea typeface="Arial"/>
                <a:cs typeface="Arial"/>
                <a:sym typeface="Arial"/>
              </a:rPr>
              <a:t>su</a:t>
            </a:r>
            <a:r>
              <a:rPr lang="en-US" sz="2800">
                <a:solidFill>
                  <a:srgbClr val="19112C"/>
                </a:solidFill>
                <a:latin typeface="Arial"/>
                <a:ea typeface="Arial"/>
                <a:cs typeface="Arial"/>
                <a:sym typeface="Arial"/>
              </a:rPr>
              <a:t> come </a:t>
            </a:r>
            <a:r>
              <a:rPr lang="en-US" sz="2800" err="1">
                <a:solidFill>
                  <a:srgbClr val="19112C"/>
                </a:solidFill>
                <a:latin typeface="Arial"/>
                <a:ea typeface="Arial"/>
                <a:cs typeface="Arial"/>
                <a:sym typeface="Arial"/>
              </a:rPr>
              <a:t>ridurre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l'acqua</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utilizzata</a:t>
            </a:r>
            <a:r>
              <a:rPr lang="en-US" sz="2800">
                <a:solidFill>
                  <a:srgbClr val="19112C"/>
                </a:solidFill>
                <a:latin typeface="Arial"/>
                <a:ea typeface="Arial"/>
                <a:cs typeface="Arial"/>
                <a:sym typeface="Arial"/>
              </a:rPr>
              <a:t> per la </a:t>
            </a:r>
            <a:r>
              <a:rPr lang="en-US" sz="2800" err="1">
                <a:solidFill>
                  <a:srgbClr val="19112C"/>
                </a:solidFill>
                <a:latin typeface="Arial"/>
                <a:ea typeface="Arial"/>
                <a:cs typeface="Arial"/>
                <a:sym typeface="Arial"/>
              </a:rPr>
              <a:t>tintura</a:t>
            </a:r>
            <a:r>
              <a:rPr lang="en-US" sz="2800">
                <a:solidFill>
                  <a:srgbClr val="19112C"/>
                </a:solidFill>
                <a:latin typeface="Arial"/>
                <a:ea typeface="Arial"/>
                <a:cs typeface="Arial"/>
                <a:sym typeface="Arial"/>
              </a:rPr>
              <a:t> e </a:t>
            </a:r>
            <a:r>
              <a:rPr lang="en-US" sz="2800" err="1">
                <a:solidFill>
                  <a:srgbClr val="19112C"/>
                </a:solidFill>
                <a:latin typeface="Arial"/>
                <a:ea typeface="Arial"/>
                <a:cs typeface="Arial"/>
                <a:sym typeface="Arial"/>
              </a:rPr>
              <a:t>su</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cosa</a:t>
            </a:r>
            <a:r>
              <a:rPr lang="en-US" sz="2800">
                <a:solidFill>
                  <a:srgbClr val="19112C"/>
                </a:solidFill>
                <a:latin typeface="Arial"/>
                <a:ea typeface="Arial"/>
                <a:cs typeface="Arial"/>
                <a:sym typeface="Arial"/>
              </a:rPr>
              <a:t> fare con </a:t>
            </a:r>
            <a:r>
              <a:rPr lang="en-US" sz="2800" err="1">
                <a:solidFill>
                  <a:srgbClr val="19112C"/>
                </a:solidFill>
                <a:latin typeface="Arial"/>
                <a:ea typeface="Arial"/>
                <a:cs typeface="Arial"/>
                <a:sym typeface="Arial"/>
              </a:rPr>
              <a:t>queste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acque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reflue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provenienti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dai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processi</a:t>
            </a:r>
            <a:r>
              <a:rPr lang="en-US" sz="2800">
                <a:solidFill>
                  <a:srgbClr val="19112C"/>
                </a:solidFill>
                <a:latin typeface="Arial"/>
                <a:ea typeface="Arial"/>
                <a:cs typeface="Arial"/>
                <a:sym typeface="Arial"/>
              </a:rPr>
              <a:t> di </a:t>
            </a:r>
            <a:r>
              <a:rPr lang="en-US" sz="2800" err="1">
                <a:solidFill>
                  <a:srgbClr val="19112C"/>
                </a:solidFill>
                <a:latin typeface="Arial"/>
                <a:ea typeface="Arial"/>
                <a:cs typeface="Arial"/>
                <a:sym typeface="Arial"/>
              </a:rPr>
              <a:t>tintura</a:t>
            </a:r>
            <a:r>
              <a:rPr lang="en-US" sz="2800">
                <a:solidFill>
                  <a:srgbClr val="19112C"/>
                </a:solidFill>
                <a:latin typeface="Arial"/>
                <a:ea typeface="Arial"/>
                <a:cs typeface="Arial"/>
                <a:sym typeface="Arial"/>
              </a:rPr>
              <a:t>.</a:t>
            </a:r>
          </a:p>
        </p:txBody>
      </p:sp>
      <p:grpSp>
        <p:nvGrpSpPr>
          <p:cNvPr id="24" name="Group 24"/>
          <p:cNvGrpSpPr/>
          <p:nvPr/>
        </p:nvGrpSpPr>
        <p:grpSpPr>
          <a:xfrm>
            <a:off x="834390" y="578375"/>
            <a:ext cx="13679872" cy="1137553"/>
            <a:chOff x="0" y="0"/>
            <a:chExt cx="18239830" cy="1516737"/>
          </a:xfrm>
        </p:grpSpPr>
        <p:sp>
          <p:nvSpPr>
            <p:cNvPr id="25" name="Freeform 25"/>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823983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Sfide proposte</a:t>
              </a:r>
            </a:p>
          </p:txBody>
        </p:sp>
      </p:gr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2017AAD9-9FA9-40DC-162A-02274C5DCDA5}"/>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sp>
        <p:nvSpPr>
          <p:cNvPr id="21" name="TextBox 21"/>
          <p:cNvSpPr txBox="1"/>
          <p:nvPr/>
        </p:nvSpPr>
        <p:spPr>
          <a:xfrm>
            <a:off x="1148161" y="3734864"/>
            <a:ext cx="15991677" cy="3286125"/>
          </a:xfrm>
          <a:prstGeom prst="rect">
            <a:avLst/>
          </a:prstGeom>
        </p:spPr>
        <p:txBody>
          <a:bodyPr lIns="0" tIns="0" rIns="0" bIns="0" rtlCol="0" anchor="t">
            <a:spAutoFit/>
          </a:bodyPr>
          <a:lstStyle/>
          <a:p>
            <a:pPr algn="l">
              <a:lnSpc>
                <a:spcPts val="4320"/>
              </a:lnSpc>
            </a:pPr>
            <a:r>
              <a:rPr lang="en-US" sz="3600">
                <a:solidFill>
                  <a:srgbClr val="FFFFFF"/>
                </a:solidFill>
                <a:latin typeface="Arial"/>
                <a:ea typeface="Arial"/>
                <a:cs typeface="Arial"/>
                <a:sym typeface="Arial"/>
              </a:rPr>
              <a:t>Sei una PMI del settore tessile e della moda, con un piccolo reparto di progettazione e distribuzione a livello nazionale. Desideri compiere un ulteriore passo avanti nella transizione ecologica della tua attività, lavorando su uno dei tuoi prodotti o in collaborazione con la tua catena del valore.  </a:t>
            </a:r>
          </a:p>
          <a:p>
            <a:pPr algn="l">
              <a:lnSpc>
                <a:spcPts val="4320"/>
              </a:lnSpc>
            </a:pPr>
            <a:r>
              <a:rPr lang="en-US" sz="3600">
                <a:solidFill>
                  <a:srgbClr val="FFFFFF"/>
                </a:solidFill>
                <a:latin typeface="Arial"/>
                <a:ea typeface="Arial"/>
                <a:cs typeface="Arial"/>
                <a:sym typeface="Arial"/>
              </a:rPr>
              <a:t>Puoi scegliere una delle sfide proposte... o un'altra a tua scelta relativa ai tre argomenti trattati.</a:t>
            </a:r>
          </a:p>
        </p:txBody>
      </p:sp>
      <p:grpSp>
        <p:nvGrpSpPr>
          <p:cNvPr id="22" name="Group 22"/>
          <p:cNvGrpSpPr/>
          <p:nvPr/>
        </p:nvGrpSpPr>
        <p:grpSpPr>
          <a:xfrm>
            <a:off x="2368764" y="2031137"/>
            <a:ext cx="13983462" cy="1137553"/>
            <a:chOff x="0" y="0"/>
            <a:chExt cx="18644616" cy="1516737"/>
          </a:xfrm>
        </p:grpSpPr>
        <p:sp>
          <p:nvSpPr>
            <p:cNvPr id="23" name="Freeform 23"/>
            <p:cNvSpPr/>
            <p:nvPr/>
          </p:nvSpPr>
          <p:spPr>
            <a:xfrm>
              <a:off x="0" y="0"/>
              <a:ext cx="18644615" cy="1516737"/>
            </a:xfrm>
            <a:custGeom>
              <a:avLst/>
              <a:gdLst/>
              <a:ahLst/>
              <a:cxnLst/>
              <a:rect l="l" t="t" r="r" b="b"/>
              <a:pathLst>
                <a:path w="18644615" h="1516737">
                  <a:moveTo>
                    <a:pt x="0" y="0"/>
                  </a:moveTo>
                  <a:lnTo>
                    <a:pt x="18644615" y="0"/>
                  </a:lnTo>
                  <a:lnTo>
                    <a:pt x="18644615" y="1516737"/>
                  </a:lnTo>
                  <a:lnTo>
                    <a:pt x="0" y="1516737"/>
                  </a:lnTo>
                  <a:close/>
                </a:path>
              </a:pathLst>
            </a:custGeom>
            <a:solidFill>
              <a:srgbClr val="000000">
                <a:alpha val="0"/>
              </a:srgbClr>
            </a:solidFill>
          </p:spPr>
          <p:txBody>
            <a:bodyPr/>
            <a:lstStyle/>
            <a:p>
              <a:endParaRPr lang="el-GR"/>
            </a:p>
          </p:txBody>
        </p:sp>
        <p:sp>
          <p:nvSpPr>
            <p:cNvPr id="24" name="TextBox 24"/>
            <p:cNvSpPr txBox="1"/>
            <p:nvPr/>
          </p:nvSpPr>
          <p:spPr>
            <a:xfrm>
              <a:off x="0" y="66675"/>
              <a:ext cx="18644616" cy="1450062"/>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È ora di scegliere la tua sfida!</a:t>
              </a:r>
            </a:p>
          </p:txBody>
        </p:sp>
      </p:gr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0DCC4B5B-BC7D-8C82-BE3B-1E6C98A21E37}"/>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grpSp>
        <p:nvGrpSpPr>
          <p:cNvPr id="21" name="Group 21"/>
          <p:cNvGrpSpPr/>
          <p:nvPr/>
        </p:nvGrpSpPr>
        <p:grpSpPr>
          <a:xfrm>
            <a:off x="7518656" y="2100264"/>
            <a:ext cx="4224079" cy="866006"/>
            <a:chOff x="0" y="0"/>
            <a:chExt cx="5632106" cy="1154674"/>
          </a:xfrm>
        </p:grpSpPr>
        <p:sp>
          <p:nvSpPr>
            <p:cNvPr id="22" name="Freeform 22"/>
            <p:cNvSpPr/>
            <p:nvPr/>
          </p:nvSpPr>
          <p:spPr>
            <a:xfrm>
              <a:off x="0" y="0"/>
              <a:ext cx="5632107" cy="1154674"/>
            </a:xfrm>
            <a:custGeom>
              <a:avLst/>
              <a:gdLst/>
              <a:ahLst/>
              <a:cxnLst/>
              <a:rect l="l" t="t" r="r" b="b"/>
              <a:pathLst>
                <a:path w="5632107" h="1154674">
                  <a:moveTo>
                    <a:pt x="0" y="0"/>
                  </a:moveTo>
                  <a:lnTo>
                    <a:pt x="5632107" y="0"/>
                  </a:lnTo>
                  <a:lnTo>
                    <a:pt x="5632107" y="1154674"/>
                  </a:lnTo>
                  <a:lnTo>
                    <a:pt x="0" y="1154674"/>
                  </a:lnTo>
                  <a:close/>
                </a:path>
              </a:pathLst>
            </a:custGeom>
            <a:solidFill>
              <a:srgbClr val="000000">
                <a:alpha val="0"/>
              </a:srgbClr>
            </a:solidFill>
          </p:spPr>
          <p:txBody>
            <a:bodyPr/>
            <a:lstStyle/>
            <a:p>
              <a:endParaRPr lang="el-GR"/>
            </a:p>
          </p:txBody>
        </p:sp>
        <p:sp>
          <p:nvSpPr>
            <p:cNvPr id="23" name="TextBox 23"/>
            <p:cNvSpPr txBox="1"/>
            <p:nvPr/>
          </p:nvSpPr>
          <p:spPr>
            <a:xfrm>
              <a:off x="0" y="28575"/>
              <a:ext cx="5632106" cy="1126099"/>
            </a:xfrm>
            <a:prstGeom prst="rect">
              <a:avLst/>
            </a:prstGeom>
          </p:spPr>
          <p:txBody>
            <a:bodyPr lIns="0" tIns="0" rIns="0" bIns="0" rtlCol="0" anchor="b"/>
            <a:lstStyle/>
            <a:p>
              <a:pPr algn="l">
                <a:lnSpc>
                  <a:spcPts val="4536"/>
                </a:lnSpc>
              </a:pPr>
              <a:r>
                <a:rPr lang="en-US" sz="4200" b="1">
                  <a:solidFill>
                    <a:srgbClr val="C0FF99"/>
                  </a:solidFill>
                  <a:latin typeface="Arial Bold"/>
                  <a:ea typeface="Arial Bold"/>
                  <a:cs typeface="Arial Bold"/>
                  <a:sym typeface="Arial Bold"/>
                </a:rPr>
                <a:t>Formazione delle squadre</a:t>
              </a:r>
            </a:p>
          </p:txBody>
        </p:sp>
      </p:grpSp>
      <p:sp>
        <p:nvSpPr>
          <p:cNvPr id="24" name="TextBox 24"/>
          <p:cNvSpPr txBox="1"/>
          <p:nvPr/>
        </p:nvSpPr>
        <p:spPr>
          <a:xfrm>
            <a:off x="4616755" y="804317"/>
            <a:ext cx="13290245" cy="843915"/>
          </a:xfrm>
          <a:prstGeom prst="rect">
            <a:avLst/>
          </a:prstGeom>
        </p:spPr>
        <p:txBody>
          <a:bodyPr wrap="square" lIns="0" tIns="0" rIns="0" bIns="0" rtlCol="0" anchor="t">
            <a:spAutoFit/>
          </a:bodyPr>
          <a:lstStyle/>
          <a:p>
            <a:pPr algn="l">
              <a:lnSpc>
                <a:spcPts val="6479"/>
              </a:lnSpc>
            </a:pPr>
            <a:r>
              <a:rPr lang="en-US" sz="5999" b="1" err="1">
                <a:solidFill>
                  <a:srgbClr val="FFFFFF"/>
                </a:solidFill>
                <a:latin typeface="Georgia Bold"/>
                <a:ea typeface="Georgia Bold"/>
                <a:cs typeface="Georgia Bold"/>
                <a:sym typeface="Georgia Bold"/>
              </a:rPr>
              <a:t>Istruzioni</a:t>
            </a:r>
            <a:r>
              <a:rPr lang="en-US" sz="5999" b="1">
                <a:solidFill>
                  <a:srgbClr val="FFFFFF"/>
                </a:solidFill>
                <a:latin typeface="Georgia Bold"/>
                <a:ea typeface="Georgia Bold"/>
                <a:cs typeface="Georgia Bold"/>
                <a:sym typeface="Georgia Bold"/>
              </a:rPr>
              <a:t> per il </a:t>
            </a:r>
            <a:r>
              <a:rPr lang="en-US" sz="5999" b="1" err="1">
                <a:solidFill>
                  <a:srgbClr val="FFFFFF"/>
                </a:solidFill>
                <a:latin typeface="Georgia Bold"/>
                <a:ea typeface="Georgia Bold"/>
                <a:cs typeface="Georgia Bold"/>
                <a:sym typeface="Georgia Bold"/>
              </a:rPr>
              <a:t>lavoro</a:t>
            </a:r>
            <a:r>
              <a:rPr lang="en-US" sz="5999" b="1">
                <a:solidFill>
                  <a:srgbClr val="FFFFFF"/>
                </a:solidFill>
                <a:latin typeface="Georgia Bold"/>
                <a:ea typeface="Georgia Bold"/>
                <a:cs typeface="Georgia Bold"/>
                <a:sym typeface="Georgia Bold"/>
              </a:rPr>
              <a:t> di </a:t>
            </a:r>
            <a:r>
              <a:rPr lang="en-US" sz="5999" b="1" err="1">
                <a:solidFill>
                  <a:srgbClr val="FFFFFF"/>
                </a:solidFill>
                <a:latin typeface="Georgia Bold"/>
                <a:ea typeface="Georgia Bold"/>
                <a:cs typeface="Georgia Bold"/>
                <a:sym typeface="Georgia Bold"/>
              </a:rPr>
              <a:t>squadra</a:t>
            </a:r>
            <a:endParaRPr lang="en-US" sz="5999" b="1">
              <a:solidFill>
                <a:srgbClr val="FFFFFF"/>
              </a:solidFill>
              <a:latin typeface="Georgia Bold"/>
              <a:ea typeface="Georgia Bold"/>
              <a:cs typeface="Georgia Bold"/>
              <a:sym typeface="Georgia Bold"/>
            </a:endParaRPr>
          </a:p>
        </p:txBody>
      </p:sp>
      <p:sp>
        <p:nvSpPr>
          <p:cNvPr id="25" name="TextBox 25"/>
          <p:cNvSpPr txBox="1"/>
          <p:nvPr/>
        </p:nvSpPr>
        <p:spPr>
          <a:xfrm>
            <a:off x="900757" y="6313167"/>
            <a:ext cx="4997490" cy="438150"/>
          </a:xfrm>
          <a:prstGeom prst="rect">
            <a:avLst/>
          </a:prstGeom>
        </p:spPr>
        <p:txBody>
          <a:bodyPr lIns="0" tIns="0" rIns="0" bIns="0" rtlCol="0" anchor="t">
            <a:spAutoFit/>
          </a:bodyPr>
          <a:lstStyle/>
          <a:p>
            <a:pPr algn="ctr">
              <a:lnSpc>
                <a:spcPts val="3359"/>
              </a:lnSpc>
            </a:pPr>
            <a:r>
              <a:rPr lang="en-US" sz="2799" b="1">
                <a:solidFill>
                  <a:srgbClr val="FFFFFF"/>
                </a:solidFill>
                <a:latin typeface="Arial Bold"/>
                <a:ea typeface="Arial Bold"/>
                <a:cs typeface="Arial Bold"/>
                <a:sym typeface="Arial Bold"/>
              </a:rPr>
              <a:t>Squadre composte da 3-5 partecipanti</a:t>
            </a:r>
          </a:p>
        </p:txBody>
      </p:sp>
      <p:sp>
        <p:nvSpPr>
          <p:cNvPr id="26" name="Freeform 26" descr="Καταιγισμός ιδεών ομάδας με συμπαγές γέμισμα"/>
          <p:cNvSpPr/>
          <p:nvPr/>
        </p:nvSpPr>
        <p:spPr>
          <a:xfrm>
            <a:off x="2024216" y="3185364"/>
            <a:ext cx="2592539" cy="2561261"/>
          </a:xfrm>
          <a:custGeom>
            <a:avLst/>
            <a:gdLst/>
            <a:ahLst/>
            <a:cxnLst/>
            <a:rect l="l" t="t" r="r" b="b"/>
            <a:pathLst>
              <a:path w="2592539" h="2561261">
                <a:moveTo>
                  <a:pt x="0" y="0"/>
                </a:moveTo>
                <a:lnTo>
                  <a:pt x="2592539" y="0"/>
                </a:lnTo>
                <a:lnTo>
                  <a:pt x="2592539" y="2561261"/>
                </a:lnTo>
                <a:lnTo>
                  <a:pt x="0" y="2561261"/>
                </a:lnTo>
                <a:lnTo>
                  <a:pt x="0" y="0"/>
                </a:lnTo>
                <a:close/>
              </a:path>
            </a:pathLst>
          </a:custGeom>
          <a:blipFill>
            <a:blip r:embed="rId10">
              <a:extLst>
                <a:ext uri="{96DAC541-7B7A-43D3-8B79-37D633B846F1}">
                  <asvg:svgBlip xmlns:asvg="http://schemas.microsoft.com/office/drawing/2016/SVG/main" r:embed="rId11"/>
                </a:ext>
              </a:extLst>
            </a:blip>
            <a:stretch>
              <a:fillRect t="-610" b="-610"/>
            </a:stretch>
          </a:blipFill>
        </p:spPr>
        <p:txBody>
          <a:bodyPr/>
          <a:lstStyle/>
          <a:p>
            <a:endParaRPr lang="el-GR"/>
          </a:p>
        </p:txBody>
      </p:sp>
      <p:sp>
        <p:nvSpPr>
          <p:cNvPr id="27" name="Freeform 27" descr="Λάμπα με συμπαγές γέμισμα"/>
          <p:cNvSpPr/>
          <p:nvPr/>
        </p:nvSpPr>
        <p:spPr>
          <a:xfrm>
            <a:off x="8255409" y="3183521"/>
            <a:ext cx="2531773" cy="2535166"/>
          </a:xfrm>
          <a:custGeom>
            <a:avLst/>
            <a:gdLst/>
            <a:ahLst/>
            <a:cxnLst/>
            <a:rect l="l" t="t" r="r" b="b"/>
            <a:pathLst>
              <a:path w="2531773" h="2535166">
                <a:moveTo>
                  <a:pt x="0" y="0"/>
                </a:moveTo>
                <a:lnTo>
                  <a:pt x="2531773" y="0"/>
                </a:lnTo>
                <a:lnTo>
                  <a:pt x="2531773" y="2535166"/>
                </a:lnTo>
                <a:lnTo>
                  <a:pt x="0" y="2535166"/>
                </a:lnTo>
                <a:lnTo>
                  <a:pt x="0" y="0"/>
                </a:lnTo>
                <a:close/>
              </a:path>
            </a:pathLst>
          </a:custGeom>
          <a:blipFill>
            <a:blip r:embed="rId12">
              <a:extLst>
                <a:ext uri="{96DAC541-7B7A-43D3-8B79-37D633B846F1}">
                  <asvg:svgBlip xmlns:asvg="http://schemas.microsoft.com/office/drawing/2016/SVG/main" r:embed="rId13"/>
                </a:ext>
              </a:extLst>
            </a:blip>
            <a:stretch>
              <a:fillRect l="-67" r="-67"/>
            </a:stretch>
          </a:blipFill>
        </p:spPr>
        <p:txBody>
          <a:bodyPr/>
          <a:lstStyle/>
          <a:p>
            <a:endParaRPr lang="el-GR"/>
          </a:p>
        </p:txBody>
      </p:sp>
      <p:sp>
        <p:nvSpPr>
          <p:cNvPr id="28" name="TextBox 28"/>
          <p:cNvSpPr txBox="1"/>
          <p:nvPr/>
        </p:nvSpPr>
        <p:spPr>
          <a:xfrm>
            <a:off x="7131951" y="6313167"/>
            <a:ext cx="4997490" cy="438150"/>
          </a:xfrm>
          <a:prstGeom prst="rect">
            <a:avLst/>
          </a:prstGeom>
        </p:spPr>
        <p:txBody>
          <a:bodyPr lIns="0" tIns="0" rIns="0" bIns="0" rtlCol="0" anchor="t">
            <a:spAutoFit/>
          </a:bodyPr>
          <a:lstStyle/>
          <a:p>
            <a:pPr algn="ctr">
              <a:lnSpc>
                <a:spcPts val="3359"/>
              </a:lnSpc>
            </a:pPr>
            <a:r>
              <a:rPr lang="en-US" sz="2799" b="1">
                <a:solidFill>
                  <a:srgbClr val="FFFFFF"/>
                </a:solidFill>
                <a:latin typeface="Arial Bold"/>
                <a:ea typeface="Arial Bold"/>
                <a:cs typeface="Arial Bold"/>
                <a:sym typeface="Arial Bold"/>
              </a:rPr>
              <a:t>Selezione del nome del team</a:t>
            </a:r>
          </a:p>
        </p:txBody>
      </p:sp>
      <p:sp>
        <p:nvSpPr>
          <p:cNvPr id="29" name="Freeform 29" descr="Συνδέσεις με συμπαγές γέμισμα"/>
          <p:cNvSpPr/>
          <p:nvPr/>
        </p:nvSpPr>
        <p:spPr>
          <a:xfrm>
            <a:off x="13693878" y="3185364"/>
            <a:ext cx="2533323" cy="2533323"/>
          </a:xfrm>
          <a:custGeom>
            <a:avLst/>
            <a:gdLst/>
            <a:ahLst/>
            <a:cxnLst/>
            <a:rect l="l" t="t" r="r" b="b"/>
            <a:pathLst>
              <a:path w="2533323" h="2533323">
                <a:moveTo>
                  <a:pt x="0" y="0"/>
                </a:moveTo>
                <a:lnTo>
                  <a:pt x="2533323" y="0"/>
                </a:lnTo>
                <a:lnTo>
                  <a:pt x="2533323" y="2533323"/>
                </a:lnTo>
                <a:lnTo>
                  <a:pt x="0" y="25333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30" name="TextBox 30"/>
          <p:cNvSpPr txBox="1"/>
          <p:nvPr/>
        </p:nvSpPr>
        <p:spPr>
          <a:xfrm>
            <a:off x="12572260" y="6313167"/>
            <a:ext cx="4997490" cy="1933575"/>
          </a:xfrm>
          <a:prstGeom prst="rect">
            <a:avLst/>
          </a:prstGeom>
        </p:spPr>
        <p:txBody>
          <a:bodyPr lIns="0" tIns="0" rIns="0" bIns="0" rtlCol="0" anchor="t">
            <a:spAutoFit/>
          </a:bodyPr>
          <a:lstStyle/>
          <a:p>
            <a:pPr algn="ctr">
              <a:lnSpc>
                <a:spcPts val="3359"/>
              </a:lnSpc>
            </a:pPr>
            <a:r>
              <a:rPr lang="en-US" sz="2799" b="1">
                <a:solidFill>
                  <a:srgbClr val="FFFFFF"/>
                </a:solidFill>
                <a:latin typeface="Arial Bold"/>
                <a:ea typeface="Arial Bold"/>
                <a:cs typeface="Arial Bold"/>
                <a:sym typeface="Arial Bold"/>
              </a:rPr>
              <a:t>Ruoli</a:t>
            </a:r>
          </a:p>
          <a:p>
            <a:pPr algn="ctr">
              <a:lnSpc>
                <a:spcPts val="3240"/>
              </a:lnSpc>
            </a:pPr>
            <a:endParaRPr lang="en-US" sz="2799" b="1">
              <a:solidFill>
                <a:srgbClr val="FFFFFF"/>
              </a:solidFill>
              <a:latin typeface="Arial Bold"/>
              <a:ea typeface="Arial Bold"/>
              <a:cs typeface="Arial Bold"/>
              <a:sym typeface="Arial Bold"/>
            </a:endParaRPr>
          </a:p>
          <a:p>
            <a:pPr algn="ctr">
              <a:lnSpc>
                <a:spcPts val="2880"/>
              </a:lnSpc>
            </a:pPr>
            <a:r>
              <a:rPr lang="en-US" sz="2400" i="1">
                <a:solidFill>
                  <a:srgbClr val="FFFFFF"/>
                </a:solidFill>
                <a:latin typeface="Arial Italics"/>
                <a:ea typeface="Arial Italics"/>
                <a:cs typeface="Arial Italics"/>
                <a:sym typeface="Arial Italics"/>
              </a:rPr>
              <a:t>ad es. coordinatore, ricercatore, designer/creativo, presentatore, cronometrista</a:t>
            </a:r>
          </a:p>
        </p:txBody>
      </p:sp>
      <p:pic>
        <p:nvPicPr>
          <p:cNvPr id="32" name="Immagine 31" descr="Immagine che contiene Blu elettrico, Carattere, blu, Blu intenso&#10;&#10;Il contenuto generato dall&amp;#39;IA potrebbe non essere corretto.">
            <a:extLst>
              <a:ext uri="{FF2B5EF4-FFF2-40B4-BE49-F238E27FC236}">
                <a16:creationId xmlns:a16="http://schemas.microsoft.com/office/drawing/2014/main" id="{95D8B2CE-190F-925C-B40B-1B6FECD70AF6}"/>
              </a:ext>
            </a:extLst>
          </p:cNvPr>
          <p:cNvPicPr>
            <a:picLocks noChangeAspect="1"/>
          </p:cNvPicPr>
          <p:nvPr/>
        </p:nvPicPr>
        <p:blipFill>
          <a:blip r:embed="rId16"/>
          <a:stretch>
            <a:fillRect/>
          </a:stretch>
        </p:blipFill>
        <p:spPr>
          <a:xfrm>
            <a:off x="749060" y="8905695"/>
            <a:ext cx="3505200" cy="8001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responsabili</a:t>
            </a:r>
            <a:r>
              <a:rPr lang="en-US" sz="1050">
                <a:solidFill>
                  <a:srgbClr val="00002E"/>
                </a:solidFill>
                <a:latin typeface="Arial"/>
                <a:ea typeface="Arial Italics"/>
                <a:cs typeface="Arial"/>
                <a:sym typeface="Arial Italics"/>
              </a:rPr>
              <a:t>.</a:t>
            </a:r>
            <a:endParaRPr lang="it-IT">
              <a:solidFill>
                <a:srgbClr val="00002E"/>
              </a:solidFill>
              <a:latin typeface="Arial"/>
              <a:cs typeface="Arial"/>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sp>
        <p:nvSpPr>
          <p:cNvPr id="21" name="TextBox 21"/>
          <p:cNvSpPr txBox="1"/>
          <p:nvPr/>
        </p:nvSpPr>
        <p:spPr>
          <a:xfrm>
            <a:off x="1148162" y="5482182"/>
            <a:ext cx="9424472" cy="521589"/>
          </a:xfrm>
          <a:prstGeom prst="rect">
            <a:avLst/>
          </a:prstGeom>
        </p:spPr>
        <p:txBody>
          <a:bodyPr lIns="0" tIns="0" rIns="0" bIns="0" rtlCol="0" anchor="t">
            <a:spAutoFit/>
          </a:bodyPr>
          <a:lstStyle/>
          <a:p>
            <a:pPr algn="l">
              <a:lnSpc>
                <a:spcPts val="3888"/>
              </a:lnSpc>
            </a:pPr>
            <a:r>
              <a:rPr lang="en-US" sz="3600">
                <a:solidFill>
                  <a:srgbClr val="C0FF99"/>
                </a:solidFill>
                <a:latin typeface="Arial"/>
                <a:ea typeface="Arial"/>
                <a:cs typeface="Arial"/>
                <a:sym typeface="Arial"/>
              </a:rPr>
              <a:t>Cosa ci servirà per metterlo in pratica?</a:t>
            </a:r>
          </a:p>
        </p:txBody>
      </p:sp>
      <p:grpSp>
        <p:nvGrpSpPr>
          <p:cNvPr id="22" name="Group 22"/>
          <p:cNvGrpSpPr/>
          <p:nvPr/>
        </p:nvGrpSpPr>
        <p:grpSpPr>
          <a:xfrm>
            <a:off x="1028700" y="2493720"/>
            <a:ext cx="16230600" cy="2094476"/>
            <a:chOff x="0" y="0"/>
            <a:chExt cx="21640800" cy="2792635"/>
          </a:xfrm>
        </p:grpSpPr>
        <p:sp>
          <p:nvSpPr>
            <p:cNvPr id="23" name="Freeform 23"/>
            <p:cNvSpPr/>
            <p:nvPr/>
          </p:nvSpPr>
          <p:spPr>
            <a:xfrm>
              <a:off x="0" y="0"/>
              <a:ext cx="21640800" cy="2792635"/>
            </a:xfrm>
            <a:custGeom>
              <a:avLst/>
              <a:gdLst/>
              <a:ahLst/>
              <a:cxnLst/>
              <a:rect l="l" t="t" r="r" b="b"/>
              <a:pathLst>
                <a:path w="21640800" h="2792635">
                  <a:moveTo>
                    <a:pt x="0" y="0"/>
                  </a:moveTo>
                  <a:lnTo>
                    <a:pt x="21640800" y="0"/>
                  </a:lnTo>
                  <a:lnTo>
                    <a:pt x="21640800" y="2792635"/>
                  </a:lnTo>
                  <a:lnTo>
                    <a:pt x="0" y="2792635"/>
                  </a:lnTo>
                  <a:close/>
                </a:path>
              </a:pathLst>
            </a:custGeom>
            <a:solidFill>
              <a:srgbClr val="000000">
                <a:alpha val="0"/>
              </a:srgbClr>
            </a:solidFill>
          </p:spPr>
          <p:txBody>
            <a:bodyPr/>
            <a:lstStyle/>
            <a:p>
              <a:endParaRPr lang="el-GR"/>
            </a:p>
          </p:txBody>
        </p:sp>
        <p:sp>
          <p:nvSpPr>
            <p:cNvPr id="24" name="TextBox 24"/>
            <p:cNvSpPr txBox="1"/>
            <p:nvPr/>
          </p:nvSpPr>
          <p:spPr>
            <a:xfrm>
              <a:off x="0" y="66675"/>
              <a:ext cx="21640800" cy="2725960"/>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Competenze necessarie per l'Ideathon e per essere un manager nel settore tessile</a:t>
              </a:r>
            </a:p>
          </p:txBody>
        </p:sp>
      </p:gr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4917354A-D902-BDBF-E61C-95E421E7FF7E}"/>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41336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28700" y="503755"/>
            <a:ext cx="13082101" cy="1137553"/>
            <a:chOff x="0" y="0"/>
            <a:chExt cx="17442802" cy="1516737"/>
          </a:xfrm>
        </p:grpSpPr>
        <p:sp>
          <p:nvSpPr>
            <p:cNvPr id="21" name="Freeform 21"/>
            <p:cNvSpPr/>
            <p:nvPr/>
          </p:nvSpPr>
          <p:spPr>
            <a:xfrm>
              <a:off x="0" y="0"/>
              <a:ext cx="17442802" cy="1516737"/>
            </a:xfrm>
            <a:custGeom>
              <a:avLst/>
              <a:gdLst/>
              <a:ahLst/>
              <a:cxnLst/>
              <a:rect l="l" t="t" r="r" b="b"/>
              <a:pathLst>
                <a:path w="17442802" h="1516737">
                  <a:moveTo>
                    <a:pt x="0" y="0"/>
                  </a:moveTo>
                  <a:lnTo>
                    <a:pt x="17442802" y="0"/>
                  </a:lnTo>
                  <a:lnTo>
                    <a:pt x="17442802"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7442802"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Tecniche di gestione generale</a:t>
              </a:r>
            </a:p>
          </p:txBody>
        </p:sp>
      </p:grpSp>
      <p:sp>
        <p:nvSpPr>
          <p:cNvPr id="23" name="Freeform 23"/>
          <p:cNvSpPr/>
          <p:nvPr/>
        </p:nvSpPr>
        <p:spPr>
          <a:xfrm>
            <a:off x="1126871" y="4088356"/>
            <a:ext cx="1366984" cy="1366984"/>
          </a:xfrm>
          <a:custGeom>
            <a:avLst/>
            <a:gdLst/>
            <a:ahLst/>
            <a:cxnLst/>
            <a:rect l="l" t="t" r="r" b="b"/>
            <a:pathLst>
              <a:path w="1366984" h="1366984">
                <a:moveTo>
                  <a:pt x="0" y="0"/>
                </a:moveTo>
                <a:lnTo>
                  <a:pt x="1366983" y="0"/>
                </a:lnTo>
                <a:lnTo>
                  <a:pt x="1366983" y="1366984"/>
                </a:lnTo>
                <a:lnTo>
                  <a:pt x="0" y="1366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sp>
        <p:nvSpPr>
          <p:cNvPr id="25" name="TextBox 25"/>
          <p:cNvSpPr txBox="1"/>
          <p:nvPr/>
        </p:nvSpPr>
        <p:spPr>
          <a:xfrm>
            <a:off x="2868530" y="4107406"/>
            <a:ext cx="12983931" cy="1493139"/>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Massimizzare l'efficienza e la produttività, tenendo conto del fattore umano all'interno dell'organizzazione (in questo caso, il vostro team) e del tipo di esercizio.</a:t>
            </a:r>
          </a:p>
        </p:txBody>
      </p:sp>
      <p:sp>
        <p:nvSpPr>
          <p:cNvPr id="26" name="TextBox 26"/>
          <p:cNvSpPr txBox="1"/>
          <p:nvPr/>
        </p:nvSpPr>
        <p:spPr>
          <a:xfrm>
            <a:off x="1077785" y="1698458"/>
            <a:ext cx="12983931" cy="673227"/>
          </a:xfrm>
          <a:prstGeom prst="rect">
            <a:avLst/>
          </a:prstGeom>
        </p:spPr>
        <p:txBody>
          <a:bodyPr lIns="0" tIns="0" rIns="0" bIns="0" rtlCol="0" anchor="t">
            <a:spAutoFit/>
          </a:bodyPr>
          <a:lstStyle/>
          <a:p>
            <a:pPr algn="l">
              <a:lnSpc>
                <a:spcPts val="5184"/>
              </a:lnSpc>
            </a:pPr>
            <a:r>
              <a:rPr lang="en-US" sz="4800" b="1">
                <a:solidFill>
                  <a:srgbClr val="8D5CFF"/>
                </a:solidFill>
                <a:latin typeface="Georgia Bold"/>
                <a:ea typeface="Georgia Bold"/>
                <a:cs typeface="Georgia Bold"/>
                <a:sym typeface="Georgia Bold"/>
              </a:rPr>
              <a:t>Strutturare il proprio lavoro</a:t>
            </a:r>
          </a:p>
        </p:txBody>
      </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A7474D20-6ABB-C0AD-52D6-5F3EAD33E83B}"/>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p:nvPr/>
        </p:nvGrpSpPr>
        <p:grpSpPr>
          <a:xfrm>
            <a:off x="846620" y="547688"/>
            <a:ext cx="9091800" cy="1988550"/>
            <a:chOff x="0" y="0"/>
            <a:chExt cx="12122400" cy="2651400"/>
          </a:xfrm>
        </p:grpSpPr>
        <p:sp>
          <p:nvSpPr>
            <p:cNvPr id="20" name="Freeform 20"/>
            <p:cNvSpPr/>
            <p:nvPr/>
          </p:nvSpPr>
          <p:spPr>
            <a:xfrm>
              <a:off x="0" y="0"/>
              <a:ext cx="12122400" cy="2651400"/>
            </a:xfrm>
            <a:custGeom>
              <a:avLst/>
              <a:gdLst/>
              <a:ahLst/>
              <a:cxnLst/>
              <a:rect l="l" t="t" r="r" b="b"/>
              <a:pathLst>
                <a:path w="12122400" h="2651400">
                  <a:moveTo>
                    <a:pt x="0" y="0"/>
                  </a:moveTo>
                  <a:lnTo>
                    <a:pt x="12122400" y="0"/>
                  </a:lnTo>
                  <a:lnTo>
                    <a:pt x="12122400" y="2651400"/>
                  </a:lnTo>
                  <a:lnTo>
                    <a:pt x="0" y="2651400"/>
                  </a:lnTo>
                  <a:close/>
                </a:path>
              </a:pathLst>
            </a:custGeom>
            <a:solidFill>
              <a:srgbClr val="000000">
                <a:alpha val="0"/>
              </a:srgbClr>
            </a:solidFill>
          </p:spPr>
          <p:txBody>
            <a:bodyPr/>
            <a:lstStyle/>
            <a:p>
              <a:endParaRPr lang="el-GR"/>
            </a:p>
          </p:txBody>
        </p:sp>
        <p:sp>
          <p:nvSpPr>
            <p:cNvPr id="21" name="TextBox 21"/>
            <p:cNvSpPr txBox="1"/>
            <p:nvPr/>
          </p:nvSpPr>
          <p:spPr>
            <a:xfrm>
              <a:off x="0" y="66675"/>
              <a:ext cx="12122400" cy="2584725"/>
            </a:xfrm>
            <a:prstGeom prst="rect">
              <a:avLst/>
            </a:prstGeom>
          </p:spPr>
          <p:txBody>
            <a:bodyPr lIns="0" tIns="0" rIns="0" bIns="0" rtlCol="0" anchor="ctr"/>
            <a:lstStyle/>
            <a:p>
              <a:pPr algn="l">
                <a:lnSpc>
                  <a:spcPts val="6480"/>
                </a:lnSpc>
              </a:pPr>
              <a:r>
                <a:rPr lang="en-US" sz="6000" b="1">
                  <a:solidFill>
                    <a:srgbClr val="75C73E"/>
                  </a:solidFill>
                  <a:latin typeface="Georgia Bold"/>
                  <a:ea typeface="Georgia Bold"/>
                  <a:cs typeface="Georgia Bold"/>
                  <a:sym typeface="Georgia Bold"/>
                </a:rPr>
                <a:t>Attività del progetto</a:t>
              </a:r>
            </a:p>
          </p:txBody>
        </p:sp>
      </p:grpSp>
      <p:grpSp>
        <p:nvGrpSpPr>
          <p:cNvPr id="22" name="Group 22"/>
          <p:cNvGrpSpPr/>
          <p:nvPr/>
        </p:nvGrpSpPr>
        <p:grpSpPr>
          <a:xfrm>
            <a:off x="959119" y="3104156"/>
            <a:ext cx="4670888" cy="3210637"/>
            <a:chOff x="0" y="0"/>
            <a:chExt cx="6227850" cy="4280850"/>
          </a:xfrm>
        </p:grpSpPr>
        <p:sp>
          <p:nvSpPr>
            <p:cNvPr id="23" name="Freeform 23"/>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endParaRPr lang="el-GR"/>
            </a:p>
          </p:txBody>
        </p:sp>
        <p:sp>
          <p:nvSpPr>
            <p:cNvPr id="24" name="Freeform 24"/>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endParaRPr lang="el-GR"/>
            </a:p>
          </p:txBody>
        </p:sp>
        <p:sp>
          <p:nvSpPr>
            <p:cNvPr id="25" name="TextBox 25"/>
            <p:cNvSpPr txBox="1"/>
            <p:nvPr/>
          </p:nvSpPr>
          <p:spPr>
            <a:xfrm>
              <a:off x="0" y="19050"/>
              <a:ext cx="6227850" cy="4261800"/>
            </a:xfrm>
            <a:prstGeom prst="rect">
              <a:avLst/>
            </a:prstGeom>
          </p:spPr>
          <p:txBody>
            <a:bodyPr lIns="50800" tIns="50800" rIns="50800" bIns="50800" rtlCol="0" anchor="ctr"/>
            <a:lstStyle/>
            <a:p>
              <a:pPr algn="ctr">
                <a:lnSpc>
                  <a:spcPts val="3402"/>
                </a:lnSpc>
              </a:pPr>
              <a:endParaRPr/>
            </a:p>
            <a:p>
              <a:pPr algn="ctr">
                <a:lnSpc>
                  <a:spcPts val="3402"/>
                </a:lnSpc>
              </a:pPr>
              <a:r>
                <a:rPr lang="en-US" sz="3150" b="1">
                  <a:solidFill>
                    <a:srgbClr val="19112C"/>
                  </a:solidFill>
                  <a:latin typeface="Georgia Bold"/>
                  <a:ea typeface="Georgia Bold"/>
                  <a:cs typeface="Georgia Bold"/>
                  <a:sym typeface="Georgia Bold"/>
                </a:rPr>
                <a:t>"Be a Manager"</a:t>
              </a:r>
            </a:p>
            <a:p>
              <a:pPr algn="ctr">
                <a:lnSpc>
                  <a:spcPts val="3402"/>
                </a:lnSpc>
              </a:pPr>
              <a:r>
                <a:rPr lang="en-US" sz="3150" b="1">
                  <a:solidFill>
                    <a:srgbClr val="19112C"/>
                  </a:solidFill>
                  <a:latin typeface="Georgia Bold"/>
                  <a:ea typeface="Georgia Bold"/>
                  <a:cs typeface="Georgia Bold"/>
                  <a:sym typeface="Georgia Bold"/>
                </a:rPr>
                <a:t>Piattaforma di e-learning</a:t>
              </a:r>
            </a:p>
          </p:txBody>
        </p:sp>
      </p:grpSp>
      <p:sp>
        <p:nvSpPr>
          <p:cNvPr id="26" name="TextBox 26"/>
          <p:cNvSpPr txBox="1"/>
          <p:nvPr/>
        </p:nvSpPr>
        <p:spPr>
          <a:xfrm>
            <a:off x="1135988" y="6753337"/>
            <a:ext cx="4317150" cy="426975"/>
          </a:xfrm>
          <a:prstGeom prst="rect">
            <a:avLst/>
          </a:prstGeom>
        </p:spPr>
        <p:txBody>
          <a:bodyPr lIns="0" tIns="0" rIns="0" bIns="0" rtlCol="0" anchor="t">
            <a:spAutoFit/>
          </a:bodyPr>
          <a:lstStyle/>
          <a:p>
            <a:pPr algn="ctr">
              <a:lnSpc>
                <a:spcPts val="2520"/>
              </a:lnSpc>
            </a:pPr>
            <a:r>
              <a:rPr lang="en-US" sz="2100" b="1">
                <a:solidFill>
                  <a:srgbClr val="75C73E"/>
                </a:solidFill>
                <a:latin typeface="Georgia Bold"/>
                <a:ea typeface="Georgia Bold"/>
                <a:cs typeface="Georgia Bold"/>
                <a:sym typeface="Georgia Bold"/>
              </a:rPr>
              <a:t>Novembre 2024</a:t>
            </a:r>
          </a:p>
        </p:txBody>
      </p:sp>
      <p:sp>
        <p:nvSpPr>
          <p:cNvPr id="27" name="TextBox 27"/>
          <p:cNvSpPr txBox="1"/>
          <p:nvPr/>
        </p:nvSpPr>
        <p:spPr>
          <a:xfrm>
            <a:off x="6461475" y="6753337"/>
            <a:ext cx="4317150" cy="426975"/>
          </a:xfrm>
          <a:prstGeom prst="rect">
            <a:avLst/>
          </a:prstGeom>
        </p:spPr>
        <p:txBody>
          <a:bodyPr lIns="0" tIns="0" rIns="0" bIns="0" rtlCol="0" anchor="t">
            <a:spAutoFit/>
          </a:bodyPr>
          <a:lstStyle/>
          <a:p>
            <a:pPr algn="ctr">
              <a:lnSpc>
                <a:spcPts val="2520"/>
              </a:lnSpc>
            </a:pPr>
            <a:r>
              <a:rPr lang="en-US" sz="2100" b="1" err="1">
                <a:solidFill>
                  <a:srgbClr val="75C73E"/>
                </a:solidFill>
                <a:latin typeface="Georgia Bold"/>
                <a:ea typeface="Georgia Bold"/>
                <a:cs typeface="Georgia Bold"/>
                <a:sym typeface="Georgia Bold"/>
              </a:rPr>
              <a:t>Giugno</a:t>
            </a:r>
            <a:r>
              <a:rPr lang="en-US" sz="2100" b="1">
                <a:solidFill>
                  <a:srgbClr val="75C73E"/>
                </a:solidFill>
                <a:latin typeface="Georgia Bold"/>
                <a:ea typeface="Georgia Bold"/>
                <a:cs typeface="Georgia Bold"/>
                <a:sym typeface="Georgia Bold"/>
              </a:rPr>
              <a:t> 2025</a:t>
            </a:r>
          </a:p>
        </p:txBody>
      </p:sp>
      <p:sp>
        <p:nvSpPr>
          <p:cNvPr id="28" name="TextBox 28"/>
          <p:cNvSpPr txBox="1"/>
          <p:nvPr/>
        </p:nvSpPr>
        <p:spPr>
          <a:xfrm>
            <a:off x="11742423" y="6709111"/>
            <a:ext cx="4317150" cy="426975"/>
          </a:xfrm>
          <a:prstGeom prst="rect">
            <a:avLst/>
          </a:prstGeom>
        </p:spPr>
        <p:txBody>
          <a:bodyPr lIns="0" tIns="0" rIns="0" bIns="0" rtlCol="0" anchor="t">
            <a:spAutoFit/>
          </a:bodyPr>
          <a:lstStyle/>
          <a:p>
            <a:pPr algn="ctr">
              <a:lnSpc>
                <a:spcPts val="2520"/>
              </a:lnSpc>
            </a:pPr>
            <a:r>
              <a:rPr lang="en-US" sz="2100" b="1" err="1">
                <a:solidFill>
                  <a:srgbClr val="75C73E"/>
                </a:solidFill>
                <a:latin typeface="Georgia Bold"/>
                <a:ea typeface="Georgia Bold"/>
                <a:cs typeface="Georgia Bold"/>
                <a:sym typeface="Georgia Bold"/>
              </a:rPr>
              <a:t>Dicembre</a:t>
            </a:r>
            <a:r>
              <a:rPr lang="en-US" sz="2100" b="1">
                <a:solidFill>
                  <a:srgbClr val="75C73E"/>
                </a:solidFill>
                <a:latin typeface="Georgia Bold"/>
                <a:ea typeface="Georgia Bold"/>
                <a:cs typeface="Georgia Bold"/>
                <a:sym typeface="Georgia Bold"/>
              </a:rPr>
              <a:t> 2025</a:t>
            </a:r>
          </a:p>
        </p:txBody>
      </p:sp>
      <p:grpSp>
        <p:nvGrpSpPr>
          <p:cNvPr id="29" name="Group 29"/>
          <p:cNvGrpSpPr/>
          <p:nvPr/>
        </p:nvGrpSpPr>
        <p:grpSpPr>
          <a:xfrm>
            <a:off x="6284606" y="2907009"/>
            <a:ext cx="4670888" cy="3210637"/>
            <a:chOff x="0" y="0"/>
            <a:chExt cx="6227850" cy="4280850"/>
          </a:xfrm>
        </p:grpSpPr>
        <p:sp>
          <p:nvSpPr>
            <p:cNvPr id="30" name="Freeform 30"/>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FFFFFF"/>
            </a:solidFill>
          </p:spPr>
          <p:txBody>
            <a:bodyPr/>
            <a:lstStyle/>
            <a:p>
              <a:endParaRPr lang="el-GR"/>
            </a:p>
          </p:txBody>
        </p:sp>
        <p:sp>
          <p:nvSpPr>
            <p:cNvPr id="31" name="Freeform 31"/>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FFFFFF"/>
            </a:solidFill>
          </p:spPr>
          <p:txBody>
            <a:bodyPr/>
            <a:lstStyle/>
            <a:p>
              <a:endParaRPr lang="el-GR"/>
            </a:p>
          </p:txBody>
        </p:sp>
        <p:sp>
          <p:nvSpPr>
            <p:cNvPr id="32" name="TextBox 32"/>
            <p:cNvSpPr txBox="1"/>
            <p:nvPr/>
          </p:nvSpPr>
          <p:spPr>
            <a:xfrm>
              <a:off x="0" y="19050"/>
              <a:ext cx="6227850" cy="4261800"/>
            </a:xfrm>
            <a:prstGeom prst="rect">
              <a:avLst/>
            </a:prstGeom>
          </p:spPr>
          <p:txBody>
            <a:bodyPr lIns="50800" tIns="50800" rIns="50800" bIns="50800" rtlCol="0" anchor="ctr"/>
            <a:lstStyle/>
            <a:p>
              <a:pPr algn="ctr">
                <a:lnSpc>
                  <a:spcPts val="3402"/>
                </a:lnSpc>
              </a:pPr>
              <a:endParaRPr/>
            </a:p>
            <a:p>
              <a:pPr algn="l">
                <a:lnSpc>
                  <a:spcPts val="3402"/>
                </a:lnSpc>
              </a:pPr>
              <a:endParaRPr/>
            </a:p>
            <a:p>
              <a:pPr algn="ctr">
                <a:lnSpc>
                  <a:spcPts val="3402"/>
                </a:lnSpc>
              </a:pPr>
              <a:r>
                <a:rPr lang="en-US" sz="3150" b="1">
                  <a:solidFill>
                    <a:srgbClr val="75C83E"/>
                  </a:solidFill>
                  <a:latin typeface="Georgia Bold"/>
                  <a:ea typeface="Georgia Bold"/>
                  <a:cs typeface="Georgia Bold"/>
                  <a:sym typeface="Georgia Bold"/>
                </a:rPr>
                <a:t> "WomenThinkGreen" </a:t>
              </a:r>
            </a:p>
            <a:p>
              <a:pPr algn="ctr">
                <a:lnSpc>
                  <a:spcPts val="3402"/>
                </a:lnSpc>
              </a:pPr>
              <a:r>
                <a:rPr lang="en-US" sz="3150" b="1">
                  <a:solidFill>
                    <a:srgbClr val="75C83E"/>
                  </a:solidFill>
                  <a:latin typeface="Georgia Bold"/>
                  <a:ea typeface="Georgia Bold"/>
                  <a:cs typeface="Georgia Bold"/>
                  <a:sym typeface="Georgia Bold"/>
                </a:rPr>
                <a:t>Toolkit</a:t>
              </a:r>
            </a:p>
            <a:p>
              <a:pPr algn="l">
                <a:lnSpc>
                  <a:spcPts val="3402"/>
                </a:lnSpc>
              </a:pPr>
              <a:endParaRPr lang="en-US" sz="3150" b="1">
                <a:solidFill>
                  <a:srgbClr val="75C83E"/>
                </a:solidFill>
                <a:latin typeface="Georgia Bold"/>
                <a:ea typeface="Georgia Bold"/>
                <a:cs typeface="Georgia Bold"/>
                <a:sym typeface="Georgia Bold"/>
              </a:endParaRPr>
            </a:p>
          </p:txBody>
        </p:sp>
      </p:grpSp>
      <p:grpSp>
        <p:nvGrpSpPr>
          <p:cNvPr id="33" name="Group 33"/>
          <p:cNvGrpSpPr/>
          <p:nvPr/>
        </p:nvGrpSpPr>
        <p:grpSpPr>
          <a:xfrm>
            <a:off x="11756451" y="3104156"/>
            <a:ext cx="4670888" cy="3210638"/>
            <a:chOff x="0" y="0"/>
            <a:chExt cx="6227850" cy="4280850"/>
          </a:xfrm>
        </p:grpSpPr>
        <p:sp>
          <p:nvSpPr>
            <p:cNvPr id="34" name="Freeform 34"/>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endParaRPr lang="el-GR"/>
            </a:p>
          </p:txBody>
        </p:sp>
        <p:sp>
          <p:nvSpPr>
            <p:cNvPr id="35" name="Freeform 35"/>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endParaRPr lang="el-GR"/>
            </a:p>
          </p:txBody>
        </p:sp>
        <p:sp>
          <p:nvSpPr>
            <p:cNvPr id="36" name="TextBox 36"/>
            <p:cNvSpPr txBox="1"/>
            <p:nvPr/>
          </p:nvSpPr>
          <p:spPr>
            <a:xfrm>
              <a:off x="0" y="19050"/>
              <a:ext cx="6227850" cy="4261800"/>
            </a:xfrm>
            <a:prstGeom prst="rect">
              <a:avLst/>
            </a:prstGeom>
          </p:spPr>
          <p:txBody>
            <a:bodyPr lIns="50800" tIns="50800" rIns="50800" bIns="50800" rtlCol="0" anchor="ctr"/>
            <a:lstStyle/>
            <a:p>
              <a:pPr algn="l">
                <a:lnSpc>
                  <a:spcPts val="3402"/>
                </a:lnSpc>
              </a:pPr>
              <a:endParaRPr/>
            </a:p>
            <a:p>
              <a:pPr algn="ctr">
                <a:lnSpc>
                  <a:spcPts val="3402"/>
                </a:lnSpc>
              </a:pPr>
              <a:endParaRPr/>
            </a:p>
            <a:p>
              <a:pPr algn="ctr">
                <a:lnSpc>
                  <a:spcPts val="3402"/>
                </a:lnSpc>
              </a:pPr>
              <a:r>
                <a:rPr lang="en-US" sz="3150" b="1" err="1">
                  <a:solidFill>
                    <a:srgbClr val="19112C"/>
                  </a:solidFill>
                  <a:latin typeface="Georgia Bold"/>
                  <a:ea typeface="Georgia Bold"/>
                  <a:cs typeface="Georgia Bold"/>
                  <a:sym typeface="Georgia Bold"/>
                </a:rPr>
                <a:t>Ideathon</a:t>
              </a:r>
              <a:endParaRPr lang="en-US" sz="3150" b="1">
                <a:solidFill>
                  <a:srgbClr val="19112C"/>
                </a:solidFill>
                <a:latin typeface="Georgia Bold"/>
                <a:ea typeface="Georgia Bold"/>
                <a:cs typeface="Georgia Bold"/>
                <a:sym typeface="Georgia Bold"/>
              </a:endParaRPr>
            </a:p>
            <a:p>
              <a:pPr algn="l">
                <a:lnSpc>
                  <a:spcPts val="3402"/>
                </a:lnSpc>
              </a:pPr>
              <a:endParaRPr lang="en-US" sz="3150" b="1">
                <a:solidFill>
                  <a:srgbClr val="19112C"/>
                </a:solidFill>
                <a:latin typeface="Georgia Bold"/>
                <a:ea typeface="Georgia Bold"/>
                <a:cs typeface="Georgia Bold"/>
                <a:sym typeface="Georgia Bold"/>
              </a:endParaRPr>
            </a:p>
            <a:p>
              <a:pPr algn="l">
                <a:lnSpc>
                  <a:spcPts val="3402"/>
                </a:lnSpc>
              </a:pPr>
              <a:endParaRPr lang="en-US" sz="3150" b="1">
                <a:solidFill>
                  <a:srgbClr val="19112C"/>
                </a:solidFill>
                <a:latin typeface="Georgia Bold"/>
                <a:ea typeface="Georgia Bold"/>
                <a:cs typeface="Georgia Bold"/>
                <a:sym typeface="Georgia Bold"/>
              </a:endParaRPr>
            </a:p>
          </p:txBody>
        </p:sp>
      </p:grpSp>
      <p:grpSp>
        <p:nvGrpSpPr>
          <p:cNvPr id="37" name="Group 37"/>
          <p:cNvGrpSpPr>
            <a:grpSpLocks noChangeAspect="1"/>
          </p:cNvGrpSpPr>
          <p:nvPr/>
        </p:nvGrpSpPr>
        <p:grpSpPr>
          <a:xfrm>
            <a:off x="14574544" y="-1045343"/>
            <a:ext cx="4062448" cy="5652482"/>
            <a:chOff x="0" y="0"/>
            <a:chExt cx="5416598" cy="7536642"/>
          </a:xfrm>
        </p:grpSpPr>
        <p:sp>
          <p:nvSpPr>
            <p:cNvPr id="38" name="Freeform 38"/>
            <p:cNvSpPr/>
            <p:nvPr/>
          </p:nvSpPr>
          <p:spPr>
            <a:xfrm>
              <a:off x="0" y="0"/>
              <a:ext cx="5416550" cy="7536688"/>
            </a:xfrm>
            <a:custGeom>
              <a:avLst/>
              <a:gdLst/>
              <a:ahLst/>
              <a:cxnLst/>
              <a:rect l="l" t="t" r="r" b="b"/>
              <a:pathLst>
                <a:path w="5416550" h="7536688">
                  <a:moveTo>
                    <a:pt x="0" y="0"/>
                  </a:moveTo>
                  <a:lnTo>
                    <a:pt x="5416550" y="0"/>
                  </a:lnTo>
                  <a:lnTo>
                    <a:pt x="5416550" y="7536688"/>
                  </a:lnTo>
                  <a:lnTo>
                    <a:pt x="0" y="7536688"/>
                  </a:lnTo>
                  <a:lnTo>
                    <a:pt x="0" y="0"/>
                  </a:lnTo>
                  <a:close/>
                </a:path>
              </a:pathLst>
            </a:custGeom>
            <a:blipFill>
              <a:blip r:embed="rId9"/>
              <a:stretch>
                <a:fillRect r="-44474"/>
              </a:stretch>
            </a:blipFill>
          </p:spPr>
          <p:txBody>
            <a:bodyPr/>
            <a:lstStyle/>
            <a:p>
              <a:endParaRPr lang="el-GR"/>
            </a:p>
          </p:txBody>
        </p:sp>
      </p:grpSp>
      <p:grpSp>
        <p:nvGrpSpPr>
          <p:cNvPr id="39" name="Group 39"/>
          <p:cNvGrpSpPr>
            <a:grpSpLocks noChangeAspect="1"/>
          </p:cNvGrpSpPr>
          <p:nvPr/>
        </p:nvGrpSpPr>
        <p:grpSpPr>
          <a:xfrm>
            <a:off x="2957794" y="3489207"/>
            <a:ext cx="673538" cy="1117932"/>
            <a:chOff x="0" y="0"/>
            <a:chExt cx="898050" cy="1490576"/>
          </a:xfrm>
        </p:grpSpPr>
        <p:sp>
          <p:nvSpPr>
            <p:cNvPr id="40" name="Freeform 40"/>
            <p:cNvSpPr/>
            <p:nvPr/>
          </p:nvSpPr>
          <p:spPr>
            <a:xfrm>
              <a:off x="0" y="0"/>
              <a:ext cx="898017" cy="1490599"/>
            </a:xfrm>
            <a:custGeom>
              <a:avLst/>
              <a:gdLst/>
              <a:ahLst/>
              <a:cxnLst/>
              <a:rect l="l" t="t" r="r" b="b"/>
              <a:pathLst>
                <a:path w="898017" h="1490599">
                  <a:moveTo>
                    <a:pt x="0" y="0"/>
                  </a:moveTo>
                  <a:lnTo>
                    <a:pt x="898017" y="0"/>
                  </a:lnTo>
                  <a:lnTo>
                    <a:pt x="898017" y="1490599"/>
                  </a:lnTo>
                  <a:lnTo>
                    <a:pt x="0" y="1490599"/>
                  </a:lnTo>
                  <a:lnTo>
                    <a:pt x="0" y="0"/>
                  </a:lnTo>
                  <a:close/>
                </a:path>
              </a:pathLst>
            </a:custGeom>
            <a:blipFill>
              <a:blip r:embed="rId10"/>
              <a:stretch>
                <a:fillRect r="-3" b="1"/>
              </a:stretch>
            </a:blipFill>
          </p:spPr>
          <p:txBody>
            <a:bodyPr/>
            <a:lstStyle/>
            <a:p>
              <a:endParaRPr lang="el-GR"/>
            </a:p>
          </p:txBody>
        </p:sp>
      </p:grpSp>
      <p:grpSp>
        <p:nvGrpSpPr>
          <p:cNvPr id="41" name="Group 41"/>
          <p:cNvGrpSpPr>
            <a:grpSpLocks noChangeAspect="1"/>
          </p:cNvGrpSpPr>
          <p:nvPr/>
        </p:nvGrpSpPr>
        <p:grpSpPr>
          <a:xfrm>
            <a:off x="8310244" y="3489225"/>
            <a:ext cx="776212" cy="1306158"/>
            <a:chOff x="0" y="0"/>
            <a:chExt cx="1034950" cy="1741544"/>
          </a:xfrm>
        </p:grpSpPr>
        <p:sp>
          <p:nvSpPr>
            <p:cNvPr id="42" name="Freeform 42"/>
            <p:cNvSpPr/>
            <p:nvPr/>
          </p:nvSpPr>
          <p:spPr>
            <a:xfrm>
              <a:off x="0" y="0"/>
              <a:ext cx="1034923" cy="1741551"/>
            </a:xfrm>
            <a:custGeom>
              <a:avLst/>
              <a:gdLst/>
              <a:ahLst/>
              <a:cxnLst/>
              <a:rect l="l" t="t" r="r" b="b"/>
              <a:pathLst>
                <a:path w="1034923" h="1741551">
                  <a:moveTo>
                    <a:pt x="0" y="0"/>
                  </a:moveTo>
                  <a:lnTo>
                    <a:pt x="1034923" y="0"/>
                  </a:lnTo>
                  <a:lnTo>
                    <a:pt x="1034923" y="1741551"/>
                  </a:lnTo>
                  <a:lnTo>
                    <a:pt x="0" y="1741551"/>
                  </a:lnTo>
                  <a:lnTo>
                    <a:pt x="0" y="0"/>
                  </a:lnTo>
                  <a:close/>
                </a:path>
              </a:pathLst>
            </a:custGeom>
            <a:blipFill>
              <a:blip r:embed="rId11"/>
              <a:stretch>
                <a:fillRect r="-5"/>
              </a:stretch>
            </a:blipFill>
          </p:spPr>
          <p:txBody>
            <a:bodyPr/>
            <a:lstStyle/>
            <a:p>
              <a:endParaRPr lang="el-GR"/>
            </a:p>
          </p:txBody>
        </p:sp>
      </p:grpSp>
      <p:grpSp>
        <p:nvGrpSpPr>
          <p:cNvPr id="43" name="Group 43"/>
          <p:cNvGrpSpPr>
            <a:grpSpLocks noChangeAspect="1"/>
          </p:cNvGrpSpPr>
          <p:nvPr/>
        </p:nvGrpSpPr>
        <p:grpSpPr>
          <a:xfrm>
            <a:off x="13900998" y="3489258"/>
            <a:ext cx="673547" cy="1306125"/>
            <a:chOff x="0" y="0"/>
            <a:chExt cx="898062" cy="1741500"/>
          </a:xfrm>
        </p:grpSpPr>
        <p:sp>
          <p:nvSpPr>
            <p:cNvPr id="44" name="Freeform 44"/>
            <p:cNvSpPr/>
            <p:nvPr/>
          </p:nvSpPr>
          <p:spPr>
            <a:xfrm>
              <a:off x="0" y="0"/>
              <a:ext cx="898017" cy="1741551"/>
            </a:xfrm>
            <a:custGeom>
              <a:avLst/>
              <a:gdLst/>
              <a:ahLst/>
              <a:cxnLst/>
              <a:rect l="l" t="t" r="r" b="b"/>
              <a:pathLst>
                <a:path w="898017" h="1741551">
                  <a:moveTo>
                    <a:pt x="0" y="0"/>
                  </a:moveTo>
                  <a:lnTo>
                    <a:pt x="898017" y="0"/>
                  </a:lnTo>
                  <a:lnTo>
                    <a:pt x="898017" y="1741551"/>
                  </a:lnTo>
                  <a:lnTo>
                    <a:pt x="0" y="1741551"/>
                  </a:lnTo>
                  <a:lnTo>
                    <a:pt x="0" y="0"/>
                  </a:lnTo>
                  <a:close/>
                </a:path>
              </a:pathLst>
            </a:custGeom>
            <a:blipFill>
              <a:blip r:embed="rId12"/>
              <a:stretch>
                <a:fillRect r="-340" b="2"/>
              </a:stretch>
            </a:blipFill>
          </p:spPr>
          <p:txBody>
            <a:bodyPr/>
            <a:lstStyle/>
            <a:p>
              <a:endParaRPr lang="el-GR"/>
            </a:p>
          </p:txBody>
        </p:sp>
      </p:grpSp>
      <p:grpSp>
        <p:nvGrpSpPr>
          <p:cNvPr id="45" name="Group 45"/>
          <p:cNvGrpSpPr/>
          <p:nvPr/>
        </p:nvGrpSpPr>
        <p:grpSpPr>
          <a:xfrm>
            <a:off x="0" y="0"/>
            <a:ext cx="4500000" cy="600300"/>
            <a:chOff x="0" y="0"/>
            <a:chExt cx="6000000" cy="800400"/>
          </a:xfrm>
        </p:grpSpPr>
        <p:sp>
          <p:nvSpPr>
            <p:cNvPr id="46" name="Freeform 46"/>
            <p:cNvSpPr/>
            <p:nvPr/>
          </p:nvSpPr>
          <p:spPr>
            <a:xfrm>
              <a:off x="0" y="0"/>
              <a:ext cx="5999988" cy="800354"/>
            </a:xfrm>
            <a:custGeom>
              <a:avLst/>
              <a:gdLst/>
              <a:ahLst/>
              <a:cxnLst/>
              <a:rect l="l" t="t" r="r" b="b"/>
              <a:pathLst>
                <a:path w="5999988" h="800354">
                  <a:moveTo>
                    <a:pt x="0" y="0"/>
                  </a:moveTo>
                  <a:lnTo>
                    <a:pt x="5999988" y="0"/>
                  </a:lnTo>
                  <a:lnTo>
                    <a:pt x="5999988" y="800354"/>
                  </a:lnTo>
                  <a:lnTo>
                    <a:pt x="0" y="800354"/>
                  </a:lnTo>
                  <a:close/>
                </a:path>
              </a:pathLst>
            </a:custGeom>
            <a:solidFill>
              <a:srgbClr val="FFFFFF"/>
            </a:solidFill>
          </p:spPr>
          <p:txBody>
            <a:bodyPr/>
            <a:lstStyle/>
            <a:p>
              <a:endParaRPr lang="el-GR"/>
            </a:p>
          </p:txBody>
        </p:sp>
      </p:grpSp>
      <p:pic>
        <p:nvPicPr>
          <p:cNvPr id="48" name="Immagine 47" descr="Immagine che contiene Blu elettrico, Carattere, blu, Blu intenso&#10;&#10;Il contenuto generato dall&amp;#39;IA potrebbe non essere corretto.">
            <a:extLst>
              <a:ext uri="{FF2B5EF4-FFF2-40B4-BE49-F238E27FC236}">
                <a16:creationId xmlns:a16="http://schemas.microsoft.com/office/drawing/2014/main" id="{23B69A74-5B5B-9D0A-D465-00B358DAFFE6}"/>
              </a:ext>
            </a:extLst>
          </p:cNvPr>
          <p:cNvPicPr>
            <a:picLocks noChangeAspect="1"/>
          </p:cNvPicPr>
          <p:nvPr/>
        </p:nvPicPr>
        <p:blipFill>
          <a:blip r:embed="rId13"/>
          <a:stretch>
            <a:fillRect/>
          </a:stretch>
        </p:blipFill>
        <p:spPr>
          <a:xfrm>
            <a:off x="749060" y="8905695"/>
            <a:ext cx="3505200" cy="8001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229017" y="783388"/>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846618" y="811656"/>
            <a:ext cx="11828079" cy="1137553"/>
            <a:chOff x="0" y="0"/>
            <a:chExt cx="15770772" cy="1516737"/>
          </a:xfrm>
        </p:grpSpPr>
        <p:sp>
          <p:nvSpPr>
            <p:cNvPr id="21" name="Freeform 21"/>
            <p:cNvSpPr/>
            <p:nvPr/>
          </p:nvSpPr>
          <p:spPr>
            <a:xfrm>
              <a:off x="0" y="0"/>
              <a:ext cx="15770772" cy="1516737"/>
            </a:xfrm>
            <a:custGeom>
              <a:avLst/>
              <a:gdLst/>
              <a:ahLst/>
              <a:cxnLst/>
              <a:rect l="l" t="t" r="r" b="b"/>
              <a:pathLst>
                <a:path w="15770772" h="1516737">
                  <a:moveTo>
                    <a:pt x="0" y="0"/>
                  </a:moveTo>
                  <a:lnTo>
                    <a:pt x="15770772" y="0"/>
                  </a:lnTo>
                  <a:lnTo>
                    <a:pt x="15770772"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770772" cy="1450062"/>
            </a:xfrm>
            <a:prstGeom prst="rect">
              <a:avLst/>
            </a:prstGeom>
          </p:spPr>
          <p:txBody>
            <a:bodyPr lIns="0" tIns="0" rIns="0" bIns="0" rtlCol="0" anchor="ctr"/>
            <a:lstStyle/>
            <a:p>
              <a:pPr algn="l">
                <a:lnSpc>
                  <a:spcPts val="6480"/>
                </a:lnSpc>
              </a:pPr>
              <a:r>
                <a:rPr lang="en-US" sz="6000" b="1" err="1">
                  <a:solidFill>
                    <a:srgbClr val="8D5CFF"/>
                  </a:solidFill>
                  <a:latin typeface="Georgia Bold"/>
                  <a:ea typeface="Georgia Bold"/>
                  <a:cs typeface="Georgia Bold"/>
                  <a:sym typeface="Georgia Bold"/>
                </a:rPr>
                <a:t>Pianificazione</a:t>
              </a:r>
              <a:r>
                <a:rPr lang="en-US" sz="6000" b="1">
                  <a:solidFill>
                    <a:srgbClr val="8D5CFF"/>
                  </a:solidFill>
                  <a:latin typeface="Georgia Bold"/>
                  <a:ea typeface="Georgia Bold"/>
                  <a:cs typeface="Georgia Bold"/>
                  <a:sym typeface="Georgia Bold"/>
                </a:rPr>
                <a:t> e </a:t>
              </a:r>
              <a:r>
                <a:rPr lang="en-US" sz="6000" b="1" err="1">
                  <a:solidFill>
                    <a:srgbClr val="8D5CFF"/>
                  </a:solidFill>
                  <a:latin typeface="Georgia Bold"/>
                  <a:ea typeface="Georgia Bold"/>
                  <a:cs typeface="Georgia Bold"/>
                  <a:sym typeface="Georgia Bold"/>
                </a:rPr>
                <a:t>organizzazione</a:t>
              </a:r>
              <a:endParaRPr lang="en-US" sz="6000" b="1">
                <a:solidFill>
                  <a:srgbClr val="8D5CFF"/>
                </a:solidFill>
                <a:latin typeface="Georgia Bold"/>
                <a:ea typeface="Georgia Bold"/>
                <a:cs typeface="Georgia Bold"/>
                <a:sym typeface="Georgia Bold"/>
              </a:endParaRPr>
            </a:p>
          </p:txBody>
        </p:sp>
      </p:grpSp>
      <p:sp>
        <p:nvSpPr>
          <p:cNvPr id="23" name="Freeform 23"/>
          <p:cNvSpPr/>
          <p:nvPr/>
        </p:nvSpPr>
        <p:spPr>
          <a:xfrm>
            <a:off x="1268841" y="3706221"/>
            <a:ext cx="1120827" cy="1118025"/>
          </a:xfrm>
          <a:custGeom>
            <a:avLst/>
            <a:gdLst/>
            <a:ahLst/>
            <a:cxnLst/>
            <a:rect l="l" t="t" r="r" b="b"/>
            <a:pathLst>
              <a:path w="1120827" h="1118025">
                <a:moveTo>
                  <a:pt x="0" y="0"/>
                </a:moveTo>
                <a:lnTo>
                  <a:pt x="1120827" y="0"/>
                </a:lnTo>
                <a:lnTo>
                  <a:pt x="1120827" y="1118025"/>
                </a:lnTo>
                <a:lnTo>
                  <a:pt x="0" y="1118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Freeform 24"/>
          <p:cNvSpPr/>
          <p:nvPr/>
        </p:nvSpPr>
        <p:spPr>
          <a:xfrm>
            <a:off x="1227749" y="5328752"/>
            <a:ext cx="1203011" cy="1203011"/>
          </a:xfrm>
          <a:custGeom>
            <a:avLst/>
            <a:gdLst/>
            <a:ahLst/>
            <a:cxnLst/>
            <a:rect l="l" t="t" r="r" b="b"/>
            <a:pathLst>
              <a:path w="1203011" h="1203011">
                <a:moveTo>
                  <a:pt x="0" y="0"/>
                </a:moveTo>
                <a:lnTo>
                  <a:pt x="1203011" y="0"/>
                </a:lnTo>
                <a:lnTo>
                  <a:pt x="1203011" y="1203010"/>
                </a:lnTo>
                <a:lnTo>
                  <a:pt x="0" y="12030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5" name="TextBox 25"/>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Finanziato dall'Unione Europea. Le opinioni e i punti di vista espressi sono tuttavia esclusivamente quelli degli autori e non riflettono necessariamente quelli dell'Unione Europea o dell'Agenzia Esecutiva per l'Istruzione e la Cultura (EACEA).  Né l'Unione Europea né l'EACEA possono essere ritenute responsabili per essi. </a:t>
            </a:r>
          </a:p>
        </p:txBody>
      </p:sp>
      <p:sp>
        <p:nvSpPr>
          <p:cNvPr id="26" name="TextBox 26"/>
          <p:cNvSpPr txBox="1"/>
          <p:nvPr/>
        </p:nvSpPr>
        <p:spPr>
          <a:xfrm>
            <a:off x="2926090" y="3826866"/>
            <a:ext cx="12868810" cy="2950464"/>
          </a:xfrm>
          <a:prstGeom prst="rect">
            <a:avLst/>
          </a:prstGeom>
        </p:spPr>
        <p:txBody>
          <a:bodyPr lIns="0" tIns="0" rIns="0" bIns="0" rtlCol="0" anchor="t">
            <a:spAutoFit/>
          </a:bodyPr>
          <a:lstStyle/>
          <a:p>
            <a:pPr algn="l">
              <a:lnSpc>
                <a:spcPts val="3888"/>
              </a:lnSpc>
            </a:pPr>
            <a:r>
              <a:rPr lang="en-US" sz="3600" i="1">
                <a:solidFill>
                  <a:srgbClr val="19112C"/>
                </a:solidFill>
                <a:latin typeface="Arial Italics"/>
                <a:ea typeface="Arial Italics"/>
                <a:cs typeface="Arial Italics"/>
                <a:sym typeface="Arial Italics"/>
              </a:rPr>
              <a:t>Pianificazione strategica </a:t>
            </a:r>
            <a:r>
              <a:rPr lang="en-US" sz="3600">
                <a:solidFill>
                  <a:srgbClr val="19112C"/>
                </a:solidFill>
                <a:latin typeface="Arial"/>
                <a:ea typeface="Arial"/>
                <a:cs typeface="Arial"/>
                <a:sym typeface="Arial"/>
              </a:rPr>
              <a:t>per fissare obiettivi chiari e definire una visione comune per il futuro del team. </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i="1">
                <a:solidFill>
                  <a:srgbClr val="19112C"/>
                </a:solidFill>
                <a:latin typeface="Arial Italics"/>
                <a:ea typeface="Arial Italics"/>
                <a:cs typeface="Arial Italics"/>
                <a:sym typeface="Arial Italics"/>
              </a:rPr>
              <a:t>Organizzazione </a:t>
            </a:r>
            <a:r>
              <a:rPr lang="en-US" sz="3600">
                <a:solidFill>
                  <a:srgbClr val="19112C"/>
                </a:solidFill>
                <a:latin typeface="Arial"/>
                <a:ea typeface="Arial"/>
                <a:cs typeface="Arial"/>
                <a:sym typeface="Arial"/>
              </a:rPr>
              <a:t>per concentrarsi sull'esecuzione efficiente dei piani precedentemente elaborati, che comprende la gestione del tempo, la definizione delle priorità dei compiti, ecc.</a:t>
            </a:r>
          </a:p>
        </p:txBody>
      </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5B571441-BB6D-3B45-FCD2-E5D0E454A191}"/>
              </a:ext>
            </a:extLst>
          </p:cNvPr>
          <p:cNvPicPr>
            <a:picLocks noChangeAspect="1"/>
          </p:cNvPicPr>
          <p:nvPr/>
        </p:nvPicPr>
        <p:blipFill>
          <a:blip r:embed="rId13"/>
          <a:stretch>
            <a:fillRect/>
          </a:stretch>
        </p:blipFill>
        <p:spPr>
          <a:xfrm>
            <a:off x="749060" y="8905695"/>
            <a:ext cx="3505200" cy="8001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110801" y="768080"/>
            <a:ext cx="2878200" cy="873228"/>
            <a:chOff x="0" y="0"/>
            <a:chExt cx="3837600" cy="1164304"/>
          </a:xfrm>
        </p:grpSpPr>
        <p:sp>
          <p:nvSpPr>
            <p:cNvPr id="20" name="Freeform 20"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1" name="Group 21"/>
          <p:cNvGrpSpPr/>
          <p:nvPr/>
        </p:nvGrpSpPr>
        <p:grpSpPr>
          <a:xfrm>
            <a:off x="1028700" y="503755"/>
            <a:ext cx="11071335" cy="1137553"/>
            <a:chOff x="0" y="0"/>
            <a:chExt cx="14761780" cy="1516737"/>
          </a:xfrm>
        </p:grpSpPr>
        <p:sp>
          <p:nvSpPr>
            <p:cNvPr id="22" name="Freeform 22"/>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l-GR"/>
            </a:p>
          </p:txBody>
        </p:sp>
        <p:sp>
          <p:nvSpPr>
            <p:cNvPr id="23" name="TextBox 23"/>
            <p:cNvSpPr txBox="1"/>
            <p:nvPr/>
          </p:nvSpPr>
          <p:spPr>
            <a:xfrm>
              <a:off x="0" y="66675"/>
              <a:ext cx="1476178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Risoluzione dei problemi</a:t>
              </a:r>
            </a:p>
          </p:txBody>
        </p:sp>
      </p:grpSp>
      <p:sp>
        <p:nvSpPr>
          <p:cNvPr id="24" name="TextBox 24"/>
          <p:cNvSpPr txBox="1"/>
          <p:nvPr/>
        </p:nvSpPr>
        <p:spPr>
          <a:xfrm>
            <a:off x="3984718" y="3710169"/>
            <a:ext cx="10515251" cy="1978914"/>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Richiede pensiero analitico, critico e creatività.</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a:solidFill>
                  <a:srgbClr val="19112C"/>
                </a:solidFill>
                <a:latin typeface="Arial"/>
                <a:ea typeface="Arial"/>
                <a:cs typeface="Arial"/>
                <a:sym typeface="Arial"/>
              </a:rPr>
              <a:t>IDEALE: identificare il problema, definire il problema, esplorare le soluzioni, agire e imparare.</a:t>
            </a:r>
          </a:p>
        </p:txBody>
      </p:sp>
      <p:sp>
        <p:nvSpPr>
          <p:cNvPr id="25" name="Freeform 25" descr="Lluvia de ideas con relleno sólido"/>
          <p:cNvSpPr/>
          <p:nvPr/>
        </p:nvSpPr>
        <p:spPr>
          <a:xfrm>
            <a:off x="1257300" y="3453856"/>
            <a:ext cx="2472489" cy="2472489"/>
          </a:xfrm>
          <a:custGeom>
            <a:avLst/>
            <a:gdLst/>
            <a:ahLst/>
            <a:cxnLst/>
            <a:rect l="l" t="t" r="r" b="b"/>
            <a:pathLst>
              <a:path w="2472489" h="2472489">
                <a:moveTo>
                  <a:pt x="0" y="0"/>
                </a:moveTo>
                <a:lnTo>
                  <a:pt x="2472489" y="0"/>
                </a:lnTo>
                <a:lnTo>
                  <a:pt x="2472489" y="2472490"/>
                </a:lnTo>
                <a:lnTo>
                  <a:pt x="0" y="2472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pic>
        <p:nvPicPr>
          <p:cNvPr id="27" name="Immagine 26" descr="Immagine che contiene Blu elettrico, Carattere, blu, Blu intenso&#10;&#10;Il contenuto generato dall&amp;#39;IA potrebbe non essere corretto.">
            <a:extLst>
              <a:ext uri="{FF2B5EF4-FFF2-40B4-BE49-F238E27FC236}">
                <a16:creationId xmlns:a16="http://schemas.microsoft.com/office/drawing/2014/main" id="{57159EEB-8949-0960-E983-6D9DD23A0655}"/>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28700" y="503755"/>
            <a:ext cx="8681001" cy="1137553"/>
            <a:chOff x="0" y="0"/>
            <a:chExt cx="11574668" cy="1516737"/>
          </a:xfrm>
        </p:grpSpPr>
        <p:sp>
          <p:nvSpPr>
            <p:cNvPr id="21" name="Freeform 21"/>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1574668"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Processo decisionale</a:t>
              </a:r>
            </a:p>
          </p:txBody>
        </p:sp>
      </p:grpSp>
      <p:sp>
        <p:nvSpPr>
          <p:cNvPr id="23" name="Freeform 23"/>
          <p:cNvSpPr/>
          <p:nvPr/>
        </p:nvSpPr>
        <p:spPr>
          <a:xfrm>
            <a:off x="1458911" y="3792548"/>
            <a:ext cx="2293383" cy="2293383"/>
          </a:xfrm>
          <a:custGeom>
            <a:avLst/>
            <a:gdLst/>
            <a:ahLst/>
            <a:cxnLst/>
            <a:rect l="l" t="t" r="r" b="b"/>
            <a:pathLst>
              <a:path w="2293383" h="2293383">
                <a:moveTo>
                  <a:pt x="0" y="0"/>
                </a:moveTo>
                <a:lnTo>
                  <a:pt x="2293384" y="0"/>
                </a:lnTo>
                <a:lnTo>
                  <a:pt x="2293384" y="2293384"/>
                </a:lnTo>
                <a:lnTo>
                  <a:pt x="0" y="2293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sp>
        <p:nvSpPr>
          <p:cNvPr id="25" name="TextBox 25"/>
          <p:cNvSpPr txBox="1"/>
          <p:nvPr/>
        </p:nvSpPr>
        <p:spPr>
          <a:xfrm>
            <a:off x="4366345" y="4202195"/>
            <a:ext cx="11984927" cy="1493139"/>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Il processo decisionale è un insieme di misure adottate dai dirigenti o dai leader di un'azienda per selezionare una serie di alternative in una determinata situazione.</a:t>
            </a:r>
          </a:p>
        </p:txBody>
      </p:sp>
      <p:pic>
        <p:nvPicPr>
          <p:cNvPr id="27" name="Immagine 26" descr="Immagine che contiene Blu elettrico, Carattere, blu, Blu intenso&#10;&#10;Il contenuto generato dall&amp;#39;IA potrebbe non essere corretto.">
            <a:extLst>
              <a:ext uri="{FF2B5EF4-FFF2-40B4-BE49-F238E27FC236}">
                <a16:creationId xmlns:a16="http://schemas.microsoft.com/office/drawing/2014/main" id="{52F9FF72-3D77-22E2-030E-88831A7B5194}"/>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21" name="Group 21"/>
          <p:cNvGrpSpPr>
            <a:grpSpLocks noChangeAspect="1"/>
          </p:cNvGrpSpPr>
          <p:nvPr/>
        </p:nvGrpSpPr>
        <p:grpSpPr>
          <a:xfrm>
            <a:off x="14110801" y="768080"/>
            <a:ext cx="2878200" cy="873228"/>
            <a:chOff x="0" y="0"/>
            <a:chExt cx="3837600" cy="1164304"/>
          </a:xfrm>
        </p:grpSpPr>
        <p:sp>
          <p:nvSpPr>
            <p:cNvPr id="22" name="Freeform 22"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3" name="Group 23"/>
          <p:cNvGrpSpPr/>
          <p:nvPr/>
        </p:nvGrpSpPr>
        <p:grpSpPr>
          <a:xfrm>
            <a:off x="1028700" y="662119"/>
            <a:ext cx="8681001" cy="1137553"/>
            <a:chOff x="0" y="0"/>
            <a:chExt cx="11574668" cy="1516737"/>
          </a:xfrm>
        </p:grpSpPr>
        <p:sp>
          <p:nvSpPr>
            <p:cNvPr id="24" name="Freeform 24"/>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1574668"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Leadership</a:t>
              </a:r>
            </a:p>
          </p:txBody>
        </p:sp>
      </p:grpSp>
      <p:sp>
        <p:nvSpPr>
          <p:cNvPr id="26" name="TextBox 26"/>
          <p:cNvSpPr txBox="1"/>
          <p:nvPr/>
        </p:nvSpPr>
        <p:spPr>
          <a:xfrm>
            <a:off x="1130515" y="2678811"/>
            <a:ext cx="15304350" cy="2464689"/>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Insieme di comportamenti che consentono agli individui di stabilire e allinearsi con una direzione collettiva, attuare piani strategici e innovare costantemente all'interno di un'organizzazione.</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b="1">
                <a:solidFill>
                  <a:srgbClr val="19112C"/>
                </a:solidFill>
                <a:latin typeface="Arial Bold"/>
                <a:ea typeface="Arial Bold"/>
                <a:cs typeface="Arial Bold"/>
                <a:sym typeface="Arial Bold"/>
              </a:rPr>
              <a:t>Leadership femminile?</a:t>
            </a:r>
          </a:p>
        </p:txBody>
      </p:sp>
      <p:sp>
        <p:nvSpPr>
          <p:cNvPr id="27" name="Freeform 27" descr="Corona con relleno sólido"/>
          <p:cNvSpPr/>
          <p:nvPr/>
        </p:nvSpPr>
        <p:spPr>
          <a:xfrm>
            <a:off x="14681764" y="5347963"/>
            <a:ext cx="3170523" cy="3170523"/>
          </a:xfrm>
          <a:custGeom>
            <a:avLst/>
            <a:gdLst/>
            <a:ahLst/>
            <a:cxnLst/>
            <a:rect l="l" t="t" r="r" b="b"/>
            <a:pathLst>
              <a:path w="3170523" h="3170523">
                <a:moveTo>
                  <a:pt x="0" y="0"/>
                </a:moveTo>
                <a:lnTo>
                  <a:pt x="3170523" y="0"/>
                </a:lnTo>
                <a:lnTo>
                  <a:pt x="3170523" y="3170524"/>
                </a:lnTo>
                <a:lnTo>
                  <a:pt x="0" y="31705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8" name="TextBox 2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Finanziato dall'Unione Europea. Le opinioni e i punti di vista espressi sono tuttavia esclusivamente quelli dell'autore/degli autori e non riflettono necessariamente quelli dell'Unione Europea o dell'Agenzia esecutiva per l'istruzione e la cultura (EACEA).  Né l'Unione Europea né l'EACEA possono essere ritenute responsabili per essi. </a:t>
            </a:r>
          </a:p>
        </p:txBody>
      </p:sp>
      <p:pic>
        <p:nvPicPr>
          <p:cNvPr id="30" name="Immagine 29" descr="Immagine che contiene Blu elettrico, Carattere, blu, Blu intenso&#10;&#10;Il contenuto generato dall&amp;#39;IA potrebbe non essere corretto.">
            <a:extLst>
              <a:ext uri="{FF2B5EF4-FFF2-40B4-BE49-F238E27FC236}">
                <a16:creationId xmlns:a16="http://schemas.microsoft.com/office/drawing/2014/main" id="{10CE43D0-1F14-9CDA-C900-000BFB030BAB}"/>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21" name="Group 21"/>
          <p:cNvGrpSpPr>
            <a:grpSpLocks noChangeAspect="1"/>
          </p:cNvGrpSpPr>
          <p:nvPr/>
        </p:nvGrpSpPr>
        <p:grpSpPr>
          <a:xfrm>
            <a:off x="14110801" y="768080"/>
            <a:ext cx="2878200" cy="873228"/>
            <a:chOff x="0" y="0"/>
            <a:chExt cx="3837600" cy="1164304"/>
          </a:xfrm>
        </p:grpSpPr>
        <p:sp>
          <p:nvSpPr>
            <p:cNvPr id="22" name="Freeform 22"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3" name="Group 23"/>
          <p:cNvGrpSpPr/>
          <p:nvPr/>
        </p:nvGrpSpPr>
        <p:grpSpPr>
          <a:xfrm>
            <a:off x="1028700" y="539106"/>
            <a:ext cx="8681001" cy="1137553"/>
            <a:chOff x="0" y="0"/>
            <a:chExt cx="11574668" cy="1516737"/>
          </a:xfrm>
        </p:grpSpPr>
        <p:sp>
          <p:nvSpPr>
            <p:cNvPr id="24" name="Freeform 24"/>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1574668"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Gestione del team</a:t>
              </a:r>
            </a:p>
          </p:txBody>
        </p:sp>
      </p:grpSp>
      <p:sp>
        <p:nvSpPr>
          <p:cNvPr id="26" name="Freeform 26"/>
          <p:cNvSpPr/>
          <p:nvPr/>
        </p:nvSpPr>
        <p:spPr>
          <a:xfrm>
            <a:off x="14932514" y="5744911"/>
            <a:ext cx="2669023" cy="2578943"/>
          </a:xfrm>
          <a:custGeom>
            <a:avLst/>
            <a:gdLst/>
            <a:ahLst/>
            <a:cxnLst/>
            <a:rect l="l" t="t" r="r" b="b"/>
            <a:pathLst>
              <a:path w="2669023" h="2578943">
                <a:moveTo>
                  <a:pt x="0" y="0"/>
                </a:moveTo>
                <a:lnTo>
                  <a:pt x="2669023" y="0"/>
                </a:lnTo>
                <a:lnTo>
                  <a:pt x="2669023" y="2578943"/>
                </a:lnTo>
                <a:lnTo>
                  <a:pt x="0" y="25789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7" name="TextBox 27"/>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sp>
        <p:nvSpPr>
          <p:cNvPr id="28" name="TextBox 28"/>
          <p:cNvSpPr txBox="1"/>
          <p:nvPr/>
        </p:nvSpPr>
        <p:spPr>
          <a:xfrm>
            <a:off x="1028700" y="2525123"/>
            <a:ext cx="15991677" cy="1978914"/>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Comprendere attivamente se stessi, conoscere i propri punti di forza, talenti, interessi e come possiamo contribuire efficacemente agli obiettivi e ai traguardi del team.</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b="1">
                <a:solidFill>
                  <a:srgbClr val="19112C"/>
                </a:solidFill>
                <a:latin typeface="Arial Bold"/>
                <a:ea typeface="Arial Bold"/>
                <a:cs typeface="Arial Bold"/>
                <a:sym typeface="Arial Bold"/>
              </a:rPr>
              <a:t>Cosa rende speciali i team femminili?</a:t>
            </a:r>
          </a:p>
        </p:txBody>
      </p:sp>
      <p:pic>
        <p:nvPicPr>
          <p:cNvPr id="30" name="Immagine 29" descr="Immagine che contiene Blu elettrico, Carattere, blu, Blu intenso&#10;&#10;Il contenuto generato dall&amp;#39;IA potrebbe non essere corretto.">
            <a:extLst>
              <a:ext uri="{FF2B5EF4-FFF2-40B4-BE49-F238E27FC236}">
                <a16:creationId xmlns:a16="http://schemas.microsoft.com/office/drawing/2014/main" id="{E99B6917-5E3D-4CD8-652B-34D4A4856693}"/>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21" name="TextBox 21"/>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Finanziato dall'Unione Europea. Le opinioni e i punti di vista espressi sono tuttavia esclusivamente quelli dell'autore/degli autori e non riflettono necessariamente quelli dell'Unione Europea o dell'Agenzia Esecutiva per l'Istruzione e la Cultura (EACEA).  Né l'Unione Europea né l'EACEA possono essere ritenute responsabili per essi. </a:t>
            </a:r>
          </a:p>
        </p:txBody>
      </p:sp>
      <p:grpSp>
        <p:nvGrpSpPr>
          <p:cNvPr id="22" name="Group 22"/>
          <p:cNvGrpSpPr>
            <a:grpSpLocks noChangeAspect="1"/>
          </p:cNvGrpSpPr>
          <p:nvPr/>
        </p:nvGrpSpPr>
        <p:grpSpPr>
          <a:xfrm>
            <a:off x="14110801" y="768080"/>
            <a:ext cx="2878200" cy="873228"/>
            <a:chOff x="0" y="0"/>
            <a:chExt cx="3837600" cy="1164304"/>
          </a:xfrm>
        </p:grpSpPr>
        <p:sp>
          <p:nvSpPr>
            <p:cNvPr id="23" name="Freeform 23"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4" name="Group 24"/>
          <p:cNvGrpSpPr/>
          <p:nvPr/>
        </p:nvGrpSpPr>
        <p:grpSpPr>
          <a:xfrm>
            <a:off x="1028700" y="539106"/>
            <a:ext cx="11071335" cy="1137553"/>
            <a:chOff x="0" y="0"/>
            <a:chExt cx="14761780" cy="1516737"/>
          </a:xfrm>
        </p:grpSpPr>
        <p:sp>
          <p:nvSpPr>
            <p:cNvPr id="25" name="Freeform 25"/>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476178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Comunicazione</a:t>
              </a:r>
            </a:p>
          </p:txBody>
        </p:sp>
      </p:grpSp>
      <p:sp>
        <p:nvSpPr>
          <p:cNvPr id="27" name="TextBox 27"/>
          <p:cNvSpPr txBox="1"/>
          <p:nvPr/>
        </p:nvSpPr>
        <p:spPr>
          <a:xfrm>
            <a:off x="1148162" y="2725148"/>
            <a:ext cx="15991677" cy="1978914"/>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Comunicazione verbale e non verbale per trasmettere un messaggio.</a:t>
            </a:r>
          </a:p>
          <a:p>
            <a:pPr algn="l">
              <a:lnSpc>
                <a:spcPts val="3888"/>
              </a:lnSpc>
            </a:pPr>
            <a:r>
              <a:rPr lang="en-US" sz="3600">
                <a:solidFill>
                  <a:srgbClr val="19112C"/>
                </a:solidFill>
                <a:latin typeface="Arial"/>
                <a:ea typeface="Arial"/>
                <a:cs typeface="Arial"/>
                <a:sym typeface="Arial"/>
              </a:rPr>
              <a:t>Creare comunità, comunicazione assertiva e trasmettere fiducia</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b="1">
                <a:solidFill>
                  <a:srgbClr val="19112C"/>
                </a:solidFill>
                <a:latin typeface="Arial Bold"/>
                <a:ea typeface="Arial Bold"/>
                <a:cs typeface="Arial Bold"/>
                <a:sym typeface="Arial Bold"/>
              </a:rPr>
              <a:t>Comunicazione da/verso le donne?</a:t>
            </a:r>
          </a:p>
        </p:txBody>
      </p:sp>
      <p:sp>
        <p:nvSpPr>
          <p:cNvPr id="28" name="Freeform 28" descr="Chateo con relleno sólido"/>
          <p:cNvSpPr/>
          <p:nvPr/>
        </p:nvSpPr>
        <p:spPr>
          <a:xfrm>
            <a:off x="14343674" y="5341084"/>
            <a:ext cx="3838074" cy="3838074"/>
          </a:xfrm>
          <a:custGeom>
            <a:avLst/>
            <a:gdLst/>
            <a:ahLst/>
            <a:cxnLst/>
            <a:rect l="l" t="t" r="r" b="b"/>
            <a:pathLst>
              <a:path w="3838074" h="3838074">
                <a:moveTo>
                  <a:pt x="0" y="0"/>
                </a:moveTo>
                <a:lnTo>
                  <a:pt x="3838074" y="0"/>
                </a:lnTo>
                <a:lnTo>
                  <a:pt x="3838074" y="3838074"/>
                </a:lnTo>
                <a:lnTo>
                  <a:pt x="0" y="38380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pic>
        <p:nvPicPr>
          <p:cNvPr id="30" name="Immagine 29" descr="Immagine che contiene Blu elettrico, Carattere, blu, Blu intenso&#10;&#10;Il contenuto generato dall&amp;#39;IA potrebbe non essere corretto.">
            <a:extLst>
              <a:ext uri="{FF2B5EF4-FFF2-40B4-BE49-F238E27FC236}">
                <a16:creationId xmlns:a16="http://schemas.microsoft.com/office/drawing/2014/main" id="{7C624159-E667-F5E4-444D-14EDFE627F01}"/>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grpSp>
        <p:nvGrpSpPr>
          <p:cNvPr id="21" name="Group 21"/>
          <p:cNvGrpSpPr/>
          <p:nvPr/>
        </p:nvGrpSpPr>
        <p:grpSpPr>
          <a:xfrm>
            <a:off x="1052203" y="2835395"/>
            <a:ext cx="14874820" cy="2922283"/>
            <a:chOff x="0" y="0"/>
            <a:chExt cx="19833094" cy="3896378"/>
          </a:xfrm>
        </p:grpSpPr>
        <p:sp>
          <p:nvSpPr>
            <p:cNvPr id="22" name="Freeform 22"/>
            <p:cNvSpPr/>
            <p:nvPr/>
          </p:nvSpPr>
          <p:spPr>
            <a:xfrm>
              <a:off x="0" y="0"/>
              <a:ext cx="19833095" cy="3896378"/>
            </a:xfrm>
            <a:custGeom>
              <a:avLst/>
              <a:gdLst/>
              <a:ahLst/>
              <a:cxnLst/>
              <a:rect l="l" t="t" r="r" b="b"/>
              <a:pathLst>
                <a:path w="19833095" h="3896378">
                  <a:moveTo>
                    <a:pt x="0" y="0"/>
                  </a:moveTo>
                  <a:lnTo>
                    <a:pt x="19833095" y="0"/>
                  </a:lnTo>
                  <a:lnTo>
                    <a:pt x="19833095" y="3896378"/>
                  </a:lnTo>
                  <a:lnTo>
                    <a:pt x="0" y="3896378"/>
                  </a:lnTo>
                  <a:close/>
                </a:path>
              </a:pathLst>
            </a:custGeom>
            <a:solidFill>
              <a:srgbClr val="000000">
                <a:alpha val="0"/>
              </a:srgbClr>
            </a:solidFill>
          </p:spPr>
          <p:txBody>
            <a:bodyPr/>
            <a:lstStyle/>
            <a:p>
              <a:endParaRPr lang="el-GR"/>
            </a:p>
          </p:txBody>
        </p:sp>
        <p:sp>
          <p:nvSpPr>
            <p:cNvPr id="23" name="TextBox 23"/>
            <p:cNvSpPr txBox="1"/>
            <p:nvPr/>
          </p:nvSpPr>
          <p:spPr>
            <a:xfrm>
              <a:off x="0" y="19050"/>
              <a:ext cx="19833094" cy="3877328"/>
            </a:xfrm>
            <a:prstGeom prst="rect">
              <a:avLst/>
            </a:prstGeom>
          </p:spPr>
          <p:txBody>
            <a:bodyPr lIns="0" tIns="0" rIns="0" bIns="0" rtlCol="0" anchor="b"/>
            <a:lstStyle/>
            <a:p>
              <a:pPr algn="l">
                <a:lnSpc>
                  <a:spcPts val="3888"/>
                </a:lnSpc>
              </a:pPr>
              <a:r>
                <a:rPr lang="en-US" sz="3600" b="1">
                  <a:solidFill>
                    <a:srgbClr val="FFFFFF"/>
                  </a:solidFill>
                  <a:latin typeface="Arial Bold"/>
                  <a:ea typeface="Arial Bold"/>
                  <a:cs typeface="Arial Bold"/>
                  <a:sym typeface="Arial Bold"/>
                </a:rPr>
                <a:t>Ora metteremo in pratica tutto ciò che abbiamo appena visto...</a:t>
              </a:r>
            </a:p>
            <a:p>
              <a:pPr algn="l">
                <a:lnSpc>
                  <a:spcPts val="3888"/>
                </a:lnSpc>
              </a:pPr>
              <a:endParaRPr lang="en-US" sz="3600" b="1">
                <a:solidFill>
                  <a:srgbClr val="FFFFFF"/>
                </a:solidFill>
                <a:latin typeface="Arial Bold"/>
                <a:ea typeface="Arial Bold"/>
                <a:cs typeface="Arial Bold"/>
                <a:sym typeface="Arial Bold"/>
              </a:endParaRPr>
            </a:p>
            <a:p>
              <a:pPr algn="l">
                <a:lnSpc>
                  <a:spcPts val="3888"/>
                </a:lnSpc>
              </a:pPr>
              <a:endParaRPr lang="en-US" sz="3600" b="1">
                <a:solidFill>
                  <a:srgbClr val="FFFFFF"/>
                </a:solidFill>
                <a:latin typeface="Arial Bold"/>
                <a:ea typeface="Arial Bold"/>
                <a:cs typeface="Arial Bold"/>
                <a:sym typeface="Arial Bold"/>
              </a:endParaRPr>
            </a:p>
            <a:p>
              <a:pPr algn="l">
                <a:lnSpc>
                  <a:spcPts val="3888"/>
                </a:lnSpc>
              </a:pPr>
              <a:endParaRPr lang="en-US" sz="3600" b="1">
                <a:solidFill>
                  <a:srgbClr val="FFFFFF"/>
                </a:solidFill>
                <a:latin typeface="Arial Bold"/>
                <a:ea typeface="Arial Bold"/>
                <a:cs typeface="Arial Bold"/>
                <a:sym typeface="Arial Bold"/>
              </a:endParaRPr>
            </a:p>
          </p:txBody>
        </p:sp>
      </p:grpSp>
      <p:sp>
        <p:nvSpPr>
          <p:cNvPr id="24" name="TextBox 24"/>
          <p:cNvSpPr txBox="1"/>
          <p:nvPr/>
        </p:nvSpPr>
        <p:spPr>
          <a:xfrm>
            <a:off x="4548216" y="856150"/>
            <a:ext cx="11015502" cy="768096"/>
          </a:xfrm>
          <a:prstGeom prst="rect">
            <a:avLst/>
          </a:prstGeom>
        </p:spPr>
        <p:txBody>
          <a:bodyPr lIns="0" tIns="0" rIns="0" bIns="0" rtlCol="0" anchor="t">
            <a:spAutoFit/>
          </a:bodyPr>
          <a:lstStyle/>
          <a:p>
            <a:pPr algn="l">
              <a:lnSpc>
                <a:spcPts val="5832"/>
              </a:lnSpc>
            </a:pPr>
            <a:r>
              <a:rPr lang="en-US" sz="5400" b="1">
                <a:solidFill>
                  <a:srgbClr val="C0FF99"/>
                </a:solidFill>
                <a:latin typeface="Georgia Bold"/>
                <a:ea typeface="Georgia Bold"/>
                <a:cs typeface="Georgia Bold"/>
                <a:sym typeface="Georgia Bold"/>
              </a:rPr>
              <a:t>Istruzioni per il lavoro di gruppo</a:t>
            </a: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18BF6445-21DD-9268-AA29-B020722DEE03}"/>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Finanziato dall'Unione Europea. Le opinioni e i pareri espressi sono tuttavia esclusivamente quelli dell'autore/degli autori e non riflettono necessariamente quelli dell'Unione Europea o dell'Agenzia Esecutiva per l'Istruzione e la Cultura (EACEA).  Né l'Unione Europea né l'EACEA possono essere ritenute responsabili per essi. </a:t>
            </a:r>
          </a:p>
        </p:txBody>
      </p:sp>
      <p:grpSp>
        <p:nvGrpSpPr>
          <p:cNvPr id="21" name="Group 21"/>
          <p:cNvGrpSpPr/>
          <p:nvPr/>
        </p:nvGrpSpPr>
        <p:grpSpPr>
          <a:xfrm>
            <a:off x="818708" y="979944"/>
            <a:ext cx="17164492" cy="1830153"/>
            <a:chOff x="0" y="0"/>
            <a:chExt cx="19833094" cy="2440204"/>
          </a:xfrm>
        </p:grpSpPr>
        <p:sp>
          <p:nvSpPr>
            <p:cNvPr id="22" name="Freeform 22"/>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endParaRPr lang="el-GR"/>
            </a:p>
          </p:txBody>
        </p:sp>
        <p:sp>
          <p:nvSpPr>
            <p:cNvPr id="23" name="TextBox 23"/>
            <p:cNvSpPr txBox="1"/>
            <p:nvPr/>
          </p:nvSpPr>
          <p:spPr>
            <a:xfrm>
              <a:off x="0" y="28575"/>
              <a:ext cx="19833094" cy="2411629"/>
            </a:xfrm>
            <a:prstGeom prst="rect">
              <a:avLst/>
            </a:prstGeom>
          </p:spPr>
          <p:txBody>
            <a:bodyPr lIns="0" tIns="0" rIns="0" bIns="0" rtlCol="0" anchor="b"/>
            <a:lstStyle/>
            <a:p>
              <a:pPr algn="l">
                <a:lnSpc>
                  <a:spcPts val="4536"/>
                </a:lnSpc>
              </a:pPr>
              <a:r>
                <a:rPr lang="en-US" sz="4200" b="1">
                  <a:solidFill>
                    <a:srgbClr val="FFFFFF"/>
                  </a:solidFill>
                  <a:latin typeface="Arial Bold"/>
                  <a:ea typeface="Arial Bold"/>
                  <a:cs typeface="Arial Bold"/>
                  <a:sym typeface="Arial Bold"/>
                </a:rPr>
                <a:t>Processo Ideathon</a:t>
              </a:r>
            </a:p>
          </p:txBody>
        </p:sp>
      </p:grpSp>
      <p:sp>
        <p:nvSpPr>
          <p:cNvPr id="24" name="TextBox 24"/>
          <p:cNvSpPr txBox="1"/>
          <p:nvPr/>
        </p:nvSpPr>
        <p:spPr>
          <a:xfrm>
            <a:off x="846618" y="6328822"/>
            <a:ext cx="2857752" cy="1247775"/>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Definisci la tua sfida – Raccolta dati</a:t>
            </a:r>
          </a:p>
        </p:txBody>
      </p:sp>
      <p:sp>
        <p:nvSpPr>
          <p:cNvPr id="25" name="TextBox 25"/>
          <p:cNvSpPr txBox="1"/>
          <p:nvPr/>
        </p:nvSpPr>
        <p:spPr>
          <a:xfrm>
            <a:off x="4522040" y="6328824"/>
            <a:ext cx="2371575" cy="897107"/>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Brainstorming di idee</a:t>
            </a:r>
          </a:p>
        </p:txBody>
      </p:sp>
      <p:sp>
        <p:nvSpPr>
          <p:cNvPr id="26" name="TextBox 26"/>
          <p:cNvSpPr txBox="1"/>
          <p:nvPr/>
        </p:nvSpPr>
        <p:spPr>
          <a:xfrm>
            <a:off x="7950890" y="6328824"/>
            <a:ext cx="2617546" cy="897107"/>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Valutazione delle soluzioni</a:t>
            </a:r>
          </a:p>
        </p:txBody>
      </p:sp>
      <p:sp>
        <p:nvSpPr>
          <p:cNvPr id="27" name="TextBox 27"/>
          <p:cNvSpPr txBox="1"/>
          <p:nvPr/>
        </p:nvSpPr>
        <p:spPr>
          <a:xfrm>
            <a:off x="11326154" y="6328822"/>
            <a:ext cx="3017520" cy="1657350"/>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Sviluppo creativo: perfeziona il tuo concetto</a:t>
            </a:r>
          </a:p>
        </p:txBody>
      </p:sp>
      <p:sp>
        <p:nvSpPr>
          <p:cNvPr id="28" name="TextBox 28"/>
          <p:cNvSpPr txBox="1"/>
          <p:nvPr/>
        </p:nvSpPr>
        <p:spPr>
          <a:xfrm>
            <a:off x="15101391" y="6328822"/>
            <a:ext cx="2339967" cy="820738"/>
          </a:xfrm>
          <a:prstGeom prst="rect">
            <a:avLst/>
          </a:prstGeom>
        </p:spPr>
        <p:txBody>
          <a:bodyPr wrap="square" lIns="0" tIns="0" rIns="0" bIns="0" rtlCol="0" anchor="t">
            <a:spAutoFit/>
          </a:bodyPr>
          <a:lstStyle/>
          <a:p>
            <a:pPr algn="ctr">
              <a:lnSpc>
                <a:spcPts val="3240"/>
              </a:lnSpc>
            </a:pPr>
            <a:r>
              <a:rPr lang="en-US" sz="2700" b="1" err="1">
                <a:solidFill>
                  <a:srgbClr val="C0FF99"/>
                </a:solidFill>
                <a:latin typeface="Arial Bold"/>
                <a:ea typeface="Arial Bold"/>
                <a:cs typeface="Arial Bold"/>
                <a:sym typeface="Arial Bold"/>
              </a:rPr>
              <a:t>Prepara</a:t>
            </a:r>
            <a:r>
              <a:rPr lang="en-US" sz="2700" b="1">
                <a:solidFill>
                  <a:srgbClr val="C0FF99"/>
                </a:solidFill>
                <a:latin typeface="Arial Bold"/>
                <a:ea typeface="Arial Bold"/>
                <a:cs typeface="Arial Bold"/>
                <a:sym typeface="Arial Bold"/>
              </a:rPr>
              <a:t> la </a:t>
            </a:r>
            <a:r>
              <a:rPr lang="en-US" sz="2700" b="1" err="1">
                <a:solidFill>
                  <a:srgbClr val="C0FF99"/>
                </a:solidFill>
                <a:latin typeface="Arial Bold"/>
                <a:ea typeface="Arial Bold"/>
                <a:cs typeface="Arial Bold"/>
                <a:sym typeface="Arial Bold"/>
              </a:rPr>
              <a:t>tua</a:t>
            </a:r>
            <a:r>
              <a:rPr lang="en-US" sz="2700" b="1">
                <a:solidFill>
                  <a:srgbClr val="C0FF99"/>
                </a:solidFill>
                <a:latin typeface="Arial Bold"/>
                <a:ea typeface="Arial Bold"/>
                <a:cs typeface="Arial Bold"/>
                <a:sym typeface="Arial Bold"/>
              </a:rPr>
              <a:t> </a:t>
            </a:r>
            <a:r>
              <a:rPr lang="en-US" sz="2700" b="1" err="1">
                <a:solidFill>
                  <a:srgbClr val="C0FF99"/>
                </a:solidFill>
                <a:latin typeface="Arial Bold"/>
                <a:ea typeface="Arial Bold"/>
                <a:cs typeface="Arial Bold"/>
                <a:sym typeface="Arial Bold"/>
              </a:rPr>
              <a:t>presentazione</a:t>
            </a:r>
            <a:endParaRPr lang="en-US" sz="2700" b="1">
              <a:solidFill>
                <a:srgbClr val="C0FF99"/>
              </a:solidFill>
              <a:latin typeface="Arial Bold"/>
              <a:ea typeface="Arial Bold"/>
              <a:cs typeface="Arial Bold"/>
              <a:sym typeface="Arial Bold"/>
            </a:endParaRPr>
          </a:p>
        </p:txBody>
      </p:sp>
      <p:sp>
        <p:nvSpPr>
          <p:cNvPr id="29" name="Freeform 29" descr="Σήμα 1 με συμπαγές γέμισμα"/>
          <p:cNvSpPr/>
          <p:nvPr/>
        </p:nvSpPr>
        <p:spPr>
          <a:xfrm>
            <a:off x="942583" y="3173781"/>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0">
              <a:extLst>
                <a:ext uri="{96DAC541-7B7A-43D3-8B79-37D633B846F1}">
                  <asvg:svgBlip xmlns:asvg="http://schemas.microsoft.com/office/drawing/2016/SVG/main" r:embed="rId11"/>
                </a:ext>
              </a:extLst>
            </a:blip>
            <a:stretch>
              <a:fillRect t="-345" b="-345"/>
            </a:stretch>
          </a:blipFill>
        </p:spPr>
        <p:txBody>
          <a:bodyPr/>
          <a:lstStyle/>
          <a:p>
            <a:endParaRPr lang="el-GR"/>
          </a:p>
        </p:txBody>
      </p:sp>
      <p:sp>
        <p:nvSpPr>
          <p:cNvPr id="30" name="Freeform 30" descr="Σήμα με συμπαγές γέμισμα"/>
          <p:cNvSpPr/>
          <p:nvPr/>
        </p:nvSpPr>
        <p:spPr>
          <a:xfrm>
            <a:off x="4410728"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2">
              <a:extLst>
                <a:ext uri="{96DAC541-7B7A-43D3-8B79-37D633B846F1}">
                  <asvg:svgBlip xmlns:asvg="http://schemas.microsoft.com/office/drawing/2016/SVG/main" r:embed="rId13"/>
                </a:ext>
              </a:extLst>
            </a:blip>
            <a:stretch>
              <a:fillRect t="-345" b="-345"/>
            </a:stretch>
          </a:blipFill>
        </p:spPr>
        <p:txBody>
          <a:bodyPr/>
          <a:lstStyle/>
          <a:p>
            <a:endParaRPr lang="el-GR"/>
          </a:p>
        </p:txBody>
      </p:sp>
      <p:sp>
        <p:nvSpPr>
          <p:cNvPr id="31" name="Freeform 31" descr="Σήμα 3 με συμπαγές γέμισμα"/>
          <p:cNvSpPr/>
          <p:nvPr/>
        </p:nvSpPr>
        <p:spPr>
          <a:xfrm>
            <a:off x="7878872" y="3142467"/>
            <a:ext cx="2746331" cy="2749463"/>
          </a:xfrm>
          <a:custGeom>
            <a:avLst/>
            <a:gdLst/>
            <a:ahLst/>
            <a:cxnLst/>
            <a:rect l="l" t="t" r="r" b="b"/>
            <a:pathLst>
              <a:path w="2746331" h="2749463">
                <a:moveTo>
                  <a:pt x="0" y="0"/>
                </a:moveTo>
                <a:lnTo>
                  <a:pt x="2746330" y="0"/>
                </a:lnTo>
                <a:lnTo>
                  <a:pt x="2746330" y="2749463"/>
                </a:lnTo>
                <a:lnTo>
                  <a:pt x="0" y="2749463"/>
                </a:lnTo>
                <a:lnTo>
                  <a:pt x="0" y="0"/>
                </a:lnTo>
                <a:close/>
              </a:path>
            </a:pathLst>
          </a:custGeom>
          <a:blipFill>
            <a:blip r:embed="rId14">
              <a:extLst>
                <a:ext uri="{96DAC541-7B7A-43D3-8B79-37D633B846F1}">
                  <asvg:svgBlip xmlns:asvg="http://schemas.microsoft.com/office/drawing/2016/SVG/main" r:embed="rId15"/>
                </a:ext>
              </a:extLst>
            </a:blip>
            <a:stretch>
              <a:fillRect l="-57" r="-57"/>
            </a:stretch>
          </a:blipFill>
        </p:spPr>
        <p:txBody>
          <a:bodyPr/>
          <a:lstStyle/>
          <a:p>
            <a:endParaRPr lang="el-GR"/>
          </a:p>
        </p:txBody>
      </p:sp>
      <p:sp>
        <p:nvSpPr>
          <p:cNvPr id="32" name="Freeform 32" descr="Σήμα 4 με συμπαγές γέμισμα"/>
          <p:cNvSpPr/>
          <p:nvPr/>
        </p:nvSpPr>
        <p:spPr>
          <a:xfrm>
            <a:off x="11362672" y="3158124"/>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6">
              <a:extLst>
                <a:ext uri="{96DAC541-7B7A-43D3-8B79-37D633B846F1}">
                  <asvg:svgBlip xmlns:asvg="http://schemas.microsoft.com/office/drawing/2016/SVG/main" r:embed="rId17"/>
                </a:ext>
              </a:extLst>
            </a:blip>
            <a:stretch>
              <a:fillRect t="-345" b="-345"/>
            </a:stretch>
          </a:blipFill>
        </p:spPr>
        <p:txBody>
          <a:bodyPr/>
          <a:lstStyle/>
          <a:p>
            <a:endParaRPr lang="el-GR"/>
          </a:p>
        </p:txBody>
      </p:sp>
      <p:sp>
        <p:nvSpPr>
          <p:cNvPr id="33" name="Freeform 33" descr="Σήμα 5 με συμπαγές γέμισμα"/>
          <p:cNvSpPr/>
          <p:nvPr/>
        </p:nvSpPr>
        <p:spPr>
          <a:xfrm>
            <a:off x="14830817"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8">
              <a:extLst>
                <a:ext uri="{96DAC541-7B7A-43D3-8B79-37D633B846F1}">
                  <asvg:svgBlip xmlns:asvg="http://schemas.microsoft.com/office/drawing/2016/SVG/main" r:embed="rId19"/>
                </a:ext>
              </a:extLst>
            </a:blip>
            <a:stretch>
              <a:fillRect t="-345" b="-345"/>
            </a:stretch>
          </a:blipFill>
        </p:spPr>
        <p:txBody>
          <a:bodyPr/>
          <a:lstStyle/>
          <a:p>
            <a:endParaRPr lang="el-GR"/>
          </a:p>
        </p:txBody>
      </p:sp>
      <p:sp>
        <p:nvSpPr>
          <p:cNvPr id="34" name="TextBox 34"/>
          <p:cNvSpPr txBox="1"/>
          <p:nvPr/>
        </p:nvSpPr>
        <p:spPr>
          <a:xfrm>
            <a:off x="4548216" y="856150"/>
            <a:ext cx="12215784" cy="768096"/>
          </a:xfrm>
          <a:prstGeom prst="rect">
            <a:avLst/>
          </a:prstGeom>
        </p:spPr>
        <p:txBody>
          <a:bodyPr wrap="square" lIns="0" tIns="0" rIns="0" bIns="0" rtlCol="0" anchor="t">
            <a:spAutoFit/>
          </a:bodyPr>
          <a:lstStyle/>
          <a:p>
            <a:pPr algn="l">
              <a:lnSpc>
                <a:spcPts val="5832"/>
              </a:lnSpc>
            </a:pPr>
            <a:r>
              <a:rPr lang="en-US" sz="5400" b="1" err="1">
                <a:solidFill>
                  <a:srgbClr val="C0FF99"/>
                </a:solidFill>
                <a:latin typeface="Georgia Bold"/>
                <a:ea typeface="Georgia Bold"/>
                <a:cs typeface="Georgia Bold"/>
                <a:sym typeface="Georgia Bold"/>
              </a:rPr>
              <a:t>Istruzioni</a:t>
            </a:r>
            <a:r>
              <a:rPr lang="en-US" sz="5400" b="1">
                <a:solidFill>
                  <a:srgbClr val="C0FF99"/>
                </a:solidFill>
                <a:latin typeface="Georgia Bold"/>
                <a:ea typeface="Georgia Bold"/>
                <a:cs typeface="Georgia Bold"/>
                <a:sym typeface="Georgia Bold"/>
              </a:rPr>
              <a:t> per il </a:t>
            </a:r>
            <a:r>
              <a:rPr lang="en-US" sz="5400" b="1" err="1">
                <a:solidFill>
                  <a:srgbClr val="C0FF99"/>
                </a:solidFill>
                <a:latin typeface="Georgia Bold"/>
                <a:ea typeface="Georgia Bold"/>
                <a:cs typeface="Georgia Bold"/>
                <a:sym typeface="Georgia Bold"/>
              </a:rPr>
              <a:t>lavoro</a:t>
            </a:r>
            <a:r>
              <a:rPr lang="en-US" sz="5400" b="1">
                <a:solidFill>
                  <a:srgbClr val="C0FF99"/>
                </a:solidFill>
                <a:latin typeface="Georgia Bold"/>
                <a:ea typeface="Georgia Bold"/>
                <a:cs typeface="Georgia Bold"/>
                <a:sym typeface="Georgia Bold"/>
              </a:rPr>
              <a:t> di </a:t>
            </a:r>
            <a:r>
              <a:rPr lang="en-US" sz="5400" b="1" err="1">
                <a:solidFill>
                  <a:srgbClr val="C0FF99"/>
                </a:solidFill>
                <a:latin typeface="Georgia Bold"/>
                <a:ea typeface="Georgia Bold"/>
                <a:cs typeface="Georgia Bold"/>
                <a:sym typeface="Georgia Bold"/>
              </a:rPr>
              <a:t>squadra</a:t>
            </a:r>
            <a:endParaRPr lang="en-US" sz="5400" b="1">
              <a:solidFill>
                <a:srgbClr val="C0FF99"/>
              </a:solidFill>
              <a:latin typeface="Georgia Bold"/>
              <a:ea typeface="Georgia Bold"/>
              <a:cs typeface="Georgia Bold"/>
              <a:sym typeface="Georgia Bold"/>
            </a:endParaRPr>
          </a:p>
        </p:txBody>
      </p:sp>
      <p:pic>
        <p:nvPicPr>
          <p:cNvPr id="36" name="Immagine 35" descr="Immagine che contiene Blu elettrico, Carattere, blu, Blu intenso&#10;&#10;Il contenuto generato dall&amp;#39;IA potrebbe non essere corretto.">
            <a:extLst>
              <a:ext uri="{FF2B5EF4-FFF2-40B4-BE49-F238E27FC236}">
                <a16:creationId xmlns:a16="http://schemas.microsoft.com/office/drawing/2014/main" id="{0BF6BD35-8F8D-23FA-4D44-376353F57EA2}"/>
              </a:ext>
            </a:extLst>
          </p:cNvPr>
          <p:cNvPicPr>
            <a:picLocks noChangeAspect="1"/>
          </p:cNvPicPr>
          <p:nvPr/>
        </p:nvPicPr>
        <p:blipFill>
          <a:blip r:embed="rId20"/>
          <a:stretch>
            <a:fillRect/>
          </a:stretch>
        </p:blipFill>
        <p:spPr>
          <a:xfrm>
            <a:off x="749060" y="8905695"/>
            <a:ext cx="3505200" cy="8001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responsabili</a:t>
            </a:r>
            <a:r>
              <a:rPr lang="en-US" sz="1050">
                <a:solidFill>
                  <a:srgbClr val="00002E"/>
                </a:solidFill>
                <a:latin typeface="Arial"/>
                <a:ea typeface="Arial Italics"/>
                <a:cs typeface="Arial"/>
                <a:sym typeface="Arial Italics"/>
              </a:rPr>
              <a:t>.</a:t>
            </a:r>
            <a:endParaRPr lang="it-IT">
              <a:solidFill>
                <a:srgbClr val="00002E"/>
              </a:solidFill>
              <a:latin typeface="Arial"/>
              <a:cs typeface="Arial"/>
            </a:endParaRPr>
          </a:p>
        </p:txBody>
      </p:sp>
      <p:grpSp>
        <p:nvGrpSpPr>
          <p:cNvPr id="21" name="Group 21"/>
          <p:cNvGrpSpPr/>
          <p:nvPr/>
        </p:nvGrpSpPr>
        <p:grpSpPr>
          <a:xfrm>
            <a:off x="818708" y="979944"/>
            <a:ext cx="14874820" cy="1830153"/>
            <a:chOff x="0" y="0"/>
            <a:chExt cx="19833094" cy="2440204"/>
          </a:xfrm>
        </p:grpSpPr>
        <p:sp>
          <p:nvSpPr>
            <p:cNvPr id="22" name="Freeform 22"/>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endParaRPr lang="el-GR"/>
            </a:p>
          </p:txBody>
        </p:sp>
        <p:sp>
          <p:nvSpPr>
            <p:cNvPr id="23" name="TextBox 23"/>
            <p:cNvSpPr txBox="1"/>
            <p:nvPr/>
          </p:nvSpPr>
          <p:spPr>
            <a:xfrm>
              <a:off x="0" y="28575"/>
              <a:ext cx="19833094" cy="2411629"/>
            </a:xfrm>
            <a:prstGeom prst="rect">
              <a:avLst/>
            </a:prstGeom>
          </p:spPr>
          <p:txBody>
            <a:bodyPr lIns="0" tIns="0" rIns="0" bIns="0" rtlCol="0" anchor="b"/>
            <a:lstStyle/>
            <a:p>
              <a:pPr algn="l">
                <a:lnSpc>
                  <a:spcPts val="4536"/>
                </a:lnSpc>
              </a:pPr>
              <a:r>
                <a:rPr lang="en-US" sz="4200" b="1">
                  <a:solidFill>
                    <a:srgbClr val="FFFFFF"/>
                  </a:solidFill>
                  <a:latin typeface="Arial Bold"/>
                  <a:ea typeface="Arial Bold"/>
                  <a:cs typeface="Arial Bold"/>
                  <a:sym typeface="Arial Bold"/>
                </a:rPr>
                <a:t>Suggerimenti per la collaborazione</a:t>
              </a:r>
            </a:p>
          </p:txBody>
        </p:sp>
      </p:grpSp>
      <p:sp>
        <p:nvSpPr>
          <p:cNvPr id="24" name="TextBox 24"/>
          <p:cNvSpPr txBox="1"/>
          <p:nvPr/>
        </p:nvSpPr>
        <p:spPr>
          <a:xfrm>
            <a:off x="4740069" y="3371315"/>
            <a:ext cx="3533512" cy="1728104"/>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Ascoltate attivamente, incoraggiate ogni voce, specialmente quella dei membri più silenziosi.</a:t>
            </a:r>
          </a:p>
        </p:txBody>
      </p:sp>
      <p:sp>
        <p:nvSpPr>
          <p:cNvPr id="25" name="TextBox 25"/>
          <p:cNvSpPr txBox="1"/>
          <p:nvPr/>
        </p:nvSpPr>
        <p:spPr>
          <a:xfrm>
            <a:off x="9887508" y="3371313"/>
            <a:ext cx="3422734" cy="1728103"/>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Combina creatività e praticità, poiché l'innovazione nasce da entrambe.</a:t>
            </a:r>
          </a:p>
        </p:txBody>
      </p:sp>
      <p:sp>
        <p:nvSpPr>
          <p:cNvPr id="26" name="TextBox 26"/>
          <p:cNvSpPr txBox="1"/>
          <p:nvPr/>
        </p:nvSpPr>
        <p:spPr>
          <a:xfrm>
            <a:off x="4562818" y="6185948"/>
            <a:ext cx="3892070" cy="1728103"/>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Sostenetevi a vicenda. Si tratta più di un'occasione di apprendimento che di una competizione.</a:t>
            </a:r>
          </a:p>
        </p:txBody>
      </p:sp>
      <p:sp>
        <p:nvSpPr>
          <p:cNvPr id="27" name="TextBox 27"/>
          <p:cNvSpPr txBox="1"/>
          <p:nvPr/>
        </p:nvSpPr>
        <p:spPr>
          <a:xfrm>
            <a:off x="9638232" y="6185948"/>
            <a:ext cx="3920449" cy="1728103"/>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Monitorate il tempo. Distribuite saggiamente i minuti tra brainstorming e progettazione.</a:t>
            </a:r>
          </a:p>
        </p:txBody>
      </p:sp>
      <p:grpSp>
        <p:nvGrpSpPr>
          <p:cNvPr id="28" name="Group 28"/>
          <p:cNvGrpSpPr>
            <a:grpSpLocks noChangeAspect="1"/>
          </p:cNvGrpSpPr>
          <p:nvPr/>
        </p:nvGrpSpPr>
        <p:grpSpPr>
          <a:xfrm>
            <a:off x="4014788" y="3086100"/>
            <a:ext cx="4600575" cy="2328862"/>
            <a:chOff x="0" y="0"/>
            <a:chExt cx="6134100" cy="3105150"/>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l-GR"/>
            </a:p>
          </p:txBody>
        </p:sp>
      </p:grpSp>
      <p:grpSp>
        <p:nvGrpSpPr>
          <p:cNvPr id="30" name="Group 30"/>
          <p:cNvGrpSpPr>
            <a:grpSpLocks noChangeAspect="1"/>
          </p:cNvGrpSpPr>
          <p:nvPr/>
        </p:nvGrpSpPr>
        <p:grpSpPr>
          <a:xfrm>
            <a:off x="9015412" y="3086100"/>
            <a:ext cx="4600575" cy="2328862"/>
            <a:chOff x="0" y="0"/>
            <a:chExt cx="6134100" cy="3105150"/>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l-GR"/>
            </a:p>
          </p:txBody>
        </p:sp>
      </p:grpSp>
      <p:grpSp>
        <p:nvGrpSpPr>
          <p:cNvPr id="32" name="Group 32"/>
          <p:cNvGrpSpPr>
            <a:grpSpLocks noChangeAspect="1"/>
          </p:cNvGrpSpPr>
          <p:nvPr/>
        </p:nvGrpSpPr>
        <p:grpSpPr>
          <a:xfrm>
            <a:off x="3943349" y="5900738"/>
            <a:ext cx="4600575" cy="2328862"/>
            <a:chOff x="0" y="0"/>
            <a:chExt cx="6134100" cy="3105150"/>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l-GR"/>
            </a:p>
          </p:txBody>
        </p:sp>
      </p:grpSp>
      <p:grpSp>
        <p:nvGrpSpPr>
          <p:cNvPr id="34" name="Group 34"/>
          <p:cNvGrpSpPr>
            <a:grpSpLocks noChangeAspect="1"/>
          </p:cNvGrpSpPr>
          <p:nvPr/>
        </p:nvGrpSpPr>
        <p:grpSpPr>
          <a:xfrm>
            <a:off x="9015411" y="5900736"/>
            <a:ext cx="4600575" cy="2328862"/>
            <a:chOff x="0" y="0"/>
            <a:chExt cx="6134100" cy="3105150"/>
          </a:xfrm>
        </p:grpSpPr>
        <p:sp>
          <p:nvSpPr>
            <p:cNvPr id="35" name="Freeform 35"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l-GR"/>
            </a:p>
          </p:txBody>
        </p:sp>
      </p:grpSp>
      <p:sp>
        <p:nvSpPr>
          <p:cNvPr id="36" name="TextBox 36"/>
          <p:cNvSpPr txBox="1"/>
          <p:nvPr/>
        </p:nvSpPr>
        <p:spPr>
          <a:xfrm>
            <a:off x="4548216" y="856150"/>
            <a:ext cx="12687580" cy="768096"/>
          </a:xfrm>
          <a:prstGeom prst="rect">
            <a:avLst/>
          </a:prstGeom>
        </p:spPr>
        <p:txBody>
          <a:bodyPr wrap="square" lIns="0" tIns="0" rIns="0" bIns="0" rtlCol="0" anchor="t">
            <a:spAutoFit/>
          </a:bodyPr>
          <a:lstStyle/>
          <a:p>
            <a:pPr algn="l">
              <a:lnSpc>
                <a:spcPts val="5832"/>
              </a:lnSpc>
            </a:pPr>
            <a:r>
              <a:rPr lang="en-US" sz="5400" b="1" err="1">
                <a:solidFill>
                  <a:srgbClr val="C0FF99"/>
                </a:solidFill>
                <a:latin typeface="Georgia Bold"/>
                <a:ea typeface="Georgia Bold"/>
                <a:cs typeface="Georgia Bold"/>
                <a:sym typeface="Georgia Bold"/>
              </a:rPr>
              <a:t>Istruzioni</a:t>
            </a:r>
            <a:r>
              <a:rPr lang="en-US" sz="5400" b="1">
                <a:solidFill>
                  <a:srgbClr val="C0FF99"/>
                </a:solidFill>
                <a:latin typeface="Georgia Bold"/>
                <a:ea typeface="Georgia Bold"/>
                <a:cs typeface="Georgia Bold"/>
                <a:sym typeface="Georgia Bold"/>
              </a:rPr>
              <a:t> per il </a:t>
            </a:r>
            <a:r>
              <a:rPr lang="en-US" sz="5400" b="1" err="1">
                <a:solidFill>
                  <a:srgbClr val="C0FF99"/>
                </a:solidFill>
                <a:latin typeface="Georgia Bold"/>
                <a:ea typeface="Georgia Bold"/>
                <a:cs typeface="Georgia Bold"/>
                <a:sym typeface="Georgia Bold"/>
              </a:rPr>
              <a:t>lavoro</a:t>
            </a:r>
            <a:r>
              <a:rPr lang="en-US" sz="5400" b="1">
                <a:solidFill>
                  <a:srgbClr val="C0FF99"/>
                </a:solidFill>
                <a:latin typeface="Georgia Bold"/>
                <a:ea typeface="Georgia Bold"/>
                <a:cs typeface="Georgia Bold"/>
                <a:sym typeface="Georgia Bold"/>
              </a:rPr>
              <a:t> di </a:t>
            </a:r>
            <a:r>
              <a:rPr lang="en-US" sz="5400" b="1" err="1">
                <a:solidFill>
                  <a:srgbClr val="C0FF99"/>
                </a:solidFill>
                <a:latin typeface="Georgia Bold"/>
                <a:ea typeface="Georgia Bold"/>
                <a:cs typeface="Georgia Bold"/>
                <a:sym typeface="Georgia Bold"/>
              </a:rPr>
              <a:t>squadra</a:t>
            </a:r>
            <a:endParaRPr lang="en-US" sz="5400" b="1">
              <a:solidFill>
                <a:srgbClr val="C0FF99"/>
              </a:solidFill>
              <a:latin typeface="Georgia Bold"/>
              <a:ea typeface="Georgia Bold"/>
              <a:cs typeface="Georgia Bold"/>
              <a:sym typeface="Georgia Bold"/>
            </a:endParaRPr>
          </a:p>
        </p:txBody>
      </p:sp>
      <p:pic>
        <p:nvPicPr>
          <p:cNvPr id="38" name="Immagine 37" descr="Immagine che contiene Blu elettrico, Carattere, blu, Blu intenso&#10;&#10;Il contenuto generato dall&amp;#39;IA potrebbe non essere corretto.">
            <a:extLst>
              <a:ext uri="{FF2B5EF4-FFF2-40B4-BE49-F238E27FC236}">
                <a16:creationId xmlns:a16="http://schemas.microsoft.com/office/drawing/2014/main" id="{42938249-6BD0-6C6A-D9AB-8BDB0F32BBBA}"/>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responsabili</a:t>
            </a:r>
            <a:r>
              <a:rPr lang="en-US" sz="1050">
                <a:solidFill>
                  <a:srgbClr val="00002E"/>
                </a:solidFill>
                <a:latin typeface="Arial"/>
                <a:ea typeface="Arial Italics"/>
                <a:cs typeface="Arial"/>
                <a:sym typeface="Arial Italics"/>
              </a:rPr>
              <a:t>.</a:t>
            </a:r>
            <a:endParaRPr lang="it-IT">
              <a:solidFill>
                <a:srgbClr val="00002E"/>
              </a:solidFill>
              <a:latin typeface="Arial"/>
              <a:cs typeface="Arial"/>
            </a:endParaRPr>
          </a:p>
        </p:txBody>
      </p:sp>
      <p:grpSp>
        <p:nvGrpSpPr>
          <p:cNvPr id="19" name="Group 19"/>
          <p:cNvGrpSpPr/>
          <p:nvPr/>
        </p:nvGrpSpPr>
        <p:grpSpPr>
          <a:xfrm>
            <a:off x="846618" y="19828"/>
            <a:ext cx="13514840" cy="1988344"/>
            <a:chOff x="0" y="0"/>
            <a:chExt cx="18019786" cy="2651126"/>
          </a:xfrm>
        </p:grpSpPr>
        <p:sp>
          <p:nvSpPr>
            <p:cNvPr id="20" name="Freeform 20"/>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l-GR"/>
            </a:p>
          </p:txBody>
        </p:sp>
        <p:sp>
          <p:nvSpPr>
            <p:cNvPr id="21" name="TextBox 21"/>
            <p:cNvSpPr txBox="1"/>
            <p:nvPr/>
          </p:nvSpPr>
          <p:spPr>
            <a:xfrm>
              <a:off x="0" y="47625"/>
              <a:ext cx="18019786" cy="2603501"/>
            </a:xfrm>
            <a:prstGeom prst="rect">
              <a:avLst/>
            </a:prstGeom>
          </p:spPr>
          <p:txBody>
            <a:bodyPr lIns="0" tIns="0" rIns="0" bIns="0" rtlCol="0" anchor="ctr"/>
            <a:lstStyle/>
            <a:p>
              <a:pPr algn="l">
                <a:lnSpc>
                  <a:spcPts val="5832"/>
                </a:lnSpc>
              </a:pPr>
              <a:r>
                <a:rPr lang="en-US" sz="5400" b="1">
                  <a:solidFill>
                    <a:srgbClr val="8D5CFF"/>
                  </a:solidFill>
                  <a:latin typeface="Georgia Bold"/>
                  <a:ea typeface="Georgia Bold"/>
                  <a:cs typeface="Georgia Bold"/>
                  <a:sym typeface="Georgia Bold"/>
                </a:rPr>
                <a:t>Come saranno valutate le vostre idee</a:t>
              </a:r>
            </a:p>
          </p:txBody>
        </p:sp>
      </p:grpSp>
      <p:grpSp>
        <p:nvGrpSpPr>
          <p:cNvPr id="22" name="Group 22"/>
          <p:cNvGrpSpPr>
            <a:grpSpLocks noChangeAspect="1"/>
          </p:cNvGrpSpPr>
          <p:nvPr/>
        </p:nvGrpSpPr>
        <p:grpSpPr>
          <a:xfrm>
            <a:off x="14526490" y="544438"/>
            <a:ext cx="3282540" cy="997420"/>
            <a:chOff x="0" y="0"/>
            <a:chExt cx="4376720" cy="1329894"/>
          </a:xfrm>
        </p:grpSpPr>
        <p:sp>
          <p:nvSpPr>
            <p:cNvPr id="23" name="Freeform 23"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9"/>
              <a:stretch>
                <a:fillRect r="-1" b="3"/>
              </a:stretch>
            </a:blipFill>
          </p:spPr>
          <p:txBody>
            <a:bodyPr/>
            <a:lstStyle/>
            <a:p>
              <a:endParaRPr lang="el-GR"/>
            </a:p>
          </p:txBody>
        </p:sp>
      </p:grpSp>
      <p:sp>
        <p:nvSpPr>
          <p:cNvPr id="24" name="TextBox 24"/>
          <p:cNvSpPr txBox="1"/>
          <p:nvPr/>
        </p:nvSpPr>
        <p:spPr>
          <a:xfrm>
            <a:off x="2682843" y="1951023"/>
            <a:ext cx="12673913" cy="1247775"/>
          </a:xfrm>
          <a:prstGeom prst="rect">
            <a:avLst/>
          </a:prstGeom>
        </p:spPr>
        <p:txBody>
          <a:bodyPr lIns="0" tIns="0" rIns="0" bIns="0" rtlCol="0" anchor="t">
            <a:spAutoFit/>
          </a:bodyPr>
          <a:lstStyle/>
          <a:p>
            <a:pPr algn="ctr">
              <a:lnSpc>
                <a:spcPts val="3240"/>
              </a:lnSpc>
            </a:pPr>
            <a:r>
              <a:rPr lang="en-US" sz="2700">
                <a:solidFill>
                  <a:srgbClr val="19112C"/>
                </a:solidFill>
                <a:latin typeface="Arial"/>
                <a:ea typeface="Arial"/>
                <a:cs typeface="Arial"/>
                <a:sym typeface="Arial"/>
              </a:rPr>
              <a:t>La tua idea sarà valutata da una giuria di esperti.</a:t>
            </a:r>
          </a:p>
          <a:p>
            <a:pPr algn="ctr">
              <a:lnSpc>
                <a:spcPts val="3240"/>
              </a:lnSpc>
            </a:pPr>
            <a:endParaRPr lang="en-US" sz="2700">
              <a:solidFill>
                <a:srgbClr val="19112C"/>
              </a:solidFill>
              <a:latin typeface="Arial"/>
              <a:ea typeface="Arial"/>
              <a:cs typeface="Arial"/>
              <a:sym typeface="Arial"/>
            </a:endParaRPr>
          </a:p>
          <a:p>
            <a:pPr algn="ctr">
              <a:lnSpc>
                <a:spcPts val="3240"/>
              </a:lnSpc>
            </a:pPr>
            <a:r>
              <a:rPr lang="en-US" sz="2700" b="1">
                <a:solidFill>
                  <a:srgbClr val="19112C"/>
                </a:solidFill>
                <a:latin typeface="Arial Bold"/>
                <a:ea typeface="Arial Bold"/>
                <a:cs typeface="Arial Bold"/>
                <a:sym typeface="Arial Bold"/>
              </a:rPr>
              <a:t>CRITERI DI VALUTAZIONE</a:t>
            </a:r>
          </a:p>
        </p:txBody>
      </p:sp>
      <p:sp>
        <p:nvSpPr>
          <p:cNvPr id="25" name="TextBox 25"/>
          <p:cNvSpPr txBox="1"/>
          <p:nvPr/>
        </p:nvSpPr>
        <p:spPr>
          <a:xfrm>
            <a:off x="1787505" y="6866235"/>
            <a:ext cx="2176860" cy="989439"/>
          </a:xfrm>
          <a:prstGeom prst="rect">
            <a:avLst/>
          </a:prstGeom>
        </p:spPr>
        <p:txBody>
          <a:bodyPr lIns="0" tIns="0" rIns="0" bIns="0" rtlCol="0" anchor="t">
            <a:spAutoFit/>
          </a:bodyPr>
          <a:lstStyle/>
          <a:p>
            <a:pPr algn="ctr">
              <a:lnSpc>
                <a:spcPts val="3600"/>
              </a:lnSpc>
            </a:pPr>
            <a:r>
              <a:rPr lang="en-US" sz="3000">
                <a:solidFill>
                  <a:srgbClr val="8D5CFF"/>
                </a:solidFill>
                <a:latin typeface="Arial"/>
                <a:ea typeface="Arial"/>
                <a:cs typeface="Arial"/>
                <a:sym typeface="Arial"/>
              </a:rPr>
              <a:t>Creatività </a:t>
            </a:r>
          </a:p>
          <a:p>
            <a:pPr algn="ctr">
              <a:lnSpc>
                <a:spcPts val="3600"/>
              </a:lnSpc>
            </a:pPr>
            <a:endParaRPr lang="en-US" sz="3000">
              <a:solidFill>
                <a:srgbClr val="8D5CFF"/>
              </a:solidFill>
              <a:latin typeface="Arial"/>
              <a:ea typeface="Arial"/>
              <a:cs typeface="Arial"/>
              <a:sym typeface="Arial"/>
            </a:endParaRPr>
          </a:p>
        </p:txBody>
      </p:sp>
      <p:sp>
        <p:nvSpPr>
          <p:cNvPr id="26" name="TextBox 26"/>
          <p:cNvSpPr txBox="1"/>
          <p:nvPr/>
        </p:nvSpPr>
        <p:spPr>
          <a:xfrm>
            <a:off x="4903101" y="6866233"/>
            <a:ext cx="2176860" cy="989439"/>
          </a:xfrm>
          <a:prstGeom prst="rect">
            <a:avLst/>
          </a:prstGeom>
        </p:spPr>
        <p:txBody>
          <a:bodyPr lIns="0" tIns="0" rIns="0" bIns="0" rtlCol="0" anchor="t">
            <a:spAutoFit/>
          </a:bodyPr>
          <a:lstStyle/>
          <a:p>
            <a:pPr algn="ctr">
              <a:lnSpc>
                <a:spcPts val="3600"/>
              </a:lnSpc>
            </a:pPr>
            <a:r>
              <a:rPr lang="en-US" sz="3000" b="1">
                <a:solidFill>
                  <a:srgbClr val="8D5CFF"/>
                </a:solidFill>
                <a:latin typeface="Arial Bold"/>
                <a:ea typeface="Arial Bold"/>
                <a:cs typeface="Arial Bold"/>
                <a:sym typeface="Arial Bold"/>
              </a:rPr>
              <a:t>Fattibilità</a:t>
            </a:r>
          </a:p>
          <a:p>
            <a:pPr algn="ctr">
              <a:lnSpc>
                <a:spcPts val="3600"/>
              </a:lnSpc>
            </a:pPr>
            <a:endParaRPr lang="en-US" sz="3000" b="1">
              <a:solidFill>
                <a:srgbClr val="8D5CFF"/>
              </a:solidFill>
              <a:latin typeface="Arial Bold"/>
              <a:ea typeface="Arial Bold"/>
              <a:cs typeface="Arial Bold"/>
              <a:sym typeface="Arial Bold"/>
            </a:endParaRPr>
          </a:p>
        </p:txBody>
      </p:sp>
      <p:sp>
        <p:nvSpPr>
          <p:cNvPr id="27" name="TextBox 27"/>
          <p:cNvSpPr txBox="1"/>
          <p:nvPr/>
        </p:nvSpPr>
        <p:spPr>
          <a:xfrm>
            <a:off x="7815908" y="6866233"/>
            <a:ext cx="2674617" cy="989439"/>
          </a:xfrm>
          <a:prstGeom prst="rect">
            <a:avLst/>
          </a:prstGeom>
        </p:spPr>
        <p:txBody>
          <a:bodyPr lIns="0" tIns="0" rIns="0" bIns="0" rtlCol="0" anchor="t">
            <a:spAutoFit/>
          </a:bodyPr>
          <a:lstStyle/>
          <a:p>
            <a:pPr algn="ctr">
              <a:lnSpc>
                <a:spcPts val="3600"/>
              </a:lnSpc>
            </a:pPr>
            <a:r>
              <a:rPr lang="en-US" sz="3000" b="1">
                <a:solidFill>
                  <a:srgbClr val="8D5CFF"/>
                </a:solidFill>
                <a:latin typeface="Arial Bold"/>
                <a:ea typeface="Arial Bold"/>
                <a:cs typeface="Arial Bold"/>
                <a:sym typeface="Arial Bold"/>
              </a:rPr>
              <a:t>Sostenibilità</a:t>
            </a:r>
          </a:p>
          <a:p>
            <a:pPr algn="ctr">
              <a:lnSpc>
                <a:spcPts val="3600"/>
              </a:lnSpc>
            </a:pPr>
            <a:endParaRPr lang="en-US" sz="3000" b="1">
              <a:solidFill>
                <a:srgbClr val="8D5CFF"/>
              </a:solidFill>
              <a:latin typeface="Arial Bold"/>
              <a:ea typeface="Arial Bold"/>
              <a:cs typeface="Arial Bold"/>
              <a:sym typeface="Arial Bold"/>
            </a:endParaRPr>
          </a:p>
        </p:txBody>
      </p:sp>
      <p:sp>
        <p:nvSpPr>
          <p:cNvPr id="28" name="TextBox 28"/>
          <p:cNvSpPr txBox="1"/>
          <p:nvPr/>
        </p:nvSpPr>
        <p:spPr>
          <a:xfrm>
            <a:off x="11263344" y="6866233"/>
            <a:ext cx="2176860" cy="1451104"/>
          </a:xfrm>
          <a:prstGeom prst="rect">
            <a:avLst/>
          </a:prstGeom>
        </p:spPr>
        <p:txBody>
          <a:bodyPr lIns="0" tIns="0" rIns="0" bIns="0" rtlCol="0" anchor="t">
            <a:spAutoFit/>
          </a:bodyPr>
          <a:lstStyle/>
          <a:p>
            <a:pPr algn="ctr">
              <a:lnSpc>
                <a:spcPts val="3600"/>
              </a:lnSpc>
            </a:pPr>
            <a:r>
              <a:rPr lang="en-US" sz="3000" b="1">
                <a:solidFill>
                  <a:srgbClr val="8D5CFF"/>
                </a:solidFill>
                <a:latin typeface="Arial Bold"/>
                <a:ea typeface="Arial Bold"/>
                <a:cs typeface="Arial Bold"/>
                <a:sym typeface="Arial Bold"/>
              </a:rPr>
              <a:t>Impatto commerciale</a:t>
            </a:r>
          </a:p>
          <a:p>
            <a:pPr algn="ctr">
              <a:lnSpc>
                <a:spcPts val="3600"/>
              </a:lnSpc>
            </a:pPr>
            <a:endParaRPr lang="en-US" sz="3000" b="1">
              <a:solidFill>
                <a:srgbClr val="8D5CFF"/>
              </a:solidFill>
              <a:latin typeface="Arial Bold"/>
              <a:ea typeface="Arial Bold"/>
              <a:cs typeface="Arial Bold"/>
              <a:sym typeface="Arial Bold"/>
            </a:endParaRPr>
          </a:p>
        </p:txBody>
      </p:sp>
      <p:sp>
        <p:nvSpPr>
          <p:cNvPr id="29" name="TextBox 29"/>
          <p:cNvSpPr txBox="1"/>
          <p:nvPr/>
        </p:nvSpPr>
        <p:spPr>
          <a:xfrm>
            <a:off x="14120842" y="6866235"/>
            <a:ext cx="2471826" cy="1451104"/>
          </a:xfrm>
          <a:prstGeom prst="rect">
            <a:avLst/>
          </a:prstGeom>
        </p:spPr>
        <p:txBody>
          <a:bodyPr lIns="0" tIns="0" rIns="0" bIns="0" rtlCol="0" anchor="t">
            <a:spAutoFit/>
          </a:bodyPr>
          <a:lstStyle/>
          <a:p>
            <a:pPr algn="ctr">
              <a:lnSpc>
                <a:spcPts val="3600"/>
              </a:lnSpc>
            </a:pPr>
            <a:r>
              <a:rPr lang="en-US" sz="3000" b="1">
                <a:solidFill>
                  <a:srgbClr val="8D5CFF"/>
                </a:solidFill>
                <a:latin typeface="Arial Bold"/>
                <a:ea typeface="Arial Bold"/>
                <a:cs typeface="Arial Bold"/>
                <a:sym typeface="Arial Bold"/>
              </a:rPr>
              <a:t>Qualità della presentazione</a:t>
            </a:r>
          </a:p>
          <a:p>
            <a:pPr algn="ctr">
              <a:lnSpc>
                <a:spcPts val="3600"/>
              </a:lnSpc>
            </a:pPr>
            <a:endParaRPr lang="en-US" sz="3000" b="1">
              <a:solidFill>
                <a:srgbClr val="8D5CFF"/>
              </a:solidFill>
              <a:latin typeface="Arial Bold"/>
              <a:ea typeface="Arial Bold"/>
              <a:cs typeface="Arial Bold"/>
              <a:sym typeface="Arial Bold"/>
            </a:endParaRPr>
          </a:p>
        </p:txBody>
      </p:sp>
      <p:grpSp>
        <p:nvGrpSpPr>
          <p:cNvPr id="30" name="Group 30"/>
          <p:cNvGrpSpPr>
            <a:grpSpLocks noChangeAspect="1"/>
          </p:cNvGrpSpPr>
          <p:nvPr/>
        </p:nvGrpSpPr>
        <p:grpSpPr>
          <a:xfrm>
            <a:off x="1132486" y="3284523"/>
            <a:ext cx="16219713" cy="3343586"/>
            <a:chOff x="0" y="0"/>
            <a:chExt cx="21626284" cy="4458114"/>
          </a:xfrm>
        </p:grpSpPr>
        <p:sp>
          <p:nvSpPr>
            <p:cNvPr id="31" name="Freeform 31"/>
            <p:cNvSpPr/>
            <p:nvPr/>
          </p:nvSpPr>
          <p:spPr>
            <a:xfrm>
              <a:off x="0" y="0"/>
              <a:ext cx="21626322" cy="4458081"/>
            </a:xfrm>
            <a:custGeom>
              <a:avLst/>
              <a:gdLst/>
              <a:ahLst/>
              <a:cxnLst/>
              <a:rect l="l" t="t" r="r" b="b"/>
              <a:pathLst>
                <a:path w="21626322" h="4458081">
                  <a:moveTo>
                    <a:pt x="0" y="0"/>
                  </a:moveTo>
                  <a:lnTo>
                    <a:pt x="21626322" y="0"/>
                  </a:lnTo>
                  <a:lnTo>
                    <a:pt x="21626322" y="4458081"/>
                  </a:lnTo>
                  <a:lnTo>
                    <a:pt x="0" y="4458081"/>
                  </a:lnTo>
                  <a:lnTo>
                    <a:pt x="0" y="0"/>
                  </a:lnTo>
                  <a:close/>
                </a:path>
              </a:pathLst>
            </a:custGeom>
            <a:blipFill>
              <a:blip r:embed="rId10"/>
              <a:stretch>
                <a:fillRect l="-1112" t="-1112"/>
              </a:stretch>
            </a:blipFill>
          </p:spPr>
          <p:txBody>
            <a:bodyPr/>
            <a:lstStyle/>
            <a:p>
              <a:endParaRPr lang="el-GR"/>
            </a:p>
          </p:txBody>
        </p:sp>
      </p:grpSp>
      <p:pic>
        <p:nvPicPr>
          <p:cNvPr id="33" name="Immagine 32" descr="Immagine che contiene Blu elettrico, Carattere, blu, Blu intenso&#10;&#10;Il contenuto generato dall&amp;#39;IA potrebbe non essere corretto.">
            <a:extLst>
              <a:ext uri="{FF2B5EF4-FFF2-40B4-BE49-F238E27FC236}">
                <a16:creationId xmlns:a16="http://schemas.microsoft.com/office/drawing/2014/main" id="{E7678294-23A7-983A-3F2E-C2A071E548E4}"/>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err="1">
                <a:solidFill>
                  <a:srgbClr val="19112C"/>
                </a:solidFill>
                <a:latin typeface="Arial"/>
                <a:ea typeface="Arial Italics"/>
                <a:cs typeface="Arial"/>
                <a:sym typeface="Arial Italics"/>
              </a:rPr>
              <a:t>Finanziato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dall'Unione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espresse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appartengono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tuttavia</a:t>
            </a:r>
            <a:r>
              <a:rPr lang="en-US" sz="1100">
                <a:solidFill>
                  <a:srgbClr val="19112C"/>
                </a:solidFill>
                <a:latin typeface="Arial"/>
                <a:ea typeface="Arial Italics"/>
                <a:cs typeface="Arial"/>
                <a:sym typeface="Arial Italics"/>
              </a:rPr>
              <a:t>, al solo o ai soli </a:t>
            </a:r>
            <a:r>
              <a:rPr lang="en-US" sz="1100" err="1">
                <a:solidFill>
                  <a:srgbClr val="19112C"/>
                </a:solidFill>
                <a:latin typeface="Arial"/>
                <a:ea typeface="Arial Italics"/>
                <a:cs typeface="Arial"/>
                <a:sym typeface="Arial Italics"/>
              </a:rPr>
              <a:t>autori</a:t>
            </a:r>
            <a:r>
              <a:rPr lang="en-US" sz="1100">
                <a:solidFill>
                  <a:srgbClr val="19112C"/>
                </a:solidFill>
                <a:latin typeface="Arial"/>
                <a:ea typeface="Arial Italics"/>
                <a:cs typeface="Arial"/>
                <a:sym typeface="Arial Italics"/>
              </a:rPr>
              <a:t> e non </a:t>
            </a:r>
            <a:r>
              <a:rPr lang="en-US" sz="1100" err="1">
                <a:solidFill>
                  <a:srgbClr val="19112C"/>
                </a:solidFill>
                <a:latin typeface="Arial"/>
                <a:ea typeface="Arial Italics"/>
                <a:cs typeface="Arial"/>
                <a:sym typeface="Arial Italics"/>
              </a:rPr>
              <a:t>riflettono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necessariamente</a:t>
            </a:r>
            <a:r>
              <a:rPr lang="en-US" sz="1100">
                <a:solidFill>
                  <a:srgbClr val="19112C"/>
                </a:solidFill>
                <a:latin typeface="Arial"/>
                <a:ea typeface="Arial Italics"/>
                <a:cs typeface="Arial"/>
                <a:sym typeface="Arial Italics"/>
              </a:rPr>
              <a:t> le </a:t>
            </a:r>
            <a:r>
              <a:rPr lang="en-US" sz="1100" err="1">
                <a:solidFill>
                  <a:srgbClr val="19112C"/>
                </a:solidFill>
                <a:latin typeface="Arial"/>
                <a:ea typeface="Arial Italics"/>
                <a:cs typeface="Arial"/>
                <a:sym typeface="Arial Italics"/>
              </a:rPr>
              <a:t>opinioni</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dell'Unione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o </a:t>
            </a:r>
            <a:r>
              <a:rPr lang="en-US" sz="1100" err="1">
                <a:solidFill>
                  <a:srgbClr val="19112C"/>
                </a:solidFill>
                <a:latin typeface="Arial"/>
                <a:ea typeface="Arial Italics"/>
                <a:cs typeface="Arial"/>
                <a:sym typeface="Arial Italics"/>
              </a:rPr>
              <a:t>dell’Agenzia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esecutiva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per </a:t>
            </a:r>
            <a:r>
              <a:rPr lang="en-US" sz="1100" err="1">
                <a:solidFill>
                  <a:srgbClr val="19112C"/>
                </a:solidFill>
                <a:latin typeface="Arial"/>
                <a:ea typeface="Arial Italics"/>
                <a:cs typeface="Arial"/>
                <a:sym typeface="Arial Italics"/>
              </a:rPr>
              <a:t>l’istruzione</a:t>
            </a:r>
            <a:r>
              <a:rPr lang="en-US" sz="1100">
                <a:solidFill>
                  <a:srgbClr val="19112C"/>
                </a:solidFill>
                <a:latin typeface="Arial"/>
                <a:ea typeface="Arial Italics"/>
                <a:cs typeface="Arial"/>
                <a:sym typeface="Arial Italics"/>
              </a:rPr>
              <a:t> e la </a:t>
            </a:r>
            <a:r>
              <a:rPr lang="en-US" sz="1100" err="1">
                <a:solidFill>
                  <a:srgbClr val="19112C"/>
                </a:solidFill>
                <a:latin typeface="Arial"/>
                <a:ea typeface="Arial Italics"/>
                <a:cs typeface="Arial"/>
                <a:sym typeface="Arial Italics"/>
              </a:rPr>
              <a:t>cultura</a:t>
            </a:r>
            <a:r>
              <a:rPr lang="en-US" sz="1100">
                <a:solidFill>
                  <a:srgbClr val="19112C"/>
                </a:solidFill>
                <a:latin typeface="Arial"/>
                <a:ea typeface="Arial Italics"/>
                <a:cs typeface="Arial"/>
                <a:sym typeface="Arial Italics"/>
              </a:rPr>
              <a:t> (EACEA). Né </a:t>
            </a:r>
            <a:r>
              <a:rPr lang="en-US" sz="1100" err="1">
                <a:solidFill>
                  <a:srgbClr val="19112C"/>
                </a:solidFill>
                <a:latin typeface="Arial"/>
                <a:ea typeface="Arial Italics"/>
                <a:cs typeface="Arial"/>
                <a:sym typeface="Arial Italics"/>
              </a:rPr>
              <a:t>l'Unione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europea</a:t>
            </a:r>
            <a:r>
              <a:rPr lang="en-US" sz="1100">
                <a:solidFill>
                  <a:srgbClr val="19112C"/>
                </a:solidFill>
                <a:latin typeface="Arial"/>
                <a:ea typeface="Arial Italics"/>
                <a:cs typeface="Arial"/>
                <a:sym typeface="Arial Italics"/>
              </a:rPr>
              <a:t> né </a:t>
            </a:r>
            <a:r>
              <a:rPr lang="en-US" sz="1100" err="1">
                <a:solidFill>
                  <a:srgbClr val="19112C"/>
                </a:solidFill>
                <a:latin typeface="Arial"/>
                <a:ea typeface="Arial Italics"/>
                <a:cs typeface="Arial"/>
                <a:sym typeface="Arial Italics"/>
              </a:rPr>
              <a:t>l'EACEA</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possono</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esserne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ritenute</a:t>
            </a:r>
            <a:r>
              <a:rPr lang="en-US" sz="1100">
                <a:solidFill>
                  <a:srgbClr val="19112C"/>
                </a:solidFill>
                <a:latin typeface="Arial"/>
                <a:ea typeface="Arial Italics"/>
                <a:cs typeface="Arial"/>
                <a:sym typeface="Arial Italics"/>
              </a:rPr>
              <a:t> </a:t>
            </a:r>
            <a:r>
              <a:rPr lang="en-US" sz="1100" err="1">
                <a:solidFill>
                  <a:srgbClr val="19112C"/>
                </a:solidFill>
                <a:latin typeface="Arial"/>
                <a:ea typeface="Arial Italics"/>
                <a:cs typeface="Arial"/>
                <a:sym typeface="Arial Italics"/>
              </a:rPr>
              <a:t>responsabili</a:t>
            </a:r>
            <a:r>
              <a:rPr lang="en-US" sz="1100">
                <a:solidFill>
                  <a:srgbClr val="19112C"/>
                </a:solidFill>
                <a:latin typeface="Arial"/>
                <a:ea typeface="Arial Italics"/>
                <a:cs typeface="Arial"/>
                <a:sym typeface="Arial Italics"/>
              </a:rPr>
              <a:t>.</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p:nvPr/>
        </p:nvGrpSpPr>
        <p:grpSpPr>
          <a:xfrm>
            <a:off x="846620" y="547688"/>
            <a:ext cx="13679871" cy="1988345"/>
            <a:chOff x="0" y="0"/>
            <a:chExt cx="18239828" cy="2651126"/>
          </a:xfrm>
        </p:grpSpPr>
        <p:sp>
          <p:nvSpPr>
            <p:cNvPr id="20" name="Freeform 20"/>
            <p:cNvSpPr/>
            <p:nvPr/>
          </p:nvSpPr>
          <p:spPr>
            <a:xfrm>
              <a:off x="0" y="0"/>
              <a:ext cx="18239828" cy="2651126"/>
            </a:xfrm>
            <a:custGeom>
              <a:avLst/>
              <a:gdLst/>
              <a:ahLst/>
              <a:cxnLst/>
              <a:rect l="l" t="t" r="r" b="b"/>
              <a:pathLst>
                <a:path w="18239828" h="2651126">
                  <a:moveTo>
                    <a:pt x="0" y="0"/>
                  </a:moveTo>
                  <a:lnTo>
                    <a:pt x="18239828" y="0"/>
                  </a:lnTo>
                  <a:lnTo>
                    <a:pt x="18239828" y="2651126"/>
                  </a:lnTo>
                  <a:lnTo>
                    <a:pt x="0" y="2651126"/>
                  </a:lnTo>
                  <a:close/>
                </a:path>
              </a:pathLst>
            </a:custGeom>
            <a:solidFill>
              <a:srgbClr val="000000">
                <a:alpha val="0"/>
              </a:srgbClr>
            </a:solidFill>
          </p:spPr>
          <p:txBody>
            <a:bodyPr/>
            <a:lstStyle/>
            <a:p>
              <a:endParaRPr lang="el-GR"/>
            </a:p>
          </p:txBody>
        </p:sp>
        <p:sp>
          <p:nvSpPr>
            <p:cNvPr id="21" name="TextBox 21"/>
            <p:cNvSpPr txBox="1"/>
            <p:nvPr/>
          </p:nvSpPr>
          <p:spPr>
            <a:xfrm>
              <a:off x="0" y="66675"/>
              <a:ext cx="18239828"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Struttura dell'Ideathon</a:t>
              </a:r>
            </a:p>
          </p:txBody>
        </p:sp>
      </p:grpSp>
      <p:grpSp>
        <p:nvGrpSpPr>
          <p:cNvPr id="22" name="Group 22"/>
          <p:cNvGrpSpPr/>
          <p:nvPr/>
        </p:nvGrpSpPr>
        <p:grpSpPr>
          <a:xfrm>
            <a:off x="1975500" y="3600392"/>
            <a:ext cx="1647000" cy="1647000"/>
            <a:chOff x="0" y="0"/>
            <a:chExt cx="2196000" cy="2196000"/>
          </a:xfrm>
        </p:grpSpPr>
        <p:sp>
          <p:nvSpPr>
            <p:cNvPr id="23" name="Freeform 23"/>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24" name="Freeform 24"/>
          <p:cNvSpPr/>
          <p:nvPr/>
        </p:nvSpPr>
        <p:spPr>
          <a:xfrm>
            <a:off x="23265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25" name="TextBox 25"/>
          <p:cNvSpPr txBox="1"/>
          <p:nvPr/>
        </p:nvSpPr>
        <p:spPr>
          <a:xfrm>
            <a:off x="1444238" y="5736579"/>
            <a:ext cx="2709525" cy="438150"/>
          </a:xfrm>
          <a:prstGeom prst="rect">
            <a:avLst/>
          </a:prstGeom>
        </p:spPr>
        <p:txBody>
          <a:bodyPr lIns="0" tIns="0" rIns="0" bIns="0" rtlCol="0" anchor="t">
            <a:spAutoFit/>
          </a:bodyPr>
          <a:lstStyle/>
          <a:p>
            <a:pPr algn="ctr">
              <a:lnSpc>
                <a:spcPts val="3359"/>
              </a:lnSpc>
            </a:pPr>
            <a:r>
              <a:rPr lang="en-US" sz="2799" b="1">
                <a:solidFill>
                  <a:srgbClr val="8D5CFF"/>
                </a:solidFill>
                <a:latin typeface="Arial Bold"/>
                <a:ea typeface="Arial Bold"/>
                <a:cs typeface="Arial Bold"/>
                <a:sym typeface="Arial Bold"/>
              </a:rPr>
              <a:t>Team building</a:t>
            </a:r>
          </a:p>
        </p:txBody>
      </p:sp>
      <p:grpSp>
        <p:nvGrpSpPr>
          <p:cNvPr id="26" name="Group 26"/>
          <p:cNvGrpSpPr/>
          <p:nvPr/>
        </p:nvGrpSpPr>
        <p:grpSpPr>
          <a:xfrm>
            <a:off x="5221458" y="3596848"/>
            <a:ext cx="1646968" cy="1646968"/>
            <a:chOff x="3851234" y="-3132662"/>
            <a:chExt cx="2195957" cy="2195957"/>
          </a:xfrm>
        </p:grpSpPr>
        <p:sp>
          <p:nvSpPr>
            <p:cNvPr id="27" name="Freeform 27"/>
            <p:cNvSpPr/>
            <p:nvPr/>
          </p:nvSpPr>
          <p:spPr>
            <a:xfrm>
              <a:off x="3851234" y="-3132662"/>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endParaRPr lang="el-GR"/>
            </a:p>
          </p:txBody>
        </p:sp>
      </p:grpSp>
      <p:sp>
        <p:nvSpPr>
          <p:cNvPr id="29" name="TextBox 29"/>
          <p:cNvSpPr txBox="1"/>
          <p:nvPr/>
        </p:nvSpPr>
        <p:spPr>
          <a:xfrm>
            <a:off x="7789221" y="5736579"/>
            <a:ext cx="2709525" cy="857250"/>
          </a:xfrm>
          <a:prstGeom prst="rect">
            <a:avLst/>
          </a:prstGeom>
        </p:spPr>
        <p:txBody>
          <a:bodyPr lIns="0" tIns="0" rIns="0" bIns="0" rtlCol="0" anchor="t">
            <a:spAutoFit/>
          </a:bodyPr>
          <a:lstStyle/>
          <a:p>
            <a:pPr algn="ctr">
              <a:lnSpc>
                <a:spcPts val="3359"/>
              </a:lnSpc>
            </a:pPr>
            <a:r>
              <a:rPr lang="en-US" sz="2799" b="1" err="1">
                <a:solidFill>
                  <a:srgbClr val="8D5CFF"/>
                </a:solidFill>
                <a:latin typeface="Arial Bold"/>
                <a:ea typeface="Arial Bold"/>
                <a:cs typeface="Arial Bold"/>
                <a:sym typeface="Arial Bold"/>
              </a:rPr>
              <a:t>Contenuti</a:t>
            </a:r>
            <a:r>
              <a:rPr lang="en-US" sz="2799" b="1">
                <a:solidFill>
                  <a:srgbClr val="8D5CFF"/>
                </a:solidFill>
                <a:latin typeface="Arial Bold"/>
                <a:ea typeface="Arial Bold"/>
                <a:cs typeface="Arial Bold"/>
                <a:sym typeface="Arial Bold"/>
              </a:rPr>
              <a:t> </a:t>
            </a:r>
            <a:r>
              <a:rPr lang="en-US" sz="2799" b="1" err="1">
                <a:solidFill>
                  <a:srgbClr val="8D5CFF"/>
                </a:solidFill>
                <a:latin typeface="Arial Bold"/>
                <a:ea typeface="Arial Bold"/>
                <a:cs typeface="Arial Bold"/>
                <a:sym typeface="Arial Bold"/>
              </a:rPr>
              <a:t>teorici</a:t>
            </a:r>
            <a:endParaRPr lang="en-US" sz="2799" b="1">
              <a:solidFill>
                <a:srgbClr val="8D5CFF"/>
              </a:solidFill>
              <a:latin typeface="Arial Bold"/>
              <a:ea typeface="Arial Bold"/>
              <a:cs typeface="Arial Bold"/>
              <a:sym typeface="Arial Bold"/>
            </a:endParaRPr>
          </a:p>
        </p:txBody>
      </p:sp>
      <p:grpSp>
        <p:nvGrpSpPr>
          <p:cNvPr id="30" name="Group 30"/>
          <p:cNvGrpSpPr/>
          <p:nvPr/>
        </p:nvGrpSpPr>
        <p:grpSpPr>
          <a:xfrm>
            <a:off x="8418843" y="3596816"/>
            <a:ext cx="1647000" cy="1647000"/>
            <a:chOff x="0" y="0"/>
            <a:chExt cx="2196000" cy="2196000"/>
          </a:xfrm>
        </p:grpSpPr>
        <p:sp>
          <p:nvSpPr>
            <p:cNvPr id="31" name="Freeform 31"/>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3" name="TextBox 33"/>
          <p:cNvSpPr txBox="1"/>
          <p:nvPr/>
        </p:nvSpPr>
        <p:spPr>
          <a:xfrm>
            <a:off x="10969720" y="5760317"/>
            <a:ext cx="2709525" cy="438150"/>
          </a:xfrm>
          <a:prstGeom prst="rect">
            <a:avLst/>
          </a:prstGeom>
        </p:spPr>
        <p:txBody>
          <a:bodyPr lIns="0" tIns="0" rIns="0" bIns="0" rtlCol="0" anchor="t">
            <a:spAutoFit/>
          </a:bodyPr>
          <a:lstStyle/>
          <a:p>
            <a:pPr algn="ctr">
              <a:lnSpc>
                <a:spcPts val="3359"/>
              </a:lnSpc>
            </a:pPr>
            <a:r>
              <a:rPr lang="en-US" sz="2799" b="1" err="1">
                <a:solidFill>
                  <a:srgbClr val="8D5CFF"/>
                </a:solidFill>
                <a:latin typeface="Arial Bold"/>
                <a:ea typeface="Arial Bold"/>
                <a:cs typeface="Arial Bold"/>
                <a:sym typeface="Arial Bold"/>
              </a:rPr>
              <a:t>Lavoro</a:t>
            </a:r>
            <a:r>
              <a:rPr lang="en-US" sz="2799" b="1">
                <a:solidFill>
                  <a:srgbClr val="8D5CFF"/>
                </a:solidFill>
                <a:latin typeface="Arial Bold"/>
                <a:ea typeface="Arial Bold"/>
                <a:cs typeface="Arial Bold"/>
                <a:sym typeface="Arial Bold"/>
              </a:rPr>
              <a:t> di </a:t>
            </a:r>
            <a:r>
              <a:rPr lang="en-US" sz="2799" b="1" err="1">
                <a:solidFill>
                  <a:srgbClr val="8D5CFF"/>
                </a:solidFill>
                <a:latin typeface="Arial Bold"/>
                <a:ea typeface="Arial Bold"/>
                <a:cs typeface="Arial Bold"/>
                <a:sym typeface="Arial Bold"/>
              </a:rPr>
              <a:t>squadra</a:t>
            </a:r>
            <a:endParaRPr lang="en-US" sz="2799" b="1">
              <a:solidFill>
                <a:srgbClr val="8D5CFF"/>
              </a:solidFill>
              <a:latin typeface="Arial Bold"/>
              <a:ea typeface="Arial Bold"/>
              <a:cs typeface="Arial Bold"/>
              <a:sym typeface="Arial Bold"/>
            </a:endParaRPr>
          </a:p>
        </p:txBody>
      </p:sp>
      <p:grpSp>
        <p:nvGrpSpPr>
          <p:cNvPr id="34" name="Group 34"/>
          <p:cNvGrpSpPr/>
          <p:nvPr/>
        </p:nvGrpSpPr>
        <p:grpSpPr>
          <a:xfrm>
            <a:off x="11493000" y="3600392"/>
            <a:ext cx="1647000" cy="1647000"/>
            <a:chOff x="0" y="0"/>
            <a:chExt cx="2196000" cy="2196000"/>
          </a:xfrm>
        </p:grpSpPr>
        <p:sp>
          <p:nvSpPr>
            <p:cNvPr id="35" name="Freeform 35"/>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endParaRPr lang="el-GR"/>
            </a:p>
          </p:txBody>
        </p:sp>
      </p:grpSp>
      <p:sp>
        <p:nvSpPr>
          <p:cNvPr id="36" name="Freeform 36"/>
          <p:cNvSpPr/>
          <p:nvPr/>
        </p:nvSpPr>
        <p:spPr>
          <a:xfrm>
            <a:off x="5505281"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7" name="TextBox 37"/>
          <p:cNvSpPr txBox="1"/>
          <p:nvPr/>
        </p:nvSpPr>
        <p:spPr>
          <a:xfrm>
            <a:off x="4608722" y="5736579"/>
            <a:ext cx="2709525" cy="857250"/>
          </a:xfrm>
          <a:prstGeom prst="rect">
            <a:avLst/>
          </a:prstGeom>
        </p:spPr>
        <p:txBody>
          <a:bodyPr lIns="0" tIns="0" rIns="0" bIns="0" rtlCol="0" anchor="t">
            <a:spAutoFit/>
          </a:bodyPr>
          <a:lstStyle/>
          <a:p>
            <a:pPr algn="ctr">
              <a:lnSpc>
                <a:spcPts val="3359"/>
              </a:lnSpc>
            </a:pPr>
            <a:r>
              <a:rPr lang="en-US" sz="2799" b="1" err="1">
                <a:solidFill>
                  <a:srgbClr val="8D5CFF"/>
                </a:solidFill>
                <a:latin typeface="Arial Bold"/>
                <a:ea typeface="Arial Bold"/>
                <a:cs typeface="Arial Bold"/>
                <a:sym typeface="Arial Bold"/>
              </a:rPr>
              <a:t>Ispirazione</a:t>
            </a:r>
            <a:r>
              <a:rPr lang="en-US" sz="2799" b="1">
                <a:solidFill>
                  <a:srgbClr val="8D5CFF"/>
                </a:solidFill>
                <a:latin typeface="Arial Bold"/>
                <a:ea typeface="Arial Bold"/>
                <a:cs typeface="Arial Bold"/>
                <a:sym typeface="Arial Bold"/>
              </a:rPr>
              <a:t>: </a:t>
            </a:r>
            <a:r>
              <a:rPr lang="en-US" sz="2799" b="1" err="1">
                <a:solidFill>
                  <a:srgbClr val="8D5CFF"/>
                </a:solidFill>
                <a:latin typeface="Arial Bold"/>
                <a:ea typeface="Arial Bold"/>
                <a:cs typeface="Arial Bold"/>
                <a:sym typeface="Arial Bold"/>
              </a:rPr>
              <a:t>storia</a:t>
            </a:r>
            <a:r>
              <a:rPr lang="en-US" sz="2799" b="1">
                <a:solidFill>
                  <a:srgbClr val="8D5CFF"/>
                </a:solidFill>
                <a:latin typeface="Arial Bold"/>
                <a:ea typeface="Arial Bold"/>
                <a:cs typeface="Arial Bold"/>
                <a:sym typeface="Arial Bold"/>
              </a:rPr>
              <a:t> di </a:t>
            </a:r>
            <a:r>
              <a:rPr lang="en-US" sz="2799" b="1" err="1">
                <a:solidFill>
                  <a:srgbClr val="8D5CFF"/>
                </a:solidFill>
                <a:latin typeface="Arial Bold"/>
                <a:ea typeface="Arial Bold"/>
                <a:cs typeface="Arial Bold"/>
                <a:sym typeface="Arial Bold"/>
              </a:rPr>
              <a:t>successo</a:t>
            </a:r>
            <a:endParaRPr lang="en-US" sz="2799" b="1">
              <a:solidFill>
                <a:srgbClr val="8D5CFF"/>
              </a:solidFill>
              <a:latin typeface="Arial Bold"/>
              <a:ea typeface="Arial Bold"/>
              <a:cs typeface="Arial Bold"/>
              <a:sym typeface="Arial Bold"/>
            </a:endParaRPr>
          </a:p>
        </p:txBody>
      </p:sp>
      <p:grpSp>
        <p:nvGrpSpPr>
          <p:cNvPr id="38" name="Group 38"/>
          <p:cNvGrpSpPr/>
          <p:nvPr/>
        </p:nvGrpSpPr>
        <p:grpSpPr>
          <a:xfrm>
            <a:off x="14665500" y="3600392"/>
            <a:ext cx="1647000" cy="1647000"/>
            <a:chOff x="0" y="0"/>
            <a:chExt cx="2196000" cy="2196000"/>
          </a:xfrm>
        </p:grpSpPr>
        <p:sp>
          <p:nvSpPr>
            <p:cNvPr id="39" name="Freeform 39"/>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40" name="Freeform 40"/>
          <p:cNvSpPr/>
          <p:nvPr/>
        </p:nvSpPr>
        <p:spPr>
          <a:xfrm>
            <a:off x="15016498"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41" name="TextBox 41"/>
          <p:cNvSpPr txBox="1"/>
          <p:nvPr/>
        </p:nvSpPr>
        <p:spPr>
          <a:xfrm>
            <a:off x="14134238" y="5736579"/>
            <a:ext cx="2709525" cy="1276350"/>
          </a:xfrm>
          <a:prstGeom prst="rect">
            <a:avLst/>
          </a:prstGeom>
        </p:spPr>
        <p:txBody>
          <a:bodyPr lIns="0" tIns="0" rIns="0" bIns="0" rtlCol="0" anchor="t">
            <a:spAutoFit/>
          </a:bodyPr>
          <a:lstStyle/>
          <a:p>
            <a:pPr algn="ctr">
              <a:lnSpc>
                <a:spcPts val="3359"/>
              </a:lnSpc>
            </a:pPr>
            <a:r>
              <a:rPr lang="en-US" sz="2799" b="1">
                <a:solidFill>
                  <a:srgbClr val="8D5CFF"/>
                </a:solidFill>
                <a:latin typeface="Arial Bold"/>
                <a:ea typeface="Arial Bold"/>
                <a:cs typeface="Arial Bold"/>
                <a:sym typeface="Arial Bold"/>
              </a:rPr>
              <a:t>Presentazione, valutazione e risultati</a:t>
            </a:r>
          </a:p>
        </p:txBody>
      </p:sp>
      <p:grpSp>
        <p:nvGrpSpPr>
          <p:cNvPr id="42" name="Group 42"/>
          <p:cNvGrpSpPr/>
          <p:nvPr/>
        </p:nvGrpSpPr>
        <p:grpSpPr>
          <a:xfrm>
            <a:off x="3932019" y="4076399"/>
            <a:ext cx="1087454" cy="740945"/>
            <a:chOff x="0" y="0"/>
            <a:chExt cx="1449938" cy="987926"/>
          </a:xfrm>
        </p:grpSpPr>
        <p:sp>
          <p:nvSpPr>
            <p:cNvPr id="43" name="Freeform 43"/>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44" name="Freeform 44"/>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45" name="Group 45"/>
          <p:cNvGrpSpPr/>
          <p:nvPr/>
        </p:nvGrpSpPr>
        <p:grpSpPr>
          <a:xfrm>
            <a:off x="7142828" y="4076399"/>
            <a:ext cx="1087454" cy="740945"/>
            <a:chOff x="0" y="0"/>
            <a:chExt cx="1449938" cy="987926"/>
          </a:xfrm>
        </p:grpSpPr>
        <p:sp>
          <p:nvSpPr>
            <p:cNvPr id="46" name="Freeform 46"/>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47" name="Freeform 47"/>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48" name="Group 48"/>
          <p:cNvGrpSpPr/>
          <p:nvPr/>
        </p:nvGrpSpPr>
        <p:grpSpPr>
          <a:xfrm>
            <a:off x="10180379" y="4076399"/>
            <a:ext cx="1087454" cy="740945"/>
            <a:chOff x="0" y="0"/>
            <a:chExt cx="1449938" cy="987926"/>
          </a:xfrm>
        </p:grpSpPr>
        <p:sp>
          <p:nvSpPr>
            <p:cNvPr id="49" name="Freeform 49"/>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50" name="Freeform 50"/>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1" name="Group 51"/>
          <p:cNvGrpSpPr/>
          <p:nvPr/>
        </p:nvGrpSpPr>
        <p:grpSpPr>
          <a:xfrm>
            <a:off x="13448562" y="4076397"/>
            <a:ext cx="1087454" cy="740945"/>
            <a:chOff x="0" y="0"/>
            <a:chExt cx="1449938" cy="987926"/>
          </a:xfrm>
        </p:grpSpPr>
        <p:sp>
          <p:nvSpPr>
            <p:cNvPr id="52" name="Freeform 52"/>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53" name="Freeform 53"/>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sp>
        <p:nvSpPr>
          <p:cNvPr id="32" name="Freeform 32"/>
          <p:cNvSpPr/>
          <p:nvPr/>
        </p:nvSpPr>
        <p:spPr>
          <a:xfrm>
            <a:off x="11838760" y="397437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8" name="Freeform 28"/>
          <p:cNvSpPr/>
          <p:nvPr/>
        </p:nvSpPr>
        <p:spPr>
          <a:xfrm>
            <a:off x="8769827" y="3947800"/>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pic>
        <p:nvPicPr>
          <p:cNvPr id="55" name="Immagine 54" descr="Immagine che contiene Blu elettrico, Carattere, blu, Blu intenso&#10;&#10;Il contenuto generato dall&amp;#39;IA potrebbe non essere corretto.">
            <a:extLst>
              <a:ext uri="{FF2B5EF4-FFF2-40B4-BE49-F238E27FC236}">
                <a16:creationId xmlns:a16="http://schemas.microsoft.com/office/drawing/2014/main" id="{8F45D8BD-425B-048F-A8A3-DA104BE7DFBF}"/>
              </a:ext>
            </a:extLst>
          </p:cNvPr>
          <p:cNvPicPr>
            <a:picLocks noChangeAspect="1"/>
          </p:cNvPicPr>
          <p:nvPr/>
        </p:nvPicPr>
        <p:blipFill>
          <a:blip r:embed="rId18"/>
          <a:stretch>
            <a:fillRect/>
          </a:stretch>
        </p:blipFill>
        <p:spPr>
          <a:xfrm>
            <a:off x="749060" y="8905695"/>
            <a:ext cx="3505200" cy="8001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p:nvPr/>
        </p:nvGrpSpPr>
        <p:grpSpPr>
          <a:xfrm>
            <a:off x="875194" y="290512"/>
            <a:ext cx="13514840" cy="1988344"/>
            <a:chOff x="0" y="0"/>
            <a:chExt cx="18019786" cy="2651126"/>
          </a:xfrm>
        </p:grpSpPr>
        <p:sp>
          <p:nvSpPr>
            <p:cNvPr id="19" name="Freeform 19"/>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l-GR"/>
            </a:p>
          </p:txBody>
        </p:sp>
        <p:sp>
          <p:nvSpPr>
            <p:cNvPr id="20" name="TextBox 20"/>
            <p:cNvSpPr txBox="1"/>
            <p:nvPr/>
          </p:nvSpPr>
          <p:spPr>
            <a:xfrm>
              <a:off x="0" y="47625"/>
              <a:ext cx="18019786" cy="2603501"/>
            </a:xfrm>
            <a:prstGeom prst="rect">
              <a:avLst/>
            </a:prstGeom>
          </p:spPr>
          <p:txBody>
            <a:bodyPr lIns="0" tIns="0" rIns="0" bIns="0" rtlCol="0" anchor="ctr"/>
            <a:lstStyle/>
            <a:p>
              <a:pPr algn="l">
                <a:lnSpc>
                  <a:spcPts val="5832"/>
                </a:lnSpc>
              </a:pPr>
              <a:r>
                <a:rPr lang="en-US" sz="5400" b="1">
                  <a:solidFill>
                    <a:srgbClr val="8D5CFF"/>
                  </a:solidFill>
                  <a:latin typeface="Georgia Bold"/>
                  <a:ea typeface="Georgia Bold"/>
                  <a:cs typeface="Georgia Bold"/>
                  <a:sym typeface="Georgia Bold"/>
                </a:rPr>
                <a:t>Come saranno valutate le vostre idee</a:t>
              </a:r>
            </a:p>
          </p:txBody>
        </p:sp>
      </p:grpSp>
      <p:grpSp>
        <p:nvGrpSpPr>
          <p:cNvPr id="21" name="Group 21"/>
          <p:cNvGrpSpPr>
            <a:grpSpLocks noChangeAspect="1"/>
          </p:cNvGrpSpPr>
          <p:nvPr/>
        </p:nvGrpSpPr>
        <p:grpSpPr>
          <a:xfrm>
            <a:off x="14526490" y="544438"/>
            <a:ext cx="3282540" cy="997420"/>
            <a:chOff x="0" y="0"/>
            <a:chExt cx="4376720" cy="1329894"/>
          </a:xfrm>
        </p:grpSpPr>
        <p:sp>
          <p:nvSpPr>
            <p:cNvPr id="22" name="Freeform 22"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9"/>
              <a:stretch>
                <a:fillRect r="-1" b="3"/>
              </a:stretch>
            </a:blipFill>
          </p:spPr>
          <p:txBody>
            <a:bodyPr/>
            <a:lstStyle/>
            <a:p>
              <a:endParaRPr lang="el-GR"/>
            </a:p>
          </p:txBody>
        </p:sp>
      </p:gr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aphicFrame>
        <p:nvGraphicFramePr>
          <p:cNvPr id="25" name="Πίνακας 24">
            <a:extLst>
              <a:ext uri="{FF2B5EF4-FFF2-40B4-BE49-F238E27FC236}">
                <a16:creationId xmlns:a16="http://schemas.microsoft.com/office/drawing/2014/main" id="{93619E6B-5B1A-E0CD-A2D0-760461BCD3BA}"/>
              </a:ext>
            </a:extLst>
          </p:cNvPr>
          <p:cNvGraphicFramePr>
            <a:graphicFrameLocks noGrp="1"/>
          </p:cNvGraphicFramePr>
          <p:nvPr>
            <p:extLst>
              <p:ext uri="{D42A27DB-BD31-4B8C-83A1-F6EECF244321}">
                <p14:modId xmlns:p14="http://schemas.microsoft.com/office/powerpoint/2010/main" val="3599253327"/>
              </p:ext>
            </p:extLst>
          </p:nvPr>
        </p:nvGraphicFramePr>
        <p:xfrm>
          <a:off x="1740931" y="2250610"/>
          <a:ext cx="14426812" cy="6107064"/>
        </p:xfrm>
        <a:graphic>
          <a:graphicData uri="http://schemas.openxmlformats.org/drawingml/2006/table">
            <a:tbl>
              <a:tblPr bandRow="1">
                <a:tableStyleId>{5C22544A-7EE6-4342-B048-85BDC9FD1C3A}</a:tableStyleId>
              </a:tblPr>
              <a:tblGrid>
                <a:gridCol w="3488041">
                  <a:extLst>
                    <a:ext uri="{9D8B030D-6E8A-4147-A177-3AD203B41FA5}">
                      <a16:colId xmlns:a16="http://schemas.microsoft.com/office/drawing/2014/main" val="2596417991"/>
                    </a:ext>
                  </a:extLst>
                </a:gridCol>
                <a:gridCol w="2702776">
                  <a:extLst>
                    <a:ext uri="{9D8B030D-6E8A-4147-A177-3AD203B41FA5}">
                      <a16:colId xmlns:a16="http://schemas.microsoft.com/office/drawing/2014/main" val="1774310747"/>
                    </a:ext>
                  </a:extLst>
                </a:gridCol>
                <a:gridCol w="8235995">
                  <a:extLst>
                    <a:ext uri="{9D8B030D-6E8A-4147-A177-3AD203B41FA5}">
                      <a16:colId xmlns:a16="http://schemas.microsoft.com/office/drawing/2014/main" val="1788240280"/>
                    </a:ext>
                  </a:extLst>
                </a:gridCol>
              </a:tblGrid>
              <a:tr h="1017844">
                <a:tc>
                  <a:txBody>
                    <a:bodyPr/>
                    <a:lstStyle/>
                    <a:p>
                      <a:pPr algn="ctr">
                        <a:buNone/>
                      </a:pPr>
                      <a:r>
                        <a:rPr lang="af-ZA" sz="2800" b="1">
                          <a:latin typeface="Arial"/>
                        </a:rPr>
                        <a:t>Criterio</a:t>
                      </a:r>
                      <a:endParaRPr lang="af-ZA" sz="2800">
                        <a:latin typeface="Arial"/>
                      </a:endParaRPr>
                    </a:p>
                  </a:txBody>
                  <a:tcPr anchor="ctr">
                    <a:lnL>
                      <a:noFill/>
                    </a:lnL>
                    <a:lnR>
                      <a:noFill/>
                    </a:lnR>
                    <a:lnT>
                      <a:noFill/>
                    </a:lnT>
                    <a:lnB>
                      <a:noFill/>
                    </a:lnB>
                    <a:noFill/>
                  </a:tcPr>
                </a:tc>
                <a:tc>
                  <a:txBody>
                    <a:bodyPr/>
                    <a:lstStyle/>
                    <a:p>
                      <a:pPr algn="ctr">
                        <a:buNone/>
                      </a:pPr>
                      <a:r>
                        <a:rPr lang="af-ZA" sz="2800" b="1">
                          <a:latin typeface="Arial"/>
                        </a:rPr>
                        <a:t>Intervallo di punteggio</a:t>
                      </a:r>
                      <a:endParaRPr lang="af-ZA" sz="2800">
                        <a:latin typeface="Arial"/>
                      </a:endParaRPr>
                    </a:p>
                  </a:txBody>
                  <a:tcPr anchor="ctr">
                    <a:lnL>
                      <a:noFill/>
                    </a:lnL>
                    <a:lnR>
                      <a:noFill/>
                    </a:lnR>
                    <a:lnT>
                      <a:noFill/>
                    </a:lnT>
                    <a:lnB>
                      <a:noFill/>
                    </a:lnB>
                    <a:noFill/>
                  </a:tcPr>
                </a:tc>
                <a:tc>
                  <a:txBody>
                    <a:bodyPr/>
                    <a:lstStyle/>
                    <a:p>
                      <a:pPr algn="ctr">
                        <a:buNone/>
                      </a:pPr>
                      <a:r>
                        <a:rPr lang="af-ZA" sz="2800" b="1">
                          <a:latin typeface="Arial"/>
                        </a:rPr>
                        <a:t>Significato</a:t>
                      </a:r>
                      <a:endParaRPr lang="af-ZA" sz="2800">
                        <a:latin typeface="Arial"/>
                      </a:endParaRPr>
                    </a:p>
                  </a:txBody>
                  <a:tcPr anchor="ctr">
                    <a:lnL>
                      <a:noFill/>
                    </a:lnL>
                    <a:lnR>
                      <a:noFill/>
                    </a:lnR>
                    <a:lnT>
                      <a:noFill/>
                    </a:lnT>
                    <a:lnB>
                      <a:noFill/>
                    </a:lnB>
                    <a:noFill/>
                  </a:tcPr>
                </a:tc>
                <a:extLst>
                  <a:ext uri="{0D108BD9-81ED-4DB2-BD59-A6C34878D82A}">
                    <a16:rowId xmlns:a16="http://schemas.microsoft.com/office/drawing/2014/main" val="320026427"/>
                  </a:ext>
                </a:extLst>
              </a:tr>
              <a:tr h="1017844">
                <a:tc>
                  <a:txBody>
                    <a:bodyPr/>
                    <a:lstStyle/>
                    <a:p>
                      <a:pPr algn="ctr">
                        <a:buNone/>
                      </a:pPr>
                      <a:r>
                        <a:rPr lang="af-ZA" sz="2800">
                          <a:latin typeface="Arial"/>
                        </a:rPr>
                        <a:t>Creatività</a:t>
                      </a: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err="1">
                          <a:latin typeface="Arial"/>
                        </a:rPr>
                        <a:t>Da innovazione di base a innovazione eccezionale</a:t>
                      </a:r>
                      <a:endParaRPr lang="af-ZA" sz="2800">
                        <a:latin typeface="Arial"/>
                      </a:endParaRPr>
                    </a:p>
                  </a:txBody>
                  <a:tcPr anchor="ctr">
                    <a:lnL>
                      <a:noFill/>
                    </a:lnL>
                    <a:lnR>
                      <a:noFill/>
                    </a:lnR>
                    <a:lnT>
                      <a:noFill/>
                    </a:lnT>
                    <a:lnB>
                      <a:noFill/>
                    </a:lnB>
                    <a:noFill/>
                  </a:tcPr>
                </a:tc>
                <a:extLst>
                  <a:ext uri="{0D108BD9-81ED-4DB2-BD59-A6C34878D82A}">
                    <a16:rowId xmlns:a16="http://schemas.microsoft.com/office/drawing/2014/main" val="2874068542"/>
                  </a:ext>
                </a:extLst>
              </a:tr>
              <a:tr h="1017844">
                <a:tc>
                  <a:txBody>
                    <a:bodyPr/>
                    <a:lstStyle/>
                    <a:p>
                      <a:pPr algn="ctr">
                        <a:buNone/>
                      </a:pPr>
                      <a:r>
                        <a:rPr lang="af-ZA" sz="2800">
                          <a:latin typeface="Arial"/>
                        </a:rPr>
                        <a:t>Fattibilità</a:t>
                      </a: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err="1">
                          <a:latin typeface="Arial"/>
                        </a:rPr>
                        <a:t>Da poco chiara a pienamente realizzabile</a:t>
                      </a:r>
                      <a:endParaRPr lang="af-ZA" sz="2800">
                        <a:latin typeface="Arial"/>
                      </a:endParaRPr>
                    </a:p>
                  </a:txBody>
                  <a:tcPr anchor="ctr">
                    <a:lnL>
                      <a:noFill/>
                    </a:lnL>
                    <a:lnR>
                      <a:noFill/>
                    </a:lnR>
                    <a:lnT>
                      <a:noFill/>
                    </a:lnT>
                    <a:lnB>
                      <a:noFill/>
                    </a:lnB>
                    <a:noFill/>
                  </a:tcPr>
                </a:tc>
                <a:extLst>
                  <a:ext uri="{0D108BD9-81ED-4DB2-BD59-A6C34878D82A}">
                    <a16:rowId xmlns:a16="http://schemas.microsoft.com/office/drawing/2014/main" val="1429223396"/>
                  </a:ext>
                </a:extLst>
              </a:tr>
              <a:tr h="1017844">
                <a:tc>
                  <a:txBody>
                    <a:bodyPr/>
                    <a:lstStyle/>
                    <a:p>
                      <a:pPr algn="ctr">
                        <a:buNone/>
                      </a:pPr>
                      <a:r>
                        <a:rPr lang="af-ZA" sz="2800" err="1">
                          <a:latin typeface="Arial"/>
                        </a:rPr>
                        <a:t>Sostenibilità</a:t>
                      </a:r>
                      <a:endParaRPr lang="af-ZA" sz="2800">
                        <a:latin typeface="Arial"/>
                      </a:endParaRP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a:latin typeface="Arial"/>
                        </a:rPr>
                        <a:t>Da impatto minimo a impatto a lungo termine</a:t>
                      </a:r>
                    </a:p>
                  </a:txBody>
                  <a:tcPr anchor="ctr">
                    <a:lnL>
                      <a:noFill/>
                    </a:lnL>
                    <a:lnR>
                      <a:noFill/>
                    </a:lnR>
                    <a:lnT>
                      <a:noFill/>
                    </a:lnT>
                    <a:lnB>
                      <a:noFill/>
                    </a:lnB>
                    <a:noFill/>
                  </a:tcPr>
                </a:tc>
                <a:extLst>
                  <a:ext uri="{0D108BD9-81ED-4DB2-BD59-A6C34878D82A}">
                    <a16:rowId xmlns:a16="http://schemas.microsoft.com/office/drawing/2014/main" val="2511826664"/>
                  </a:ext>
                </a:extLst>
              </a:tr>
              <a:tr h="1017844">
                <a:tc>
                  <a:txBody>
                    <a:bodyPr/>
                    <a:lstStyle/>
                    <a:p>
                      <a:pPr algn="ctr">
                        <a:buNone/>
                      </a:pPr>
                      <a:r>
                        <a:rPr lang="af-ZA" sz="2800" err="1">
                          <a:latin typeface="Arial"/>
                        </a:rPr>
                        <a:t>Impatto sul business</a:t>
                      </a:r>
                      <a:endParaRPr lang="af-ZA" sz="2800">
                        <a:latin typeface="Arial"/>
                      </a:endParaRP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a:latin typeface="Arial"/>
                        </a:rPr>
                        <a:t>Da basso valore a forte rilevanza di mercato</a:t>
                      </a:r>
                    </a:p>
                  </a:txBody>
                  <a:tcPr anchor="ctr">
                    <a:lnL>
                      <a:noFill/>
                    </a:lnL>
                    <a:lnR>
                      <a:noFill/>
                    </a:lnR>
                    <a:lnT>
                      <a:noFill/>
                    </a:lnT>
                    <a:lnB>
                      <a:noFill/>
                    </a:lnB>
                    <a:noFill/>
                  </a:tcPr>
                </a:tc>
                <a:extLst>
                  <a:ext uri="{0D108BD9-81ED-4DB2-BD59-A6C34878D82A}">
                    <a16:rowId xmlns:a16="http://schemas.microsoft.com/office/drawing/2014/main" val="3776856928"/>
                  </a:ext>
                </a:extLst>
              </a:tr>
              <a:tr h="1017844">
                <a:tc>
                  <a:txBody>
                    <a:bodyPr/>
                    <a:lstStyle/>
                    <a:p>
                      <a:pPr algn="ctr">
                        <a:buNone/>
                      </a:pPr>
                      <a:r>
                        <a:rPr lang="af-ZA" sz="2800" err="1">
                          <a:latin typeface="Arial"/>
                        </a:rPr>
                        <a:t>Presentazione</a:t>
                      </a:r>
                      <a:endParaRPr lang="af-ZA" sz="2800">
                        <a:latin typeface="Arial"/>
                      </a:endParaRP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a:latin typeface="Arial"/>
                        </a:rPr>
                        <a:t>Da una presentazione non strutturata a una presentazione stimolante</a:t>
                      </a:r>
                    </a:p>
                  </a:txBody>
                  <a:tcPr anchor="ctr">
                    <a:lnL>
                      <a:noFill/>
                    </a:lnL>
                    <a:lnR>
                      <a:noFill/>
                    </a:lnR>
                    <a:lnT>
                      <a:noFill/>
                    </a:lnT>
                    <a:lnB>
                      <a:noFill/>
                    </a:lnB>
                    <a:noFill/>
                  </a:tcPr>
                </a:tc>
                <a:extLst>
                  <a:ext uri="{0D108BD9-81ED-4DB2-BD59-A6C34878D82A}">
                    <a16:rowId xmlns:a16="http://schemas.microsoft.com/office/drawing/2014/main" val="995506080"/>
                  </a:ext>
                </a:extLst>
              </a:tr>
            </a:tbl>
          </a:graphicData>
        </a:graphic>
      </p:graphicFrame>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7D2F2E61-8CCB-9A1A-6C10-7381B3364A59}"/>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p:nvPr/>
        </p:nvGrpSpPr>
        <p:grpSpPr>
          <a:xfrm>
            <a:off x="740151" y="378389"/>
            <a:ext cx="13514840" cy="1988345"/>
            <a:chOff x="0" y="0"/>
            <a:chExt cx="18019786" cy="2651126"/>
          </a:xfrm>
        </p:grpSpPr>
        <p:sp>
          <p:nvSpPr>
            <p:cNvPr id="19" name="Freeform 19"/>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l-GR"/>
            </a:p>
          </p:txBody>
        </p:sp>
        <p:sp>
          <p:nvSpPr>
            <p:cNvPr id="20" name="TextBox 20"/>
            <p:cNvSpPr txBox="1"/>
            <p:nvPr/>
          </p:nvSpPr>
          <p:spPr>
            <a:xfrm>
              <a:off x="0" y="47625"/>
              <a:ext cx="18019786" cy="2603501"/>
            </a:xfrm>
            <a:prstGeom prst="rect">
              <a:avLst/>
            </a:prstGeom>
          </p:spPr>
          <p:txBody>
            <a:bodyPr lIns="0" tIns="0" rIns="0" bIns="0" rtlCol="0" anchor="ctr"/>
            <a:lstStyle/>
            <a:p>
              <a:pPr algn="l">
                <a:lnSpc>
                  <a:spcPts val="5832"/>
                </a:lnSpc>
              </a:pPr>
              <a:r>
                <a:rPr lang="en-US" sz="5400" b="1">
                  <a:solidFill>
                    <a:srgbClr val="8D5CFF"/>
                  </a:solidFill>
                  <a:latin typeface="Georgia Bold"/>
                  <a:ea typeface="Georgia Bold"/>
                  <a:cs typeface="Georgia Bold"/>
                  <a:sym typeface="Georgia Bold"/>
                </a:rPr>
                <a:t>Come saranno valutate le vostre proposte</a:t>
              </a:r>
            </a:p>
          </p:txBody>
        </p:sp>
      </p:grpSp>
      <p:grpSp>
        <p:nvGrpSpPr>
          <p:cNvPr id="21" name="Group 21"/>
          <p:cNvGrpSpPr>
            <a:grpSpLocks noChangeAspect="1"/>
          </p:cNvGrpSpPr>
          <p:nvPr/>
        </p:nvGrpSpPr>
        <p:grpSpPr>
          <a:xfrm>
            <a:off x="14526490" y="544438"/>
            <a:ext cx="3282540" cy="997420"/>
            <a:chOff x="0" y="0"/>
            <a:chExt cx="4376720" cy="1329894"/>
          </a:xfrm>
        </p:grpSpPr>
        <p:sp>
          <p:nvSpPr>
            <p:cNvPr id="22" name="Freeform 22"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8"/>
              <a:stretch>
                <a:fillRect r="-1" b="3"/>
              </a:stretch>
            </a:blipFill>
          </p:spPr>
          <p:txBody>
            <a:bodyPr/>
            <a:lstStyle/>
            <a:p>
              <a:endParaRPr lang="el-GR"/>
            </a:p>
          </p:txBody>
        </p:sp>
      </p:grpSp>
      <p:sp>
        <p:nvSpPr>
          <p:cNvPr id="23" name="TextBox 23"/>
          <p:cNvSpPr txBox="1"/>
          <p:nvPr/>
        </p:nvSpPr>
        <p:spPr>
          <a:xfrm>
            <a:off x="1029498" y="2755583"/>
            <a:ext cx="13669378" cy="3829050"/>
          </a:xfrm>
          <a:prstGeom prst="rect">
            <a:avLst/>
          </a:prstGeom>
        </p:spPr>
        <p:txBody>
          <a:bodyPr lIns="0" tIns="0" rIns="0" bIns="0" rtlCol="0" anchor="t">
            <a:spAutoFit/>
          </a:bodyPr>
          <a:lstStyle/>
          <a:p>
            <a:pPr algn="l">
              <a:lnSpc>
                <a:spcPts val="4320"/>
              </a:lnSpc>
            </a:pPr>
            <a:endParaRPr/>
          </a:p>
          <a:p>
            <a:pPr algn="l">
              <a:lnSpc>
                <a:spcPts val="4320"/>
              </a:lnSpc>
            </a:pPr>
            <a:r>
              <a:rPr lang="en-US" sz="3600" b="1">
                <a:solidFill>
                  <a:srgbClr val="19112C"/>
                </a:solidFill>
                <a:latin typeface="Arial Bold"/>
                <a:ea typeface="Arial Bold"/>
                <a:cs typeface="Arial Bold"/>
                <a:sym typeface="Arial Bold"/>
              </a:rPr>
              <a:t>Scala di valutazione</a:t>
            </a:r>
          </a:p>
          <a:p>
            <a:pPr algn="l">
              <a:lnSpc>
                <a:spcPts val="4320"/>
              </a:lnSpc>
            </a:pPr>
            <a:r>
              <a:rPr lang="en-US" sz="3600">
                <a:solidFill>
                  <a:srgbClr val="19112C"/>
                </a:solidFill>
                <a:latin typeface="Arial"/>
                <a:ea typeface="Arial"/>
                <a:cs typeface="Arial"/>
                <a:sym typeface="Arial"/>
              </a:rPr>
              <a:t>1-2 = Scadente – non dimostrato o irrilevante</a:t>
            </a:r>
          </a:p>
          <a:p>
            <a:pPr algn="l">
              <a:lnSpc>
                <a:spcPts val="4320"/>
              </a:lnSpc>
            </a:pPr>
            <a:r>
              <a:rPr lang="en-US" sz="3600">
                <a:solidFill>
                  <a:srgbClr val="19112C"/>
                </a:solidFill>
                <a:latin typeface="Arial"/>
                <a:ea typeface="Arial"/>
                <a:cs typeface="Arial"/>
                <a:sym typeface="Arial"/>
              </a:rPr>
              <a:t>3-4 = Discreta: prove minime o poco chiare</a:t>
            </a:r>
          </a:p>
          <a:p>
            <a:pPr algn="l">
              <a:lnSpc>
                <a:spcPts val="4320"/>
              </a:lnSpc>
            </a:pPr>
            <a:r>
              <a:rPr lang="en-US" sz="3600">
                <a:solidFill>
                  <a:srgbClr val="19112C"/>
                </a:solidFill>
                <a:latin typeface="Arial"/>
                <a:ea typeface="Arial"/>
                <a:cs typeface="Arial"/>
                <a:sym typeface="Arial"/>
              </a:rPr>
              <a:t>5-6 = Buono – soddisfa adeguatamente le aspettative</a:t>
            </a:r>
          </a:p>
          <a:p>
            <a:pPr algn="l">
              <a:lnSpc>
                <a:spcPts val="4320"/>
              </a:lnSpc>
            </a:pPr>
            <a:r>
              <a:rPr lang="en-US" sz="3600">
                <a:solidFill>
                  <a:srgbClr val="19112C"/>
                </a:solidFill>
                <a:latin typeface="Arial"/>
                <a:ea typeface="Arial"/>
                <a:cs typeface="Arial"/>
                <a:sym typeface="Arial"/>
              </a:rPr>
              <a:t>7-8 = Molto buono – dimostrazione forte e ben sviluppata</a:t>
            </a:r>
          </a:p>
          <a:p>
            <a:pPr algn="l">
              <a:lnSpc>
                <a:spcPts val="4320"/>
              </a:lnSpc>
            </a:pPr>
            <a:r>
              <a:rPr lang="en-US" sz="3600">
                <a:solidFill>
                  <a:srgbClr val="19112C"/>
                </a:solidFill>
                <a:latin typeface="Arial"/>
                <a:ea typeface="Arial"/>
                <a:cs typeface="Arial"/>
                <a:sym typeface="Arial"/>
              </a:rPr>
              <a:t>9-10 = Eccellente – eccezionale, completo e di grande impatto</a:t>
            </a: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A12E014A-50B7-BDA4-070B-BDC1C094470C}"/>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grpSp>
        <p:nvGrpSpPr>
          <p:cNvPr id="21" name="Group 21"/>
          <p:cNvGrpSpPr/>
          <p:nvPr/>
        </p:nvGrpSpPr>
        <p:grpSpPr>
          <a:xfrm>
            <a:off x="846618" y="1683544"/>
            <a:ext cx="14874820" cy="3581400"/>
            <a:chOff x="0" y="0"/>
            <a:chExt cx="19833094" cy="4775200"/>
          </a:xfrm>
        </p:grpSpPr>
        <p:sp>
          <p:nvSpPr>
            <p:cNvPr id="22" name="Freeform 22"/>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endParaRPr lang="el-GR"/>
            </a:p>
          </p:txBody>
        </p:sp>
        <p:sp>
          <p:nvSpPr>
            <p:cNvPr id="23" name="TextBox 23"/>
            <p:cNvSpPr txBox="1"/>
            <p:nvPr/>
          </p:nvSpPr>
          <p:spPr>
            <a:xfrm>
              <a:off x="0" y="85725"/>
              <a:ext cx="19833094" cy="4689475"/>
            </a:xfrm>
            <a:prstGeom prst="rect">
              <a:avLst/>
            </a:prstGeom>
          </p:spPr>
          <p:txBody>
            <a:bodyPr lIns="0" tIns="0" rIns="0" bIns="0" rtlCol="0" anchor="b"/>
            <a:lstStyle/>
            <a:p>
              <a:pPr algn="l">
                <a:lnSpc>
                  <a:spcPts val="9720"/>
                </a:lnSpc>
              </a:pPr>
              <a:r>
                <a:rPr lang="en-US" sz="9000" b="1">
                  <a:solidFill>
                    <a:srgbClr val="FFFFFF"/>
                  </a:solidFill>
                  <a:latin typeface="Georgia Bold"/>
                  <a:ea typeface="Georgia Bold"/>
                  <a:cs typeface="Georgia Bold"/>
                  <a:sym typeface="Georgia Bold"/>
                </a:rPr>
                <a:t>Cominciamo... ADESSO!</a:t>
              </a:r>
            </a:p>
          </p:txBody>
        </p:sp>
      </p:grpSp>
      <p:pic>
        <p:nvPicPr>
          <p:cNvPr id="25" name="Immagine 24" descr="Immagine che contiene Blu elettrico, Carattere, blu, Blu intenso&#10;&#10;Il contenuto generato dall&amp;#39;IA potrebbe non essere corretto.">
            <a:extLst>
              <a:ext uri="{FF2B5EF4-FFF2-40B4-BE49-F238E27FC236}">
                <a16:creationId xmlns:a16="http://schemas.microsoft.com/office/drawing/2014/main" id="{FD4FAF06-F501-CD65-AFBD-43D0475F9E67}"/>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28700" y="242303"/>
            <a:ext cx="11071335" cy="1137553"/>
            <a:chOff x="0" y="0"/>
            <a:chExt cx="14761780" cy="1516737"/>
          </a:xfrm>
        </p:grpSpPr>
        <p:sp>
          <p:nvSpPr>
            <p:cNvPr id="21" name="Freeform 21"/>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476178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1. Raccolta dei dati</a:t>
              </a:r>
            </a:p>
          </p:txBody>
        </p:sp>
      </p:grpSp>
      <p:sp>
        <p:nvSpPr>
          <p:cNvPr id="23" name="Freeform 23"/>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Freeform 24"/>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5" name="Freeform 25"/>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responsabili</a:t>
            </a:r>
            <a:r>
              <a:rPr lang="en-US" sz="1050">
                <a:solidFill>
                  <a:srgbClr val="00002E"/>
                </a:solidFill>
                <a:latin typeface="Arial"/>
                <a:ea typeface="Arial Italics"/>
                <a:cs typeface="Arial"/>
                <a:sym typeface="Arial Italics"/>
              </a:rPr>
              <a:t>.</a:t>
            </a:r>
            <a:endParaRPr lang="it-IT" u="sng">
              <a:solidFill>
                <a:srgbClr val="00002E"/>
              </a:solidFill>
              <a:latin typeface="Arial"/>
              <a:cs typeface="Arial"/>
            </a:endParaRPr>
          </a:p>
        </p:txBody>
      </p:sp>
      <p:sp>
        <p:nvSpPr>
          <p:cNvPr id="27" name="TextBox 27"/>
          <p:cNvSpPr txBox="1"/>
          <p:nvPr/>
        </p:nvSpPr>
        <p:spPr>
          <a:xfrm>
            <a:off x="2190318" y="4878279"/>
            <a:ext cx="2180804"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40 minuti</a:t>
            </a:r>
          </a:p>
        </p:txBody>
      </p:sp>
      <p:sp>
        <p:nvSpPr>
          <p:cNvPr id="28" name="TextBox 28"/>
          <p:cNvSpPr txBox="1"/>
          <p:nvPr/>
        </p:nvSpPr>
        <p:spPr>
          <a:xfrm>
            <a:off x="7012679" y="4878279"/>
            <a:ext cx="3346130" cy="11068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per comprendere la sfida scelta e raccogliere informazioni pertinenti</a:t>
            </a:r>
          </a:p>
        </p:txBody>
      </p:sp>
      <p:sp>
        <p:nvSpPr>
          <p:cNvPr id="29" name="TextBox 29"/>
          <p:cNvSpPr txBox="1"/>
          <p:nvPr/>
        </p:nvSpPr>
        <p:spPr>
          <a:xfrm>
            <a:off x="1028700" y="6327984"/>
            <a:ext cx="16607952" cy="2309241"/>
          </a:xfrm>
          <a:prstGeom prst="rect">
            <a:avLst/>
          </a:prstGeom>
        </p:spPr>
        <p:txBody>
          <a:bodyPr lIns="0" tIns="0" rIns="0" bIns="0" rtlCol="0" anchor="t">
            <a:spAutoFit/>
          </a:bodyPr>
          <a:lstStyle/>
          <a:p>
            <a:pPr algn="l">
              <a:lnSpc>
                <a:spcPts val="2592"/>
              </a:lnSpc>
            </a:pPr>
            <a:r>
              <a:rPr lang="en-US" sz="3000">
                <a:solidFill>
                  <a:srgbClr val="19112C"/>
                </a:solidFill>
                <a:latin typeface="Arial"/>
                <a:ea typeface="Arial"/>
                <a:cs typeface="Arial"/>
                <a:sym typeface="Arial"/>
              </a:rPr>
              <a:t>Cerca tutti gli elementi rilevanti che possono completare la nostra comprensione della sfida. </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Qual è l'origine del problema?</a:t>
            </a:r>
          </a:p>
          <a:p>
            <a:pPr algn="l">
              <a:lnSpc>
                <a:spcPts val="2592"/>
              </a:lnSpc>
            </a:pPr>
            <a:r>
              <a:rPr lang="en-US" sz="3000">
                <a:solidFill>
                  <a:srgbClr val="19112C"/>
                </a:solidFill>
                <a:latin typeface="Arial"/>
                <a:ea typeface="Arial"/>
                <a:cs typeface="Arial"/>
                <a:sym typeface="Arial"/>
              </a:rPr>
              <a:t>Come siamo arrivati a questa situazione?</a:t>
            </a:r>
          </a:p>
          <a:p>
            <a:pPr algn="l">
              <a:lnSpc>
                <a:spcPts val="2592"/>
              </a:lnSpc>
            </a:pPr>
            <a:r>
              <a:rPr lang="en-US" sz="3000">
                <a:solidFill>
                  <a:srgbClr val="19112C"/>
                </a:solidFill>
                <a:latin typeface="Arial"/>
                <a:ea typeface="Arial"/>
                <a:cs typeface="Arial"/>
                <a:sym typeface="Arial"/>
              </a:rPr>
              <a:t>Qual è l'impatto attuale, con cifre? (Impatto sociale, ambientale, locale, nazionale, europeo, ecc.)</a:t>
            </a:r>
          </a:p>
          <a:p>
            <a:pPr algn="l">
              <a:lnSpc>
                <a:spcPts val="2592"/>
              </a:lnSpc>
            </a:pPr>
            <a:r>
              <a:rPr lang="en-US" sz="3000">
                <a:solidFill>
                  <a:srgbClr val="19112C"/>
                </a:solidFill>
                <a:latin typeface="Arial"/>
                <a:ea typeface="Arial"/>
                <a:cs typeface="Arial"/>
                <a:sym typeface="Arial"/>
              </a:rPr>
              <a:t>Quali sono gli elementi più problematici di questa situazione?</a:t>
            </a:r>
          </a:p>
        </p:txBody>
      </p:sp>
      <p:sp>
        <p:nvSpPr>
          <p:cNvPr id="30" name="TextBox 30"/>
          <p:cNvSpPr txBox="1"/>
          <p:nvPr/>
        </p:nvSpPr>
        <p:spPr>
          <a:xfrm>
            <a:off x="12437736" y="4878279"/>
            <a:ext cx="3346130"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definizione della sfida</a:t>
            </a:r>
          </a:p>
        </p:txBody>
      </p:sp>
      <p:pic>
        <p:nvPicPr>
          <p:cNvPr id="32" name="Immagine 31" descr="Immagine che contiene Blu elettrico, Carattere, blu, Blu intenso&#10;&#10;Il contenuto generato dall&amp;#39;IA potrebbe non essere corretto.">
            <a:extLst>
              <a:ext uri="{FF2B5EF4-FFF2-40B4-BE49-F238E27FC236}">
                <a16:creationId xmlns:a16="http://schemas.microsoft.com/office/drawing/2014/main" id="{9AECC145-FC7B-7882-D375-5AC82789F536}"/>
              </a:ext>
            </a:extLst>
          </p:cNvPr>
          <p:cNvPicPr>
            <a:picLocks noChangeAspect="1"/>
          </p:cNvPicPr>
          <p:nvPr/>
        </p:nvPicPr>
        <p:blipFill>
          <a:blip r:embed="rId15"/>
          <a:stretch>
            <a:fillRect/>
          </a:stretch>
        </p:blipFill>
        <p:spPr>
          <a:xfrm>
            <a:off x="749060" y="8905695"/>
            <a:ext cx="3505200" cy="8001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734729" y="-156720"/>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Modello di risultato proposto</a:t>
              </a:r>
            </a:p>
          </p:txBody>
        </p:sp>
      </p:grpSp>
      <p:graphicFrame>
        <p:nvGraphicFramePr>
          <p:cNvPr id="26" name="Table 26"/>
          <p:cNvGraphicFramePr>
            <a:graphicFrameLocks noGrp="1"/>
          </p:cNvGraphicFramePr>
          <p:nvPr/>
        </p:nvGraphicFramePr>
        <p:xfrm>
          <a:off x="734729" y="1641113"/>
          <a:ext cx="12997743" cy="6773459"/>
        </p:xfrm>
        <a:graphic>
          <a:graphicData uri="http://schemas.openxmlformats.org/drawingml/2006/table">
            <a:tbl>
              <a:tblPr/>
              <a:tblGrid>
                <a:gridCol w="5225054">
                  <a:extLst>
                    <a:ext uri="{9D8B030D-6E8A-4147-A177-3AD203B41FA5}">
                      <a16:colId xmlns:a16="http://schemas.microsoft.com/office/drawing/2014/main" val="20000"/>
                    </a:ext>
                  </a:extLst>
                </a:gridCol>
                <a:gridCol w="7772689">
                  <a:extLst>
                    <a:ext uri="{9D8B030D-6E8A-4147-A177-3AD203B41FA5}">
                      <a16:colId xmlns:a16="http://schemas.microsoft.com/office/drawing/2014/main" val="20001"/>
                    </a:ext>
                  </a:extLst>
                </a:gridCol>
              </a:tblGrid>
              <a:tr h="724409">
                <a:tc>
                  <a:txBody>
                    <a:bodyPr/>
                    <a:lstStyle/>
                    <a:p>
                      <a:pPr algn="l">
                        <a:lnSpc>
                          <a:spcPts val="3120"/>
                        </a:lnSpc>
                        <a:defRPr/>
                      </a:pPr>
                      <a:r>
                        <a:rPr lang="en-US" sz="2600" b="1">
                          <a:solidFill>
                            <a:srgbClr val="FFFFFF"/>
                          </a:solidFill>
                          <a:latin typeface="Arial Bold"/>
                          <a:ea typeface="Arial Bold"/>
                          <a:cs typeface="Arial Bold"/>
                          <a:sym typeface="Arial Bold"/>
                        </a:rPr>
                        <a:t>Elemento</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Dati</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745919">
                <a:tc>
                  <a:txBody>
                    <a:bodyPr/>
                    <a:lstStyle/>
                    <a:p>
                      <a:pPr algn="l">
                        <a:lnSpc>
                          <a:spcPts val="2640"/>
                        </a:lnSpc>
                        <a:defRPr/>
                      </a:pPr>
                      <a:r>
                        <a:rPr lang="en-US" sz="2200">
                          <a:solidFill>
                            <a:srgbClr val="19112C"/>
                          </a:solidFill>
                          <a:latin typeface="Arial"/>
                          <a:ea typeface="Arial"/>
                          <a:cs typeface="Arial"/>
                          <a:sym typeface="Arial"/>
                        </a:rPr>
                        <a:t>Nome del team</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81025">
                <a:tc>
                  <a:txBody>
                    <a:bodyPr/>
                    <a:lstStyle/>
                    <a:p>
                      <a:pPr algn="l">
                        <a:lnSpc>
                          <a:spcPts val="2640"/>
                        </a:lnSpc>
                        <a:defRPr/>
                      </a:pPr>
                      <a:r>
                        <a:rPr lang="en-US" sz="2200">
                          <a:solidFill>
                            <a:srgbClr val="19112C"/>
                          </a:solidFill>
                          <a:latin typeface="Arial"/>
                          <a:ea typeface="Arial"/>
                          <a:cs typeface="Arial"/>
                          <a:sym typeface="Arial"/>
                        </a:rPr>
                        <a:t>Sfida selezionata</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156">
                <a:tc>
                  <a:txBody>
                    <a:bodyPr/>
                    <a:lstStyle/>
                    <a:p>
                      <a:pPr algn="l">
                        <a:lnSpc>
                          <a:spcPts val="2640"/>
                        </a:lnSpc>
                        <a:defRPr/>
                      </a:pPr>
                      <a:r>
                        <a:rPr lang="en-US" sz="2200">
                          <a:solidFill>
                            <a:srgbClr val="19112C"/>
                          </a:solidFill>
                          <a:latin typeface="Arial"/>
                          <a:ea typeface="Arial"/>
                          <a:cs typeface="Arial"/>
                          <a:sym typeface="Arial"/>
                        </a:rPr>
                        <a:t>Breve descrizione del problema</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702960">
                <a:tc>
                  <a:txBody>
                    <a:bodyPr/>
                    <a:lstStyle/>
                    <a:p>
                      <a:pPr algn="l">
                        <a:lnSpc>
                          <a:spcPts val="2640"/>
                        </a:lnSpc>
                        <a:defRPr/>
                      </a:pPr>
                      <a:r>
                        <a:rPr lang="en-US" sz="2200">
                          <a:solidFill>
                            <a:srgbClr val="19112C"/>
                          </a:solidFill>
                          <a:latin typeface="Arial"/>
                          <a:ea typeface="Arial"/>
                          <a:cs typeface="Arial"/>
                          <a:sym typeface="Arial"/>
                        </a:rPr>
                        <a:t>Principali cause individuate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78366">
                <a:tc>
                  <a:txBody>
                    <a:bodyPr/>
                    <a:lstStyle/>
                    <a:p>
                      <a:pPr algn="l">
                        <a:lnSpc>
                          <a:spcPts val="2640"/>
                        </a:lnSpc>
                        <a:defRPr/>
                      </a:pPr>
                      <a:r>
                        <a:rPr lang="en-US" sz="2200">
                          <a:solidFill>
                            <a:srgbClr val="19112C"/>
                          </a:solidFill>
                          <a:latin typeface="Arial"/>
                          <a:ea typeface="Arial"/>
                          <a:cs typeface="Arial"/>
                          <a:sym typeface="Arial"/>
                        </a:rPr>
                        <a:t>Impatto sociale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48156">
                <a:tc>
                  <a:txBody>
                    <a:bodyPr/>
                    <a:lstStyle/>
                    <a:p>
                      <a:pPr algn="l">
                        <a:lnSpc>
                          <a:spcPts val="2640"/>
                        </a:lnSpc>
                        <a:defRPr/>
                      </a:pPr>
                      <a:r>
                        <a:rPr lang="en-US" sz="2200">
                          <a:solidFill>
                            <a:srgbClr val="19112C"/>
                          </a:solidFill>
                          <a:latin typeface="Arial"/>
                          <a:ea typeface="Arial"/>
                          <a:cs typeface="Arial"/>
                          <a:sym typeface="Arial"/>
                        </a:rPr>
                        <a:t>Impatto ambientale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48156">
                <a:tc>
                  <a:txBody>
                    <a:bodyPr/>
                    <a:lstStyle/>
                    <a:p>
                      <a:pPr algn="l">
                        <a:lnSpc>
                          <a:spcPts val="2640"/>
                        </a:lnSpc>
                        <a:defRPr/>
                      </a:pPr>
                      <a:r>
                        <a:rPr lang="en-US" sz="2200">
                          <a:solidFill>
                            <a:srgbClr val="19112C"/>
                          </a:solidFill>
                          <a:latin typeface="Arial"/>
                          <a:ea typeface="Arial"/>
                          <a:cs typeface="Arial"/>
                          <a:sym typeface="Arial"/>
                        </a:rPr>
                        <a:t>Attori coinvolti</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48156">
                <a:tc>
                  <a:txBody>
                    <a:bodyPr/>
                    <a:lstStyle/>
                    <a:p>
                      <a:pPr algn="l">
                        <a:lnSpc>
                          <a:spcPts val="2640"/>
                        </a:lnSpc>
                        <a:defRPr/>
                      </a:pPr>
                      <a:r>
                        <a:rPr lang="en-US" sz="2200">
                          <a:solidFill>
                            <a:srgbClr val="19112C"/>
                          </a:solidFill>
                          <a:latin typeface="Arial"/>
                          <a:ea typeface="Arial"/>
                          <a:cs typeface="Arial"/>
                          <a:sym typeface="Arial"/>
                        </a:rPr>
                        <a:t>Fonti</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48156">
                <a:tc>
                  <a:txBody>
                    <a:bodyPr/>
                    <a:lstStyle/>
                    <a:p>
                      <a:pPr algn="l">
                        <a:lnSpc>
                          <a:spcPts val="2640"/>
                        </a:lnSpc>
                        <a:defRPr/>
                      </a:pPr>
                      <a:r>
                        <a:rPr lang="en-US" sz="2200">
                          <a:solidFill>
                            <a:srgbClr val="19112C"/>
                          </a:solidFill>
                          <a:latin typeface="Arial"/>
                          <a:ea typeface="Arial"/>
                          <a:cs typeface="Arial"/>
                          <a:sym typeface="Arial"/>
                        </a:rPr>
                        <a:t>Conclusioni sulla situazione attuale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bl>
          </a:graphicData>
        </a:graphic>
      </p:graphicFrame>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AF53D82E-8E14-C6AE-8937-DB96DB5C75E7}"/>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2. Brainstorming sulle alternative</a:t>
              </a:r>
            </a:p>
          </p:txBody>
        </p:sp>
      </p:grpSp>
      <p:sp>
        <p:nvSpPr>
          <p:cNvPr id="23" name="TextBox 23"/>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sp>
        <p:nvSpPr>
          <p:cNvPr id="24" name="TextBox 24"/>
          <p:cNvSpPr txBox="1"/>
          <p:nvPr/>
        </p:nvSpPr>
        <p:spPr>
          <a:xfrm>
            <a:off x="2190318" y="4878279"/>
            <a:ext cx="2180804"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40 minuti</a:t>
            </a:r>
          </a:p>
        </p:txBody>
      </p:sp>
      <p:sp>
        <p:nvSpPr>
          <p:cNvPr id="25" name="TextBox 25"/>
          <p:cNvSpPr txBox="1"/>
          <p:nvPr/>
        </p:nvSpPr>
        <p:spPr>
          <a:xfrm>
            <a:off x="7012679" y="4878279"/>
            <a:ext cx="3346130" cy="11068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per generare il maggior numero possibile di idee senza ancora valutarne la fattibilità</a:t>
            </a:r>
          </a:p>
        </p:txBody>
      </p:sp>
      <p:sp>
        <p:nvSpPr>
          <p:cNvPr id="26" name="TextBox 26"/>
          <p:cNvSpPr txBox="1"/>
          <p:nvPr/>
        </p:nvSpPr>
        <p:spPr>
          <a:xfrm>
            <a:off x="1028700" y="6327984"/>
            <a:ext cx="16607952" cy="1985391"/>
          </a:xfrm>
          <a:prstGeom prst="rect">
            <a:avLst/>
          </a:prstGeom>
        </p:spPr>
        <p:txBody>
          <a:bodyPr lIns="0" tIns="0" rIns="0" bIns="0" rtlCol="0" anchor="t">
            <a:spAutoFit/>
          </a:bodyPr>
          <a:lstStyle/>
          <a:p>
            <a:pPr algn="l">
              <a:lnSpc>
                <a:spcPts val="2592"/>
              </a:lnSpc>
            </a:pPr>
            <a:r>
              <a:rPr lang="en-US" sz="3000">
                <a:solidFill>
                  <a:srgbClr val="19112C"/>
                </a:solidFill>
                <a:latin typeface="Arial"/>
                <a:ea typeface="Arial"/>
                <a:cs typeface="Arial"/>
                <a:sym typeface="Arial"/>
              </a:rPr>
              <a:t>Condividiamo idee, anche le più folli, che potrebbero aiutarci a risolvere il problema.</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Per ogni idea, rispondiamo a Cosa? Dove? Chi? Come? Quando?</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In questa fase, tutte le idee contano!</a:t>
            </a:r>
          </a:p>
          <a:p>
            <a:pPr algn="l">
              <a:lnSpc>
                <a:spcPts val="2592"/>
              </a:lnSpc>
            </a:pPr>
            <a:endParaRPr lang="en-US" sz="3000">
              <a:solidFill>
                <a:srgbClr val="19112C"/>
              </a:solidFill>
              <a:latin typeface="Arial"/>
              <a:ea typeface="Arial"/>
              <a:cs typeface="Arial"/>
              <a:sym typeface="Arial"/>
            </a:endParaRPr>
          </a:p>
        </p:txBody>
      </p:sp>
      <p:sp>
        <p:nvSpPr>
          <p:cNvPr id="27" name="TextBox 27"/>
          <p:cNvSpPr txBox="1"/>
          <p:nvPr/>
        </p:nvSpPr>
        <p:spPr>
          <a:xfrm>
            <a:off x="12437736" y="4878279"/>
            <a:ext cx="3346130" cy="5734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definizione di idee alternative</a:t>
            </a:r>
          </a:p>
        </p:txBody>
      </p:sp>
      <p:sp>
        <p:nvSpPr>
          <p:cNvPr id="28" name="Freeform 28"/>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9" name="Freeform 29"/>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0" name="Freeform 30"/>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pic>
        <p:nvPicPr>
          <p:cNvPr id="32" name="Immagine 31" descr="Immagine che contiene Blu elettrico, Carattere, blu, Blu intenso&#10;&#10;Il contenuto generato dall&amp;#39;IA potrebbe non essere corretto.">
            <a:extLst>
              <a:ext uri="{FF2B5EF4-FFF2-40B4-BE49-F238E27FC236}">
                <a16:creationId xmlns:a16="http://schemas.microsoft.com/office/drawing/2014/main" id="{1A507F92-A0E4-B9B1-D813-9FAF2C627462}"/>
              </a:ext>
            </a:extLst>
          </p:cNvPr>
          <p:cNvPicPr>
            <a:picLocks noChangeAspect="1"/>
          </p:cNvPicPr>
          <p:nvPr/>
        </p:nvPicPr>
        <p:blipFill>
          <a:blip r:embed="rId15"/>
          <a:stretch>
            <a:fillRect/>
          </a:stretch>
        </p:blipFill>
        <p:spPr>
          <a:xfrm>
            <a:off x="749060" y="8905695"/>
            <a:ext cx="3505200" cy="8001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257300" y="547689"/>
            <a:ext cx="11071335" cy="979188"/>
            <a:chOff x="0" y="0"/>
            <a:chExt cx="14761780" cy="1305584"/>
          </a:xfrm>
        </p:grpSpPr>
        <p:sp>
          <p:nvSpPr>
            <p:cNvPr id="21" name="Freeform 21"/>
            <p:cNvSpPr/>
            <p:nvPr/>
          </p:nvSpPr>
          <p:spPr>
            <a:xfrm>
              <a:off x="0" y="0"/>
              <a:ext cx="14761780" cy="1305584"/>
            </a:xfrm>
            <a:custGeom>
              <a:avLst/>
              <a:gdLst/>
              <a:ahLst/>
              <a:cxnLst/>
              <a:rect l="l" t="t" r="r" b="b"/>
              <a:pathLst>
                <a:path w="14761780" h="1305584">
                  <a:moveTo>
                    <a:pt x="0" y="0"/>
                  </a:moveTo>
                  <a:lnTo>
                    <a:pt x="14761780" y="0"/>
                  </a:lnTo>
                  <a:lnTo>
                    <a:pt x="14761780" y="1305584"/>
                  </a:lnTo>
                  <a:lnTo>
                    <a:pt x="0" y="1305584"/>
                  </a:lnTo>
                  <a:close/>
                </a:path>
              </a:pathLst>
            </a:custGeom>
            <a:solidFill>
              <a:srgbClr val="000000">
                <a:alpha val="0"/>
              </a:srgbClr>
            </a:solidFill>
          </p:spPr>
          <p:txBody>
            <a:bodyPr/>
            <a:lstStyle/>
            <a:p>
              <a:endParaRPr lang="el-GR"/>
            </a:p>
          </p:txBody>
        </p:sp>
        <p:sp>
          <p:nvSpPr>
            <p:cNvPr id="22" name="TextBox 22"/>
            <p:cNvSpPr txBox="1"/>
            <p:nvPr/>
          </p:nvSpPr>
          <p:spPr>
            <a:xfrm>
              <a:off x="0" y="57150"/>
              <a:ext cx="14761780" cy="1248434"/>
            </a:xfrm>
            <a:prstGeom prst="rect">
              <a:avLst/>
            </a:prstGeom>
          </p:spPr>
          <p:txBody>
            <a:bodyPr lIns="0" tIns="0" rIns="0" bIns="0" rtlCol="0" anchor="ctr"/>
            <a:lstStyle/>
            <a:p>
              <a:pPr algn="l">
                <a:lnSpc>
                  <a:spcPts val="6415"/>
                </a:lnSpc>
              </a:pPr>
              <a:r>
                <a:rPr lang="en-US" sz="5940" b="1">
                  <a:solidFill>
                    <a:srgbClr val="8D5CFF"/>
                  </a:solidFill>
                  <a:latin typeface="Georgia Bold"/>
                  <a:ea typeface="Georgia Bold"/>
                  <a:cs typeface="Georgia Bold"/>
                  <a:sym typeface="Georgia Bold"/>
                </a:rPr>
                <a:t>Regole per il brainstorming</a:t>
              </a:r>
            </a:p>
          </p:txBody>
        </p:sp>
      </p:grpSp>
      <p:sp>
        <p:nvSpPr>
          <p:cNvPr id="23" name="Freeform 23"/>
          <p:cNvSpPr/>
          <p:nvPr/>
        </p:nvSpPr>
        <p:spPr>
          <a:xfrm>
            <a:off x="1257300" y="2963906"/>
            <a:ext cx="817816" cy="4114800"/>
          </a:xfrm>
          <a:custGeom>
            <a:avLst/>
            <a:gdLst/>
            <a:ahLst/>
            <a:cxnLst/>
            <a:rect l="l" t="t" r="r" b="b"/>
            <a:pathLst>
              <a:path w="817816" h="4114800">
                <a:moveTo>
                  <a:pt x="0" y="0"/>
                </a:moveTo>
                <a:lnTo>
                  <a:pt x="817816" y="0"/>
                </a:lnTo>
                <a:lnTo>
                  <a:pt x="81781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grpSp>
        <p:nvGrpSpPr>
          <p:cNvPr id="24" name="Group 24"/>
          <p:cNvGrpSpPr/>
          <p:nvPr/>
        </p:nvGrpSpPr>
        <p:grpSpPr>
          <a:xfrm>
            <a:off x="11215555" y="6142012"/>
            <a:ext cx="6458736" cy="1330996"/>
            <a:chOff x="0" y="0"/>
            <a:chExt cx="1701066" cy="350550"/>
          </a:xfrm>
        </p:grpSpPr>
        <p:sp>
          <p:nvSpPr>
            <p:cNvPr id="25" name="Freeform 25"/>
            <p:cNvSpPr/>
            <p:nvPr/>
          </p:nvSpPr>
          <p:spPr>
            <a:xfrm>
              <a:off x="0" y="0"/>
              <a:ext cx="1701066" cy="350550"/>
            </a:xfrm>
            <a:custGeom>
              <a:avLst/>
              <a:gdLst/>
              <a:ahLst/>
              <a:cxnLst/>
              <a:rect l="l" t="t" r="r" b="b"/>
              <a:pathLst>
                <a:path w="1701066" h="350550">
                  <a:moveTo>
                    <a:pt x="0" y="0"/>
                  </a:moveTo>
                  <a:lnTo>
                    <a:pt x="1701066" y="0"/>
                  </a:lnTo>
                  <a:lnTo>
                    <a:pt x="1701066" y="350550"/>
                  </a:lnTo>
                  <a:lnTo>
                    <a:pt x="0" y="350550"/>
                  </a:lnTo>
                  <a:close/>
                </a:path>
              </a:pathLst>
            </a:custGeom>
            <a:solidFill>
              <a:srgbClr val="FFFFFF"/>
            </a:solidFill>
          </p:spPr>
          <p:txBody>
            <a:bodyPr/>
            <a:lstStyle/>
            <a:p>
              <a:endParaRPr lang="el-GR"/>
            </a:p>
          </p:txBody>
        </p:sp>
        <p:sp>
          <p:nvSpPr>
            <p:cNvPr id="26" name="TextBox 26"/>
            <p:cNvSpPr txBox="1"/>
            <p:nvPr/>
          </p:nvSpPr>
          <p:spPr>
            <a:xfrm>
              <a:off x="0" y="-19050"/>
              <a:ext cx="1701066" cy="369600"/>
            </a:xfrm>
            <a:prstGeom prst="rect">
              <a:avLst/>
            </a:prstGeom>
          </p:spPr>
          <p:txBody>
            <a:bodyPr lIns="50800" tIns="50800" rIns="50800" bIns="50800" rtlCol="0" anchor="ctr"/>
            <a:lstStyle/>
            <a:p>
              <a:pPr algn="ctr">
                <a:lnSpc>
                  <a:spcPts val="2644"/>
                </a:lnSpc>
              </a:pPr>
              <a:endParaRPr/>
            </a:p>
          </p:txBody>
        </p:sp>
      </p:grpSp>
      <p:sp>
        <p:nvSpPr>
          <p:cNvPr id="27" name="TextBox 27"/>
          <p:cNvSpPr txBox="1"/>
          <p:nvPr/>
        </p:nvSpPr>
        <p:spPr>
          <a:xfrm>
            <a:off x="11313642" y="6180112"/>
            <a:ext cx="6262562" cy="1257605"/>
          </a:xfrm>
          <a:prstGeom prst="rect">
            <a:avLst/>
          </a:prstGeom>
        </p:spPr>
        <p:txBody>
          <a:bodyPr lIns="0" tIns="0" rIns="0" bIns="0" rtlCol="0" anchor="t">
            <a:spAutoFit/>
          </a:bodyPr>
          <a:lstStyle/>
          <a:p>
            <a:pPr algn="ctr">
              <a:lnSpc>
                <a:spcPts val="3207"/>
              </a:lnSpc>
            </a:pPr>
            <a:r>
              <a:rPr lang="en-US" sz="3300" b="1">
                <a:solidFill>
                  <a:srgbClr val="8D5CFF"/>
                </a:solidFill>
                <a:latin typeface="Arial Bold"/>
                <a:ea typeface="Arial Bold"/>
                <a:cs typeface="Arial Bold"/>
                <a:sym typeface="Arial Bold"/>
              </a:rPr>
              <a:t>Se necessario, classifichiamo le piccole idee in nuclei per organizzarle</a:t>
            </a:r>
          </a:p>
        </p:txBody>
      </p:sp>
      <p:sp>
        <p:nvSpPr>
          <p:cNvPr id="28" name="TextBox 2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sp>
        <p:nvSpPr>
          <p:cNvPr id="29" name="TextBox 29"/>
          <p:cNvSpPr txBox="1"/>
          <p:nvPr/>
        </p:nvSpPr>
        <p:spPr>
          <a:xfrm>
            <a:off x="2260270" y="4308536"/>
            <a:ext cx="3600930" cy="485242"/>
          </a:xfrm>
          <a:prstGeom prst="rect">
            <a:avLst/>
          </a:prstGeom>
        </p:spPr>
        <p:txBody>
          <a:bodyPr lIns="0" tIns="0" rIns="0" bIns="0" rtlCol="0" anchor="t">
            <a:spAutoFit/>
          </a:bodyPr>
          <a:lstStyle/>
          <a:p>
            <a:pPr algn="l">
              <a:lnSpc>
                <a:spcPts val="3499"/>
              </a:lnSpc>
            </a:pPr>
            <a:r>
              <a:rPr lang="en-US" sz="3600">
                <a:solidFill>
                  <a:srgbClr val="19112C"/>
                </a:solidFill>
                <a:latin typeface="Arial"/>
                <a:ea typeface="Arial"/>
                <a:cs typeface="Arial"/>
                <a:sym typeface="Arial"/>
              </a:rPr>
              <a:t>Quantità e qualità</a:t>
            </a:r>
          </a:p>
        </p:txBody>
      </p:sp>
      <p:sp>
        <p:nvSpPr>
          <p:cNvPr id="30" name="TextBox 30"/>
          <p:cNvSpPr txBox="1"/>
          <p:nvPr/>
        </p:nvSpPr>
        <p:spPr>
          <a:xfrm>
            <a:off x="2260270" y="3166075"/>
            <a:ext cx="2720722" cy="485242"/>
          </a:xfrm>
          <a:prstGeom prst="rect">
            <a:avLst/>
          </a:prstGeom>
        </p:spPr>
        <p:txBody>
          <a:bodyPr lIns="0" tIns="0" rIns="0" bIns="0" rtlCol="0" anchor="t">
            <a:spAutoFit/>
          </a:bodyPr>
          <a:lstStyle/>
          <a:p>
            <a:pPr algn="l">
              <a:lnSpc>
                <a:spcPts val="3499"/>
              </a:lnSpc>
            </a:pPr>
            <a:r>
              <a:rPr lang="en-US" sz="3600">
                <a:solidFill>
                  <a:srgbClr val="19112C"/>
                </a:solidFill>
                <a:latin typeface="Arial"/>
                <a:ea typeface="Arial"/>
                <a:cs typeface="Arial"/>
                <a:sym typeface="Arial"/>
              </a:rPr>
              <a:t>Non giudicare</a:t>
            </a:r>
          </a:p>
        </p:txBody>
      </p:sp>
      <p:sp>
        <p:nvSpPr>
          <p:cNvPr id="31" name="TextBox 31"/>
          <p:cNvSpPr txBox="1"/>
          <p:nvPr/>
        </p:nvSpPr>
        <p:spPr>
          <a:xfrm>
            <a:off x="2260270" y="5450997"/>
            <a:ext cx="6592480" cy="485242"/>
          </a:xfrm>
          <a:prstGeom prst="rect">
            <a:avLst/>
          </a:prstGeom>
        </p:spPr>
        <p:txBody>
          <a:bodyPr lIns="0" tIns="0" rIns="0" bIns="0" rtlCol="0" anchor="t">
            <a:spAutoFit/>
          </a:bodyPr>
          <a:lstStyle/>
          <a:p>
            <a:pPr algn="l">
              <a:lnSpc>
                <a:spcPts val="3499"/>
              </a:lnSpc>
            </a:pPr>
            <a:r>
              <a:rPr lang="en-US" sz="3600">
                <a:solidFill>
                  <a:srgbClr val="19112C"/>
                </a:solidFill>
                <a:latin typeface="Arial"/>
                <a:ea typeface="Arial"/>
                <a:cs typeface="Arial"/>
                <a:sym typeface="Arial"/>
              </a:rPr>
              <a:t>Basarsi sulle idee degli altri</a:t>
            </a:r>
          </a:p>
        </p:txBody>
      </p:sp>
      <p:sp>
        <p:nvSpPr>
          <p:cNvPr id="32" name="TextBox 32"/>
          <p:cNvSpPr txBox="1"/>
          <p:nvPr/>
        </p:nvSpPr>
        <p:spPr>
          <a:xfrm>
            <a:off x="2260270" y="6593464"/>
            <a:ext cx="8918550" cy="485242"/>
          </a:xfrm>
          <a:prstGeom prst="rect">
            <a:avLst/>
          </a:prstGeom>
        </p:spPr>
        <p:txBody>
          <a:bodyPr lIns="0" tIns="0" rIns="0" bIns="0" rtlCol="0" anchor="t">
            <a:spAutoFit/>
          </a:bodyPr>
          <a:lstStyle/>
          <a:p>
            <a:pPr algn="l">
              <a:lnSpc>
                <a:spcPts val="3499"/>
              </a:lnSpc>
            </a:pPr>
            <a:r>
              <a:rPr lang="en-US" sz="3600">
                <a:solidFill>
                  <a:srgbClr val="19112C"/>
                </a:solidFill>
                <a:latin typeface="Arial"/>
                <a:ea typeface="Arial"/>
                <a:cs typeface="Arial"/>
                <a:sym typeface="Arial"/>
              </a:rPr>
              <a:t>Numero minimo di idee generate: 10 ⟶ </a:t>
            </a:r>
          </a:p>
        </p:txBody>
      </p:sp>
      <p:pic>
        <p:nvPicPr>
          <p:cNvPr id="34" name="Immagine 33" descr="Immagine che contiene Blu elettrico, Carattere, blu, Blu intenso&#10;&#10;Il contenuto generato dall&amp;#39;IA potrebbe non essere corretto.">
            <a:extLst>
              <a:ext uri="{FF2B5EF4-FFF2-40B4-BE49-F238E27FC236}">
                <a16:creationId xmlns:a16="http://schemas.microsoft.com/office/drawing/2014/main" id="{9AC92379-A765-2CA1-DA3C-A87985A83324}"/>
              </a:ext>
            </a:extLst>
          </p:cNvPr>
          <p:cNvPicPr>
            <a:picLocks noChangeAspect="1"/>
          </p:cNvPicPr>
          <p:nvPr/>
        </p:nvPicPr>
        <p:blipFill>
          <a:blip r:embed="rId11"/>
          <a:stretch>
            <a:fillRect/>
          </a:stretch>
        </p:blipFill>
        <p:spPr>
          <a:xfrm>
            <a:off x="749060" y="8905695"/>
            <a:ext cx="3505200" cy="8001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Finanziato dall'Unione Europea. Le opinioni e i pareri espressi sono tuttavia esclusivamente quelli dell'autore/degli autori e non riflettono necessariamente quelli dell'Unione Europea o dell'Agenzia Esecutiva per l'Istruzione e la Cultura (EACEA).  Né l'Unione Europea né l'EACEA possono essere ritenute responsabili per essi.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706841" y="-223407"/>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Modello di risultato proposto</a:t>
              </a:r>
            </a:p>
          </p:txBody>
        </p:sp>
      </p:grpSp>
      <p:graphicFrame>
        <p:nvGraphicFramePr>
          <p:cNvPr id="26" name="Table 26"/>
          <p:cNvGraphicFramePr>
            <a:graphicFrameLocks noGrp="1"/>
          </p:cNvGraphicFramePr>
          <p:nvPr/>
        </p:nvGraphicFramePr>
        <p:xfrm>
          <a:off x="706841" y="1222013"/>
          <a:ext cx="13359531" cy="7500941"/>
        </p:xfrm>
        <a:graphic>
          <a:graphicData uri="http://schemas.openxmlformats.org/drawingml/2006/table">
            <a:tbl>
              <a:tblPr/>
              <a:tblGrid>
                <a:gridCol w="1466715">
                  <a:extLst>
                    <a:ext uri="{9D8B030D-6E8A-4147-A177-3AD203B41FA5}">
                      <a16:colId xmlns:a16="http://schemas.microsoft.com/office/drawing/2014/main" val="20000"/>
                    </a:ext>
                  </a:extLst>
                </a:gridCol>
                <a:gridCol w="1999896">
                  <a:extLst>
                    <a:ext uri="{9D8B030D-6E8A-4147-A177-3AD203B41FA5}">
                      <a16:colId xmlns:a16="http://schemas.microsoft.com/office/drawing/2014/main" val="20001"/>
                    </a:ext>
                  </a:extLst>
                </a:gridCol>
                <a:gridCol w="1978584">
                  <a:extLst>
                    <a:ext uri="{9D8B030D-6E8A-4147-A177-3AD203B41FA5}">
                      <a16:colId xmlns:a16="http://schemas.microsoft.com/office/drawing/2014/main" val="20002"/>
                    </a:ext>
                  </a:extLst>
                </a:gridCol>
                <a:gridCol w="1978584">
                  <a:extLst>
                    <a:ext uri="{9D8B030D-6E8A-4147-A177-3AD203B41FA5}">
                      <a16:colId xmlns:a16="http://schemas.microsoft.com/office/drawing/2014/main" val="20003"/>
                    </a:ext>
                  </a:extLst>
                </a:gridCol>
                <a:gridCol w="1978584">
                  <a:extLst>
                    <a:ext uri="{9D8B030D-6E8A-4147-A177-3AD203B41FA5}">
                      <a16:colId xmlns:a16="http://schemas.microsoft.com/office/drawing/2014/main" val="20004"/>
                    </a:ext>
                  </a:extLst>
                </a:gridCol>
                <a:gridCol w="1978584">
                  <a:extLst>
                    <a:ext uri="{9D8B030D-6E8A-4147-A177-3AD203B41FA5}">
                      <a16:colId xmlns:a16="http://schemas.microsoft.com/office/drawing/2014/main" val="20005"/>
                    </a:ext>
                  </a:extLst>
                </a:gridCol>
                <a:gridCol w="1978584">
                  <a:extLst>
                    <a:ext uri="{9D8B030D-6E8A-4147-A177-3AD203B41FA5}">
                      <a16:colId xmlns:a16="http://schemas.microsoft.com/office/drawing/2014/main" val="20006"/>
                    </a:ext>
                  </a:extLst>
                </a:gridCol>
              </a:tblGrid>
              <a:tr h="752953">
                <a:tc>
                  <a:txBody>
                    <a:bodyPr/>
                    <a:lstStyle/>
                    <a:p>
                      <a:pPr algn="l">
                        <a:lnSpc>
                          <a:spcPts val="3120"/>
                        </a:lnSpc>
                        <a:defRPr/>
                      </a:pPr>
                      <a:r>
                        <a:rPr lang="en-US" sz="2600" b="1">
                          <a:solidFill>
                            <a:srgbClr val="FFFFFF"/>
                          </a:solidFill>
                          <a:latin typeface="Arial Bold"/>
                          <a:ea typeface="Arial Bold"/>
                          <a:cs typeface="Arial Bold"/>
                          <a:sym typeface="Arial Bold"/>
                        </a:rPr>
                        <a:t>Idea n.</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Titolo</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Cosa?</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Come?</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Chi?</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Dove?</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Quando?</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76705">
                <a:tc>
                  <a:txBody>
                    <a:bodyPr/>
                    <a:lstStyle/>
                    <a:p>
                      <a:pPr algn="l">
                        <a:lnSpc>
                          <a:spcPts val="2639"/>
                        </a:lnSpc>
                        <a:defRPr/>
                      </a:pPr>
                      <a:r>
                        <a:rPr lang="en-US" sz="2199">
                          <a:solidFill>
                            <a:srgbClr val="19112C"/>
                          </a:solidFill>
                          <a:latin typeface="Arial"/>
                          <a:ea typeface="Arial"/>
                          <a:cs typeface="Arial"/>
                          <a:sym typeface="Arial"/>
                        </a:rPr>
                        <a:t>1</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76705">
                <a:tc>
                  <a:txBody>
                    <a:bodyPr/>
                    <a:lstStyle/>
                    <a:p>
                      <a:pPr algn="l">
                        <a:lnSpc>
                          <a:spcPts val="2639"/>
                        </a:lnSpc>
                        <a:defRPr/>
                      </a:pPr>
                      <a:r>
                        <a:rPr lang="en-US" sz="2199">
                          <a:solidFill>
                            <a:srgbClr val="19112C"/>
                          </a:solidFill>
                          <a:latin typeface="Arial"/>
                          <a:ea typeface="Arial"/>
                          <a:cs typeface="Arial"/>
                          <a:sym typeface="Arial"/>
                        </a:rPr>
                        <a:t>2</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76705">
                <a:tc>
                  <a:txBody>
                    <a:bodyPr/>
                    <a:lstStyle/>
                    <a:p>
                      <a:pPr algn="l">
                        <a:lnSpc>
                          <a:spcPts val="2639"/>
                        </a:lnSpc>
                        <a:defRPr/>
                      </a:pPr>
                      <a:r>
                        <a:rPr lang="en-US" sz="2199">
                          <a:solidFill>
                            <a:srgbClr val="19112C"/>
                          </a:solidFill>
                          <a:latin typeface="Arial"/>
                          <a:ea typeface="Arial"/>
                          <a:cs typeface="Arial"/>
                          <a:sym typeface="Arial"/>
                        </a:rPr>
                        <a:t>3</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76705">
                <a:tc>
                  <a:txBody>
                    <a:bodyPr/>
                    <a:lstStyle/>
                    <a:p>
                      <a:pPr algn="l">
                        <a:lnSpc>
                          <a:spcPts val="2639"/>
                        </a:lnSpc>
                        <a:defRPr/>
                      </a:pPr>
                      <a:r>
                        <a:rPr lang="en-US" sz="2199">
                          <a:solidFill>
                            <a:srgbClr val="19112C"/>
                          </a:solidFill>
                          <a:latin typeface="Arial"/>
                          <a:ea typeface="Arial"/>
                          <a:cs typeface="Arial"/>
                          <a:sym typeface="Arial"/>
                        </a:rPr>
                        <a:t>4</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76705">
                <a:tc>
                  <a:txBody>
                    <a:bodyPr/>
                    <a:lstStyle/>
                    <a:p>
                      <a:pPr algn="l">
                        <a:lnSpc>
                          <a:spcPts val="2639"/>
                        </a:lnSpc>
                        <a:defRPr/>
                      </a:pPr>
                      <a:r>
                        <a:rPr lang="en-US" sz="2199">
                          <a:solidFill>
                            <a:srgbClr val="19112C"/>
                          </a:solidFill>
                          <a:latin typeface="Arial"/>
                          <a:ea typeface="Arial"/>
                          <a:cs typeface="Arial"/>
                          <a:sym typeface="Arial"/>
                        </a:rPr>
                        <a:t>5</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76705">
                <a:tc>
                  <a:txBody>
                    <a:bodyPr/>
                    <a:lstStyle/>
                    <a:p>
                      <a:pPr algn="l">
                        <a:lnSpc>
                          <a:spcPts val="2639"/>
                        </a:lnSpc>
                        <a:defRPr/>
                      </a:pPr>
                      <a:r>
                        <a:rPr lang="en-US" sz="2199">
                          <a:solidFill>
                            <a:srgbClr val="19112C"/>
                          </a:solidFill>
                          <a:latin typeface="Arial"/>
                          <a:ea typeface="Arial"/>
                          <a:cs typeface="Arial"/>
                          <a:sym typeface="Arial"/>
                        </a:rPr>
                        <a:t>6</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76705">
                <a:tc>
                  <a:txBody>
                    <a:bodyPr/>
                    <a:lstStyle/>
                    <a:p>
                      <a:pPr algn="l">
                        <a:lnSpc>
                          <a:spcPts val="2639"/>
                        </a:lnSpc>
                        <a:defRPr/>
                      </a:pPr>
                      <a:r>
                        <a:rPr lang="en-US" sz="2199">
                          <a:solidFill>
                            <a:srgbClr val="19112C"/>
                          </a:solidFill>
                          <a:latin typeface="Arial"/>
                          <a:ea typeface="Arial"/>
                          <a:cs typeface="Arial"/>
                          <a:sym typeface="Arial"/>
                        </a:rPr>
                        <a:t>7</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76705">
                <a:tc>
                  <a:txBody>
                    <a:bodyPr/>
                    <a:lstStyle/>
                    <a:p>
                      <a:pPr algn="l">
                        <a:lnSpc>
                          <a:spcPts val="2639"/>
                        </a:lnSpc>
                        <a:defRPr/>
                      </a:pPr>
                      <a:r>
                        <a:rPr lang="en-US" sz="2199">
                          <a:solidFill>
                            <a:srgbClr val="19112C"/>
                          </a:solidFill>
                          <a:latin typeface="Arial"/>
                          <a:ea typeface="Arial"/>
                          <a:cs typeface="Arial"/>
                          <a:sym typeface="Arial"/>
                        </a:rPr>
                        <a:t>8</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67174">
                <a:tc>
                  <a:txBody>
                    <a:bodyPr/>
                    <a:lstStyle/>
                    <a:p>
                      <a:pPr algn="l">
                        <a:lnSpc>
                          <a:spcPts val="2837"/>
                        </a:lnSpc>
                        <a:defRPr/>
                      </a:pPr>
                      <a:r>
                        <a:rPr lang="en-US" sz="2199">
                          <a:solidFill>
                            <a:srgbClr val="19112C"/>
                          </a:solidFill>
                          <a:latin typeface="Arial"/>
                          <a:ea typeface="Arial"/>
                          <a:cs typeface="Arial"/>
                          <a:sym typeface="Arial"/>
                        </a:rPr>
                        <a:t>9</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667174">
                <a:tc>
                  <a:txBody>
                    <a:bodyPr/>
                    <a:lstStyle/>
                    <a:p>
                      <a:pPr algn="l">
                        <a:lnSpc>
                          <a:spcPts val="2837"/>
                        </a:lnSpc>
                        <a:defRPr/>
                      </a:pPr>
                      <a:r>
                        <a:rPr lang="en-US" sz="2199">
                          <a:solidFill>
                            <a:srgbClr val="19112C"/>
                          </a:solidFill>
                          <a:latin typeface="Arial"/>
                          <a:ea typeface="Arial"/>
                          <a:cs typeface="Arial"/>
                          <a:sym typeface="Arial"/>
                        </a:rPr>
                        <a:t>10</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bl>
          </a:graphicData>
        </a:graphic>
      </p:graphicFrame>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793437D9-747B-19D3-521E-86044DEF529B}"/>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responsabili</a:t>
            </a:r>
            <a:r>
              <a:rPr lang="en-US" sz="1050">
                <a:solidFill>
                  <a:srgbClr val="00002E"/>
                </a:solidFill>
                <a:latin typeface="Arial"/>
                <a:ea typeface="Arial Italics"/>
                <a:cs typeface="Arial"/>
                <a:sym typeface="Arial Italics"/>
              </a:rPr>
              <a:t>.</a:t>
            </a:r>
            <a:endParaRPr lang="it-IT">
              <a:solidFill>
                <a:srgbClr val="00002E"/>
              </a:solidFill>
              <a:latin typeface="Arial"/>
              <a:cs typeface="Arial"/>
            </a:endParaRPr>
          </a:p>
        </p:txBody>
      </p:sp>
      <p:grpSp>
        <p:nvGrpSpPr>
          <p:cNvPr id="21" name="Group 21"/>
          <p:cNvGrpSpPr/>
          <p:nvPr/>
        </p:nvGrpSpPr>
        <p:grpSpPr>
          <a:xfrm>
            <a:off x="846618" y="1683545"/>
            <a:ext cx="14874820" cy="3581400"/>
            <a:chOff x="0" y="0"/>
            <a:chExt cx="19833094" cy="4775200"/>
          </a:xfrm>
        </p:grpSpPr>
        <p:sp>
          <p:nvSpPr>
            <p:cNvPr id="22" name="Freeform 22"/>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endParaRPr lang="el-GR"/>
            </a:p>
          </p:txBody>
        </p:sp>
        <p:sp>
          <p:nvSpPr>
            <p:cNvPr id="23" name="TextBox 23"/>
            <p:cNvSpPr txBox="1"/>
            <p:nvPr/>
          </p:nvSpPr>
          <p:spPr>
            <a:xfrm>
              <a:off x="0" y="76200"/>
              <a:ext cx="19833094" cy="4699000"/>
            </a:xfrm>
            <a:prstGeom prst="rect">
              <a:avLst/>
            </a:prstGeom>
          </p:spPr>
          <p:txBody>
            <a:bodyPr lIns="0" tIns="0" rIns="0" bIns="0" rtlCol="0" anchor="b"/>
            <a:lstStyle/>
            <a:p>
              <a:pPr algn="l">
                <a:lnSpc>
                  <a:spcPts val="7884"/>
                </a:lnSpc>
              </a:pPr>
              <a:r>
                <a:rPr lang="en-US" sz="7300" b="1">
                  <a:solidFill>
                    <a:srgbClr val="FFFFFF"/>
                  </a:solidFill>
                  <a:latin typeface="Georgia Bold"/>
                  <a:ea typeface="Georgia Bold"/>
                  <a:cs typeface="Georgia Bold"/>
                  <a:sym typeface="Georgia Bold"/>
                </a:rPr>
                <a:t>Facciamo una piccola pausa prima di continuare?</a:t>
              </a:r>
            </a:p>
          </p:txBody>
        </p:sp>
      </p:grpSp>
      <p:pic>
        <p:nvPicPr>
          <p:cNvPr id="25" name="Immagine 24" descr="Immagine che contiene Blu elettrico, Carattere, blu, Blu intenso&#10;&#10;Il contenuto generato dall&amp;#39;IA potrebbe non essere corretto.">
            <a:extLst>
              <a:ext uri="{FF2B5EF4-FFF2-40B4-BE49-F238E27FC236}">
                <a16:creationId xmlns:a16="http://schemas.microsoft.com/office/drawing/2014/main" id="{587D7891-B4D1-DF30-54CF-67E960D0ACE3}"/>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31384" y="356603"/>
            <a:ext cx="12608416" cy="1956703"/>
            <a:chOff x="0" y="0"/>
            <a:chExt cx="16811222" cy="2608937"/>
          </a:xfrm>
        </p:grpSpPr>
        <p:sp>
          <p:nvSpPr>
            <p:cNvPr id="21" name="Freeform 21"/>
            <p:cNvSpPr/>
            <p:nvPr/>
          </p:nvSpPr>
          <p:spPr>
            <a:xfrm>
              <a:off x="0" y="0"/>
              <a:ext cx="15983795" cy="2608937"/>
            </a:xfrm>
            <a:custGeom>
              <a:avLst/>
              <a:gdLst/>
              <a:ahLst/>
              <a:cxnLst/>
              <a:rect l="l" t="t" r="r" b="b"/>
              <a:pathLst>
                <a:path w="15983795" h="2608937">
                  <a:moveTo>
                    <a:pt x="0" y="0"/>
                  </a:moveTo>
                  <a:lnTo>
                    <a:pt x="15983795" y="0"/>
                  </a:lnTo>
                  <a:lnTo>
                    <a:pt x="15983795" y="2608937"/>
                  </a:lnTo>
                  <a:lnTo>
                    <a:pt x="0" y="2608937"/>
                  </a:lnTo>
                  <a:close/>
                </a:path>
              </a:pathLst>
            </a:custGeom>
            <a:solidFill>
              <a:srgbClr val="000000">
                <a:alpha val="0"/>
              </a:srgbClr>
            </a:solidFill>
          </p:spPr>
          <p:txBody>
            <a:bodyPr/>
            <a:lstStyle/>
            <a:p>
              <a:endParaRPr lang="el-GR"/>
            </a:p>
          </p:txBody>
        </p:sp>
        <p:sp>
          <p:nvSpPr>
            <p:cNvPr id="22" name="TextBox 22"/>
            <p:cNvSpPr txBox="1"/>
            <p:nvPr/>
          </p:nvSpPr>
          <p:spPr>
            <a:xfrm>
              <a:off x="0" y="66675"/>
              <a:ext cx="16811222" cy="25422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3. </a:t>
              </a:r>
              <a:r>
                <a:rPr lang="en-US" sz="6000" b="1" err="1">
                  <a:solidFill>
                    <a:srgbClr val="8D5CFF"/>
                  </a:solidFill>
                  <a:latin typeface="Georgia Bold"/>
                  <a:ea typeface="Georgia Bold"/>
                  <a:cs typeface="Georgia Bold"/>
                  <a:sym typeface="Georgia Bold"/>
                </a:rPr>
                <a:t>Valutazione</a:t>
              </a:r>
              <a:r>
                <a:rPr lang="en-US" sz="6000" b="1">
                  <a:solidFill>
                    <a:srgbClr val="8D5CFF"/>
                  </a:solidFill>
                  <a:latin typeface="Georgia Bold"/>
                  <a:ea typeface="Georgia Bold"/>
                  <a:cs typeface="Georgia Bold"/>
                  <a:sym typeface="Georgia Bold"/>
                </a:rPr>
                <a:t> </a:t>
              </a:r>
              <a:r>
                <a:rPr lang="en-US" sz="6000" b="1" err="1">
                  <a:solidFill>
                    <a:srgbClr val="8D5CFF"/>
                  </a:solidFill>
                  <a:latin typeface="Georgia Bold"/>
                  <a:ea typeface="Georgia Bold"/>
                  <a:cs typeface="Georgia Bold"/>
                  <a:sym typeface="Georgia Bold"/>
                </a:rPr>
                <a:t>delle</a:t>
              </a:r>
              <a:r>
                <a:rPr lang="en-US" sz="6000" b="1">
                  <a:solidFill>
                    <a:srgbClr val="8D5CFF"/>
                  </a:solidFill>
                  <a:latin typeface="Georgia Bold"/>
                  <a:ea typeface="Georgia Bold"/>
                  <a:cs typeface="Georgia Bold"/>
                  <a:sym typeface="Georgia Bold"/>
                </a:rPr>
                <a:t> alternative – </a:t>
              </a:r>
              <a:r>
                <a:rPr lang="en-US" sz="6000" b="1" err="1">
                  <a:solidFill>
                    <a:srgbClr val="8D5CFF"/>
                  </a:solidFill>
                  <a:latin typeface="Georgia Bold"/>
                  <a:ea typeface="Georgia Bold"/>
                  <a:cs typeface="Georgia Bold"/>
                  <a:sym typeface="Georgia Bold"/>
                </a:rPr>
                <a:t>Scelta</a:t>
              </a:r>
              <a:r>
                <a:rPr lang="en-US" sz="6000" b="1">
                  <a:solidFill>
                    <a:srgbClr val="8D5CFF"/>
                  </a:solidFill>
                  <a:latin typeface="Georgia Bold"/>
                  <a:ea typeface="Georgia Bold"/>
                  <a:cs typeface="Georgia Bold"/>
                  <a:sym typeface="Georgia Bold"/>
                </a:rPr>
                <a:t> </a:t>
              </a:r>
              <a:r>
                <a:rPr lang="en-US" sz="6000" b="1" err="1">
                  <a:solidFill>
                    <a:srgbClr val="8D5CFF"/>
                  </a:solidFill>
                  <a:latin typeface="Georgia Bold"/>
                  <a:ea typeface="Georgia Bold"/>
                  <a:cs typeface="Georgia Bold"/>
                  <a:sym typeface="Georgia Bold"/>
                </a:rPr>
                <a:t>della</a:t>
              </a:r>
              <a:r>
                <a:rPr lang="en-US" sz="6000" b="1">
                  <a:solidFill>
                    <a:srgbClr val="8D5CFF"/>
                  </a:solidFill>
                  <a:latin typeface="Georgia Bold"/>
                  <a:ea typeface="Georgia Bold"/>
                  <a:cs typeface="Georgia Bold"/>
                  <a:sym typeface="Georgia Bold"/>
                </a:rPr>
                <a:t> </a:t>
              </a:r>
              <a:r>
                <a:rPr lang="en-US" sz="6000" b="1" err="1">
                  <a:solidFill>
                    <a:srgbClr val="8D5CFF"/>
                  </a:solidFill>
                  <a:latin typeface="Georgia Bold"/>
                  <a:ea typeface="Georgia Bold"/>
                  <a:cs typeface="Georgia Bold"/>
                  <a:sym typeface="Georgia Bold"/>
                </a:rPr>
                <a:t>soluzione</a:t>
              </a:r>
              <a:endParaRPr lang="en-US" sz="6000" b="1">
                <a:solidFill>
                  <a:srgbClr val="8D5CFF"/>
                </a:solidFill>
                <a:latin typeface="Georgia Bold"/>
                <a:ea typeface="Georgia Bold"/>
                <a:cs typeface="Georgia Bold"/>
                <a:sym typeface="Georgia Bold"/>
              </a:endParaRPr>
            </a:p>
          </p:txBody>
        </p:sp>
      </p:grpSp>
      <p:sp>
        <p:nvSpPr>
          <p:cNvPr id="23" name="TextBox 23"/>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sp>
        <p:nvSpPr>
          <p:cNvPr id="24" name="TextBox 24"/>
          <p:cNvSpPr txBox="1"/>
          <p:nvPr/>
        </p:nvSpPr>
        <p:spPr>
          <a:xfrm>
            <a:off x="1028700" y="6401536"/>
            <a:ext cx="16607952" cy="2309241"/>
          </a:xfrm>
          <a:prstGeom prst="rect">
            <a:avLst/>
          </a:prstGeom>
        </p:spPr>
        <p:txBody>
          <a:bodyPr lIns="0" tIns="0" rIns="0" bIns="0" rtlCol="0" anchor="t">
            <a:spAutoFit/>
          </a:bodyPr>
          <a:lstStyle/>
          <a:p>
            <a:pPr algn="l">
              <a:lnSpc>
                <a:spcPts val="2592"/>
              </a:lnSpc>
            </a:pPr>
            <a:r>
              <a:rPr lang="en-US" sz="3000" err="1">
                <a:solidFill>
                  <a:srgbClr val="19112C"/>
                </a:solidFill>
                <a:latin typeface="Arial"/>
                <a:ea typeface="Arial"/>
                <a:cs typeface="Arial"/>
                <a:sym typeface="Arial"/>
              </a:rPr>
              <a:t>Condividiamo</a:t>
            </a:r>
            <a:r>
              <a:rPr lang="en-US" sz="3000">
                <a:solidFill>
                  <a:srgbClr val="19112C"/>
                </a:solidFill>
                <a:latin typeface="Arial"/>
                <a:ea typeface="Arial"/>
                <a:cs typeface="Arial"/>
                <a:sym typeface="Arial"/>
              </a:rPr>
              <a:t> idee, </a:t>
            </a:r>
            <a:r>
              <a:rPr lang="en-US" sz="3000" err="1">
                <a:solidFill>
                  <a:srgbClr val="19112C"/>
                </a:solidFill>
                <a:latin typeface="Arial"/>
                <a:ea typeface="Arial"/>
                <a:cs typeface="Arial"/>
                <a:sym typeface="Arial"/>
              </a:rPr>
              <a:t>anche</a:t>
            </a:r>
            <a:r>
              <a:rPr lang="en-US" sz="3000">
                <a:solidFill>
                  <a:srgbClr val="19112C"/>
                </a:solidFill>
                <a:latin typeface="Arial"/>
                <a:ea typeface="Arial"/>
                <a:cs typeface="Arial"/>
                <a:sym typeface="Arial"/>
              </a:rPr>
              <a:t> le </a:t>
            </a:r>
            <a:r>
              <a:rPr lang="en-US" sz="3000" err="1">
                <a:solidFill>
                  <a:srgbClr val="19112C"/>
                </a:solidFill>
                <a:latin typeface="Arial"/>
                <a:ea typeface="Arial"/>
                <a:cs typeface="Arial"/>
                <a:sym typeface="Arial"/>
              </a:rPr>
              <a:t>più</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folli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che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potrebbero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aiutarci</a:t>
            </a:r>
            <a:r>
              <a:rPr lang="en-US" sz="3000">
                <a:solidFill>
                  <a:srgbClr val="19112C"/>
                </a:solidFill>
                <a:latin typeface="Arial"/>
                <a:ea typeface="Arial"/>
                <a:cs typeface="Arial"/>
                <a:sym typeface="Arial"/>
              </a:rPr>
              <a:t> a </a:t>
            </a:r>
            <a:r>
              <a:rPr lang="en-US" sz="3000" err="1">
                <a:solidFill>
                  <a:srgbClr val="19112C"/>
                </a:solidFill>
                <a:latin typeface="Arial"/>
                <a:ea typeface="Arial"/>
                <a:cs typeface="Arial"/>
                <a:sym typeface="Arial"/>
              </a:rPr>
              <a:t>risolvere</a:t>
            </a:r>
            <a:r>
              <a:rPr lang="en-US" sz="3000">
                <a:solidFill>
                  <a:srgbClr val="19112C"/>
                </a:solidFill>
                <a:latin typeface="Arial"/>
                <a:ea typeface="Arial"/>
                <a:cs typeface="Arial"/>
                <a:sym typeface="Arial"/>
              </a:rPr>
              <a:t> il </a:t>
            </a:r>
            <a:r>
              <a:rPr lang="en-US" sz="3000" err="1">
                <a:solidFill>
                  <a:srgbClr val="19112C"/>
                </a:solidFill>
                <a:latin typeface="Arial"/>
                <a:ea typeface="Arial"/>
                <a:cs typeface="Arial"/>
                <a:sym typeface="Arial"/>
              </a:rPr>
              <a:t>problema</a:t>
            </a:r>
            <a:r>
              <a:rPr lang="en-US" sz="3000">
                <a:solidFill>
                  <a:srgbClr val="19112C"/>
                </a:solidFill>
                <a:latin typeface="Arial"/>
                <a:ea typeface="Arial"/>
                <a:cs typeface="Arial"/>
                <a:sym typeface="Arial"/>
              </a:rPr>
              <a:t>.</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err="1">
                <a:solidFill>
                  <a:srgbClr val="19112C"/>
                </a:solidFill>
                <a:latin typeface="Arial"/>
                <a:ea typeface="Arial"/>
                <a:cs typeface="Arial"/>
                <a:sym typeface="Arial"/>
              </a:rPr>
              <a:t>Applichiamo</a:t>
            </a:r>
            <a:r>
              <a:rPr lang="en-US" sz="3000">
                <a:solidFill>
                  <a:srgbClr val="19112C"/>
                </a:solidFill>
                <a:latin typeface="Arial"/>
                <a:ea typeface="Arial"/>
                <a:cs typeface="Arial"/>
                <a:sym typeface="Arial"/>
              </a:rPr>
              <a:t> il </a:t>
            </a:r>
            <a:r>
              <a:rPr lang="en-US" sz="3000" err="1">
                <a:solidFill>
                  <a:srgbClr val="19112C"/>
                </a:solidFill>
                <a:latin typeface="Arial"/>
                <a:ea typeface="Arial"/>
                <a:cs typeface="Arial"/>
                <a:sym typeface="Arial"/>
              </a:rPr>
              <a:t>pensiero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critico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valutando</a:t>
            </a:r>
            <a:r>
              <a:rPr lang="en-US" sz="3000">
                <a:solidFill>
                  <a:srgbClr val="19112C"/>
                </a:solidFill>
                <a:latin typeface="Arial"/>
                <a:ea typeface="Arial"/>
                <a:cs typeface="Arial"/>
                <a:sym typeface="Arial"/>
              </a:rPr>
              <a:t> le alternative da diverse </a:t>
            </a:r>
            <a:r>
              <a:rPr lang="en-US" sz="3000" err="1">
                <a:solidFill>
                  <a:srgbClr val="19112C"/>
                </a:solidFill>
                <a:latin typeface="Arial"/>
                <a:ea typeface="Arial"/>
                <a:cs typeface="Arial"/>
                <a:sym typeface="Arial"/>
              </a:rPr>
              <a:t>prospettive</a:t>
            </a:r>
            <a:r>
              <a:rPr lang="en-US" sz="3000">
                <a:solidFill>
                  <a:srgbClr val="19112C"/>
                </a:solidFill>
                <a:latin typeface="Arial"/>
                <a:ea typeface="Arial"/>
                <a:cs typeface="Arial"/>
                <a:sym typeface="Arial"/>
              </a:rPr>
              <a:t>. </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err="1">
                <a:solidFill>
                  <a:srgbClr val="19112C"/>
                </a:solidFill>
                <a:latin typeface="Arial"/>
                <a:ea typeface="Arial"/>
                <a:cs typeface="Arial"/>
                <a:sym typeface="Arial"/>
              </a:rPr>
              <a:t>Evidenziamo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gli</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aspetti</a:t>
            </a:r>
            <a:r>
              <a:rPr lang="en-US" sz="3000">
                <a:solidFill>
                  <a:srgbClr val="19112C"/>
                </a:solidFill>
                <a:latin typeface="Arial"/>
                <a:ea typeface="Arial"/>
                <a:cs typeface="Arial"/>
                <a:sym typeface="Arial"/>
              </a:rPr>
              <a:t> POSITIVI/NEGATIVI/INTERESSANTI di </a:t>
            </a:r>
            <a:r>
              <a:rPr lang="en-US" sz="3000" err="1">
                <a:solidFill>
                  <a:srgbClr val="19112C"/>
                </a:solidFill>
                <a:latin typeface="Arial"/>
                <a:ea typeface="Arial"/>
                <a:cs typeface="Arial"/>
                <a:sym typeface="Arial"/>
              </a:rPr>
              <a:t>ciascuna</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alternativa</a:t>
            </a:r>
            <a:endParaRPr lang="en-US" sz="3000">
              <a:solidFill>
                <a:srgbClr val="19112C"/>
              </a:solidFill>
              <a:latin typeface="Arial"/>
              <a:ea typeface="Arial"/>
              <a:cs typeface="Arial"/>
              <a:sym typeface="Arial"/>
            </a:endParaRP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Focus </a:t>
            </a:r>
            <a:r>
              <a:rPr lang="en-US" sz="3000" err="1">
                <a:solidFill>
                  <a:srgbClr val="19112C"/>
                </a:solidFill>
                <a:latin typeface="Arial"/>
                <a:ea typeface="Arial"/>
                <a:cs typeface="Arial"/>
                <a:sym typeface="Arial"/>
              </a:rPr>
              <a:t>su</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creatività</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fattibilità</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sostenibilità</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impatto</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sul</a:t>
            </a:r>
            <a:r>
              <a:rPr lang="en-US" sz="3000">
                <a:solidFill>
                  <a:srgbClr val="19112C"/>
                </a:solidFill>
                <a:latin typeface="Arial"/>
                <a:ea typeface="Arial"/>
                <a:cs typeface="Arial"/>
                <a:sym typeface="Arial"/>
              </a:rPr>
              <a:t> business</a:t>
            </a:r>
          </a:p>
        </p:txBody>
      </p:sp>
      <p:grpSp>
        <p:nvGrpSpPr>
          <p:cNvPr id="25" name="Group 25"/>
          <p:cNvGrpSpPr/>
          <p:nvPr/>
        </p:nvGrpSpPr>
        <p:grpSpPr>
          <a:xfrm>
            <a:off x="2193566" y="5346469"/>
            <a:ext cx="13593549" cy="856774"/>
            <a:chOff x="0" y="40054"/>
            <a:chExt cx="18124732" cy="1142365"/>
          </a:xfrm>
        </p:grpSpPr>
        <p:sp>
          <p:nvSpPr>
            <p:cNvPr id="26" name="TextBox 26"/>
            <p:cNvSpPr txBox="1"/>
            <p:nvPr/>
          </p:nvSpPr>
          <p:spPr>
            <a:xfrm>
              <a:off x="0" y="66675"/>
              <a:ext cx="2907738" cy="43116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40 minuti</a:t>
              </a:r>
            </a:p>
          </p:txBody>
        </p:sp>
        <p:sp>
          <p:nvSpPr>
            <p:cNvPr id="27" name="TextBox 27"/>
            <p:cNvSpPr txBox="1"/>
            <p:nvPr/>
          </p:nvSpPr>
          <p:spPr>
            <a:xfrm>
              <a:off x="6016045" y="40054"/>
              <a:ext cx="5061615" cy="1142365"/>
            </a:xfrm>
            <a:prstGeom prst="rect">
              <a:avLst/>
            </a:prstGeom>
          </p:spPr>
          <p:txBody>
            <a:bodyPr wrap="square"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per </a:t>
              </a:r>
              <a:r>
                <a:rPr lang="en-US" sz="2499" b="1" err="1">
                  <a:solidFill>
                    <a:srgbClr val="8D5CFF"/>
                  </a:solidFill>
                  <a:latin typeface="Arial Bold"/>
                  <a:ea typeface="Arial Bold"/>
                  <a:cs typeface="Arial Bold"/>
                  <a:sym typeface="Arial Bold"/>
                </a:rPr>
                <a:t>analizzare</a:t>
              </a:r>
              <a:r>
                <a:rPr lang="en-US" sz="2499" b="1">
                  <a:solidFill>
                    <a:srgbClr val="8D5CFF"/>
                  </a:solidFill>
                  <a:latin typeface="Arial Bold"/>
                  <a:ea typeface="Arial Bold"/>
                  <a:cs typeface="Arial Bold"/>
                  <a:sym typeface="Arial Bold"/>
                </a:rPr>
                <a:t> le idee generate e </a:t>
              </a:r>
              <a:r>
                <a:rPr lang="en-US" sz="2499" b="1" err="1">
                  <a:solidFill>
                    <a:srgbClr val="8D5CFF"/>
                  </a:solidFill>
                  <a:latin typeface="Arial Bold"/>
                  <a:ea typeface="Arial Bold"/>
                  <a:cs typeface="Arial Bold"/>
                  <a:sym typeface="Arial Bold"/>
                </a:rPr>
                <a:t>selezionare</a:t>
              </a:r>
              <a:r>
                <a:rPr lang="en-US" sz="2499" b="1">
                  <a:solidFill>
                    <a:srgbClr val="8D5CFF"/>
                  </a:solidFill>
                  <a:latin typeface="Arial Bold"/>
                  <a:ea typeface="Arial Bold"/>
                  <a:cs typeface="Arial Bold"/>
                  <a:sym typeface="Arial Bold"/>
                </a:rPr>
                <a:t> </a:t>
              </a:r>
              <a:r>
                <a:rPr lang="en-US" sz="2499" b="1" err="1">
                  <a:solidFill>
                    <a:srgbClr val="8D5CFF"/>
                  </a:solidFill>
                  <a:latin typeface="Arial Bold"/>
                  <a:ea typeface="Arial Bold"/>
                  <a:cs typeface="Arial Bold"/>
                  <a:sym typeface="Arial Bold"/>
                </a:rPr>
                <a:t>una</a:t>
              </a:r>
              <a:r>
                <a:rPr lang="en-US" sz="2499" b="1">
                  <a:solidFill>
                    <a:srgbClr val="8D5CFF"/>
                  </a:solidFill>
                  <a:latin typeface="Arial Bold"/>
                  <a:ea typeface="Arial Bold"/>
                  <a:cs typeface="Arial Bold"/>
                  <a:sym typeface="Arial Bold"/>
                </a:rPr>
                <a:t> </a:t>
              </a:r>
              <a:r>
                <a:rPr lang="en-US" sz="2499" b="1" err="1">
                  <a:solidFill>
                    <a:srgbClr val="8D5CFF"/>
                  </a:solidFill>
                  <a:latin typeface="Arial Bold"/>
                  <a:ea typeface="Arial Bold"/>
                  <a:cs typeface="Arial Bold"/>
                  <a:sym typeface="Arial Bold"/>
                </a:rPr>
                <a:t>proposta</a:t>
              </a:r>
              <a:r>
                <a:rPr lang="en-US" sz="2499" b="1">
                  <a:solidFill>
                    <a:srgbClr val="8D5CFF"/>
                  </a:solidFill>
                  <a:latin typeface="Arial Bold"/>
                  <a:ea typeface="Arial Bold"/>
                  <a:cs typeface="Arial Bold"/>
                  <a:sym typeface="Arial Bold"/>
                </a:rPr>
                <a:t> </a:t>
              </a:r>
              <a:r>
                <a:rPr lang="en-US" sz="2499" b="1" err="1">
                  <a:solidFill>
                    <a:srgbClr val="8D5CFF"/>
                  </a:solidFill>
                  <a:latin typeface="Arial Bold"/>
                  <a:ea typeface="Arial Bold"/>
                  <a:cs typeface="Arial Bold"/>
                  <a:sym typeface="Arial Bold"/>
                </a:rPr>
                <a:t>fattibile</a:t>
              </a:r>
              <a:endParaRPr lang="en-US" sz="2499" b="1">
                <a:solidFill>
                  <a:srgbClr val="8D5CFF"/>
                </a:solidFill>
                <a:latin typeface="Arial Bold"/>
                <a:ea typeface="Arial Bold"/>
                <a:cs typeface="Arial Bold"/>
                <a:sym typeface="Arial Bold"/>
              </a:endParaRPr>
            </a:p>
          </p:txBody>
        </p:sp>
        <p:sp>
          <p:nvSpPr>
            <p:cNvPr id="28" name="TextBox 28"/>
            <p:cNvSpPr txBox="1"/>
            <p:nvPr/>
          </p:nvSpPr>
          <p:spPr>
            <a:xfrm>
              <a:off x="13663225" y="66675"/>
              <a:ext cx="4461507" cy="78676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selezione dell'idea migliore</a:t>
              </a:r>
            </a:p>
          </p:txBody>
        </p:sp>
      </p:grpSp>
      <p:sp>
        <p:nvSpPr>
          <p:cNvPr id="29" name="Freeform 29"/>
          <p:cNvSpPr/>
          <p:nvPr/>
        </p:nvSpPr>
        <p:spPr>
          <a:xfrm>
            <a:off x="2193566" y="2313306"/>
            <a:ext cx="2326488" cy="2671333"/>
          </a:xfrm>
          <a:custGeom>
            <a:avLst/>
            <a:gdLst/>
            <a:ahLst/>
            <a:cxnLst/>
            <a:rect l="l" t="t" r="r" b="b"/>
            <a:pathLst>
              <a:path w="2326488" h="2671333">
                <a:moveTo>
                  <a:pt x="0" y="0"/>
                </a:moveTo>
                <a:lnTo>
                  <a:pt x="2326488" y="0"/>
                </a:lnTo>
                <a:lnTo>
                  <a:pt x="2326488"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30" name="Freeform 30"/>
          <p:cNvSpPr/>
          <p:nvPr/>
        </p:nvSpPr>
        <p:spPr>
          <a:xfrm>
            <a:off x="7463505" y="2313306"/>
            <a:ext cx="2671333" cy="2671333"/>
          </a:xfrm>
          <a:custGeom>
            <a:avLst/>
            <a:gdLst/>
            <a:ahLst/>
            <a:cxnLst/>
            <a:rect l="l" t="t" r="r" b="b"/>
            <a:pathLst>
              <a:path w="2671333" h="2671333">
                <a:moveTo>
                  <a:pt x="0" y="0"/>
                </a:moveTo>
                <a:lnTo>
                  <a:pt x="2671333" y="0"/>
                </a:lnTo>
                <a:lnTo>
                  <a:pt x="2671333"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1" name="Freeform 31"/>
          <p:cNvSpPr/>
          <p:nvPr/>
        </p:nvSpPr>
        <p:spPr>
          <a:xfrm>
            <a:off x="13078289" y="2313306"/>
            <a:ext cx="2217206" cy="2671333"/>
          </a:xfrm>
          <a:custGeom>
            <a:avLst/>
            <a:gdLst/>
            <a:ahLst/>
            <a:cxnLst/>
            <a:rect l="l" t="t" r="r" b="b"/>
            <a:pathLst>
              <a:path w="2217206" h="2671333">
                <a:moveTo>
                  <a:pt x="0" y="0"/>
                </a:moveTo>
                <a:lnTo>
                  <a:pt x="2217206" y="0"/>
                </a:lnTo>
                <a:lnTo>
                  <a:pt x="2217206" y="2671333"/>
                </a:lnTo>
                <a:lnTo>
                  <a:pt x="0" y="26713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pic>
        <p:nvPicPr>
          <p:cNvPr id="33" name="Immagine 32" descr="Immagine che contiene Blu elettrico, Carattere, blu, Blu intenso&#10;&#10;Il contenuto generato dall&amp;#39;IA potrebbe non essere corretto.">
            <a:extLst>
              <a:ext uri="{FF2B5EF4-FFF2-40B4-BE49-F238E27FC236}">
                <a16:creationId xmlns:a16="http://schemas.microsoft.com/office/drawing/2014/main" id="{258AB07F-3BCE-445A-9BD4-D8B4637ED9EF}"/>
              </a:ext>
            </a:extLst>
          </p:cNvPr>
          <p:cNvPicPr>
            <a:picLocks noChangeAspect="1"/>
          </p:cNvPicPr>
          <p:nvPr/>
        </p:nvPicPr>
        <p:blipFill>
          <a:blip r:embed="rId15"/>
          <a:stretch>
            <a:fillRect/>
          </a:stretch>
        </p:blipFill>
        <p:spPr>
          <a:xfrm>
            <a:off x="749060" y="8905695"/>
            <a:ext cx="3505200" cy="8001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a:solidFill>
                  <a:srgbClr val="19112C"/>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en-US" sz="1100">
              <a:solidFill>
                <a:srgbClr val="000000"/>
              </a:solidFill>
              <a:latin typeface="Arial"/>
              <a:ea typeface="Arial Italics"/>
              <a:cs typeface="Arial"/>
              <a:sym typeface="Arial Italics"/>
            </a:endParaRPr>
          </a:p>
          <a:p>
            <a:pPr algn="l">
              <a:lnSpc>
                <a:spcPts val="1260"/>
              </a:lnSpc>
            </a:pPr>
            <a:endParaRPr lang="en-US" sz="1050" i="1">
              <a:solidFill>
                <a:srgbClr val="19112C"/>
              </a:solidFill>
              <a:latin typeface="Arial Italics"/>
              <a:ea typeface="Arial Italics"/>
              <a:cs typeface="Arial Italics"/>
            </a:endParaRPr>
          </a:p>
        </p:txBody>
      </p:sp>
      <p:grpSp>
        <p:nvGrpSpPr>
          <p:cNvPr id="19" name="Group 19"/>
          <p:cNvGrpSpPr/>
          <p:nvPr/>
        </p:nvGrpSpPr>
        <p:grpSpPr>
          <a:xfrm>
            <a:off x="379460" y="3512278"/>
            <a:ext cx="4020416" cy="2159993"/>
            <a:chOff x="0" y="0"/>
            <a:chExt cx="5360555" cy="2879991"/>
          </a:xfrm>
        </p:grpSpPr>
        <p:sp>
          <p:nvSpPr>
            <p:cNvPr id="20" name="Freeform 20"/>
            <p:cNvSpPr/>
            <p:nvPr/>
          </p:nvSpPr>
          <p:spPr>
            <a:xfrm>
              <a:off x="0" y="0"/>
              <a:ext cx="5360555" cy="2879991"/>
            </a:xfrm>
            <a:custGeom>
              <a:avLst/>
              <a:gdLst/>
              <a:ahLst/>
              <a:cxnLst/>
              <a:rect l="l" t="t" r="r" b="b"/>
              <a:pathLst>
                <a:path w="5360555" h="2879991">
                  <a:moveTo>
                    <a:pt x="0" y="0"/>
                  </a:moveTo>
                  <a:lnTo>
                    <a:pt x="5360555" y="0"/>
                  </a:lnTo>
                  <a:lnTo>
                    <a:pt x="5360555" y="2879991"/>
                  </a:lnTo>
                  <a:lnTo>
                    <a:pt x="0" y="2879991"/>
                  </a:lnTo>
                  <a:close/>
                </a:path>
              </a:pathLst>
            </a:custGeom>
            <a:solidFill>
              <a:srgbClr val="000000">
                <a:alpha val="0"/>
              </a:srgbClr>
            </a:solidFill>
          </p:spPr>
          <p:txBody>
            <a:bodyPr/>
            <a:lstStyle/>
            <a:p>
              <a:endParaRPr lang="el-GR"/>
            </a:p>
          </p:txBody>
        </p:sp>
        <p:sp>
          <p:nvSpPr>
            <p:cNvPr id="21" name="TextBox 21"/>
            <p:cNvSpPr txBox="1"/>
            <p:nvPr/>
          </p:nvSpPr>
          <p:spPr>
            <a:xfrm>
              <a:off x="0" y="66675"/>
              <a:ext cx="5360555" cy="2813316"/>
            </a:xfrm>
            <a:prstGeom prst="rect">
              <a:avLst/>
            </a:prstGeom>
          </p:spPr>
          <p:txBody>
            <a:bodyPr lIns="0" tIns="0" rIns="0" bIns="0" rtlCol="0" anchor="ctr"/>
            <a:lstStyle/>
            <a:p>
              <a:pPr algn="ctr">
                <a:lnSpc>
                  <a:spcPts val="7128"/>
                </a:lnSpc>
              </a:pPr>
              <a:r>
                <a:rPr lang="en-US" sz="4800" b="1" err="1">
                  <a:solidFill>
                    <a:srgbClr val="19112C"/>
                  </a:solidFill>
                  <a:latin typeface="Georgia Bold"/>
                  <a:ea typeface="Georgia Bold"/>
                  <a:cs typeface="Georgia Bold"/>
                  <a:sym typeface="Georgia Bold"/>
                </a:rPr>
                <a:t>Panoramica</a:t>
              </a:r>
              <a:r>
                <a:rPr lang="en-US" sz="4800" b="1">
                  <a:solidFill>
                    <a:srgbClr val="19112C"/>
                  </a:solidFill>
                  <a:latin typeface="Georgia Bold"/>
                  <a:ea typeface="Georgia Bold"/>
                  <a:cs typeface="Georgia Bold"/>
                  <a:sym typeface="Georgia Bold"/>
                </a:rPr>
                <a:t> </a:t>
              </a:r>
              <a:r>
                <a:rPr lang="en-US" sz="4800" b="1" err="1">
                  <a:solidFill>
                    <a:srgbClr val="19112C"/>
                  </a:solidFill>
                  <a:latin typeface="Georgia Bold"/>
                  <a:ea typeface="Georgia Bold"/>
                  <a:cs typeface="Georgia Bold"/>
                  <a:sym typeface="Georgia Bold"/>
                </a:rPr>
                <a:t>dell'agenda</a:t>
              </a:r>
              <a:endParaRPr lang="en-US" sz="4800" b="1">
                <a:solidFill>
                  <a:srgbClr val="19112C"/>
                </a:solidFill>
                <a:latin typeface="Georgia Bold"/>
                <a:ea typeface="Georgia Bold"/>
                <a:cs typeface="Georgia Bold"/>
                <a:sym typeface="Georgia Bold"/>
              </a:endParaRPr>
            </a:p>
          </p:txBody>
        </p:sp>
      </p:grpSp>
      <p:graphicFrame>
        <p:nvGraphicFramePr>
          <p:cNvPr id="22" name="Table 22"/>
          <p:cNvGraphicFramePr>
            <a:graphicFrameLocks noGrp="1"/>
          </p:cNvGraphicFramePr>
          <p:nvPr>
            <p:extLst>
              <p:ext uri="{D42A27DB-BD31-4B8C-83A1-F6EECF244321}">
                <p14:modId xmlns:p14="http://schemas.microsoft.com/office/powerpoint/2010/main" val="432870837"/>
              </p:ext>
            </p:extLst>
          </p:nvPr>
        </p:nvGraphicFramePr>
        <p:xfrm>
          <a:off x="4673171" y="999721"/>
          <a:ext cx="13213598" cy="7235112"/>
        </p:xfrm>
        <a:graphic>
          <a:graphicData uri="http://schemas.openxmlformats.org/drawingml/2006/table">
            <a:tbl>
              <a:tblPr/>
              <a:tblGrid>
                <a:gridCol w="2132330">
                  <a:extLst>
                    <a:ext uri="{9D8B030D-6E8A-4147-A177-3AD203B41FA5}">
                      <a16:colId xmlns:a16="http://schemas.microsoft.com/office/drawing/2014/main" val="20000"/>
                    </a:ext>
                  </a:extLst>
                </a:gridCol>
                <a:gridCol w="11081268">
                  <a:extLst>
                    <a:ext uri="{9D8B030D-6E8A-4147-A177-3AD203B41FA5}">
                      <a16:colId xmlns:a16="http://schemas.microsoft.com/office/drawing/2014/main" val="20001"/>
                    </a:ext>
                  </a:extLst>
                </a:gridCol>
              </a:tblGrid>
              <a:tr h="686184">
                <a:tc>
                  <a:txBody>
                    <a:bodyPr/>
                    <a:lstStyle/>
                    <a:p>
                      <a:pPr algn="ctr">
                        <a:lnSpc>
                          <a:spcPts val="2879"/>
                        </a:lnSpc>
                        <a:defRPr/>
                      </a:pPr>
                      <a:r>
                        <a:rPr lang="en-US" sz="2400" b="1">
                          <a:solidFill>
                            <a:srgbClr val="FFFFFF"/>
                          </a:solidFill>
                          <a:latin typeface="Arial Bold"/>
                          <a:ea typeface="Arial Bold"/>
                          <a:cs typeface="Arial Bold"/>
                          <a:sym typeface="Arial Bold"/>
                        </a:rPr>
                        <a:t>Fascia oraria</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ctr">
                        <a:lnSpc>
                          <a:spcPts val="2640"/>
                        </a:lnSpc>
                        <a:defRPr/>
                      </a:pPr>
                      <a:r>
                        <a:rPr lang="en-US" sz="2200" b="1" err="1">
                          <a:solidFill>
                            <a:srgbClr val="FFFFFF"/>
                          </a:solidFill>
                          <a:latin typeface="Arial Bold"/>
                          <a:ea typeface="Arial Bold"/>
                          <a:cs typeface="Arial Bold"/>
                          <a:sym typeface="Arial Bold"/>
                        </a:rPr>
                        <a:t>Descrizione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extLst>
                  <a:ext uri="{0D108BD9-81ED-4DB2-BD59-A6C34878D82A}">
                    <a16:rowId xmlns:a16="http://schemas.microsoft.com/office/drawing/2014/main" val="10000"/>
                  </a:ext>
                </a:extLst>
              </a:tr>
              <a:tr h="686184">
                <a:tc>
                  <a:txBody>
                    <a:bodyPr/>
                    <a:lstStyle/>
                    <a:p>
                      <a:pPr algn="l">
                        <a:lnSpc>
                          <a:spcPts val="2879"/>
                        </a:lnSpc>
                        <a:defRPr/>
                      </a:pPr>
                      <a:r>
                        <a:rPr lang="it-IT" sz="1800" b="1" kern="1200">
                          <a:solidFill>
                            <a:schemeClr val="tx1"/>
                          </a:solidFill>
                          <a:effectLst/>
                          <a:latin typeface="+mn-lt"/>
                          <a:ea typeface="+mn-ea"/>
                          <a:cs typeface="+mn-cs"/>
                        </a:rPr>
                        <a:t>18:30 – 18:45</a:t>
                      </a:r>
                      <a:r>
                        <a:rPr lang="it-IT" sz="1800" kern="1200">
                          <a:solidFill>
                            <a:schemeClr val="tx1"/>
                          </a:solidFill>
                          <a:effectLst/>
                          <a:latin typeface="+mn-lt"/>
                          <a:ea typeface="+mn-ea"/>
                          <a:cs typeface="+mn-cs"/>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3168"/>
                        </a:lnSpc>
                        <a:defRPr/>
                      </a:pPr>
                      <a:r>
                        <a:rPr lang="it-IT" sz="1800" kern="1200">
                          <a:solidFill>
                            <a:schemeClr val="tx1"/>
                          </a:solidFill>
                          <a:effectLst/>
                          <a:latin typeface="+mn-lt"/>
                          <a:ea typeface="+mn-ea"/>
                          <a:cs typeface="+mn-cs"/>
                        </a:rPr>
                        <a:t>Registrazione e caffè di benvenuto,</a:t>
                      </a:r>
                    </a:p>
                    <a:p>
                      <a:pPr algn="l">
                        <a:lnSpc>
                          <a:spcPts val="3168"/>
                        </a:lnSpc>
                        <a:defRPr/>
                      </a:pPr>
                      <a:r>
                        <a:rPr lang="it-IT" sz="1800" kern="1200">
                          <a:solidFill>
                            <a:schemeClr val="tx1"/>
                          </a:solidFill>
                          <a:effectLst/>
                          <a:latin typeface="+mn-lt"/>
                          <a:ea typeface="+mn-ea"/>
                          <a:cs typeface="+mn-cs"/>
                        </a:rPr>
                        <a:t>Accoglienza delle partecipanti, presentazioni informali e networking</a:t>
                      </a:r>
                      <a:r>
                        <a:rPr lang="it-IT" sz="2400">
                          <a:effectLst/>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063">
                <a:tc>
                  <a:txBody>
                    <a:bodyPr/>
                    <a:lstStyle/>
                    <a:p>
                      <a:pPr algn="l">
                        <a:lnSpc>
                          <a:spcPts val="1679"/>
                        </a:lnSpc>
                        <a:defRPr/>
                      </a:pPr>
                      <a:r>
                        <a:rPr lang="it-IT" sz="1800" b="1" kern="1200">
                          <a:solidFill>
                            <a:schemeClr val="tx1"/>
                          </a:solidFill>
                          <a:effectLst/>
                          <a:latin typeface="+mn-lt"/>
                          <a:ea typeface="+mn-ea"/>
                          <a:cs typeface="+mn-cs"/>
                        </a:rPr>
                        <a:t>18:45 – 19:15</a:t>
                      </a:r>
                      <a:r>
                        <a:rPr lang="it-IT" sz="1800" kern="1200">
                          <a:solidFill>
                            <a:schemeClr val="tx1"/>
                          </a:solidFill>
                          <a:effectLst/>
                          <a:latin typeface="+mn-lt"/>
                          <a:ea typeface="+mn-ea"/>
                          <a:cs typeface="+mn-cs"/>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r>
                        <a:rPr lang="it-IT" sz="1800" kern="1200">
                          <a:solidFill>
                            <a:schemeClr val="tx1"/>
                          </a:solidFill>
                          <a:effectLst/>
                          <a:latin typeface="+mn-lt"/>
                          <a:ea typeface="+mn-ea"/>
                          <a:cs typeface="+mn-cs"/>
                        </a:rPr>
                        <a:t>Introduzione, </a:t>
                      </a:r>
                      <a:r>
                        <a:rPr lang="it-IT" sz="1800" kern="1200" err="1">
                          <a:solidFill>
                            <a:schemeClr val="tx1"/>
                          </a:solidFill>
                          <a:effectLst/>
                          <a:latin typeface="+mn-lt"/>
                          <a:ea typeface="+mn-ea"/>
                          <a:cs typeface="+mn-cs"/>
                        </a:rPr>
                        <a:t>icebreaker</a:t>
                      </a:r>
                      <a:r>
                        <a:rPr lang="it-IT" sz="1800" kern="1200">
                          <a:solidFill>
                            <a:schemeClr val="tx1"/>
                          </a:solidFill>
                          <a:effectLst/>
                          <a:latin typeface="+mn-lt"/>
                          <a:ea typeface="+mn-ea"/>
                          <a:cs typeface="+mn-cs"/>
                        </a:rPr>
                        <a:t> e formazione dei gruppi</a:t>
                      </a:r>
                      <a:br>
                        <a:rPr lang="it-IT" sz="1800" kern="1200">
                          <a:solidFill>
                            <a:schemeClr val="tx1"/>
                          </a:solidFill>
                          <a:effectLst/>
                          <a:latin typeface="+mn-lt"/>
                          <a:ea typeface="+mn-ea"/>
                          <a:cs typeface="+mn-cs"/>
                        </a:rPr>
                      </a:br>
                      <a:r>
                        <a:rPr lang="it-IT" sz="1800" kern="1200">
                          <a:solidFill>
                            <a:schemeClr val="tx1"/>
                          </a:solidFill>
                          <a:effectLst/>
                          <a:latin typeface="+mn-lt"/>
                          <a:ea typeface="+mn-ea"/>
                          <a:cs typeface="+mn-cs"/>
                        </a:rPr>
                        <a:t> Presentazione del progetto W4Tex, attività introduttive e suddivisione in team</a:t>
                      </a:r>
                      <a:r>
                        <a:rPr lang="it-IT" sz="1100">
                          <a:effectLst/>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063">
                <a:tc>
                  <a:txBody>
                    <a:bodyPr/>
                    <a:lstStyle/>
                    <a:p>
                      <a:pPr algn="l">
                        <a:lnSpc>
                          <a:spcPts val="1679"/>
                        </a:lnSpc>
                        <a:defRPr/>
                      </a:pPr>
                      <a:r>
                        <a:rPr lang="it-IT" sz="1800" b="1" kern="1200">
                          <a:solidFill>
                            <a:schemeClr val="tx1"/>
                          </a:solidFill>
                          <a:effectLst/>
                          <a:latin typeface="+mn-lt"/>
                          <a:ea typeface="+mn-ea"/>
                          <a:cs typeface="+mn-cs"/>
                        </a:rPr>
                        <a:t>19:15 – 20:00</a:t>
                      </a:r>
                      <a:r>
                        <a:rPr lang="it-IT" sz="1800" kern="1200">
                          <a:solidFill>
                            <a:schemeClr val="tx1"/>
                          </a:solidFill>
                          <a:effectLst/>
                          <a:latin typeface="+mn-lt"/>
                          <a:ea typeface="+mn-ea"/>
                          <a:cs typeface="+mn-cs"/>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r>
                        <a:rPr lang="it-IT" sz="1800" kern="1200">
                          <a:solidFill>
                            <a:schemeClr val="tx1"/>
                          </a:solidFill>
                          <a:effectLst/>
                          <a:latin typeface="+mn-lt"/>
                          <a:ea typeface="+mn-ea"/>
                          <a:cs typeface="+mn-cs"/>
                        </a:rPr>
                        <a:t>Interventi delle imprenditrici nel mondo della moda e del tessile</a:t>
                      </a:r>
                      <a:br>
                        <a:rPr lang="it-IT" sz="1800" kern="1200">
                          <a:solidFill>
                            <a:schemeClr val="tx1"/>
                          </a:solidFill>
                          <a:effectLst/>
                          <a:latin typeface="+mn-lt"/>
                          <a:ea typeface="+mn-ea"/>
                          <a:cs typeface="+mn-cs"/>
                        </a:rPr>
                      </a:br>
                      <a:r>
                        <a:rPr lang="it-IT" sz="1800" kern="1200">
                          <a:solidFill>
                            <a:schemeClr val="tx1"/>
                          </a:solidFill>
                          <a:effectLst/>
                          <a:latin typeface="+mn-lt"/>
                          <a:ea typeface="+mn-ea"/>
                          <a:cs typeface="+mn-cs"/>
                        </a:rPr>
                        <a:t> Ogni imprenditrice presenta la propria attività e una sfida reale collegata ai temi W4Tex</a:t>
                      </a:r>
                      <a:r>
                        <a:rPr lang="it-IT" sz="1100">
                          <a:effectLst/>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063">
                <a:tc>
                  <a:txBody>
                    <a:bodyPr/>
                    <a:lstStyle/>
                    <a:p>
                      <a:pPr algn="l">
                        <a:lnSpc>
                          <a:spcPts val="1679"/>
                        </a:lnSpc>
                        <a:defRPr/>
                      </a:pPr>
                      <a:r>
                        <a:rPr lang="it-IT" sz="1800" b="1" kern="1200">
                          <a:solidFill>
                            <a:schemeClr val="tx1"/>
                          </a:solidFill>
                          <a:effectLst/>
                          <a:latin typeface="+mn-lt"/>
                          <a:ea typeface="+mn-ea"/>
                          <a:cs typeface="+mn-cs"/>
                        </a:rPr>
                        <a:t>20:00 – 20:15</a:t>
                      </a:r>
                      <a:r>
                        <a:rPr lang="it-IT" sz="1800" kern="1200">
                          <a:solidFill>
                            <a:schemeClr val="tx1"/>
                          </a:solidFill>
                          <a:effectLst/>
                          <a:latin typeface="+mn-lt"/>
                          <a:ea typeface="+mn-ea"/>
                          <a:cs typeface="+mn-cs"/>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r>
                        <a:rPr lang="it-IT" sz="1800" kern="1200">
                          <a:solidFill>
                            <a:schemeClr val="tx1"/>
                          </a:solidFill>
                          <a:effectLst/>
                          <a:latin typeface="+mn-lt"/>
                          <a:ea typeface="+mn-ea"/>
                          <a:cs typeface="+mn-cs"/>
                        </a:rPr>
                        <a:t>Pausa</a:t>
                      </a:r>
                      <a:r>
                        <a:rPr lang="it-IT" sz="1100">
                          <a:effectLst/>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063">
                <a:tc>
                  <a:txBody>
                    <a:bodyPr/>
                    <a:lstStyle/>
                    <a:p>
                      <a:pPr algn="l">
                        <a:lnSpc>
                          <a:spcPts val="1679"/>
                        </a:lnSpc>
                        <a:defRPr/>
                      </a:pPr>
                      <a:r>
                        <a:rPr lang="it-IT" sz="1800" b="1" kern="1200">
                          <a:solidFill>
                            <a:schemeClr val="tx1"/>
                          </a:solidFill>
                          <a:effectLst/>
                          <a:latin typeface="+mn-lt"/>
                          <a:ea typeface="+mn-ea"/>
                          <a:cs typeface="+mn-cs"/>
                        </a:rPr>
                        <a:t>20:15 – 21:00</a:t>
                      </a:r>
                      <a:r>
                        <a:rPr lang="it-IT" sz="1800" kern="1200">
                          <a:solidFill>
                            <a:schemeClr val="tx1"/>
                          </a:solidFill>
                          <a:effectLst/>
                          <a:latin typeface="+mn-lt"/>
                          <a:ea typeface="+mn-ea"/>
                          <a:cs typeface="+mn-cs"/>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r>
                        <a:rPr lang="it-IT" sz="1800" kern="1200">
                          <a:solidFill>
                            <a:schemeClr val="tx1"/>
                          </a:solidFill>
                          <a:effectLst/>
                          <a:latin typeface="+mn-lt"/>
                          <a:ea typeface="+mn-ea"/>
                          <a:cs typeface="+mn-cs"/>
                        </a:rPr>
                        <a:t>Workshop training – Moduli formativi W4Tex</a:t>
                      </a:r>
                      <a:br>
                        <a:rPr lang="it-IT" sz="1800" kern="1200">
                          <a:solidFill>
                            <a:schemeClr val="tx1"/>
                          </a:solidFill>
                          <a:effectLst/>
                          <a:latin typeface="+mn-lt"/>
                          <a:ea typeface="+mn-ea"/>
                          <a:cs typeface="+mn-cs"/>
                        </a:rPr>
                      </a:br>
                      <a:r>
                        <a:rPr lang="it-IT" sz="1800" kern="1200">
                          <a:solidFill>
                            <a:schemeClr val="tx1"/>
                          </a:solidFill>
                          <a:effectLst/>
                          <a:latin typeface="+mn-lt"/>
                          <a:ea typeface="+mn-ea"/>
                          <a:cs typeface="+mn-cs"/>
                        </a:rPr>
                        <a:t> Breve sessione di formazione sui moduli </a:t>
                      </a:r>
                      <a:r>
                        <a:rPr lang="it-IT" sz="1800" i="1" u="sng" kern="1200">
                          <a:solidFill>
                            <a:schemeClr val="tx1"/>
                          </a:solidFill>
                          <a:effectLst/>
                          <a:latin typeface="+mn-lt"/>
                          <a:ea typeface="+mn-ea"/>
                          <a:cs typeface="+mn-cs"/>
                          <a:hlinkClick r:id="rId8"/>
                        </a:rPr>
                        <a:t>Be A Manager</a:t>
                      </a:r>
                      <a:r>
                        <a:rPr lang="it-IT" sz="1800" kern="1200">
                          <a:solidFill>
                            <a:schemeClr val="tx1"/>
                          </a:solidFill>
                          <a:effectLst/>
                          <a:latin typeface="+mn-lt"/>
                          <a:ea typeface="+mn-ea"/>
                          <a:cs typeface="+mn-cs"/>
                        </a:rPr>
                        <a:t> e </a:t>
                      </a:r>
                      <a:r>
                        <a:rPr lang="it-IT" sz="1800" i="1" u="sng" kern="1200">
                          <a:solidFill>
                            <a:schemeClr val="tx1"/>
                          </a:solidFill>
                          <a:effectLst/>
                          <a:latin typeface="+mn-lt"/>
                          <a:ea typeface="+mn-ea"/>
                          <a:cs typeface="+mn-cs"/>
                          <a:hlinkClick r:id="rId9"/>
                        </a:rPr>
                        <a:t>Women Think Green</a:t>
                      </a:r>
                      <a:r>
                        <a:rPr lang="it-IT" sz="1100">
                          <a:effectLst/>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48063">
                <a:tc>
                  <a:txBody>
                    <a:bodyPr/>
                    <a:lstStyle/>
                    <a:p>
                      <a:pPr algn="l">
                        <a:lnSpc>
                          <a:spcPts val="1679"/>
                        </a:lnSpc>
                        <a:defRPr/>
                      </a:pPr>
                      <a:r>
                        <a:rPr lang="it-IT" sz="1800" b="1" kern="1200">
                          <a:solidFill>
                            <a:schemeClr val="tx1"/>
                          </a:solidFill>
                          <a:effectLst/>
                          <a:latin typeface="+mn-lt"/>
                          <a:ea typeface="+mn-ea"/>
                          <a:cs typeface="+mn-cs"/>
                        </a:rPr>
                        <a:t>21:00 – 22:00</a:t>
                      </a:r>
                      <a:r>
                        <a:rPr lang="it-IT" sz="1800" kern="1200">
                          <a:solidFill>
                            <a:schemeClr val="tx1"/>
                          </a:solidFill>
                          <a:effectLst/>
                          <a:latin typeface="+mn-lt"/>
                          <a:ea typeface="+mn-ea"/>
                          <a:cs typeface="+mn-cs"/>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r>
                        <a:rPr lang="it-IT" sz="1800" kern="1200">
                          <a:solidFill>
                            <a:schemeClr val="tx1"/>
                          </a:solidFill>
                          <a:effectLst/>
                          <a:latin typeface="+mn-lt"/>
                          <a:ea typeface="+mn-ea"/>
                          <a:cs typeface="+mn-cs"/>
                        </a:rPr>
                        <a:t>Sessione di lavoro in team (con mentori)</a:t>
                      </a:r>
                      <a:br>
                        <a:rPr lang="it-IT" sz="1800" kern="1200">
                          <a:solidFill>
                            <a:schemeClr val="tx1"/>
                          </a:solidFill>
                          <a:effectLst/>
                          <a:latin typeface="+mn-lt"/>
                          <a:ea typeface="+mn-ea"/>
                          <a:cs typeface="+mn-cs"/>
                        </a:rPr>
                      </a:br>
                      <a:r>
                        <a:rPr lang="it-IT" sz="1800" kern="1200">
                          <a:solidFill>
                            <a:schemeClr val="tx1"/>
                          </a:solidFill>
                          <a:effectLst/>
                          <a:latin typeface="+mn-lt"/>
                          <a:ea typeface="+mn-ea"/>
                          <a:cs typeface="+mn-cs"/>
                        </a:rPr>
                        <a:t> Sviluppo delle idee in gruppo, con supporto di mentori e feedback dalle imprenditrici</a:t>
                      </a:r>
                      <a:r>
                        <a:rPr lang="it-IT" sz="1100">
                          <a:effectLst/>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48063">
                <a:tc>
                  <a:txBody>
                    <a:bodyPr/>
                    <a:lstStyle/>
                    <a:p>
                      <a:pPr algn="l">
                        <a:lnSpc>
                          <a:spcPts val="1679"/>
                        </a:lnSpc>
                        <a:defRPr/>
                      </a:pPr>
                      <a:r>
                        <a:rPr lang="it-IT" sz="1800" b="1" kern="1200">
                          <a:solidFill>
                            <a:schemeClr val="tx1"/>
                          </a:solidFill>
                          <a:effectLst/>
                          <a:latin typeface="+mn-lt"/>
                          <a:ea typeface="+mn-ea"/>
                          <a:cs typeface="+mn-cs"/>
                        </a:rPr>
                        <a:t>22:00 – 22:30</a:t>
                      </a:r>
                      <a:r>
                        <a:rPr lang="it-IT" sz="1800" kern="1200">
                          <a:solidFill>
                            <a:schemeClr val="tx1"/>
                          </a:solidFill>
                          <a:effectLst/>
                          <a:latin typeface="+mn-lt"/>
                          <a:ea typeface="+mn-ea"/>
                          <a:cs typeface="+mn-cs"/>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r>
                        <a:rPr lang="it-IT" sz="1800" kern="1200">
                          <a:solidFill>
                            <a:schemeClr val="tx1"/>
                          </a:solidFill>
                          <a:effectLst/>
                          <a:latin typeface="+mn-lt"/>
                          <a:ea typeface="+mn-ea"/>
                          <a:cs typeface="+mn-cs"/>
                        </a:rPr>
                        <a:t>Preparazione e presentazione dei pitch</a:t>
                      </a:r>
                      <a:br>
                        <a:rPr lang="it-IT" sz="1800" kern="1200">
                          <a:solidFill>
                            <a:schemeClr val="tx1"/>
                          </a:solidFill>
                          <a:effectLst/>
                          <a:latin typeface="+mn-lt"/>
                          <a:ea typeface="+mn-ea"/>
                          <a:cs typeface="+mn-cs"/>
                        </a:rPr>
                      </a:br>
                      <a:r>
                        <a:rPr lang="it-IT" sz="1800" kern="1200">
                          <a:solidFill>
                            <a:schemeClr val="tx1"/>
                          </a:solidFill>
                          <a:effectLst/>
                          <a:latin typeface="+mn-lt"/>
                          <a:ea typeface="+mn-ea"/>
                          <a:cs typeface="+mn-cs"/>
                        </a:rPr>
                        <a:t> Presentazione dei progetti dei team e discussione finale</a:t>
                      </a:r>
                      <a:r>
                        <a:rPr lang="it-IT" sz="1100">
                          <a:effectLst/>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48063">
                <a:tc>
                  <a:txBody>
                    <a:bodyPr/>
                    <a:lstStyle/>
                    <a:p>
                      <a:pPr algn="l">
                        <a:lnSpc>
                          <a:spcPts val="1679"/>
                        </a:lnSpc>
                        <a:defRPr/>
                      </a:pPr>
                      <a:r>
                        <a:rPr lang="it-IT" sz="1800" b="1" kern="1200">
                          <a:solidFill>
                            <a:schemeClr val="tx1"/>
                          </a:solidFill>
                          <a:effectLst/>
                          <a:latin typeface="+mn-lt"/>
                          <a:ea typeface="+mn-ea"/>
                          <a:cs typeface="+mn-cs"/>
                        </a:rPr>
                        <a:t>22:30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r>
                        <a:rPr lang="it-IT" sz="1800" kern="1200">
                          <a:solidFill>
                            <a:schemeClr val="tx1"/>
                          </a:solidFill>
                          <a:effectLst/>
                          <a:latin typeface="+mn-lt"/>
                          <a:ea typeface="+mn-ea"/>
                          <a:cs typeface="+mn-cs"/>
                        </a:rPr>
                        <a:t>Chiusura e premiazione</a:t>
                      </a:r>
                      <a:br>
                        <a:rPr lang="it-IT" sz="1800" kern="1200">
                          <a:solidFill>
                            <a:schemeClr val="tx1"/>
                          </a:solidFill>
                          <a:effectLst/>
                          <a:latin typeface="+mn-lt"/>
                          <a:ea typeface="+mn-ea"/>
                          <a:cs typeface="+mn-cs"/>
                        </a:rPr>
                      </a:br>
                      <a:r>
                        <a:rPr lang="it-IT" sz="1800" kern="1200">
                          <a:solidFill>
                            <a:schemeClr val="tx1"/>
                          </a:solidFill>
                          <a:effectLst/>
                          <a:latin typeface="+mn-lt"/>
                          <a:ea typeface="+mn-ea"/>
                          <a:cs typeface="+mn-cs"/>
                        </a:rPr>
                        <a:t> Annuncio del team vincitore e conclusione dell’evento</a:t>
                      </a:r>
                      <a:r>
                        <a:rPr lang="it-IT" sz="1100">
                          <a:effectLst/>
                        </a:rPr>
                        <a: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bl>
          </a:graphicData>
        </a:graphic>
      </p:graphicFrame>
      <p:pic>
        <p:nvPicPr>
          <p:cNvPr id="24" name="Immagine 23" descr="Immagine che contiene Blu elettrico, Carattere, blu, Blu intenso&#10;&#10;Il contenuto generato dall&amp;#39;IA potrebbe non essere corretto.">
            <a:extLst>
              <a:ext uri="{FF2B5EF4-FFF2-40B4-BE49-F238E27FC236}">
                <a16:creationId xmlns:a16="http://schemas.microsoft.com/office/drawing/2014/main" id="{65D2FF48-6C7F-0C04-B4A4-525EE9E4209A}"/>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responsabili</a:t>
            </a:r>
            <a:r>
              <a:rPr lang="en-US" sz="1050">
                <a:solidFill>
                  <a:srgbClr val="00002E"/>
                </a:solidFill>
                <a:latin typeface="Arial"/>
                <a:ea typeface="Arial Italics"/>
                <a:cs typeface="Arial"/>
                <a:sym typeface="Arial Italics"/>
              </a:rPr>
              <a:t>.</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488402" y="5954"/>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Modello di risultato proposto</a:t>
              </a:r>
            </a:p>
          </p:txBody>
        </p:sp>
      </p:grpSp>
      <p:graphicFrame>
        <p:nvGraphicFramePr>
          <p:cNvPr id="26" name="Table 26"/>
          <p:cNvGraphicFramePr>
            <a:graphicFrameLocks noGrp="1"/>
          </p:cNvGraphicFramePr>
          <p:nvPr>
            <p:extLst>
              <p:ext uri="{D42A27DB-BD31-4B8C-83A1-F6EECF244321}">
                <p14:modId xmlns:p14="http://schemas.microsoft.com/office/powerpoint/2010/main" val="3115821684"/>
              </p:ext>
            </p:extLst>
          </p:nvPr>
        </p:nvGraphicFramePr>
        <p:xfrm>
          <a:off x="474273" y="1567691"/>
          <a:ext cx="14046595" cy="4916964"/>
        </p:xfrm>
        <a:graphic>
          <a:graphicData uri="http://schemas.openxmlformats.org/drawingml/2006/table">
            <a:tbl>
              <a:tblPr/>
              <a:tblGrid>
                <a:gridCol w="1335035">
                  <a:extLst>
                    <a:ext uri="{9D8B030D-6E8A-4147-A177-3AD203B41FA5}">
                      <a16:colId xmlns:a16="http://schemas.microsoft.com/office/drawing/2014/main" val="20000"/>
                    </a:ext>
                  </a:extLst>
                </a:gridCol>
                <a:gridCol w="2105011">
                  <a:extLst>
                    <a:ext uri="{9D8B030D-6E8A-4147-A177-3AD203B41FA5}">
                      <a16:colId xmlns:a16="http://schemas.microsoft.com/office/drawing/2014/main" val="20001"/>
                    </a:ext>
                  </a:extLst>
                </a:gridCol>
                <a:gridCol w="1592099">
                  <a:extLst>
                    <a:ext uri="{9D8B030D-6E8A-4147-A177-3AD203B41FA5}">
                      <a16:colId xmlns:a16="http://schemas.microsoft.com/office/drawing/2014/main" val="20002"/>
                    </a:ext>
                  </a:extLst>
                </a:gridCol>
                <a:gridCol w="2472444">
                  <a:extLst>
                    <a:ext uri="{9D8B030D-6E8A-4147-A177-3AD203B41FA5}">
                      <a16:colId xmlns:a16="http://schemas.microsoft.com/office/drawing/2014/main" val="20003"/>
                    </a:ext>
                  </a:extLst>
                </a:gridCol>
                <a:gridCol w="1943077">
                  <a:extLst>
                    <a:ext uri="{9D8B030D-6E8A-4147-A177-3AD203B41FA5}">
                      <a16:colId xmlns:a16="http://schemas.microsoft.com/office/drawing/2014/main" val="20004"/>
                    </a:ext>
                  </a:extLst>
                </a:gridCol>
                <a:gridCol w="1877150">
                  <a:extLst>
                    <a:ext uri="{9D8B030D-6E8A-4147-A177-3AD203B41FA5}">
                      <a16:colId xmlns:a16="http://schemas.microsoft.com/office/drawing/2014/main" val="20005"/>
                    </a:ext>
                  </a:extLst>
                </a:gridCol>
                <a:gridCol w="2721779">
                  <a:extLst>
                    <a:ext uri="{9D8B030D-6E8A-4147-A177-3AD203B41FA5}">
                      <a16:colId xmlns:a16="http://schemas.microsoft.com/office/drawing/2014/main" val="20006"/>
                    </a:ext>
                  </a:extLst>
                </a:gridCol>
              </a:tblGrid>
              <a:tr h="1477866">
                <a:tc>
                  <a:txBody>
                    <a:bodyPr/>
                    <a:lstStyle/>
                    <a:p>
                      <a:pPr algn="l">
                        <a:lnSpc>
                          <a:spcPts val="3000"/>
                        </a:lnSpc>
                        <a:defRPr/>
                      </a:pPr>
                      <a:r>
                        <a:rPr lang="en-US" sz="2200" b="1">
                          <a:solidFill>
                            <a:srgbClr val="FFFFFF"/>
                          </a:solidFill>
                          <a:latin typeface="Arial Bold"/>
                          <a:ea typeface="Arial Bold"/>
                          <a:cs typeface="Arial Bold"/>
                          <a:sym typeface="Arial Bold"/>
                        </a:rPr>
                        <a:t>Idea n.</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200" b="1">
                          <a:solidFill>
                            <a:srgbClr val="FFFFFF"/>
                          </a:solidFill>
                          <a:latin typeface="Arial Bold"/>
                          <a:ea typeface="Arial Bold"/>
                          <a:cs typeface="Arial Bold"/>
                          <a:sym typeface="Arial Bold"/>
                        </a:rPr>
                        <a:t>Vantaggi </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200" b="1">
                          <a:solidFill>
                            <a:srgbClr val="FFFFFF"/>
                          </a:solidFill>
                          <a:latin typeface="Arial Bold"/>
                          <a:ea typeface="Arial Bold"/>
                          <a:cs typeface="Arial Bold"/>
                          <a:sym typeface="Arial Bold"/>
                        </a:rPr>
                        <a:t>Limiti</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200" b="1">
                          <a:solidFill>
                            <a:srgbClr val="FFFFFF"/>
                          </a:solidFill>
                          <a:latin typeface="Arial Bold"/>
                          <a:ea typeface="Arial Bold"/>
                          <a:cs typeface="Arial Bold"/>
                          <a:sym typeface="Arial Bold"/>
                        </a:rPr>
                        <a:t>Impatto ambientale/sociale positivo</a:t>
                      </a:r>
                      <a:endParaRPr lang="en-US" sz="2200"/>
                    </a:p>
                    <a:p>
                      <a:pPr algn="l">
                        <a:lnSpc>
                          <a:spcPts val="3000"/>
                        </a:lnSpc>
                      </a:pPr>
                      <a:r>
                        <a:rPr lang="en-US" sz="2200" b="1">
                          <a:solidFill>
                            <a:srgbClr val="FFFFFF"/>
                          </a:solidFill>
                          <a:latin typeface="Arial Bold"/>
                          <a:ea typeface="Arial Bold"/>
                          <a:cs typeface="Arial Bold"/>
                          <a:sym typeface="Arial Bold"/>
                        </a:rPr>
                        <a:t>sociale positivo</a:t>
                      </a:r>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200" b="1">
                          <a:solidFill>
                            <a:srgbClr val="FFFFFF"/>
                          </a:solidFill>
                          <a:latin typeface="Arial Bold"/>
                          <a:ea typeface="Arial Bold"/>
                          <a:cs typeface="Arial Bold"/>
                          <a:sym typeface="Arial Bold"/>
                        </a:rPr>
                        <a:t>Innovazione/Creatività</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200" b="1" err="1">
                          <a:solidFill>
                            <a:srgbClr val="FFFFFF"/>
                          </a:solidFill>
                          <a:latin typeface="Arial Bold"/>
                          <a:ea typeface="Arial Bold"/>
                          <a:cs typeface="Arial Bold"/>
                          <a:sym typeface="Arial Bold"/>
                        </a:rPr>
                        <a:t>Innovazione</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200" b="1">
                          <a:solidFill>
                            <a:srgbClr val="FFFFFF"/>
                          </a:solidFill>
                          <a:latin typeface="Arial Bold"/>
                          <a:ea typeface="Arial Bold"/>
                          <a:cs typeface="Arial Bold"/>
                          <a:sym typeface="Arial Bold"/>
                        </a:rPr>
                        <a:t>Redditività economica</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48354">
                <a:tc>
                  <a:txBody>
                    <a:bodyPr/>
                    <a:lstStyle/>
                    <a:p>
                      <a:pPr algn="l">
                        <a:lnSpc>
                          <a:spcPts val="2639"/>
                        </a:lnSpc>
                        <a:defRPr/>
                      </a:pPr>
                      <a:r>
                        <a:rPr lang="en-US" sz="2200">
                          <a:solidFill>
                            <a:srgbClr val="19112C"/>
                          </a:solidFill>
                          <a:latin typeface="Arial"/>
                          <a:ea typeface="Arial"/>
                          <a:cs typeface="Arial"/>
                          <a:sym typeface="Arial"/>
                        </a:rPr>
                        <a:t>1</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354">
                <a:tc>
                  <a:txBody>
                    <a:bodyPr/>
                    <a:lstStyle/>
                    <a:p>
                      <a:pPr algn="l">
                        <a:lnSpc>
                          <a:spcPts val="2639"/>
                        </a:lnSpc>
                        <a:defRPr/>
                      </a:pPr>
                      <a:r>
                        <a:rPr lang="en-US" sz="2200">
                          <a:solidFill>
                            <a:srgbClr val="19112C"/>
                          </a:solidFill>
                          <a:latin typeface="Arial"/>
                          <a:ea typeface="Arial"/>
                          <a:cs typeface="Arial"/>
                          <a:sym typeface="Arial"/>
                        </a:rPr>
                        <a:t>2</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354">
                <a:tc>
                  <a:txBody>
                    <a:bodyPr/>
                    <a:lstStyle/>
                    <a:p>
                      <a:pPr algn="l">
                        <a:lnSpc>
                          <a:spcPts val="2639"/>
                        </a:lnSpc>
                        <a:defRPr/>
                      </a:pPr>
                      <a:r>
                        <a:rPr lang="en-US" sz="2200">
                          <a:solidFill>
                            <a:srgbClr val="19112C"/>
                          </a:solidFill>
                          <a:latin typeface="Arial"/>
                          <a:ea typeface="Arial"/>
                          <a:cs typeface="Arial"/>
                          <a:sym typeface="Arial"/>
                        </a:rPr>
                        <a:t>3</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354">
                <a:tc>
                  <a:txBody>
                    <a:bodyPr/>
                    <a:lstStyle/>
                    <a:p>
                      <a:pPr algn="l">
                        <a:lnSpc>
                          <a:spcPts val="2639"/>
                        </a:lnSpc>
                        <a:defRPr/>
                      </a:pPr>
                      <a:r>
                        <a:rPr lang="en-US" sz="2200">
                          <a:solidFill>
                            <a:srgbClr val="19112C"/>
                          </a:solidFill>
                          <a:latin typeface="Arial"/>
                          <a:ea typeface="Arial"/>
                          <a:cs typeface="Arial"/>
                          <a:sym typeface="Arial"/>
                        </a:rPr>
                        <a:t>4</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354">
                <a:tc>
                  <a:txBody>
                    <a:bodyPr/>
                    <a:lstStyle/>
                    <a:p>
                      <a:pPr algn="l">
                        <a:lnSpc>
                          <a:spcPts val="2639"/>
                        </a:lnSpc>
                        <a:defRPr/>
                      </a:pPr>
                      <a:r>
                        <a:rPr lang="en-US" sz="2200">
                          <a:solidFill>
                            <a:srgbClr val="19112C"/>
                          </a:solidFill>
                          <a:latin typeface="Arial"/>
                          <a:ea typeface="Arial"/>
                          <a:cs typeface="Arial"/>
                          <a:sym typeface="Arial"/>
                        </a:rPr>
                        <a:t>…</a:t>
                      </a: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22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bl>
          </a:graphicData>
        </a:graphic>
      </p:graphicFrame>
      <p:graphicFrame>
        <p:nvGraphicFramePr>
          <p:cNvPr id="27" name="Table 27"/>
          <p:cNvGraphicFramePr>
            <a:graphicFrameLocks noGrp="1"/>
          </p:cNvGraphicFramePr>
          <p:nvPr/>
        </p:nvGraphicFramePr>
        <p:xfrm>
          <a:off x="474273" y="6484337"/>
          <a:ext cx="14046595" cy="2262186"/>
        </p:xfrm>
        <a:graphic>
          <a:graphicData uri="http://schemas.openxmlformats.org/drawingml/2006/table">
            <a:tbl>
              <a:tblPr/>
              <a:tblGrid>
                <a:gridCol w="4522972">
                  <a:extLst>
                    <a:ext uri="{9D8B030D-6E8A-4147-A177-3AD203B41FA5}">
                      <a16:colId xmlns:a16="http://schemas.microsoft.com/office/drawing/2014/main" val="20000"/>
                    </a:ext>
                  </a:extLst>
                </a:gridCol>
                <a:gridCol w="9523623">
                  <a:extLst>
                    <a:ext uri="{9D8B030D-6E8A-4147-A177-3AD203B41FA5}">
                      <a16:colId xmlns:a16="http://schemas.microsoft.com/office/drawing/2014/main" val="20001"/>
                    </a:ext>
                  </a:extLst>
                </a:gridCol>
              </a:tblGrid>
              <a:tr h="754062">
                <a:tc>
                  <a:txBody>
                    <a:bodyPr/>
                    <a:lstStyle/>
                    <a:p>
                      <a:pPr algn="l">
                        <a:lnSpc>
                          <a:spcPts val="3240"/>
                        </a:lnSpc>
                        <a:defRPr/>
                      </a:pPr>
                      <a:r>
                        <a:rPr lang="en-US" sz="2700" b="1">
                          <a:solidFill>
                            <a:srgbClr val="FFFFFF"/>
                          </a:solidFill>
                          <a:latin typeface="Arial Bold"/>
                          <a:ea typeface="Arial Bold"/>
                          <a:cs typeface="Arial Bold"/>
                          <a:sym typeface="Arial Bold"/>
                        </a:rPr>
                        <a:t>Soluzione selezionata:</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0"/>
                  </a:ext>
                </a:extLst>
              </a:tr>
              <a:tr h="754062">
                <a:tc>
                  <a:txBody>
                    <a:bodyPr/>
                    <a:lstStyle/>
                    <a:p>
                      <a:pPr algn="l">
                        <a:lnSpc>
                          <a:spcPts val="3240"/>
                        </a:lnSpc>
                        <a:defRPr/>
                      </a:pPr>
                      <a:r>
                        <a:rPr lang="en-US" sz="2700" b="1">
                          <a:solidFill>
                            <a:srgbClr val="FFFFFF"/>
                          </a:solidFill>
                          <a:latin typeface="Arial Bold"/>
                          <a:ea typeface="Arial Bold"/>
                          <a:cs typeface="Arial Bold"/>
                          <a:sym typeface="Arial Bold"/>
                        </a:rPr>
                        <a:t>Giustificazione: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5E3CF"/>
                    </a:solidFill>
                  </a:tcPr>
                </a:tc>
                <a:extLst>
                  <a:ext uri="{0D108BD9-81ED-4DB2-BD59-A6C34878D82A}">
                    <a16:rowId xmlns:a16="http://schemas.microsoft.com/office/drawing/2014/main" val="10001"/>
                  </a:ext>
                </a:extLst>
              </a:tr>
              <a:tr h="754062">
                <a:tc>
                  <a:txBody>
                    <a:bodyPr/>
                    <a:lstStyle/>
                    <a:p>
                      <a:pPr algn="l">
                        <a:lnSpc>
                          <a:spcPts val="3240"/>
                        </a:lnSpc>
                        <a:defRPr/>
                      </a:pPr>
                      <a:r>
                        <a:rPr lang="en-US" sz="2700" b="1">
                          <a:solidFill>
                            <a:srgbClr val="FFFFFF"/>
                          </a:solidFill>
                          <a:latin typeface="Arial Bold"/>
                          <a:ea typeface="Arial Bold"/>
                          <a:cs typeface="Arial Bold"/>
                          <a:sym typeface="Arial Bold"/>
                        </a:rPr>
                        <a:t>Impatto previsto:</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2"/>
                  </a:ext>
                </a:extLst>
              </a:tr>
            </a:tbl>
          </a:graphicData>
        </a:graphic>
      </p:graphicFrame>
      <p:pic>
        <p:nvPicPr>
          <p:cNvPr id="29" name="Immagine 28" descr="Immagine che contiene Blu elettrico, Carattere, blu, Blu intenso&#10;&#10;Il contenuto generato dall&amp;#39;IA potrebbe non essere corretto.">
            <a:extLst>
              <a:ext uri="{FF2B5EF4-FFF2-40B4-BE49-F238E27FC236}">
                <a16:creationId xmlns:a16="http://schemas.microsoft.com/office/drawing/2014/main" id="{7C4763DF-F764-6E86-2E78-272909A67D5F}"/>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4. Sviluppo creativo</a:t>
              </a:r>
            </a:p>
          </p:txBody>
        </p:sp>
      </p:grpSp>
      <p:sp>
        <p:nvSpPr>
          <p:cNvPr id="23" name="Freeform 23"/>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Freeform 24"/>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5" name="Freeform 25"/>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responsabili</a:t>
            </a:r>
            <a:r>
              <a:rPr lang="en-US" sz="1050">
                <a:solidFill>
                  <a:srgbClr val="00002E"/>
                </a:solidFill>
                <a:latin typeface="Arial"/>
                <a:ea typeface="Arial Italics"/>
                <a:cs typeface="Arial"/>
                <a:sym typeface="Arial Italics"/>
              </a:rPr>
              <a:t>.</a:t>
            </a:r>
            <a:endParaRPr lang="it-IT">
              <a:solidFill>
                <a:srgbClr val="00002E"/>
              </a:solidFill>
              <a:latin typeface="Arial"/>
              <a:cs typeface="Arial"/>
            </a:endParaRPr>
          </a:p>
        </p:txBody>
      </p:sp>
      <p:sp>
        <p:nvSpPr>
          <p:cNvPr id="27" name="TextBox 27"/>
          <p:cNvSpPr txBox="1"/>
          <p:nvPr/>
        </p:nvSpPr>
        <p:spPr>
          <a:xfrm>
            <a:off x="2190318" y="4878279"/>
            <a:ext cx="2180804"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30 minuti</a:t>
            </a:r>
          </a:p>
        </p:txBody>
      </p:sp>
      <p:sp>
        <p:nvSpPr>
          <p:cNvPr id="28" name="TextBox 28"/>
          <p:cNvSpPr txBox="1"/>
          <p:nvPr/>
        </p:nvSpPr>
        <p:spPr>
          <a:xfrm>
            <a:off x="7012679" y="4878279"/>
            <a:ext cx="3346130" cy="11068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per definire la proposta finale con un'identità chiara e distintiva</a:t>
            </a:r>
          </a:p>
        </p:txBody>
      </p:sp>
      <p:sp>
        <p:nvSpPr>
          <p:cNvPr id="29" name="TextBox 29"/>
          <p:cNvSpPr txBox="1"/>
          <p:nvPr/>
        </p:nvSpPr>
        <p:spPr>
          <a:xfrm>
            <a:off x="1028700" y="6327984"/>
            <a:ext cx="16607952" cy="2309241"/>
          </a:xfrm>
          <a:prstGeom prst="rect">
            <a:avLst/>
          </a:prstGeom>
        </p:spPr>
        <p:txBody>
          <a:bodyPr lIns="0" tIns="0" rIns="0" bIns="0" rtlCol="0" anchor="t">
            <a:spAutoFit/>
          </a:bodyPr>
          <a:lstStyle/>
          <a:p>
            <a:pPr algn="l">
              <a:lnSpc>
                <a:spcPts val="2592"/>
              </a:lnSpc>
            </a:pPr>
            <a:r>
              <a:rPr lang="en-US" sz="3000">
                <a:solidFill>
                  <a:srgbClr val="19112C"/>
                </a:solidFill>
                <a:latin typeface="Arial"/>
                <a:ea typeface="Arial"/>
                <a:cs typeface="Arial"/>
                <a:sym typeface="Arial"/>
              </a:rPr>
              <a:t>La tua idea deve essere unica, creativa, realizzabile e pertinente al mercato.</a:t>
            </a:r>
          </a:p>
          <a:p>
            <a:pPr algn="l">
              <a:lnSpc>
                <a:spcPts val="2592"/>
              </a:lnSpc>
            </a:pPr>
            <a:endParaRPr lang="en-US" sz="3000">
              <a:solidFill>
                <a:srgbClr val="19112C"/>
              </a:solidFill>
              <a:latin typeface="Arial"/>
              <a:ea typeface="Arial"/>
              <a:cs typeface="Arial"/>
              <a:sym typeface="Arial"/>
            </a:endParaRPr>
          </a:p>
          <a:p>
            <a:pPr marL="647700" lvl="1" indent="-323850" algn="l">
              <a:lnSpc>
                <a:spcPts val="2592"/>
              </a:lnSpc>
              <a:buFont typeface="Arial"/>
              <a:buChar char="•"/>
            </a:pPr>
            <a:r>
              <a:rPr lang="en-US" sz="3000">
                <a:solidFill>
                  <a:srgbClr val="19112C"/>
                </a:solidFill>
                <a:latin typeface="Arial"/>
                <a:ea typeface="Arial"/>
                <a:cs typeface="Arial"/>
                <a:sym typeface="Arial"/>
              </a:rPr>
              <a:t>La soluzione deve essere creativa e innovativa.</a:t>
            </a:r>
          </a:p>
          <a:p>
            <a:pPr marL="647700" lvl="1" indent="-323850" algn="l">
              <a:lnSpc>
                <a:spcPts val="2592"/>
              </a:lnSpc>
              <a:buFont typeface="Arial"/>
              <a:buChar char="•"/>
            </a:pPr>
            <a:r>
              <a:rPr lang="en-US" sz="3000">
                <a:solidFill>
                  <a:srgbClr val="19112C"/>
                </a:solidFill>
                <a:latin typeface="Arial"/>
                <a:ea typeface="Arial"/>
                <a:cs typeface="Arial"/>
                <a:sym typeface="Arial"/>
              </a:rPr>
              <a:t>Deve offrire un "vantaggio competitivo" o un "valore aggiunto" che mantenga l'azienda tessile in una buona posizione sul mercato.</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Pensa ai criteri di valutazione!</a:t>
            </a:r>
          </a:p>
        </p:txBody>
      </p:sp>
      <p:sp>
        <p:nvSpPr>
          <p:cNvPr id="30" name="TextBox 30"/>
          <p:cNvSpPr txBox="1"/>
          <p:nvPr/>
        </p:nvSpPr>
        <p:spPr>
          <a:xfrm>
            <a:off x="12437736" y="4878279"/>
            <a:ext cx="3346130"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proposta finale dell'idea</a:t>
            </a:r>
          </a:p>
        </p:txBody>
      </p:sp>
      <p:pic>
        <p:nvPicPr>
          <p:cNvPr id="32" name="Immagine 31" descr="Immagine che contiene Blu elettrico, Carattere, blu, Blu intenso&#10;&#10;Il contenuto generato dall&amp;#39;IA potrebbe non essere corretto.">
            <a:extLst>
              <a:ext uri="{FF2B5EF4-FFF2-40B4-BE49-F238E27FC236}">
                <a16:creationId xmlns:a16="http://schemas.microsoft.com/office/drawing/2014/main" id="{4CECC59E-A91B-E2A4-1BF5-6DAC83F68BE5}"/>
              </a:ext>
            </a:extLst>
          </p:cNvPr>
          <p:cNvPicPr>
            <a:picLocks noChangeAspect="1"/>
          </p:cNvPicPr>
          <p:nvPr/>
        </p:nvPicPr>
        <p:blipFill>
          <a:blip r:embed="rId15"/>
          <a:stretch>
            <a:fillRect/>
          </a:stretch>
        </p:blipFill>
        <p:spPr>
          <a:xfrm>
            <a:off x="749060" y="8905695"/>
            <a:ext cx="3505200" cy="8001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err="1">
                <a:solidFill>
                  <a:srgbClr val="00002E"/>
                </a:solidFill>
                <a:latin typeface="Arial"/>
                <a:ea typeface="Arial Italics"/>
                <a:cs typeface="Arial"/>
                <a:sym typeface="Arial Italics"/>
              </a:rPr>
              <a:t>Finanziato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dall'Unione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espresse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appartengono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tuttavia</a:t>
            </a:r>
            <a:r>
              <a:rPr lang="en-US" sz="1050">
                <a:solidFill>
                  <a:srgbClr val="00002E"/>
                </a:solidFill>
                <a:latin typeface="Arial"/>
                <a:ea typeface="Arial Italics"/>
                <a:cs typeface="Arial"/>
                <a:sym typeface="Arial Italics"/>
              </a:rPr>
              <a:t>, al solo o ai soli </a:t>
            </a:r>
            <a:r>
              <a:rPr lang="en-US" sz="1050" err="1">
                <a:solidFill>
                  <a:srgbClr val="00002E"/>
                </a:solidFill>
                <a:latin typeface="Arial"/>
                <a:ea typeface="Arial Italics"/>
                <a:cs typeface="Arial"/>
                <a:sym typeface="Arial Italics"/>
              </a:rPr>
              <a:t>autori</a:t>
            </a:r>
            <a:r>
              <a:rPr lang="en-US" sz="1050">
                <a:solidFill>
                  <a:srgbClr val="00002E"/>
                </a:solidFill>
                <a:latin typeface="Arial"/>
                <a:ea typeface="Arial Italics"/>
                <a:cs typeface="Arial"/>
                <a:sym typeface="Arial Italics"/>
              </a:rPr>
              <a:t> e non </a:t>
            </a:r>
            <a:r>
              <a:rPr lang="en-US" sz="1050" err="1">
                <a:solidFill>
                  <a:srgbClr val="00002E"/>
                </a:solidFill>
                <a:latin typeface="Arial"/>
                <a:ea typeface="Arial Italics"/>
                <a:cs typeface="Arial"/>
                <a:sym typeface="Arial Italics"/>
              </a:rPr>
              <a:t>riflettono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necessariamente</a:t>
            </a:r>
            <a:r>
              <a:rPr lang="en-US" sz="1050">
                <a:solidFill>
                  <a:srgbClr val="00002E"/>
                </a:solidFill>
                <a:latin typeface="Arial"/>
                <a:ea typeface="Arial Italics"/>
                <a:cs typeface="Arial"/>
                <a:sym typeface="Arial Italics"/>
              </a:rPr>
              <a:t> le </a:t>
            </a:r>
            <a:r>
              <a:rPr lang="en-US" sz="1050" err="1">
                <a:solidFill>
                  <a:srgbClr val="00002E"/>
                </a:solidFill>
                <a:latin typeface="Arial"/>
                <a:ea typeface="Arial Italics"/>
                <a:cs typeface="Arial"/>
                <a:sym typeface="Arial Italics"/>
              </a:rPr>
              <a:t>opinioni</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dell'Unione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o </a:t>
            </a:r>
            <a:r>
              <a:rPr lang="en-US" sz="1050" err="1">
                <a:solidFill>
                  <a:srgbClr val="00002E"/>
                </a:solidFill>
                <a:latin typeface="Arial"/>
                <a:ea typeface="Arial Italics"/>
                <a:cs typeface="Arial"/>
                <a:sym typeface="Arial Italics"/>
              </a:rPr>
              <a:t>dell’Agenzia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esecutiva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per </a:t>
            </a:r>
            <a:r>
              <a:rPr lang="en-US" sz="1050" err="1">
                <a:solidFill>
                  <a:srgbClr val="00002E"/>
                </a:solidFill>
                <a:latin typeface="Arial"/>
                <a:ea typeface="Arial Italics"/>
                <a:cs typeface="Arial"/>
                <a:sym typeface="Arial Italics"/>
              </a:rPr>
              <a:t>l’istruzione</a:t>
            </a:r>
            <a:r>
              <a:rPr lang="en-US" sz="1050">
                <a:solidFill>
                  <a:srgbClr val="00002E"/>
                </a:solidFill>
                <a:latin typeface="Arial"/>
                <a:ea typeface="Arial Italics"/>
                <a:cs typeface="Arial"/>
                <a:sym typeface="Arial Italics"/>
              </a:rPr>
              <a:t> e la </a:t>
            </a:r>
            <a:r>
              <a:rPr lang="en-US" sz="1050" err="1">
                <a:solidFill>
                  <a:srgbClr val="00002E"/>
                </a:solidFill>
                <a:latin typeface="Arial"/>
                <a:ea typeface="Arial Italics"/>
                <a:cs typeface="Arial"/>
                <a:sym typeface="Arial Italics"/>
              </a:rPr>
              <a:t>cultura</a:t>
            </a:r>
            <a:r>
              <a:rPr lang="en-US" sz="1050">
                <a:solidFill>
                  <a:srgbClr val="00002E"/>
                </a:solidFill>
                <a:latin typeface="Arial"/>
                <a:ea typeface="Arial Italics"/>
                <a:cs typeface="Arial"/>
                <a:sym typeface="Arial Italics"/>
              </a:rPr>
              <a:t> (EACEA). Né </a:t>
            </a:r>
            <a:r>
              <a:rPr lang="en-US" sz="1050" err="1">
                <a:solidFill>
                  <a:srgbClr val="00002E"/>
                </a:solidFill>
                <a:latin typeface="Arial"/>
                <a:ea typeface="Arial Italics"/>
                <a:cs typeface="Arial"/>
                <a:sym typeface="Arial Italics"/>
              </a:rPr>
              <a:t>l'Unione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europea</a:t>
            </a:r>
            <a:r>
              <a:rPr lang="en-US" sz="1050">
                <a:solidFill>
                  <a:srgbClr val="00002E"/>
                </a:solidFill>
                <a:latin typeface="Arial"/>
                <a:ea typeface="Arial Italics"/>
                <a:cs typeface="Arial"/>
                <a:sym typeface="Arial Italics"/>
              </a:rPr>
              <a:t> né </a:t>
            </a:r>
            <a:r>
              <a:rPr lang="en-US" sz="1050" err="1">
                <a:solidFill>
                  <a:srgbClr val="00002E"/>
                </a:solidFill>
                <a:latin typeface="Arial"/>
                <a:ea typeface="Arial Italics"/>
                <a:cs typeface="Arial"/>
                <a:sym typeface="Arial Italics"/>
              </a:rPr>
              <a:t>l'EACEA</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possono</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esserne</a:t>
            </a:r>
            <a:r>
              <a:rPr lang="en-US" sz="1050">
                <a:solidFill>
                  <a:srgbClr val="00002E"/>
                </a:solidFill>
                <a:latin typeface="Arial"/>
                <a:ea typeface="Arial Italics"/>
                <a:cs typeface="Arial"/>
                <a:sym typeface="Arial Italics"/>
              </a:rPr>
              <a:t> </a:t>
            </a:r>
            <a:r>
              <a:rPr lang="en-US" sz="1050" err="1">
                <a:solidFill>
                  <a:srgbClr val="00002E"/>
                </a:solidFill>
                <a:latin typeface="Arial"/>
                <a:ea typeface="Arial Italics"/>
                <a:cs typeface="Arial"/>
                <a:sym typeface="Arial Italics"/>
              </a:rPr>
              <a:t>ritenute</a:t>
            </a:r>
            <a:r>
              <a:rPr lang="en-US" sz="1050">
                <a:solidFill>
                  <a:srgbClr val="00002E"/>
                </a:solidFill>
                <a:latin typeface="Arial"/>
                <a:ea typeface="Arial Italics"/>
                <a:cs typeface="Arial"/>
                <a:sym typeface="Arial Italics"/>
              </a:rPr>
              <a:t>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576027" y="245043"/>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Modello di risultato proposto</a:t>
              </a:r>
            </a:p>
          </p:txBody>
        </p:sp>
      </p:grpSp>
      <p:graphicFrame>
        <p:nvGraphicFramePr>
          <p:cNvPr id="26" name="Table 26"/>
          <p:cNvGraphicFramePr>
            <a:graphicFrameLocks noGrp="1"/>
          </p:cNvGraphicFramePr>
          <p:nvPr/>
        </p:nvGraphicFramePr>
        <p:xfrm>
          <a:off x="576027" y="1890035"/>
          <a:ext cx="13620750" cy="6613839"/>
        </p:xfrm>
        <a:graphic>
          <a:graphicData uri="http://schemas.openxmlformats.org/drawingml/2006/table">
            <a:tbl>
              <a:tblPr/>
              <a:tblGrid>
                <a:gridCol w="5001169">
                  <a:extLst>
                    <a:ext uri="{9D8B030D-6E8A-4147-A177-3AD203B41FA5}">
                      <a16:colId xmlns:a16="http://schemas.microsoft.com/office/drawing/2014/main" val="20000"/>
                    </a:ext>
                  </a:extLst>
                </a:gridCol>
                <a:gridCol w="8619581">
                  <a:extLst>
                    <a:ext uri="{9D8B030D-6E8A-4147-A177-3AD203B41FA5}">
                      <a16:colId xmlns:a16="http://schemas.microsoft.com/office/drawing/2014/main" val="20001"/>
                    </a:ext>
                  </a:extLst>
                </a:gridCol>
              </a:tblGrid>
              <a:tr h="686294">
                <a:tc>
                  <a:txBody>
                    <a:bodyPr/>
                    <a:lstStyle/>
                    <a:p>
                      <a:pPr algn="l">
                        <a:lnSpc>
                          <a:spcPts val="2879"/>
                        </a:lnSpc>
                        <a:defRPr/>
                      </a:pPr>
                      <a:r>
                        <a:rPr lang="en-US" sz="2400">
                          <a:solidFill>
                            <a:srgbClr val="19112C"/>
                          </a:solidFill>
                          <a:latin typeface="Arial"/>
                          <a:ea typeface="Arial"/>
                          <a:cs typeface="Arial"/>
                          <a:sym typeface="Arial"/>
                        </a:rPr>
                        <a:t>Nome del progetto:</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86294">
                <a:tc>
                  <a:txBody>
                    <a:bodyPr/>
                    <a:lstStyle/>
                    <a:p>
                      <a:pPr algn="l">
                        <a:lnSpc>
                          <a:spcPts val="2879"/>
                        </a:lnSpc>
                        <a:defRPr/>
                      </a:pPr>
                      <a:r>
                        <a:rPr lang="en-US" sz="2400">
                          <a:solidFill>
                            <a:srgbClr val="19112C"/>
                          </a:solidFill>
                          <a:latin typeface="Arial"/>
                          <a:ea typeface="Arial"/>
                          <a:cs typeface="Arial"/>
                          <a:sym typeface="Arial"/>
                        </a:rPr>
                        <a:t>Slogan o motto:</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1"/>
                  </a:ext>
                </a:extLst>
              </a:tr>
              <a:tr h="686294">
                <a:tc>
                  <a:txBody>
                    <a:bodyPr/>
                    <a:lstStyle/>
                    <a:p>
                      <a:pPr algn="l">
                        <a:lnSpc>
                          <a:spcPts val="2879"/>
                        </a:lnSpc>
                        <a:defRPr/>
                      </a:pPr>
                      <a:r>
                        <a:rPr lang="en-US" sz="2400">
                          <a:solidFill>
                            <a:srgbClr val="19112C"/>
                          </a:solidFill>
                          <a:latin typeface="Arial"/>
                          <a:ea typeface="Arial"/>
                          <a:cs typeface="Arial"/>
                          <a:sym typeface="Arial"/>
                        </a:rPr>
                        <a:t>Breve descrizione: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48505">
                <a:tc>
                  <a:txBody>
                    <a:bodyPr/>
                    <a:lstStyle/>
                    <a:p>
                      <a:pPr algn="l">
                        <a:lnSpc>
                          <a:spcPts val="2879"/>
                        </a:lnSpc>
                        <a:defRPr/>
                      </a:pPr>
                      <a:r>
                        <a:rPr lang="en-US" sz="2400">
                          <a:solidFill>
                            <a:srgbClr val="19112C"/>
                          </a:solidFill>
                          <a:latin typeface="Arial"/>
                          <a:ea typeface="Arial"/>
                          <a:cs typeface="Arial"/>
                          <a:sym typeface="Arial"/>
                        </a:rPr>
                        <a:t>Cosa lo rende unico o innovativo?</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3"/>
                  </a:ext>
                </a:extLst>
              </a:tr>
              <a:tr h="686294">
                <a:tc>
                  <a:txBody>
                    <a:bodyPr/>
                    <a:lstStyle/>
                    <a:p>
                      <a:pPr algn="l">
                        <a:lnSpc>
                          <a:spcPts val="2879"/>
                        </a:lnSpc>
                        <a:defRPr/>
                      </a:pPr>
                      <a:r>
                        <a:rPr lang="en-US" sz="2400">
                          <a:solidFill>
                            <a:srgbClr val="19112C"/>
                          </a:solidFill>
                          <a:latin typeface="Arial"/>
                          <a:ea typeface="Arial"/>
                          <a:cs typeface="Arial"/>
                          <a:sym typeface="Arial"/>
                        </a:rPr>
                        <a:t>Quale esigenza specifica soddisfa?</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48505">
                <a:tc>
                  <a:txBody>
                    <a:bodyPr/>
                    <a:lstStyle/>
                    <a:p>
                      <a:pPr algn="l">
                        <a:lnSpc>
                          <a:spcPts val="2879"/>
                        </a:lnSpc>
                        <a:defRPr/>
                      </a:pPr>
                      <a:r>
                        <a:rPr lang="en-US" sz="2400">
                          <a:solidFill>
                            <a:srgbClr val="19112C"/>
                          </a:solidFill>
                          <a:latin typeface="Arial"/>
                          <a:ea typeface="Arial"/>
                          <a:cs typeface="Arial"/>
                          <a:sym typeface="Arial"/>
                        </a:rPr>
                        <a:t>Destinatari, alleati o parti interessate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5"/>
                  </a:ext>
                </a:extLst>
              </a:tr>
              <a:tr h="1048505">
                <a:tc>
                  <a:txBody>
                    <a:bodyPr/>
                    <a:lstStyle/>
                    <a:p>
                      <a:pPr algn="l">
                        <a:lnSpc>
                          <a:spcPts val="2879"/>
                        </a:lnSpc>
                        <a:defRPr/>
                      </a:pPr>
                      <a:r>
                        <a:rPr lang="en-US" sz="2400">
                          <a:solidFill>
                            <a:srgbClr val="19112C"/>
                          </a:solidFill>
                          <a:latin typeface="Arial"/>
                          <a:ea typeface="Arial"/>
                          <a:cs typeface="Arial"/>
                          <a:sym typeface="Arial"/>
                        </a:rPr>
                        <a:t>Modello di sostenibilità (economica, sociale, ambientale)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23148">
                <a:tc>
                  <a:txBody>
                    <a:bodyPr/>
                    <a:lstStyle/>
                    <a:p>
                      <a:pPr algn="l">
                        <a:lnSpc>
                          <a:spcPts val="2879"/>
                        </a:lnSpc>
                        <a:defRPr/>
                      </a:pPr>
                      <a:r>
                        <a:rPr lang="en-US" sz="2400">
                          <a:solidFill>
                            <a:srgbClr val="19112C"/>
                          </a:solidFill>
                          <a:latin typeface="Arial"/>
                          <a:ea typeface="Arial"/>
                          <a:cs typeface="Arial"/>
                          <a:sym typeface="Arial"/>
                        </a:rPr>
                        <a:t>Schema visivo</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7"/>
                  </a:ext>
                </a:extLst>
              </a:tr>
            </a:tbl>
          </a:graphicData>
        </a:graphic>
      </p:graphicFrame>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4DD0AB19-78AF-3305-910F-A2D03020C74B}"/>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31384" y="356603"/>
            <a:ext cx="12855504" cy="1137553"/>
            <a:chOff x="0" y="0"/>
            <a:chExt cx="17140672"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7140672" cy="1450062"/>
            </a:xfrm>
            <a:prstGeom prst="rect">
              <a:avLst/>
            </a:prstGeom>
          </p:spPr>
          <p:txBody>
            <a:bodyPr lIns="0" tIns="0" rIns="0" bIns="0" rtlCol="0" anchor="ctr"/>
            <a:lstStyle/>
            <a:p>
              <a:pPr algn="l">
                <a:lnSpc>
                  <a:spcPts val="6480"/>
                </a:lnSpc>
              </a:pPr>
              <a:r>
                <a:rPr lang="en-US" sz="6000" b="1" err="1">
                  <a:solidFill>
                    <a:srgbClr val="8D5CFF"/>
                  </a:solidFill>
                  <a:latin typeface="Georgia Bold"/>
                  <a:ea typeface="Georgia Bold"/>
                  <a:cs typeface="Georgia Bold"/>
                  <a:sym typeface="Georgia Bold"/>
                </a:rPr>
                <a:t>Comunicazione</a:t>
              </a:r>
              <a:r>
                <a:rPr lang="en-US" sz="6000" b="1">
                  <a:solidFill>
                    <a:srgbClr val="8D5CFF"/>
                  </a:solidFill>
                  <a:latin typeface="Georgia Bold"/>
                  <a:ea typeface="Georgia Bold"/>
                  <a:cs typeface="Georgia Bold"/>
                  <a:sym typeface="Georgia Bold"/>
                </a:rPr>
                <a:t> e </a:t>
              </a:r>
              <a:r>
                <a:rPr lang="en-US" sz="6000" b="1" err="1">
                  <a:solidFill>
                    <a:srgbClr val="8D5CFF"/>
                  </a:solidFill>
                  <a:latin typeface="Georgia Bold"/>
                  <a:ea typeface="Georgia Bold"/>
                  <a:cs typeface="Georgia Bold"/>
                  <a:sym typeface="Georgia Bold"/>
                </a:rPr>
                <a:t>presentazione</a:t>
              </a:r>
              <a:endParaRPr lang="en-US" sz="6000" b="1">
                <a:solidFill>
                  <a:srgbClr val="8D5CFF"/>
                </a:solidFill>
                <a:latin typeface="Georgia Bold"/>
                <a:ea typeface="Georgia Bold"/>
                <a:cs typeface="Georgia Bold"/>
                <a:sym typeface="Georgia Bold"/>
              </a:endParaRPr>
            </a:p>
          </p:txBody>
        </p:sp>
      </p:grpSp>
      <p:sp>
        <p:nvSpPr>
          <p:cNvPr id="23" name="Freeform 23"/>
          <p:cNvSpPr/>
          <p:nvPr/>
        </p:nvSpPr>
        <p:spPr>
          <a:xfrm>
            <a:off x="2769474" y="1639169"/>
            <a:ext cx="2326488" cy="2671333"/>
          </a:xfrm>
          <a:custGeom>
            <a:avLst/>
            <a:gdLst/>
            <a:ahLst/>
            <a:cxnLst/>
            <a:rect l="l" t="t" r="r" b="b"/>
            <a:pathLst>
              <a:path w="2326488" h="2671333">
                <a:moveTo>
                  <a:pt x="0" y="0"/>
                </a:moveTo>
                <a:lnTo>
                  <a:pt x="2326488" y="0"/>
                </a:lnTo>
                <a:lnTo>
                  <a:pt x="2326488"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sp>
        <p:nvSpPr>
          <p:cNvPr id="25" name="TextBox 25"/>
          <p:cNvSpPr txBox="1"/>
          <p:nvPr/>
        </p:nvSpPr>
        <p:spPr>
          <a:xfrm>
            <a:off x="2842316" y="4522191"/>
            <a:ext cx="2180804"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30 minuti</a:t>
            </a:r>
          </a:p>
        </p:txBody>
      </p:sp>
      <p:sp>
        <p:nvSpPr>
          <p:cNvPr id="26" name="TextBox 26"/>
          <p:cNvSpPr txBox="1"/>
          <p:nvPr/>
        </p:nvSpPr>
        <p:spPr>
          <a:xfrm>
            <a:off x="1028700" y="6064215"/>
            <a:ext cx="16607952" cy="2309241"/>
          </a:xfrm>
          <a:prstGeom prst="rect">
            <a:avLst/>
          </a:prstGeom>
        </p:spPr>
        <p:txBody>
          <a:bodyPr lIns="0" tIns="0" rIns="0" bIns="0" rtlCol="0" anchor="t">
            <a:spAutoFit/>
          </a:bodyPr>
          <a:lstStyle/>
          <a:p>
            <a:pPr marL="647700" lvl="1" indent="-323850" algn="l">
              <a:lnSpc>
                <a:spcPts val="2592"/>
              </a:lnSpc>
              <a:buFont typeface="Arial"/>
              <a:buChar char="•"/>
            </a:pPr>
            <a:r>
              <a:rPr lang="en-US" sz="3000" b="1">
                <a:solidFill>
                  <a:srgbClr val="8D5CFF"/>
                </a:solidFill>
                <a:latin typeface="Arial Bold"/>
                <a:ea typeface="Arial Bold"/>
                <a:cs typeface="Arial Bold"/>
                <a:sym typeface="Arial Bold"/>
              </a:rPr>
              <a:t>Presentazione </a:t>
            </a:r>
            <a:r>
              <a:rPr lang="en-US" sz="3000">
                <a:solidFill>
                  <a:srgbClr val="19112C"/>
                </a:solidFill>
                <a:latin typeface="Arial"/>
                <a:ea typeface="Arial"/>
                <a:cs typeface="Arial"/>
                <a:sym typeface="Arial"/>
              </a:rPr>
              <a:t>= descrizione del progetto nel tempo a nostra disposizione durante un giro in ascensore. </a:t>
            </a:r>
          </a:p>
          <a:p>
            <a:pPr marL="647700" lvl="1" indent="-323850" algn="l">
              <a:lnSpc>
                <a:spcPts val="2592"/>
              </a:lnSpc>
              <a:buFont typeface="Arial"/>
              <a:buChar char="•"/>
            </a:pPr>
            <a:r>
              <a:rPr lang="en-US" sz="3000">
                <a:solidFill>
                  <a:srgbClr val="19112C"/>
                </a:solidFill>
                <a:latin typeface="Arial"/>
                <a:ea typeface="Arial"/>
                <a:cs typeface="Arial"/>
                <a:sym typeface="Arial"/>
              </a:rPr>
              <a:t>È essenziale preparare un buon copione che coinvolga l'interlocutore. La prima immagine è fondamentale. Vogliamo che il pubblico abbia voglia di fare domande e saperne di più, che voglia INVESTIRE nell'idea. </a:t>
            </a:r>
          </a:p>
          <a:p>
            <a:pPr marL="647700" lvl="1" indent="-323850" algn="l">
              <a:lnSpc>
                <a:spcPts val="2592"/>
              </a:lnSpc>
              <a:buFont typeface="Arial"/>
              <a:buChar char="•"/>
            </a:pPr>
            <a:r>
              <a:rPr lang="en-US" sz="3000">
                <a:solidFill>
                  <a:srgbClr val="19112C"/>
                </a:solidFill>
                <a:latin typeface="Arial"/>
                <a:ea typeface="Arial"/>
                <a:cs typeface="Arial"/>
                <a:sym typeface="Arial"/>
              </a:rPr>
              <a:t>Ancora una volta: pensate ai criteri di valutazione!</a:t>
            </a:r>
          </a:p>
          <a:p>
            <a:pPr marL="647700" lvl="1" indent="-323850" algn="l">
              <a:lnSpc>
                <a:spcPts val="2592"/>
              </a:lnSpc>
              <a:buFont typeface="Arial"/>
              <a:buChar char="•"/>
            </a:pPr>
            <a:r>
              <a:rPr lang="en-US" sz="3000">
                <a:solidFill>
                  <a:srgbClr val="19112C"/>
                </a:solidFill>
                <a:latin typeface="Arial"/>
                <a:ea typeface="Arial"/>
                <a:cs typeface="Arial"/>
                <a:sym typeface="Arial"/>
              </a:rPr>
              <a:t>È possibile utilizzare lo schema della fase precedente come supporto visivo durante la presentazione.</a:t>
            </a:r>
          </a:p>
          <a:p>
            <a:pPr algn="l">
              <a:lnSpc>
                <a:spcPts val="2592"/>
              </a:lnSpc>
            </a:pPr>
            <a:endParaRPr lang="en-US" sz="3000">
              <a:solidFill>
                <a:srgbClr val="19112C"/>
              </a:solidFill>
              <a:latin typeface="Arial"/>
              <a:ea typeface="Arial"/>
              <a:cs typeface="Arial"/>
              <a:sym typeface="Arial"/>
            </a:endParaRPr>
          </a:p>
        </p:txBody>
      </p:sp>
      <p:sp>
        <p:nvSpPr>
          <p:cNvPr id="27" name="Freeform 27"/>
          <p:cNvSpPr/>
          <p:nvPr/>
        </p:nvSpPr>
        <p:spPr>
          <a:xfrm>
            <a:off x="11215555" y="1641308"/>
            <a:ext cx="2671333" cy="2671333"/>
          </a:xfrm>
          <a:custGeom>
            <a:avLst/>
            <a:gdLst/>
            <a:ahLst/>
            <a:cxnLst/>
            <a:rect l="l" t="t" r="r" b="b"/>
            <a:pathLst>
              <a:path w="2671333" h="2671333">
                <a:moveTo>
                  <a:pt x="0" y="0"/>
                </a:moveTo>
                <a:lnTo>
                  <a:pt x="2671333" y="0"/>
                </a:lnTo>
                <a:lnTo>
                  <a:pt x="2671333"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8" name="TextBox 28"/>
          <p:cNvSpPr txBox="1"/>
          <p:nvPr/>
        </p:nvSpPr>
        <p:spPr>
          <a:xfrm>
            <a:off x="10787182" y="4522191"/>
            <a:ext cx="3346130" cy="11068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per comunicare il tuo progetto e convincere il tuo pubblico</a:t>
            </a:r>
          </a:p>
          <a:p>
            <a:pPr algn="ctr">
              <a:lnSpc>
                <a:spcPts val="2159"/>
              </a:lnSpc>
            </a:pPr>
            <a:endParaRPr lang="en-US" sz="2499" b="1">
              <a:solidFill>
                <a:srgbClr val="8D5CFF"/>
              </a:solidFill>
              <a:latin typeface="Arial Bold"/>
              <a:ea typeface="Arial Bold"/>
              <a:cs typeface="Arial Bold"/>
              <a:sym typeface="Arial Bold"/>
            </a:endParaRPr>
          </a:p>
        </p:txBody>
      </p:sp>
      <p:pic>
        <p:nvPicPr>
          <p:cNvPr id="30" name="Immagine 29" descr="Immagine che contiene Blu elettrico, Carattere, blu, Blu intenso&#10;&#10;Il contenuto generato dall&amp;#39;IA potrebbe non essere corretto.">
            <a:extLst>
              <a:ext uri="{FF2B5EF4-FFF2-40B4-BE49-F238E27FC236}">
                <a16:creationId xmlns:a16="http://schemas.microsoft.com/office/drawing/2014/main" id="{A13DB554-B432-42C8-BD50-379BCFEF2B09}"/>
              </a:ext>
            </a:extLst>
          </p:cNvPr>
          <p:cNvPicPr>
            <a:picLocks noChangeAspect="1"/>
          </p:cNvPicPr>
          <p:nvPr/>
        </p:nvPicPr>
        <p:blipFill>
          <a:blip r:embed="rId13"/>
          <a:stretch>
            <a:fillRect/>
          </a:stretch>
        </p:blipFill>
        <p:spPr>
          <a:xfrm>
            <a:off x="749060" y="8905695"/>
            <a:ext cx="3505200" cy="8001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2510105" y="-30686"/>
            <a:ext cx="5777895" cy="1870290"/>
            <a:chOff x="0" y="0"/>
            <a:chExt cx="7703860" cy="2493720"/>
          </a:xfrm>
        </p:grpSpPr>
        <p:sp>
          <p:nvSpPr>
            <p:cNvPr id="20" name="Freeform 20" descr="A purple needle with a hole in the middle  Description automatically generated"/>
            <p:cNvSpPr/>
            <p:nvPr/>
          </p:nvSpPr>
          <p:spPr>
            <a:xfrm>
              <a:off x="0" y="0"/>
              <a:ext cx="7703820" cy="2493772"/>
            </a:xfrm>
            <a:custGeom>
              <a:avLst/>
              <a:gdLst/>
              <a:ahLst/>
              <a:cxnLst/>
              <a:rect l="l" t="t" r="r" b="b"/>
              <a:pathLst>
                <a:path w="7703820" h="2493772">
                  <a:moveTo>
                    <a:pt x="0" y="0"/>
                  </a:moveTo>
                  <a:lnTo>
                    <a:pt x="7703820" y="0"/>
                  </a:lnTo>
                  <a:lnTo>
                    <a:pt x="7703820" y="2493772"/>
                  </a:lnTo>
                  <a:lnTo>
                    <a:pt x="0" y="2493772"/>
                  </a:lnTo>
                  <a:lnTo>
                    <a:pt x="0" y="0"/>
                  </a:lnTo>
                  <a:close/>
                </a:path>
              </a:pathLst>
            </a:custGeom>
            <a:blipFill>
              <a:blip r:embed="rId8"/>
              <a:stretch>
                <a:fillRect t="-6311" b="1"/>
              </a:stretch>
            </a:blipFill>
          </p:spPr>
          <p:txBody>
            <a:bodyPr/>
            <a:lstStyle/>
            <a:p>
              <a:endParaRPr lang="el-GR"/>
            </a:p>
          </p:txBody>
        </p:sp>
      </p:grpSp>
      <p:grpSp>
        <p:nvGrpSpPr>
          <p:cNvPr id="21" name="Group 21"/>
          <p:cNvGrpSpPr>
            <a:grpSpLocks noChangeAspect="1"/>
          </p:cNvGrpSpPr>
          <p:nvPr/>
        </p:nvGrpSpPr>
        <p:grpSpPr>
          <a:xfrm rot="-5400000">
            <a:off x="15532650" y="2677252"/>
            <a:ext cx="3593001" cy="1917703"/>
            <a:chOff x="0" y="0"/>
            <a:chExt cx="4790668" cy="2556938"/>
          </a:xfrm>
        </p:grpSpPr>
        <p:sp>
          <p:nvSpPr>
            <p:cNvPr id="22" name="Freeform 22" descr="A black and green square with a spool of thread and a button  Description automatically generated"/>
            <p:cNvSpPr/>
            <p:nvPr/>
          </p:nvSpPr>
          <p:spPr>
            <a:xfrm>
              <a:off x="0" y="0"/>
              <a:ext cx="4790694" cy="2556891"/>
            </a:xfrm>
            <a:custGeom>
              <a:avLst/>
              <a:gdLst/>
              <a:ahLst/>
              <a:cxnLst/>
              <a:rect l="l" t="t" r="r" b="b"/>
              <a:pathLst>
                <a:path w="4790694" h="2556891">
                  <a:moveTo>
                    <a:pt x="0" y="0"/>
                  </a:moveTo>
                  <a:lnTo>
                    <a:pt x="4790694" y="0"/>
                  </a:lnTo>
                  <a:lnTo>
                    <a:pt x="4790694" y="2556891"/>
                  </a:lnTo>
                  <a:lnTo>
                    <a:pt x="0" y="2556891"/>
                  </a:lnTo>
                  <a:lnTo>
                    <a:pt x="0" y="0"/>
                  </a:lnTo>
                  <a:close/>
                </a:path>
              </a:pathLst>
            </a:custGeom>
            <a:blipFill>
              <a:blip r:embed="rId9"/>
              <a:stretch>
                <a:fillRect t="-7806" r="-11110" b="-1"/>
              </a:stretch>
            </a:blipFill>
          </p:spPr>
          <p:txBody>
            <a:bodyPr/>
            <a:lstStyle/>
            <a:p>
              <a:endParaRPr lang="el-GR"/>
            </a:p>
          </p:txBody>
        </p:sp>
      </p:grpSp>
      <p:grpSp>
        <p:nvGrpSpPr>
          <p:cNvPr id="23" name="Group 23"/>
          <p:cNvGrpSpPr>
            <a:grpSpLocks noChangeAspect="1"/>
          </p:cNvGrpSpPr>
          <p:nvPr/>
        </p:nvGrpSpPr>
        <p:grpSpPr>
          <a:xfrm>
            <a:off x="13144500" y="1907102"/>
            <a:ext cx="2882265" cy="1403886"/>
            <a:chOff x="0" y="0"/>
            <a:chExt cx="3843020" cy="1871848"/>
          </a:xfrm>
        </p:grpSpPr>
        <p:sp>
          <p:nvSpPr>
            <p:cNvPr id="24" name="Freeform 24"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grpSp>
        <p:nvGrpSpPr>
          <p:cNvPr id="25" name="Group 25"/>
          <p:cNvGrpSpPr/>
          <p:nvPr/>
        </p:nvGrpSpPr>
        <p:grpSpPr>
          <a:xfrm>
            <a:off x="846618" y="547688"/>
            <a:ext cx="11663484" cy="1988345"/>
            <a:chOff x="0" y="0"/>
            <a:chExt cx="15551312" cy="2651126"/>
          </a:xfrm>
        </p:grpSpPr>
        <p:sp>
          <p:nvSpPr>
            <p:cNvPr id="26" name="Freeform 26"/>
            <p:cNvSpPr/>
            <p:nvPr/>
          </p:nvSpPr>
          <p:spPr>
            <a:xfrm>
              <a:off x="0" y="0"/>
              <a:ext cx="15551313" cy="2651126"/>
            </a:xfrm>
            <a:custGeom>
              <a:avLst/>
              <a:gdLst/>
              <a:ahLst/>
              <a:cxnLst/>
              <a:rect l="l" t="t" r="r" b="b"/>
              <a:pathLst>
                <a:path w="15551313" h="2651126">
                  <a:moveTo>
                    <a:pt x="0" y="0"/>
                  </a:moveTo>
                  <a:lnTo>
                    <a:pt x="15551313" y="0"/>
                  </a:lnTo>
                  <a:lnTo>
                    <a:pt x="15551313" y="2651126"/>
                  </a:lnTo>
                  <a:lnTo>
                    <a:pt x="0" y="2651126"/>
                  </a:lnTo>
                  <a:close/>
                </a:path>
              </a:pathLst>
            </a:custGeom>
            <a:solidFill>
              <a:srgbClr val="000000">
                <a:alpha val="0"/>
              </a:srgbClr>
            </a:solidFill>
          </p:spPr>
          <p:txBody>
            <a:bodyPr/>
            <a:lstStyle/>
            <a:p>
              <a:endParaRPr lang="el-GR"/>
            </a:p>
          </p:txBody>
        </p:sp>
        <p:sp>
          <p:nvSpPr>
            <p:cNvPr id="27" name="TextBox 27"/>
            <p:cNvSpPr txBox="1"/>
            <p:nvPr/>
          </p:nvSpPr>
          <p:spPr>
            <a:xfrm>
              <a:off x="0" y="66675"/>
              <a:ext cx="15551312" cy="2584451"/>
            </a:xfrm>
            <a:prstGeom prst="rect">
              <a:avLst/>
            </a:prstGeom>
          </p:spPr>
          <p:txBody>
            <a:bodyPr lIns="0" tIns="0" rIns="0" bIns="0" rtlCol="0" anchor="ctr"/>
            <a:lstStyle/>
            <a:p>
              <a:pPr algn="l">
                <a:lnSpc>
                  <a:spcPts val="7128"/>
                </a:lnSpc>
              </a:pPr>
              <a:r>
                <a:rPr lang="en-US" sz="6600" b="1">
                  <a:solidFill>
                    <a:srgbClr val="FFFFFF"/>
                  </a:solidFill>
                  <a:latin typeface="Georgia Bold"/>
                  <a:ea typeface="Georgia Bold"/>
                  <a:cs typeface="Georgia Bold"/>
                  <a:sym typeface="Georgia Bold"/>
                </a:rPr>
                <a:t>Consigli per la presentazione</a:t>
              </a:r>
            </a:p>
          </p:txBody>
        </p:sp>
      </p:grpSp>
      <p:sp>
        <p:nvSpPr>
          <p:cNvPr id="28" name="TextBox 28"/>
          <p:cNvSpPr txBox="1"/>
          <p:nvPr/>
        </p:nvSpPr>
        <p:spPr>
          <a:xfrm>
            <a:off x="834390" y="2612232"/>
            <a:ext cx="15443150" cy="559765"/>
          </a:xfrm>
          <a:prstGeom prst="rect">
            <a:avLst/>
          </a:prstGeom>
        </p:spPr>
        <p:txBody>
          <a:bodyPr lIns="0" tIns="0" rIns="0" bIns="0" rtlCol="0" anchor="t">
            <a:spAutoFit/>
          </a:bodyPr>
          <a:lstStyle/>
          <a:p>
            <a:pPr algn="l">
              <a:lnSpc>
                <a:spcPts val="4082"/>
              </a:lnSpc>
            </a:pPr>
            <a:r>
              <a:rPr lang="en-US" sz="4200">
                <a:solidFill>
                  <a:srgbClr val="FFFFFF"/>
                </a:solidFill>
                <a:latin typeface="Arial"/>
                <a:ea typeface="Arial"/>
                <a:cs typeface="Arial"/>
                <a:sym typeface="Arial"/>
              </a:rPr>
              <a:t>Struttura</a:t>
            </a:r>
          </a:p>
        </p:txBody>
      </p:sp>
      <p:grpSp>
        <p:nvGrpSpPr>
          <p:cNvPr id="29" name="Group 29"/>
          <p:cNvGrpSpPr/>
          <p:nvPr/>
        </p:nvGrpSpPr>
        <p:grpSpPr>
          <a:xfrm>
            <a:off x="1437344" y="4255876"/>
            <a:ext cx="1647000" cy="1647000"/>
            <a:chOff x="0" y="0"/>
            <a:chExt cx="2196000" cy="2196000"/>
          </a:xfrm>
        </p:grpSpPr>
        <p:sp>
          <p:nvSpPr>
            <p:cNvPr id="30" name="Freeform 30"/>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1" name="Freeform 31"/>
          <p:cNvSpPr/>
          <p:nvPr/>
        </p:nvSpPr>
        <p:spPr>
          <a:xfrm>
            <a:off x="1788345" y="4606878"/>
            <a:ext cx="945000" cy="945000"/>
          </a:xfrm>
          <a:custGeom>
            <a:avLst/>
            <a:gdLst/>
            <a:ahLst/>
            <a:cxnLst/>
            <a:rect l="l" t="t" r="r" b="b"/>
            <a:pathLst>
              <a:path w="945000" h="945000">
                <a:moveTo>
                  <a:pt x="0" y="0"/>
                </a:moveTo>
                <a:lnTo>
                  <a:pt x="945000" y="0"/>
                </a:lnTo>
                <a:lnTo>
                  <a:pt x="945000" y="945000"/>
                </a:lnTo>
                <a:lnTo>
                  <a:pt x="0" y="945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2" name="TextBox 32"/>
          <p:cNvSpPr txBox="1"/>
          <p:nvPr/>
        </p:nvSpPr>
        <p:spPr>
          <a:xfrm>
            <a:off x="906082" y="6382541"/>
            <a:ext cx="2709525"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PROBLEMA</a:t>
            </a:r>
          </a:p>
        </p:txBody>
      </p:sp>
      <p:grpSp>
        <p:nvGrpSpPr>
          <p:cNvPr id="33" name="Group 33"/>
          <p:cNvGrpSpPr/>
          <p:nvPr/>
        </p:nvGrpSpPr>
        <p:grpSpPr>
          <a:xfrm>
            <a:off x="4609845" y="4255876"/>
            <a:ext cx="1647000" cy="1647000"/>
            <a:chOff x="0" y="0"/>
            <a:chExt cx="2196000" cy="2196000"/>
          </a:xfrm>
        </p:grpSpPr>
        <p:sp>
          <p:nvSpPr>
            <p:cNvPr id="34" name="Freeform 34"/>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5" name="Freeform 35"/>
          <p:cNvSpPr/>
          <p:nvPr/>
        </p:nvSpPr>
        <p:spPr>
          <a:xfrm>
            <a:off x="4960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36" name="TextBox 36"/>
          <p:cNvSpPr txBox="1"/>
          <p:nvPr/>
        </p:nvSpPr>
        <p:spPr>
          <a:xfrm>
            <a:off x="4078583" y="6382541"/>
            <a:ext cx="2709525"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SOLUZIONE</a:t>
            </a:r>
          </a:p>
        </p:txBody>
      </p:sp>
      <p:grpSp>
        <p:nvGrpSpPr>
          <p:cNvPr id="37" name="Group 37"/>
          <p:cNvGrpSpPr/>
          <p:nvPr/>
        </p:nvGrpSpPr>
        <p:grpSpPr>
          <a:xfrm>
            <a:off x="7782345" y="4255876"/>
            <a:ext cx="1647000" cy="1647000"/>
            <a:chOff x="0" y="0"/>
            <a:chExt cx="2196000" cy="2196000"/>
          </a:xfrm>
        </p:grpSpPr>
        <p:sp>
          <p:nvSpPr>
            <p:cNvPr id="38" name="Freeform 38"/>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9" name="Freeform 39"/>
          <p:cNvSpPr/>
          <p:nvPr/>
        </p:nvSpPr>
        <p:spPr>
          <a:xfrm>
            <a:off x="8133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40" name="TextBox 40"/>
          <p:cNvSpPr txBox="1"/>
          <p:nvPr/>
        </p:nvSpPr>
        <p:spPr>
          <a:xfrm>
            <a:off x="7251082" y="6382541"/>
            <a:ext cx="2709525"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VANTAGGI</a:t>
            </a:r>
          </a:p>
        </p:txBody>
      </p:sp>
      <p:grpSp>
        <p:nvGrpSpPr>
          <p:cNvPr id="41" name="Group 41"/>
          <p:cNvGrpSpPr/>
          <p:nvPr/>
        </p:nvGrpSpPr>
        <p:grpSpPr>
          <a:xfrm>
            <a:off x="10954845" y="4255876"/>
            <a:ext cx="1647000" cy="1647000"/>
            <a:chOff x="0" y="0"/>
            <a:chExt cx="2196000" cy="2196000"/>
          </a:xfrm>
        </p:grpSpPr>
        <p:sp>
          <p:nvSpPr>
            <p:cNvPr id="42" name="Freeform 42"/>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73E"/>
            </a:solidFill>
          </p:spPr>
          <p:txBody>
            <a:bodyPr/>
            <a:lstStyle/>
            <a:p>
              <a:endParaRPr lang="el-GR"/>
            </a:p>
          </p:txBody>
        </p:sp>
      </p:grpSp>
      <p:sp>
        <p:nvSpPr>
          <p:cNvPr id="43" name="Freeform 43"/>
          <p:cNvSpPr/>
          <p:nvPr/>
        </p:nvSpPr>
        <p:spPr>
          <a:xfrm>
            <a:off x="11305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l-GR"/>
          </a:p>
        </p:txBody>
      </p:sp>
      <p:sp>
        <p:nvSpPr>
          <p:cNvPr id="44" name="TextBox 44"/>
          <p:cNvSpPr txBox="1"/>
          <p:nvPr/>
        </p:nvSpPr>
        <p:spPr>
          <a:xfrm>
            <a:off x="10423582" y="6382541"/>
            <a:ext cx="2709525"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IMPATTO</a:t>
            </a:r>
          </a:p>
        </p:txBody>
      </p:sp>
      <p:grpSp>
        <p:nvGrpSpPr>
          <p:cNvPr id="45" name="Group 45"/>
          <p:cNvGrpSpPr/>
          <p:nvPr/>
        </p:nvGrpSpPr>
        <p:grpSpPr>
          <a:xfrm>
            <a:off x="14127345" y="4255876"/>
            <a:ext cx="1647000" cy="1647000"/>
            <a:chOff x="0" y="0"/>
            <a:chExt cx="2196000" cy="2196000"/>
          </a:xfrm>
        </p:grpSpPr>
        <p:sp>
          <p:nvSpPr>
            <p:cNvPr id="46" name="Freeform 46"/>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47" name="Freeform 47"/>
          <p:cNvSpPr/>
          <p:nvPr/>
        </p:nvSpPr>
        <p:spPr>
          <a:xfrm>
            <a:off x="14478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l-GR"/>
          </a:p>
        </p:txBody>
      </p:sp>
      <p:sp>
        <p:nvSpPr>
          <p:cNvPr id="48" name="TextBox 48"/>
          <p:cNvSpPr txBox="1"/>
          <p:nvPr/>
        </p:nvSpPr>
        <p:spPr>
          <a:xfrm>
            <a:off x="13269602" y="6382541"/>
            <a:ext cx="3733068"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INVITO ALL'AZIONE</a:t>
            </a:r>
          </a:p>
        </p:txBody>
      </p:sp>
      <p:grpSp>
        <p:nvGrpSpPr>
          <p:cNvPr id="49" name="Group 49"/>
          <p:cNvGrpSpPr/>
          <p:nvPr/>
        </p:nvGrpSpPr>
        <p:grpSpPr>
          <a:xfrm>
            <a:off x="3289430" y="4773030"/>
            <a:ext cx="1087454" cy="740945"/>
            <a:chOff x="0" y="0"/>
            <a:chExt cx="1449938" cy="987926"/>
          </a:xfrm>
        </p:grpSpPr>
        <p:sp>
          <p:nvSpPr>
            <p:cNvPr id="50" name="Freeform 50"/>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51" name="Freeform 51"/>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2" name="Group 52"/>
          <p:cNvGrpSpPr/>
          <p:nvPr/>
        </p:nvGrpSpPr>
        <p:grpSpPr>
          <a:xfrm>
            <a:off x="6448922" y="4773028"/>
            <a:ext cx="1087454" cy="740945"/>
            <a:chOff x="0" y="0"/>
            <a:chExt cx="1449938" cy="987926"/>
          </a:xfrm>
        </p:grpSpPr>
        <p:sp>
          <p:nvSpPr>
            <p:cNvPr id="53" name="Freeform 53"/>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54" name="Freeform 54"/>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5" name="Group 55"/>
          <p:cNvGrpSpPr/>
          <p:nvPr/>
        </p:nvGrpSpPr>
        <p:grpSpPr>
          <a:xfrm>
            <a:off x="9608414" y="4773027"/>
            <a:ext cx="1087453" cy="740945"/>
            <a:chOff x="0" y="0"/>
            <a:chExt cx="1449938" cy="987926"/>
          </a:xfrm>
        </p:grpSpPr>
        <p:sp>
          <p:nvSpPr>
            <p:cNvPr id="56" name="Freeform 56"/>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57" name="Freeform 57"/>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8" name="Group 58"/>
          <p:cNvGrpSpPr/>
          <p:nvPr/>
        </p:nvGrpSpPr>
        <p:grpSpPr>
          <a:xfrm>
            <a:off x="12920564" y="4773026"/>
            <a:ext cx="1087454" cy="740945"/>
            <a:chOff x="0" y="0"/>
            <a:chExt cx="1449938" cy="987926"/>
          </a:xfrm>
        </p:grpSpPr>
        <p:sp>
          <p:nvSpPr>
            <p:cNvPr id="59" name="Freeform 59"/>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60" name="Freeform 60"/>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pic>
        <p:nvPicPr>
          <p:cNvPr id="62" name="Immagine 61" descr="Immagine che contiene Blu elettrico, Carattere, blu, Blu intenso&#10;&#10;Il contenuto generato dall&amp;#39;IA potrebbe non essere corretto.">
            <a:extLst>
              <a:ext uri="{FF2B5EF4-FFF2-40B4-BE49-F238E27FC236}">
                <a16:creationId xmlns:a16="http://schemas.microsoft.com/office/drawing/2014/main" id="{2F7755EF-5D26-E632-D35E-2A8454FF9CBC}"/>
              </a:ext>
            </a:extLst>
          </p:cNvPr>
          <p:cNvPicPr>
            <a:picLocks noChangeAspect="1"/>
          </p:cNvPicPr>
          <p:nvPr/>
        </p:nvPicPr>
        <p:blipFill>
          <a:blip r:embed="rId21"/>
          <a:stretch>
            <a:fillRect/>
          </a:stretch>
        </p:blipFill>
        <p:spPr>
          <a:xfrm>
            <a:off x="749060" y="8905695"/>
            <a:ext cx="3505200" cy="8001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n-US" sz="1050">
                <a:solidFill>
                  <a:srgbClr val="00002E"/>
                </a:solidFill>
                <a:latin typeface="Arial"/>
                <a:ea typeface="Arial Italics"/>
                <a:cs typeface="Arial"/>
                <a:sym typeface="Arial Italic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endParaRPr lang="it-IT">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46618" y="547688"/>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a:lnSpc>
                  <a:spcPts val="7128"/>
                </a:lnSpc>
              </a:pPr>
              <a:r>
                <a:rPr lang="en-US" sz="6600" b="1">
                  <a:solidFill>
                    <a:srgbClr val="8D5CFF"/>
                  </a:solidFill>
                  <a:latin typeface="Georgia Bold"/>
                  <a:ea typeface="Georgia Bold"/>
                  <a:cs typeface="Georgia Bold"/>
                  <a:sym typeface="Georgia Bold"/>
                </a:rPr>
                <a:t>Consigli per la presentazione</a:t>
              </a:r>
            </a:p>
          </p:txBody>
        </p:sp>
      </p:grpSp>
      <p:grpSp>
        <p:nvGrpSpPr>
          <p:cNvPr id="26" name="Group 26"/>
          <p:cNvGrpSpPr>
            <a:grpSpLocks noChangeAspect="1"/>
          </p:cNvGrpSpPr>
          <p:nvPr/>
        </p:nvGrpSpPr>
        <p:grpSpPr>
          <a:xfrm>
            <a:off x="239661" y="2544096"/>
            <a:ext cx="4553565" cy="2322872"/>
            <a:chOff x="0" y="0"/>
            <a:chExt cx="6071420" cy="3097162"/>
          </a:xfrm>
        </p:grpSpPr>
        <p:sp>
          <p:nvSpPr>
            <p:cNvPr id="27" name="Freeform 27"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grpSp>
        <p:nvGrpSpPr>
          <p:cNvPr id="28" name="Group 28"/>
          <p:cNvGrpSpPr>
            <a:grpSpLocks noChangeAspect="1"/>
          </p:cNvGrpSpPr>
          <p:nvPr/>
        </p:nvGrpSpPr>
        <p:grpSpPr>
          <a:xfrm>
            <a:off x="4996014" y="2544094"/>
            <a:ext cx="4553565" cy="2322872"/>
            <a:chOff x="0" y="0"/>
            <a:chExt cx="6071420" cy="3097162"/>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grpSp>
        <p:nvGrpSpPr>
          <p:cNvPr id="30" name="Group 30"/>
          <p:cNvGrpSpPr>
            <a:grpSpLocks noChangeAspect="1"/>
          </p:cNvGrpSpPr>
          <p:nvPr/>
        </p:nvGrpSpPr>
        <p:grpSpPr>
          <a:xfrm>
            <a:off x="9973596" y="2544094"/>
            <a:ext cx="4553565" cy="2322872"/>
            <a:chOff x="0" y="0"/>
            <a:chExt cx="6071420" cy="3097162"/>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grpSp>
        <p:nvGrpSpPr>
          <p:cNvPr id="32" name="Group 32"/>
          <p:cNvGrpSpPr>
            <a:grpSpLocks noChangeAspect="1"/>
          </p:cNvGrpSpPr>
          <p:nvPr/>
        </p:nvGrpSpPr>
        <p:grpSpPr>
          <a:xfrm>
            <a:off x="2525660" y="5143498"/>
            <a:ext cx="4553565" cy="2322872"/>
            <a:chOff x="0" y="0"/>
            <a:chExt cx="6071420" cy="3097162"/>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grpSp>
        <p:nvGrpSpPr>
          <p:cNvPr id="34" name="Group 34"/>
          <p:cNvGrpSpPr>
            <a:grpSpLocks noChangeAspect="1"/>
          </p:cNvGrpSpPr>
          <p:nvPr/>
        </p:nvGrpSpPr>
        <p:grpSpPr>
          <a:xfrm>
            <a:off x="7521676" y="5143498"/>
            <a:ext cx="4553565" cy="2322872"/>
            <a:chOff x="0" y="0"/>
            <a:chExt cx="6071420" cy="3097162"/>
          </a:xfrm>
        </p:grpSpPr>
        <p:sp>
          <p:nvSpPr>
            <p:cNvPr id="35" name="Freeform 35"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sp>
        <p:nvSpPr>
          <p:cNvPr id="36" name="TextBox 36"/>
          <p:cNvSpPr txBox="1"/>
          <p:nvPr/>
        </p:nvSpPr>
        <p:spPr>
          <a:xfrm>
            <a:off x="1271312" y="2736685"/>
            <a:ext cx="3061764" cy="1912769"/>
          </a:xfrm>
          <a:prstGeom prst="rect">
            <a:avLst/>
          </a:prstGeom>
        </p:spPr>
        <p:txBody>
          <a:bodyPr lIns="0" tIns="0" rIns="0" bIns="0" rtlCol="0" anchor="t">
            <a:spAutoFit/>
          </a:bodyPr>
          <a:lstStyle/>
          <a:p>
            <a:pPr algn="ctr">
              <a:lnSpc>
                <a:spcPts val="3600"/>
              </a:lnSpc>
            </a:pPr>
            <a:r>
              <a:rPr lang="en-US" sz="3000">
                <a:solidFill>
                  <a:srgbClr val="19112C"/>
                </a:solidFill>
                <a:latin typeface="Arial"/>
                <a:ea typeface="Arial"/>
                <a:cs typeface="Arial"/>
                <a:sym typeface="Arial"/>
              </a:rPr>
              <a:t>Siate </a:t>
            </a:r>
            <a:r>
              <a:rPr lang="en-US" sz="3000" b="1">
                <a:solidFill>
                  <a:srgbClr val="19112C"/>
                </a:solidFill>
                <a:latin typeface="Arial Bold"/>
                <a:ea typeface="Arial Bold"/>
                <a:cs typeface="Arial Bold"/>
                <a:sym typeface="Arial Bold"/>
              </a:rPr>
              <a:t>chiari e concisi </a:t>
            </a:r>
            <a:r>
              <a:rPr lang="en-US" sz="3000">
                <a:solidFill>
                  <a:srgbClr val="19112C"/>
                </a:solidFill>
                <a:latin typeface="Arial"/>
                <a:ea typeface="Arial"/>
                <a:cs typeface="Arial"/>
                <a:sym typeface="Arial"/>
              </a:rPr>
              <a:t>e concentratevi su un'idea forte.</a:t>
            </a:r>
          </a:p>
        </p:txBody>
      </p:sp>
      <p:sp>
        <p:nvSpPr>
          <p:cNvPr id="37" name="TextBox 37"/>
          <p:cNvSpPr txBox="1"/>
          <p:nvPr/>
        </p:nvSpPr>
        <p:spPr>
          <a:xfrm>
            <a:off x="5957888" y="2769241"/>
            <a:ext cx="3335324" cy="1812997"/>
          </a:xfrm>
          <a:prstGeom prst="rect">
            <a:avLst/>
          </a:prstGeom>
        </p:spPr>
        <p:txBody>
          <a:bodyPr wrap="square" lIns="0" tIns="0" rIns="0" bIns="0" rtlCol="0" anchor="t">
            <a:spAutoFit/>
          </a:bodyPr>
          <a:lstStyle/>
          <a:p>
            <a:pPr algn="ctr">
              <a:lnSpc>
                <a:spcPts val="3600"/>
              </a:lnSpc>
            </a:pPr>
            <a:r>
              <a:rPr lang="en-US" sz="2800" b="1" err="1">
                <a:solidFill>
                  <a:srgbClr val="19112C"/>
                </a:solidFill>
                <a:latin typeface="Arial Bold"/>
                <a:ea typeface="Arial Bold"/>
                <a:cs typeface="Arial Bold"/>
                <a:sym typeface="Arial Bold"/>
              </a:rPr>
              <a:t>Condividete</a:t>
            </a:r>
            <a:r>
              <a:rPr lang="en-US" sz="2800" b="1">
                <a:solidFill>
                  <a:srgbClr val="19112C"/>
                </a:solidFill>
                <a:latin typeface="Arial Bold"/>
                <a:ea typeface="Arial Bold"/>
                <a:cs typeface="Arial Bold"/>
                <a:sym typeface="Arial Bold"/>
              </a:rPr>
              <a:t> </a:t>
            </a:r>
            <a:r>
              <a:rPr lang="en-US" sz="2800" b="1" err="1">
                <a:solidFill>
                  <a:srgbClr val="19112C"/>
                </a:solidFill>
                <a:latin typeface="Arial Bold"/>
                <a:ea typeface="Arial Bold"/>
                <a:cs typeface="Arial Bold"/>
                <a:sym typeface="Arial Bold"/>
              </a:rPr>
              <a:t>i</a:t>
            </a:r>
            <a:r>
              <a:rPr lang="en-US" sz="2800" b="1">
                <a:solidFill>
                  <a:srgbClr val="19112C"/>
                </a:solidFill>
                <a:latin typeface="Arial Bold"/>
                <a:ea typeface="Arial Bold"/>
                <a:cs typeface="Arial Bold"/>
                <a:sym typeface="Arial Bold"/>
              </a:rPr>
              <a:t> </a:t>
            </a:r>
            <a:r>
              <a:rPr lang="en-US" sz="2800" b="1" err="1">
                <a:solidFill>
                  <a:srgbClr val="19112C"/>
                </a:solidFill>
                <a:latin typeface="Arial Bold"/>
                <a:ea typeface="Arial Bold"/>
                <a:cs typeface="Arial Bold"/>
                <a:sym typeface="Arial Bold"/>
              </a:rPr>
              <a:t>ruoli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lasciate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che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diversi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membri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parlino</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brevemente</a:t>
            </a:r>
            <a:r>
              <a:rPr lang="en-US" sz="2800">
                <a:solidFill>
                  <a:srgbClr val="19112C"/>
                </a:solidFill>
                <a:latin typeface="Arial"/>
                <a:ea typeface="Arial"/>
                <a:cs typeface="Arial"/>
                <a:sym typeface="Arial"/>
              </a:rPr>
              <a:t>.</a:t>
            </a:r>
          </a:p>
        </p:txBody>
      </p:sp>
      <p:sp>
        <p:nvSpPr>
          <p:cNvPr id="38" name="TextBox 38"/>
          <p:cNvSpPr txBox="1"/>
          <p:nvPr/>
        </p:nvSpPr>
        <p:spPr>
          <a:xfrm>
            <a:off x="11177463" y="2876840"/>
            <a:ext cx="3061764" cy="989439"/>
          </a:xfrm>
          <a:prstGeom prst="rect">
            <a:avLst/>
          </a:prstGeom>
        </p:spPr>
        <p:txBody>
          <a:bodyPr lIns="0" tIns="0" rIns="0" bIns="0" rtlCol="0" anchor="t">
            <a:spAutoFit/>
          </a:bodyPr>
          <a:lstStyle/>
          <a:p>
            <a:pPr algn="ctr">
              <a:lnSpc>
                <a:spcPts val="3600"/>
              </a:lnSpc>
            </a:pPr>
            <a:r>
              <a:rPr lang="en-US" sz="3000" err="1">
                <a:solidFill>
                  <a:srgbClr val="19112C"/>
                </a:solidFill>
                <a:latin typeface="Arial"/>
                <a:ea typeface="Arial"/>
                <a:cs typeface="Arial"/>
                <a:sym typeface="Arial"/>
              </a:rPr>
              <a:t>Esercitatevi</a:t>
            </a:r>
            <a:r>
              <a:rPr lang="en-US" sz="3000">
                <a:solidFill>
                  <a:srgbClr val="19112C"/>
                </a:solidFill>
                <a:latin typeface="Arial"/>
                <a:ea typeface="Arial"/>
                <a:cs typeface="Arial"/>
                <a:sym typeface="Arial"/>
              </a:rPr>
              <a:t> a </a:t>
            </a:r>
            <a:r>
              <a:rPr lang="en-US" sz="3000" err="1">
                <a:solidFill>
                  <a:srgbClr val="19112C"/>
                </a:solidFill>
                <a:latin typeface="Arial"/>
                <a:ea typeface="Arial"/>
                <a:cs typeface="Arial"/>
                <a:sym typeface="Arial"/>
              </a:rPr>
              <a:t>rispettare</a:t>
            </a:r>
            <a:r>
              <a:rPr lang="en-US" sz="3000">
                <a:solidFill>
                  <a:srgbClr val="19112C"/>
                </a:solidFill>
                <a:latin typeface="Arial"/>
                <a:ea typeface="Arial"/>
                <a:cs typeface="Arial"/>
                <a:sym typeface="Arial"/>
              </a:rPr>
              <a:t> </a:t>
            </a:r>
            <a:r>
              <a:rPr lang="en-US" sz="3000" err="1">
                <a:solidFill>
                  <a:srgbClr val="19112C"/>
                </a:solidFill>
                <a:latin typeface="Arial"/>
                <a:ea typeface="Arial"/>
                <a:cs typeface="Arial"/>
                <a:sym typeface="Arial"/>
              </a:rPr>
              <a:t>i</a:t>
            </a:r>
            <a:r>
              <a:rPr lang="en-US" sz="3000">
                <a:solidFill>
                  <a:srgbClr val="19112C"/>
                </a:solidFill>
                <a:latin typeface="Arial"/>
                <a:ea typeface="Arial"/>
                <a:cs typeface="Arial"/>
                <a:sym typeface="Arial"/>
              </a:rPr>
              <a:t> tempi: </a:t>
            </a:r>
            <a:r>
              <a:rPr lang="en-US" sz="3000" b="1" err="1">
                <a:solidFill>
                  <a:srgbClr val="19112C"/>
                </a:solidFill>
                <a:latin typeface="Arial Bold"/>
                <a:ea typeface="Arial Bold"/>
                <a:cs typeface="Arial Bold"/>
                <a:sym typeface="Arial Bold"/>
              </a:rPr>
              <a:t>massimo</a:t>
            </a:r>
            <a:r>
              <a:rPr lang="en-US" sz="3000" b="1">
                <a:solidFill>
                  <a:srgbClr val="19112C"/>
                </a:solidFill>
                <a:latin typeface="Arial Bold"/>
                <a:ea typeface="Arial Bold"/>
                <a:cs typeface="Arial Bold"/>
                <a:sym typeface="Arial Bold"/>
              </a:rPr>
              <a:t> 3 </a:t>
            </a:r>
            <a:r>
              <a:rPr lang="en-US" sz="3000" b="1" err="1">
                <a:solidFill>
                  <a:srgbClr val="19112C"/>
                </a:solidFill>
                <a:latin typeface="Arial Bold"/>
                <a:ea typeface="Arial Bold"/>
                <a:cs typeface="Arial Bold"/>
                <a:sym typeface="Arial Bold"/>
              </a:rPr>
              <a:t>minuti</a:t>
            </a:r>
            <a:r>
              <a:rPr lang="en-US" sz="3000" b="1">
                <a:solidFill>
                  <a:srgbClr val="19112C"/>
                </a:solidFill>
                <a:latin typeface="Arial Bold"/>
                <a:ea typeface="Arial Bold"/>
                <a:cs typeface="Arial Bold"/>
                <a:sym typeface="Arial Bold"/>
              </a:rPr>
              <a:t>!</a:t>
            </a:r>
          </a:p>
        </p:txBody>
      </p:sp>
      <p:sp>
        <p:nvSpPr>
          <p:cNvPr id="39" name="TextBox 39"/>
          <p:cNvSpPr txBox="1"/>
          <p:nvPr/>
        </p:nvSpPr>
        <p:spPr>
          <a:xfrm>
            <a:off x="3465134" y="5336088"/>
            <a:ext cx="3392866" cy="1812997"/>
          </a:xfrm>
          <a:prstGeom prst="rect">
            <a:avLst/>
          </a:prstGeom>
        </p:spPr>
        <p:txBody>
          <a:bodyPr wrap="square" lIns="0" tIns="0" rIns="0" bIns="0" rtlCol="0" anchor="t">
            <a:spAutoFit/>
          </a:bodyPr>
          <a:lstStyle/>
          <a:p>
            <a:pPr algn="ctr">
              <a:lnSpc>
                <a:spcPts val="3600"/>
              </a:lnSpc>
            </a:pPr>
            <a:r>
              <a:rPr lang="en-US" sz="2800" err="1">
                <a:solidFill>
                  <a:srgbClr val="19112C"/>
                </a:solidFill>
                <a:latin typeface="Arial"/>
                <a:ea typeface="Arial"/>
                <a:cs typeface="Arial"/>
                <a:sym typeface="Arial"/>
              </a:rPr>
              <a:t>Utilizzate</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immagini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oggetti</a:t>
            </a:r>
            <a:r>
              <a:rPr lang="en-US" sz="2800">
                <a:solidFill>
                  <a:srgbClr val="19112C"/>
                </a:solidFill>
                <a:latin typeface="Arial"/>
                <a:ea typeface="Arial"/>
                <a:cs typeface="Arial"/>
                <a:sym typeface="Arial"/>
              </a:rPr>
              <a:t> di scena o </a:t>
            </a:r>
            <a:r>
              <a:rPr lang="en-US" sz="2800" err="1">
                <a:solidFill>
                  <a:srgbClr val="19112C"/>
                </a:solidFill>
                <a:latin typeface="Arial"/>
                <a:ea typeface="Arial"/>
                <a:cs typeface="Arial"/>
                <a:sym typeface="Arial"/>
              </a:rPr>
              <a:t>brevi</a:t>
            </a:r>
            <a:r>
              <a:rPr lang="en-US" sz="2800">
                <a:solidFill>
                  <a:srgbClr val="19112C"/>
                </a:solidFill>
                <a:latin typeface="Arial"/>
                <a:ea typeface="Arial"/>
                <a:cs typeface="Arial"/>
                <a:sym typeface="Arial"/>
              </a:rPr>
              <a:t> </a:t>
            </a:r>
            <a:r>
              <a:rPr lang="en-US" sz="2800" err="1">
                <a:solidFill>
                  <a:srgbClr val="19112C"/>
                </a:solidFill>
                <a:latin typeface="Arial"/>
                <a:ea typeface="Arial"/>
                <a:cs typeface="Arial"/>
                <a:sym typeface="Arial"/>
              </a:rPr>
              <a:t>esempi</a:t>
            </a:r>
            <a:r>
              <a:rPr lang="en-US" sz="2800">
                <a:solidFill>
                  <a:srgbClr val="19112C"/>
                </a:solidFill>
                <a:latin typeface="Arial"/>
                <a:ea typeface="Arial"/>
                <a:cs typeface="Arial"/>
                <a:sym typeface="Arial"/>
              </a:rPr>
              <a:t>, se </a:t>
            </a:r>
            <a:r>
              <a:rPr lang="en-US" sz="2800" err="1">
                <a:solidFill>
                  <a:srgbClr val="19112C"/>
                </a:solidFill>
                <a:latin typeface="Arial"/>
                <a:ea typeface="Arial"/>
                <a:cs typeface="Arial"/>
                <a:sym typeface="Arial"/>
              </a:rPr>
              <a:t>disponibili</a:t>
            </a:r>
            <a:r>
              <a:rPr lang="en-US" sz="2800">
                <a:solidFill>
                  <a:srgbClr val="19112C"/>
                </a:solidFill>
                <a:latin typeface="Arial"/>
                <a:ea typeface="Arial"/>
                <a:cs typeface="Arial"/>
                <a:sym typeface="Arial"/>
              </a:rPr>
              <a:t>.</a:t>
            </a:r>
          </a:p>
        </p:txBody>
      </p:sp>
      <p:sp>
        <p:nvSpPr>
          <p:cNvPr id="40" name="TextBox 40"/>
          <p:cNvSpPr txBox="1"/>
          <p:nvPr/>
        </p:nvSpPr>
        <p:spPr>
          <a:xfrm>
            <a:off x="8645505" y="5336088"/>
            <a:ext cx="3061764" cy="1912769"/>
          </a:xfrm>
          <a:prstGeom prst="rect">
            <a:avLst/>
          </a:prstGeom>
        </p:spPr>
        <p:txBody>
          <a:bodyPr lIns="0" tIns="0" rIns="0" bIns="0" rtlCol="0" anchor="t">
            <a:spAutoFit/>
          </a:bodyPr>
          <a:lstStyle/>
          <a:p>
            <a:pPr algn="ctr">
              <a:lnSpc>
                <a:spcPts val="3600"/>
              </a:lnSpc>
            </a:pPr>
            <a:r>
              <a:rPr lang="en-US" sz="3000">
                <a:solidFill>
                  <a:srgbClr val="19112C"/>
                </a:solidFill>
                <a:latin typeface="Arial"/>
                <a:ea typeface="Arial"/>
                <a:cs typeface="Arial"/>
                <a:sym typeface="Arial"/>
              </a:rPr>
              <a:t>Mostrate passione! La sicurezza ispira fiducia.</a:t>
            </a:r>
          </a:p>
        </p:txBody>
      </p:sp>
      <p:pic>
        <p:nvPicPr>
          <p:cNvPr id="42" name="Immagine 41" descr="Immagine che contiene Blu elettrico, Carattere, blu, Blu intenso&#10;&#10;Il contenuto generato dall&amp;#39;IA potrebbe non essere corretto.">
            <a:extLst>
              <a:ext uri="{FF2B5EF4-FFF2-40B4-BE49-F238E27FC236}">
                <a16:creationId xmlns:a16="http://schemas.microsoft.com/office/drawing/2014/main" id="{EC3A79DA-C043-2CD5-1100-CC73E1433B42}"/>
              </a:ext>
            </a:extLst>
          </p:cNvPr>
          <p:cNvPicPr>
            <a:picLocks noChangeAspect="1"/>
          </p:cNvPicPr>
          <p:nvPr/>
        </p:nvPicPr>
        <p:blipFill>
          <a:blip r:embed="rId12"/>
          <a:stretch>
            <a:fillRect/>
          </a:stretch>
        </p:blipFill>
        <p:spPr>
          <a:xfrm>
            <a:off x="749060" y="8905695"/>
            <a:ext cx="3505200" cy="8001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TextBox 20"/>
          <p:cNvSpPr txBox="1"/>
          <p:nvPr/>
        </p:nvSpPr>
        <p:spPr>
          <a:xfrm>
            <a:off x="834390" y="9793684"/>
            <a:ext cx="16815906" cy="494238"/>
          </a:xfrm>
          <a:prstGeom prst="rect">
            <a:avLst/>
          </a:prstGeom>
        </p:spPr>
        <p:txBody>
          <a:bodyPr lIns="0" tIns="0" rIns="0" bIns="0" rtlCol="0" anchor="t">
            <a:spAutoFit/>
          </a:bodyPr>
          <a:lstStyle/>
          <a:p>
            <a:r>
              <a:rPr lang="en-US" sz="1100" dirty="0" err="1">
                <a:solidFill>
                  <a:srgbClr val="00002E"/>
                </a:solidFill>
                <a:latin typeface="Arial"/>
                <a:ea typeface="Arial Italics"/>
                <a:cs typeface="Arial"/>
                <a:sym typeface="Arial Italics"/>
              </a:rPr>
              <a:t>Finanziato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dall'Unione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espresse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appartengono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tuttavia</a:t>
            </a:r>
            <a:r>
              <a:rPr lang="en-US" sz="1100" dirty="0">
                <a:solidFill>
                  <a:srgbClr val="00002E"/>
                </a:solidFill>
                <a:latin typeface="Arial"/>
                <a:ea typeface="Arial Italics"/>
                <a:cs typeface="Arial"/>
                <a:sym typeface="Arial Italics"/>
              </a:rPr>
              <a:t>, al solo o ai soli </a:t>
            </a:r>
            <a:r>
              <a:rPr lang="en-US" sz="1100" dirty="0" err="1">
                <a:solidFill>
                  <a:srgbClr val="00002E"/>
                </a:solidFill>
                <a:latin typeface="Arial"/>
                <a:ea typeface="Arial Italics"/>
                <a:cs typeface="Arial"/>
                <a:sym typeface="Arial Italics"/>
              </a:rPr>
              <a:t>autori</a:t>
            </a:r>
            <a:r>
              <a:rPr lang="en-US" sz="1100" dirty="0">
                <a:solidFill>
                  <a:srgbClr val="00002E"/>
                </a:solidFill>
                <a:latin typeface="Arial"/>
                <a:ea typeface="Arial Italics"/>
                <a:cs typeface="Arial"/>
                <a:sym typeface="Arial Italics"/>
              </a:rPr>
              <a:t> e non </a:t>
            </a:r>
            <a:r>
              <a:rPr lang="en-US" sz="1100" dirty="0" err="1">
                <a:solidFill>
                  <a:srgbClr val="00002E"/>
                </a:solidFill>
                <a:latin typeface="Arial"/>
                <a:ea typeface="Arial Italics"/>
                <a:cs typeface="Arial"/>
                <a:sym typeface="Arial Italics"/>
              </a:rPr>
              <a:t>riflettono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necessariamente</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dell'Unione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o </a:t>
            </a:r>
            <a:r>
              <a:rPr lang="en-US" sz="1100" dirty="0" err="1">
                <a:solidFill>
                  <a:srgbClr val="00002E"/>
                </a:solidFill>
                <a:latin typeface="Arial"/>
                <a:ea typeface="Arial Italics"/>
                <a:cs typeface="Arial"/>
                <a:sym typeface="Arial Italics"/>
              </a:rPr>
              <a:t>dell’Agenzia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esecutiva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per </a:t>
            </a:r>
            <a:r>
              <a:rPr lang="en-US" sz="1100" dirty="0" err="1">
                <a:solidFill>
                  <a:srgbClr val="00002E"/>
                </a:solidFill>
                <a:latin typeface="Arial"/>
                <a:ea typeface="Arial Italics"/>
                <a:cs typeface="Arial"/>
                <a:sym typeface="Arial Italics"/>
              </a:rPr>
              <a:t>l’istruzione</a:t>
            </a:r>
            <a:r>
              <a:rPr lang="en-US" sz="1100" dirty="0">
                <a:solidFill>
                  <a:srgbClr val="00002E"/>
                </a:solidFill>
                <a:latin typeface="Arial"/>
                <a:ea typeface="Arial Italics"/>
                <a:cs typeface="Arial"/>
                <a:sym typeface="Arial Italics"/>
              </a:rPr>
              <a:t> e la </a:t>
            </a:r>
            <a:r>
              <a:rPr lang="en-US" sz="1100" dirty="0" err="1">
                <a:solidFill>
                  <a:srgbClr val="00002E"/>
                </a:solidFill>
                <a:latin typeface="Arial"/>
                <a:ea typeface="Arial Italics"/>
                <a:cs typeface="Arial"/>
                <a:sym typeface="Arial Italics"/>
              </a:rPr>
              <a:t>cultura</a:t>
            </a:r>
            <a:r>
              <a:rPr lang="en-US" sz="1100" dirty="0">
                <a:solidFill>
                  <a:srgbClr val="00002E"/>
                </a:solidFill>
                <a:latin typeface="Arial"/>
                <a:ea typeface="Arial Italics"/>
                <a:cs typeface="Arial"/>
                <a:sym typeface="Arial Italics"/>
              </a:rPr>
              <a:t> (EACEA). Né </a:t>
            </a:r>
            <a:r>
              <a:rPr lang="en-US" sz="1100" dirty="0" err="1">
                <a:solidFill>
                  <a:srgbClr val="00002E"/>
                </a:solidFill>
                <a:latin typeface="Arial"/>
                <a:ea typeface="Arial Italics"/>
                <a:cs typeface="Arial"/>
                <a:sym typeface="Arial Italics"/>
              </a:rPr>
              <a:t>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né </a:t>
            </a:r>
            <a:r>
              <a:rPr lang="en-US" sz="1100" dirty="0" err="1">
                <a:solidFill>
                  <a:srgbClr val="00002E"/>
                </a:solidFill>
                <a:latin typeface="Arial"/>
                <a:ea typeface="Arial Italics"/>
                <a:cs typeface="Arial"/>
                <a:sym typeface="Arial Italics"/>
              </a:rPr>
              <a:t>l'EACEA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possono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esserne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ritenute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responsabili</a:t>
            </a:r>
            <a:r>
              <a:rPr lang="en-US" sz="1100" dirty="0">
                <a:solidFill>
                  <a:srgbClr val="00002E"/>
                </a:solidFill>
                <a:latin typeface="Arial"/>
                <a:ea typeface="Arial Italics"/>
                <a:cs typeface="Arial"/>
                <a:sym typeface="Arial Italics"/>
              </a:rPr>
              <a:t>.</a:t>
            </a:r>
            <a:endParaRPr lang="en-US" sz="1100" dirty="0">
              <a:solidFill>
                <a:srgbClr val="000000"/>
              </a:solidFill>
              <a:latin typeface="Arial"/>
              <a:ea typeface="Arial Italics"/>
              <a:cs typeface="Arial"/>
            </a:endParaRPr>
          </a:p>
          <a:p>
            <a:pPr algn="l">
              <a:lnSpc>
                <a:spcPts val="1260"/>
              </a:lnSpc>
            </a:pPr>
            <a:endParaRPr lang="en-US" sz="1050" i="1" dirty="0">
              <a:solidFill>
                <a:srgbClr val="19112C"/>
              </a:solidFill>
              <a:latin typeface="Arial Italics"/>
              <a:ea typeface="Arial Italics"/>
              <a:cs typeface="Arial Italics"/>
            </a:endParaRPr>
          </a:p>
        </p:txBody>
      </p:sp>
      <p:sp>
        <p:nvSpPr>
          <p:cNvPr id="21" name="TextBox 21"/>
          <p:cNvSpPr txBox="1"/>
          <p:nvPr/>
        </p:nvSpPr>
        <p:spPr>
          <a:xfrm>
            <a:off x="4877559" y="3445756"/>
            <a:ext cx="8532882" cy="843915"/>
          </a:xfrm>
          <a:prstGeom prst="rect">
            <a:avLst/>
          </a:prstGeom>
        </p:spPr>
        <p:txBody>
          <a:bodyPr lIns="0" tIns="0" rIns="0" bIns="0" rtlCol="0" anchor="t">
            <a:spAutoFit/>
          </a:bodyPr>
          <a:lstStyle/>
          <a:p>
            <a:pPr algn="ctr">
              <a:lnSpc>
                <a:spcPts val="6479"/>
              </a:lnSpc>
            </a:pPr>
            <a:r>
              <a:rPr lang="en-US" sz="5999" b="1">
                <a:solidFill>
                  <a:srgbClr val="C0FF99"/>
                </a:solidFill>
                <a:latin typeface="Georgia Bold"/>
                <a:ea typeface="Georgia Bold"/>
                <a:cs typeface="Georgia Bold"/>
                <a:sym typeface="Georgia Bold"/>
              </a:rPr>
              <a:t>PRESENTAZIONI</a:t>
            </a:r>
          </a:p>
        </p:txBody>
      </p:sp>
      <p:grpSp>
        <p:nvGrpSpPr>
          <p:cNvPr id="22" name="Group 22"/>
          <p:cNvGrpSpPr/>
          <p:nvPr/>
        </p:nvGrpSpPr>
        <p:grpSpPr>
          <a:xfrm>
            <a:off x="1552518" y="5054471"/>
            <a:ext cx="14874820" cy="738208"/>
            <a:chOff x="0" y="0"/>
            <a:chExt cx="19833094" cy="984278"/>
          </a:xfrm>
        </p:grpSpPr>
        <p:sp>
          <p:nvSpPr>
            <p:cNvPr id="23" name="Freeform 23"/>
            <p:cNvSpPr/>
            <p:nvPr/>
          </p:nvSpPr>
          <p:spPr>
            <a:xfrm>
              <a:off x="0" y="0"/>
              <a:ext cx="19833095" cy="984278"/>
            </a:xfrm>
            <a:custGeom>
              <a:avLst/>
              <a:gdLst/>
              <a:ahLst/>
              <a:cxnLst/>
              <a:rect l="l" t="t" r="r" b="b"/>
              <a:pathLst>
                <a:path w="19833095" h="984278">
                  <a:moveTo>
                    <a:pt x="0" y="0"/>
                  </a:moveTo>
                  <a:lnTo>
                    <a:pt x="19833095" y="0"/>
                  </a:lnTo>
                  <a:lnTo>
                    <a:pt x="19833095" y="984278"/>
                  </a:lnTo>
                  <a:lnTo>
                    <a:pt x="0" y="984278"/>
                  </a:lnTo>
                  <a:close/>
                </a:path>
              </a:pathLst>
            </a:custGeom>
            <a:solidFill>
              <a:srgbClr val="000000">
                <a:alpha val="0"/>
              </a:srgbClr>
            </a:solidFill>
          </p:spPr>
          <p:txBody>
            <a:bodyPr/>
            <a:lstStyle/>
            <a:p>
              <a:endParaRPr lang="el-GR"/>
            </a:p>
          </p:txBody>
        </p:sp>
        <p:sp>
          <p:nvSpPr>
            <p:cNvPr id="24" name="TextBox 24"/>
            <p:cNvSpPr txBox="1"/>
            <p:nvPr/>
          </p:nvSpPr>
          <p:spPr>
            <a:xfrm>
              <a:off x="0" y="19050"/>
              <a:ext cx="19833094" cy="965228"/>
            </a:xfrm>
            <a:prstGeom prst="rect">
              <a:avLst/>
            </a:prstGeom>
          </p:spPr>
          <p:txBody>
            <a:bodyPr lIns="0" tIns="0" rIns="0" bIns="0" rtlCol="0" anchor="b"/>
            <a:lstStyle/>
            <a:p>
              <a:pPr algn="ctr">
                <a:lnSpc>
                  <a:spcPts val="3888"/>
                </a:lnSpc>
              </a:pPr>
              <a:r>
                <a:rPr lang="en-US" sz="3600" b="1" dirty="0">
                  <a:solidFill>
                    <a:srgbClr val="FFFFFF"/>
                  </a:solidFill>
                  <a:latin typeface="Arial Bold"/>
                  <a:ea typeface="Arial Bold"/>
                  <a:cs typeface="Arial Bold"/>
                  <a:sym typeface="Arial Bold"/>
                </a:rPr>
                <a:t>5 </a:t>
              </a:r>
              <a:r>
                <a:rPr lang="en-US" sz="3600" b="1" dirty="0" err="1">
                  <a:solidFill>
                    <a:srgbClr val="FFFFFF"/>
                  </a:solidFill>
                  <a:latin typeface="Arial Bold"/>
                  <a:ea typeface="Arial Bold"/>
                  <a:cs typeface="Arial Bold"/>
                  <a:sym typeface="Arial Bold"/>
                </a:rPr>
                <a:t>minuti</a:t>
              </a:r>
              <a:r>
                <a:rPr lang="en-US" sz="3600" b="1" dirty="0">
                  <a:solidFill>
                    <a:srgbClr val="FFFFFF"/>
                  </a:solidFill>
                  <a:latin typeface="Arial Bold"/>
                  <a:ea typeface="Arial Bold"/>
                  <a:cs typeface="Arial Bold"/>
                  <a:sym typeface="Arial Bold"/>
                </a:rPr>
                <a:t> per </a:t>
              </a:r>
              <a:r>
                <a:rPr lang="en-US" sz="3600" b="1" dirty="0" err="1">
                  <a:solidFill>
                    <a:srgbClr val="FFFFFF"/>
                  </a:solidFill>
                  <a:latin typeface="Arial Bold"/>
                  <a:ea typeface="Arial Bold"/>
                  <a:cs typeface="Arial Bold"/>
                  <a:sym typeface="Arial Bold"/>
                </a:rPr>
                <a:t>squadra</a:t>
              </a:r>
              <a:endParaRPr lang="en-US" sz="3600" b="1" dirty="0" err="1">
                <a:solidFill>
                  <a:srgbClr val="FFFFFF"/>
                </a:solidFill>
                <a:latin typeface="Arial Bold"/>
                <a:ea typeface="Arial Bold"/>
                <a:cs typeface="Arial Bold"/>
              </a:endParaRPr>
            </a:p>
          </p:txBody>
        </p:sp>
      </p:grpSp>
      <p:pic>
        <p:nvPicPr>
          <p:cNvPr id="26" name="Immagine 25" descr="Immagine che contiene Blu elettrico, Carattere, blu, Blu intenso&#10;&#10;Il contenuto generato dall&amp;#39;IA potrebbe non essere corretto.">
            <a:extLst>
              <a:ext uri="{FF2B5EF4-FFF2-40B4-BE49-F238E27FC236}">
                <a16:creationId xmlns:a16="http://schemas.microsoft.com/office/drawing/2014/main" id="{E445C855-52F6-E22A-BE25-4CC2D16331D2}"/>
              </a:ext>
            </a:extLst>
          </p:cNvPr>
          <p:cNvPicPr>
            <a:picLocks noChangeAspect="1"/>
          </p:cNvPicPr>
          <p:nvPr/>
        </p:nvPicPr>
        <p:blipFill>
          <a:blip r:embed="rId9"/>
          <a:stretch>
            <a:fillRect/>
          </a:stretch>
        </p:blipFill>
        <p:spPr>
          <a:xfrm>
            <a:off x="749060" y="8905695"/>
            <a:ext cx="3505200" cy="8001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2" name="Group 22"/>
          <p:cNvGrpSpPr/>
          <p:nvPr/>
        </p:nvGrpSpPr>
        <p:grpSpPr>
          <a:xfrm>
            <a:off x="657635" y="5439007"/>
            <a:ext cx="13679872" cy="3064868"/>
            <a:chOff x="0" y="0"/>
            <a:chExt cx="18239830" cy="4086491"/>
          </a:xfrm>
        </p:grpSpPr>
        <p:sp>
          <p:nvSpPr>
            <p:cNvPr id="23" name="Freeform 23"/>
            <p:cNvSpPr/>
            <p:nvPr/>
          </p:nvSpPr>
          <p:spPr>
            <a:xfrm>
              <a:off x="0" y="0"/>
              <a:ext cx="18239829" cy="4086491"/>
            </a:xfrm>
            <a:custGeom>
              <a:avLst/>
              <a:gdLst/>
              <a:ahLst/>
              <a:cxnLst/>
              <a:rect l="l" t="t" r="r" b="b"/>
              <a:pathLst>
                <a:path w="18239829" h="4086491">
                  <a:moveTo>
                    <a:pt x="0" y="0"/>
                  </a:moveTo>
                  <a:lnTo>
                    <a:pt x="18239829" y="0"/>
                  </a:lnTo>
                  <a:lnTo>
                    <a:pt x="18239829" y="4086491"/>
                  </a:lnTo>
                  <a:lnTo>
                    <a:pt x="0" y="4086491"/>
                  </a:lnTo>
                  <a:close/>
                </a:path>
              </a:pathLst>
            </a:custGeom>
            <a:solidFill>
              <a:srgbClr val="000000">
                <a:alpha val="0"/>
              </a:srgbClr>
            </a:solidFill>
          </p:spPr>
          <p:txBody>
            <a:bodyPr/>
            <a:lstStyle/>
            <a:p>
              <a:endParaRPr lang="el-GR"/>
            </a:p>
          </p:txBody>
        </p:sp>
        <p:sp>
          <p:nvSpPr>
            <p:cNvPr id="24" name="TextBox 24"/>
            <p:cNvSpPr txBox="1"/>
            <p:nvPr/>
          </p:nvSpPr>
          <p:spPr>
            <a:xfrm>
              <a:off x="0" y="66675"/>
              <a:ext cx="18239830" cy="4019816"/>
            </a:xfrm>
            <a:prstGeom prst="rect">
              <a:avLst/>
            </a:prstGeom>
          </p:spPr>
          <p:txBody>
            <a:bodyPr lIns="0" tIns="0" rIns="0" bIns="0" rtlCol="0" anchor="ctr"/>
            <a:lstStyle/>
            <a:p>
              <a:pPr algn="ctr">
                <a:lnSpc>
                  <a:spcPts val="7128"/>
                </a:lnSpc>
              </a:pPr>
              <a:r>
                <a:rPr lang="en-US" sz="6600" b="1">
                  <a:solidFill>
                    <a:srgbClr val="8D5CFF"/>
                  </a:solidFill>
                  <a:latin typeface="Georgia Bold"/>
                  <a:ea typeface="Georgia Bold"/>
                  <a:cs typeface="Georgia Bold"/>
                  <a:sym typeface="Georgia Bold"/>
                </a:rPr>
                <a:t>Tempo </a:t>
              </a:r>
            </a:p>
            <a:p>
              <a:pPr algn="ctr">
                <a:lnSpc>
                  <a:spcPts val="7128"/>
                </a:lnSpc>
              </a:pPr>
              <a:r>
                <a:rPr lang="en-US" sz="6600" b="1">
                  <a:solidFill>
                    <a:srgbClr val="8D5CFF"/>
                  </a:solidFill>
                  <a:latin typeface="Georgia Bold"/>
                  <a:ea typeface="Georgia Bold"/>
                  <a:cs typeface="Georgia Bold"/>
                  <a:sym typeface="Georgia Bold"/>
                </a:rPr>
                <a:t>per la </a:t>
              </a:r>
            </a:p>
            <a:p>
              <a:pPr algn="ctr">
                <a:lnSpc>
                  <a:spcPts val="7128"/>
                </a:lnSpc>
              </a:pPr>
              <a:r>
                <a:rPr lang="en-US" sz="6600" b="1">
                  <a:solidFill>
                    <a:srgbClr val="8D5CFF"/>
                  </a:solidFill>
                  <a:latin typeface="Georgia Bold"/>
                  <a:ea typeface="Georgia Bold"/>
                  <a:cs typeface="Georgia Bold"/>
                  <a:sym typeface="Georgia Bold"/>
                </a:rPr>
                <a:t>valutazione</a:t>
              </a:r>
            </a:p>
          </p:txBody>
        </p:sp>
      </p:grpSp>
      <p:sp>
        <p:nvSpPr>
          <p:cNvPr id="25" name="Freeform 25"/>
          <p:cNvSpPr/>
          <p:nvPr/>
        </p:nvSpPr>
        <p:spPr>
          <a:xfrm>
            <a:off x="5939737" y="743182"/>
            <a:ext cx="2842953" cy="4114800"/>
          </a:xfrm>
          <a:custGeom>
            <a:avLst/>
            <a:gdLst/>
            <a:ahLst/>
            <a:cxnLst/>
            <a:rect l="l" t="t" r="r" b="b"/>
            <a:pathLst>
              <a:path w="2842953" h="4114800">
                <a:moveTo>
                  <a:pt x="0" y="0"/>
                </a:moveTo>
                <a:lnTo>
                  <a:pt x="2842953" y="0"/>
                </a:lnTo>
                <a:lnTo>
                  <a:pt x="284295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6" name="TextBox 26"/>
          <p:cNvSpPr txBox="1"/>
          <p:nvPr/>
        </p:nvSpPr>
        <p:spPr>
          <a:xfrm>
            <a:off x="834390" y="9793684"/>
            <a:ext cx="16815906" cy="494238"/>
          </a:xfrm>
          <a:prstGeom prst="rect">
            <a:avLst/>
          </a:prstGeom>
        </p:spPr>
        <p:txBody>
          <a:bodyPr lIns="0" tIns="0" rIns="0" bIns="0" rtlCol="0" anchor="t">
            <a:spAutoFit/>
          </a:bodyPr>
          <a:lstStyle/>
          <a:p>
            <a:r>
              <a:rPr lang="en-US" sz="1100" dirty="0" err="1">
                <a:solidFill>
                  <a:srgbClr val="00002E"/>
                </a:solidFill>
                <a:latin typeface="Arial"/>
                <a:ea typeface="Arial Italics"/>
                <a:cs typeface="Arial"/>
                <a:sym typeface="Arial Italics"/>
              </a:rPr>
              <a:t>Finanziato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dall'Unione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espresse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appartengono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tuttavia</a:t>
            </a:r>
            <a:r>
              <a:rPr lang="en-US" sz="1100" dirty="0">
                <a:solidFill>
                  <a:srgbClr val="00002E"/>
                </a:solidFill>
                <a:latin typeface="Arial"/>
                <a:ea typeface="Arial Italics"/>
                <a:cs typeface="Arial"/>
                <a:sym typeface="Arial Italics"/>
              </a:rPr>
              <a:t>, al solo o ai soli </a:t>
            </a:r>
            <a:r>
              <a:rPr lang="en-US" sz="1100" dirty="0" err="1">
                <a:solidFill>
                  <a:srgbClr val="00002E"/>
                </a:solidFill>
                <a:latin typeface="Arial"/>
                <a:ea typeface="Arial Italics"/>
                <a:cs typeface="Arial"/>
                <a:sym typeface="Arial Italics"/>
              </a:rPr>
              <a:t>autori</a:t>
            </a:r>
            <a:r>
              <a:rPr lang="en-US" sz="1100" dirty="0">
                <a:solidFill>
                  <a:srgbClr val="00002E"/>
                </a:solidFill>
                <a:latin typeface="Arial"/>
                <a:ea typeface="Arial Italics"/>
                <a:cs typeface="Arial"/>
                <a:sym typeface="Arial Italics"/>
              </a:rPr>
              <a:t> e non </a:t>
            </a:r>
            <a:r>
              <a:rPr lang="en-US" sz="1100" dirty="0" err="1">
                <a:solidFill>
                  <a:srgbClr val="00002E"/>
                </a:solidFill>
                <a:latin typeface="Arial"/>
                <a:ea typeface="Arial Italics"/>
                <a:cs typeface="Arial"/>
                <a:sym typeface="Arial Italics"/>
              </a:rPr>
              <a:t>riflettono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necessariamente</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dell'Unione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o </a:t>
            </a:r>
            <a:r>
              <a:rPr lang="en-US" sz="1100" dirty="0" err="1">
                <a:solidFill>
                  <a:srgbClr val="00002E"/>
                </a:solidFill>
                <a:latin typeface="Arial"/>
                <a:ea typeface="Arial Italics"/>
                <a:cs typeface="Arial"/>
                <a:sym typeface="Arial Italics"/>
              </a:rPr>
              <a:t>dell’Agenzia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esecutiva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per </a:t>
            </a:r>
            <a:r>
              <a:rPr lang="en-US" sz="1100" dirty="0" err="1">
                <a:solidFill>
                  <a:srgbClr val="00002E"/>
                </a:solidFill>
                <a:latin typeface="Arial"/>
                <a:ea typeface="Arial Italics"/>
                <a:cs typeface="Arial"/>
                <a:sym typeface="Arial Italics"/>
              </a:rPr>
              <a:t>l’istruzione</a:t>
            </a:r>
            <a:r>
              <a:rPr lang="en-US" sz="1100" dirty="0">
                <a:solidFill>
                  <a:srgbClr val="00002E"/>
                </a:solidFill>
                <a:latin typeface="Arial"/>
                <a:ea typeface="Arial Italics"/>
                <a:cs typeface="Arial"/>
                <a:sym typeface="Arial Italics"/>
              </a:rPr>
              <a:t> e la </a:t>
            </a:r>
            <a:r>
              <a:rPr lang="en-US" sz="1100" dirty="0" err="1">
                <a:solidFill>
                  <a:srgbClr val="00002E"/>
                </a:solidFill>
                <a:latin typeface="Arial"/>
                <a:ea typeface="Arial Italics"/>
                <a:cs typeface="Arial"/>
                <a:sym typeface="Arial Italics"/>
              </a:rPr>
              <a:t>cultura</a:t>
            </a:r>
            <a:r>
              <a:rPr lang="en-US" sz="1100" dirty="0">
                <a:solidFill>
                  <a:srgbClr val="00002E"/>
                </a:solidFill>
                <a:latin typeface="Arial"/>
                <a:ea typeface="Arial Italics"/>
                <a:cs typeface="Arial"/>
                <a:sym typeface="Arial Italics"/>
              </a:rPr>
              <a:t> (EACEA). Né </a:t>
            </a:r>
            <a:r>
              <a:rPr lang="en-US" sz="1100" dirty="0" err="1">
                <a:solidFill>
                  <a:srgbClr val="00002E"/>
                </a:solidFill>
                <a:latin typeface="Arial"/>
                <a:ea typeface="Arial Italics"/>
                <a:cs typeface="Arial"/>
                <a:sym typeface="Arial Italics"/>
              </a:rPr>
              <a:t>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né </a:t>
            </a:r>
            <a:r>
              <a:rPr lang="en-US" sz="1100" dirty="0" err="1">
                <a:solidFill>
                  <a:srgbClr val="00002E"/>
                </a:solidFill>
                <a:latin typeface="Arial"/>
                <a:ea typeface="Arial Italics"/>
                <a:cs typeface="Arial"/>
                <a:sym typeface="Arial Italics"/>
              </a:rPr>
              <a:t>l'EACEA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possono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esserne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ritenute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responsabili</a:t>
            </a:r>
            <a:r>
              <a:rPr lang="en-US" sz="1100" dirty="0">
                <a:solidFill>
                  <a:srgbClr val="00002E"/>
                </a:solidFill>
                <a:latin typeface="Arial"/>
                <a:ea typeface="Arial Italics"/>
                <a:cs typeface="Arial"/>
                <a:sym typeface="Arial Italics"/>
              </a:rPr>
              <a:t>.</a:t>
            </a:r>
          </a:p>
          <a:p>
            <a:pPr algn="l">
              <a:lnSpc>
                <a:spcPts val="1260"/>
              </a:lnSpc>
            </a:pPr>
            <a:endParaRPr lang="en-US" sz="1050" i="1" dirty="0">
              <a:solidFill>
                <a:srgbClr val="19112C"/>
              </a:solidFill>
              <a:latin typeface="Arial Italics"/>
              <a:ea typeface="Arial Italics"/>
              <a:cs typeface="Arial Italics"/>
            </a:endParaRPr>
          </a:p>
        </p:txBody>
      </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4CEAA44C-2290-E3E1-AF26-95D499DCB648}"/>
              </a:ext>
            </a:extLst>
          </p:cNvPr>
          <p:cNvPicPr>
            <a:picLocks noChangeAspect="1"/>
          </p:cNvPicPr>
          <p:nvPr/>
        </p:nvPicPr>
        <p:blipFill>
          <a:blip r:embed="rId12"/>
          <a:stretch>
            <a:fillRect/>
          </a:stretch>
        </p:blipFill>
        <p:spPr>
          <a:xfrm>
            <a:off x="749060" y="8905695"/>
            <a:ext cx="3505200" cy="8001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505267"/>
          </a:xfrm>
          <a:prstGeom prst="rect">
            <a:avLst/>
          </a:prstGeom>
        </p:spPr>
        <p:txBody>
          <a:bodyPr lIns="0" tIns="0" rIns="0" bIns="0" rtlCol="0" anchor="t">
            <a:spAutoFit/>
          </a:bodyPr>
          <a:lstStyle/>
          <a:p>
            <a:r>
              <a:rPr lang="en-US" sz="1100" dirty="0" err="1">
                <a:solidFill>
                  <a:srgbClr val="00002E"/>
                </a:solidFill>
                <a:latin typeface="Arial"/>
                <a:ea typeface="Arial Italics"/>
                <a:cs typeface="Arial"/>
                <a:sym typeface="Arial Italics"/>
              </a:rPr>
              <a:t>Finanziato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dall'Unione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espresse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appartengono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tuttavia</a:t>
            </a:r>
            <a:r>
              <a:rPr lang="en-US" sz="1100" dirty="0">
                <a:solidFill>
                  <a:srgbClr val="00002E"/>
                </a:solidFill>
                <a:latin typeface="Arial"/>
                <a:ea typeface="Arial Italics"/>
                <a:cs typeface="Arial"/>
                <a:sym typeface="Arial Italics"/>
              </a:rPr>
              <a:t>, al solo o ai soli </a:t>
            </a:r>
            <a:r>
              <a:rPr lang="en-US" sz="1100" dirty="0" err="1">
                <a:solidFill>
                  <a:srgbClr val="00002E"/>
                </a:solidFill>
                <a:latin typeface="Arial"/>
                <a:ea typeface="Arial Italics"/>
                <a:cs typeface="Arial"/>
                <a:sym typeface="Arial Italics"/>
              </a:rPr>
              <a:t>autori</a:t>
            </a:r>
            <a:r>
              <a:rPr lang="en-US" sz="1100" dirty="0">
                <a:solidFill>
                  <a:srgbClr val="00002E"/>
                </a:solidFill>
                <a:latin typeface="Arial"/>
                <a:ea typeface="Arial Italics"/>
                <a:cs typeface="Arial"/>
                <a:sym typeface="Arial Italics"/>
              </a:rPr>
              <a:t> e non </a:t>
            </a:r>
            <a:r>
              <a:rPr lang="en-US" sz="1100" dirty="0" err="1">
                <a:solidFill>
                  <a:srgbClr val="00002E"/>
                </a:solidFill>
                <a:latin typeface="Arial"/>
                <a:ea typeface="Arial Italics"/>
                <a:cs typeface="Arial"/>
                <a:sym typeface="Arial Italics"/>
              </a:rPr>
              <a:t>riflettono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necessariamente</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dell'Unione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o </a:t>
            </a:r>
            <a:r>
              <a:rPr lang="en-US" sz="1100" dirty="0" err="1">
                <a:solidFill>
                  <a:srgbClr val="00002E"/>
                </a:solidFill>
                <a:latin typeface="Arial"/>
                <a:ea typeface="Arial Italics"/>
                <a:cs typeface="Arial"/>
                <a:sym typeface="Arial Italics"/>
              </a:rPr>
              <a:t>dell’Agenzia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esecutiva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per </a:t>
            </a:r>
            <a:r>
              <a:rPr lang="en-US" sz="1100" dirty="0" err="1">
                <a:solidFill>
                  <a:srgbClr val="00002E"/>
                </a:solidFill>
                <a:latin typeface="Arial"/>
                <a:ea typeface="Arial Italics"/>
                <a:cs typeface="Arial"/>
                <a:sym typeface="Arial Italics"/>
              </a:rPr>
              <a:t>l’istruzione</a:t>
            </a:r>
            <a:r>
              <a:rPr lang="en-US" sz="1100" dirty="0">
                <a:solidFill>
                  <a:srgbClr val="00002E"/>
                </a:solidFill>
                <a:latin typeface="Arial"/>
                <a:ea typeface="Arial Italics"/>
                <a:cs typeface="Arial"/>
                <a:sym typeface="Arial Italics"/>
              </a:rPr>
              <a:t> e la </a:t>
            </a:r>
            <a:r>
              <a:rPr lang="en-US" sz="1100" dirty="0" err="1">
                <a:solidFill>
                  <a:srgbClr val="00002E"/>
                </a:solidFill>
                <a:latin typeface="Arial"/>
                <a:ea typeface="Arial Italics"/>
                <a:cs typeface="Arial"/>
                <a:sym typeface="Arial Italics"/>
              </a:rPr>
              <a:t>cultura</a:t>
            </a:r>
            <a:r>
              <a:rPr lang="en-US" sz="1100" dirty="0">
                <a:solidFill>
                  <a:srgbClr val="00002E"/>
                </a:solidFill>
                <a:latin typeface="Arial"/>
                <a:ea typeface="Arial Italics"/>
                <a:cs typeface="Arial"/>
                <a:sym typeface="Arial Italics"/>
              </a:rPr>
              <a:t> (EACEA). Né </a:t>
            </a:r>
            <a:r>
              <a:rPr lang="en-US" sz="1100" dirty="0" err="1">
                <a:solidFill>
                  <a:srgbClr val="00002E"/>
                </a:solidFill>
                <a:latin typeface="Arial"/>
                <a:ea typeface="Arial Italics"/>
                <a:cs typeface="Arial"/>
                <a:sym typeface="Arial Italics"/>
              </a:rPr>
              <a:t>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né </a:t>
            </a:r>
            <a:r>
              <a:rPr lang="en-US" sz="1100" dirty="0" err="1">
                <a:solidFill>
                  <a:srgbClr val="00002E"/>
                </a:solidFill>
                <a:latin typeface="Arial"/>
                <a:ea typeface="Arial Italics"/>
                <a:cs typeface="Arial"/>
                <a:sym typeface="Arial Italics"/>
              </a:rPr>
              <a:t>l'EACEA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possono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esserne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ritenute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responsabili</a:t>
            </a:r>
            <a:r>
              <a:rPr lang="en-US" sz="1100" dirty="0">
                <a:solidFill>
                  <a:srgbClr val="00002E"/>
                </a:solidFill>
                <a:latin typeface="Arial"/>
                <a:ea typeface="Arial Italics"/>
                <a:cs typeface="Arial"/>
                <a:sym typeface="Arial Italics"/>
              </a:rPr>
              <a:t>.</a:t>
            </a:r>
            <a:endParaRPr lang="en-US" sz="1100" dirty="0">
              <a:solidFill>
                <a:srgbClr val="000000"/>
              </a:solidFill>
              <a:latin typeface="Arial"/>
              <a:ea typeface="Arial Italics"/>
              <a:cs typeface="Arial"/>
            </a:endParaRPr>
          </a:p>
          <a:p>
            <a:pPr algn="l">
              <a:lnSpc>
                <a:spcPts val="1260"/>
              </a:lnSpc>
            </a:pPr>
            <a:endParaRPr lang="en-US" sz="1100" dirty="0">
              <a:solidFill>
                <a:srgbClr val="00002E"/>
              </a:solidFill>
              <a:latin typeface="Arial"/>
              <a:cs typeface="Arial"/>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46618" y="547688"/>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a:lnSpc>
                  <a:spcPts val="7128"/>
                </a:lnSpc>
              </a:pPr>
              <a:r>
                <a:rPr lang="en-US" sz="6600" b="1">
                  <a:solidFill>
                    <a:srgbClr val="8D5CFF"/>
                  </a:solidFill>
                  <a:latin typeface="Georgia Bold"/>
                  <a:ea typeface="Georgia Bold"/>
                  <a:cs typeface="Georgia Bold"/>
                  <a:sym typeface="Georgia Bold"/>
                </a:rPr>
                <a:t>Premi Pitch</a:t>
              </a:r>
            </a:p>
          </p:txBody>
        </p:sp>
      </p:grpSp>
      <p:grpSp>
        <p:nvGrpSpPr>
          <p:cNvPr id="26" name="Group 26"/>
          <p:cNvGrpSpPr>
            <a:grpSpLocks noChangeAspect="1"/>
          </p:cNvGrpSpPr>
          <p:nvPr/>
        </p:nvGrpSpPr>
        <p:grpSpPr>
          <a:xfrm>
            <a:off x="18435" y="1732935"/>
            <a:ext cx="14516121" cy="7282012"/>
            <a:chOff x="0" y="0"/>
            <a:chExt cx="19354828" cy="9709350"/>
          </a:xfrm>
        </p:grpSpPr>
        <p:sp>
          <p:nvSpPr>
            <p:cNvPr id="27" name="Freeform 27" descr="Εικόνα που περιέχει γραφικά, κύκλος, κίτρινο, δημιουργικότητα  Το περιεχόμενο που δημιουργείται από ΑΙ μπορεί να μην είναι σωστό."/>
            <p:cNvSpPr/>
            <p:nvPr/>
          </p:nvSpPr>
          <p:spPr>
            <a:xfrm>
              <a:off x="0" y="0"/>
              <a:ext cx="19354800" cy="9709404"/>
            </a:xfrm>
            <a:custGeom>
              <a:avLst/>
              <a:gdLst/>
              <a:ahLst/>
              <a:cxnLst/>
              <a:rect l="l" t="t" r="r" b="b"/>
              <a:pathLst>
                <a:path w="19354800" h="9709404">
                  <a:moveTo>
                    <a:pt x="0" y="0"/>
                  </a:moveTo>
                  <a:lnTo>
                    <a:pt x="19354800" y="0"/>
                  </a:lnTo>
                  <a:lnTo>
                    <a:pt x="19354800" y="9709404"/>
                  </a:lnTo>
                  <a:lnTo>
                    <a:pt x="0" y="9709404"/>
                  </a:lnTo>
                  <a:lnTo>
                    <a:pt x="0" y="0"/>
                  </a:lnTo>
                  <a:close/>
                </a:path>
              </a:pathLst>
            </a:custGeom>
            <a:blipFill>
              <a:blip r:embed="rId11"/>
              <a:stretch>
                <a:fillRect l="-165" r="-165"/>
              </a:stretch>
            </a:blipFill>
          </p:spPr>
          <p:txBody>
            <a:bodyPr/>
            <a:lstStyle/>
            <a:p>
              <a:endParaRPr lang="el-GR"/>
            </a:p>
          </p:txBody>
        </p:sp>
      </p:grpSp>
      <p:grpSp>
        <p:nvGrpSpPr>
          <p:cNvPr id="28" name="Group 28"/>
          <p:cNvGrpSpPr/>
          <p:nvPr/>
        </p:nvGrpSpPr>
        <p:grpSpPr>
          <a:xfrm>
            <a:off x="1677627" y="4014210"/>
            <a:ext cx="2433480" cy="1523495"/>
            <a:chOff x="0" y="0"/>
            <a:chExt cx="3244640" cy="2031326"/>
          </a:xfrm>
        </p:grpSpPr>
        <p:sp>
          <p:nvSpPr>
            <p:cNvPr id="29" name="Freeform 29"/>
            <p:cNvSpPr/>
            <p:nvPr/>
          </p:nvSpPr>
          <p:spPr>
            <a:xfrm>
              <a:off x="0" y="0"/>
              <a:ext cx="3244640" cy="2031326"/>
            </a:xfrm>
            <a:custGeom>
              <a:avLst/>
              <a:gdLst/>
              <a:ahLst/>
              <a:cxnLst/>
              <a:rect l="l" t="t" r="r" b="b"/>
              <a:pathLst>
                <a:path w="3244640" h="2031326">
                  <a:moveTo>
                    <a:pt x="0" y="0"/>
                  </a:moveTo>
                  <a:lnTo>
                    <a:pt x="3244640" y="0"/>
                  </a:lnTo>
                  <a:lnTo>
                    <a:pt x="3244640" y="2031326"/>
                  </a:lnTo>
                  <a:lnTo>
                    <a:pt x="0" y="2031326"/>
                  </a:lnTo>
                  <a:close/>
                </a:path>
              </a:pathLst>
            </a:custGeom>
            <a:solidFill>
              <a:srgbClr val="000000">
                <a:alpha val="0"/>
              </a:srgbClr>
            </a:solidFill>
          </p:spPr>
          <p:txBody>
            <a:bodyPr/>
            <a:lstStyle/>
            <a:p>
              <a:endParaRPr lang="el-GR"/>
            </a:p>
          </p:txBody>
        </p:sp>
        <p:sp>
          <p:nvSpPr>
            <p:cNvPr id="30" name="TextBox 30"/>
            <p:cNvSpPr txBox="1"/>
            <p:nvPr/>
          </p:nvSpPr>
          <p:spPr>
            <a:xfrm>
              <a:off x="0" y="-19050"/>
              <a:ext cx="3244640" cy="2050376"/>
            </a:xfrm>
            <a:prstGeom prst="rect">
              <a:avLst/>
            </a:prstGeom>
          </p:spPr>
          <p:txBody>
            <a:bodyPr lIns="0" tIns="0" rIns="0" bIns="0" rtlCol="0" anchor="ctr"/>
            <a:lstStyle/>
            <a:p>
              <a:pPr algn="ctr">
                <a:lnSpc>
                  <a:spcPts val="3600"/>
                </a:lnSpc>
              </a:pPr>
              <a:r>
                <a:rPr lang="en-US" sz="3000" b="1">
                  <a:solidFill>
                    <a:srgbClr val="19112C"/>
                  </a:solidFill>
                  <a:latin typeface="Arial Bold"/>
                  <a:ea typeface="Arial Bold"/>
                  <a:cs typeface="Arial Bold"/>
                  <a:sym typeface="Arial Bold"/>
                </a:rPr>
                <a:t>Più</a:t>
              </a:r>
            </a:p>
            <a:p>
              <a:pPr algn="ctr">
                <a:lnSpc>
                  <a:spcPts val="3600"/>
                </a:lnSpc>
              </a:pPr>
              <a:r>
                <a:rPr lang="en-US" sz="3000" b="1">
                  <a:solidFill>
                    <a:srgbClr val="19112C"/>
                  </a:solidFill>
                  <a:latin typeface="Arial Bold"/>
                  <a:ea typeface="Arial Bold"/>
                  <a:cs typeface="Arial Bold"/>
                  <a:sym typeface="Arial Bold"/>
                </a:rPr>
                <a:t>Sostenibile</a:t>
              </a:r>
            </a:p>
            <a:p>
              <a:pPr algn="ctr">
                <a:lnSpc>
                  <a:spcPts val="3600"/>
                </a:lnSpc>
              </a:pPr>
              <a:r>
                <a:rPr lang="en-US" sz="3000" b="1">
                  <a:solidFill>
                    <a:srgbClr val="19112C"/>
                  </a:solidFill>
                  <a:latin typeface="Arial Bold"/>
                  <a:ea typeface="Arial Bold"/>
                  <a:cs typeface="Arial Bold"/>
                  <a:sym typeface="Arial Bold"/>
                </a:rPr>
                <a:t>Idea</a:t>
              </a:r>
            </a:p>
          </p:txBody>
        </p:sp>
      </p:grpSp>
      <p:grpSp>
        <p:nvGrpSpPr>
          <p:cNvPr id="31" name="Group 31"/>
          <p:cNvGrpSpPr/>
          <p:nvPr/>
        </p:nvGrpSpPr>
        <p:grpSpPr>
          <a:xfrm>
            <a:off x="6065272" y="4014208"/>
            <a:ext cx="2433480" cy="1523495"/>
            <a:chOff x="0" y="0"/>
            <a:chExt cx="3244640" cy="2031326"/>
          </a:xfrm>
        </p:grpSpPr>
        <p:sp>
          <p:nvSpPr>
            <p:cNvPr id="32" name="Freeform 32"/>
            <p:cNvSpPr/>
            <p:nvPr/>
          </p:nvSpPr>
          <p:spPr>
            <a:xfrm>
              <a:off x="0" y="0"/>
              <a:ext cx="3244640" cy="2031326"/>
            </a:xfrm>
            <a:custGeom>
              <a:avLst/>
              <a:gdLst/>
              <a:ahLst/>
              <a:cxnLst/>
              <a:rect l="l" t="t" r="r" b="b"/>
              <a:pathLst>
                <a:path w="3244640" h="2031326">
                  <a:moveTo>
                    <a:pt x="0" y="0"/>
                  </a:moveTo>
                  <a:lnTo>
                    <a:pt x="3244640" y="0"/>
                  </a:lnTo>
                  <a:lnTo>
                    <a:pt x="3244640" y="2031326"/>
                  </a:lnTo>
                  <a:lnTo>
                    <a:pt x="0" y="2031326"/>
                  </a:lnTo>
                  <a:close/>
                </a:path>
              </a:pathLst>
            </a:custGeom>
            <a:solidFill>
              <a:srgbClr val="000000">
                <a:alpha val="0"/>
              </a:srgbClr>
            </a:solidFill>
          </p:spPr>
          <p:txBody>
            <a:bodyPr/>
            <a:lstStyle/>
            <a:p>
              <a:endParaRPr lang="el-GR"/>
            </a:p>
          </p:txBody>
        </p:sp>
        <p:sp>
          <p:nvSpPr>
            <p:cNvPr id="33" name="TextBox 33"/>
            <p:cNvSpPr txBox="1"/>
            <p:nvPr/>
          </p:nvSpPr>
          <p:spPr>
            <a:xfrm>
              <a:off x="0" y="-19050"/>
              <a:ext cx="3244640" cy="2050376"/>
            </a:xfrm>
            <a:prstGeom prst="rect">
              <a:avLst/>
            </a:prstGeom>
          </p:spPr>
          <p:txBody>
            <a:bodyPr lIns="0" tIns="0" rIns="0" bIns="0" rtlCol="0" anchor="ctr"/>
            <a:lstStyle/>
            <a:p>
              <a:pPr algn="ctr">
                <a:lnSpc>
                  <a:spcPts val="3600"/>
                </a:lnSpc>
              </a:pPr>
              <a:r>
                <a:rPr lang="en-US" sz="3000" b="1">
                  <a:solidFill>
                    <a:srgbClr val="19112C"/>
                  </a:solidFill>
                  <a:latin typeface="Arial Bold"/>
                  <a:ea typeface="Arial Bold"/>
                  <a:cs typeface="Arial Bold"/>
                  <a:sym typeface="Arial Bold"/>
                </a:rPr>
                <a:t>Più</a:t>
              </a:r>
            </a:p>
            <a:p>
              <a:pPr algn="ctr">
                <a:lnSpc>
                  <a:spcPts val="3600"/>
                </a:lnSpc>
              </a:pPr>
              <a:r>
                <a:rPr lang="en-US" sz="3000" b="1">
                  <a:solidFill>
                    <a:srgbClr val="19112C"/>
                  </a:solidFill>
                  <a:latin typeface="Arial Bold"/>
                  <a:ea typeface="Arial Bold"/>
                  <a:cs typeface="Arial Bold"/>
                  <a:sym typeface="Arial Bold"/>
                </a:rPr>
                <a:t>creativa</a:t>
              </a:r>
            </a:p>
            <a:p>
              <a:pPr algn="ctr">
                <a:lnSpc>
                  <a:spcPts val="3600"/>
                </a:lnSpc>
              </a:pPr>
              <a:r>
                <a:rPr lang="en-US" sz="3000" b="1">
                  <a:solidFill>
                    <a:srgbClr val="19112C"/>
                  </a:solidFill>
                  <a:latin typeface="Arial Bold"/>
                  <a:ea typeface="Arial Bold"/>
                  <a:cs typeface="Arial Bold"/>
                  <a:sym typeface="Arial Bold"/>
                </a:rPr>
                <a:t>Soluzione</a:t>
              </a:r>
            </a:p>
          </p:txBody>
        </p:sp>
      </p:grpSp>
      <p:grpSp>
        <p:nvGrpSpPr>
          <p:cNvPr id="34" name="Group 34"/>
          <p:cNvGrpSpPr/>
          <p:nvPr/>
        </p:nvGrpSpPr>
        <p:grpSpPr>
          <a:xfrm>
            <a:off x="10434480" y="4014208"/>
            <a:ext cx="2783754" cy="1523495"/>
            <a:chOff x="0" y="0"/>
            <a:chExt cx="3711672" cy="2031326"/>
          </a:xfrm>
        </p:grpSpPr>
        <p:sp>
          <p:nvSpPr>
            <p:cNvPr id="35" name="Freeform 35"/>
            <p:cNvSpPr/>
            <p:nvPr/>
          </p:nvSpPr>
          <p:spPr>
            <a:xfrm>
              <a:off x="0" y="0"/>
              <a:ext cx="3711672" cy="2031326"/>
            </a:xfrm>
            <a:custGeom>
              <a:avLst/>
              <a:gdLst/>
              <a:ahLst/>
              <a:cxnLst/>
              <a:rect l="l" t="t" r="r" b="b"/>
              <a:pathLst>
                <a:path w="3711672" h="2031326">
                  <a:moveTo>
                    <a:pt x="0" y="0"/>
                  </a:moveTo>
                  <a:lnTo>
                    <a:pt x="3711672" y="0"/>
                  </a:lnTo>
                  <a:lnTo>
                    <a:pt x="3711672" y="2031326"/>
                  </a:lnTo>
                  <a:lnTo>
                    <a:pt x="0" y="2031326"/>
                  </a:lnTo>
                  <a:close/>
                </a:path>
              </a:pathLst>
            </a:custGeom>
            <a:solidFill>
              <a:srgbClr val="000000">
                <a:alpha val="0"/>
              </a:srgbClr>
            </a:solidFill>
          </p:spPr>
          <p:txBody>
            <a:bodyPr/>
            <a:lstStyle/>
            <a:p>
              <a:endParaRPr lang="el-GR"/>
            </a:p>
          </p:txBody>
        </p:sp>
        <p:sp>
          <p:nvSpPr>
            <p:cNvPr id="36" name="TextBox 36"/>
            <p:cNvSpPr txBox="1"/>
            <p:nvPr/>
          </p:nvSpPr>
          <p:spPr>
            <a:xfrm>
              <a:off x="0" y="-19050"/>
              <a:ext cx="3711672" cy="2050376"/>
            </a:xfrm>
            <a:prstGeom prst="rect">
              <a:avLst/>
            </a:prstGeom>
          </p:spPr>
          <p:txBody>
            <a:bodyPr lIns="0" tIns="0" rIns="0" bIns="0" rtlCol="0" anchor="ctr"/>
            <a:lstStyle/>
            <a:p>
              <a:pPr algn="ctr">
                <a:lnSpc>
                  <a:spcPts val="3600"/>
                </a:lnSpc>
              </a:pPr>
              <a:r>
                <a:rPr lang="en-US" sz="3000" b="1">
                  <a:solidFill>
                    <a:srgbClr val="19112C"/>
                  </a:solidFill>
                  <a:latin typeface="Arial Bold"/>
                  <a:ea typeface="Arial Bold"/>
                  <a:cs typeface="Arial Bold"/>
                  <a:sym typeface="Arial Bold"/>
                </a:rPr>
                <a:t>Migliore</a:t>
              </a:r>
            </a:p>
            <a:p>
              <a:pPr algn="ctr">
                <a:lnSpc>
                  <a:spcPts val="3600"/>
                </a:lnSpc>
              </a:pPr>
              <a:r>
                <a:rPr lang="en-US" sz="3000" b="1">
                  <a:solidFill>
                    <a:srgbClr val="19112C"/>
                  </a:solidFill>
                  <a:latin typeface="Arial Bold"/>
                  <a:ea typeface="Arial Bold"/>
                  <a:cs typeface="Arial Bold"/>
                  <a:sym typeface="Arial Bold"/>
                </a:rPr>
                <a:t>Team</a:t>
              </a:r>
            </a:p>
            <a:p>
              <a:pPr algn="ctr">
                <a:lnSpc>
                  <a:spcPts val="3600"/>
                </a:lnSpc>
              </a:pPr>
              <a:r>
                <a:rPr lang="en-US" sz="3000" b="1">
                  <a:solidFill>
                    <a:srgbClr val="19112C"/>
                  </a:solidFill>
                  <a:latin typeface="Arial Bold"/>
                  <a:ea typeface="Arial Bold"/>
                  <a:cs typeface="Arial Bold"/>
                  <a:sym typeface="Arial Bold"/>
                </a:rPr>
                <a:t>Collaborazione</a:t>
              </a:r>
            </a:p>
          </p:txBody>
        </p:sp>
      </p:grpSp>
      <p:pic>
        <p:nvPicPr>
          <p:cNvPr id="38" name="Immagine 37" descr="Immagine che contiene Blu elettrico, Carattere, blu, Blu intenso&#10;&#10;Il contenuto generato dall&amp;#39;IA potrebbe non essere corretto.">
            <a:extLst>
              <a:ext uri="{FF2B5EF4-FFF2-40B4-BE49-F238E27FC236}">
                <a16:creationId xmlns:a16="http://schemas.microsoft.com/office/drawing/2014/main" id="{24B651CB-67C8-F824-087A-56977A66132E}"/>
              </a:ext>
            </a:extLst>
          </p:cNvPr>
          <p:cNvPicPr>
            <a:picLocks noChangeAspect="1"/>
          </p:cNvPicPr>
          <p:nvPr/>
        </p:nvPicPr>
        <p:blipFill>
          <a:blip r:embed="rId12"/>
          <a:stretch>
            <a:fillRect/>
          </a:stretch>
        </p:blipFill>
        <p:spPr>
          <a:xfrm>
            <a:off x="749060" y="8905695"/>
            <a:ext cx="3505200" cy="8001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494238"/>
          </a:xfrm>
          <a:prstGeom prst="rect">
            <a:avLst/>
          </a:prstGeom>
        </p:spPr>
        <p:txBody>
          <a:bodyPr lIns="0" tIns="0" rIns="0" bIns="0" rtlCol="0" anchor="t">
            <a:spAutoFit/>
          </a:bodyPr>
          <a:lstStyle/>
          <a:p>
            <a:r>
              <a:rPr lang="en-US" sz="1100" dirty="0" err="1">
                <a:solidFill>
                  <a:srgbClr val="00002E"/>
                </a:solidFill>
                <a:latin typeface="Arial"/>
                <a:ea typeface="Arial Italics"/>
                <a:cs typeface="Arial"/>
                <a:sym typeface="Arial Italics"/>
              </a:rPr>
              <a:t>Finanziato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dall'Unione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espresse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appartengono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tuttavia</a:t>
            </a:r>
            <a:r>
              <a:rPr lang="en-US" sz="1100" dirty="0">
                <a:solidFill>
                  <a:srgbClr val="00002E"/>
                </a:solidFill>
                <a:latin typeface="Arial"/>
                <a:ea typeface="Arial Italics"/>
                <a:cs typeface="Arial"/>
                <a:sym typeface="Arial Italics"/>
              </a:rPr>
              <a:t>, al solo o ai soli </a:t>
            </a:r>
            <a:r>
              <a:rPr lang="en-US" sz="1100" dirty="0" err="1">
                <a:solidFill>
                  <a:srgbClr val="00002E"/>
                </a:solidFill>
                <a:latin typeface="Arial"/>
                <a:ea typeface="Arial Italics"/>
                <a:cs typeface="Arial"/>
                <a:sym typeface="Arial Italics"/>
              </a:rPr>
              <a:t>autori</a:t>
            </a:r>
            <a:r>
              <a:rPr lang="en-US" sz="1100" dirty="0">
                <a:solidFill>
                  <a:srgbClr val="00002E"/>
                </a:solidFill>
                <a:latin typeface="Arial"/>
                <a:ea typeface="Arial Italics"/>
                <a:cs typeface="Arial"/>
                <a:sym typeface="Arial Italics"/>
              </a:rPr>
              <a:t> e non </a:t>
            </a:r>
            <a:r>
              <a:rPr lang="en-US" sz="1100" dirty="0" err="1">
                <a:solidFill>
                  <a:srgbClr val="00002E"/>
                </a:solidFill>
                <a:latin typeface="Arial"/>
                <a:ea typeface="Arial Italics"/>
                <a:cs typeface="Arial"/>
                <a:sym typeface="Arial Italics"/>
              </a:rPr>
              <a:t>riflettono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necessariamente</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dell'Unione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o </a:t>
            </a:r>
            <a:r>
              <a:rPr lang="en-US" sz="1100" dirty="0" err="1">
                <a:solidFill>
                  <a:srgbClr val="00002E"/>
                </a:solidFill>
                <a:latin typeface="Arial"/>
                <a:ea typeface="Arial Italics"/>
                <a:cs typeface="Arial"/>
                <a:sym typeface="Arial Italics"/>
              </a:rPr>
              <a:t>dell’Agenzia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esecutiva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per </a:t>
            </a:r>
            <a:r>
              <a:rPr lang="en-US" sz="1100" dirty="0" err="1">
                <a:solidFill>
                  <a:srgbClr val="00002E"/>
                </a:solidFill>
                <a:latin typeface="Arial"/>
                <a:ea typeface="Arial Italics"/>
                <a:cs typeface="Arial"/>
                <a:sym typeface="Arial Italics"/>
              </a:rPr>
              <a:t>l’istruzione</a:t>
            </a:r>
            <a:r>
              <a:rPr lang="en-US" sz="1100" dirty="0">
                <a:solidFill>
                  <a:srgbClr val="00002E"/>
                </a:solidFill>
                <a:latin typeface="Arial"/>
                <a:ea typeface="Arial Italics"/>
                <a:cs typeface="Arial"/>
                <a:sym typeface="Arial Italics"/>
              </a:rPr>
              <a:t> e la </a:t>
            </a:r>
            <a:r>
              <a:rPr lang="en-US" sz="1100" dirty="0" err="1">
                <a:solidFill>
                  <a:srgbClr val="00002E"/>
                </a:solidFill>
                <a:latin typeface="Arial"/>
                <a:ea typeface="Arial Italics"/>
                <a:cs typeface="Arial"/>
                <a:sym typeface="Arial Italics"/>
              </a:rPr>
              <a:t>cultura</a:t>
            </a:r>
            <a:r>
              <a:rPr lang="en-US" sz="1100" dirty="0">
                <a:solidFill>
                  <a:srgbClr val="00002E"/>
                </a:solidFill>
                <a:latin typeface="Arial"/>
                <a:ea typeface="Arial Italics"/>
                <a:cs typeface="Arial"/>
                <a:sym typeface="Arial Italics"/>
              </a:rPr>
              <a:t> (EACEA). Né </a:t>
            </a:r>
            <a:r>
              <a:rPr lang="en-US" sz="1100" dirty="0" err="1">
                <a:solidFill>
                  <a:srgbClr val="00002E"/>
                </a:solidFill>
                <a:latin typeface="Arial"/>
                <a:ea typeface="Arial Italics"/>
                <a:cs typeface="Arial"/>
                <a:sym typeface="Arial Italics"/>
              </a:rPr>
              <a:t>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né </a:t>
            </a:r>
            <a:r>
              <a:rPr lang="en-US" sz="1100" dirty="0" err="1">
                <a:solidFill>
                  <a:srgbClr val="00002E"/>
                </a:solidFill>
                <a:latin typeface="Arial"/>
                <a:ea typeface="Arial Italics"/>
                <a:cs typeface="Arial"/>
                <a:sym typeface="Arial Italics"/>
              </a:rPr>
              <a:t>l'EACEA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possono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esserne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ritenute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responsabili</a:t>
            </a:r>
            <a:r>
              <a:rPr lang="en-US" sz="1100" dirty="0">
                <a:solidFill>
                  <a:srgbClr val="00002E"/>
                </a:solidFill>
                <a:latin typeface="Arial"/>
                <a:ea typeface="Arial Italics"/>
                <a:cs typeface="Arial"/>
                <a:sym typeface="Arial Italics"/>
              </a:rPr>
              <a:t>.</a:t>
            </a:r>
          </a:p>
          <a:p>
            <a:pPr algn="l">
              <a:lnSpc>
                <a:spcPts val="1260"/>
              </a:lnSpc>
            </a:pPr>
            <a:endParaRPr lang="en-US" sz="1050" i="1" dirty="0">
              <a:solidFill>
                <a:srgbClr val="19112C"/>
              </a:solidFill>
              <a:latin typeface="Arial Italics"/>
              <a:ea typeface="Arial Italics"/>
              <a:cs typeface="Arial Italics"/>
            </a:endParaRPr>
          </a:p>
        </p:txBody>
      </p:sp>
      <p:grpSp>
        <p:nvGrpSpPr>
          <p:cNvPr id="19" name="Group 19"/>
          <p:cNvGrpSpPr>
            <a:grpSpLocks noChangeAspect="1"/>
          </p:cNvGrpSpPr>
          <p:nvPr/>
        </p:nvGrpSpPr>
        <p:grpSpPr>
          <a:xfrm rot="-10619682">
            <a:off x="8731239" y="-3418856"/>
            <a:ext cx="13200597" cy="12706123"/>
            <a:chOff x="0" y="0"/>
            <a:chExt cx="17600796" cy="16941498"/>
          </a:xfrm>
        </p:grpSpPr>
        <p:sp>
          <p:nvSpPr>
            <p:cNvPr id="20" name="Freeform 20"/>
            <p:cNvSpPr/>
            <p:nvPr/>
          </p:nvSpPr>
          <p:spPr>
            <a:xfrm flipH="1">
              <a:off x="0" y="0"/>
              <a:ext cx="17600803" cy="16941546"/>
            </a:xfrm>
            <a:custGeom>
              <a:avLst/>
              <a:gdLst/>
              <a:ahLst/>
              <a:cxnLst/>
              <a:rect l="l" t="t" r="r" b="b"/>
              <a:pathLst>
                <a:path w="17600803" h="16941546">
                  <a:moveTo>
                    <a:pt x="17600803" y="0"/>
                  </a:moveTo>
                  <a:lnTo>
                    <a:pt x="0" y="0"/>
                  </a:lnTo>
                  <a:lnTo>
                    <a:pt x="0" y="16941546"/>
                  </a:lnTo>
                  <a:lnTo>
                    <a:pt x="17600803" y="16941546"/>
                  </a:lnTo>
                  <a:lnTo>
                    <a:pt x="17600803" y="0"/>
                  </a:lnTo>
                  <a:close/>
                </a:path>
              </a:pathLst>
            </a:custGeom>
            <a:blipFill>
              <a:blip r:embed="rId8"/>
              <a:stretch>
                <a:fillRect b="-43"/>
              </a:stretch>
            </a:blipFill>
          </p:spPr>
          <p:txBody>
            <a:bodyPr/>
            <a:lstStyle/>
            <a:p>
              <a:endParaRPr lang="el-GR"/>
            </a:p>
          </p:txBody>
        </p:sp>
      </p:grpSp>
      <p:grpSp>
        <p:nvGrpSpPr>
          <p:cNvPr id="21" name="Group 21"/>
          <p:cNvGrpSpPr>
            <a:grpSpLocks noChangeAspect="1"/>
          </p:cNvGrpSpPr>
          <p:nvPr/>
        </p:nvGrpSpPr>
        <p:grpSpPr>
          <a:xfrm>
            <a:off x="9589667" y="189735"/>
            <a:ext cx="8676274" cy="8738796"/>
            <a:chOff x="0" y="0"/>
            <a:chExt cx="13115528" cy="13210040"/>
          </a:xfrm>
        </p:grpSpPr>
        <p:sp>
          <p:nvSpPr>
            <p:cNvPr id="22" name="Freeform 22"/>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9"/>
              <a:stretch>
                <a:fillRect t="-17338" r="-50246" b="-31833"/>
              </a:stretch>
            </a:blipFill>
          </p:spPr>
          <p:txBody>
            <a:bodyPr/>
            <a:lstStyle/>
            <a:p>
              <a:endParaRPr lang="el-GR"/>
            </a:p>
          </p:txBody>
        </p:sp>
      </p:grpSp>
      <p:grpSp>
        <p:nvGrpSpPr>
          <p:cNvPr id="23" name="Group 23"/>
          <p:cNvGrpSpPr/>
          <p:nvPr/>
        </p:nvGrpSpPr>
        <p:grpSpPr>
          <a:xfrm>
            <a:off x="846620" y="547688"/>
            <a:ext cx="9091683" cy="1988345"/>
            <a:chOff x="0" y="0"/>
            <a:chExt cx="12122244" cy="2651126"/>
          </a:xfrm>
        </p:grpSpPr>
        <p:sp>
          <p:nvSpPr>
            <p:cNvPr id="24" name="Freeform 24"/>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2122244" cy="2584451"/>
            </a:xfrm>
            <a:prstGeom prst="rect">
              <a:avLst/>
            </a:prstGeom>
          </p:spPr>
          <p:txBody>
            <a:bodyPr lIns="0" tIns="0" rIns="0" bIns="0" rtlCol="0" anchor="ctr"/>
            <a:lstStyle/>
            <a:p>
              <a:pPr algn="l">
                <a:lnSpc>
                  <a:spcPts val="7128"/>
                </a:lnSpc>
              </a:pPr>
              <a:r>
                <a:rPr lang="en-US" sz="6600" b="1">
                  <a:solidFill>
                    <a:srgbClr val="8D5CFF"/>
                  </a:solidFill>
                  <a:latin typeface="Georgia Bold"/>
                  <a:ea typeface="Georgia Bold"/>
                  <a:cs typeface="Georgia Bold"/>
                  <a:sym typeface="Georgia Bold"/>
                </a:rPr>
                <a:t>Riflessione</a:t>
              </a:r>
            </a:p>
          </p:txBody>
        </p:sp>
      </p:grpSp>
      <p:sp>
        <p:nvSpPr>
          <p:cNvPr id="26" name="TextBox 26"/>
          <p:cNvSpPr txBox="1"/>
          <p:nvPr/>
        </p:nvSpPr>
        <p:spPr>
          <a:xfrm>
            <a:off x="846620" y="2267286"/>
            <a:ext cx="9512189" cy="6350889"/>
          </a:xfrm>
          <a:prstGeom prst="rect">
            <a:avLst/>
          </a:prstGeom>
        </p:spPr>
        <p:txBody>
          <a:bodyPr lIns="0" tIns="0" rIns="0" bIns="0" rtlCol="0" anchor="t">
            <a:spAutoFit/>
          </a:bodyPr>
          <a:lstStyle/>
          <a:p>
            <a:pPr marL="777243" lvl="1" indent="-388622" algn="l">
              <a:lnSpc>
                <a:spcPts val="3888"/>
              </a:lnSpc>
              <a:buFont typeface="Arial"/>
              <a:buChar char="•"/>
            </a:pPr>
            <a:r>
              <a:rPr lang="en-US" sz="3600">
                <a:solidFill>
                  <a:srgbClr val="19112C"/>
                </a:solidFill>
                <a:latin typeface="Arial"/>
                <a:ea typeface="Arial"/>
                <a:cs typeface="Arial"/>
                <a:sym typeface="Arial"/>
              </a:rPr>
              <a:t>Nel complesso, cosa ne pensi di questo ideathon?</a:t>
            </a:r>
          </a:p>
          <a:p>
            <a:pPr marL="777243" lvl="1" indent="-388622" algn="l">
              <a:lnSpc>
                <a:spcPts val="3888"/>
              </a:lnSpc>
              <a:buFont typeface="Arial"/>
              <a:buChar char="•"/>
            </a:pPr>
            <a:r>
              <a:rPr lang="en-US" sz="3600">
                <a:solidFill>
                  <a:srgbClr val="19112C"/>
                </a:solidFill>
                <a:latin typeface="Arial"/>
                <a:ea typeface="Arial"/>
                <a:cs typeface="Arial"/>
                <a:sym typeface="Arial"/>
              </a:rPr>
              <a:t>Quali nuove intuizioni ti ha aiutato ad acquisire questo ideathon?</a:t>
            </a:r>
          </a:p>
          <a:p>
            <a:pPr marL="777243" lvl="1" indent="-388622" algn="l">
              <a:lnSpc>
                <a:spcPts val="3888"/>
              </a:lnSpc>
              <a:buFont typeface="Arial"/>
              <a:buChar char="•"/>
            </a:pPr>
            <a:r>
              <a:rPr lang="en-US" sz="3600">
                <a:solidFill>
                  <a:srgbClr val="19112C"/>
                </a:solidFill>
                <a:latin typeface="Arial"/>
                <a:ea typeface="Arial"/>
                <a:cs typeface="Arial"/>
                <a:sym typeface="Arial"/>
              </a:rPr>
              <a:t>In che modo il lavoro di squadra ti ha aiutato a percepire le sfide e le soluzioni in modo diverso?</a:t>
            </a:r>
          </a:p>
          <a:p>
            <a:pPr marL="777243" lvl="1" indent="-388622" algn="l">
              <a:lnSpc>
                <a:spcPts val="3888"/>
              </a:lnSpc>
              <a:buFont typeface="Arial"/>
              <a:buChar char="•"/>
            </a:pPr>
            <a:r>
              <a:rPr lang="en-US" sz="3600">
                <a:solidFill>
                  <a:srgbClr val="19112C"/>
                </a:solidFill>
                <a:latin typeface="Arial"/>
                <a:ea typeface="Arial"/>
                <a:cs typeface="Arial"/>
                <a:sym typeface="Arial"/>
              </a:rPr>
              <a:t>Ritieni che la tua posizione di donna possa influenzare il tuo modo di lavorare e di prendere decisioni?</a:t>
            </a:r>
          </a:p>
          <a:p>
            <a:pPr marL="777243" lvl="1" indent="-388622" algn="l">
              <a:lnSpc>
                <a:spcPts val="3888"/>
              </a:lnSpc>
              <a:buFont typeface="Arial"/>
              <a:buChar char="•"/>
            </a:pPr>
            <a:r>
              <a:rPr lang="en-US" sz="3600">
                <a:solidFill>
                  <a:srgbClr val="19112C"/>
                </a:solidFill>
                <a:latin typeface="Arial"/>
                <a:ea typeface="Arial"/>
                <a:cs typeface="Arial"/>
                <a:sym typeface="Arial"/>
              </a:rPr>
              <a:t>In che misura pensi di poter contribuire alla transizione sostenibile del settore tessile o di qualsiasi altro settore?</a:t>
            </a:r>
          </a:p>
        </p:txBody>
      </p:sp>
      <p:pic>
        <p:nvPicPr>
          <p:cNvPr id="28" name="Immagine 27" descr="Immagine che contiene Blu elettrico, Carattere, blu, Blu intenso&#10;&#10;Il contenuto generato dall&amp;#39;IA potrebbe non essere corretto.">
            <a:extLst>
              <a:ext uri="{FF2B5EF4-FFF2-40B4-BE49-F238E27FC236}">
                <a16:creationId xmlns:a16="http://schemas.microsoft.com/office/drawing/2014/main" id="{AED1C8F1-FA2F-46CC-1468-51A14492D501}"/>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Finanziato dall'Unione Europea. Le opinioni e i punti di vista espressi sono tuttavia esclusivamente quelli dell'autore/degli autori e non riflettono necessariamente quelli dell'Unione Europea o dell'Agenzia Esecutiva per l'Istruzione e la Cultura (EACEA).  Né l'Unione Europea né l'EACEA possono essere ritenute responsabili per essi. </a:t>
            </a:r>
          </a:p>
        </p:txBody>
      </p:sp>
      <p:grpSp>
        <p:nvGrpSpPr>
          <p:cNvPr id="19" name="Group 19"/>
          <p:cNvGrpSpPr>
            <a:grpSpLocks noChangeAspect="1"/>
          </p:cNvGrpSpPr>
          <p:nvPr/>
        </p:nvGrpSpPr>
        <p:grpSpPr>
          <a:xfrm>
            <a:off x="14110801" y="768080"/>
            <a:ext cx="2878200" cy="873228"/>
            <a:chOff x="0" y="0"/>
            <a:chExt cx="3837600" cy="1164304"/>
          </a:xfrm>
        </p:grpSpPr>
        <p:sp>
          <p:nvSpPr>
            <p:cNvPr id="20" name="Freeform 20"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1" name="Group 21"/>
          <p:cNvGrpSpPr/>
          <p:nvPr/>
        </p:nvGrpSpPr>
        <p:grpSpPr>
          <a:xfrm>
            <a:off x="1283176" y="571612"/>
            <a:ext cx="11021785" cy="1137553"/>
            <a:chOff x="0" y="0"/>
            <a:chExt cx="14695714" cy="1516737"/>
          </a:xfrm>
        </p:grpSpPr>
        <p:sp>
          <p:nvSpPr>
            <p:cNvPr id="22" name="Freeform 22"/>
            <p:cNvSpPr/>
            <p:nvPr/>
          </p:nvSpPr>
          <p:spPr>
            <a:xfrm>
              <a:off x="0" y="0"/>
              <a:ext cx="14695714" cy="1516737"/>
            </a:xfrm>
            <a:custGeom>
              <a:avLst/>
              <a:gdLst/>
              <a:ahLst/>
              <a:cxnLst/>
              <a:rect l="l" t="t" r="r" b="b"/>
              <a:pathLst>
                <a:path w="14695714" h="1516737">
                  <a:moveTo>
                    <a:pt x="0" y="0"/>
                  </a:moveTo>
                  <a:lnTo>
                    <a:pt x="14695714" y="0"/>
                  </a:lnTo>
                  <a:lnTo>
                    <a:pt x="14695714" y="1516737"/>
                  </a:lnTo>
                  <a:lnTo>
                    <a:pt x="0" y="1516737"/>
                  </a:lnTo>
                  <a:close/>
                </a:path>
              </a:pathLst>
            </a:custGeom>
            <a:solidFill>
              <a:srgbClr val="000000">
                <a:alpha val="0"/>
              </a:srgbClr>
            </a:solidFill>
          </p:spPr>
          <p:txBody>
            <a:bodyPr/>
            <a:lstStyle/>
            <a:p>
              <a:endParaRPr lang="el-GR"/>
            </a:p>
          </p:txBody>
        </p:sp>
        <p:sp>
          <p:nvSpPr>
            <p:cNvPr id="23" name="TextBox 23"/>
            <p:cNvSpPr txBox="1"/>
            <p:nvPr/>
          </p:nvSpPr>
          <p:spPr>
            <a:xfrm>
              <a:off x="0" y="66675"/>
              <a:ext cx="14695714"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Allora, chi sei?</a:t>
              </a:r>
            </a:p>
          </p:txBody>
        </p:sp>
      </p:grpSp>
      <p:grpSp>
        <p:nvGrpSpPr>
          <p:cNvPr id="24" name="Group 24"/>
          <p:cNvGrpSpPr>
            <a:grpSpLocks noChangeAspect="1"/>
          </p:cNvGrpSpPr>
          <p:nvPr/>
        </p:nvGrpSpPr>
        <p:grpSpPr>
          <a:xfrm>
            <a:off x="1532708" y="2526926"/>
            <a:ext cx="7382692" cy="5233149"/>
            <a:chOff x="0" y="0"/>
            <a:chExt cx="9843590" cy="6977532"/>
          </a:xfrm>
        </p:grpSpPr>
        <p:sp>
          <p:nvSpPr>
            <p:cNvPr id="25" name="Freeform 25" descr="Εικόνα που περιέχει άτομο, πινακίδα/σήμα  Το περιεχόμενο που δημιουργείται από AI ενδέχεται να είναι εσφαλμένο."/>
            <p:cNvSpPr/>
            <p:nvPr/>
          </p:nvSpPr>
          <p:spPr>
            <a:xfrm>
              <a:off x="0" y="0"/>
              <a:ext cx="9843643" cy="6977507"/>
            </a:xfrm>
            <a:custGeom>
              <a:avLst/>
              <a:gdLst/>
              <a:ahLst/>
              <a:cxnLst/>
              <a:rect l="l" t="t" r="r" b="b"/>
              <a:pathLst>
                <a:path w="9843643" h="6977507">
                  <a:moveTo>
                    <a:pt x="0" y="0"/>
                  </a:moveTo>
                  <a:lnTo>
                    <a:pt x="9843643" y="0"/>
                  </a:lnTo>
                  <a:lnTo>
                    <a:pt x="9843643" y="6977507"/>
                  </a:lnTo>
                  <a:lnTo>
                    <a:pt x="0" y="6977507"/>
                  </a:lnTo>
                  <a:lnTo>
                    <a:pt x="0" y="0"/>
                  </a:lnTo>
                  <a:close/>
                </a:path>
              </a:pathLst>
            </a:custGeom>
            <a:blipFill>
              <a:blip r:embed="rId9"/>
              <a:stretch>
                <a:fillRect/>
              </a:stretch>
            </a:blipFill>
          </p:spPr>
          <p:txBody>
            <a:bodyPr/>
            <a:lstStyle/>
            <a:p>
              <a:endParaRPr lang="el-GR"/>
            </a:p>
          </p:txBody>
        </p:sp>
      </p:grpSp>
      <p:grpSp>
        <p:nvGrpSpPr>
          <p:cNvPr id="26" name="Group 26"/>
          <p:cNvGrpSpPr/>
          <p:nvPr/>
        </p:nvGrpSpPr>
        <p:grpSpPr>
          <a:xfrm>
            <a:off x="11249019" y="3314013"/>
            <a:ext cx="5723272" cy="3658971"/>
            <a:chOff x="0" y="0"/>
            <a:chExt cx="7631030" cy="4878628"/>
          </a:xfrm>
        </p:grpSpPr>
        <p:sp>
          <p:nvSpPr>
            <p:cNvPr id="27" name="Freeform 27"/>
            <p:cNvSpPr/>
            <p:nvPr/>
          </p:nvSpPr>
          <p:spPr>
            <a:xfrm>
              <a:off x="12700" y="12700"/>
              <a:ext cx="7605649" cy="4853178"/>
            </a:xfrm>
            <a:custGeom>
              <a:avLst/>
              <a:gdLst/>
              <a:ahLst/>
              <a:cxnLst/>
              <a:rect l="l" t="t" r="r" b="b"/>
              <a:pathLst>
                <a:path w="7605649" h="4853178">
                  <a:moveTo>
                    <a:pt x="0" y="808863"/>
                  </a:moveTo>
                  <a:cubicBezTo>
                    <a:pt x="0" y="362204"/>
                    <a:pt x="362839" y="0"/>
                    <a:pt x="810387" y="0"/>
                  </a:cubicBezTo>
                  <a:lnTo>
                    <a:pt x="6795262" y="0"/>
                  </a:lnTo>
                  <a:cubicBezTo>
                    <a:pt x="7242810" y="0"/>
                    <a:pt x="7605649" y="362204"/>
                    <a:pt x="7605649" y="808863"/>
                  </a:cubicBezTo>
                  <a:lnTo>
                    <a:pt x="7605649" y="4044315"/>
                  </a:lnTo>
                  <a:cubicBezTo>
                    <a:pt x="7605649" y="4491101"/>
                    <a:pt x="7242810" y="4853178"/>
                    <a:pt x="6795262" y="4853178"/>
                  </a:cubicBezTo>
                  <a:lnTo>
                    <a:pt x="810387" y="4853178"/>
                  </a:lnTo>
                  <a:cubicBezTo>
                    <a:pt x="362839" y="4853178"/>
                    <a:pt x="0" y="4491101"/>
                    <a:pt x="0" y="4044315"/>
                  </a:cubicBezTo>
                  <a:close/>
                </a:path>
              </a:pathLst>
            </a:custGeom>
            <a:solidFill>
              <a:srgbClr val="8D5CFF"/>
            </a:solidFill>
          </p:spPr>
          <p:txBody>
            <a:bodyPr/>
            <a:lstStyle/>
            <a:p>
              <a:endParaRPr lang="el-GR"/>
            </a:p>
          </p:txBody>
        </p:sp>
        <p:sp>
          <p:nvSpPr>
            <p:cNvPr id="28" name="Freeform 28"/>
            <p:cNvSpPr/>
            <p:nvPr/>
          </p:nvSpPr>
          <p:spPr>
            <a:xfrm>
              <a:off x="0" y="0"/>
              <a:ext cx="7631049" cy="4878578"/>
            </a:xfrm>
            <a:custGeom>
              <a:avLst/>
              <a:gdLst/>
              <a:ahLst/>
              <a:cxnLst/>
              <a:rect l="l" t="t" r="r" b="b"/>
              <a:pathLst>
                <a:path w="7631049" h="4878578">
                  <a:moveTo>
                    <a:pt x="0" y="821563"/>
                  </a:moveTo>
                  <a:cubicBezTo>
                    <a:pt x="0" y="367792"/>
                    <a:pt x="368554" y="0"/>
                    <a:pt x="823087" y="0"/>
                  </a:cubicBezTo>
                  <a:lnTo>
                    <a:pt x="6807962" y="0"/>
                  </a:lnTo>
                  <a:lnTo>
                    <a:pt x="6807962" y="12700"/>
                  </a:lnTo>
                  <a:lnTo>
                    <a:pt x="6807962" y="0"/>
                  </a:lnTo>
                  <a:cubicBezTo>
                    <a:pt x="7262495" y="0"/>
                    <a:pt x="7631049" y="367792"/>
                    <a:pt x="7631049" y="821563"/>
                  </a:cubicBezTo>
                  <a:lnTo>
                    <a:pt x="7618349" y="821563"/>
                  </a:lnTo>
                  <a:lnTo>
                    <a:pt x="7631049" y="821563"/>
                  </a:lnTo>
                  <a:lnTo>
                    <a:pt x="7631049" y="4057015"/>
                  </a:lnTo>
                  <a:lnTo>
                    <a:pt x="7618349" y="4057015"/>
                  </a:lnTo>
                  <a:lnTo>
                    <a:pt x="7631049" y="4057015"/>
                  </a:lnTo>
                  <a:cubicBezTo>
                    <a:pt x="7631049" y="4510786"/>
                    <a:pt x="7262495" y="4878578"/>
                    <a:pt x="6807962" y="4878578"/>
                  </a:cubicBezTo>
                  <a:lnTo>
                    <a:pt x="6807962" y="4865878"/>
                  </a:lnTo>
                  <a:lnTo>
                    <a:pt x="6807962" y="4878578"/>
                  </a:lnTo>
                  <a:lnTo>
                    <a:pt x="823087" y="4878578"/>
                  </a:lnTo>
                  <a:lnTo>
                    <a:pt x="823087" y="4865878"/>
                  </a:lnTo>
                  <a:lnTo>
                    <a:pt x="823087" y="4878578"/>
                  </a:lnTo>
                  <a:cubicBezTo>
                    <a:pt x="368554" y="4878578"/>
                    <a:pt x="0" y="4510786"/>
                    <a:pt x="0" y="4057015"/>
                  </a:cubicBezTo>
                  <a:lnTo>
                    <a:pt x="0" y="821563"/>
                  </a:lnTo>
                  <a:lnTo>
                    <a:pt x="12700" y="821563"/>
                  </a:lnTo>
                  <a:lnTo>
                    <a:pt x="0" y="821563"/>
                  </a:lnTo>
                  <a:moveTo>
                    <a:pt x="25400" y="821563"/>
                  </a:moveTo>
                  <a:lnTo>
                    <a:pt x="25400" y="4057015"/>
                  </a:lnTo>
                  <a:lnTo>
                    <a:pt x="12700" y="4057015"/>
                  </a:lnTo>
                  <a:lnTo>
                    <a:pt x="25400" y="4057015"/>
                  </a:lnTo>
                  <a:cubicBezTo>
                    <a:pt x="25400" y="4496689"/>
                    <a:pt x="382524" y="4853178"/>
                    <a:pt x="823087" y="4853178"/>
                  </a:cubicBezTo>
                  <a:lnTo>
                    <a:pt x="6807962" y="4853178"/>
                  </a:lnTo>
                  <a:cubicBezTo>
                    <a:pt x="7248525" y="4853178"/>
                    <a:pt x="7605649" y="4496689"/>
                    <a:pt x="7605649" y="4057015"/>
                  </a:cubicBezTo>
                  <a:lnTo>
                    <a:pt x="7605649" y="821563"/>
                  </a:lnTo>
                  <a:cubicBezTo>
                    <a:pt x="7605649" y="381889"/>
                    <a:pt x="7248525" y="25400"/>
                    <a:pt x="6807962" y="25400"/>
                  </a:cubicBezTo>
                  <a:lnTo>
                    <a:pt x="823087" y="25400"/>
                  </a:lnTo>
                  <a:lnTo>
                    <a:pt x="823087" y="12700"/>
                  </a:lnTo>
                  <a:lnTo>
                    <a:pt x="823087" y="25400"/>
                  </a:lnTo>
                  <a:cubicBezTo>
                    <a:pt x="382524" y="25400"/>
                    <a:pt x="25400" y="381889"/>
                    <a:pt x="25400" y="821563"/>
                  </a:cubicBezTo>
                  <a:close/>
                </a:path>
              </a:pathLst>
            </a:custGeom>
            <a:solidFill>
              <a:srgbClr val="8D5CFF"/>
            </a:solidFill>
          </p:spPr>
          <p:txBody>
            <a:bodyPr/>
            <a:lstStyle/>
            <a:p>
              <a:endParaRPr lang="el-GR"/>
            </a:p>
          </p:txBody>
        </p:sp>
      </p:grpSp>
      <p:sp>
        <p:nvSpPr>
          <p:cNvPr id="29" name="TextBox 29"/>
          <p:cNvSpPr txBox="1"/>
          <p:nvPr/>
        </p:nvSpPr>
        <p:spPr>
          <a:xfrm>
            <a:off x="11944130" y="4642488"/>
            <a:ext cx="4333048" cy="1292073"/>
          </a:xfrm>
          <a:prstGeom prst="rect">
            <a:avLst/>
          </a:prstGeom>
        </p:spPr>
        <p:txBody>
          <a:bodyPr lIns="0" tIns="0" rIns="0" bIns="0" rtlCol="0" anchor="t">
            <a:spAutoFit/>
          </a:bodyPr>
          <a:lstStyle/>
          <a:p>
            <a:pPr algn="ctr">
              <a:lnSpc>
                <a:spcPts val="3236"/>
              </a:lnSpc>
            </a:pPr>
            <a:r>
              <a:rPr lang="en-US" sz="3330">
                <a:solidFill>
                  <a:srgbClr val="FFFFFF"/>
                </a:solidFill>
                <a:latin typeface="Arial"/>
                <a:ea typeface="Arial"/>
                <a:cs typeface="Arial"/>
                <a:sym typeface="Arial"/>
              </a:rPr>
              <a:t>Facciamo un piccolo gioco per conoscerci meglio...</a:t>
            </a:r>
          </a:p>
        </p:txBody>
      </p:sp>
      <p:pic>
        <p:nvPicPr>
          <p:cNvPr id="31" name="Immagine 30" descr="Immagine che contiene Blu elettrico, Carattere, blu, Blu intenso&#10;&#10;Il contenuto generato dall&amp;#39;IA potrebbe non essere corretto.">
            <a:extLst>
              <a:ext uri="{FF2B5EF4-FFF2-40B4-BE49-F238E27FC236}">
                <a16:creationId xmlns:a16="http://schemas.microsoft.com/office/drawing/2014/main" id="{E4D611D8-B725-DB2E-5521-06301A59BDF4}"/>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Freeform 20"/>
          <p:cNvSpPr/>
          <p:nvPr/>
        </p:nvSpPr>
        <p:spPr>
          <a:xfrm>
            <a:off x="6736854" y="1855898"/>
            <a:ext cx="5247282" cy="5247282"/>
          </a:xfrm>
          <a:custGeom>
            <a:avLst/>
            <a:gdLst/>
            <a:ahLst/>
            <a:cxnLst/>
            <a:rect l="l" t="t" r="r" b="b"/>
            <a:pathLst>
              <a:path w="5247282" h="5247282">
                <a:moveTo>
                  <a:pt x="0" y="0"/>
                </a:moveTo>
                <a:lnTo>
                  <a:pt x="5247282" y="0"/>
                </a:lnTo>
                <a:lnTo>
                  <a:pt x="5247282" y="5247281"/>
                </a:lnTo>
                <a:lnTo>
                  <a:pt x="0" y="5247281"/>
                </a:lnTo>
                <a:lnTo>
                  <a:pt x="0" y="0"/>
                </a:lnTo>
                <a:close/>
              </a:path>
            </a:pathLst>
          </a:custGeom>
          <a:blipFill>
            <a:blip r:embed="rId9"/>
            <a:stretch>
              <a:fillRect/>
            </a:stretch>
          </a:blipFill>
        </p:spPr>
        <p:txBody>
          <a:bodyPr/>
          <a:lstStyle/>
          <a:p>
            <a:endParaRPr lang="el-GR"/>
          </a:p>
        </p:txBody>
      </p:sp>
      <p:sp>
        <p:nvSpPr>
          <p:cNvPr id="21" name="TextBox 21"/>
          <p:cNvSpPr txBox="1"/>
          <p:nvPr/>
        </p:nvSpPr>
        <p:spPr>
          <a:xfrm>
            <a:off x="834390" y="9793684"/>
            <a:ext cx="16815906" cy="494238"/>
          </a:xfrm>
          <a:prstGeom prst="rect">
            <a:avLst/>
          </a:prstGeom>
        </p:spPr>
        <p:txBody>
          <a:bodyPr lIns="0" tIns="0" rIns="0" bIns="0" rtlCol="0" anchor="t">
            <a:spAutoFit/>
          </a:bodyPr>
          <a:lstStyle/>
          <a:p>
            <a:r>
              <a:rPr lang="en-US" sz="1100" dirty="0" err="1">
                <a:solidFill>
                  <a:srgbClr val="00002E"/>
                </a:solidFill>
                <a:latin typeface="Arial"/>
                <a:ea typeface="Arial Italics"/>
                <a:cs typeface="Arial"/>
                <a:sym typeface="Arial Italics"/>
              </a:rPr>
              <a:t>Finanziato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dall'Unione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espresse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appartengono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tuttavia</a:t>
            </a:r>
            <a:r>
              <a:rPr lang="en-US" sz="1100" dirty="0">
                <a:solidFill>
                  <a:srgbClr val="00002E"/>
                </a:solidFill>
                <a:latin typeface="Arial"/>
                <a:ea typeface="Arial Italics"/>
                <a:cs typeface="Arial"/>
                <a:sym typeface="Arial Italics"/>
              </a:rPr>
              <a:t>, al solo o ai soli </a:t>
            </a:r>
            <a:r>
              <a:rPr lang="en-US" sz="1100" dirty="0" err="1">
                <a:solidFill>
                  <a:srgbClr val="00002E"/>
                </a:solidFill>
                <a:latin typeface="Arial"/>
                <a:ea typeface="Arial Italics"/>
                <a:cs typeface="Arial"/>
                <a:sym typeface="Arial Italics"/>
              </a:rPr>
              <a:t>autori</a:t>
            </a:r>
            <a:r>
              <a:rPr lang="en-US" sz="1100" dirty="0">
                <a:solidFill>
                  <a:srgbClr val="00002E"/>
                </a:solidFill>
                <a:latin typeface="Arial"/>
                <a:ea typeface="Arial Italics"/>
                <a:cs typeface="Arial"/>
                <a:sym typeface="Arial Italics"/>
              </a:rPr>
              <a:t> e non </a:t>
            </a:r>
            <a:r>
              <a:rPr lang="en-US" sz="1100" dirty="0" err="1">
                <a:solidFill>
                  <a:srgbClr val="00002E"/>
                </a:solidFill>
                <a:latin typeface="Arial"/>
                <a:ea typeface="Arial Italics"/>
                <a:cs typeface="Arial"/>
                <a:sym typeface="Arial Italics"/>
              </a:rPr>
              <a:t>riflettono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necessariamente</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dell'Unione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o </a:t>
            </a:r>
            <a:r>
              <a:rPr lang="en-US" sz="1100" dirty="0" err="1">
                <a:solidFill>
                  <a:srgbClr val="00002E"/>
                </a:solidFill>
                <a:latin typeface="Arial"/>
                <a:ea typeface="Arial Italics"/>
                <a:cs typeface="Arial"/>
                <a:sym typeface="Arial Italics"/>
              </a:rPr>
              <a:t>dell’Agenzia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esecutiva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per </a:t>
            </a:r>
            <a:r>
              <a:rPr lang="en-US" sz="1100" dirty="0" err="1">
                <a:solidFill>
                  <a:srgbClr val="00002E"/>
                </a:solidFill>
                <a:latin typeface="Arial"/>
                <a:ea typeface="Arial Italics"/>
                <a:cs typeface="Arial"/>
                <a:sym typeface="Arial Italics"/>
              </a:rPr>
              <a:t>l’istruzione</a:t>
            </a:r>
            <a:r>
              <a:rPr lang="en-US" sz="1100" dirty="0">
                <a:solidFill>
                  <a:srgbClr val="00002E"/>
                </a:solidFill>
                <a:latin typeface="Arial"/>
                <a:ea typeface="Arial Italics"/>
                <a:cs typeface="Arial"/>
                <a:sym typeface="Arial Italics"/>
              </a:rPr>
              <a:t> e la </a:t>
            </a:r>
            <a:r>
              <a:rPr lang="en-US" sz="1100" dirty="0" err="1">
                <a:solidFill>
                  <a:srgbClr val="00002E"/>
                </a:solidFill>
                <a:latin typeface="Arial"/>
                <a:ea typeface="Arial Italics"/>
                <a:cs typeface="Arial"/>
                <a:sym typeface="Arial Italics"/>
              </a:rPr>
              <a:t>cultura</a:t>
            </a:r>
            <a:r>
              <a:rPr lang="en-US" sz="1100" dirty="0">
                <a:solidFill>
                  <a:srgbClr val="00002E"/>
                </a:solidFill>
                <a:latin typeface="Arial"/>
                <a:ea typeface="Arial Italics"/>
                <a:cs typeface="Arial"/>
                <a:sym typeface="Arial Italics"/>
              </a:rPr>
              <a:t> (EACEA). Né </a:t>
            </a:r>
            <a:r>
              <a:rPr lang="en-US" sz="1100" dirty="0" err="1">
                <a:solidFill>
                  <a:srgbClr val="00002E"/>
                </a:solidFill>
                <a:latin typeface="Arial"/>
                <a:ea typeface="Arial Italics"/>
                <a:cs typeface="Arial"/>
                <a:sym typeface="Arial Italics"/>
              </a:rPr>
              <a:t>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né </a:t>
            </a:r>
            <a:r>
              <a:rPr lang="en-US" sz="1100" dirty="0" err="1">
                <a:solidFill>
                  <a:srgbClr val="00002E"/>
                </a:solidFill>
                <a:latin typeface="Arial"/>
                <a:ea typeface="Arial Italics"/>
                <a:cs typeface="Arial"/>
                <a:sym typeface="Arial Italics"/>
              </a:rPr>
              <a:t>l'EACEA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possono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esserne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ritenute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responsabili</a:t>
            </a:r>
            <a:r>
              <a:rPr lang="en-US" sz="1100" dirty="0">
                <a:solidFill>
                  <a:srgbClr val="00002E"/>
                </a:solidFill>
                <a:latin typeface="Arial"/>
                <a:ea typeface="Arial Italics"/>
                <a:cs typeface="Arial"/>
                <a:sym typeface="Arial Italics"/>
              </a:rPr>
              <a:t>.</a:t>
            </a:r>
          </a:p>
          <a:p>
            <a:pPr algn="l">
              <a:lnSpc>
                <a:spcPts val="1260"/>
              </a:lnSpc>
            </a:pPr>
            <a:endParaRPr lang="en-US" sz="1050" i="1" dirty="0">
              <a:solidFill>
                <a:srgbClr val="19112C"/>
              </a:solidFill>
              <a:latin typeface="Arial Italics"/>
              <a:ea typeface="Arial Italics"/>
              <a:cs typeface="Arial Italics"/>
            </a:endParaRPr>
          </a:p>
        </p:txBody>
      </p:sp>
      <p:sp>
        <p:nvSpPr>
          <p:cNvPr id="22" name="TextBox 22"/>
          <p:cNvSpPr txBox="1"/>
          <p:nvPr/>
        </p:nvSpPr>
        <p:spPr>
          <a:xfrm>
            <a:off x="2873987" y="7670970"/>
            <a:ext cx="12941412" cy="743793"/>
          </a:xfrm>
          <a:prstGeom prst="rect">
            <a:avLst/>
          </a:prstGeom>
        </p:spPr>
        <p:txBody>
          <a:bodyPr lIns="0" tIns="0" rIns="0" bIns="0" rtlCol="0" anchor="t">
            <a:spAutoFit/>
          </a:bodyPr>
          <a:lstStyle/>
          <a:p>
            <a:pPr algn="l">
              <a:lnSpc>
                <a:spcPts val="5832"/>
              </a:lnSpc>
            </a:pPr>
            <a:r>
              <a:rPr lang="en-US" sz="5400" b="1">
                <a:solidFill>
                  <a:srgbClr val="C0FF99"/>
                </a:solidFill>
                <a:latin typeface="Georgia Bold"/>
                <a:ea typeface="Georgia Bold"/>
                <a:cs typeface="Georgia Bold"/>
                <a:sym typeface="Georgia Bold"/>
              </a:rPr>
              <a:t>Cosa ne </a:t>
            </a:r>
            <a:r>
              <a:rPr lang="en-US" sz="5400" b="1" err="1">
                <a:solidFill>
                  <a:srgbClr val="C0FF99"/>
                </a:solidFill>
                <a:latin typeface="Georgia Bold"/>
                <a:ea typeface="Georgia Bold"/>
                <a:cs typeface="Georgia Bold"/>
                <a:sym typeface="Georgia Bold"/>
              </a:rPr>
              <a:t>pensate</a:t>
            </a:r>
            <a:r>
              <a:rPr lang="en-US" sz="5400" b="1">
                <a:solidFill>
                  <a:srgbClr val="C0FF99"/>
                </a:solidFill>
                <a:latin typeface="Georgia Bold"/>
                <a:ea typeface="Georgia Bold"/>
                <a:cs typeface="Georgia Bold"/>
                <a:sym typeface="Georgia Bold"/>
              </a:rPr>
              <a:t> di </a:t>
            </a:r>
            <a:r>
              <a:rPr lang="en-US" sz="5400" b="1" err="1">
                <a:solidFill>
                  <a:srgbClr val="C0FF99"/>
                </a:solidFill>
                <a:latin typeface="Georgia Bold"/>
                <a:ea typeface="Georgia Bold"/>
                <a:cs typeface="Georgia Bold"/>
                <a:sym typeface="Georgia Bold"/>
              </a:rPr>
              <a:t>questo</a:t>
            </a:r>
            <a:r>
              <a:rPr lang="en-US" sz="5400" b="1">
                <a:solidFill>
                  <a:srgbClr val="C0FF99"/>
                </a:solidFill>
                <a:latin typeface="Georgia Bold"/>
                <a:ea typeface="Georgia Bold"/>
                <a:cs typeface="Georgia Bold"/>
                <a:sym typeface="Georgia Bold"/>
              </a:rPr>
              <a:t> </a:t>
            </a:r>
            <a:r>
              <a:rPr lang="en-US" sz="5400" b="1" err="1">
                <a:solidFill>
                  <a:srgbClr val="C0FF99"/>
                </a:solidFill>
                <a:latin typeface="Georgia Bold"/>
                <a:ea typeface="Georgia Bold"/>
                <a:cs typeface="Georgia Bold"/>
                <a:sym typeface="Georgia Bold"/>
              </a:rPr>
              <a:t>Ideathon</a:t>
            </a:r>
            <a:r>
              <a:rPr lang="en-US" sz="5400" b="1">
                <a:solidFill>
                  <a:srgbClr val="C0FF99"/>
                </a:solidFill>
                <a:latin typeface="Georgia Bold"/>
                <a:ea typeface="Georgia Bold"/>
                <a:cs typeface="Georgia Bold"/>
                <a:sym typeface="Georgia Bold"/>
              </a:rPr>
              <a:t>?</a:t>
            </a:r>
          </a:p>
        </p:txBody>
      </p:sp>
      <p:pic>
        <p:nvPicPr>
          <p:cNvPr id="24" name="Immagine 23" descr="Immagine che contiene Blu elettrico, Carattere, blu, Blu intenso&#10;&#10;Il contenuto generato dall&amp;#39;IA potrebbe non essere corretto.">
            <a:extLst>
              <a:ext uri="{FF2B5EF4-FFF2-40B4-BE49-F238E27FC236}">
                <a16:creationId xmlns:a16="http://schemas.microsoft.com/office/drawing/2014/main" id="{B529ABF9-5322-4A24-6362-A3765940785B}"/>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9002023" y="0"/>
            <a:ext cx="9293984" cy="8703900"/>
            <a:chOff x="0" y="0"/>
            <a:chExt cx="15261350" cy="14292392"/>
          </a:xfrm>
        </p:grpSpPr>
        <p:sp>
          <p:nvSpPr>
            <p:cNvPr id="19" name="Freeform 19"/>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8"/>
              <a:stretch>
                <a:fillRect t="-41703" r="-37810"/>
              </a:stretch>
            </a:blipFill>
          </p:spPr>
          <p:txBody>
            <a:bodyPr/>
            <a:lstStyle/>
            <a:p>
              <a:endParaRPr lang="el-GR"/>
            </a:p>
          </p:txBody>
        </p:sp>
      </p:grpSp>
      <p:grpSp>
        <p:nvGrpSpPr>
          <p:cNvPr id="20" name="Group 20"/>
          <p:cNvGrpSpPr>
            <a:grpSpLocks noChangeAspect="1"/>
          </p:cNvGrpSpPr>
          <p:nvPr/>
        </p:nvGrpSpPr>
        <p:grpSpPr>
          <a:xfrm>
            <a:off x="1330659" y="685800"/>
            <a:ext cx="2878200" cy="873228"/>
            <a:chOff x="0" y="0"/>
            <a:chExt cx="3837600" cy="1164304"/>
          </a:xfrm>
        </p:grpSpPr>
        <p:sp>
          <p:nvSpPr>
            <p:cNvPr id="21" name="Freeform 21"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sp>
        <p:nvSpPr>
          <p:cNvPr id="22" name="Freeform 22"/>
          <p:cNvSpPr/>
          <p:nvPr/>
        </p:nvSpPr>
        <p:spPr>
          <a:xfrm>
            <a:off x="1156256" y="3587035"/>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3" name="Freeform 23"/>
          <p:cNvSpPr/>
          <p:nvPr/>
        </p:nvSpPr>
        <p:spPr>
          <a:xfrm>
            <a:off x="1156256" y="4848101"/>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4" name="Freeform 24"/>
          <p:cNvSpPr/>
          <p:nvPr/>
        </p:nvSpPr>
        <p:spPr>
          <a:xfrm>
            <a:off x="1110430" y="6109167"/>
            <a:ext cx="1132979" cy="1132979"/>
          </a:xfrm>
          <a:custGeom>
            <a:avLst/>
            <a:gdLst/>
            <a:ahLst/>
            <a:cxnLst/>
            <a:rect l="l" t="t" r="r" b="b"/>
            <a:pathLst>
              <a:path w="1132979" h="1132979">
                <a:moveTo>
                  <a:pt x="0" y="0"/>
                </a:moveTo>
                <a:lnTo>
                  <a:pt x="1132979" y="0"/>
                </a:lnTo>
                <a:lnTo>
                  <a:pt x="1132979" y="1132979"/>
                </a:lnTo>
                <a:lnTo>
                  <a:pt x="0" y="11329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5" name="Freeform 25"/>
          <p:cNvSpPr/>
          <p:nvPr/>
        </p:nvSpPr>
        <p:spPr>
          <a:xfrm>
            <a:off x="1110430" y="7461221"/>
            <a:ext cx="1087153" cy="889489"/>
          </a:xfrm>
          <a:custGeom>
            <a:avLst/>
            <a:gdLst/>
            <a:ahLst/>
            <a:cxnLst/>
            <a:rect l="l" t="t" r="r" b="b"/>
            <a:pathLst>
              <a:path w="1087153" h="889489">
                <a:moveTo>
                  <a:pt x="0" y="0"/>
                </a:moveTo>
                <a:lnTo>
                  <a:pt x="1087153" y="0"/>
                </a:lnTo>
                <a:lnTo>
                  <a:pt x="1087153" y="889489"/>
                </a:lnTo>
                <a:lnTo>
                  <a:pt x="0" y="88948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26" name="TextBox 26"/>
          <p:cNvSpPr txBox="1"/>
          <p:nvPr/>
        </p:nvSpPr>
        <p:spPr>
          <a:xfrm>
            <a:off x="834390" y="9793684"/>
            <a:ext cx="16815906" cy="494238"/>
          </a:xfrm>
          <a:prstGeom prst="rect">
            <a:avLst/>
          </a:prstGeom>
        </p:spPr>
        <p:txBody>
          <a:bodyPr lIns="0" tIns="0" rIns="0" bIns="0" rtlCol="0" anchor="t">
            <a:spAutoFit/>
          </a:bodyPr>
          <a:lstStyle/>
          <a:p>
            <a:r>
              <a:rPr lang="en-US" sz="1100" dirty="0" err="1">
                <a:solidFill>
                  <a:srgbClr val="00002E"/>
                </a:solidFill>
                <a:latin typeface="Arial"/>
                <a:ea typeface="Arial Italics"/>
                <a:cs typeface="Arial"/>
                <a:sym typeface="Arial Italics"/>
              </a:rPr>
              <a:t>Finanziato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dall'Unione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espresse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appartengono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tuttavia</a:t>
            </a:r>
            <a:r>
              <a:rPr lang="en-US" sz="1100" dirty="0">
                <a:solidFill>
                  <a:srgbClr val="00002E"/>
                </a:solidFill>
                <a:latin typeface="Arial"/>
                <a:ea typeface="Arial Italics"/>
                <a:cs typeface="Arial"/>
                <a:sym typeface="Arial Italics"/>
              </a:rPr>
              <a:t>, al solo o ai soli </a:t>
            </a:r>
            <a:r>
              <a:rPr lang="en-US" sz="1100" dirty="0" err="1">
                <a:solidFill>
                  <a:srgbClr val="00002E"/>
                </a:solidFill>
                <a:latin typeface="Arial"/>
                <a:ea typeface="Arial Italics"/>
                <a:cs typeface="Arial"/>
                <a:sym typeface="Arial Italics"/>
              </a:rPr>
              <a:t>autori</a:t>
            </a:r>
            <a:r>
              <a:rPr lang="en-US" sz="1100" dirty="0">
                <a:solidFill>
                  <a:srgbClr val="00002E"/>
                </a:solidFill>
                <a:latin typeface="Arial"/>
                <a:ea typeface="Arial Italics"/>
                <a:cs typeface="Arial"/>
                <a:sym typeface="Arial Italics"/>
              </a:rPr>
              <a:t> e non </a:t>
            </a:r>
            <a:r>
              <a:rPr lang="en-US" sz="1100" dirty="0" err="1">
                <a:solidFill>
                  <a:srgbClr val="00002E"/>
                </a:solidFill>
                <a:latin typeface="Arial"/>
                <a:ea typeface="Arial Italics"/>
                <a:cs typeface="Arial"/>
                <a:sym typeface="Arial Italics"/>
              </a:rPr>
              <a:t>riflettono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necessariamente</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dell'Unione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o </a:t>
            </a:r>
            <a:r>
              <a:rPr lang="en-US" sz="1100" dirty="0" err="1">
                <a:solidFill>
                  <a:srgbClr val="00002E"/>
                </a:solidFill>
                <a:latin typeface="Arial"/>
                <a:ea typeface="Arial Italics"/>
                <a:cs typeface="Arial"/>
                <a:sym typeface="Arial Italics"/>
              </a:rPr>
              <a:t>dell’Agenzia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esecutiva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per </a:t>
            </a:r>
            <a:r>
              <a:rPr lang="en-US" sz="1100" dirty="0" err="1">
                <a:solidFill>
                  <a:srgbClr val="00002E"/>
                </a:solidFill>
                <a:latin typeface="Arial"/>
                <a:ea typeface="Arial Italics"/>
                <a:cs typeface="Arial"/>
                <a:sym typeface="Arial Italics"/>
              </a:rPr>
              <a:t>l’istruzione</a:t>
            </a:r>
            <a:r>
              <a:rPr lang="en-US" sz="1100" dirty="0">
                <a:solidFill>
                  <a:srgbClr val="00002E"/>
                </a:solidFill>
                <a:latin typeface="Arial"/>
                <a:ea typeface="Arial Italics"/>
                <a:cs typeface="Arial"/>
                <a:sym typeface="Arial Italics"/>
              </a:rPr>
              <a:t> e la </a:t>
            </a:r>
            <a:r>
              <a:rPr lang="en-US" sz="1100" dirty="0" err="1">
                <a:solidFill>
                  <a:srgbClr val="00002E"/>
                </a:solidFill>
                <a:latin typeface="Arial"/>
                <a:ea typeface="Arial Italics"/>
                <a:cs typeface="Arial"/>
                <a:sym typeface="Arial Italics"/>
              </a:rPr>
              <a:t>cultura</a:t>
            </a:r>
            <a:r>
              <a:rPr lang="en-US" sz="1100" dirty="0">
                <a:solidFill>
                  <a:srgbClr val="00002E"/>
                </a:solidFill>
                <a:latin typeface="Arial"/>
                <a:ea typeface="Arial Italics"/>
                <a:cs typeface="Arial"/>
                <a:sym typeface="Arial Italics"/>
              </a:rPr>
              <a:t> (EACEA). Né </a:t>
            </a:r>
            <a:r>
              <a:rPr lang="en-US" sz="1100" dirty="0" err="1">
                <a:solidFill>
                  <a:srgbClr val="00002E"/>
                </a:solidFill>
                <a:latin typeface="Arial"/>
                <a:ea typeface="Arial Italics"/>
                <a:cs typeface="Arial"/>
                <a:sym typeface="Arial Italics"/>
              </a:rPr>
              <a:t>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né </a:t>
            </a:r>
            <a:r>
              <a:rPr lang="en-US" sz="1100" dirty="0" err="1">
                <a:solidFill>
                  <a:srgbClr val="00002E"/>
                </a:solidFill>
                <a:latin typeface="Arial"/>
                <a:ea typeface="Arial Italics"/>
                <a:cs typeface="Arial"/>
                <a:sym typeface="Arial Italics"/>
              </a:rPr>
              <a:t>l'EACEA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possono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esserne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ritenute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responsabili</a:t>
            </a:r>
            <a:r>
              <a:rPr lang="en-US" sz="1100" dirty="0">
                <a:solidFill>
                  <a:srgbClr val="00002E"/>
                </a:solidFill>
                <a:latin typeface="Arial"/>
                <a:ea typeface="Arial Italics"/>
                <a:cs typeface="Arial"/>
                <a:sym typeface="Arial Italics"/>
              </a:rPr>
              <a:t>.</a:t>
            </a:r>
          </a:p>
          <a:p>
            <a:pPr algn="l">
              <a:lnSpc>
                <a:spcPts val="1260"/>
              </a:lnSpc>
            </a:pPr>
            <a:endParaRPr lang="en-US" sz="1050" i="1" dirty="0">
              <a:solidFill>
                <a:srgbClr val="19112C"/>
              </a:solidFill>
              <a:latin typeface="Arial Italics"/>
              <a:ea typeface="Arial Italics"/>
              <a:cs typeface="Arial Italics"/>
            </a:endParaRPr>
          </a:p>
        </p:txBody>
      </p:sp>
      <p:grpSp>
        <p:nvGrpSpPr>
          <p:cNvPr id="27" name="Group 27"/>
          <p:cNvGrpSpPr/>
          <p:nvPr/>
        </p:nvGrpSpPr>
        <p:grpSpPr>
          <a:xfrm>
            <a:off x="2389668" y="3738594"/>
            <a:ext cx="6758100" cy="738208"/>
            <a:chOff x="0" y="0"/>
            <a:chExt cx="9010801" cy="984278"/>
          </a:xfrm>
        </p:grpSpPr>
        <p:sp>
          <p:nvSpPr>
            <p:cNvPr id="28" name="Freeform 28"/>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endParaRPr lang="el-GR"/>
            </a:p>
          </p:txBody>
        </p:sp>
        <p:sp>
          <p:nvSpPr>
            <p:cNvPr id="29" name="TextBox 29"/>
            <p:cNvSpPr txBox="1"/>
            <p:nvPr/>
          </p:nvSpPr>
          <p:spPr>
            <a:xfrm>
              <a:off x="0" y="19050"/>
              <a:ext cx="9010801"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https://www.w4tex-project.eu/</a:t>
              </a:r>
            </a:p>
          </p:txBody>
        </p:sp>
      </p:grpSp>
      <p:grpSp>
        <p:nvGrpSpPr>
          <p:cNvPr id="30" name="Group 30"/>
          <p:cNvGrpSpPr/>
          <p:nvPr/>
        </p:nvGrpSpPr>
        <p:grpSpPr>
          <a:xfrm>
            <a:off x="2389668" y="7514751"/>
            <a:ext cx="6758100" cy="738208"/>
            <a:chOff x="0" y="0"/>
            <a:chExt cx="9010801" cy="984278"/>
          </a:xfrm>
        </p:grpSpPr>
        <p:sp>
          <p:nvSpPr>
            <p:cNvPr id="31" name="Freeform 31"/>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endParaRPr lang="el-GR"/>
            </a:p>
          </p:txBody>
        </p:sp>
        <p:sp>
          <p:nvSpPr>
            <p:cNvPr id="32" name="TextBox 32"/>
            <p:cNvSpPr txBox="1"/>
            <p:nvPr/>
          </p:nvSpPr>
          <p:spPr>
            <a:xfrm>
              <a:off x="0" y="19050"/>
              <a:ext cx="9010801"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w4tex.project@gmail.com</a:t>
              </a:r>
            </a:p>
          </p:txBody>
        </p:sp>
      </p:grpSp>
      <p:grpSp>
        <p:nvGrpSpPr>
          <p:cNvPr id="33" name="Group 33"/>
          <p:cNvGrpSpPr/>
          <p:nvPr/>
        </p:nvGrpSpPr>
        <p:grpSpPr>
          <a:xfrm>
            <a:off x="2389668" y="4997313"/>
            <a:ext cx="9444426" cy="738208"/>
            <a:chOff x="0" y="0"/>
            <a:chExt cx="12592568" cy="984278"/>
          </a:xfrm>
        </p:grpSpPr>
        <p:sp>
          <p:nvSpPr>
            <p:cNvPr id="34" name="Freeform 34"/>
            <p:cNvSpPr/>
            <p:nvPr/>
          </p:nvSpPr>
          <p:spPr>
            <a:xfrm>
              <a:off x="0" y="0"/>
              <a:ext cx="12592569" cy="984278"/>
            </a:xfrm>
            <a:custGeom>
              <a:avLst/>
              <a:gdLst/>
              <a:ahLst/>
              <a:cxnLst/>
              <a:rect l="l" t="t" r="r" b="b"/>
              <a:pathLst>
                <a:path w="12592569" h="984278">
                  <a:moveTo>
                    <a:pt x="0" y="0"/>
                  </a:moveTo>
                  <a:lnTo>
                    <a:pt x="12592569" y="0"/>
                  </a:lnTo>
                  <a:lnTo>
                    <a:pt x="12592569" y="984278"/>
                  </a:lnTo>
                  <a:lnTo>
                    <a:pt x="0" y="984278"/>
                  </a:lnTo>
                  <a:close/>
                </a:path>
              </a:pathLst>
            </a:custGeom>
            <a:solidFill>
              <a:srgbClr val="000000">
                <a:alpha val="0"/>
              </a:srgbClr>
            </a:solidFill>
          </p:spPr>
          <p:txBody>
            <a:bodyPr/>
            <a:lstStyle/>
            <a:p>
              <a:endParaRPr lang="el-GR"/>
            </a:p>
          </p:txBody>
        </p:sp>
        <p:sp>
          <p:nvSpPr>
            <p:cNvPr id="35" name="TextBox 35"/>
            <p:cNvSpPr txBox="1"/>
            <p:nvPr/>
          </p:nvSpPr>
          <p:spPr>
            <a:xfrm>
              <a:off x="0" y="19050"/>
              <a:ext cx="12592568"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https://www.instagram.com/w4tex_project/</a:t>
              </a:r>
            </a:p>
          </p:txBody>
        </p:sp>
      </p:grpSp>
      <p:grpSp>
        <p:nvGrpSpPr>
          <p:cNvPr id="36" name="Group 36"/>
          <p:cNvGrpSpPr/>
          <p:nvPr/>
        </p:nvGrpSpPr>
        <p:grpSpPr>
          <a:xfrm>
            <a:off x="2389668" y="6256032"/>
            <a:ext cx="13023627" cy="738208"/>
            <a:chOff x="0" y="0"/>
            <a:chExt cx="17364837" cy="984278"/>
          </a:xfrm>
        </p:grpSpPr>
        <p:sp>
          <p:nvSpPr>
            <p:cNvPr id="37" name="Freeform 37"/>
            <p:cNvSpPr/>
            <p:nvPr/>
          </p:nvSpPr>
          <p:spPr>
            <a:xfrm>
              <a:off x="0" y="0"/>
              <a:ext cx="17364838" cy="984278"/>
            </a:xfrm>
            <a:custGeom>
              <a:avLst/>
              <a:gdLst/>
              <a:ahLst/>
              <a:cxnLst/>
              <a:rect l="l" t="t" r="r" b="b"/>
              <a:pathLst>
                <a:path w="17364838" h="984278">
                  <a:moveTo>
                    <a:pt x="0" y="0"/>
                  </a:moveTo>
                  <a:lnTo>
                    <a:pt x="17364838" y="0"/>
                  </a:lnTo>
                  <a:lnTo>
                    <a:pt x="17364838" y="984278"/>
                  </a:lnTo>
                  <a:lnTo>
                    <a:pt x="0" y="984278"/>
                  </a:lnTo>
                  <a:close/>
                </a:path>
              </a:pathLst>
            </a:custGeom>
            <a:solidFill>
              <a:srgbClr val="000000">
                <a:alpha val="0"/>
              </a:srgbClr>
            </a:solidFill>
          </p:spPr>
          <p:txBody>
            <a:bodyPr/>
            <a:lstStyle/>
            <a:p>
              <a:endParaRPr lang="el-GR"/>
            </a:p>
          </p:txBody>
        </p:sp>
        <p:sp>
          <p:nvSpPr>
            <p:cNvPr id="38" name="TextBox 38"/>
            <p:cNvSpPr txBox="1"/>
            <p:nvPr/>
          </p:nvSpPr>
          <p:spPr>
            <a:xfrm>
              <a:off x="0" y="19050"/>
              <a:ext cx="17364837"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https://www.facebook.com/w4tex/</a:t>
              </a:r>
            </a:p>
          </p:txBody>
        </p:sp>
      </p:grpSp>
      <p:grpSp>
        <p:nvGrpSpPr>
          <p:cNvPr id="39" name="Group 39"/>
          <p:cNvGrpSpPr/>
          <p:nvPr/>
        </p:nvGrpSpPr>
        <p:grpSpPr>
          <a:xfrm>
            <a:off x="1156256" y="2083908"/>
            <a:ext cx="7452031" cy="951136"/>
            <a:chOff x="0" y="0"/>
            <a:chExt cx="9936041" cy="1268181"/>
          </a:xfrm>
        </p:grpSpPr>
        <p:sp>
          <p:nvSpPr>
            <p:cNvPr id="40" name="Freeform 40"/>
            <p:cNvSpPr/>
            <p:nvPr/>
          </p:nvSpPr>
          <p:spPr>
            <a:xfrm>
              <a:off x="0" y="0"/>
              <a:ext cx="9936042" cy="1268181"/>
            </a:xfrm>
            <a:custGeom>
              <a:avLst/>
              <a:gdLst/>
              <a:ahLst/>
              <a:cxnLst/>
              <a:rect l="l" t="t" r="r" b="b"/>
              <a:pathLst>
                <a:path w="9936042" h="1268181">
                  <a:moveTo>
                    <a:pt x="0" y="0"/>
                  </a:moveTo>
                  <a:lnTo>
                    <a:pt x="9936042" y="0"/>
                  </a:lnTo>
                  <a:lnTo>
                    <a:pt x="9936042" y="1268181"/>
                  </a:lnTo>
                  <a:lnTo>
                    <a:pt x="0" y="1268181"/>
                  </a:lnTo>
                  <a:close/>
                </a:path>
              </a:pathLst>
            </a:custGeom>
            <a:solidFill>
              <a:srgbClr val="000000">
                <a:alpha val="0"/>
              </a:srgbClr>
            </a:solidFill>
          </p:spPr>
          <p:txBody>
            <a:bodyPr/>
            <a:lstStyle/>
            <a:p>
              <a:endParaRPr lang="el-GR"/>
            </a:p>
          </p:txBody>
        </p:sp>
        <p:sp>
          <p:nvSpPr>
            <p:cNvPr id="41" name="TextBox 41"/>
            <p:cNvSpPr txBox="1"/>
            <p:nvPr/>
          </p:nvSpPr>
          <p:spPr>
            <a:xfrm>
              <a:off x="0" y="38100"/>
              <a:ext cx="9936041" cy="1230081"/>
            </a:xfrm>
            <a:prstGeom prst="rect">
              <a:avLst/>
            </a:prstGeom>
          </p:spPr>
          <p:txBody>
            <a:bodyPr lIns="0" tIns="0" rIns="0" bIns="0" rtlCol="0" anchor="b"/>
            <a:lstStyle/>
            <a:p>
              <a:pPr algn="l">
                <a:lnSpc>
                  <a:spcPts val="5400"/>
                </a:lnSpc>
              </a:pPr>
              <a:r>
                <a:rPr lang="en-US" sz="5000" b="1">
                  <a:solidFill>
                    <a:srgbClr val="8D5CFF"/>
                  </a:solidFill>
                  <a:latin typeface="Georgia Bold"/>
                  <a:ea typeface="Georgia Bold"/>
                  <a:cs typeface="Georgia Bold"/>
                  <a:sym typeface="Georgia Bold"/>
                </a:rPr>
                <a:t>Seguiteci per gli aggiornamenti!</a:t>
              </a:r>
            </a:p>
          </p:txBody>
        </p:sp>
      </p:grpSp>
      <p:pic>
        <p:nvPicPr>
          <p:cNvPr id="43" name="Immagine 42" descr="Immagine che contiene Blu elettrico, Carattere, blu, Blu intenso&#10;&#10;Il contenuto generato dall&amp;#39;IA potrebbe non essere corretto.">
            <a:extLst>
              <a:ext uri="{FF2B5EF4-FFF2-40B4-BE49-F238E27FC236}">
                <a16:creationId xmlns:a16="http://schemas.microsoft.com/office/drawing/2014/main" id="{15B112FD-DB72-735E-C68E-0B408606A36B}"/>
              </a:ext>
            </a:extLst>
          </p:cNvPr>
          <p:cNvPicPr>
            <a:picLocks noChangeAspect="1"/>
          </p:cNvPicPr>
          <p:nvPr/>
        </p:nvPicPr>
        <p:blipFill>
          <a:blip r:embed="rId18"/>
          <a:stretch>
            <a:fillRect/>
          </a:stretch>
        </p:blipFill>
        <p:spPr>
          <a:xfrm>
            <a:off x="749060" y="8905695"/>
            <a:ext cx="3505200" cy="8001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9002023" y="0"/>
            <a:ext cx="9293984" cy="8703900"/>
            <a:chOff x="0" y="0"/>
            <a:chExt cx="15261350" cy="14292392"/>
          </a:xfrm>
        </p:grpSpPr>
        <p:sp>
          <p:nvSpPr>
            <p:cNvPr id="19" name="Freeform 19"/>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8"/>
              <a:stretch>
                <a:fillRect t="-41703" r="-37810"/>
              </a:stretch>
            </a:blipFill>
          </p:spPr>
          <p:txBody>
            <a:bodyPr/>
            <a:lstStyle/>
            <a:p>
              <a:endParaRPr lang="el-GR"/>
            </a:p>
          </p:txBody>
        </p:sp>
      </p:grpSp>
      <p:grpSp>
        <p:nvGrpSpPr>
          <p:cNvPr id="20" name="Group 20"/>
          <p:cNvGrpSpPr>
            <a:grpSpLocks noChangeAspect="1"/>
          </p:cNvGrpSpPr>
          <p:nvPr/>
        </p:nvGrpSpPr>
        <p:grpSpPr>
          <a:xfrm>
            <a:off x="1330659" y="685800"/>
            <a:ext cx="2878200" cy="873228"/>
            <a:chOff x="0" y="0"/>
            <a:chExt cx="3837600" cy="1164304"/>
          </a:xfrm>
        </p:grpSpPr>
        <p:sp>
          <p:nvSpPr>
            <p:cNvPr id="21" name="Freeform 21"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2" name="Group 22"/>
          <p:cNvGrpSpPr/>
          <p:nvPr/>
        </p:nvGrpSpPr>
        <p:grpSpPr>
          <a:xfrm>
            <a:off x="846618" y="2868856"/>
            <a:ext cx="7936072" cy="4047566"/>
            <a:chOff x="0" y="0"/>
            <a:chExt cx="10581429" cy="5396754"/>
          </a:xfrm>
        </p:grpSpPr>
        <p:sp>
          <p:nvSpPr>
            <p:cNvPr id="23" name="Freeform 23"/>
            <p:cNvSpPr/>
            <p:nvPr/>
          </p:nvSpPr>
          <p:spPr>
            <a:xfrm>
              <a:off x="0" y="0"/>
              <a:ext cx="9598024" cy="5396754"/>
            </a:xfrm>
            <a:custGeom>
              <a:avLst/>
              <a:gdLst/>
              <a:ahLst/>
              <a:cxnLst/>
              <a:rect l="l" t="t" r="r" b="b"/>
              <a:pathLst>
                <a:path w="9598024" h="5396754">
                  <a:moveTo>
                    <a:pt x="0" y="0"/>
                  </a:moveTo>
                  <a:lnTo>
                    <a:pt x="9598024" y="0"/>
                  </a:lnTo>
                  <a:lnTo>
                    <a:pt x="9598024" y="5396754"/>
                  </a:lnTo>
                  <a:lnTo>
                    <a:pt x="0" y="5396754"/>
                  </a:lnTo>
                  <a:close/>
                </a:path>
              </a:pathLst>
            </a:custGeom>
            <a:solidFill>
              <a:srgbClr val="000000">
                <a:alpha val="0"/>
              </a:srgbClr>
            </a:solidFill>
          </p:spPr>
          <p:txBody>
            <a:bodyPr/>
            <a:lstStyle/>
            <a:p>
              <a:endParaRPr lang="el-GR"/>
            </a:p>
          </p:txBody>
        </p:sp>
        <p:sp>
          <p:nvSpPr>
            <p:cNvPr id="24" name="TextBox 24"/>
            <p:cNvSpPr txBox="1"/>
            <p:nvPr/>
          </p:nvSpPr>
          <p:spPr>
            <a:xfrm>
              <a:off x="0" y="66675"/>
              <a:ext cx="10581429" cy="5330079"/>
            </a:xfrm>
            <a:prstGeom prst="rect">
              <a:avLst/>
            </a:prstGeom>
          </p:spPr>
          <p:txBody>
            <a:bodyPr lIns="0" tIns="0" rIns="0" bIns="0" rtlCol="0" anchor="b"/>
            <a:lstStyle/>
            <a:p>
              <a:pPr algn="l">
                <a:lnSpc>
                  <a:spcPts val="8100"/>
                </a:lnSpc>
              </a:pPr>
              <a:r>
                <a:rPr lang="en-US" sz="7500" b="1" err="1">
                  <a:solidFill>
                    <a:srgbClr val="8D5CFF"/>
                  </a:solidFill>
                  <a:latin typeface="Georgia Bold"/>
                  <a:ea typeface="Georgia Bold"/>
                  <a:cs typeface="Georgia Bold"/>
                  <a:sym typeface="Georgia Bold"/>
                </a:rPr>
                <a:t>Grazie</a:t>
              </a:r>
              <a:r>
                <a:rPr lang="en-US" sz="7500" b="1">
                  <a:solidFill>
                    <a:srgbClr val="8D5CFF"/>
                  </a:solidFill>
                  <a:latin typeface="Georgia Bold"/>
                  <a:ea typeface="Georgia Bold"/>
                  <a:cs typeface="Georgia Bold"/>
                  <a:sym typeface="Georgia Bold"/>
                </a:rPr>
                <a:t> per la </a:t>
              </a:r>
              <a:r>
                <a:rPr lang="en-US" sz="7500" b="1" err="1">
                  <a:solidFill>
                    <a:srgbClr val="8D5CFF"/>
                  </a:solidFill>
                  <a:latin typeface="Georgia Bold"/>
                  <a:ea typeface="Georgia Bold"/>
                  <a:cs typeface="Georgia Bold"/>
                  <a:sym typeface="Georgia Bold"/>
                </a:rPr>
                <a:t>vostra</a:t>
              </a:r>
              <a:r>
                <a:rPr lang="en-US" sz="7500" b="1">
                  <a:solidFill>
                    <a:srgbClr val="8D5CFF"/>
                  </a:solidFill>
                  <a:latin typeface="Georgia Bold"/>
                  <a:ea typeface="Georgia Bold"/>
                  <a:cs typeface="Georgia Bold"/>
                  <a:sym typeface="Georgia Bold"/>
                </a:rPr>
                <a:t> </a:t>
              </a:r>
              <a:r>
                <a:rPr lang="en-US" sz="7500" b="1" err="1">
                  <a:solidFill>
                    <a:srgbClr val="8D5CFF"/>
                  </a:solidFill>
                  <a:latin typeface="Georgia Bold"/>
                  <a:ea typeface="Georgia Bold"/>
                  <a:cs typeface="Georgia Bold"/>
                  <a:sym typeface="Georgia Bold"/>
                </a:rPr>
                <a:t>partecipazione</a:t>
              </a:r>
              <a:r>
                <a:rPr lang="en-US" sz="7500" b="1">
                  <a:solidFill>
                    <a:srgbClr val="8D5CFF"/>
                  </a:solidFill>
                  <a:latin typeface="Georgia Bold"/>
                  <a:ea typeface="Georgia Bold"/>
                  <a:cs typeface="Georgia Bold"/>
                  <a:sym typeface="Georgia Bold"/>
                </a:rPr>
                <a:t>!</a:t>
              </a:r>
            </a:p>
          </p:txBody>
        </p:sp>
      </p:grpSp>
      <p:sp>
        <p:nvSpPr>
          <p:cNvPr id="25" name="TextBox 25"/>
          <p:cNvSpPr txBox="1"/>
          <p:nvPr/>
        </p:nvSpPr>
        <p:spPr>
          <a:xfrm>
            <a:off x="834390" y="9793684"/>
            <a:ext cx="16815906" cy="494238"/>
          </a:xfrm>
          <a:prstGeom prst="rect">
            <a:avLst/>
          </a:prstGeom>
        </p:spPr>
        <p:txBody>
          <a:bodyPr lIns="0" tIns="0" rIns="0" bIns="0" rtlCol="0" anchor="t">
            <a:spAutoFit/>
          </a:bodyPr>
          <a:lstStyle/>
          <a:p>
            <a:r>
              <a:rPr lang="en-US" sz="1100" dirty="0" err="1">
                <a:solidFill>
                  <a:srgbClr val="00002E"/>
                </a:solidFill>
                <a:latin typeface="Arial"/>
                <a:ea typeface="Arial Italics"/>
                <a:cs typeface="Arial"/>
                <a:sym typeface="Arial Italics"/>
              </a:rPr>
              <a:t>Finanziato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dall'Unione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espresse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appartengono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tuttavia</a:t>
            </a:r>
            <a:r>
              <a:rPr lang="en-US" sz="1100" dirty="0">
                <a:solidFill>
                  <a:srgbClr val="00002E"/>
                </a:solidFill>
                <a:latin typeface="Arial"/>
                <a:ea typeface="Arial Italics"/>
                <a:cs typeface="Arial"/>
                <a:sym typeface="Arial Italics"/>
              </a:rPr>
              <a:t>, al solo o ai soli </a:t>
            </a:r>
            <a:r>
              <a:rPr lang="en-US" sz="1100" dirty="0" err="1">
                <a:solidFill>
                  <a:srgbClr val="00002E"/>
                </a:solidFill>
                <a:latin typeface="Arial"/>
                <a:ea typeface="Arial Italics"/>
                <a:cs typeface="Arial"/>
                <a:sym typeface="Arial Italics"/>
              </a:rPr>
              <a:t>autori</a:t>
            </a:r>
            <a:r>
              <a:rPr lang="en-US" sz="1100" dirty="0">
                <a:solidFill>
                  <a:srgbClr val="00002E"/>
                </a:solidFill>
                <a:latin typeface="Arial"/>
                <a:ea typeface="Arial Italics"/>
                <a:cs typeface="Arial"/>
                <a:sym typeface="Arial Italics"/>
              </a:rPr>
              <a:t> e non </a:t>
            </a:r>
            <a:r>
              <a:rPr lang="en-US" sz="1100" dirty="0" err="1">
                <a:solidFill>
                  <a:srgbClr val="00002E"/>
                </a:solidFill>
                <a:latin typeface="Arial"/>
                <a:ea typeface="Arial Italics"/>
                <a:cs typeface="Arial"/>
                <a:sym typeface="Arial Italics"/>
              </a:rPr>
              <a:t>riflettono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necessariamente</a:t>
            </a:r>
            <a:r>
              <a:rPr lang="en-US" sz="1100" dirty="0">
                <a:solidFill>
                  <a:srgbClr val="00002E"/>
                </a:solidFill>
                <a:latin typeface="Arial"/>
                <a:ea typeface="Arial Italics"/>
                <a:cs typeface="Arial"/>
                <a:sym typeface="Arial Italics"/>
              </a:rPr>
              <a:t> le </a:t>
            </a:r>
            <a:r>
              <a:rPr lang="en-US" sz="1100" dirty="0" err="1">
                <a:solidFill>
                  <a:srgbClr val="00002E"/>
                </a:solidFill>
                <a:latin typeface="Arial"/>
                <a:ea typeface="Arial Italics"/>
                <a:cs typeface="Arial"/>
                <a:sym typeface="Arial Italics"/>
              </a:rPr>
              <a:t>opinioni</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dell'Unione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o </a:t>
            </a:r>
            <a:r>
              <a:rPr lang="en-US" sz="1100" dirty="0" err="1">
                <a:solidFill>
                  <a:srgbClr val="00002E"/>
                </a:solidFill>
                <a:latin typeface="Arial"/>
                <a:ea typeface="Arial Italics"/>
                <a:cs typeface="Arial"/>
                <a:sym typeface="Arial Italics"/>
              </a:rPr>
              <a:t>dell’Agenzia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esecutiva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per </a:t>
            </a:r>
            <a:r>
              <a:rPr lang="en-US" sz="1100" dirty="0" err="1">
                <a:solidFill>
                  <a:srgbClr val="00002E"/>
                </a:solidFill>
                <a:latin typeface="Arial"/>
                <a:ea typeface="Arial Italics"/>
                <a:cs typeface="Arial"/>
                <a:sym typeface="Arial Italics"/>
              </a:rPr>
              <a:t>l’istruzione</a:t>
            </a:r>
            <a:r>
              <a:rPr lang="en-US" sz="1100" dirty="0">
                <a:solidFill>
                  <a:srgbClr val="00002E"/>
                </a:solidFill>
                <a:latin typeface="Arial"/>
                <a:ea typeface="Arial Italics"/>
                <a:cs typeface="Arial"/>
                <a:sym typeface="Arial Italics"/>
              </a:rPr>
              <a:t> e la </a:t>
            </a:r>
            <a:r>
              <a:rPr lang="en-US" sz="1100" dirty="0" err="1">
                <a:solidFill>
                  <a:srgbClr val="00002E"/>
                </a:solidFill>
                <a:latin typeface="Arial"/>
                <a:ea typeface="Arial Italics"/>
                <a:cs typeface="Arial"/>
                <a:sym typeface="Arial Italics"/>
              </a:rPr>
              <a:t>cultura</a:t>
            </a:r>
            <a:r>
              <a:rPr lang="en-US" sz="1100" dirty="0">
                <a:solidFill>
                  <a:srgbClr val="00002E"/>
                </a:solidFill>
                <a:latin typeface="Arial"/>
                <a:ea typeface="Arial Italics"/>
                <a:cs typeface="Arial"/>
                <a:sym typeface="Arial Italics"/>
              </a:rPr>
              <a:t> (EACEA). Né </a:t>
            </a:r>
            <a:r>
              <a:rPr lang="en-US" sz="1100" dirty="0" err="1">
                <a:solidFill>
                  <a:srgbClr val="00002E"/>
                </a:solidFill>
                <a:latin typeface="Arial"/>
                <a:ea typeface="Arial Italics"/>
                <a:cs typeface="Arial"/>
                <a:sym typeface="Arial Italics"/>
              </a:rPr>
              <a:t>l'Unione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europea</a:t>
            </a:r>
            <a:r>
              <a:rPr lang="en-US" sz="1100" dirty="0">
                <a:solidFill>
                  <a:srgbClr val="00002E"/>
                </a:solidFill>
                <a:latin typeface="Arial"/>
                <a:ea typeface="Arial Italics"/>
                <a:cs typeface="Arial"/>
                <a:sym typeface="Arial Italics"/>
              </a:rPr>
              <a:t> né </a:t>
            </a:r>
            <a:r>
              <a:rPr lang="en-US" sz="1100" dirty="0" err="1">
                <a:solidFill>
                  <a:srgbClr val="00002E"/>
                </a:solidFill>
                <a:latin typeface="Arial"/>
                <a:ea typeface="Arial Italics"/>
                <a:cs typeface="Arial"/>
                <a:sym typeface="Arial Italics"/>
              </a:rPr>
              <a:t>l'EACEA</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possono</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esserne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ritenute</a:t>
            </a:r>
            <a:r>
              <a:rPr lang="en-US" sz="1100" dirty="0">
                <a:solidFill>
                  <a:srgbClr val="00002E"/>
                </a:solidFill>
                <a:latin typeface="Arial"/>
                <a:ea typeface="Arial Italics"/>
                <a:cs typeface="Arial"/>
                <a:sym typeface="Arial Italics"/>
              </a:rPr>
              <a:t> </a:t>
            </a:r>
            <a:r>
              <a:rPr lang="en-US" sz="1100" dirty="0" err="1">
                <a:solidFill>
                  <a:srgbClr val="00002E"/>
                </a:solidFill>
                <a:latin typeface="Arial"/>
                <a:ea typeface="Arial Italics"/>
                <a:cs typeface="Arial"/>
                <a:sym typeface="Arial Italics"/>
              </a:rPr>
              <a:t>responsabili</a:t>
            </a:r>
            <a:r>
              <a:rPr lang="en-US" sz="1100" dirty="0">
                <a:solidFill>
                  <a:srgbClr val="00002E"/>
                </a:solidFill>
                <a:latin typeface="Arial"/>
                <a:ea typeface="Arial Italics"/>
                <a:cs typeface="Arial"/>
                <a:sym typeface="Arial Italics"/>
              </a:rPr>
              <a:t>.</a:t>
            </a:r>
          </a:p>
          <a:p>
            <a:pPr algn="l">
              <a:lnSpc>
                <a:spcPts val="1260"/>
              </a:lnSpc>
            </a:pPr>
            <a:endParaRPr lang="en-US" sz="1050" i="1" dirty="0">
              <a:solidFill>
                <a:srgbClr val="19112C"/>
              </a:solidFill>
              <a:latin typeface="Arial Italics"/>
              <a:ea typeface="Arial Italics"/>
              <a:cs typeface="Arial Italics"/>
            </a:endParaRPr>
          </a:p>
        </p:txBody>
      </p:sp>
      <p:pic>
        <p:nvPicPr>
          <p:cNvPr id="27" name="Immagine 26" descr="Immagine che contiene Blu elettrico, Carattere, blu, Blu intenso&#10;&#10;Il contenuto generato dall&amp;#39;IA potrebbe non essere corretto.">
            <a:extLst>
              <a:ext uri="{FF2B5EF4-FFF2-40B4-BE49-F238E27FC236}">
                <a16:creationId xmlns:a16="http://schemas.microsoft.com/office/drawing/2014/main" id="{48D693E5-D6DA-8026-4130-3865255F1B1C}"/>
              </a:ext>
            </a:extLst>
          </p:cNvPr>
          <p:cNvPicPr>
            <a:picLocks noChangeAspect="1"/>
          </p:cNvPicPr>
          <p:nvPr/>
        </p:nvPicPr>
        <p:blipFill>
          <a:blip r:embed="rId10"/>
          <a:stretch>
            <a:fillRect/>
          </a:stretch>
        </p:blipFill>
        <p:spPr>
          <a:xfrm>
            <a:off x="749060" y="8905695"/>
            <a:ext cx="3505200" cy="8001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a149ce-3b9b-49e5-9b85-e8d73cf7a9e1" xsi:nil="true"/>
    <lcf76f155ced4ddcb4097134ff3c332f xmlns="5a1c25c4-0b2a-42a6-913f-68ecfe297e5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8C0B8D169EE444BAF1F0505B38EECE2" ma:contentTypeVersion="15" ma:contentTypeDescription="Skapa ett nytt dokument." ma:contentTypeScope="" ma:versionID="9a5da133a9d0296d8b215fc0e41dbb5d">
  <xsd:schema xmlns:xsd="http://www.w3.org/2001/XMLSchema" xmlns:xs="http://www.w3.org/2001/XMLSchema" xmlns:p="http://schemas.microsoft.com/office/2006/metadata/properties" xmlns:ns2="5a1c25c4-0b2a-42a6-913f-68ecfe297e5e" xmlns:ns3="e1a149ce-3b9b-49e5-9b85-e8d73cf7a9e1" targetNamespace="http://schemas.microsoft.com/office/2006/metadata/properties" ma:root="true" ma:fieldsID="d928553cc762b3dd2703f38f0a095aa6" ns2:_="" ns3:_="">
    <xsd:import namespace="5a1c25c4-0b2a-42a6-913f-68ecfe297e5e"/>
    <xsd:import namespace="e1a149ce-3b9b-49e5-9b85-e8d73cf7a9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SearchPropertie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c25c4-0b2a-42a6-913f-68ecfe297e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eringar" ma:readOnly="false" ma:fieldId="{5cf76f15-5ced-4ddc-b409-7134ff3c332f}" ma:taxonomyMulti="true" ma:sspId="2bfd402e-ed0c-4925-b761-bad181901d0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a149ce-3b9b-49e5-9b85-e8d73cf7a9e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0b201dd-d677-41ff-b6be-b375765f28a8}" ma:internalName="TaxCatchAll" ma:showField="CatchAllData" ma:web="e1a149ce-3b9b-49e5-9b85-e8d73cf7a9e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F30ED4-EB4D-49A8-BBD4-001E46360ED7}">
  <ds:schemaRefs>
    <ds:schemaRef ds:uri="5a1c25c4-0b2a-42a6-913f-68ecfe297e5e"/>
    <ds:schemaRef ds:uri="e1a149ce-3b9b-49e5-9b85-e8d73cf7a9e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366B04-93A4-441C-BE0F-F3B135A98CCD}">
  <ds:schemaRefs>
    <ds:schemaRef ds:uri="http://schemas.microsoft.com/sharepoint/v3/contenttype/forms"/>
  </ds:schemaRefs>
</ds:datastoreItem>
</file>

<file path=customXml/itemProps3.xml><?xml version="1.0" encoding="utf-8"?>
<ds:datastoreItem xmlns:ds="http://schemas.openxmlformats.org/officeDocument/2006/customXml" ds:itemID="{2859A425-A62A-4B14-BEFB-0025F124F76A}"/>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92</Slides>
  <Notes>41</Notes>
  <HiddenSlides>0</HiddenSlide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W4TEX_WP4_Ideathons_presentation_EN</dc:title>
  <cp:keywords>, docId:36E0CD702FCCC0B3F10633B23DBD7A00</cp:keywords>
  <cp:revision>79</cp:revision>
  <dcterms:created xsi:type="dcterms:W3CDTF">2006-08-16T00:00:00Z</dcterms:created>
  <dcterms:modified xsi:type="dcterms:W3CDTF">2025-12-11T16:36:18Z</dcterms:modified>
  <dc:identifier>DAG4sS9hlTM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0x01010048C0B8D169EE444BAF1F0505B38EECE2</vt:lpwstr>
  </property>
  <property fmtid="{D5CDD505-2E9C-101B-9397-08002B2CF9AE}" pid="3" name="MediaServiceImageTags">
    <vt:lpwstr/>
  </property>
</Properties>
</file>