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98"/>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Lst>
  <p:sldSz cx="18288000" cy="10287000"/>
  <p:notesSz cx="6858000" cy="9144000"/>
  <p:embeddedFontLst>
    <p:embeddedFont>
      <p:font typeface="Arial Bold" panose="020B0704020202020204" pitchFamily="34" charset="0"/>
      <p:regular r:id="rId99"/>
      <p:bold r:id="rId100"/>
    </p:embeddedFont>
    <p:embeddedFont>
      <p:font typeface="Arial Bold Italics" panose="020B0604020202020204" charset="0"/>
      <p:regular r:id="rId101"/>
    </p:embeddedFont>
    <p:embeddedFont>
      <p:font typeface="Arial Italics" panose="020B0604020202020204" charset="0"/>
      <p:regular r:id="rId102"/>
    </p:embeddedFont>
    <p:embeddedFont>
      <p:font typeface="Georgia" panose="02040502050405020303" pitchFamily="18" charset="0"/>
      <p:regular r:id="rId103"/>
      <p:bold r:id="rId104"/>
      <p:italic r:id="rId105"/>
      <p:boldItalic r:id="rId106"/>
    </p:embeddedFont>
    <p:embeddedFont>
      <p:font typeface="Georgia Bold" panose="02040802050405020203" pitchFamily="18" charset="0"/>
      <p:regular r:id="rId107"/>
      <p:bold r:id="rId10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5DEAAE-D5C4-4E39-9FE0-ECCE2F6CCBFB}" v="2" dt="2026-01-12T15:55:50.2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5" d="100"/>
          <a:sy n="35" d="100"/>
        </p:scale>
        <p:origin x="60" y="2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font" Target="fonts/font9.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4.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microsoft.com/office/2016/11/relationships/changesInfo" Target="changesInfos/changesInfo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5.fntdata"/><Relationship Id="rId108" Type="http://schemas.openxmlformats.org/officeDocument/2006/relationships/font" Target="fonts/font10.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font" Target="fonts/font8.fntdata"/><Relationship Id="rId114"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font" Target="fonts/font1.fntdata"/><Relationship Id="rId101"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presProps" Target="pres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font" Target="fonts/font6.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2.fntdata"/><Relationship Id="rId105" Type="http://schemas.openxmlformats.org/officeDocument/2006/relationships/font" Target="fonts/font7.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notesMaster" Target="notesMasters/notesMaster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rgios Samaras" userId="S::s.samaras_kainotomia.com.gr#ext#@boras.onmicrosoft.com::b18808f6-c9ec-42e1-b3db-bf31346e5666" providerId="AD" clId="Web-{725DEAAE-D5C4-4E39-9FE0-ECCE2F6CCBFB}"/>
    <pc:docChg chg="modSld">
      <pc:chgData name="Stergios Samaras" userId="S::s.samaras_kainotomia.com.gr#ext#@boras.onmicrosoft.com::b18808f6-c9ec-42e1-b3db-bf31346e5666" providerId="AD" clId="Web-{725DEAAE-D5C4-4E39-9FE0-ECCE2F6CCBFB}" dt="2026-01-12T15:55:50.220" v="1" actId="1076"/>
      <pc:docMkLst>
        <pc:docMk/>
      </pc:docMkLst>
      <pc:sldChg chg="addSp modSp">
        <pc:chgData name="Stergios Samaras" userId="S::s.samaras_kainotomia.com.gr#ext#@boras.onmicrosoft.com::b18808f6-c9ec-42e1-b3db-bf31346e5666" providerId="AD" clId="Web-{725DEAAE-D5C4-4E39-9FE0-ECCE2F6CCBFB}" dt="2026-01-12T15:55:50.220" v="1" actId="1076"/>
        <pc:sldMkLst>
          <pc:docMk/>
          <pc:sldMk cId="0" sldId="256"/>
        </pc:sldMkLst>
        <pc:picChg chg="add mod">
          <ac:chgData name="Stergios Samaras" userId="S::s.samaras_kainotomia.com.gr#ext#@boras.onmicrosoft.com::b18808f6-c9ec-42e1-b3db-bf31346e5666" providerId="AD" clId="Web-{725DEAAE-D5C4-4E39-9FE0-ECCE2F6CCBFB}" dt="2026-01-12T15:55:50.220" v="1" actId="1076"/>
          <ac:picMkLst>
            <pc:docMk/>
            <pc:sldMk cId="0" sldId="256"/>
            <ac:picMk id="8" creationId="{9E314589-20DE-7FFE-C492-6715FEF9806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12.01.2026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challenge is about leadership, creativity, and empowerment, rather than just about managing textile waste.</a:t>
            </a:r>
          </a:p>
          <a:p>
            <a:r>
              <a:rPr lang="en-US"/>
              <a:t>Across Europe, we’re producing about 16 kilograms of textile waste per person every year, and less than 1% of it ever becomes new clothing again. Behind these statistics lies a powerful opportunity — especially for women.</a:t>
            </a:r>
          </a:p>
          <a:p>
            <a:r>
              <a:rPr lang="en-US"/>
              <a:t>In many textile regions, women are the backbone of production but rarely the decision-makers. Through this ideathon, we invite you to step into that leadership role and think, design, and pitch as innovators who can reshape the sector.</a:t>
            </a:r>
          </a:p>
          <a:p>
            <a:r>
              <a:rPr lang="en-US"/>
              <a:t>42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Europe’s textile sector is facing a critical waste problem. The majority of textiles produced each year still end up burned or landfilled, while EU exports of used textiles increased threefold since 2000, mainly to Africa &amp; Asia (EEA, 2025). Even though awareness is growing, collection systems are underdeveloped, and most recycling is still “open loop.” The EU’s new waste and circularity policies aim to reverse this by making textiles durable, repairable and recyclable by design.</a:t>
            </a:r>
          </a:p>
          <a:p>
            <a:r>
              <a:rPr lang="en-US"/>
              <a:t>Each EU citizen generates ~16 kg of textile waste per year (EEA, 2024).</a:t>
            </a:r>
          </a:p>
          <a:p>
            <a:r>
              <a:rPr lang="en-US"/>
              <a:t>Only 4.4 kg per person is collected separately for reuse or recycling — the rest ends up in mixed waste.</a:t>
            </a:r>
          </a:p>
          <a:p>
            <a:r>
              <a:rPr lang="en-US"/>
              <a:t>Less than 1 % of used textiles are recycled into new garments (“fiber-to-fiber” recycling).</a:t>
            </a:r>
          </a:p>
          <a:p>
            <a:r>
              <a:rPr lang="en-US"/>
              <a:t>46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Fiber blending and the lack of design-for-recycling make mechanical or chemical recycling complex. Current technologies can process single fibers, but mixed fabrics remain a major barrier. Finally, policy, innovation and consumer behavior must evolve together to make textile recycling viable.</a:t>
            </a:r>
          </a:p>
          <a:p>
            <a:r>
              <a:rPr lang="en-US"/>
              <a:t>Complex materials: Most garments mix cotton, polyester, or elastane are hard to separate.</a:t>
            </a:r>
          </a:p>
          <a:p>
            <a:r>
              <a:rPr lang="en-US"/>
              <a:t>Limited sorting &amp; recycling infrastructure: Few large-scale plants exist across EU Member States.</a:t>
            </a:r>
          </a:p>
          <a:p>
            <a:r>
              <a:rPr lang="en-US"/>
              <a:t>Low economic incentive: Virgin materials often cheaper than recycled ones.</a:t>
            </a:r>
          </a:p>
          <a:p>
            <a:r>
              <a:rPr lang="en-US"/>
              <a:t>Unclear end-of-life pathways: Many exported used textiles are dumped or incinerated abroad.</a:t>
            </a:r>
          </a:p>
          <a:p>
            <a:r>
              <a:rPr lang="en-US"/>
              <a:t>47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EU is entering a decisive phase. The new legislation will reshape how textiles are designed, sold, and recovered, which means a space for innovation: new services for collection, digital traceability tools, design labs, or awareness campaigns that make recycling easy and valuable.</a:t>
            </a:r>
          </a:p>
          <a:p>
            <a:r>
              <a:rPr lang="en-US"/>
              <a:t>EU Strategy for Sustainable and Circular Textiles (2022): All textiles on the EU market to be recyclable, repairable, and largely made of recycled fibers by 2030.</a:t>
            </a:r>
          </a:p>
          <a:p>
            <a:r>
              <a:rPr lang="en-US"/>
              <a:t>Mandatory separate collection of textiles by 2025 in all Member States.</a:t>
            </a:r>
          </a:p>
          <a:p>
            <a:r>
              <a:rPr lang="en-US"/>
              <a:t>Extended Producer Responsibility (EPR): Brands will finance collection, sorting &amp; recycling.</a:t>
            </a:r>
          </a:p>
          <a:p>
            <a:r>
              <a:rPr lang="en-US"/>
              <a:t>Innovation focus: New sorting technologies, digital product passports, and design-for-circularity training.</a:t>
            </a:r>
          </a:p>
          <a:p>
            <a:endParaRPr lang="en-US"/>
          </a:p>
          <a:p>
            <a:r>
              <a:rPr lang="en-US"/>
              <a:t>48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begin by understanding the scale of the problem.</a:t>
            </a:r>
          </a:p>
          <a:p>
            <a:r>
              <a:rPr lang="en-US"/>
              <a:t>Across Europe, each citizen throws away around 16 kilograms of textiles every year, but only a small portion (roughly 4 kilograms) is collected separately for reuse or recycling. The rest is simply treated as mixed waste, often ending up in landfills or incineration plants.</a:t>
            </a:r>
          </a:p>
          <a:p>
            <a:r>
              <a:rPr lang="en-US"/>
              <a:t>Additionally, less than 1% of all discarded textiles are recycled into new textile fibers, which is what we call fiber-to-fiber recycling. That means almost every T-shirt, dress, or pair of jeans we discard is lost from the production loop forever.</a:t>
            </a:r>
          </a:p>
          <a:p>
            <a:r>
              <a:rPr lang="en-US"/>
              <a:t>Behind these numbers lies a system still built on linear consumption: producing, buying, using, and throwing away at a rapid pace. This pattern is driven by fast fashion and the constant demand for cheap, new clothes.</a:t>
            </a:r>
          </a:p>
          <a:p>
            <a:r>
              <a:rPr lang="en-US"/>
              <a:t>But change is underway. The EU has declared textiles a priority sector in the shift to a circular economy. By 2025, all Member States must establish separate textile collection systems, and brands will soon be responsible for the waste they generate through Extended Producer Responsibility (EPR) schemes.</a:t>
            </a:r>
          </a:p>
          <a:p>
            <a:r>
              <a:rPr lang="en-US"/>
              <a:t>As participants in this ideathon, you’re stepping into a moment where policy meets innovation, which is a chance to design solutions that turn waste into value and make the circular transition possible.</a:t>
            </a:r>
          </a:p>
          <a:p>
            <a:endParaRPr lang="en-US"/>
          </a:p>
          <a:p>
            <a:r>
              <a:rPr lang="en-US"/>
              <a:t>50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that we see the problem, let’s talk about why it matters.</a:t>
            </a:r>
          </a:p>
          <a:p>
            <a:r>
              <a:rPr lang="en-US"/>
              <a:t>First, environmentally, textile waste contributes significantly to pollution and carbon emissions. Synthetic fibers like polyester release microplastics into water and soil. Natural fibers such as cotton demand huge amounts of water and land, thus wasting them means wasting natural resources.</a:t>
            </a:r>
          </a:p>
          <a:p>
            <a:r>
              <a:rPr lang="en-US"/>
              <a:t>Second, economically, the value of materials lost in discarded clothing is enormous. The European Environment Agency estimates that the EU could save billions of euros each year through effective recycling, repair, and reuse systems. That’s not just about saving the planet. It’s about creating green jobs and new business models.</a:t>
            </a:r>
          </a:p>
          <a:p>
            <a:r>
              <a:rPr lang="en-US"/>
              <a:t>And finally, socially, much of Europe’s used textiles are exported to Africa and Asia, often under the label of “reuse.” But in reality, many of these items end up in landfills abroad, shifting the environmental burden to other regions. By keeping textile resources in Europe, we can make the system fairer and more transparent.</a:t>
            </a:r>
          </a:p>
          <a:p>
            <a:r>
              <a:rPr lang="en-US"/>
              <a:t>For SMEs, especially those led by women or rooted in local communities, this transition opens up new opportunities: repair cafés, upcycling workshops, recycling cooperatives, or design labs that make sustainability both creative and profitable.</a:t>
            </a:r>
          </a:p>
          <a:p>
            <a:r>
              <a:rPr lang="en-US"/>
              <a:t>The message is simple: Textile waste isn’t just an environmental issue, it’s a chance for innovation, empowerment, and leadership in a greener future.</a:t>
            </a:r>
          </a:p>
          <a:p>
            <a:r>
              <a:rPr lang="en-US"/>
              <a:t>51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challenge is about leadership, creativity, and empowerment, rather than just about managing textile waste.</a:t>
            </a:r>
          </a:p>
          <a:p>
            <a:r>
              <a:rPr lang="en-US"/>
              <a:t>Across Europe, we’re producing about 16 kilograms of textile waste per person every year, and less than 1% of it ever becomes new clothing again. Behind these statistics lies a powerful opportunity — especially for women.</a:t>
            </a:r>
          </a:p>
          <a:p>
            <a:r>
              <a:rPr lang="en-US"/>
              <a:t>In many textile regions, women are the backbone of production but rarely the decision-makers. Through this ideathon, we invite you to step into that leadership role and think, design, and pitch as innovators who can reshape the sector.</a:t>
            </a:r>
          </a:p>
          <a:p>
            <a:r>
              <a:rPr lang="en-US"/>
              <a:t>52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challenge is about leadership, creativity, and empowerment, rather than just about managing textile waste.</a:t>
            </a:r>
          </a:p>
          <a:p>
            <a:r>
              <a:rPr lang="en-US"/>
              <a:t>Across Europe, we’re producing about 16 kilograms of textile waste per person every year, and less than 1% of it ever becomes new clothing again. Behind these statistics lies a powerful opportunity — especially for women.</a:t>
            </a:r>
          </a:p>
          <a:p>
            <a:r>
              <a:rPr lang="en-US"/>
              <a:t>In many textile regions, women are the backbone of production but rarely the decision-makers. Through this ideathon, we invite you to step into that leadership role and think, design, and pitch as innovators who can reshape the sector.</a:t>
            </a:r>
          </a:p>
          <a:p>
            <a:r>
              <a:rPr lang="en-US"/>
              <a:t>52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challenge is about leadership, creativity, and empowerment, rather than just about managing textile waste.</a:t>
            </a:r>
          </a:p>
          <a:p>
            <a:r>
              <a:rPr lang="en-US"/>
              <a:t>Across Europe, we’re producing about 16 kilograms of textile waste per person every year, and less than 1% of it ever becomes new clothing again. Behind these statistics lies a powerful opportunity — especially for women.</a:t>
            </a:r>
          </a:p>
          <a:p>
            <a:r>
              <a:rPr lang="en-US"/>
              <a:t>In many textile regions, women are the backbone of production but rarely the decision-makers. Through this ideathon, we invite you to step into that leadership role and think, design, and pitch as innovators who can reshape the sector.</a:t>
            </a:r>
          </a:p>
          <a:p>
            <a:r>
              <a:rPr lang="en-US"/>
              <a:t>52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that we’ve explored the challenge, it’s time to form your teams and start the creative process.</a:t>
            </a:r>
          </a:p>
          <a:p>
            <a:r>
              <a:rPr lang="en-US"/>
              <a:t>Each team should have three to five members. Try to mix different strengths, maybe one of you is analytical, another is artistic, another confident in public speaking. Diversity will make your ideas stronger and more complete.</a:t>
            </a:r>
          </a:p>
          <a:p>
            <a:r>
              <a:rPr lang="en-US"/>
              <a:t>Take a few minutes to choose a team name that represents your shared purpose or idea or vision. You can be creative here, as this name will follow you throughout the ideathon.</a:t>
            </a:r>
          </a:p>
          <a:p>
            <a:r>
              <a:rPr lang="en-US"/>
              <a:t>Then, assign simple roles within your team:</a:t>
            </a:r>
          </a:p>
          <a:p>
            <a:r>
              <a:rPr lang="en-US"/>
              <a:t>A Coordinator who keeps the group organized.</a:t>
            </a:r>
          </a:p>
          <a:p>
            <a:r>
              <a:rPr lang="en-US"/>
              <a:t>A Researcher who checks data or examples.</a:t>
            </a:r>
          </a:p>
          <a:p>
            <a:r>
              <a:rPr lang="en-US"/>
              <a:t>A Creative/Designer who visualizes the idea.</a:t>
            </a:r>
          </a:p>
          <a:p>
            <a:r>
              <a:rPr lang="en-US"/>
              <a:t>A Pitch Presenter who will deliver the final 3-minute pitch.</a:t>
            </a:r>
          </a:p>
          <a:p>
            <a:r>
              <a:rPr lang="en-US"/>
              <a:t>A Timekeeper to ensure you stay on schedule.</a:t>
            </a:r>
          </a:p>
          <a:p>
            <a:endParaRPr lang="en-US"/>
          </a:p>
          <a:p>
            <a:r>
              <a:rPr lang="en-US"/>
              <a:t>55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Your ideathon process will follow five clear steps:</a:t>
            </a:r>
          </a:p>
          <a:p>
            <a:r>
              <a:rPr lang="en-US"/>
              <a:t>Select your challenge – in this case, environmental, social, and economic.</a:t>
            </a:r>
          </a:p>
          <a:p>
            <a:r>
              <a:rPr lang="en-US"/>
              <a:t>Understand the root causes — why this problem exists.</a:t>
            </a:r>
          </a:p>
          <a:p>
            <a:r>
              <a:rPr lang="en-US"/>
              <a:t>Brainstorm as many solutions as possible — quantity first, quality later.</a:t>
            </a:r>
          </a:p>
          <a:p>
            <a:r>
              <a:rPr lang="en-US"/>
              <a:t>Refine your idea — make it feasible, sustainable, and inspiring.</a:t>
            </a:r>
          </a:p>
          <a:p>
            <a:r>
              <a:rPr lang="en-US"/>
              <a:t>Prepare your 3-minute pitch for the judges and mentors.</a:t>
            </a:r>
          </a:p>
          <a:p>
            <a:r>
              <a:rPr lang="en-US"/>
              <a:t>65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Remember, this is not a test, it’s a learning experience. The ideathon is designed to help you step out of your comfort zone, communicate your ideas confidently, and grow professionally.</a:t>
            </a:r>
          </a:p>
          <a:p>
            <a:r>
              <a:rPr lang="en-US"/>
              <a:t>So, collaboration is key. You should listen to one another, balance speaking time, and make sure every idea is valued. Innovation often comes from unexpected voices.</a:t>
            </a:r>
          </a:p>
          <a:p>
            <a:r>
              <a:rPr lang="en-US"/>
              <a:t>Finally, keep it fun and positive. This is your opportunity to show leadership, creativity, and teamwork, which are the exact skills that will help you thrive in the evolving textile sector.</a:t>
            </a:r>
          </a:p>
          <a:p>
            <a:endParaRPr lang="en-US"/>
          </a:p>
          <a:p>
            <a:r>
              <a:rPr lang="en-US"/>
              <a:t>66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evaluation process is designed to be transparent, fair, and empowering.</a:t>
            </a:r>
          </a:p>
          <a:p>
            <a:r>
              <a:rPr lang="en-US"/>
              <a:t>A panel of industry experts, mentors, and educators will assess each team’s idea. They’ll look not only at what you propose, but also how you present it; your clarity, teamwork, and ability to translate vision into action.</a:t>
            </a:r>
          </a:p>
          <a:p>
            <a:r>
              <a:rPr lang="en-US"/>
              <a:t>The five core evaluation criteria are straightforward:</a:t>
            </a:r>
          </a:p>
          <a:p>
            <a:r>
              <a:rPr lang="en-US"/>
              <a:t>Creativity — think about originality and imagination. Does your idea break patterns and inspire new thinking in textile recycling and waste?</a:t>
            </a:r>
          </a:p>
          <a:p>
            <a:r>
              <a:rPr lang="en-US"/>
              <a:t>Feasibility — great ideas need to be realistic. How could your team actually make this happen with the right support or partnerships?</a:t>
            </a:r>
          </a:p>
          <a:p>
            <a:r>
              <a:rPr lang="en-US"/>
              <a:t>Sustainability — this is crucial. Your idea should protect the planet and people, not just reduce waste but also raise awareness and support fair work.</a:t>
            </a:r>
          </a:p>
          <a:p>
            <a:r>
              <a:rPr lang="en-US"/>
              <a:t>Business Impact — we’re in a sector that must stay competitive. Does your concept create value, attract customers, or strengthen SMEs?</a:t>
            </a:r>
          </a:p>
          <a:p>
            <a:r>
              <a:rPr lang="en-US"/>
              <a:t>Presentation Quality — even the best idea can be lost without good communication. Practice your pitch, divide speaking roles, and engage your audience.</a:t>
            </a:r>
          </a:p>
          <a:p>
            <a:r>
              <a:rPr lang="en-US"/>
              <a:t>Remember, every member of the jury wants you to succeed. They’ll value ideas that show collaboration, confidence, and a clear link to women’s empowerment in the textile sector.</a:t>
            </a:r>
          </a:p>
          <a:p>
            <a:endParaRPr lang="en-US"/>
          </a:p>
          <a:p>
            <a:r>
              <a:rPr lang="en-US"/>
              <a:t>67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evaluation process is designed to be transparent, fair, and empowering.</a:t>
            </a:r>
          </a:p>
          <a:p>
            <a:r>
              <a:rPr lang="en-US"/>
              <a:t>A panel of industry experts, mentors, and educators will assess each team’s idea. They’ll look not only at what you propose, but also how you present it; your clarity, teamwork, and ability to translate vision into action.</a:t>
            </a:r>
          </a:p>
          <a:p>
            <a:r>
              <a:rPr lang="en-US"/>
              <a:t>The five core evaluation criteria are straightforward:</a:t>
            </a:r>
          </a:p>
          <a:p>
            <a:r>
              <a:rPr lang="en-US"/>
              <a:t>Creativity — think about originality and imagination. Does your idea break patterns and inspire new thinking in textile recycling and waste?</a:t>
            </a:r>
          </a:p>
          <a:p>
            <a:r>
              <a:rPr lang="en-US"/>
              <a:t>Feasibility — great ideas need to be realistic. How could your team actually make this happen with the right support or partnerships?</a:t>
            </a:r>
          </a:p>
          <a:p>
            <a:r>
              <a:rPr lang="en-US"/>
              <a:t>Sustainability — this is crucial. Your idea should protect the planet and people, not just reduce waste but also raise awareness and support fair work.</a:t>
            </a:r>
          </a:p>
          <a:p>
            <a:r>
              <a:rPr lang="en-US"/>
              <a:t>Business Impact — we’re in a sector that must stay competitive. Does your concept create value, attract customers, or strengthen SMEs?</a:t>
            </a:r>
          </a:p>
          <a:p>
            <a:r>
              <a:rPr lang="en-US"/>
              <a:t>Presentation Quality — even the best idea can be lost without good communication. Practice your pitch, divide speaking roles, and engage your audience.</a:t>
            </a:r>
          </a:p>
          <a:p>
            <a:r>
              <a:rPr lang="en-US"/>
              <a:t>Remember, every member of the jury wants you to succeed. They’ll value ideas that show collaboration, confidence, and a clear link to women’s empowerment in the textile sector.</a:t>
            </a:r>
          </a:p>
          <a:p>
            <a:endParaRPr lang="en-US"/>
          </a:p>
          <a:p>
            <a:r>
              <a:rPr lang="en-US"/>
              <a:t>67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review the awards of the Ideathon:</a:t>
            </a:r>
          </a:p>
          <a:p>
            <a:r>
              <a:rPr lang="en-US"/>
              <a:t>Most Sustainable Idea: This award goes to the team whose idea shows the strongest environmental and social impact. Their solution doesn’t just reduce textile waste; it redefines how the industry can protect our planet and people.</a:t>
            </a:r>
          </a:p>
          <a:p>
            <a:r>
              <a:rPr lang="en-US"/>
              <a:t>Most Creative Solution: This award recognizes originality and imagination. It celebrates a team that dared to think differently — turning constraints into inspiration and proving that innovation often begins with bold ideas.</a:t>
            </a:r>
          </a:p>
          <a:p>
            <a:r>
              <a:rPr lang="en-US"/>
              <a:t>Best Team Collaboration: This award honors collective strength. It goes to the team that showed outstanding cooperation, inclusivity, and support for one another — the kind of teamwork that empowers everyone to shine.</a:t>
            </a:r>
          </a:p>
          <a:p>
            <a:r>
              <a:rPr lang="en-US"/>
              <a:t>These three categories capture the essence of W4TEX project: women leading through sustainability, creativity, and collaboration.</a:t>
            </a:r>
          </a:p>
          <a:p>
            <a:r>
              <a:rPr lang="en-US"/>
              <a:t>86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that we see the problem, let’s talk about why it matters.</a:t>
            </a:r>
          </a:p>
          <a:p>
            <a:r>
              <a:rPr lang="en-US"/>
              <a:t>First, environmentally, textile waste contributes significantly to pollution and carbon emissions. Synthetic fibers like polyester release microplastics into water and soil. Natural fibers such as cotton demand huge amounts of water and land, thus wasting them means wasting natural resources.</a:t>
            </a:r>
          </a:p>
          <a:p>
            <a:r>
              <a:rPr lang="en-US"/>
              <a:t>Second, economically, the value of materials lost in discarded clothing is enormous. The European Environment Agency estimates that the EU could save billions of euros each year through effective recycling, repair, and reuse systems. That’s not just about saving the planet. It’s about creating green jobs and new business models.</a:t>
            </a:r>
          </a:p>
          <a:p>
            <a:r>
              <a:rPr lang="en-US"/>
              <a:t>And finally, socially, much of Europe’s used textiles are exported to Africa and Asia, often under the label of “reuse.” But in reality, many of these items end up in landfills abroad, shifting the environmental burden to other regions. By keeping textile resources in Europe, we can make the system fairer and more transparent.</a:t>
            </a:r>
          </a:p>
          <a:p>
            <a:r>
              <a:rPr lang="en-US"/>
              <a:t>For SMEs, especially those led by women or rooted in local communities, this transition opens up new opportunities: repair cafés, upcycling workshops, recycling cooperatives, or design labs that make sustainability both creative and profitable.</a:t>
            </a:r>
          </a:p>
          <a:p>
            <a:r>
              <a:rPr lang="en-US"/>
              <a:t>The message is simple: Textile waste isn’t just an environmental issue, it’s a chance for innovation, empowerment, and leadership in a greener future.</a:t>
            </a:r>
          </a:p>
          <a:p>
            <a:r>
              <a:rPr lang="en-US"/>
              <a:t>18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png"/><Relationship Id="rId5" Type="http://schemas.openxmlformats.org/officeDocument/2006/relationships/image" Target="../media/image6.png"/><Relationship Id="rId10" Type="http://schemas.openxmlformats.org/officeDocument/2006/relationships/image" Target="../media/image45.jpeg"/><Relationship Id="rId4" Type="http://schemas.openxmlformats.org/officeDocument/2006/relationships/image" Target="../media/image5.png"/><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4.jpeg"/><Relationship Id="rId10"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4.jpeg"/><Relationship Id="rId10"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52.png"/><Relationship Id="rId3" Type="http://schemas.openxmlformats.org/officeDocument/2006/relationships/image" Target="../media/image5.png"/><Relationship Id="rId7" Type="http://schemas.openxmlformats.org/officeDocument/2006/relationships/image" Target="../media/image25.png"/><Relationship Id="rId12" Type="http://schemas.openxmlformats.org/officeDocument/2006/relationships/image" Target="../media/image51.svg"/><Relationship Id="rId17" Type="http://schemas.openxmlformats.org/officeDocument/2006/relationships/image" Target="../media/image1.png"/><Relationship Id="rId2" Type="http://schemas.openxmlformats.org/officeDocument/2006/relationships/image" Target="../media/image4.jpeg"/><Relationship Id="rId16" Type="http://schemas.openxmlformats.org/officeDocument/2006/relationships/image" Target="../media/image55.sv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50.png"/><Relationship Id="rId5" Type="http://schemas.openxmlformats.org/officeDocument/2006/relationships/image" Target="../media/image24.jpeg"/><Relationship Id="rId15" Type="http://schemas.openxmlformats.org/officeDocument/2006/relationships/image" Target="../media/image54.png"/><Relationship Id="rId10" Type="http://schemas.openxmlformats.org/officeDocument/2006/relationships/image" Target="../media/image49.svg"/><Relationship Id="rId4" Type="http://schemas.openxmlformats.org/officeDocument/2006/relationships/image" Target="../media/image6.png"/><Relationship Id="rId9" Type="http://schemas.openxmlformats.org/officeDocument/2006/relationships/image" Target="../media/image48.png"/><Relationship Id="rId14" Type="http://schemas.openxmlformats.org/officeDocument/2006/relationships/image" Target="../media/image53.sv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4.jpeg"/><Relationship Id="rId10"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61.png"/><Relationship Id="rId3" Type="http://schemas.openxmlformats.org/officeDocument/2006/relationships/image" Target="../media/image5.png"/><Relationship Id="rId7" Type="http://schemas.openxmlformats.org/officeDocument/2006/relationships/image" Target="../media/image25.png"/><Relationship Id="rId12" Type="http://schemas.openxmlformats.org/officeDocument/2006/relationships/image" Target="../media/image60.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59.png"/><Relationship Id="rId5" Type="http://schemas.openxmlformats.org/officeDocument/2006/relationships/image" Target="../media/image24.jpeg"/><Relationship Id="rId15" Type="http://schemas.openxmlformats.org/officeDocument/2006/relationships/image" Target="../media/image1.png"/><Relationship Id="rId10" Type="http://schemas.openxmlformats.org/officeDocument/2006/relationships/image" Target="../media/image58.svg"/><Relationship Id="rId4" Type="http://schemas.openxmlformats.org/officeDocument/2006/relationships/image" Target="../media/image6.png"/><Relationship Id="rId9" Type="http://schemas.openxmlformats.org/officeDocument/2006/relationships/image" Target="../media/image57.png"/><Relationship Id="rId14" Type="http://schemas.openxmlformats.org/officeDocument/2006/relationships/image" Target="../media/image62.sv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67.png"/><Relationship Id="rId3" Type="http://schemas.openxmlformats.org/officeDocument/2006/relationships/image" Target="../media/image5.png"/><Relationship Id="rId7" Type="http://schemas.openxmlformats.org/officeDocument/2006/relationships/image" Target="../media/image25.png"/><Relationship Id="rId12" Type="http://schemas.openxmlformats.org/officeDocument/2006/relationships/image" Target="../media/image66.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65.png"/><Relationship Id="rId5" Type="http://schemas.openxmlformats.org/officeDocument/2006/relationships/image" Target="../media/image24.jpeg"/><Relationship Id="rId15" Type="http://schemas.openxmlformats.org/officeDocument/2006/relationships/image" Target="../media/image1.png"/><Relationship Id="rId10" Type="http://schemas.openxmlformats.org/officeDocument/2006/relationships/image" Target="../media/image64.svg"/><Relationship Id="rId4" Type="http://schemas.openxmlformats.org/officeDocument/2006/relationships/image" Target="../media/image6.png"/><Relationship Id="rId9" Type="http://schemas.openxmlformats.org/officeDocument/2006/relationships/image" Target="../media/image63.png"/><Relationship Id="rId14" Type="http://schemas.openxmlformats.org/officeDocument/2006/relationships/image" Target="../media/image68.sv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10"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10"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4.jpeg"/><Relationship Id="rId10"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1.xml"/><Relationship Id="rId16"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jpe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png"/></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png"/><Relationship Id="rId5" Type="http://schemas.openxmlformats.org/officeDocument/2006/relationships/image" Target="../media/image6.png"/><Relationship Id="rId10" Type="http://schemas.openxmlformats.org/officeDocument/2006/relationships/image" Target="../media/image70.jpeg"/><Relationship Id="rId4" Type="http://schemas.openxmlformats.org/officeDocument/2006/relationships/image" Target="../media/image5.png"/><Relationship Id="rId9"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png"/><Relationship Id="rId5" Type="http://schemas.openxmlformats.org/officeDocument/2006/relationships/image" Target="../media/image6.pn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69.png"/></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10"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72.png"/><Relationship Id="rId5" Type="http://schemas.openxmlformats.org/officeDocument/2006/relationships/image" Target="../media/image6.png"/><Relationship Id="rId10" Type="http://schemas.openxmlformats.org/officeDocument/2006/relationships/image" Target="../media/image71.png"/><Relationship Id="rId4" Type="http://schemas.openxmlformats.org/officeDocument/2006/relationships/image" Target="../media/image5.png"/><Relationship Id="rId9"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74.png"/><Relationship Id="rId5" Type="http://schemas.openxmlformats.org/officeDocument/2006/relationships/image" Target="../media/image6.pn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69.png"/></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77.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76.svg"/><Relationship Id="rId17" Type="http://schemas.openxmlformats.org/officeDocument/2006/relationships/image" Target="../media/image1.png"/><Relationship Id="rId2" Type="http://schemas.openxmlformats.org/officeDocument/2006/relationships/notesSlide" Target="../notesSlides/notesSlide12.xml"/><Relationship Id="rId16" Type="http://schemas.openxmlformats.org/officeDocument/2006/relationships/image" Target="../media/image80.sv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75.png"/><Relationship Id="rId5" Type="http://schemas.openxmlformats.org/officeDocument/2006/relationships/image" Target="../media/image6.png"/><Relationship Id="rId15" Type="http://schemas.openxmlformats.org/officeDocument/2006/relationships/image" Target="../media/image79.pn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69.png"/><Relationship Id="rId14" Type="http://schemas.openxmlformats.org/officeDocument/2006/relationships/image" Target="../media/image78.svg"/></Relationships>
</file>

<file path=ppt/slides/_rels/slide2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81.png"/><Relationship Id="rId5" Type="http://schemas.openxmlformats.org/officeDocument/2006/relationships/image" Target="../media/image6.pn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69.png"/></Relationships>
</file>

<file path=ppt/slides/_rels/slide2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83.jpeg"/><Relationship Id="rId5" Type="http://schemas.openxmlformats.org/officeDocument/2006/relationships/image" Target="../media/image6.pn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69.png"/></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png"/><Relationship Id="rId5" Type="http://schemas.openxmlformats.org/officeDocument/2006/relationships/image" Target="../media/image6.pn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69.png"/></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4.jpeg"/><Relationship Id="rId4" Type="http://schemas.openxmlformats.org/officeDocument/2006/relationships/image" Target="../media/image6.png"/><Relationship Id="rId9"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4.jpeg"/><Relationship Id="rId4" Type="http://schemas.openxmlformats.org/officeDocument/2006/relationships/image" Target="../media/image6.png"/><Relationship Id="rId9"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png"/><Relationship Id="rId5" Type="http://schemas.openxmlformats.org/officeDocument/2006/relationships/image" Target="../media/image6.pn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69.png"/></Relationships>
</file>

<file path=ppt/slides/_rels/slide3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png"/><Relationship Id="rId5" Type="http://schemas.openxmlformats.org/officeDocument/2006/relationships/image" Target="../media/image6.pn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69.png"/></Relationships>
</file>

<file path=ppt/slides/_rels/slide3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10"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11.png"/></Relationships>
</file>

<file path=ppt/slides/_rels/slide3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10"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11.png"/></Relationships>
</file>

<file path=ppt/slides/_rels/slide3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10"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11.png"/></Relationships>
</file>

<file path=ppt/slides/_rels/slide3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png"/><Relationship Id="rId5" Type="http://schemas.openxmlformats.org/officeDocument/2006/relationships/image" Target="../media/image6.png"/><Relationship Id="rId10" Type="http://schemas.openxmlformats.org/officeDocument/2006/relationships/image" Target="../media/image84.jpeg"/><Relationship Id="rId4" Type="http://schemas.openxmlformats.org/officeDocument/2006/relationships/image" Target="../media/image5.png"/><Relationship Id="rId9" Type="http://schemas.openxmlformats.org/officeDocument/2006/relationships/image" Target="../media/image11.png"/></Relationships>
</file>

<file path=ppt/slides/_rels/slide3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10"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85.png"/></Relationships>
</file>

<file path=ppt/slides/_rels/slide3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png"/><Relationship Id="rId3" Type="http://schemas.openxmlformats.org/officeDocument/2006/relationships/image" Target="../media/image5.png"/><Relationship Id="rId7" Type="http://schemas.openxmlformats.org/officeDocument/2006/relationships/image" Target="../media/image25.png"/><Relationship Id="rId12" Type="http://schemas.openxmlformats.org/officeDocument/2006/relationships/image" Target="../media/image89.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88.png"/><Relationship Id="rId5" Type="http://schemas.openxmlformats.org/officeDocument/2006/relationships/image" Target="../media/image24.jpeg"/><Relationship Id="rId10" Type="http://schemas.openxmlformats.org/officeDocument/2006/relationships/image" Target="../media/image87.svg"/><Relationship Id="rId4" Type="http://schemas.openxmlformats.org/officeDocument/2006/relationships/image" Target="../media/image6.png"/><Relationship Id="rId9" Type="http://schemas.openxmlformats.org/officeDocument/2006/relationships/image" Target="../media/image86.png"/></Relationships>
</file>

<file path=ppt/slides/_rels/slide3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4.jpeg"/><Relationship Id="rId4" Type="http://schemas.openxmlformats.org/officeDocument/2006/relationships/image" Target="../media/image6.png"/><Relationship Id="rId9" Type="http://schemas.openxmlformats.org/officeDocument/2006/relationships/image" Target="../media/image1.png"/></Relationships>
</file>

<file path=ppt/slides/_rels/slide3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png"/><Relationship Id="rId5" Type="http://schemas.openxmlformats.org/officeDocument/2006/relationships/image" Target="../media/image6.pn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69.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png"/><Relationship Id="rId5" Type="http://schemas.openxmlformats.org/officeDocument/2006/relationships/image" Target="../media/image24.jpeg"/><Relationship Id="rId10" Type="http://schemas.openxmlformats.org/officeDocument/2006/relationships/image" Target="../media/image27.svg"/><Relationship Id="rId4" Type="http://schemas.openxmlformats.org/officeDocument/2006/relationships/image" Target="../media/image6.png"/><Relationship Id="rId9" Type="http://schemas.openxmlformats.org/officeDocument/2006/relationships/image" Target="../media/image26.png"/></Relationships>
</file>

<file path=ppt/slides/_rels/slide4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png"/><Relationship Id="rId5" Type="http://schemas.openxmlformats.org/officeDocument/2006/relationships/image" Target="../media/image6.pn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69.png"/></Relationships>
</file>

<file path=ppt/slides/_rels/slide4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png"/><Relationship Id="rId5" Type="http://schemas.openxmlformats.org/officeDocument/2006/relationships/image" Target="../media/image6.pn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69.png"/></Relationships>
</file>

<file path=ppt/slides/_rels/slide4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4.jpeg"/><Relationship Id="rId10"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43.png"/></Relationships>
</file>

<file path=ppt/slides/_rels/slide4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png"/><Relationship Id="rId5" Type="http://schemas.openxmlformats.org/officeDocument/2006/relationships/image" Target="../media/image6.pn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69.png"/></Relationships>
</file>

<file path=ppt/slides/_rels/slide4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png"/><Relationship Id="rId5" Type="http://schemas.openxmlformats.org/officeDocument/2006/relationships/image" Target="../media/image6.png"/><Relationship Id="rId10" Type="http://schemas.openxmlformats.org/officeDocument/2006/relationships/image" Target="../media/image90.png"/><Relationship Id="rId4" Type="http://schemas.openxmlformats.org/officeDocument/2006/relationships/image" Target="../media/image5.png"/><Relationship Id="rId9" Type="http://schemas.openxmlformats.org/officeDocument/2006/relationships/image" Target="../media/image3.png"/></Relationships>
</file>

<file path=ppt/slides/_rels/slide4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4.jpeg"/><Relationship Id="rId4" Type="http://schemas.openxmlformats.org/officeDocument/2006/relationships/image" Target="../media/image6.png"/><Relationship Id="rId9" Type="http://schemas.openxmlformats.org/officeDocument/2006/relationships/image" Target="../media/image1.png"/></Relationships>
</file>

<file path=ppt/slides/_rels/slide4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9.sv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48.png"/><Relationship Id="rId2" Type="http://schemas.openxmlformats.org/officeDocument/2006/relationships/notesSlide" Target="../notesSlides/notesSlide28.xml"/><Relationship Id="rId16"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92.svg"/><Relationship Id="rId5" Type="http://schemas.openxmlformats.org/officeDocument/2006/relationships/image" Target="../media/image6.png"/><Relationship Id="rId15" Type="http://schemas.openxmlformats.org/officeDocument/2006/relationships/image" Target="../media/image94.svg"/><Relationship Id="rId10" Type="http://schemas.openxmlformats.org/officeDocument/2006/relationships/image" Target="../media/image91.png"/><Relationship Id="rId4" Type="http://schemas.openxmlformats.org/officeDocument/2006/relationships/image" Target="../media/image5.png"/><Relationship Id="rId9" Type="http://schemas.openxmlformats.org/officeDocument/2006/relationships/image" Target="../media/image3.png"/><Relationship Id="rId14" Type="http://schemas.openxmlformats.org/officeDocument/2006/relationships/image" Target="../media/image93.png"/></Relationships>
</file>

<file path=ppt/slides/_rels/slide4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png"/><Relationship Id="rId5" Type="http://schemas.openxmlformats.org/officeDocument/2006/relationships/image" Target="../media/image6.png"/><Relationship Id="rId10" Type="http://schemas.openxmlformats.org/officeDocument/2006/relationships/image" Target="../media/image95.png"/><Relationship Id="rId4" Type="http://schemas.openxmlformats.org/officeDocument/2006/relationships/image" Target="../media/image5.png"/><Relationship Id="rId9" Type="http://schemas.openxmlformats.org/officeDocument/2006/relationships/image" Target="../media/image3.png"/></Relationships>
</file>

<file path=ppt/slides/_rels/slide4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png"/><Relationship Id="rId5" Type="http://schemas.openxmlformats.org/officeDocument/2006/relationships/image" Target="../media/image6.png"/><Relationship Id="rId10" Type="http://schemas.openxmlformats.org/officeDocument/2006/relationships/image" Target="../media/image96.png"/><Relationship Id="rId4" Type="http://schemas.openxmlformats.org/officeDocument/2006/relationships/image" Target="../media/image5.png"/><Relationship Id="rId9" Type="http://schemas.openxmlformats.org/officeDocument/2006/relationships/image" Target="../media/image3.png"/></Relationships>
</file>

<file path=ppt/slides/_rels/slide4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4.jpeg"/><Relationship Id="rId4" Type="http://schemas.openxmlformats.org/officeDocument/2006/relationships/image" Target="../media/image6.png"/><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2.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9.png"/><Relationship Id="rId5" Type="http://schemas.openxmlformats.org/officeDocument/2006/relationships/image" Target="../media/image6.png"/><Relationship Id="rId15" Type="http://schemas.openxmlformats.org/officeDocument/2006/relationships/image" Target="../media/image1.png"/><Relationship Id="rId10"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image" Target="../media/image13.jpeg"/><Relationship Id="rId14" Type="http://schemas.openxmlformats.org/officeDocument/2006/relationships/image" Target="../media/image28.png"/></Relationships>
</file>

<file path=ppt/slides/_rels/slide5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10"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11.png"/></Relationships>
</file>

<file path=ppt/slides/_rels/slide5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10"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11.png"/></Relationships>
</file>

<file path=ppt/slides/_rels/slide5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png"/><Relationship Id="rId5" Type="http://schemas.openxmlformats.org/officeDocument/2006/relationships/image" Target="../media/image6.pn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69.png"/></Relationships>
</file>

<file path=ppt/slides/_rels/slide5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99.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98.svg"/><Relationship Id="rId17" Type="http://schemas.openxmlformats.org/officeDocument/2006/relationships/image" Target="../media/image1.png"/><Relationship Id="rId2" Type="http://schemas.openxmlformats.org/officeDocument/2006/relationships/notesSlide" Target="../notesSlides/notesSlide34.xml"/><Relationship Id="rId16" Type="http://schemas.openxmlformats.org/officeDocument/2006/relationships/image" Target="../media/image102.sv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97.png"/><Relationship Id="rId5" Type="http://schemas.openxmlformats.org/officeDocument/2006/relationships/image" Target="../media/image6.png"/><Relationship Id="rId15" Type="http://schemas.openxmlformats.org/officeDocument/2006/relationships/image" Target="../media/image101.pn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69.png"/><Relationship Id="rId14" Type="http://schemas.openxmlformats.org/officeDocument/2006/relationships/image" Target="../media/image100.svg"/></Relationships>
</file>

<file path=ppt/slides/_rels/slide5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05.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04.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03.png"/><Relationship Id="rId5" Type="http://schemas.openxmlformats.org/officeDocument/2006/relationships/image" Target="../media/image6.pn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69.png"/><Relationship Id="rId14" Type="http://schemas.openxmlformats.org/officeDocument/2006/relationships/image" Target="../media/image1.png"/></Relationships>
</file>

<file path=ppt/slides/_rels/slide5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4.jpeg"/><Relationship Id="rId10"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43.png"/></Relationships>
</file>

<file path=ppt/slides/_rels/slide5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4.jpeg"/><Relationship Id="rId4" Type="http://schemas.openxmlformats.org/officeDocument/2006/relationships/image" Target="../media/image6.png"/><Relationship Id="rId9" Type="http://schemas.openxmlformats.org/officeDocument/2006/relationships/image" Target="../media/image1.png"/></Relationships>
</file>

<file path=ppt/slides/_rels/slide5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09.svg"/><Relationship Id="rId3" Type="http://schemas.openxmlformats.org/officeDocument/2006/relationships/image" Target="../media/image3.png"/><Relationship Id="rId7" Type="http://schemas.openxmlformats.org/officeDocument/2006/relationships/image" Target="../media/image24.jpeg"/><Relationship Id="rId12" Type="http://schemas.openxmlformats.org/officeDocument/2006/relationships/image" Target="../media/image108.png"/><Relationship Id="rId2" Type="http://schemas.openxmlformats.org/officeDocument/2006/relationships/notesSlide" Target="../notesSlides/notesSlide36.xml"/><Relationship Id="rId16"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07.svg"/><Relationship Id="rId5" Type="http://schemas.openxmlformats.org/officeDocument/2006/relationships/image" Target="../media/image5.png"/><Relationship Id="rId15" Type="http://schemas.openxmlformats.org/officeDocument/2006/relationships/image" Target="../media/image111.svg"/><Relationship Id="rId10" Type="http://schemas.openxmlformats.org/officeDocument/2006/relationships/image" Target="../media/image106.png"/><Relationship Id="rId4" Type="http://schemas.openxmlformats.org/officeDocument/2006/relationships/image" Target="../media/image4.jpeg"/><Relationship Id="rId9" Type="http://schemas.openxmlformats.org/officeDocument/2006/relationships/image" Target="../media/image25.png"/><Relationship Id="rId14" Type="http://schemas.openxmlformats.org/officeDocument/2006/relationships/image" Target="../media/image110.png"/></Relationships>
</file>

<file path=ppt/slides/_rels/slide5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4.jpeg"/><Relationship Id="rId4" Type="http://schemas.openxmlformats.org/officeDocument/2006/relationships/image" Target="../media/image6.png"/><Relationship Id="rId9" Type="http://schemas.openxmlformats.org/officeDocument/2006/relationships/image" Target="../media/image1.png"/></Relationships>
</file>

<file path=ppt/slides/_rels/slide5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png"/><Relationship Id="rId5" Type="http://schemas.openxmlformats.org/officeDocument/2006/relationships/image" Target="../media/image24.jpeg"/><Relationship Id="rId10" Type="http://schemas.openxmlformats.org/officeDocument/2006/relationships/image" Target="../media/image113.svg"/><Relationship Id="rId4" Type="http://schemas.openxmlformats.org/officeDocument/2006/relationships/image" Target="../media/image6.png"/><Relationship Id="rId9" Type="http://schemas.openxmlformats.org/officeDocument/2006/relationships/image" Target="../media/image112.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31.png"/><Relationship Id="rId5" Type="http://schemas.openxmlformats.org/officeDocument/2006/relationships/image" Target="../media/image6.png"/><Relationship Id="rId10" Type="http://schemas.openxmlformats.org/officeDocument/2006/relationships/image" Target="../media/image30.png"/><Relationship Id="rId4" Type="http://schemas.openxmlformats.org/officeDocument/2006/relationships/image" Target="../media/image5.png"/><Relationship Id="rId9" Type="http://schemas.openxmlformats.org/officeDocument/2006/relationships/image" Target="../media/image29.png"/></Relationships>
</file>

<file path=ppt/slides/_rels/slide6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1.png"/><Relationship Id="rId3" Type="http://schemas.openxmlformats.org/officeDocument/2006/relationships/image" Target="../media/image5.png"/><Relationship Id="rId7" Type="http://schemas.openxmlformats.org/officeDocument/2006/relationships/image" Target="../media/image25.png"/><Relationship Id="rId12" Type="http://schemas.openxmlformats.org/officeDocument/2006/relationships/image" Target="../media/image117.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16.png"/><Relationship Id="rId5" Type="http://schemas.openxmlformats.org/officeDocument/2006/relationships/image" Target="../media/image24.jpeg"/><Relationship Id="rId10" Type="http://schemas.openxmlformats.org/officeDocument/2006/relationships/image" Target="../media/image115.svg"/><Relationship Id="rId4" Type="http://schemas.openxmlformats.org/officeDocument/2006/relationships/image" Target="../media/image6.png"/><Relationship Id="rId9" Type="http://schemas.openxmlformats.org/officeDocument/2006/relationships/image" Target="../media/image114.png"/></Relationships>
</file>

<file path=ppt/slides/_rels/slide6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png"/><Relationship Id="rId5" Type="http://schemas.openxmlformats.org/officeDocument/2006/relationships/image" Target="../media/image24.jpeg"/><Relationship Id="rId10" Type="http://schemas.openxmlformats.org/officeDocument/2006/relationships/image" Target="../media/image119.svg"/><Relationship Id="rId4" Type="http://schemas.openxmlformats.org/officeDocument/2006/relationships/image" Target="../media/image6.png"/><Relationship Id="rId9" Type="http://schemas.openxmlformats.org/officeDocument/2006/relationships/image" Target="../media/image118.png"/></Relationships>
</file>

<file path=ppt/slides/_rels/slide6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png"/><Relationship Id="rId5" Type="http://schemas.openxmlformats.org/officeDocument/2006/relationships/image" Target="../media/image24.jpeg"/><Relationship Id="rId10" Type="http://schemas.openxmlformats.org/officeDocument/2006/relationships/image" Target="../media/image121.svg"/><Relationship Id="rId4" Type="http://schemas.openxmlformats.org/officeDocument/2006/relationships/image" Target="../media/image6.png"/><Relationship Id="rId9" Type="http://schemas.openxmlformats.org/officeDocument/2006/relationships/image" Target="../media/image120.png"/></Relationships>
</file>

<file path=ppt/slides/_rels/slide6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png"/><Relationship Id="rId5" Type="http://schemas.openxmlformats.org/officeDocument/2006/relationships/image" Target="../media/image24.jpeg"/><Relationship Id="rId10" Type="http://schemas.openxmlformats.org/officeDocument/2006/relationships/image" Target="../media/image123.svg"/><Relationship Id="rId4" Type="http://schemas.openxmlformats.org/officeDocument/2006/relationships/image" Target="../media/image6.png"/><Relationship Id="rId9" Type="http://schemas.openxmlformats.org/officeDocument/2006/relationships/image" Target="../media/image122.png"/></Relationships>
</file>

<file path=ppt/slides/_rels/slide6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png"/><Relationship Id="rId5" Type="http://schemas.openxmlformats.org/officeDocument/2006/relationships/image" Target="../media/image24.jpeg"/><Relationship Id="rId10" Type="http://schemas.openxmlformats.org/officeDocument/2006/relationships/image" Target="../media/image125.svg"/><Relationship Id="rId4" Type="http://schemas.openxmlformats.org/officeDocument/2006/relationships/image" Target="../media/image6.png"/><Relationship Id="rId9" Type="http://schemas.openxmlformats.org/officeDocument/2006/relationships/image" Target="../media/image124.png"/></Relationships>
</file>

<file path=ppt/slides/_rels/slide6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png"/><Relationship Id="rId5" Type="http://schemas.openxmlformats.org/officeDocument/2006/relationships/image" Target="../media/image24.jpeg"/><Relationship Id="rId10" Type="http://schemas.openxmlformats.org/officeDocument/2006/relationships/image" Target="../media/image127.svg"/><Relationship Id="rId4" Type="http://schemas.openxmlformats.org/officeDocument/2006/relationships/image" Target="../media/image6.png"/><Relationship Id="rId9" Type="http://schemas.openxmlformats.org/officeDocument/2006/relationships/image" Target="../media/image126.png"/></Relationships>
</file>

<file path=ppt/slides/_rels/slide6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png"/></Relationships>
</file>

<file path=ppt/slides/_rels/slide6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1.svg"/><Relationship Id="rId18" Type="http://schemas.openxmlformats.org/officeDocument/2006/relationships/image" Target="../media/image136.png"/><Relationship Id="rId3" Type="http://schemas.openxmlformats.org/officeDocument/2006/relationships/image" Target="../media/image3.png"/><Relationship Id="rId7" Type="http://schemas.openxmlformats.org/officeDocument/2006/relationships/image" Target="../media/image24.jpeg"/><Relationship Id="rId12" Type="http://schemas.openxmlformats.org/officeDocument/2006/relationships/image" Target="../media/image130.png"/><Relationship Id="rId17" Type="http://schemas.openxmlformats.org/officeDocument/2006/relationships/image" Target="../media/image135.svg"/><Relationship Id="rId2" Type="http://schemas.openxmlformats.org/officeDocument/2006/relationships/notesSlide" Target="../notesSlides/notesSlide37.xml"/><Relationship Id="rId16" Type="http://schemas.openxmlformats.org/officeDocument/2006/relationships/image" Target="../media/image134.png"/><Relationship Id="rId20"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29.svg"/><Relationship Id="rId5" Type="http://schemas.openxmlformats.org/officeDocument/2006/relationships/image" Target="../media/image5.png"/><Relationship Id="rId15" Type="http://schemas.openxmlformats.org/officeDocument/2006/relationships/image" Target="../media/image133.svg"/><Relationship Id="rId10" Type="http://schemas.openxmlformats.org/officeDocument/2006/relationships/image" Target="../media/image128.png"/><Relationship Id="rId19" Type="http://schemas.openxmlformats.org/officeDocument/2006/relationships/image" Target="../media/image137.svg"/><Relationship Id="rId4" Type="http://schemas.openxmlformats.org/officeDocument/2006/relationships/image" Target="../media/image4.jpeg"/><Relationship Id="rId9" Type="http://schemas.openxmlformats.org/officeDocument/2006/relationships/image" Target="../media/image25.png"/><Relationship Id="rId14" Type="http://schemas.openxmlformats.org/officeDocument/2006/relationships/image" Target="../media/image132.png"/></Relationships>
</file>

<file path=ppt/slides/_rels/slide6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png"/><Relationship Id="rId5" Type="http://schemas.openxmlformats.org/officeDocument/2006/relationships/image" Target="../media/image5.png"/><Relationship Id="rId10" Type="http://schemas.openxmlformats.org/officeDocument/2006/relationships/image" Target="../media/image138.png"/><Relationship Id="rId4" Type="http://schemas.openxmlformats.org/officeDocument/2006/relationships/image" Target="../media/image4.jpeg"/><Relationship Id="rId9" Type="http://schemas.openxmlformats.org/officeDocument/2006/relationships/image" Target="../media/image25.png"/></Relationships>
</file>

<file path=ppt/slides/_rels/slide6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png"/><Relationship Id="rId5" Type="http://schemas.openxmlformats.org/officeDocument/2006/relationships/image" Target="../media/image6.png"/><Relationship Id="rId10" Type="http://schemas.openxmlformats.org/officeDocument/2006/relationships/image" Target="../media/image140.png"/><Relationship Id="rId4" Type="http://schemas.openxmlformats.org/officeDocument/2006/relationships/image" Target="../media/image5.png"/><Relationship Id="rId9" Type="http://schemas.openxmlformats.org/officeDocument/2006/relationships/image" Target="../media/image139.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18" Type="http://schemas.openxmlformats.org/officeDocument/2006/relationships/image" Target="../media/image1.png"/><Relationship Id="rId3" Type="http://schemas.openxmlformats.org/officeDocument/2006/relationships/image" Target="../media/image5.png"/><Relationship Id="rId7" Type="http://schemas.openxmlformats.org/officeDocument/2006/relationships/image" Target="../media/image25.png"/><Relationship Id="rId12" Type="http://schemas.openxmlformats.org/officeDocument/2006/relationships/image" Target="../media/image37.png"/><Relationship Id="rId17" Type="http://schemas.openxmlformats.org/officeDocument/2006/relationships/image" Target="../media/image42.svg"/><Relationship Id="rId2" Type="http://schemas.openxmlformats.org/officeDocument/2006/relationships/image" Target="../media/image4.jpeg"/><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36.svg"/><Relationship Id="rId5" Type="http://schemas.openxmlformats.org/officeDocument/2006/relationships/image" Target="../media/image24.jpeg"/><Relationship Id="rId15" Type="http://schemas.openxmlformats.org/officeDocument/2006/relationships/image" Target="../media/image40.svg"/><Relationship Id="rId10" Type="http://schemas.openxmlformats.org/officeDocument/2006/relationships/image" Target="../media/image35.png"/><Relationship Id="rId4" Type="http://schemas.openxmlformats.org/officeDocument/2006/relationships/image" Target="../media/image6.png"/><Relationship Id="rId9" Type="http://schemas.openxmlformats.org/officeDocument/2006/relationships/image" Target="../media/image34.svg"/><Relationship Id="rId14" Type="http://schemas.openxmlformats.org/officeDocument/2006/relationships/image" Target="../media/image39.png"/></Relationships>
</file>

<file path=ppt/slides/_rels/slide7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10"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139.png"/></Relationships>
</file>

<file path=ppt/slides/_rels/slide71.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4.jpeg"/><Relationship Id="rId4" Type="http://schemas.openxmlformats.org/officeDocument/2006/relationships/image" Target="../media/image6.png"/><Relationship Id="rId9" Type="http://schemas.openxmlformats.org/officeDocument/2006/relationships/image" Target="../media/image1.png"/></Relationships>
</file>

<file path=ppt/slides/_rels/slide7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png"/></Relationships>
</file>

<file path=ppt/slides/_rels/slide7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145.png"/><Relationship Id="rId3" Type="http://schemas.openxmlformats.org/officeDocument/2006/relationships/image" Target="../media/image5.png"/><Relationship Id="rId7" Type="http://schemas.openxmlformats.org/officeDocument/2006/relationships/image" Target="../media/image25.png"/><Relationship Id="rId12" Type="http://schemas.openxmlformats.org/officeDocument/2006/relationships/image" Target="../media/image144.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43.png"/><Relationship Id="rId5" Type="http://schemas.openxmlformats.org/officeDocument/2006/relationships/image" Target="../media/image24.jpeg"/><Relationship Id="rId15" Type="http://schemas.openxmlformats.org/officeDocument/2006/relationships/image" Target="../media/image1.png"/><Relationship Id="rId10" Type="http://schemas.openxmlformats.org/officeDocument/2006/relationships/image" Target="../media/image142.svg"/><Relationship Id="rId4" Type="http://schemas.openxmlformats.org/officeDocument/2006/relationships/image" Target="../media/image6.png"/><Relationship Id="rId9" Type="http://schemas.openxmlformats.org/officeDocument/2006/relationships/image" Target="../media/image141.png"/><Relationship Id="rId14" Type="http://schemas.openxmlformats.org/officeDocument/2006/relationships/image" Target="../media/image146.svg"/></Relationships>
</file>

<file path=ppt/slides/_rels/slide7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4.jpeg"/><Relationship Id="rId10"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43.png"/></Relationships>
</file>

<file path=ppt/slides/_rels/slide7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145.png"/><Relationship Id="rId3" Type="http://schemas.openxmlformats.org/officeDocument/2006/relationships/image" Target="../media/image5.png"/><Relationship Id="rId7" Type="http://schemas.openxmlformats.org/officeDocument/2006/relationships/image" Target="../media/image25.png"/><Relationship Id="rId12" Type="http://schemas.openxmlformats.org/officeDocument/2006/relationships/image" Target="../media/image144.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43.png"/><Relationship Id="rId5" Type="http://schemas.openxmlformats.org/officeDocument/2006/relationships/image" Target="../media/image24.jpeg"/><Relationship Id="rId15" Type="http://schemas.openxmlformats.org/officeDocument/2006/relationships/image" Target="../media/image1.png"/><Relationship Id="rId10" Type="http://schemas.openxmlformats.org/officeDocument/2006/relationships/image" Target="../media/image142.svg"/><Relationship Id="rId4" Type="http://schemas.openxmlformats.org/officeDocument/2006/relationships/image" Target="../media/image6.png"/><Relationship Id="rId9" Type="http://schemas.openxmlformats.org/officeDocument/2006/relationships/image" Target="../media/image141.png"/><Relationship Id="rId14" Type="http://schemas.openxmlformats.org/officeDocument/2006/relationships/image" Target="../media/image146.svg"/></Relationships>
</file>

<file path=ppt/slides/_rels/slide7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png"/><Relationship Id="rId5" Type="http://schemas.openxmlformats.org/officeDocument/2006/relationships/image" Target="../media/image24.jpeg"/><Relationship Id="rId10" Type="http://schemas.openxmlformats.org/officeDocument/2006/relationships/image" Target="../media/image148.svg"/><Relationship Id="rId4" Type="http://schemas.openxmlformats.org/officeDocument/2006/relationships/image" Target="../media/image6.png"/><Relationship Id="rId9" Type="http://schemas.openxmlformats.org/officeDocument/2006/relationships/image" Target="../media/image147.png"/></Relationships>
</file>

<file path=ppt/slides/_rels/slide7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4.jpeg"/><Relationship Id="rId10"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43.png"/></Relationships>
</file>

<file path=ppt/slides/_rels/slide7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png"/></Relationships>
</file>

<file path=ppt/slides/_rels/slide7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145.png"/><Relationship Id="rId3" Type="http://schemas.openxmlformats.org/officeDocument/2006/relationships/image" Target="../media/image5.png"/><Relationship Id="rId7" Type="http://schemas.openxmlformats.org/officeDocument/2006/relationships/image" Target="../media/image25.png"/><Relationship Id="rId12" Type="http://schemas.openxmlformats.org/officeDocument/2006/relationships/image" Target="../media/image144.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43.png"/><Relationship Id="rId5" Type="http://schemas.openxmlformats.org/officeDocument/2006/relationships/image" Target="../media/image24.jpeg"/><Relationship Id="rId15" Type="http://schemas.openxmlformats.org/officeDocument/2006/relationships/image" Target="../media/image1.png"/><Relationship Id="rId10" Type="http://schemas.openxmlformats.org/officeDocument/2006/relationships/image" Target="../media/image142.svg"/><Relationship Id="rId4" Type="http://schemas.openxmlformats.org/officeDocument/2006/relationships/image" Target="../media/image6.png"/><Relationship Id="rId9" Type="http://schemas.openxmlformats.org/officeDocument/2006/relationships/image" Target="../media/image141.png"/><Relationship Id="rId14" Type="http://schemas.openxmlformats.org/officeDocument/2006/relationships/image" Target="../media/image146.sv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4.jpeg"/><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4.jpeg"/><Relationship Id="rId10"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43.png"/></Relationships>
</file>

<file path=ppt/slides/_rels/slide8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145.png"/><Relationship Id="rId3" Type="http://schemas.openxmlformats.org/officeDocument/2006/relationships/image" Target="../media/image5.png"/><Relationship Id="rId7" Type="http://schemas.openxmlformats.org/officeDocument/2006/relationships/image" Target="../media/image25.png"/><Relationship Id="rId12" Type="http://schemas.openxmlformats.org/officeDocument/2006/relationships/image" Target="../media/image144.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43.png"/><Relationship Id="rId5" Type="http://schemas.openxmlformats.org/officeDocument/2006/relationships/image" Target="../media/image24.jpeg"/><Relationship Id="rId15" Type="http://schemas.openxmlformats.org/officeDocument/2006/relationships/image" Target="../media/image1.png"/><Relationship Id="rId10" Type="http://schemas.openxmlformats.org/officeDocument/2006/relationships/image" Target="../media/image142.svg"/><Relationship Id="rId4" Type="http://schemas.openxmlformats.org/officeDocument/2006/relationships/image" Target="../media/image6.png"/><Relationship Id="rId9" Type="http://schemas.openxmlformats.org/officeDocument/2006/relationships/image" Target="../media/image141.png"/><Relationship Id="rId14" Type="http://schemas.openxmlformats.org/officeDocument/2006/relationships/image" Target="../media/image146.svg"/></Relationships>
</file>

<file path=ppt/slides/_rels/slide8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4.jpeg"/><Relationship Id="rId10"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43.png"/></Relationships>
</file>

<file path=ppt/slides/_rels/slide83.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png"/><Relationship Id="rId5" Type="http://schemas.openxmlformats.org/officeDocument/2006/relationships/image" Target="../media/image24.jpeg"/><Relationship Id="rId10" Type="http://schemas.openxmlformats.org/officeDocument/2006/relationships/image" Target="../media/image151.svg"/><Relationship Id="rId4" Type="http://schemas.openxmlformats.org/officeDocument/2006/relationships/image" Target="../media/image6.png"/><Relationship Id="rId9" Type="http://schemas.openxmlformats.org/officeDocument/2006/relationships/image" Target="../media/image150.png"/></Relationships>
</file>

<file path=ppt/slides/_rels/slide8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1.png"/><Relationship Id="rId3" Type="http://schemas.openxmlformats.org/officeDocument/2006/relationships/image" Target="../media/image5.png"/><Relationship Id="rId7" Type="http://schemas.openxmlformats.org/officeDocument/2006/relationships/image" Target="../media/image25.png"/><Relationship Id="rId12" Type="http://schemas.openxmlformats.org/officeDocument/2006/relationships/image" Target="../media/image144.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43.png"/><Relationship Id="rId5" Type="http://schemas.openxmlformats.org/officeDocument/2006/relationships/image" Target="../media/image24.jpeg"/><Relationship Id="rId10" Type="http://schemas.openxmlformats.org/officeDocument/2006/relationships/image" Target="../media/image142.svg"/><Relationship Id="rId4" Type="http://schemas.openxmlformats.org/officeDocument/2006/relationships/image" Target="../media/image6.png"/><Relationship Id="rId9" Type="http://schemas.openxmlformats.org/officeDocument/2006/relationships/image" Target="../media/image141.png"/></Relationships>
</file>

<file path=ppt/slides/_rels/slide85.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156.png"/><Relationship Id="rId18" Type="http://schemas.openxmlformats.org/officeDocument/2006/relationships/image" Target="../media/image161.svg"/><Relationship Id="rId3" Type="http://schemas.openxmlformats.org/officeDocument/2006/relationships/image" Target="../media/image5.png"/><Relationship Id="rId21" Type="http://schemas.openxmlformats.org/officeDocument/2006/relationships/image" Target="../media/image1.png"/><Relationship Id="rId7" Type="http://schemas.openxmlformats.org/officeDocument/2006/relationships/image" Target="../media/image25.png"/><Relationship Id="rId12" Type="http://schemas.openxmlformats.org/officeDocument/2006/relationships/image" Target="../media/image155.svg"/><Relationship Id="rId17" Type="http://schemas.openxmlformats.org/officeDocument/2006/relationships/image" Target="../media/image160.png"/><Relationship Id="rId2" Type="http://schemas.openxmlformats.org/officeDocument/2006/relationships/image" Target="../media/image4.jpeg"/><Relationship Id="rId16" Type="http://schemas.openxmlformats.org/officeDocument/2006/relationships/image" Target="../media/image159.svg"/><Relationship Id="rId20" Type="http://schemas.openxmlformats.org/officeDocument/2006/relationships/image" Target="../media/image163.sv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54.png"/><Relationship Id="rId5" Type="http://schemas.openxmlformats.org/officeDocument/2006/relationships/image" Target="../media/image24.jpeg"/><Relationship Id="rId15" Type="http://schemas.openxmlformats.org/officeDocument/2006/relationships/image" Target="../media/image158.png"/><Relationship Id="rId10" Type="http://schemas.openxmlformats.org/officeDocument/2006/relationships/image" Target="../media/image3.png"/><Relationship Id="rId19" Type="http://schemas.openxmlformats.org/officeDocument/2006/relationships/image" Target="../media/image162.png"/><Relationship Id="rId4" Type="http://schemas.openxmlformats.org/officeDocument/2006/relationships/image" Target="../media/image6.png"/><Relationship Id="rId9" Type="http://schemas.openxmlformats.org/officeDocument/2006/relationships/image" Target="../media/image153.png"/><Relationship Id="rId14" Type="http://schemas.openxmlformats.org/officeDocument/2006/relationships/image" Target="../media/image157.svg"/></Relationships>
</file>

<file path=ppt/slides/_rels/slide8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png"/><Relationship Id="rId5" Type="http://schemas.openxmlformats.org/officeDocument/2006/relationships/image" Target="../media/image24.jpeg"/><Relationship Id="rId10" Type="http://schemas.openxmlformats.org/officeDocument/2006/relationships/image" Target="../media/image138.png"/><Relationship Id="rId4" Type="http://schemas.openxmlformats.org/officeDocument/2006/relationships/image" Target="../media/image6.png"/><Relationship Id="rId9" Type="http://schemas.openxmlformats.org/officeDocument/2006/relationships/image" Target="../media/image43.png"/></Relationships>
</file>

<file path=ppt/slides/_rels/slide8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png"/></Relationships>
</file>

<file path=ppt/slides/_rels/slide8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png"/><Relationship Id="rId7" Type="http://schemas.openxmlformats.org/officeDocument/2006/relationships/image" Target="../media/image25.png"/><Relationship Id="rId12"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65.svg"/><Relationship Id="rId5" Type="http://schemas.openxmlformats.org/officeDocument/2006/relationships/image" Target="../media/image24.jpeg"/><Relationship Id="rId10" Type="http://schemas.openxmlformats.org/officeDocument/2006/relationships/image" Target="../media/image164.png"/><Relationship Id="rId4" Type="http://schemas.openxmlformats.org/officeDocument/2006/relationships/image" Target="../media/image6.png"/><Relationship Id="rId9" Type="http://schemas.openxmlformats.org/officeDocument/2006/relationships/image" Target="../media/image43.png"/></Relationships>
</file>

<file path=ppt/slides/_rels/slide8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66.png"/><Relationship Id="rId5" Type="http://schemas.openxmlformats.org/officeDocument/2006/relationships/image" Target="../media/image6.pn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69.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4.jpeg"/><Relationship Id="rId10"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44.png"/></Relationships>
</file>

<file path=ppt/slides/_rels/slide90.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4.jpeg"/><Relationship Id="rId10"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2.png"/></Relationships>
</file>

<file path=ppt/slides/_rels/slide9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10"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168.png"/></Relationships>
</file>

<file path=ppt/slides/_rels/slide92.xml.rels><?xml version="1.0" encoding="UTF-8" standalone="yes"?>
<Relationships xmlns="http://schemas.openxmlformats.org/package/2006/relationships"><Relationship Id="rId8" Type="http://schemas.openxmlformats.org/officeDocument/2006/relationships/image" Target="../media/image167.png"/><Relationship Id="rId13" Type="http://schemas.openxmlformats.org/officeDocument/2006/relationships/image" Target="../media/image172.svg"/><Relationship Id="rId18" Type="http://schemas.openxmlformats.org/officeDocument/2006/relationships/image" Target="../media/image1.png"/><Relationship Id="rId3" Type="http://schemas.openxmlformats.org/officeDocument/2006/relationships/image" Target="../media/image5.png"/><Relationship Id="rId7" Type="http://schemas.openxmlformats.org/officeDocument/2006/relationships/image" Target="../media/image25.png"/><Relationship Id="rId12" Type="http://schemas.openxmlformats.org/officeDocument/2006/relationships/image" Target="../media/image171.png"/><Relationship Id="rId17" Type="http://schemas.openxmlformats.org/officeDocument/2006/relationships/image" Target="../media/image176.svg"/><Relationship Id="rId2" Type="http://schemas.openxmlformats.org/officeDocument/2006/relationships/image" Target="../media/image4.jpeg"/><Relationship Id="rId16" Type="http://schemas.openxmlformats.org/officeDocument/2006/relationships/image" Target="../media/image175.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70.svg"/><Relationship Id="rId5" Type="http://schemas.openxmlformats.org/officeDocument/2006/relationships/image" Target="../media/image24.jpeg"/><Relationship Id="rId15" Type="http://schemas.openxmlformats.org/officeDocument/2006/relationships/image" Target="../media/image174.svg"/><Relationship Id="rId10" Type="http://schemas.openxmlformats.org/officeDocument/2006/relationships/image" Target="../media/image169.png"/><Relationship Id="rId4" Type="http://schemas.openxmlformats.org/officeDocument/2006/relationships/image" Target="../media/image6.png"/><Relationship Id="rId9" Type="http://schemas.openxmlformats.org/officeDocument/2006/relationships/image" Target="../media/image43.png"/><Relationship Id="rId14" Type="http://schemas.openxmlformats.org/officeDocument/2006/relationships/image" Target="../media/image173.png"/></Relationships>
</file>

<file path=ppt/slides/_rels/slide93.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4.jpeg"/><Relationship Id="rId10"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pic>
        <p:nvPicPr>
          <p:cNvPr id="1026" name="Picture 2" descr="Cofinanciado por el programa Erasmus+ de la Unión Europea Horizontal">
            <a:extLst>
              <a:ext uri="{FF2B5EF4-FFF2-40B4-BE49-F238E27FC236}">
                <a16:creationId xmlns:a16="http://schemas.microsoft.com/office/drawing/2014/main" id="{F4269825-EB55-7B4F-0851-2C536E456CF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4"/>
          <p:cNvGrpSpPr>
            <a:grpSpLocks noChangeAspect="1"/>
          </p:cNvGrpSpPr>
          <p:nvPr/>
        </p:nvGrpSpPr>
        <p:grpSpPr>
          <a:xfrm>
            <a:off x="8451354" y="-1184580"/>
            <a:ext cx="9836646" cy="9907530"/>
            <a:chOff x="0" y="0"/>
            <a:chExt cx="13115528" cy="13210040"/>
          </a:xfrm>
        </p:grpSpPr>
        <p:sp>
          <p:nvSpPr>
            <p:cNvPr id="5" name="Freeform 5"/>
            <p:cNvSpPr/>
            <p:nvPr/>
          </p:nvSpPr>
          <p:spPr>
            <a:xfrm>
              <a:off x="0" y="0"/>
              <a:ext cx="13115544" cy="13210032"/>
            </a:xfrm>
            <a:custGeom>
              <a:avLst/>
              <a:gdLst/>
              <a:ahLst/>
              <a:cxnLst/>
              <a:rect l="l" t="t" r="r" b="b"/>
              <a:pathLst>
                <a:path w="13115544" h="13210032">
                  <a:moveTo>
                    <a:pt x="0" y="0"/>
                  </a:moveTo>
                  <a:lnTo>
                    <a:pt x="13115544" y="0"/>
                  </a:lnTo>
                  <a:lnTo>
                    <a:pt x="13115544" y="13210032"/>
                  </a:lnTo>
                  <a:lnTo>
                    <a:pt x="0" y="13210032"/>
                  </a:lnTo>
                  <a:lnTo>
                    <a:pt x="0" y="0"/>
                  </a:lnTo>
                  <a:close/>
                </a:path>
              </a:pathLst>
            </a:custGeom>
            <a:blipFill>
              <a:blip r:embed="rId3"/>
              <a:stretch>
                <a:fillRect t="-17338" r="-50246" b="-31833"/>
              </a:stretch>
            </a:blipFill>
          </p:spPr>
          <p:txBody>
            <a:bodyPr/>
            <a:lstStyle/>
            <a:p>
              <a:endParaRPr lang="el-GR"/>
            </a:p>
          </p:txBody>
        </p:sp>
      </p:grpSp>
      <p:grpSp>
        <p:nvGrpSpPr>
          <p:cNvPr id="6" name="Group 6"/>
          <p:cNvGrpSpPr>
            <a:grpSpLocks noChangeAspect="1"/>
          </p:cNvGrpSpPr>
          <p:nvPr/>
        </p:nvGrpSpPr>
        <p:grpSpPr>
          <a:xfrm>
            <a:off x="1052204" y="452011"/>
            <a:ext cx="2882265" cy="1403886"/>
            <a:chOff x="0" y="0"/>
            <a:chExt cx="3843020" cy="1871848"/>
          </a:xfrm>
        </p:grpSpPr>
        <p:sp>
          <p:nvSpPr>
            <p:cNvPr id="7" name="Freeform 7"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4"/>
              <a:stretch>
                <a:fillRect l="-33" r="-33"/>
              </a:stretch>
            </a:blipFill>
          </p:spPr>
          <p:txBody>
            <a:bodyPr/>
            <a:lstStyle/>
            <a:p>
              <a:endParaRPr lang="el-GR"/>
            </a:p>
          </p:txBody>
        </p:sp>
      </p:grpSp>
      <p:grpSp>
        <p:nvGrpSpPr>
          <p:cNvPr id="10" name="Group 10"/>
          <p:cNvGrpSpPr>
            <a:grpSpLocks noChangeAspect="1"/>
          </p:cNvGrpSpPr>
          <p:nvPr/>
        </p:nvGrpSpPr>
        <p:grpSpPr>
          <a:xfrm>
            <a:off x="6565846" y="9084780"/>
            <a:ext cx="1863449" cy="457211"/>
            <a:chOff x="0" y="0"/>
            <a:chExt cx="2484598" cy="609614"/>
          </a:xfrm>
        </p:grpSpPr>
        <p:sp>
          <p:nvSpPr>
            <p:cNvPr id="11" name="Freeform 11"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5"/>
              <a:stretch>
                <a:fillRect l="-24" r="-23" b="-2"/>
              </a:stretch>
            </a:blipFill>
          </p:spPr>
          <p:txBody>
            <a:bodyPr/>
            <a:lstStyle/>
            <a:p>
              <a:endParaRPr lang="el-GR"/>
            </a:p>
          </p:txBody>
        </p:sp>
      </p:grpSp>
      <p:grpSp>
        <p:nvGrpSpPr>
          <p:cNvPr id="12" name="Group 12"/>
          <p:cNvGrpSpPr>
            <a:grpSpLocks noChangeAspect="1"/>
          </p:cNvGrpSpPr>
          <p:nvPr/>
        </p:nvGrpSpPr>
        <p:grpSpPr>
          <a:xfrm>
            <a:off x="8782690" y="9179158"/>
            <a:ext cx="1155611" cy="312497"/>
            <a:chOff x="0" y="0"/>
            <a:chExt cx="1540814" cy="416663"/>
          </a:xfrm>
        </p:grpSpPr>
        <p:sp>
          <p:nvSpPr>
            <p:cNvPr id="13" name="Freeform 13"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6"/>
              <a:stretch>
                <a:fillRect t="-215" r="-3" b="-209"/>
              </a:stretch>
            </a:blipFill>
          </p:spPr>
          <p:txBody>
            <a:bodyPr/>
            <a:lstStyle/>
            <a:p>
              <a:endParaRPr lang="el-GR"/>
            </a:p>
          </p:txBody>
        </p:sp>
      </p:grpSp>
      <p:grpSp>
        <p:nvGrpSpPr>
          <p:cNvPr id="14" name="Group 14"/>
          <p:cNvGrpSpPr>
            <a:grpSpLocks noChangeAspect="1"/>
          </p:cNvGrpSpPr>
          <p:nvPr/>
        </p:nvGrpSpPr>
        <p:grpSpPr>
          <a:xfrm>
            <a:off x="10358809" y="8928531"/>
            <a:ext cx="856746" cy="856746"/>
            <a:chOff x="0" y="0"/>
            <a:chExt cx="1142328" cy="1142328"/>
          </a:xfrm>
        </p:grpSpPr>
        <p:sp>
          <p:nvSpPr>
            <p:cNvPr id="15" name="Freeform 15"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7"/>
              <a:stretch>
                <a:fillRect r="3" b="3"/>
              </a:stretch>
            </a:blipFill>
          </p:spPr>
          <p:txBody>
            <a:bodyPr/>
            <a:lstStyle/>
            <a:p>
              <a:endParaRPr lang="el-GR"/>
            </a:p>
          </p:txBody>
        </p:sp>
      </p:grpSp>
      <p:grpSp>
        <p:nvGrpSpPr>
          <p:cNvPr id="16" name="Group 16"/>
          <p:cNvGrpSpPr>
            <a:grpSpLocks noChangeAspect="1"/>
          </p:cNvGrpSpPr>
          <p:nvPr/>
        </p:nvGrpSpPr>
        <p:grpSpPr>
          <a:xfrm>
            <a:off x="11637112" y="9129872"/>
            <a:ext cx="1374778" cy="457211"/>
            <a:chOff x="0" y="0"/>
            <a:chExt cx="1833038" cy="609614"/>
          </a:xfrm>
        </p:grpSpPr>
        <p:sp>
          <p:nvSpPr>
            <p:cNvPr id="17" name="Freeform 17"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8"/>
              <a:stretch>
                <a:fillRect t="-319" r="-2" b="-322"/>
              </a:stretch>
            </a:blipFill>
          </p:spPr>
          <p:txBody>
            <a:bodyPr/>
            <a:lstStyle/>
            <a:p>
              <a:endParaRPr lang="el-GR"/>
            </a:p>
          </p:txBody>
        </p:sp>
      </p:grpSp>
      <p:grpSp>
        <p:nvGrpSpPr>
          <p:cNvPr id="18" name="Group 18"/>
          <p:cNvGrpSpPr>
            <a:grpSpLocks noChangeAspect="1"/>
          </p:cNvGrpSpPr>
          <p:nvPr/>
        </p:nvGrpSpPr>
        <p:grpSpPr>
          <a:xfrm>
            <a:off x="13019231" y="9000888"/>
            <a:ext cx="2648887" cy="715178"/>
            <a:chOff x="0" y="0"/>
            <a:chExt cx="3531849" cy="953571"/>
          </a:xfrm>
        </p:grpSpPr>
        <p:sp>
          <p:nvSpPr>
            <p:cNvPr id="19" name="Freeform 19"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9"/>
              <a:stretch>
                <a:fillRect l="-59" r="-59" b="-5"/>
              </a:stretch>
            </a:blipFill>
          </p:spPr>
          <p:txBody>
            <a:bodyPr/>
            <a:lstStyle/>
            <a:p>
              <a:endParaRPr lang="el-GR"/>
            </a:p>
          </p:txBody>
        </p:sp>
      </p:grpSp>
      <p:grpSp>
        <p:nvGrpSpPr>
          <p:cNvPr id="20" name="Group 20"/>
          <p:cNvGrpSpPr>
            <a:grpSpLocks noChangeAspect="1"/>
          </p:cNvGrpSpPr>
          <p:nvPr/>
        </p:nvGrpSpPr>
        <p:grpSpPr>
          <a:xfrm>
            <a:off x="15413295" y="9158185"/>
            <a:ext cx="2028087" cy="360735"/>
            <a:chOff x="0" y="0"/>
            <a:chExt cx="2704115" cy="480980"/>
          </a:xfrm>
        </p:grpSpPr>
        <p:sp>
          <p:nvSpPr>
            <p:cNvPr id="21" name="Freeform 21"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10"/>
              <a:stretch>
                <a:fillRect t="-106" r="-1" b="-112"/>
              </a:stretch>
            </a:blipFill>
          </p:spPr>
          <p:txBody>
            <a:bodyPr/>
            <a:lstStyle/>
            <a:p>
              <a:endParaRPr lang="el-GR"/>
            </a:p>
          </p:txBody>
        </p:sp>
      </p:grpSp>
      <p:sp>
        <p:nvSpPr>
          <p:cNvPr id="22" name="TextBox 22"/>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23" name="Group 23"/>
          <p:cNvGrpSpPr/>
          <p:nvPr/>
        </p:nvGrpSpPr>
        <p:grpSpPr>
          <a:xfrm>
            <a:off x="846618" y="887520"/>
            <a:ext cx="14874820" cy="4255980"/>
            <a:chOff x="0" y="0"/>
            <a:chExt cx="19833094" cy="5674640"/>
          </a:xfrm>
        </p:grpSpPr>
        <p:sp>
          <p:nvSpPr>
            <p:cNvPr id="24" name="Freeform 24"/>
            <p:cNvSpPr/>
            <p:nvPr/>
          </p:nvSpPr>
          <p:spPr>
            <a:xfrm>
              <a:off x="0" y="0"/>
              <a:ext cx="19833095" cy="5674640"/>
            </a:xfrm>
            <a:custGeom>
              <a:avLst/>
              <a:gdLst/>
              <a:ahLst/>
              <a:cxnLst/>
              <a:rect l="l" t="t" r="r" b="b"/>
              <a:pathLst>
                <a:path w="19833095" h="5674640">
                  <a:moveTo>
                    <a:pt x="0" y="0"/>
                  </a:moveTo>
                  <a:lnTo>
                    <a:pt x="19833095" y="0"/>
                  </a:lnTo>
                  <a:lnTo>
                    <a:pt x="19833095" y="5674640"/>
                  </a:lnTo>
                  <a:lnTo>
                    <a:pt x="0" y="5674640"/>
                  </a:lnTo>
                  <a:close/>
                </a:path>
              </a:pathLst>
            </a:custGeom>
            <a:solidFill>
              <a:srgbClr val="000000">
                <a:alpha val="0"/>
              </a:srgbClr>
            </a:solidFill>
          </p:spPr>
          <p:txBody>
            <a:bodyPr/>
            <a:lstStyle/>
            <a:p>
              <a:endParaRPr lang="el-GR"/>
            </a:p>
          </p:txBody>
        </p:sp>
        <p:sp>
          <p:nvSpPr>
            <p:cNvPr id="25" name="TextBox 25"/>
            <p:cNvSpPr txBox="1"/>
            <p:nvPr/>
          </p:nvSpPr>
          <p:spPr>
            <a:xfrm>
              <a:off x="0" y="57150"/>
              <a:ext cx="19833094" cy="5617490"/>
            </a:xfrm>
            <a:prstGeom prst="rect">
              <a:avLst/>
            </a:prstGeom>
          </p:spPr>
          <p:txBody>
            <a:bodyPr lIns="0" tIns="0" rIns="0" bIns="0" rtlCol="0" anchor="b"/>
            <a:lstStyle/>
            <a:p>
              <a:pPr algn="l">
                <a:lnSpc>
                  <a:spcPts val="5184"/>
                </a:lnSpc>
              </a:pPr>
              <a:r>
                <a:rPr lang="en-US" sz="4800" b="1">
                  <a:solidFill>
                    <a:srgbClr val="FFFFFF"/>
                  </a:solidFill>
                  <a:latin typeface="Georgia Bold"/>
                  <a:ea typeface="Georgia Bold"/>
                  <a:cs typeface="Georgia Bold"/>
                  <a:sym typeface="Georgia Bold"/>
                </a:rPr>
                <a:t>Be A Manager Ideathon</a:t>
              </a:r>
            </a:p>
          </p:txBody>
        </p:sp>
      </p:grpSp>
      <p:sp>
        <p:nvSpPr>
          <p:cNvPr id="26" name="TextBox 26"/>
          <p:cNvSpPr txBox="1"/>
          <p:nvPr/>
        </p:nvSpPr>
        <p:spPr>
          <a:xfrm>
            <a:off x="700178" y="5331619"/>
            <a:ext cx="9658631" cy="2731517"/>
          </a:xfrm>
          <a:prstGeom prst="rect">
            <a:avLst/>
          </a:prstGeom>
        </p:spPr>
        <p:txBody>
          <a:bodyPr lIns="0" tIns="0" rIns="0" bIns="0" rtlCol="0" anchor="t">
            <a:spAutoFit/>
          </a:bodyPr>
          <a:lstStyle/>
          <a:p>
            <a:pPr algn="l">
              <a:lnSpc>
                <a:spcPts val="7128"/>
              </a:lnSpc>
            </a:pPr>
            <a:r>
              <a:rPr lang="en-US" sz="6600" b="1" dirty="0" err="1">
                <a:solidFill>
                  <a:srgbClr val="75C83E"/>
                </a:solidFill>
                <a:latin typeface="Georgia Bold"/>
                <a:ea typeface="Georgia Bold"/>
                <a:cs typeface="Georgia Bold"/>
                <a:sym typeface="Georgia Bold"/>
              </a:rPr>
              <a:t>Empoderar</a:t>
            </a:r>
            <a:r>
              <a:rPr lang="en-US" sz="6600" b="1" dirty="0">
                <a:solidFill>
                  <a:srgbClr val="75C83E"/>
                </a:solidFill>
                <a:latin typeface="Georgia Bold"/>
                <a:ea typeface="Georgia Bold"/>
                <a:cs typeface="Georgia Bold"/>
                <a:sym typeface="Georgia Bold"/>
              </a:rPr>
              <a:t> a las </a:t>
            </a:r>
            <a:r>
              <a:rPr lang="en-US" sz="6600" b="1" dirty="0" err="1">
                <a:solidFill>
                  <a:srgbClr val="75C83E"/>
                </a:solidFill>
                <a:latin typeface="Georgia Bold"/>
                <a:ea typeface="Georgia Bold"/>
                <a:cs typeface="Georgia Bold"/>
                <a:sym typeface="Georgia Bold"/>
              </a:rPr>
              <a:t>mujeres</a:t>
            </a:r>
            <a:r>
              <a:rPr lang="en-US" sz="6600" b="1" dirty="0">
                <a:solidFill>
                  <a:srgbClr val="75C83E"/>
                </a:solidFill>
                <a:latin typeface="Georgia Bold"/>
                <a:ea typeface="Georgia Bold"/>
                <a:cs typeface="Georgia Bold"/>
                <a:sym typeface="Georgia Bold"/>
              </a:rPr>
              <a:t> </a:t>
            </a:r>
            <a:r>
              <a:rPr lang="en-US" sz="6600" b="1" dirty="0" err="1">
                <a:solidFill>
                  <a:srgbClr val="75C83E"/>
                </a:solidFill>
                <a:latin typeface="Georgia Bold"/>
                <a:ea typeface="Georgia Bold"/>
                <a:cs typeface="Georgia Bold"/>
                <a:sym typeface="Georgia Bold"/>
              </a:rPr>
              <a:t>en</a:t>
            </a:r>
            <a:r>
              <a:rPr lang="en-US" sz="6600" b="1" dirty="0">
                <a:solidFill>
                  <a:srgbClr val="75C83E"/>
                </a:solidFill>
                <a:latin typeface="Georgia Bold"/>
                <a:ea typeface="Georgia Bold"/>
                <a:cs typeface="Georgia Bold"/>
                <a:sym typeface="Georgia Bold"/>
              </a:rPr>
              <a:t> </a:t>
            </a:r>
            <a:r>
              <a:rPr lang="en-US" sz="6600" b="1" dirty="0" err="1">
                <a:solidFill>
                  <a:srgbClr val="75C83E"/>
                </a:solidFill>
                <a:latin typeface="Georgia Bold"/>
                <a:ea typeface="Georgia Bold"/>
                <a:cs typeface="Georgia Bold"/>
                <a:sym typeface="Georgia Bold"/>
              </a:rPr>
              <a:t>el</a:t>
            </a:r>
            <a:r>
              <a:rPr lang="en-US" sz="6600" b="1" dirty="0">
                <a:solidFill>
                  <a:srgbClr val="75C83E"/>
                </a:solidFill>
                <a:latin typeface="Georgia Bold"/>
                <a:ea typeface="Georgia Bold"/>
                <a:cs typeface="Georgia Bold"/>
                <a:sym typeface="Georgia Bold"/>
              </a:rPr>
              <a:t> sector </a:t>
            </a:r>
            <a:r>
              <a:rPr lang="en-US" sz="6600" b="1" dirty="0" err="1">
                <a:solidFill>
                  <a:srgbClr val="75C83E"/>
                </a:solidFill>
                <a:latin typeface="Georgia Bold"/>
                <a:ea typeface="Georgia Bold"/>
                <a:cs typeface="Georgia Bold"/>
                <a:sym typeface="Georgia Bold"/>
              </a:rPr>
              <a:t>textil</a:t>
            </a:r>
            <a:endParaRPr lang="en-US" sz="6600" b="1" dirty="0">
              <a:solidFill>
                <a:srgbClr val="75C83E"/>
              </a:solidFill>
              <a:latin typeface="Georgia Bold"/>
              <a:ea typeface="Georgia Bold"/>
              <a:cs typeface="Georgia Bold"/>
              <a:sym typeface="Georgia Bold"/>
            </a:endParaRPr>
          </a:p>
        </p:txBody>
      </p:sp>
      <p:pic>
        <p:nvPicPr>
          <p:cNvPr id="8" name="Picture 7">
            <a:extLst>
              <a:ext uri="{FF2B5EF4-FFF2-40B4-BE49-F238E27FC236}">
                <a16:creationId xmlns:a16="http://schemas.microsoft.com/office/drawing/2014/main" id="{9E314589-20DE-7FFE-C492-6715FEF98066}"/>
              </a:ext>
            </a:extLst>
          </p:cNvPr>
          <p:cNvPicPr>
            <a:picLocks noChangeAspect="1"/>
          </p:cNvPicPr>
          <p:nvPr/>
        </p:nvPicPr>
        <p:blipFill>
          <a:blip r:embed="rId11"/>
          <a:stretch>
            <a:fillRect/>
          </a:stretch>
        </p:blipFill>
        <p:spPr>
          <a:xfrm>
            <a:off x="4428845" y="9124390"/>
            <a:ext cx="1362075" cy="4762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endParaRPr lang="el-GR"/>
            </a:p>
          </p:txBody>
        </p:sp>
      </p:grpSp>
      <p:grpSp>
        <p:nvGrpSpPr>
          <p:cNvPr id="21" name="Group 21"/>
          <p:cNvGrpSpPr/>
          <p:nvPr/>
        </p:nvGrpSpPr>
        <p:grpSpPr>
          <a:xfrm>
            <a:off x="974247" y="6402254"/>
            <a:ext cx="12577343" cy="2043825"/>
            <a:chOff x="0" y="0"/>
            <a:chExt cx="16769790" cy="2725100"/>
          </a:xfrm>
        </p:grpSpPr>
        <p:sp>
          <p:nvSpPr>
            <p:cNvPr id="22" name="Freeform 22"/>
            <p:cNvSpPr/>
            <p:nvPr/>
          </p:nvSpPr>
          <p:spPr>
            <a:xfrm>
              <a:off x="0" y="0"/>
              <a:ext cx="16769790" cy="2725100"/>
            </a:xfrm>
            <a:custGeom>
              <a:avLst/>
              <a:gdLst/>
              <a:ahLst/>
              <a:cxnLst/>
              <a:rect l="l" t="t" r="r" b="b"/>
              <a:pathLst>
                <a:path w="16769790" h="2725100">
                  <a:moveTo>
                    <a:pt x="0" y="0"/>
                  </a:moveTo>
                  <a:lnTo>
                    <a:pt x="16769790" y="0"/>
                  </a:lnTo>
                  <a:lnTo>
                    <a:pt x="16769790" y="2725100"/>
                  </a:lnTo>
                  <a:lnTo>
                    <a:pt x="0" y="2725100"/>
                  </a:lnTo>
                  <a:close/>
                </a:path>
              </a:pathLst>
            </a:custGeom>
            <a:solidFill>
              <a:srgbClr val="000000">
                <a:alpha val="0"/>
              </a:srgbClr>
            </a:solidFill>
          </p:spPr>
          <p:txBody>
            <a:bodyPr/>
            <a:lstStyle/>
            <a:p>
              <a:endParaRPr lang="el-GR"/>
            </a:p>
          </p:txBody>
        </p:sp>
        <p:sp>
          <p:nvSpPr>
            <p:cNvPr id="23" name="TextBox 23"/>
            <p:cNvSpPr txBox="1"/>
            <p:nvPr/>
          </p:nvSpPr>
          <p:spPr>
            <a:xfrm>
              <a:off x="0" y="66675"/>
              <a:ext cx="16769790" cy="2658425"/>
            </a:xfrm>
            <a:prstGeom prst="rect">
              <a:avLst/>
            </a:prstGeom>
          </p:spPr>
          <p:txBody>
            <a:bodyPr lIns="0" tIns="0" rIns="0" bIns="0" rtlCol="0" anchor="b"/>
            <a:lstStyle/>
            <a:p>
              <a:pPr>
                <a:lnSpc>
                  <a:spcPts val="6480"/>
                </a:lnSpc>
              </a:pPr>
              <a:r>
                <a:rPr lang="en-US" sz="6000" b="1" dirty="0">
                  <a:solidFill>
                    <a:srgbClr val="C0FF99"/>
                  </a:solidFill>
                  <a:latin typeface="Georgia Bold"/>
                  <a:ea typeface="Georgia Bold"/>
                  <a:cs typeface="Georgia Bold"/>
                  <a:sym typeface="Georgia Bold"/>
                </a:rPr>
                <a:t>Tema:</a:t>
              </a:r>
            </a:p>
            <a:p>
              <a:pPr>
                <a:lnSpc>
                  <a:spcPts val="6480"/>
                </a:lnSpc>
              </a:pPr>
              <a:r>
                <a:rPr lang="en-US" sz="6000" b="1" dirty="0">
                  <a:solidFill>
                    <a:srgbClr val="FFFFFF"/>
                  </a:solidFill>
                  <a:latin typeface="Georgia Bold"/>
                  <a:ea typeface="Georgia Bold"/>
                  <a:cs typeface="Georgia Bold"/>
                  <a:sym typeface="Georgia Bold"/>
                </a:rPr>
                <a:t>Moda </a:t>
              </a:r>
              <a:r>
                <a:rPr lang="en-US" sz="6000" b="1" dirty="0" err="1">
                  <a:solidFill>
                    <a:srgbClr val="FFFFFF"/>
                  </a:solidFill>
                  <a:latin typeface="Georgia Bold"/>
                  <a:ea typeface="Georgia Bold"/>
                  <a:cs typeface="Georgia Bold"/>
                  <a:sym typeface="Georgia Bold"/>
                </a:rPr>
                <a:t>rápida</a:t>
              </a:r>
              <a:endParaRPr lang="en-US" sz="6000" b="1" dirty="0">
                <a:solidFill>
                  <a:srgbClr val="FFFFFF"/>
                </a:solidFill>
                <a:latin typeface="Georgia Bold"/>
                <a:ea typeface="Georgia Bold"/>
                <a:cs typeface="Georgia Bold"/>
                <a:sym typeface="Georgia Bold"/>
              </a:endParaRPr>
            </a:p>
          </p:txBody>
        </p:sp>
      </p:grpSp>
      <p:grpSp>
        <p:nvGrpSpPr>
          <p:cNvPr id="24" name="Group 24"/>
          <p:cNvGrpSpPr>
            <a:grpSpLocks noChangeAspect="1"/>
          </p:cNvGrpSpPr>
          <p:nvPr/>
        </p:nvGrpSpPr>
        <p:grpSpPr>
          <a:xfrm>
            <a:off x="6565846" y="452011"/>
            <a:ext cx="10649636" cy="7042502"/>
            <a:chOff x="0" y="0"/>
            <a:chExt cx="14199514" cy="9390002"/>
          </a:xfrm>
        </p:grpSpPr>
        <p:sp>
          <p:nvSpPr>
            <p:cNvPr id="25" name="Freeform 25"/>
            <p:cNvSpPr/>
            <p:nvPr/>
          </p:nvSpPr>
          <p:spPr>
            <a:xfrm>
              <a:off x="0" y="0"/>
              <a:ext cx="14199488" cy="9389999"/>
            </a:xfrm>
            <a:custGeom>
              <a:avLst/>
              <a:gdLst/>
              <a:ahLst/>
              <a:cxnLst/>
              <a:rect l="l" t="t" r="r" b="b"/>
              <a:pathLst>
                <a:path w="14199488" h="9389999">
                  <a:moveTo>
                    <a:pt x="0" y="0"/>
                  </a:moveTo>
                  <a:lnTo>
                    <a:pt x="14199488" y="0"/>
                  </a:lnTo>
                  <a:lnTo>
                    <a:pt x="14199488" y="9389999"/>
                  </a:lnTo>
                  <a:lnTo>
                    <a:pt x="0" y="9389999"/>
                  </a:lnTo>
                  <a:lnTo>
                    <a:pt x="0" y="0"/>
                  </a:lnTo>
                  <a:close/>
                </a:path>
              </a:pathLst>
            </a:custGeom>
            <a:blipFill>
              <a:blip r:embed="rId10"/>
              <a:stretch>
                <a:fillRect t="-374" b="-374"/>
              </a:stretch>
            </a:blipFill>
          </p:spPr>
          <p:txBody>
            <a:bodyPr/>
            <a:lstStyle/>
            <a:p>
              <a:endParaRPr lang="el-GR"/>
            </a:p>
          </p:txBody>
        </p:sp>
      </p:grpSp>
      <p:pic>
        <p:nvPicPr>
          <p:cNvPr id="26" name="Picture 2" descr="Cofinanciado por el programa Erasmus+ de la Unión Europea Horizontal">
            <a:extLst>
              <a:ext uri="{FF2B5EF4-FFF2-40B4-BE49-F238E27FC236}">
                <a16:creationId xmlns:a16="http://schemas.microsoft.com/office/drawing/2014/main" id="{DEA98E2C-EECA-0E89-29FE-9597E347039A}"/>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grpSp>
        <p:nvGrpSpPr>
          <p:cNvPr id="18" name="Group 18"/>
          <p:cNvGrpSpPr>
            <a:grpSpLocks noChangeAspect="1"/>
          </p:cNvGrpSpPr>
          <p:nvPr/>
        </p:nvGrpSpPr>
        <p:grpSpPr>
          <a:xfrm>
            <a:off x="10358809" y="0"/>
            <a:ext cx="9364170" cy="7980216"/>
            <a:chOff x="0" y="0"/>
            <a:chExt cx="12891994" cy="10986654"/>
          </a:xfrm>
        </p:grpSpPr>
        <p:sp>
          <p:nvSpPr>
            <p:cNvPr id="19" name="Freeform 19"/>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8"/>
              <a:stretch>
                <a:fillRect b="-2"/>
              </a:stretch>
            </a:blipFill>
          </p:spPr>
          <p:txBody>
            <a:bodyPr/>
            <a:lstStyle/>
            <a:p>
              <a:endParaRPr lang="el-GR"/>
            </a:p>
          </p:txBody>
        </p:sp>
      </p:grpSp>
      <p:grpSp>
        <p:nvGrpSpPr>
          <p:cNvPr id="20" name="Group 20"/>
          <p:cNvGrpSpPr/>
          <p:nvPr/>
        </p:nvGrpSpPr>
        <p:grpSpPr>
          <a:xfrm>
            <a:off x="846620" y="547688"/>
            <a:ext cx="9091683" cy="1988345"/>
            <a:chOff x="0" y="0"/>
            <a:chExt cx="12122244" cy="2651126"/>
          </a:xfrm>
        </p:grpSpPr>
        <p:sp>
          <p:nvSpPr>
            <p:cNvPr id="21" name="Freeform 21"/>
            <p:cNvSpPr/>
            <p:nvPr/>
          </p:nvSpPr>
          <p:spPr>
            <a:xfrm>
              <a:off x="0" y="0"/>
              <a:ext cx="12122244" cy="2651126"/>
            </a:xfrm>
            <a:custGeom>
              <a:avLst/>
              <a:gdLst/>
              <a:ahLst/>
              <a:cxnLst/>
              <a:rect l="l" t="t" r="r" b="b"/>
              <a:pathLst>
                <a:path w="12122244" h="2651126">
                  <a:moveTo>
                    <a:pt x="0" y="0"/>
                  </a:moveTo>
                  <a:lnTo>
                    <a:pt x="12122244" y="0"/>
                  </a:lnTo>
                  <a:lnTo>
                    <a:pt x="12122244" y="2651126"/>
                  </a:lnTo>
                  <a:lnTo>
                    <a:pt x="0" y="2651126"/>
                  </a:lnTo>
                  <a:close/>
                </a:path>
              </a:pathLst>
            </a:custGeom>
            <a:solidFill>
              <a:srgbClr val="000000">
                <a:alpha val="0"/>
              </a:srgbClr>
            </a:solidFill>
          </p:spPr>
          <p:txBody>
            <a:bodyPr/>
            <a:lstStyle/>
            <a:p>
              <a:endParaRPr lang="el-GR"/>
            </a:p>
          </p:txBody>
        </p:sp>
        <p:sp>
          <p:nvSpPr>
            <p:cNvPr id="22" name="TextBox 22"/>
            <p:cNvSpPr txBox="1"/>
            <p:nvPr/>
          </p:nvSpPr>
          <p:spPr>
            <a:xfrm>
              <a:off x="0" y="66675"/>
              <a:ext cx="12122244" cy="2584451"/>
            </a:xfrm>
            <a:prstGeom prst="rect">
              <a:avLst/>
            </a:prstGeom>
          </p:spPr>
          <p:txBody>
            <a:bodyPr lIns="0" tIns="0" rIns="0" bIns="0" rtlCol="0" anchor="ctr"/>
            <a:lstStyle/>
            <a:p>
              <a:pPr>
                <a:lnSpc>
                  <a:spcPts val="6480"/>
                </a:lnSpc>
              </a:pPr>
              <a:r>
                <a:rPr lang="en-US" sz="6000" b="1" dirty="0">
                  <a:solidFill>
                    <a:srgbClr val="FFFFFF"/>
                  </a:solidFill>
                  <a:latin typeface="Georgia Bold"/>
                  <a:ea typeface="Georgia Bold"/>
                  <a:cs typeface="Georgia Bold"/>
                  <a:sym typeface="Georgia Bold"/>
                </a:rPr>
                <a:t>Moda </a:t>
              </a:r>
              <a:r>
                <a:rPr lang="en-US" sz="6000" b="1" dirty="0" err="1">
                  <a:solidFill>
                    <a:srgbClr val="FFFFFF"/>
                  </a:solidFill>
                  <a:latin typeface="Georgia Bold"/>
                  <a:ea typeface="Georgia Bold"/>
                  <a:cs typeface="Georgia Bold"/>
                  <a:sym typeface="Georgia Bold"/>
                </a:rPr>
                <a:t>rápida</a:t>
              </a:r>
              <a:endParaRPr lang="en-US" sz="6000" b="1" dirty="0">
                <a:solidFill>
                  <a:srgbClr val="FFFFFF"/>
                </a:solidFill>
                <a:latin typeface="Georgia Bold"/>
                <a:ea typeface="Georgia Bold"/>
                <a:cs typeface="Georgia Bold"/>
                <a:sym typeface="Georgia Bold"/>
              </a:endParaRPr>
            </a:p>
          </p:txBody>
        </p:sp>
      </p:grpSp>
      <p:sp>
        <p:nvSpPr>
          <p:cNvPr id="23" name="Freeform 23"/>
          <p:cNvSpPr/>
          <p:nvPr/>
        </p:nvSpPr>
        <p:spPr>
          <a:xfrm>
            <a:off x="7447723" y="4792422"/>
            <a:ext cx="3589239" cy="4337450"/>
          </a:xfrm>
          <a:custGeom>
            <a:avLst/>
            <a:gdLst/>
            <a:ahLst/>
            <a:cxnLst/>
            <a:rect l="l" t="t" r="r" b="b"/>
            <a:pathLst>
              <a:path w="3589239" h="4337450">
                <a:moveTo>
                  <a:pt x="0" y="0"/>
                </a:moveTo>
                <a:lnTo>
                  <a:pt x="3589240" y="0"/>
                </a:lnTo>
                <a:lnTo>
                  <a:pt x="3589240" y="4337450"/>
                </a:lnTo>
                <a:lnTo>
                  <a:pt x="0" y="4337450"/>
                </a:lnTo>
                <a:lnTo>
                  <a:pt x="0" y="0"/>
                </a:lnTo>
                <a:close/>
              </a:path>
            </a:pathLst>
          </a:custGeom>
          <a:blipFill>
            <a:blip r:embed="rId9"/>
            <a:stretch>
              <a:fillRect/>
            </a:stretch>
          </a:blipFill>
        </p:spPr>
        <p:txBody>
          <a:bodyPr/>
          <a:lstStyle/>
          <a:p>
            <a:endParaRPr lang="el-GR"/>
          </a:p>
        </p:txBody>
      </p:sp>
      <p:sp>
        <p:nvSpPr>
          <p:cNvPr id="24" name="TextBox 24"/>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sp>
        <p:nvSpPr>
          <p:cNvPr id="25" name="TextBox 25"/>
          <p:cNvSpPr txBox="1"/>
          <p:nvPr/>
        </p:nvSpPr>
        <p:spPr>
          <a:xfrm>
            <a:off x="938060" y="2812733"/>
            <a:ext cx="12830880" cy="2487861"/>
          </a:xfrm>
          <a:prstGeom prst="rect">
            <a:avLst/>
          </a:prstGeom>
        </p:spPr>
        <p:txBody>
          <a:bodyPr lIns="0" tIns="0" rIns="0" bIns="0" rtlCol="0" anchor="t">
            <a:spAutoFit/>
          </a:bodyPr>
          <a:lstStyle/>
          <a:p>
            <a:pPr>
              <a:lnSpc>
                <a:spcPts val="4320"/>
              </a:lnSpc>
            </a:pPr>
            <a:r>
              <a:rPr lang="es-ES" sz="4000" dirty="0">
                <a:solidFill>
                  <a:srgbClr val="FFFFFF"/>
                </a:solidFill>
                <a:latin typeface="Arial"/>
                <a:ea typeface="Arial"/>
                <a:cs typeface="Arial"/>
                <a:sym typeface="Arial"/>
              </a:rPr>
              <a:t>¿Qué es la moda rápida?</a:t>
            </a:r>
          </a:p>
          <a:p>
            <a:pPr>
              <a:lnSpc>
                <a:spcPts val="4320"/>
              </a:lnSpc>
            </a:pPr>
            <a:endParaRPr lang="en-US" sz="4000" dirty="0">
              <a:solidFill>
                <a:srgbClr val="FFFFFF"/>
              </a:solidFill>
              <a:latin typeface="Arial"/>
              <a:ea typeface="Arial"/>
              <a:cs typeface="Arial"/>
              <a:sym typeface="Arial"/>
            </a:endParaRPr>
          </a:p>
          <a:p>
            <a:pPr marL="597219" lvl="1" indent="-298609">
              <a:lnSpc>
                <a:spcPts val="3564"/>
              </a:lnSpc>
              <a:buFont typeface="Arial"/>
              <a:buChar char="•"/>
            </a:pPr>
            <a:r>
              <a:rPr lang="es-ES" sz="3300" dirty="0">
                <a:solidFill>
                  <a:srgbClr val="FFFFFF"/>
                </a:solidFill>
                <a:latin typeface="Arial"/>
                <a:ea typeface="Arial"/>
                <a:cs typeface="Arial"/>
                <a:sym typeface="Arial"/>
              </a:rPr>
              <a:t>¿Cuál es tu relación con este modelo?
¿Qué te inspira?
¿Hay otros modelos?</a:t>
            </a:r>
            <a:endParaRPr lang="en-US" sz="3300" dirty="0">
              <a:solidFill>
                <a:srgbClr val="FFFFFF"/>
              </a:solidFill>
              <a:latin typeface="Arial"/>
              <a:ea typeface="Arial"/>
              <a:cs typeface="Arial"/>
              <a:sym typeface="Arial"/>
            </a:endParaRPr>
          </a:p>
        </p:txBody>
      </p:sp>
      <p:pic>
        <p:nvPicPr>
          <p:cNvPr id="26" name="Picture 2" descr="Cofinanciado por el programa Erasmus+ de la Unión Europea Horizontal">
            <a:extLst>
              <a:ext uri="{FF2B5EF4-FFF2-40B4-BE49-F238E27FC236}">
                <a16:creationId xmlns:a16="http://schemas.microsoft.com/office/drawing/2014/main" id="{87343DB0-5CF8-B734-6FC6-8405DB055DB2}"/>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8"/>
              <a:stretch>
                <a:fillRect l="-33" r="-33"/>
              </a:stretch>
            </a:blipFill>
          </p:spPr>
          <p:txBody>
            <a:bodyPr/>
            <a:lstStyle/>
            <a:p>
              <a:endParaRPr lang="el-GR"/>
            </a:p>
          </p:txBody>
        </p:sp>
      </p:grpSp>
      <p:grpSp>
        <p:nvGrpSpPr>
          <p:cNvPr id="21" name="Group 21"/>
          <p:cNvGrpSpPr/>
          <p:nvPr/>
        </p:nvGrpSpPr>
        <p:grpSpPr>
          <a:xfrm>
            <a:off x="609600" y="3296335"/>
            <a:ext cx="10058399" cy="2752725"/>
            <a:chOff x="0" y="0"/>
            <a:chExt cx="10364398" cy="3670300"/>
          </a:xfrm>
        </p:grpSpPr>
        <p:sp>
          <p:nvSpPr>
            <p:cNvPr id="22" name="Freeform 22"/>
            <p:cNvSpPr/>
            <p:nvPr/>
          </p:nvSpPr>
          <p:spPr>
            <a:xfrm>
              <a:off x="6350" y="6350"/>
              <a:ext cx="10351643" cy="3657600"/>
            </a:xfrm>
            <a:custGeom>
              <a:avLst/>
              <a:gdLst/>
              <a:ahLst/>
              <a:cxnLst/>
              <a:rect l="l" t="t" r="r" b="b"/>
              <a:pathLst>
                <a:path w="10351643" h="3657600">
                  <a:moveTo>
                    <a:pt x="0" y="1828800"/>
                  </a:moveTo>
                  <a:lnTo>
                    <a:pt x="916432" y="0"/>
                  </a:lnTo>
                  <a:lnTo>
                    <a:pt x="9435211" y="0"/>
                  </a:lnTo>
                  <a:lnTo>
                    <a:pt x="10351643" y="1828800"/>
                  </a:lnTo>
                  <a:lnTo>
                    <a:pt x="9435211" y="3657600"/>
                  </a:lnTo>
                  <a:lnTo>
                    <a:pt x="916432" y="3657600"/>
                  </a:lnTo>
                  <a:close/>
                </a:path>
              </a:pathLst>
            </a:custGeom>
            <a:solidFill>
              <a:srgbClr val="C0FF99"/>
            </a:solidFill>
          </p:spPr>
          <p:txBody>
            <a:bodyPr/>
            <a:lstStyle/>
            <a:p>
              <a:endParaRPr lang="el-GR"/>
            </a:p>
          </p:txBody>
        </p:sp>
        <p:sp>
          <p:nvSpPr>
            <p:cNvPr id="23" name="Freeform 23"/>
            <p:cNvSpPr/>
            <p:nvPr/>
          </p:nvSpPr>
          <p:spPr>
            <a:xfrm>
              <a:off x="-254" y="0"/>
              <a:ext cx="10364851" cy="3670427"/>
            </a:xfrm>
            <a:custGeom>
              <a:avLst/>
              <a:gdLst/>
              <a:ahLst/>
              <a:cxnLst/>
              <a:rect l="l" t="t" r="r" b="b"/>
              <a:pathLst>
                <a:path w="10364851" h="3670427">
                  <a:moveTo>
                    <a:pt x="889" y="1832356"/>
                  </a:moveTo>
                  <a:lnTo>
                    <a:pt x="917321" y="3556"/>
                  </a:lnTo>
                  <a:cubicBezTo>
                    <a:pt x="918337" y="1397"/>
                    <a:pt x="920623" y="0"/>
                    <a:pt x="923036" y="0"/>
                  </a:cubicBezTo>
                  <a:lnTo>
                    <a:pt x="9441815" y="0"/>
                  </a:lnTo>
                  <a:cubicBezTo>
                    <a:pt x="9444228" y="0"/>
                    <a:pt x="9446387" y="1397"/>
                    <a:pt x="9447530" y="3556"/>
                  </a:cubicBezTo>
                  <a:lnTo>
                    <a:pt x="10363962" y="1832356"/>
                  </a:lnTo>
                  <a:cubicBezTo>
                    <a:pt x="10364851" y="1834134"/>
                    <a:pt x="10364851" y="1836293"/>
                    <a:pt x="10363962" y="1838071"/>
                  </a:cubicBezTo>
                  <a:lnTo>
                    <a:pt x="9447530" y="3666871"/>
                  </a:lnTo>
                  <a:cubicBezTo>
                    <a:pt x="9446514" y="3669030"/>
                    <a:pt x="9444228" y="3670427"/>
                    <a:pt x="9441815" y="3670427"/>
                  </a:cubicBezTo>
                  <a:lnTo>
                    <a:pt x="923036" y="3670427"/>
                  </a:lnTo>
                  <a:cubicBezTo>
                    <a:pt x="920623" y="3670427"/>
                    <a:pt x="918464" y="3669030"/>
                    <a:pt x="917321" y="3666871"/>
                  </a:cubicBezTo>
                  <a:lnTo>
                    <a:pt x="889" y="1837944"/>
                  </a:lnTo>
                  <a:cubicBezTo>
                    <a:pt x="0" y="1836166"/>
                    <a:pt x="0" y="1834007"/>
                    <a:pt x="889" y="1832229"/>
                  </a:cubicBezTo>
                  <a:moveTo>
                    <a:pt x="12192" y="1837944"/>
                  </a:moveTo>
                  <a:lnTo>
                    <a:pt x="6604" y="1835150"/>
                  </a:lnTo>
                  <a:lnTo>
                    <a:pt x="12319" y="1832356"/>
                  </a:lnTo>
                  <a:lnTo>
                    <a:pt x="928751" y="3661156"/>
                  </a:lnTo>
                  <a:lnTo>
                    <a:pt x="923036" y="3663950"/>
                  </a:lnTo>
                  <a:lnTo>
                    <a:pt x="923036" y="3657600"/>
                  </a:lnTo>
                  <a:lnTo>
                    <a:pt x="9441815" y="3657600"/>
                  </a:lnTo>
                  <a:lnTo>
                    <a:pt x="9441815" y="3663950"/>
                  </a:lnTo>
                  <a:lnTo>
                    <a:pt x="9436100" y="3661156"/>
                  </a:lnTo>
                  <a:lnTo>
                    <a:pt x="10352532" y="1832356"/>
                  </a:lnTo>
                  <a:lnTo>
                    <a:pt x="10358247" y="1835150"/>
                  </a:lnTo>
                  <a:lnTo>
                    <a:pt x="10352532" y="1837944"/>
                  </a:lnTo>
                  <a:lnTo>
                    <a:pt x="9436227" y="9144"/>
                  </a:lnTo>
                  <a:lnTo>
                    <a:pt x="9441942" y="6350"/>
                  </a:lnTo>
                  <a:lnTo>
                    <a:pt x="9441942" y="12700"/>
                  </a:lnTo>
                  <a:lnTo>
                    <a:pt x="923036" y="12700"/>
                  </a:lnTo>
                  <a:lnTo>
                    <a:pt x="923036" y="6350"/>
                  </a:lnTo>
                  <a:lnTo>
                    <a:pt x="928751" y="9144"/>
                  </a:lnTo>
                  <a:lnTo>
                    <a:pt x="12319" y="1837944"/>
                  </a:lnTo>
                  <a:close/>
                </a:path>
              </a:pathLst>
            </a:custGeom>
            <a:solidFill>
              <a:srgbClr val="70AD47"/>
            </a:solidFill>
          </p:spPr>
          <p:txBody>
            <a:bodyPr/>
            <a:lstStyle/>
            <a:p>
              <a:endParaRPr lang="el-GR"/>
            </a:p>
          </p:txBody>
        </p:sp>
      </p:grpSp>
      <p:grpSp>
        <p:nvGrpSpPr>
          <p:cNvPr id="24" name="Group 24"/>
          <p:cNvGrpSpPr/>
          <p:nvPr/>
        </p:nvGrpSpPr>
        <p:grpSpPr>
          <a:xfrm>
            <a:off x="4581033" y="730589"/>
            <a:ext cx="10967092" cy="941610"/>
            <a:chOff x="0" y="0"/>
            <a:chExt cx="14622790" cy="1255481"/>
          </a:xfrm>
        </p:grpSpPr>
        <p:sp>
          <p:nvSpPr>
            <p:cNvPr id="25" name="Freeform 25"/>
            <p:cNvSpPr/>
            <p:nvPr/>
          </p:nvSpPr>
          <p:spPr>
            <a:xfrm>
              <a:off x="0" y="0"/>
              <a:ext cx="14622790" cy="1255481"/>
            </a:xfrm>
            <a:custGeom>
              <a:avLst/>
              <a:gdLst/>
              <a:ahLst/>
              <a:cxnLst/>
              <a:rect l="l" t="t" r="r" b="b"/>
              <a:pathLst>
                <a:path w="14622790" h="1255481">
                  <a:moveTo>
                    <a:pt x="0" y="0"/>
                  </a:moveTo>
                  <a:lnTo>
                    <a:pt x="14622790" y="0"/>
                  </a:lnTo>
                  <a:lnTo>
                    <a:pt x="14622790" y="1255481"/>
                  </a:lnTo>
                  <a:lnTo>
                    <a:pt x="0" y="1255481"/>
                  </a:lnTo>
                  <a:close/>
                </a:path>
              </a:pathLst>
            </a:custGeom>
            <a:solidFill>
              <a:srgbClr val="000000">
                <a:alpha val="0"/>
              </a:srgbClr>
            </a:solidFill>
          </p:spPr>
          <p:txBody>
            <a:bodyPr/>
            <a:lstStyle/>
            <a:p>
              <a:endParaRPr lang="el-GR"/>
            </a:p>
          </p:txBody>
        </p:sp>
        <p:sp>
          <p:nvSpPr>
            <p:cNvPr id="26" name="TextBox 26"/>
            <p:cNvSpPr txBox="1"/>
            <p:nvPr/>
          </p:nvSpPr>
          <p:spPr>
            <a:xfrm>
              <a:off x="0" y="47625"/>
              <a:ext cx="14622790" cy="1207856"/>
            </a:xfrm>
            <a:prstGeom prst="rect">
              <a:avLst/>
            </a:prstGeom>
          </p:spPr>
          <p:txBody>
            <a:bodyPr lIns="0" tIns="0" rIns="0" bIns="0" rtlCol="0" anchor="b"/>
            <a:lstStyle/>
            <a:p>
              <a:pPr>
                <a:lnSpc>
                  <a:spcPts val="5399"/>
                </a:lnSpc>
              </a:pPr>
              <a:r>
                <a:rPr lang="es-ES" sz="4999" b="1" dirty="0">
                  <a:solidFill>
                    <a:srgbClr val="FFFFFF"/>
                  </a:solidFill>
                  <a:latin typeface="Georgia Bold"/>
                  <a:ea typeface="Georgia Bold"/>
                  <a:cs typeface="Georgia Bold"/>
                  <a:sym typeface="Georgia Bold"/>
                </a:rPr>
                <a:t>El problema de la moda rápida</a:t>
              </a:r>
              <a:endParaRPr lang="en-US" sz="4999" b="1" dirty="0">
                <a:solidFill>
                  <a:srgbClr val="FFFFFF"/>
                </a:solidFill>
                <a:latin typeface="Georgia Bold"/>
                <a:ea typeface="Georgia Bold"/>
                <a:cs typeface="Georgia Bold"/>
                <a:sym typeface="Georgia Bold"/>
              </a:endParaRPr>
            </a:p>
          </p:txBody>
        </p:sp>
      </p:grpSp>
      <p:grpSp>
        <p:nvGrpSpPr>
          <p:cNvPr id="27" name="Group 27"/>
          <p:cNvGrpSpPr>
            <a:grpSpLocks noChangeAspect="1"/>
          </p:cNvGrpSpPr>
          <p:nvPr/>
        </p:nvGrpSpPr>
        <p:grpSpPr>
          <a:xfrm>
            <a:off x="10832552" y="1672199"/>
            <a:ext cx="5594787" cy="6237171"/>
            <a:chOff x="0" y="0"/>
            <a:chExt cx="7459716" cy="8316228"/>
          </a:xfrm>
        </p:grpSpPr>
        <p:sp>
          <p:nvSpPr>
            <p:cNvPr id="28" name="Freeform 28"/>
            <p:cNvSpPr/>
            <p:nvPr/>
          </p:nvSpPr>
          <p:spPr>
            <a:xfrm>
              <a:off x="0" y="0"/>
              <a:ext cx="7459726" cy="8316214"/>
            </a:xfrm>
            <a:custGeom>
              <a:avLst/>
              <a:gdLst/>
              <a:ahLst/>
              <a:cxnLst/>
              <a:rect l="l" t="t" r="r" b="b"/>
              <a:pathLst>
                <a:path w="7459726" h="8316214">
                  <a:moveTo>
                    <a:pt x="0" y="0"/>
                  </a:moveTo>
                  <a:lnTo>
                    <a:pt x="7459726" y="0"/>
                  </a:lnTo>
                  <a:lnTo>
                    <a:pt x="7459726" y="8316214"/>
                  </a:lnTo>
                  <a:lnTo>
                    <a:pt x="0" y="8316214"/>
                  </a:lnTo>
                  <a:lnTo>
                    <a:pt x="0" y="0"/>
                  </a:lnTo>
                  <a:close/>
                </a:path>
              </a:pathLst>
            </a:custGeom>
            <a:blipFill>
              <a:blip r:embed="rId9"/>
              <a:stretch>
                <a:fillRect/>
              </a:stretch>
            </a:blipFill>
          </p:spPr>
          <p:txBody>
            <a:bodyPr/>
            <a:lstStyle/>
            <a:p>
              <a:endParaRPr lang="el-GR"/>
            </a:p>
          </p:txBody>
        </p:sp>
      </p:grpSp>
      <p:sp>
        <p:nvSpPr>
          <p:cNvPr id="29" name="TextBox 29"/>
          <p:cNvSpPr txBox="1"/>
          <p:nvPr/>
        </p:nvSpPr>
        <p:spPr>
          <a:xfrm>
            <a:off x="1295400" y="3495006"/>
            <a:ext cx="8839200" cy="2308324"/>
          </a:xfrm>
          <a:prstGeom prst="rect">
            <a:avLst/>
          </a:prstGeom>
        </p:spPr>
        <p:txBody>
          <a:bodyPr wrap="square" lIns="0" tIns="0" rIns="0" bIns="0" rtlCol="0" anchor="t">
            <a:spAutoFit/>
          </a:bodyPr>
          <a:lstStyle/>
          <a:p>
            <a:pPr algn="ctr">
              <a:lnSpc>
                <a:spcPts val="3600"/>
              </a:lnSpc>
            </a:pPr>
            <a:r>
              <a:rPr lang="en-US" sz="3300" b="1" dirty="0">
                <a:solidFill>
                  <a:srgbClr val="8D5CFF"/>
                </a:solidFill>
                <a:latin typeface="Arial Bold"/>
                <a:ea typeface="Arial Bold"/>
                <a:cs typeface="Arial Bold"/>
                <a:sym typeface="Arial Bold"/>
              </a:rPr>
              <a:t>Ciclo </a:t>
            </a:r>
            <a:r>
              <a:rPr lang="en-US" sz="3300" b="1" dirty="0" err="1">
                <a:solidFill>
                  <a:srgbClr val="8D5CFF"/>
                </a:solidFill>
                <a:latin typeface="Arial Bold"/>
                <a:ea typeface="Arial Bold"/>
                <a:cs typeface="Arial Bold"/>
                <a:sym typeface="Arial Bold"/>
              </a:rPr>
              <a:t>tradicional</a:t>
            </a:r>
            <a:r>
              <a:rPr lang="en-US" sz="3300" b="1" dirty="0">
                <a:solidFill>
                  <a:srgbClr val="8D5CFF"/>
                </a:solidFill>
                <a:latin typeface="Arial Bold"/>
                <a:ea typeface="Arial Bold"/>
                <a:cs typeface="Arial Bold"/>
                <a:sym typeface="Arial Bold"/>
              </a:rPr>
              <a:t>: </a:t>
            </a:r>
            <a:r>
              <a:rPr lang="en-US" sz="3300" dirty="0" err="1">
                <a:solidFill>
                  <a:srgbClr val="8D5CFF"/>
                </a:solidFill>
                <a:latin typeface="Arial"/>
                <a:ea typeface="Arial"/>
                <a:cs typeface="Arial"/>
                <a:sym typeface="Arial"/>
              </a:rPr>
              <a:t>aproximadamente</a:t>
            </a:r>
            <a:r>
              <a:rPr lang="en-US" sz="3300" dirty="0">
                <a:solidFill>
                  <a:srgbClr val="8D5CFF"/>
                </a:solidFill>
                <a:latin typeface="Arial"/>
                <a:ea typeface="Arial"/>
                <a:cs typeface="Arial"/>
                <a:sym typeface="Arial"/>
              </a:rPr>
              <a:t> 1 </a:t>
            </a:r>
            <a:r>
              <a:rPr lang="en-US" sz="3300" dirty="0" err="1">
                <a:solidFill>
                  <a:srgbClr val="8D5CFF"/>
                </a:solidFill>
                <a:latin typeface="Arial"/>
                <a:ea typeface="Arial"/>
                <a:cs typeface="Arial"/>
                <a:sym typeface="Arial"/>
              </a:rPr>
              <a:t>año</a:t>
            </a:r>
            <a:endParaRPr lang="en-US" sz="3300" b="1" dirty="0">
              <a:solidFill>
                <a:srgbClr val="8D5CFF"/>
              </a:solidFill>
              <a:latin typeface="Arial Bold"/>
              <a:ea typeface="Arial Bold"/>
              <a:cs typeface="Arial Bold"/>
              <a:sym typeface="Arial Bold"/>
            </a:endParaRPr>
          </a:p>
          <a:p>
            <a:pPr algn="ctr">
              <a:lnSpc>
                <a:spcPts val="3600"/>
              </a:lnSpc>
            </a:pPr>
            <a:endParaRPr lang="en-US" sz="3300" b="1" dirty="0">
              <a:solidFill>
                <a:srgbClr val="8D5CFF"/>
              </a:solidFill>
              <a:latin typeface="Arial Bold"/>
              <a:ea typeface="Arial Bold"/>
              <a:cs typeface="Arial Bold"/>
              <a:sym typeface="Arial Bold"/>
            </a:endParaRPr>
          </a:p>
          <a:p>
            <a:pPr algn="ctr">
              <a:lnSpc>
                <a:spcPts val="3600"/>
              </a:lnSpc>
            </a:pPr>
            <a:r>
              <a:rPr lang="en-US" sz="3300" b="1" dirty="0">
                <a:solidFill>
                  <a:srgbClr val="8D5CFF"/>
                </a:solidFill>
                <a:latin typeface="Arial Bold"/>
                <a:ea typeface="Arial Bold"/>
                <a:cs typeface="Arial Bold"/>
                <a:sym typeface="Arial Bold"/>
              </a:rPr>
              <a:t>Ciclo de </a:t>
            </a:r>
            <a:r>
              <a:rPr lang="en-US" sz="3300" b="1" dirty="0" err="1">
                <a:solidFill>
                  <a:srgbClr val="8D5CFF"/>
                </a:solidFill>
                <a:latin typeface="Arial Bold"/>
                <a:ea typeface="Arial Bold"/>
                <a:cs typeface="Arial Bold"/>
                <a:sym typeface="Arial Bold"/>
              </a:rPr>
              <a:t>producción</a:t>
            </a:r>
            <a:r>
              <a:rPr lang="en-US" sz="3300" b="1" dirty="0">
                <a:solidFill>
                  <a:srgbClr val="8D5CFF"/>
                </a:solidFill>
                <a:latin typeface="Arial Bold"/>
                <a:ea typeface="Arial Bold"/>
                <a:cs typeface="Arial Bold"/>
                <a:sym typeface="Arial Bold"/>
              </a:rPr>
              <a:t> </a:t>
            </a:r>
            <a:r>
              <a:rPr lang="en-US" sz="3300" b="1" dirty="0" err="1">
                <a:solidFill>
                  <a:srgbClr val="8D5CFF"/>
                </a:solidFill>
                <a:latin typeface="Arial Bold"/>
                <a:ea typeface="Arial Bold"/>
                <a:cs typeface="Arial Bold"/>
                <a:sym typeface="Arial Bold"/>
              </a:rPr>
              <a:t>rápido</a:t>
            </a:r>
            <a:r>
              <a:rPr lang="en-US" sz="3300" b="1" dirty="0">
                <a:solidFill>
                  <a:srgbClr val="8D5CFF"/>
                </a:solidFill>
                <a:latin typeface="Arial Bold"/>
                <a:ea typeface="Arial Bold"/>
                <a:cs typeface="Arial Bold"/>
                <a:sym typeface="Arial Bold"/>
              </a:rPr>
              <a:t>: </a:t>
            </a:r>
            <a:r>
              <a:rPr lang="en-US" sz="3300" dirty="0" err="1">
                <a:solidFill>
                  <a:srgbClr val="8D5CFF"/>
                </a:solidFill>
                <a:latin typeface="Arial"/>
                <a:ea typeface="Arial"/>
                <a:cs typeface="Arial"/>
                <a:sym typeface="Arial"/>
              </a:rPr>
              <a:t>unas</a:t>
            </a:r>
            <a:r>
              <a:rPr lang="en-US" sz="3300" dirty="0">
                <a:solidFill>
                  <a:srgbClr val="8D5CFF"/>
                </a:solidFill>
                <a:latin typeface="Arial"/>
                <a:ea typeface="Arial"/>
                <a:cs typeface="Arial"/>
                <a:sym typeface="Arial"/>
              </a:rPr>
              <a:t> Semanas</a:t>
            </a:r>
          </a:p>
          <a:p>
            <a:pPr algn="ctr">
              <a:lnSpc>
                <a:spcPts val="3600"/>
              </a:lnSpc>
            </a:pPr>
            <a:endParaRPr lang="en-US" sz="3300" dirty="0">
              <a:solidFill>
                <a:srgbClr val="8D5CFF"/>
              </a:solidFill>
              <a:latin typeface="Arial"/>
              <a:ea typeface="Arial"/>
              <a:cs typeface="Arial"/>
              <a:sym typeface="Arial"/>
            </a:endParaRPr>
          </a:p>
          <a:p>
            <a:pPr algn="ctr">
              <a:lnSpc>
                <a:spcPts val="3600"/>
              </a:lnSpc>
            </a:pPr>
            <a:r>
              <a:rPr lang="en-US" sz="3300" b="1" dirty="0">
                <a:solidFill>
                  <a:srgbClr val="8D5CFF"/>
                </a:solidFill>
                <a:latin typeface="Arial Bold"/>
                <a:ea typeface="Arial Bold"/>
                <a:cs typeface="Arial Bold"/>
                <a:sym typeface="Arial Bold"/>
              </a:rPr>
              <a:t>Ultra-fast: </a:t>
            </a:r>
            <a:r>
              <a:rPr lang="en-US" sz="3300" dirty="0">
                <a:solidFill>
                  <a:srgbClr val="8D5CFF"/>
                </a:solidFill>
                <a:latin typeface="Arial"/>
                <a:ea typeface="Arial"/>
                <a:cs typeface="Arial"/>
                <a:sym typeface="Arial"/>
              </a:rPr>
              <a:t>5 a 7 días</a:t>
            </a:r>
          </a:p>
        </p:txBody>
      </p:sp>
      <p:pic>
        <p:nvPicPr>
          <p:cNvPr id="30" name="Picture 2" descr="Cofinanciado por el programa Erasmus+ de la Unión Europea Horizontal">
            <a:extLst>
              <a:ext uri="{FF2B5EF4-FFF2-40B4-BE49-F238E27FC236}">
                <a16:creationId xmlns:a16="http://schemas.microsoft.com/office/drawing/2014/main" id="{CD5BBED6-3738-9B65-C69F-BA8D9115B793}"/>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8"/>
              <a:stretch>
                <a:fillRect l="-33" r="-33"/>
              </a:stretch>
            </a:blipFill>
          </p:spPr>
          <p:txBody>
            <a:bodyPr/>
            <a:lstStyle/>
            <a:p>
              <a:endParaRPr lang="el-GR"/>
            </a:p>
          </p:txBody>
        </p:sp>
      </p:grpSp>
      <p:grpSp>
        <p:nvGrpSpPr>
          <p:cNvPr id="21" name="Group 21"/>
          <p:cNvGrpSpPr/>
          <p:nvPr/>
        </p:nvGrpSpPr>
        <p:grpSpPr>
          <a:xfrm>
            <a:off x="6945594" y="1944724"/>
            <a:ext cx="4677314" cy="1018500"/>
            <a:chOff x="0" y="0"/>
            <a:chExt cx="6236418" cy="1358000"/>
          </a:xfrm>
        </p:grpSpPr>
        <p:sp>
          <p:nvSpPr>
            <p:cNvPr id="22" name="Freeform 22"/>
            <p:cNvSpPr/>
            <p:nvPr/>
          </p:nvSpPr>
          <p:spPr>
            <a:xfrm>
              <a:off x="12700" y="12700"/>
              <a:ext cx="6211062" cy="1332611"/>
            </a:xfrm>
            <a:custGeom>
              <a:avLst/>
              <a:gdLst/>
              <a:ahLst/>
              <a:cxnLst/>
              <a:rect l="l" t="t" r="r" b="b"/>
              <a:pathLst>
                <a:path w="6211062" h="1332611">
                  <a:moveTo>
                    <a:pt x="0" y="222123"/>
                  </a:moveTo>
                  <a:cubicBezTo>
                    <a:pt x="0" y="99441"/>
                    <a:pt x="100965" y="0"/>
                    <a:pt x="225425" y="0"/>
                  </a:cubicBezTo>
                  <a:lnTo>
                    <a:pt x="5985637" y="0"/>
                  </a:lnTo>
                  <a:cubicBezTo>
                    <a:pt x="6110097" y="0"/>
                    <a:pt x="6211062" y="99441"/>
                    <a:pt x="6211062" y="222123"/>
                  </a:cubicBezTo>
                  <a:lnTo>
                    <a:pt x="6211062" y="1110488"/>
                  </a:lnTo>
                  <a:cubicBezTo>
                    <a:pt x="6211062" y="1233170"/>
                    <a:pt x="6110097" y="1332611"/>
                    <a:pt x="5985637" y="1332611"/>
                  </a:cubicBezTo>
                  <a:lnTo>
                    <a:pt x="225425" y="1332611"/>
                  </a:lnTo>
                  <a:cubicBezTo>
                    <a:pt x="100965" y="1332611"/>
                    <a:pt x="0" y="1233170"/>
                    <a:pt x="0" y="1110488"/>
                  </a:cubicBezTo>
                  <a:close/>
                </a:path>
              </a:pathLst>
            </a:custGeom>
            <a:solidFill>
              <a:srgbClr val="C0FF99"/>
            </a:solidFill>
          </p:spPr>
          <p:txBody>
            <a:bodyPr/>
            <a:lstStyle/>
            <a:p>
              <a:endParaRPr lang="el-GR"/>
            </a:p>
          </p:txBody>
        </p:sp>
        <p:sp>
          <p:nvSpPr>
            <p:cNvPr id="23" name="Freeform 23"/>
            <p:cNvSpPr/>
            <p:nvPr/>
          </p:nvSpPr>
          <p:spPr>
            <a:xfrm>
              <a:off x="0" y="0"/>
              <a:ext cx="6236462" cy="1358011"/>
            </a:xfrm>
            <a:custGeom>
              <a:avLst/>
              <a:gdLst/>
              <a:ahLst/>
              <a:cxnLst/>
              <a:rect l="l" t="t" r="r" b="b"/>
              <a:pathLst>
                <a:path w="6236462" h="1358011">
                  <a:moveTo>
                    <a:pt x="0" y="234823"/>
                  </a:moveTo>
                  <a:cubicBezTo>
                    <a:pt x="0" y="104902"/>
                    <a:pt x="106807" y="0"/>
                    <a:pt x="238125" y="0"/>
                  </a:cubicBezTo>
                  <a:lnTo>
                    <a:pt x="5998337" y="0"/>
                  </a:lnTo>
                  <a:lnTo>
                    <a:pt x="5998337" y="12700"/>
                  </a:lnTo>
                  <a:lnTo>
                    <a:pt x="5998337" y="0"/>
                  </a:lnTo>
                  <a:cubicBezTo>
                    <a:pt x="6129655" y="0"/>
                    <a:pt x="6236462" y="104902"/>
                    <a:pt x="6236462" y="234823"/>
                  </a:cubicBezTo>
                  <a:lnTo>
                    <a:pt x="6223762" y="234823"/>
                  </a:lnTo>
                  <a:lnTo>
                    <a:pt x="6236462" y="234823"/>
                  </a:lnTo>
                  <a:lnTo>
                    <a:pt x="6236462" y="1123188"/>
                  </a:lnTo>
                  <a:lnTo>
                    <a:pt x="6223762" y="1123188"/>
                  </a:lnTo>
                  <a:lnTo>
                    <a:pt x="6236462" y="1123188"/>
                  </a:lnTo>
                  <a:cubicBezTo>
                    <a:pt x="6236462" y="1252982"/>
                    <a:pt x="6129655" y="1358011"/>
                    <a:pt x="5998337" y="1358011"/>
                  </a:cubicBezTo>
                  <a:lnTo>
                    <a:pt x="5998337" y="1345311"/>
                  </a:lnTo>
                  <a:lnTo>
                    <a:pt x="5998337" y="1358011"/>
                  </a:lnTo>
                  <a:lnTo>
                    <a:pt x="238125" y="1358011"/>
                  </a:lnTo>
                  <a:lnTo>
                    <a:pt x="238125" y="1345311"/>
                  </a:lnTo>
                  <a:lnTo>
                    <a:pt x="238125" y="1358011"/>
                  </a:lnTo>
                  <a:cubicBezTo>
                    <a:pt x="106807" y="1358011"/>
                    <a:pt x="0" y="1253109"/>
                    <a:pt x="0" y="1123188"/>
                  </a:cubicBezTo>
                  <a:lnTo>
                    <a:pt x="0" y="234823"/>
                  </a:lnTo>
                  <a:lnTo>
                    <a:pt x="12700" y="234823"/>
                  </a:lnTo>
                  <a:lnTo>
                    <a:pt x="0" y="234823"/>
                  </a:lnTo>
                  <a:moveTo>
                    <a:pt x="25400" y="234823"/>
                  </a:moveTo>
                  <a:lnTo>
                    <a:pt x="25400" y="1123188"/>
                  </a:lnTo>
                  <a:lnTo>
                    <a:pt x="12700" y="1123188"/>
                  </a:lnTo>
                  <a:lnTo>
                    <a:pt x="25400" y="1123188"/>
                  </a:lnTo>
                  <a:cubicBezTo>
                    <a:pt x="25400" y="1238631"/>
                    <a:pt x="120396" y="1332611"/>
                    <a:pt x="238125" y="1332611"/>
                  </a:cubicBezTo>
                  <a:lnTo>
                    <a:pt x="5998337" y="1332611"/>
                  </a:lnTo>
                  <a:cubicBezTo>
                    <a:pt x="6115939" y="1332611"/>
                    <a:pt x="6211062" y="1238631"/>
                    <a:pt x="6211062" y="1123188"/>
                  </a:cubicBezTo>
                  <a:lnTo>
                    <a:pt x="6211062" y="234823"/>
                  </a:lnTo>
                  <a:cubicBezTo>
                    <a:pt x="6211062" y="119380"/>
                    <a:pt x="6115939" y="25400"/>
                    <a:pt x="5998337" y="25400"/>
                  </a:cubicBezTo>
                  <a:lnTo>
                    <a:pt x="238125" y="25400"/>
                  </a:lnTo>
                  <a:lnTo>
                    <a:pt x="238125" y="12700"/>
                  </a:lnTo>
                  <a:lnTo>
                    <a:pt x="238125" y="25400"/>
                  </a:lnTo>
                  <a:cubicBezTo>
                    <a:pt x="120396" y="25400"/>
                    <a:pt x="25400" y="119380"/>
                    <a:pt x="25400" y="234823"/>
                  </a:cubicBezTo>
                  <a:close/>
                </a:path>
              </a:pathLst>
            </a:custGeom>
            <a:solidFill>
              <a:srgbClr val="FFFFFF"/>
            </a:solidFill>
          </p:spPr>
          <p:txBody>
            <a:bodyPr/>
            <a:lstStyle/>
            <a:p>
              <a:endParaRPr lang="el-GR"/>
            </a:p>
          </p:txBody>
        </p:sp>
      </p:grpSp>
      <p:grpSp>
        <p:nvGrpSpPr>
          <p:cNvPr id="24" name="Group 24"/>
          <p:cNvGrpSpPr/>
          <p:nvPr/>
        </p:nvGrpSpPr>
        <p:grpSpPr>
          <a:xfrm>
            <a:off x="4608029" y="774513"/>
            <a:ext cx="10805267" cy="951136"/>
            <a:chOff x="0" y="0"/>
            <a:chExt cx="14407022" cy="1268182"/>
          </a:xfrm>
        </p:grpSpPr>
        <p:sp>
          <p:nvSpPr>
            <p:cNvPr id="25" name="Freeform 25"/>
            <p:cNvSpPr/>
            <p:nvPr/>
          </p:nvSpPr>
          <p:spPr>
            <a:xfrm>
              <a:off x="0" y="0"/>
              <a:ext cx="14407021" cy="1268182"/>
            </a:xfrm>
            <a:custGeom>
              <a:avLst/>
              <a:gdLst/>
              <a:ahLst/>
              <a:cxnLst/>
              <a:rect l="l" t="t" r="r" b="b"/>
              <a:pathLst>
                <a:path w="14407021" h="1268182">
                  <a:moveTo>
                    <a:pt x="0" y="0"/>
                  </a:moveTo>
                  <a:lnTo>
                    <a:pt x="14407021" y="0"/>
                  </a:lnTo>
                  <a:lnTo>
                    <a:pt x="14407021" y="1268182"/>
                  </a:lnTo>
                  <a:lnTo>
                    <a:pt x="0" y="1268182"/>
                  </a:lnTo>
                  <a:close/>
                </a:path>
              </a:pathLst>
            </a:custGeom>
            <a:solidFill>
              <a:srgbClr val="000000">
                <a:alpha val="0"/>
              </a:srgbClr>
            </a:solidFill>
          </p:spPr>
          <p:txBody>
            <a:bodyPr/>
            <a:lstStyle/>
            <a:p>
              <a:endParaRPr lang="el-GR"/>
            </a:p>
          </p:txBody>
        </p:sp>
        <p:sp>
          <p:nvSpPr>
            <p:cNvPr id="26" name="TextBox 26"/>
            <p:cNvSpPr txBox="1"/>
            <p:nvPr/>
          </p:nvSpPr>
          <p:spPr>
            <a:xfrm>
              <a:off x="0" y="38100"/>
              <a:ext cx="14407022" cy="1230082"/>
            </a:xfrm>
            <a:prstGeom prst="rect">
              <a:avLst/>
            </a:prstGeom>
          </p:spPr>
          <p:txBody>
            <a:bodyPr lIns="0" tIns="0" rIns="0" bIns="0" rtlCol="0" anchor="b"/>
            <a:lstStyle/>
            <a:p>
              <a:pPr>
                <a:lnSpc>
                  <a:spcPts val="5400"/>
                </a:lnSpc>
              </a:pPr>
              <a:r>
                <a:rPr lang="es-ES" sz="5000" b="1" dirty="0">
                  <a:solidFill>
                    <a:srgbClr val="FFFFFF"/>
                  </a:solidFill>
                  <a:latin typeface="Georgia Bold"/>
                  <a:ea typeface="Georgia Bold"/>
                  <a:cs typeface="Georgia Bold"/>
                  <a:sym typeface="Georgia Bold"/>
                </a:rPr>
                <a:t>El problema de la moda rápida</a:t>
              </a:r>
              <a:endParaRPr lang="en-US" sz="5000" b="1" dirty="0">
                <a:solidFill>
                  <a:srgbClr val="FFFFFF"/>
                </a:solidFill>
                <a:latin typeface="Georgia Bold"/>
                <a:ea typeface="Georgia Bold"/>
                <a:cs typeface="Georgia Bold"/>
                <a:sym typeface="Georgia Bold"/>
              </a:endParaRPr>
            </a:p>
          </p:txBody>
        </p:sp>
      </p:grpSp>
      <p:sp>
        <p:nvSpPr>
          <p:cNvPr id="27" name="TextBox 27"/>
          <p:cNvSpPr txBox="1"/>
          <p:nvPr/>
        </p:nvSpPr>
        <p:spPr>
          <a:xfrm>
            <a:off x="7897226" y="2294160"/>
            <a:ext cx="2774050" cy="503921"/>
          </a:xfrm>
          <a:prstGeom prst="rect">
            <a:avLst/>
          </a:prstGeom>
        </p:spPr>
        <p:txBody>
          <a:bodyPr lIns="0" tIns="0" rIns="0" bIns="0" rtlCol="0" anchor="t">
            <a:spAutoFit/>
          </a:bodyPr>
          <a:lstStyle/>
          <a:p>
            <a:pPr algn="ctr">
              <a:lnSpc>
                <a:spcPts val="3600"/>
              </a:lnSpc>
            </a:pPr>
            <a:r>
              <a:rPr lang="en-US" sz="5400">
                <a:solidFill>
                  <a:srgbClr val="8D5CFF"/>
                </a:solidFill>
                <a:latin typeface="Arial"/>
                <a:ea typeface="Arial"/>
                <a:cs typeface="Arial"/>
                <a:sym typeface="Arial"/>
              </a:rPr>
              <a:t>Efectos</a:t>
            </a:r>
          </a:p>
        </p:txBody>
      </p:sp>
      <p:sp>
        <p:nvSpPr>
          <p:cNvPr id="28" name="Freeform 28" descr="Basura con relleno sólido"/>
          <p:cNvSpPr/>
          <p:nvPr/>
        </p:nvSpPr>
        <p:spPr>
          <a:xfrm>
            <a:off x="1511744" y="3628131"/>
            <a:ext cx="1991412" cy="1991412"/>
          </a:xfrm>
          <a:custGeom>
            <a:avLst/>
            <a:gdLst/>
            <a:ahLst/>
            <a:cxnLst/>
            <a:rect l="l" t="t" r="r" b="b"/>
            <a:pathLst>
              <a:path w="1991412" h="1991412">
                <a:moveTo>
                  <a:pt x="0" y="0"/>
                </a:moveTo>
                <a:lnTo>
                  <a:pt x="1991411" y="0"/>
                </a:lnTo>
                <a:lnTo>
                  <a:pt x="1991411" y="1991412"/>
                </a:lnTo>
                <a:lnTo>
                  <a:pt x="0" y="19914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sp>
        <p:nvSpPr>
          <p:cNvPr id="29" name="Freeform 29" descr="Ballena con relleno sólido"/>
          <p:cNvSpPr/>
          <p:nvPr/>
        </p:nvSpPr>
        <p:spPr>
          <a:xfrm>
            <a:off x="6123078" y="3628131"/>
            <a:ext cx="1835870" cy="1835870"/>
          </a:xfrm>
          <a:custGeom>
            <a:avLst/>
            <a:gdLst/>
            <a:ahLst/>
            <a:cxnLst/>
            <a:rect l="l" t="t" r="r" b="b"/>
            <a:pathLst>
              <a:path w="1835870" h="1835870">
                <a:moveTo>
                  <a:pt x="0" y="0"/>
                </a:moveTo>
                <a:lnTo>
                  <a:pt x="1835870" y="0"/>
                </a:lnTo>
                <a:lnTo>
                  <a:pt x="1835870" y="1835869"/>
                </a:lnTo>
                <a:lnTo>
                  <a:pt x="0" y="183586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l-GR"/>
          </a:p>
        </p:txBody>
      </p:sp>
      <p:sp>
        <p:nvSpPr>
          <p:cNvPr id="30" name="Freeform 30" descr="Botella de agua con relleno sólido"/>
          <p:cNvSpPr/>
          <p:nvPr/>
        </p:nvSpPr>
        <p:spPr>
          <a:xfrm>
            <a:off x="10329056" y="3546616"/>
            <a:ext cx="1835868" cy="1835868"/>
          </a:xfrm>
          <a:custGeom>
            <a:avLst/>
            <a:gdLst/>
            <a:ahLst/>
            <a:cxnLst/>
            <a:rect l="l" t="t" r="r" b="b"/>
            <a:pathLst>
              <a:path w="1835868" h="1835868">
                <a:moveTo>
                  <a:pt x="0" y="0"/>
                </a:moveTo>
                <a:lnTo>
                  <a:pt x="1835868" y="0"/>
                </a:lnTo>
                <a:lnTo>
                  <a:pt x="1835868" y="1835868"/>
                </a:lnTo>
                <a:lnTo>
                  <a:pt x="0" y="183586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l-GR"/>
          </a:p>
        </p:txBody>
      </p:sp>
      <p:sp>
        <p:nvSpPr>
          <p:cNvPr id="31" name="Freeform 31" descr="Vínculo con relleno sólido"/>
          <p:cNvSpPr/>
          <p:nvPr/>
        </p:nvSpPr>
        <p:spPr>
          <a:xfrm>
            <a:off x="14637490" y="3628131"/>
            <a:ext cx="1991412" cy="1991412"/>
          </a:xfrm>
          <a:custGeom>
            <a:avLst/>
            <a:gdLst/>
            <a:ahLst/>
            <a:cxnLst/>
            <a:rect l="l" t="t" r="r" b="b"/>
            <a:pathLst>
              <a:path w="1991412" h="1991412">
                <a:moveTo>
                  <a:pt x="0" y="0"/>
                </a:moveTo>
                <a:lnTo>
                  <a:pt x="1991412" y="0"/>
                </a:lnTo>
                <a:lnTo>
                  <a:pt x="1991412" y="1991412"/>
                </a:lnTo>
                <a:lnTo>
                  <a:pt x="0" y="199141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l-GR"/>
          </a:p>
        </p:txBody>
      </p:sp>
      <p:sp>
        <p:nvSpPr>
          <p:cNvPr id="32" name="TextBox 32"/>
          <p:cNvSpPr txBox="1"/>
          <p:nvPr/>
        </p:nvSpPr>
        <p:spPr>
          <a:xfrm>
            <a:off x="785930" y="5916942"/>
            <a:ext cx="3399495" cy="1410643"/>
          </a:xfrm>
          <a:prstGeom prst="rect">
            <a:avLst/>
          </a:prstGeom>
        </p:spPr>
        <p:txBody>
          <a:bodyPr lIns="0" tIns="0" rIns="0" bIns="0" rtlCol="0" anchor="t">
            <a:spAutoFit/>
          </a:bodyPr>
          <a:lstStyle/>
          <a:p>
            <a:pPr algn="ctr">
              <a:lnSpc>
                <a:spcPts val="3240"/>
              </a:lnSpc>
            </a:pPr>
            <a:r>
              <a:rPr lang="en-US" sz="3000" b="1" dirty="0" err="1">
                <a:solidFill>
                  <a:srgbClr val="FFFFFF"/>
                </a:solidFill>
                <a:latin typeface="Arial Bold"/>
                <a:ea typeface="Arial Bold"/>
                <a:cs typeface="Arial Bold"/>
                <a:sym typeface="Arial Bold"/>
              </a:rPr>
              <a:t>Residuos</a:t>
            </a:r>
            <a:endParaRPr lang="en-US" sz="3000" b="1" dirty="0">
              <a:solidFill>
                <a:srgbClr val="FFFFFF"/>
              </a:solidFill>
              <a:latin typeface="Arial Bold"/>
              <a:ea typeface="Arial Bold"/>
              <a:cs typeface="Arial Bold"/>
              <a:sym typeface="Arial Bold"/>
            </a:endParaRPr>
          </a:p>
          <a:p>
            <a:pPr algn="ctr">
              <a:lnSpc>
                <a:spcPts val="2592"/>
              </a:lnSpc>
            </a:pPr>
            <a:r>
              <a:rPr lang="es-ES" sz="2400" dirty="0">
                <a:solidFill>
                  <a:srgbClr val="FFFFFF"/>
                </a:solidFill>
                <a:latin typeface="Arial"/>
                <a:ea typeface="Arial"/>
                <a:cs typeface="Arial"/>
                <a:sym typeface="Arial"/>
              </a:rPr>
              <a:t>1,92 millones de toneladas de residuos textiles generados al año</a:t>
            </a:r>
            <a:endParaRPr lang="en-US" sz="2400" dirty="0">
              <a:solidFill>
                <a:srgbClr val="FFFFFF"/>
              </a:solidFill>
              <a:latin typeface="Arial"/>
              <a:ea typeface="Arial"/>
              <a:cs typeface="Arial"/>
              <a:sym typeface="Arial"/>
            </a:endParaRPr>
          </a:p>
        </p:txBody>
      </p:sp>
      <p:sp>
        <p:nvSpPr>
          <p:cNvPr id="33" name="TextBox 33"/>
          <p:cNvSpPr txBox="1"/>
          <p:nvPr/>
        </p:nvSpPr>
        <p:spPr>
          <a:xfrm>
            <a:off x="4837544" y="5916942"/>
            <a:ext cx="4023124" cy="1744067"/>
          </a:xfrm>
          <a:prstGeom prst="rect">
            <a:avLst/>
          </a:prstGeom>
        </p:spPr>
        <p:txBody>
          <a:bodyPr lIns="0" tIns="0" rIns="0" bIns="0" rtlCol="0" anchor="t">
            <a:spAutoFit/>
          </a:bodyPr>
          <a:lstStyle/>
          <a:p>
            <a:pPr algn="ctr">
              <a:lnSpc>
                <a:spcPts val="3240"/>
              </a:lnSpc>
            </a:pPr>
            <a:r>
              <a:rPr lang="en-US" sz="3000" b="1" dirty="0" err="1">
                <a:solidFill>
                  <a:srgbClr val="FFFFFF"/>
                </a:solidFill>
                <a:latin typeface="Arial Bold"/>
                <a:ea typeface="Arial Bold"/>
                <a:cs typeface="Arial Bold"/>
                <a:sym typeface="Arial Bold"/>
              </a:rPr>
              <a:t>Océanos</a:t>
            </a:r>
            <a:endParaRPr lang="en-US" sz="3000" b="1" dirty="0">
              <a:solidFill>
                <a:srgbClr val="FFFFFF"/>
              </a:solidFill>
              <a:latin typeface="Arial Bold"/>
              <a:ea typeface="Arial Bold"/>
              <a:cs typeface="Arial Bold"/>
              <a:sym typeface="Arial Bold"/>
            </a:endParaRPr>
          </a:p>
          <a:p>
            <a:pPr algn="ctr">
              <a:lnSpc>
                <a:spcPts val="2592"/>
              </a:lnSpc>
            </a:pPr>
            <a:r>
              <a:rPr lang="es-ES" sz="2400" dirty="0">
                <a:solidFill>
                  <a:srgbClr val="FFFFFF"/>
                </a:solidFill>
                <a:latin typeface="Arial"/>
                <a:ea typeface="Arial"/>
                <a:cs typeface="Arial"/>
                <a:sym typeface="Arial"/>
              </a:rPr>
              <a:t>La industria libera medio millón de toneladas de microfibra al océano cada año</a:t>
            </a:r>
            <a:endParaRPr lang="en-US" sz="2400" dirty="0">
              <a:solidFill>
                <a:srgbClr val="FFFFFF"/>
              </a:solidFill>
              <a:latin typeface="Arial"/>
              <a:ea typeface="Arial"/>
              <a:cs typeface="Arial"/>
              <a:sym typeface="Arial"/>
            </a:endParaRPr>
          </a:p>
        </p:txBody>
      </p:sp>
      <p:sp>
        <p:nvSpPr>
          <p:cNvPr id="34" name="TextBox 34"/>
          <p:cNvSpPr txBox="1"/>
          <p:nvPr/>
        </p:nvSpPr>
        <p:spPr>
          <a:xfrm>
            <a:off x="9427335" y="5916942"/>
            <a:ext cx="3823542" cy="1744067"/>
          </a:xfrm>
          <a:prstGeom prst="rect">
            <a:avLst/>
          </a:prstGeom>
        </p:spPr>
        <p:txBody>
          <a:bodyPr lIns="0" tIns="0" rIns="0" bIns="0" rtlCol="0" anchor="t">
            <a:spAutoFit/>
          </a:bodyPr>
          <a:lstStyle/>
          <a:p>
            <a:pPr algn="ctr">
              <a:lnSpc>
                <a:spcPts val="3240"/>
              </a:lnSpc>
            </a:pPr>
            <a:r>
              <a:rPr lang="en-US" sz="3000" b="1" dirty="0" err="1">
                <a:solidFill>
                  <a:srgbClr val="FFFFFF"/>
                </a:solidFill>
                <a:latin typeface="Arial Bold"/>
                <a:ea typeface="Arial Bold"/>
                <a:cs typeface="Arial Bold"/>
                <a:sym typeface="Arial Bold"/>
              </a:rPr>
              <a:t>Contaminación</a:t>
            </a:r>
            <a:endParaRPr lang="en-US" sz="3000" b="1" dirty="0">
              <a:solidFill>
                <a:srgbClr val="FFFFFF"/>
              </a:solidFill>
              <a:latin typeface="Arial Bold"/>
              <a:ea typeface="Arial Bold"/>
              <a:cs typeface="Arial Bold"/>
              <a:sym typeface="Arial Bold"/>
            </a:endParaRPr>
          </a:p>
          <a:p>
            <a:pPr algn="ctr">
              <a:lnSpc>
                <a:spcPts val="2592"/>
              </a:lnSpc>
            </a:pPr>
            <a:r>
              <a:rPr lang="es-ES" sz="2400" dirty="0">
                <a:solidFill>
                  <a:srgbClr val="FFFFFF"/>
                </a:solidFill>
                <a:latin typeface="Arial"/>
                <a:ea typeface="Arial"/>
                <a:cs typeface="Arial"/>
                <a:sym typeface="Arial"/>
              </a:rPr>
              <a:t>Desde el tejido utilizando petróleo, durante los procesos de teñido, lavado y secado</a:t>
            </a:r>
            <a:endParaRPr lang="en-US" sz="2400" dirty="0">
              <a:solidFill>
                <a:srgbClr val="FFFFFF"/>
              </a:solidFill>
              <a:latin typeface="Arial"/>
              <a:ea typeface="Arial"/>
              <a:cs typeface="Arial"/>
              <a:sym typeface="Arial"/>
            </a:endParaRPr>
          </a:p>
        </p:txBody>
      </p:sp>
      <p:sp>
        <p:nvSpPr>
          <p:cNvPr id="35" name="TextBox 35"/>
          <p:cNvSpPr txBox="1"/>
          <p:nvPr/>
        </p:nvSpPr>
        <p:spPr>
          <a:xfrm>
            <a:off x="13817544" y="5916942"/>
            <a:ext cx="3823542" cy="1410643"/>
          </a:xfrm>
          <a:prstGeom prst="rect">
            <a:avLst/>
          </a:prstGeom>
        </p:spPr>
        <p:txBody>
          <a:bodyPr lIns="0" tIns="0" rIns="0" bIns="0" rtlCol="0" anchor="t">
            <a:spAutoFit/>
          </a:bodyPr>
          <a:lstStyle/>
          <a:p>
            <a:pPr algn="ctr">
              <a:lnSpc>
                <a:spcPts val="3240"/>
              </a:lnSpc>
            </a:pPr>
            <a:r>
              <a:rPr lang="en-US" sz="3000" b="1" dirty="0">
                <a:solidFill>
                  <a:srgbClr val="FFFFFF"/>
                </a:solidFill>
                <a:latin typeface="Arial Bold"/>
                <a:ea typeface="Arial Bold"/>
                <a:cs typeface="Arial Bold"/>
                <a:sym typeface="Arial Bold"/>
              </a:rPr>
              <a:t>Social</a:t>
            </a:r>
          </a:p>
          <a:p>
            <a:pPr algn="ctr">
              <a:lnSpc>
                <a:spcPts val="2592"/>
              </a:lnSpc>
            </a:pPr>
            <a:r>
              <a:rPr lang="es-ES" sz="2400" dirty="0">
                <a:solidFill>
                  <a:srgbClr val="FFFFFF"/>
                </a:solidFill>
                <a:latin typeface="Arial"/>
                <a:ea typeface="Arial"/>
                <a:cs typeface="Arial"/>
                <a:sym typeface="Arial"/>
              </a:rPr>
              <a:t>Los trabajadores textiles en países asiáticos pagaban 0,50 </a:t>
            </a:r>
            <a:r>
              <a:rPr lang="es-ES" sz="2400" dirty="0" err="1">
                <a:solidFill>
                  <a:srgbClr val="FFFFFF"/>
                </a:solidFill>
                <a:latin typeface="Arial"/>
                <a:ea typeface="Arial"/>
                <a:cs typeface="Arial"/>
                <a:sym typeface="Arial"/>
              </a:rPr>
              <a:t>cts</a:t>
            </a:r>
            <a:r>
              <a:rPr lang="es-ES" sz="2400" dirty="0">
                <a:solidFill>
                  <a:srgbClr val="FFFFFF"/>
                </a:solidFill>
                <a:latin typeface="Arial"/>
                <a:ea typeface="Arial"/>
                <a:cs typeface="Arial"/>
                <a:sym typeface="Arial"/>
              </a:rPr>
              <a:t> por hora</a:t>
            </a:r>
            <a:endParaRPr lang="en-US" sz="2400" dirty="0">
              <a:solidFill>
                <a:srgbClr val="FFFFFF"/>
              </a:solidFill>
              <a:latin typeface="Arial"/>
              <a:ea typeface="Arial"/>
              <a:cs typeface="Arial"/>
              <a:sym typeface="Arial"/>
            </a:endParaRPr>
          </a:p>
        </p:txBody>
      </p:sp>
      <p:pic>
        <p:nvPicPr>
          <p:cNvPr id="36" name="Picture 2" descr="Cofinanciado por el programa Erasmus+ de la Unión Europea Horizontal">
            <a:extLst>
              <a:ext uri="{FF2B5EF4-FFF2-40B4-BE49-F238E27FC236}">
                <a16:creationId xmlns:a16="http://schemas.microsoft.com/office/drawing/2014/main" id="{FDD4DA4A-BE63-0B0D-2375-804BE77E6698}"/>
              </a:ext>
            </a:extLst>
          </p:cNvPr>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8"/>
              <a:stretch>
                <a:fillRect l="-33" r="-33"/>
              </a:stretch>
            </a:blipFill>
          </p:spPr>
          <p:txBody>
            <a:bodyPr/>
            <a:lstStyle/>
            <a:p>
              <a:endParaRPr lang="el-GR"/>
            </a:p>
          </p:txBody>
        </p:sp>
      </p:grpSp>
      <p:grpSp>
        <p:nvGrpSpPr>
          <p:cNvPr id="21" name="Group 21"/>
          <p:cNvGrpSpPr/>
          <p:nvPr/>
        </p:nvGrpSpPr>
        <p:grpSpPr>
          <a:xfrm>
            <a:off x="5710658" y="678386"/>
            <a:ext cx="8964615" cy="951137"/>
            <a:chOff x="0" y="0"/>
            <a:chExt cx="11952819" cy="1268183"/>
          </a:xfrm>
        </p:grpSpPr>
        <p:sp>
          <p:nvSpPr>
            <p:cNvPr id="22" name="Freeform 22"/>
            <p:cNvSpPr/>
            <p:nvPr/>
          </p:nvSpPr>
          <p:spPr>
            <a:xfrm>
              <a:off x="0" y="0"/>
              <a:ext cx="11952820" cy="1268183"/>
            </a:xfrm>
            <a:custGeom>
              <a:avLst/>
              <a:gdLst/>
              <a:ahLst/>
              <a:cxnLst/>
              <a:rect l="l" t="t" r="r" b="b"/>
              <a:pathLst>
                <a:path w="11952820" h="1268183">
                  <a:moveTo>
                    <a:pt x="0" y="0"/>
                  </a:moveTo>
                  <a:lnTo>
                    <a:pt x="11952820" y="0"/>
                  </a:lnTo>
                  <a:lnTo>
                    <a:pt x="11952820" y="1268183"/>
                  </a:lnTo>
                  <a:lnTo>
                    <a:pt x="0" y="1268183"/>
                  </a:lnTo>
                  <a:close/>
                </a:path>
              </a:pathLst>
            </a:custGeom>
            <a:solidFill>
              <a:srgbClr val="000000">
                <a:alpha val="0"/>
              </a:srgbClr>
            </a:solidFill>
          </p:spPr>
          <p:txBody>
            <a:bodyPr/>
            <a:lstStyle/>
            <a:p>
              <a:endParaRPr lang="el-GR"/>
            </a:p>
          </p:txBody>
        </p:sp>
        <p:sp>
          <p:nvSpPr>
            <p:cNvPr id="23" name="TextBox 23"/>
            <p:cNvSpPr txBox="1"/>
            <p:nvPr/>
          </p:nvSpPr>
          <p:spPr>
            <a:xfrm>
              <a:off x="0" y="38100"/>
              <a:ext cx="11952819" cy="1230083"/>
            </a:xfrm>
            <a:prstGeom prst="rect">
              <a:avLst/>
            </a:prstGeom>
          </p:spPr>
          <p:txBody>
            <a:bodyPr lIns="0" tIns="0" rIns="0" bIns="0" rtlCol="0" anchor="b"/>
            <a:lstStyle/>
            <a:p>
              <a:pPr>
                <a:lnSpc>
                  <a:spcPts val="5400"/>
                </a:lnSpc>
              </a:pPr>
              <a:r>
                <a:rPr lang="en-US" sz="5000" b="1" dirty="0">
                  <a:solidFill>
                    <a:srgbClr val="FFFFFF"/>
                  </a:solidFill>
                  <a:latin typeface="Georgia Bold"/>
                  <a:ea typeface="Georgia Bold"/>
                  <a:cs typeface="Georgia Bold"/>
                  <a:sym typeface="Georgia Bold"/>
                </a:rPr>
                <a:t>Un </a:t>
              </a:r>
              <a:r>
                <a:rPr lang="en-US" sz="5000" b="1" dirty="0" err="1">
                  <a:solidFill>
                    <a:srgbClr val="FFFFFF"/>
                  </a:solidFill>
                  <a:latin typeface="Georgia Bold"/>
                  <a:ea typeface="Georgia Bold"/>
                  <a:cs typeface="Georgia Bold"/>
                  <a:sym typeface="Georgia Bold"/>
                </a:rPr>
                <a:t>problema</a:t>
              </a:r>
              <a:r>
                <a:rPr lang="en-US" sz="5000" b="1" dirty="0">
                  <a:solidFill>
                    <a:srgbClr val="FFFFFF"/>
                  </a:solidFill>
                  <a:latin typeface="Georgia Bold"/>
                  <a:ea typeface="Georgia Bold"/>
                  <a:cs typeface="Georgia Bold"/>
                  <a:sym typeface="Georgia Bold"/>
                </a:rPr>
                <a:t> </a:t>
              </a:r>
              <a:r>
                <a:rPr lang="en-US" sz="5000" b="1" dirty="0" err="1">
                  <a:solidFill>
                    <a:srgbClr val="FFFFFF"/>
                  </a:solidFill>
                  <a:latin typeface="Georgia Bold"/>
                  <a:ea typeface="Georgia Bold"/>
                  <a:cs typeface="Georgia Bold"/>
                  <a:sym typeface="Georgia Bold"/>
                </a:rPr>
                <a:t>creciente</a:t>
              </a:r>
              <a:endParaRPr lang="en-US" sz="5000" b="1" dirty="0">
                <a:solidFill>
                  <a:srgbClr val="FFFFFF"/>
                </a:solidFill>
                <a:latin typeface="Georgia Bold"/>
                <a:ea typeface="Georgia Bold"/>
                <a:cs typeface="Georgia Bold"/>
                <a:sym typeface="Georgia Bold"/>
              </a:endParaRPr>
            </a:p>
          </p:txBody>
        </p:sp>
      </p:grpSp>
      <p:sp>
        <p:nvSpPr>
          <p:cNvPr id="24" name="TextBox 24"/>
          <p:cNvSpPr txBox="1"/>
          <p:nvPr/>
        </p:nvSpPr>
        <p:spPr>
          <a:xfrm>
            <a:off x="927978" y="3852875"/>
            <a:ext cx="8568843" cy="2308324"/>
          </a:xfrm>
          <a:prstGeom prst="rect">
            <a:avLst/>
          </a:prstGeom>
        </p:spPr>
        <p:txBody>
          <a:bodyPr lIns="0" tIns="0" rIns="0" bIns="0" rtlCol="0" anchor="t">
            <a:spAutoFit/>
          </a:bodyPr>
          <a:lstStyle/>
          <a:p>
            <a:pPr algn="ctr">
              <a:lnSpc>
                <a:spcPts val="3600"/>
              </a:lnSpc>
            </a:pPr>
            <a:r>
              <a:rPr lang="es-ES" sz="3300" dirty="0">
                <a:solidFill>
                  <a:srgbClr val="FFFFFF"/>
                </a:solidFill>
                <a:latin typeface="Arial"/>
                <a:ea typeface="Arial"/>
                <a:cs typeface="Arial"/>
                <a:sym typeface="Arial"/>
              </a:rPr>
              <a:t>La moda rápida es un modelo dominante hoy en día</a:t>
            </a:r>
          </a:p>
          <a:p>
            <a:pPr algn="ctr">
              <a:lnSpc>
                <a:spcPts val="3600"/>
              </a:lnSpc>
            </a:pPr>
            <a:endParaRPr lang="en-US" sz="3300" dirty="0">
              <a:solidFill>
                <a:srgbClr val="FFFFFF"/>
              </a:solidFill>
              <a:latin typeface="Arial"/>
              <a:ea typeface="Arial"/>
              <a:cs typeface="Arial"/>
              <a:sym typeface="Arial"/>
            </a:endParaRPr>
          </a:p>
          <a:p>
            <a:pPr algn="ctr">
              <a:lnSpc>
                <a:spcPts val="3600"/>
              </a:lnSpc>
            </a:pPr>
            <a:r>
              <a:rPr lang="es-ES" sz="3300" dirty="0">
                <a:solidFill>
                  <a:srgbClr val="FFFFFF"/>
                </a:solidFill>
                <a:latin typeface="Arial"/>
                <a:ea typeface="Arial"/>
                <a:cs typeface="Arial"/>
                <a:sym typeface="Arial"/>
              </a:rPr>
              <a:t>El uso de prendas disminuyó un 36% 
en 15 años</a:t>
            </a:r>
            <a:endParaRPr lang="en-US" sz="3300" dirty="0">
              <a:solidFill>
                <a:srgbClr val="FFFFFF"/>
              </a:solidFill>
              <a:latin typeface="Arial"/>
              <a:ea typeface="Arial"/>
              <a:cs typeface="Arial"/>
              <a:sym typeface="Arial"/>
            </a:endParaRPr>
          </a:p>
        </p:txBody>
      </p:sp>
      <p:grpSp>
        <p:nvGrpSpPr>
          <p:cNvPr id="25" name="Group 25"/>
          <p:cNvGrpSpPr>
            <a:grpSpLocks noChangeAspect="1"/>
          </p:cNvGrpSpPr>
          <p:nvPr/>
        </p:nvGrpSpPr>
        <p:grpSpPr>
          <a:xfrm>
            <a:off x="9735501" y="2350714"/>
            <a:ext cx="6307688" cy="4979100"/>
            <a:chOff x="0" y="0"/>
            <a:chExt cx="8410250" cy="6638800"/>
          </a:xfrm>
        </p:grpSpPr>
        <p:sp>
          <p:nvSpPr>
            <p:cNvPr id="26" name="Freeform 26"/>
            <p:cNvSpPr/>
            <p:nvPr/>
          </p:nvSpPr>
          <p:spPr>
            <a:xfrm>
              <a:off x="0" y="0"/>
              <a:ext cx="8410194" cy="6638798"/>
            </a:xfrm>
            <a:custGeom>
              <a:avLst/>
              <a:gdLst/>
              <a:ahLst/>
              <a:cxnLst/>
              <a:rect l="l" t="t" r="r" b="b"/>
              <a:pathLst>
                <a:path w="8410194" h="6638798">
                  <a:moveTo>
                    <a:pt x="0" y="0"/>
                  </a:moveTo>
                  <a:lnTo>
                    <a:pt x="8410194" y="0"/>
                  </a:lnTo>
                  <a:lnTo>
                    <a:pt x="8410194" y="6638798"/>
                  </a:lnTo>
                  <a:lnTo>
                    <a:pt x="0" y="6638798"/>
                  </a:lnTo>
                  <a:lnTo>
                    <a:pt x="0" y="0"/>
                  </a:lnTo>
                  <a:close/>
                </a:path>
              </a:pathLst>
            </a:custGeom>
            <a:blipFill>
              <a:blip r:embed="rId9"/>
              <a:stretch>
                <a:fillRect/>
              </a:stretch>
            </a:blipFill>
          </p:spPr>
          <p:txBody>
            <a:bodyPr/>
            <a:lstStyle/>
            <a:p>
              <a:endParaRPr lang="el-GR"/>
            </a:p>
          </p:txBody>
        </p:sp>
      </p:grpSp>
      <p:pic>
        <p:nvPicPr>
          <p:cNvPr id="27" name="Picture 2" descr="Cofinanciado por el programa Erasmus+ de la Unión Europea Horizontal">
            <a:extLst>
              <a:ext uri="{FF2B5EF4-FFF2-40B4-BE49-F238E27FC236}">
                <a16:creationId xmlns:a16="http://schemas.microsoft.com/office/drawing/2014/main" id="{735E07DB-C979-9586-4B87-D765E5D00E34}"/>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grpSp>
        <p:nvGrpSpPr>
          <p:cNvPr id="18" name="Group 18"/>
          <p:cNvGrpSpPr>
            <a:grpSpLocks noChangeAspect="1"/>
          </p:cNvGrpSpPr>
          <p:nvPr/>
        </p:nvGrpSpPr>
        <p:grpSpPr>
          <a:xfrm>
            <a:off x="1052204" y="452011"/>
            <a:ext cx="2882265" cy="1403886"/>
            <a:chOff x="0" y="0"/>
            <a:chExt cx="3843020" cy="1871848"/>
          </a:xfrm>
        </p:grpSpPr>
        <p:sp>
          <p:nvSpPr>
            <p:cNvPr id="19" name="Freeform 19"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8"/>
              <a:stretch>
                <a:fillRect l="-33" r="-33"/>
              </a:stretch>
            </a:blipFill>
          </p:spPr>
          <p:txBody>
            <a:bodyPr/>
            <a:lstStyle/>
            <a:p>
              <a:endParaRPr lang="el-GR"/>
            </a:p>
          </p:txBody>
        </p:sp>
      </p:grpSp>
      <p:grpSp>
        <p:nvGrpSpPr>
          <p:cNvPr id="20" name="Group 20"/>
          <p:cNvGrpSpPr/>
          <p:nvPr/>
        </p:nvGrpSpPr>
        <p:grpSpPr>
          <a:xfrm>
            <a:off x="4781204" y="992505"/>
            <a:ext cx="12577343" cy="838197"/>
            <a:chOff x="0" y="0"/>
            <a:chExt cx="16769790" cy="1117596"/>
          </a:xfrm>
        </p:grpSpPr>
        <p:sp>
          <p:nvSpPr>
            <p:cNvPr id="21" name="Freeform 21"/>
            <p:cNvSpPr/>
            <p:nvPr/>
          </p:nvSpPr>
          <p:spPr>
            <a:xfrm>
              <a:off x="0" y="0"/>
              <a:ext cx="16769790" cy="1117596"/>
            </a:xfrm>
            <a:custGeom>
              <a:avLst/>
              <a:gdLst/>
              <a:ahLst/>
              <a:cxnLst/>
              <a:rect l="l" t="t" r="r" b="b"/>
              <a:pathLst>
                <a:path w="16769790" h="1117596">
                  <a:moveTo>
                    <a:pt x="0" y="0"/>
                  </a:moveTo>
                  <a:lnTo>
                    <a:pt x="16769790" y="0"/>
                  </a:lnTo>
                  <a:lnTo>
                    <a:pt x="16769790" y="1117596"/>
                  </a:lnTo>
                  <a:lnTo>
                    <a:pt x="0" y="1117596"/>
                  </a:lnTo>
                  <a:close/>
                </a:path>
              </a:pathLst>
            </a:custGeom>
            <a:solidFill>
              <a:srgbClr val="000000">
                <a:alpha val="0"/>
              </a:srgbClr>
            </a:solidFill>
          </p:spPr>
          <p:txBody>
            <a:bodyPr/>
            <a:lstStyle/>
            <a:p>
              <a:endParaRPr lang="el-GR"/>
            </a:p>
          </p:txBody>
        </p:sp>
        <p:sp>
          <p:nvSpPr>
            <p:cNvPr id="22" name="TextBox 22"/>
            <p:cNvSpPr txBox="1"/>
            <p:nvPr/>
          </p:nvSpPr>
          <p:spPr>
            <a:xfrm>
              <a:off x="0" y="66675"/>
              <a:ext cx="16769790" cy="1050921"/>
            </a:xfrm>
            <a:prstGeom prst="rect">
              <a:avLst/>
            </a:prstGeom>
          </p:spPr>
          <p:txBody>
            <a:bodyPr lIns="0" tIns="0" rIns="0" bIns="0" rtlCol="0" anchor="b"/>
            <a:lstStyle/>
            <a:p>
              <a:pPr>
                <a:lnSpc>
                  <a:spcPts val="6480"/>
                </a:lnSpc>
              </a:pPr>
              <a:r>
                <a:rPr lang="es-ES" sz="6000" b="1" dirty="0">
                  <a:solidFill>
                    <a:srgbClr val="FFFFFF"/>
                  </a:solidFill>
                  <a:latin typeface="Georgia Bold"/>
                  <a:ea typeface="Georgia Bold"/>
                  <a:cs typeface="Georgia Bold"/>
                  <a:sym typeface="Georgia Bold"/>
                </a:rPr>
                <a:t>El sector textil hoy en día</a:t>
              </a:r>
              <a:endParaRPr lang="en-US" sz="6000" b="1" dirty="0">
                <a:solidFill>
                  <a:srgbClr val="FFFFFF"/>
                </a:solidFill>
                <a:latin typeface="Georgia Bold"/>
                <a:ea typeface="Georgia Bold"/>
                <a:cs typeface="Georgia Bold"/>
                <a:sym typeface="Georgia Bold"/>
              </a:endParaRPr>
            </a:p>
          </p:txBody>
        </p:sp>
      </p:grpSp>
      <p:sp>
        <p:nvSpPr>
          <p:cNvPr id="23" name="Freeform 23" descr="Κύκλος με αριστερό βέλος περίγραμμα"/>
          <p:cNvSpPr/>
          <p:nvPr/>
        </p:nvSpPr>
        <p:spPr>
          <a:xfrm>
            <a:off x="2185093" y="3885618"/>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sp>
        <p:nvSpPr>
          <p:cNvPr id="24" name="Freeform 24" descr="Μεταποιήσεις και ραπτική περίγραμμα"/>
          <p:cNvSpPr/>
          <p:nvPr/>
        </p:nvSpPr>
        <p:spPr>
          <a:xfrm>
            <a:off x="8458200" y="3885618"/>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l-GR"/>
          </a:p>
        </p:txBody>
      </p:sp>
      <p:sp>
        <p:nvSpPr>
          <p:cNvPr id="25" name="Freeform 25" descr="Νερό περίγραμμα"/>
          <p:cNvSpPr/>
          <p:nvPr/>
        </p:nvSpPr>
        <p:spPr>
          <a:xfrm>
            <a:off x="14343674" y="3771900"/>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l-GR"/>
          </a:p>
        </p:txBody>
      </p:sp>
      <p:sp>
        <p:nvSpPr>
          <p:cNvPr id="26" name="TextBox 26"/>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27" name="Group 27"/>
          <p:cNvGrpSpPr/>
          <p:nvPr/>
        </p:nvGrpSpPr>
        <p:grpSpPr>
          <a:xfrm>
            <a:off x="-1" y="2173450"/>
            <a:ext cx="7319049" cy="1065422"/>
            <a:chOff x="0" y="0"/>
            <a:chExt cx="2048479" cy="280605"/>
          </a:xfrm>
        </p:grpSpPr>
        <p:sp>
          <p:nvSpPr>
            <p:cNvPr id="28" name="Freeform 28"/>
            <p:cNvSpPr/>
            <p:nvPr/>
          </p:nvSpPr>
          <p:spPr>
            <a:xfrm>
              <a:off x="0" y="0"/>
              <a:ext cx="2048479" cy="280605"/>
            </a:xfrm>
            <a:custGeom>
              <a:avLst/>
              <a:gdLst/>
              <a:ahLst/>
              <a:cxnLst/>
              <a:rect l="l" t="t" r="r" b="b"/>
              <a:pathLst>
                <a:path w="2048479" h="280605">
                  <a:moveTo>
                    <a:pt x="50765" y="0"/>
                  </a:moveTo>
                  <a:lnTo>
                    <a:pt x="1997714" y="0"/>
                  </a:lnTo>
                  <a:cubicBezTo>
                    <a:pt x="2011178" y="0"/>
                    <a:pt x="2024090" y="5348"/>
                    <a:pt x="2033610" y="14869"/>
                  </a:cubicBezTo>
                  <a:cubicBezTo>
                    <a:pt x="2043131" y="24389"/>
                    <a:pt x="2048479" y="37301"/>
                    <a:pt x="2048479" y="50765"/>
                  </a:cubicBezTo>
                  <a:lnTo>
                    <a:pt x="2048479" y="229840"/>
                  </a:lnTo>
                  <a:cubicBezTo>
                    <a:pt x="2048479" y="243304"/>
                    <a:pt x="2043131" y="256216"/>
                    <a:pt x="2033610" y="265736"/>
                  </a:cubicBezTo>
                  <a:cubicBezTo>
                    <a:pt x="2024090" y="275257"/>
                    <a:pt x="2011178" y="280605"/>
                    <a:pt x="1997714" y="280605"/>
                  </a:cubicBezTo>
                  <a:lnTo>
                    <a:pt x="50765" y="280605"/>
                  </a:lnTo>
                  <a:cubicBezTo>
                    <a:pt x="37301" y="280605"/>
                    <a:pt x="24389" y="275257"/>
                    <a:pt x="14869" y="265736"/>
                  </a:cubicBezTo>
                  <a:cubicBezTo>
                    <a:pt x="5348" y="256216"/>
                    <a:pt x="0" y="243304"/>
                    <a:pt x="0" y="229840"/>
                  </a:cubicBezTo>
                  <a:lnTo>
                    <a:pt x="0" y="50765"/>
                  </a:lnTo>
                  <a:cubicBezTo>
                    <a:pt x="0" y="37301"/>
                    <a:pt x="5348" y="24389"/>
                    <a:pt x="14869" y="14869"/>
                  </a:cubicBezTo>
                  <a:cubicBezTo>
                    <a:pt x="24389" y="5348"/>
                    <a:pt x="37301" y="0"/>
                    <a:pt x="50765" y="0"/>
                  </a:cubicBezTo>
                  <a:close/>
                </a:path>
              </a:pathLst>
            </a:custGeom>
            <a:solidFill>
              <a:srgbClr val="75C73E"/>
            </a:solidFill>
          </p:spPr>
          <p:txBody>
            <a:bodyPr/>
            <a:lstStyle/>
            <a:p>
              <a:endParaRPr lang="el-GR" dirty="0"/>
            </a:p>
          </p:txBody>
        </p:sp>
        <p:sp>
          <p:nvSpPr>
            <p:cNvPr id="29" name="TextBox 29"/>
            <p:cNvSpPr txBox="1"/>
            <p:nvPr/>
          </p:nvSpPr>
          <p:spPr>
            <a:xfrm>
              <a:off x="0" y="19050"/>
              <a:ext cx="2048479" cy="261555"/>
            </a:xfrm>
            <a:prstGeom prst="rect">
              <a:avLst/>
            </a:prstGeom>
          </p:spPr>
          <p:txBody>
            <a:bodyPr lIns="50800" tIns="50800" rIns="50800" bIns="50800" rtlCol="0" anchor="ctr"/>
            <a:lstStyle/>
            <a:p>
              <a:pPr algn="ctr">
                <a:lnSpc>
                  <a:spcPts val="2592"/>
                </a:lnSpc>
              </a:pPr>
              <a:endParaRPr/>
            </a:p>
          </p:txBody>
        </p:sp>
      </p:grpSp>
      <p:sp>
        <p:nvSpPr>
          <p:cNvPr id="30" name="TextBox 30"/>
          <p:cNvSpPr txBox="1"/>
          <p:nvPr/>
        </p:nvSpPr>
        <p:spPr>
          <a:xfrm>
            <a:off x="238865" y="2496459"/>
            <a:ext cx="7701678" cy="410369"/>
          </a:xfrm>
          <a:prstGeom prst="rect">
            <a:avLst/>
          </a:prstGeom>
        </p:spPr>
        <p:txBody>
          <a:bodyPr lIns="0" tIns="0" rIns="0" bIns="0" rtlCol="0" anchor="t">
            <a:spAutoFit/>
          </a:bodyPr>
          <a:lstStyle/>
          <a:p>
            <a:pPr>
              <a:lnSpc>
                <a:spcPts val="3207"/>
              </a:lnSpc>
            </a:pPr>
            <a:r>
              <a:rPr lang="en-US" sz="3300" b="1" dirty="0">
                <a:solidFill>
                  <a:srgbClr val="FFFFFF"/>
                </a:solidFill>
                <a:latin typeface="Arial Bold"/>
                <a:ea typeface="Arial Bold"/>
                <a:cs typeface="Arial Bold"/>
                <a:sym typeface="Arial Bold"/>
              </a:rPr>
              <a:t>ESCENARIO 1 - MODA RÁPIDA</a:t>
            </a:r>
          </a:p>
        </p:txBody>
      </p:sp>
      <p:sp>
        <p:nvSpPr>
          <p:cNvPr id="31" name="TextBox 31"/>
          <p:cNvSpPr txBox="1"/>
          <p:nvPr/>
        </p:nvSpPr>
        <p:spPr>
          <a:xfrm>
            <a:off x="1028700" y="5875389"/>
            <a:ext cx="3906041" cy="1019175"/>
          </a:xfrm>
          <a:prstGeom prst="rect">
            <a:avLst/>
          </a:prstGeom>
        </p:spPr>
        <p:txBody>
          <a:bodyPr lIns="0" tIns="0" rIns="0" bIns="0" rtlCol="0" anchor="t">
            <a:spAutoFit/>
          </a:bodyPr>
          <a:lstStyle/>
          <a:p>
            <a:pPr algn="ctr">
              <a:lnSpc>
                <a:spcPts val="3960"/>
              </a:lnSpc>
            </a:pPr>
            <a:r>
              <a:rPr lang="es-ES" sz="3300" dirty="0">
                <a:solidFill>
                  <a:srgbClr val="FFFFFF"/>
                </a:solidFill>
                <a:latin typeface="Arial"/>
                <a:ea typeface="Arial"/>
                <a:cs typeface="Arial"/>
                <a:sym typeface="Arial"/>
              </a:rPr>
              <a:t>Nació a finales del siglo XX</a:t>
            </a:r>
            <a:endParaRPr lang="en-US" sz="3300" dirty="0">
              <a:solidFill>
                <a:srgbClr val="FFFFFF"/>
              </a:solidFill>
              <a:latin typeface="Arial"/>
              <a:ea typeface="Arial"/>
              <a:cs typeface="Arial"/>
              <a:sym typeface="Arial"/>
            </a:endParaRPr>
          </a:p>
        </p:txBody>
      </p:sp>
      <p:sp>
        <p:nvSpPr>
          <p:cNvPr id="32" name="TextBox 32"/>
          <p:cNvSpPr txBox="1"/>
          <p:nvPr/>
        </p:nvSpPr>
        <p:spPr>
          <a:xfrm>
            <a:off x="6874846" y="5889084"/>
            <a:ext cx="4195029" cy="2019977"/>
          </a:xfrm>
          <a:prstGeom prst="rect">
            <a:avLst/>
          </a:prstGeom>
        </p:spPr>
        <p:txBody>
          <a:bodyPr lIns="0" tIns="0" rIns="0" bIns="0" rtlCol="0" anchor="t">
            <a:spAutoFit/>
          </a:bodyPr>
          <a:lstStyle/>
          <a:p>
            <a:pPr algn="ctr">
              <a:lnSpc>
                <a:spcPts val="3960"/>
              </a:lnSpc>
            </a:pPr>
            <a:r>
              <a:rPr lang="es-ES" sz="3300" dirty="0">
                <a:solidFill>
                  <a:srgbClr val="FFFFFF"/>
                </a:solidFill>
                <a:latin typeface="Arial"/>
                <a:ea typeface="Arial"/>
                <a:cs typeface="Arial"/>
                <a:sym typeface="Arial"/>
              </a:rPr>
              <a:t>Producción rápida y rotación de ropa barata y de baja calidad</a:t>
            </a:r>
            <a:endParaRPr lang="en-US" sz="3300" dirty="0">
              <a:solidFill>
                <a:srgbClr val="FFFFFF"/>
              </a:solidFill>
              <a:latin typeface="Arial"/>
              <a:ea typeface="Arial"/>
              <a:cs typeface="Arial"/>
              <a:sym typeface="Arial"/>
            </a:endParaRPr>
          </a:p>
        </p:txBody>
      </p:sp>
      <p:sp>
        <p:nvSpPr>
          <p:cNvPr id="33" name="TextBox 33"/>
          <p:cNvSpPr txBox="1"/>
          <p:nvPr/>
        </p:nvSpPr>
        <p:spPr>
          <a:xfrm>
            <a:off x="12931959" y="5889084"/>
            <a:ext cx="4195029" cy="2614791"/>
          </a:xfrm>
          <a:prstGeom prst="rect">
            <a:avLst/>
          </a:prstGeom>
        </p:spPr>
        <p:txBody>
          <a:bodyPr lIns="0" tIns="0" rIns="0" bIns="0" rtlCol="0" anchor="t">
            <a:spAutoFit/>
          </a:bodyPr>
          <a:lstStyle/>
          <a:p>
            <a:pPr algn="ctr">
              <a:lnSpc>
                <a:spcPts val="3960"/>
              </a:lnSpc>
            </a:pPr>
            <a:r>
              <a:rPr lang="es-ES" sz="3300" dirty="0">
                <a:solidFill>
                  <a:srgbClr val="FFFFFF"/>
                </a:solidFill>
                <a:latin typeface="Arial"/>
                <a:ea typeface="Arial"/>
                <a:cs typeface="Arial"/>
                <a:sym typeface="Arial"/>
              </a:rPr>
              <a:t>Segundo mayor consumidor de agua y responsable del 10% de los GEI a nivel mundial (ONU)</a:t>
            </a:r>
            <a:endParaRPr lang="en-US" sz="3300" dirty="0">
              <a:solidFill>
                <a:srgbClr val="FFFFFF"/>
              </a:solidFill>
              <a:latin typeface="Arial"/>
              <a:ea typeface="Arial"/>
              <a:cs typeface="Arial"/>
              <a:sym typeface="Arial"/>
            </a:endParaRPr>
          </a:p>
        </p:txBody>
      </p:sp>
      <p:pic>
        <p:nvPicPr>
          <p:cNvPr id="34" name="Picture 2" descr="Cofinanciado por el programa Erasmus+ de la Unión Europea Horizontal">
            <a:extLst>
              <a:ext uri="{FF2B5EF4-FFF2-40B4-BE49-F238E27FC236}">
                <a16:creationId xmlns:a16="http://schemas.microsoft.com/office/drawing/2014/main" id="{5880EB59-FF2F-0097-4AFD-D66BF48D2F30}"/>
              </a:ext>
            </a:extLst>
          </p:cNvPr>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8"/>
              <a:stretch>
                <a:fillRect l="-33" r="-33"/>
              </a:stretch>
            </a:blipFill>
          </p:spPr>
          <p:txBody>
            <a:bodyPr/>
            <a:lstStyle/>
            <a:p>
              <a:endParaRPr lang="el-GR"/>
            </a:p>
          </p:txBody>
        </p:sp>
      </p:grpSp>
      <p:grpSp>
        <p:nvGrpSpPr>
          <p:cNvPr id="21" name="Group 21"/>
          <p:cNvGrpSpPr/>
          <p:nvPr/>
        </p:nvGrpSpPr>
        <p:grpSpPr>
          <a:xfrm>
            <a:off x="-1" y="2173450"/>
            <a:ext cx="7319049" cy="1065422"/>
            <a:chOff x="0" y="0"/>
            <a:chExt cx="2048479" cy="280605"/>
          </a:xfrm>
        </p:grpSpPr>
        <p:sp>
          <p:nvSpPr>
            <p:cNvPr id="22" name="Freeform 22"/>
            <p:cNvSpPr/>
            <p:nvPr/>
          </p:nvSpPr>
          <p:spPr>
            <a:xfrm>
              <a:off x="0" y="0"/>
              <a:ext cx="2048479" cy="280605"/>
            </a:xfrm>
            <a:custGeom>
              <a:avLst/>
              <a:gdLst/>
              <a:ahLst/>
              <a:cxnLst/>
              <a:rect l="l" t="t" r="r" b="b"/>
              <a:pathLst>
                <a:path w="2048479" h="280605">
                  <a:moveTo>
                    <a:pt x="50765" y="0"/>
                  </a:moveTo>
                  <a:lnTo>
                    <a:pt x="1997714" y="0"/>
                  </a:lnTo>
                  <a:cubicBezTo>
                    <a:pt x="2011178" y="0"/>
                    <a:pt x="2024090" y="5348"/>
                    <a:pt x="2033610" y="14869"/>
                  </a:cubicBezTo>
                  <a:cubicBezTo>
                    <a:pt x="2043131" y="24389"/>
                    <a:pt x="2048479" y="37301"/>
                    <a:pt x="2048479" y="50765"/>
                  </a:cubicBezTo>
                  <a:lnTo>
                    <a:pt x="2048479" y="229840"/>
                  </a:lnTo>
                  <a:cubicBezTo>
                    <a:pt x="2048479" y="243304"/>
                    <a:pt x="2043131" y="256216"/>
                    <a:pt x="2033610" y="265736"/>
                  </a:cubicBezTo>
                  <a:cubicBezTo>
                    <a:pt x="2024090" y="275257"/>
                    <a:pt x="2011178" y="280605"/>
                    <a:pt x="1997714" y="280605"/>
                  </a:cubicBezTo>
                  <a:lnTo>
                    <a:pt x="50765" y="280605"/>
                  </a:lnTo>
                  <a:cubicBezTo>
                    <a:pt x="37301" y="280605"/>
                    <a:pt x="24389" y="275257"/>
                    <a:pt x="14869" y="265736"/>
                  </a:cubicBezTo>
                  <a:cubicBezTo>
                    <a:pt x="5348" y="256216"/>
                    <a:pt x="0" y="243304"/>
                    <a:pt x="0" y="229840"/>
                  </a:cubicBezTo>
                  <a:lnTo>
                    <a:pt x="0" y="50765"/>
                  </a:lnTo>
                  <a:cubicBezTo>
                    <a:pt x="0" y="37301"/>
                    <a:pt x="5348" y="24389"/>
                    <a:pt x="14869" y="14869"/>
                  </a:cubicBezTo>
                  <a:cubicBezTo>
                    <a:pt x="24389" y="5348"/>
                    <a:pt x="37301" y="0"/>
                    <a:pt x="50765" y="0"/>
                  </a:cubicBezTo>
                  <a:close/>
                </a:path>
              </a:pathLst>
            </a:custGeom>
            <a:solidFill>
              <a:srgbClr val="75C73E"/>
            </a:solidFill>
          </p:spPr>
          <p:txBody>
            <a:bodyPr/>
            <a:lstStyle/>
            <a:p>
              <a:endParaRPr lang="el-GR"/>
            </a:p>
          </p:txBody>
        </p:sp>
        <p:sp>
          <p:nvSpPr>
            <p:cNvPr id="23" name="TextBox 23"/>
            <p:cNvSpPr txBox="1"/>
            <p:nvPr/>
          </p:nvSpPr>
          <p:spPr>
            <a:xfrm>
              <a:off x="0" y="19050"/>
              <a:ext cx="2048479" cy="261555"/>
            </a:xfrm>
            <a:prstGeom prst="rect">
              <a:avLst/>
            </a:prstGeom>
          </p:spPr>
          <p:txBody>
            <a:bodyPr lIns="50800" tIns="50800" rIns="50800" bIns="50800" rtlCol="0" anchor="ctr"/>
            <a:lstStyle/>
            <a:p>
              <a:pPr algn="ctr">
                <a:lnSpc>
                  <a:spcPts val="2592"/>
                </a:lnSpc>
              </a:pPr>
              <a:endParaRPr/>
            </a:p>
          </p:txBody>
        </p:sp>
      </p:grpSp>
      <p:grpSp>
        <p:nvGrpSpPr>
          <p:cNvPr id="24" name="Group 24"/>
          <p:cNvGrpSpPr/>
          <p:nvPr/>
        </p:nvGrpSpPr>
        <p:grpSpPr>
          <a:xfrm>
            <a:off x="4781205" y="992505"/>
            <a:ext cx="9620595" cy="838197"/>
            <a:chOff x="0" y="0"/>
            <a:chExt cx="12827460" cy="1117596"/>
          </a:xfrm>
        </p:grpSpPr>
        <p:sp>
          <p:nvSpPr>
            <p:cNvPr id="25" name="Freeform 25"/>
            <p:cNvSpPr/>
            <p:nvPr/>
          </p:nvSpPr>
          <p:spPr>
            <a:xfrm>
              <a:off x="0" y="0"/>
              <a:ext cx="12827460" cy="1117596"/>
            </a:xfrm>
            <a:custGeom>
              <a:avLst/>
              <a:gdLst/>
              <a:ahLst/>
              <a:cxnLst/>
              <a:rect l="l" t="t" r="r" b="b"/>
              <a:pathLst>
                <a:path w="12827460" h="1117596">
                  <a:moveTo>
                    <a:pt x="0" y="0"/>
                  </a:moveTo>
                  <a:lnTo>
                    <a:pt x="12827460" y="0"/>
                  </a:lnTo>
                  <a:lnTo>
                    <a:pt x="12827460" y="1117596"/>
                  </a:lnTo>
                  <a:lnTo>
                    <a:pt x="0" y="1117596"/>
                  </a:lnTo>
                  <a:close/>
                </a:path>
              </a:pathLst>
            </a:custGeom>
            <a:solidFill>
              <a:srgbClr val="000000">
                <a:alpha val="0"/>
              </a:srgbClr>
            </a:solidFill>
          </p:spPr>
          <p:txBody>
            <a:bodyPr/>
            <a:lstStyle/>
            <a:p>
              <a:endParaRPr lang="el-GR"/>
            </a:p>
          </p:txBody>
        </p:sp>
        <p:sp>
          <p:nvSpPr>
            <p:cNvPr id="26" name="TextBox 26"/>
            <p:cNvSpPr txBox="1"/>
            <p:nvPr/>
          </p:nvSpPr>
          <p:spPr>
            <a:xfrm>
              <a:off x="0" y="66675"/>
              <a:ext cx="12827460" cy="1050921"/>
            </a:xfrm>
            <a:prstGeom prst="rect">
              <a:avLst/>
            </a:prstGeom>
          </p:spPr>
          <p:txBody>
            <a:bodyPr lIns="0" tIns="0" rIns="0" bIns="0" rtlCol="0" anchor="b"/>
            <a:lstStyle/>
            <a:p>
              <a:pPr algn="l">
                <a:lnSpc>
                  <a:spcPts val="6480"/>
                </a:lnSpc>
              </a:pPr>
              <a:r>
                <a:rPr lang="en-US" sz="6000" b="1">
                  <a:solidFill>
                    <a:srgbClr val="FFFFFF"/>
                  </a:solidFill>
                  <a:latin typeface="Georgia Bold"/>
                  <a:ea typeface="Georgia Bold"/>
                  <a:cs typeface="Georgia Bold"/>
                  <a:sym typeface="Georgia Bold"/>
                </a:rPr>
                <a:t>The textile sector today</a:t>
              </a:r>
            </a:p>
          </p:txBody>
        </p:sp>
      </p:grpSp>
      <p:sp>
        <p:nvSpPr>
          <p:cNvPr id="27" name="Freeform 27" descr="Κρεμάστρα περίγραμμα"/>
          <p:cNvSpPr/>
          <p:nvPr/>
        </p:nvSpPr>
        <p:spPr>
          <a:xfrm>
            <a:off x="2411085" y="3904705"/>
            <a:ext cx="1371600" cy="1371600"/>
          </a:xfrm>
          <a:custGeom>
            <a:avLst/>
            <a:gdLst/>
            <a:ahLst/>
            <a:cxnLst/>
            <a:rect l="l" t="t" r="r" b="b"/>
            <a:pathLst>
              <a:path w="1371600" h="1371600">
                <a:moveTo>
                  <a:pt x="0" y="0"/>
                </a:moveTo>
                <a:lnTo>
                  <a:pt x="1371600" y="0"/>
                </a:lnTo>
                <a:lnTo>
                  <a:pt x="1371600" y="1371601"/>
                </a:lnTo>
                <a:lnTo>
                  <a:pt x="0" y="13716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sp>
        <p:nvSpPr>
          <p:cNvPr id="28" name="TextBox 28"/>
          <p:cNvSpPr txBox="1"/>
          <p:nvPr/>
        </p:nvSpPr>
        <p:spPr>
          <a:xfrm>
            <a:off x="6908460" y="5846445"/>
            <a:ext cx="4978739" cy="2532937"/>
          </a:xfrm>
          <a:prstGeom prst="rect">
            <a:avLst/>
          </a:prstGeom>
        </p:spPr>
        <p:txBody>
          <a:bodyPr wrap="square" lIns="0" tIns="0" rIns="0" bIns="0" rtlCol="0" anchor="t">
            <a:spAutoFit/>
          </a:bodyPr>
          <a:lstStyle/>
          <a:p>
            <a:pPr algn="ctr">
              <a:lnSpc>
                <a:spcPts val="3960"/>
              </a:lnSpc>
            </a:pPr>
            <a:r>
              <a:rPr lang="es-ES" sz="3300" dirty="0">
                <a:solidFill>
                  <a:srgbClr val="FFFFFF"/>
                </a:solidFill>
                <a:latin typeface="Arial"/>
                <a:ea typeface="Arial"/>
                <a:cs typeface="Arial"/>
                <a:sym typeface="Arial"/>
              </a:rPr>
              <a:t>Eliminación problemática de residuos textiles: 1,92 millones de toneladas de residuos generados anualmente</a:t>
            </a:r>
            <a:endParaRPr lang="en-US" sz="3300" dirty="0">
              <a:solidFill>
                <a:srgbClr val="FFFFFF"/>
              </a:solidFill>
              <a:latin typeface="Arial"/>
              <a:ea typeface="Arial"/>
              <a:cs typeface="Arial"/>
              <a:sym typeface="Arial"/>
            </a:endParaRPr>
          </a:p>
        </p:txBody>
      </p:sp>
      <p:sp>
        <p:nvSpPr>
          <p:cNvPr id="29" name="TextBox 29"/>
          <p:cNvSpPr txBox="1"/>
          <p:nvPr/>
        </p:nvSpPr>
        <p:spPr>
          <a:xfrm>
            <a:off x="13425432" y="5846445"/>
            <a:ext cx="3634309" cy="1507016"/>
          </a:xfrm>
          <a:prstGeom prst="rect">
            <a:avLst/>
          </a:prstGeom>
        </p:spPr>
        <p:txBody>
          <a:bodyPr lIns="0" tIns="0" rIns="0" bIns="0" rtlCol="0" anchor="t">
            <a:spAutoFit/>
          </a:bodyPr>
          <a:lstStyle/>
          <a:p>
            <a:pPr algn="ctr">
              <a:lnSpc>
                <a:spcPts val="3960"/>
              </a:lnSpc>
            </a:pPr>
            <a:r>
              <a:rPr lang="es-ES" sz="3300" dirty="0">
                <a:solidFill>
                  <a:srgbClr val="FFFFFF"/>
                </a:solidFill>
                <a:latin typeface="Arial"/>
                <a:ea typeface="Arial"/>
                <a:cs typeface="Arial"/>
                <a:sym typeface="Arial"/>
              </a:rPr>
              <a:t>Moda ultrarrápida: ciclo de fabricación de 5-7 días</a:t>
            </a:r>
            <a:endParaRPr lang="en-US" sz="3300" dirty="0">
              <a:solidFill>
                <a:srgbClr val="FFFFFF"/>
              </a:solidFill>
              <a:latin typeface="Arial"/>
              <a:ea typeface="Arial"/>
              <a:cs typeface="Arial"/>
              <a:sym typeface="Arial"/>
            </a:endParaRPr>
          </a:p>
        </p:txBody>
      </p:sp>
      <p:sp>
        <p:nvSpPr>
          <p:cNvPr id="30" name="TextBox 30"/>
          <p:cNvSpPr txBox="1"/>
          <p:nvPr/>
        </p:nvSpPr>
        <p:spPr>
          <a:xfrm>
            <a:off x="1028700" y="5846445"/>
            <a:ext cx="4113075" cy="2614791"/>
          </a:xfrm>
          <a:prstGeom prst="rect">
            <a:avLst/>
          </a:prstGeom>
        </p:spPr>
        <p:txBody>
          <a:bodyPr lIns="0" tIns="0" rIns="0" bIns="0" rtlCol="0" anchor="t">
            <a:spAutoFit/>
          </a:bodyPr>
          <a:lstStyle/>
          <a:p>
            <a:pPr algn="ctr">
              <a:lnSpc>
                <a:spcPts val="3960"/>
              </a:lnSpc>
            </a:pPr>
            <a:r>
              <a:rPr lang="es-ES" sz="3300" dirty="0">
                <a:solidFill>
                  <a:srgbClr val="FFFFFF"/>
                </a:solidFill>
                <a:latin typeface="Arial"/>
                <a:ea typeface="Arial"/>
                <a:cs typeface="Arial"/>
                <a:sym typeface="Arial"/>
              </a:rPr>
              <a:t>El número de veces que se lleva una prenda ha disminuido un 36% en los últimos 15 años</a:t>
            </a:r>
            <a:endParaRPr lang="en-US" sz="3300" dirty="0">
              <a:solidFill>
                <a:srgbClr val="FFFFFF"/>
              </a:solidFill>
              <a:latin typeface="Arial"/>
              <a:ea typeface="Arial"/>
              <a:cs typeface="Arial"/>
              <a:sym typeface="Arial"/>
            </a:endParaRPr>
          </a:p>
        </p:txBody>
      </p:sp>
      <p:sp>
        <p:nvSpPr>
          <p:cNvPr id="31" name="Freeform 31" descr="Μεταποιήσεις και ραπτική περίγραμμα"/>
          <p:cNvSpPr/>
          <p:nvPr/>
        </p:nvSpPr>
        <p:spPr>
          <a:xfrm>
            <a:off x="14556787" y="3904705"/>
            <a:ext cx="1371600" cy="1371600"/>
          </a:xfrm>
          <a:custGeom>
            <a:avLst/>
            <a:gdLst/>
            <a:ahLst/>
            <a:cxnLst/>
            <a:rect l="l" t="t" r="r" b="b"/>
            <a:pathLst>
              <a:path w="1371600" h="1371600">
                <a:moveTo>
                  <a:pt x="0" y="0"/>
                </a:moveTo>
                <a:lnTo>
                  <a:pt x="1371600" y="0"/>
                </a:lnTo>
                <a:lnTo>
                  <a:pt x="1371600" y="1371601"/>
                </a:lnTo>
                <a:lnTo>
                  <a:pt x="0" y="13716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l-GR"/>
          </a:p>
        </p:txBody>
      </p:sp>
      <p:sp>
        <p:nvSpPr>
          <p:cNvPr id="32" name="Freeform 32" descr="Βιωσιμότητα περίγραμμα"/>
          <p:cNvSpPr/>
          <p:nvPr/>
        </p:nvSpPr>
        <p:spPr>
          <a:xfrm>
            <a:off x="8338508" y="3904705"/>
            <a:ext cx="1371600" cy="1371600"/>
          </a:xfrm>
          <a:custGeom>
            <a:avLst/>
            <a:gdLst/>
            <a:ahLst/>
            <a:cxnLst/>
            <a:rect l="l" t="t" r="r" b="b"/>
            <a:pathLst>
              <a:path w="1371600" h="1371600">
                <a:moveTo>
                  <a:pt x="0" y="0"/>
                </a:moveTo>
                <a:lnTo>
                  <a:pt x="1371600" y="0"/>
                </a:lnTo>
                <a:lnTo>
                  <a:pt x="1371600" y="1371601"/>
                </a:lnTo>
                <a:lnTo>
                  <a:pt x="0" y="137160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l-GR"/>
          </a:p>
        </p:txBody>
      </p:sp>
      <p:sp>
        <p:nvSpPr>
          <p:cNvPr id="33" name="TextBox 33"/>
          <p:cNvSpPr txBox="1"/>
          <p:nvPr/>
        </p:nvSpPr>
        <p:spPr>
          <a:xfrm>
            <a:off x="207261" y="2496459"/>
            <a:ext cx="7701678" cy="410369"/>
          </a:xfrm>
          <a:prstGeom prst="rect">
            <a:avLst/>
          </a:prstGeom>
        </p:spPr>
        <p:txBody>
          <a:bodyPr lIns="0" tIns="0" rIns="0" bIns="0" rtlCol="0" anchor="t">
            <a:spAutoFit/>
          </a:bodyPr>
          <a:lstStyle/>
          <a:p>
            <a:pPr>
              <a:lnSpc>
                <a:spcPts val="3207"/>
              </a:lnSpc>
            </a:pPr>
            <a:r>
              <a:rPr lang="en-US" sz="3300" b="1" dirty="0">
                <a:solidFill>
                  <a:srgbClr val="FFFFFF"/>
                </a:solidFill>
                <a:latin typeface="Arial Bold"/>
                <a:ea typeface="Arial Bold"/>
                <a:cs typeface="Arial Bold"/>
                <a:sym typeface="Arial Bold"/>
              </a:rPr>
              <a:t>ESCENARIO 1 - MODA RÁPIDA</a:t>
            </a:r>
          </a:p>
        </p:txBody>
      </p:sp>
      <p:pic>
        <p:nvPicPr>
          <p:cNvPr id="34" name="Picture 2" descr="Cofinanciado por el programa Erasmus+ de la Unión Europea Horizontal">
            <a:extLst>
              <a:ext uri="{FF2B5EF4-FFF2-40B4-BE49-F238E27FC236}">
                <a16:creationId xmlns:a16="http://schemas.microsoft.com/office/drawing/2014/main" id="{8698DBA6-D12F-6A60-C918-304782DBD837}"/>
              </a:ext>
            </a:extLst>
          </p:cNvPr>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0358810" y="0"/>
            <a:ext cx="9668996" cy="8239990"/>
            <a:chOff x="0" y="0"/>
            <a:chExt cx="12891994" cy="10986654"/>
          </a:xfrm>
        </p:grpSpPr>
        <p:sp>
          <p:nvSpPr>
            <p:cNvPr id="20" name="Freeform 20"/>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9"/>
              <a:stretch>
                <a:fillRect b="-2"/>
              </a:stretch>
            </a:blipFill>
          </p:spPr>
          <p:txBody>
            <a:bodyPr/>
            <a:lstStyle/>
            <a:p>
              <a:endParaRPr lang="el-GR"/>
            </a:p>
          </p:txBody>
        </p:sp>
      </p:grpSp>
      <p:grpSp>
        <p:nvGrpSpPr>
          <p:cNvPr id="21" name="Group 21"/>
          <p:cNvGrpSpPr/>
          <p:nvPr/>
        </p:nvGrpSpPr>
        <p:grpSpPr>
          <a:xfrm>
            <a:off x="846620" y="547688"/>
            <a:ext cx="9091683" cy="1988345"/>
            <a:chOff x="0" y="0"/>
            <a:chExt cx="12122244" cy="2651126"/>
          </a:xfrm>
        </p:grpSpPr>
        <p:sp>
          <p:nvSpPr>
            <p:cNvPr id="22" name="Freeform 22"/>
            <p:cNvSpPr/>
            <p:nvPr/>
          </p:nvSpPr>
          <p:spPr>
            <a:xfrm>
              <a:off x="0" y="0"/>
              <a:ext cx="12122244" cy="2651126"/>
            </a:xfrm>
            <a:custGeom>
              <a:avLst/>
              <a:gdLst/>
              <a:ahLst/>
              <a:cxnLst/>
              <a:rect l="l" t="t" r="r" b="b"/>
              <a:pathLst>
                <a:path w="12122244" h="2651126">
                  <a:moveTo>
                    <a:pt x="0" y="0"/>
                  </a:moveTo>
                  <a:lnTo>
                    <a:pt x="12122244" y="0"/>
                  </a:lnTo>
                  <a:lnTo>
                    <a:pt x="12122244" y="2651126"/>
                  </a:lnTo>
                  <a:lnTo>
                    <a:pt x="0" y="2651126"/>
                  </a:lnTo>
                  <a:close/>
                </a:path>
              </a:pathLst>
            </a:custGeom>
            <a:solidFill>
              <a:srgbClr val="000000">
                <a:alpha val="0"/>
              </a:srgbClr>
            </a:solidFill>
          </p:spPr>
          <p:txBody>
            <a:bodyPr/>
            <a:lstStyle/>
            <a:p>
              <a:endParaRPr lang="el-GR"/>
            </a:p>
          </p:txBody>
        </p:sp>
        <p:sp>
          <p:nvSpPr>
            <p:cNvPr id="23" name="TextBox 23"/>
            <p:cNvSpPr txBox="1"/>
            <p:nvPr/>
          </p:nvSpPr>
          <p:spPr>
            <a:xfrm>
              <a:off x="0" y="66675"/>
              <a:ext cx="12122244" cy="2584451"/>
            </a:xfrm>
            <a:prstGeom prst="rect">
              <a:avLst/>
            </a:prstGeom>
          </p:spPr>
          <p:txBody>
            <a:bodyPr lIns="0" tIns="0" rIns="0" bIns="0" rtlCol="0" anchor="ctr"/>
            <a:lstStyle/>
            <a:p>
              <a:pPr>
                <a:lnSpc>
                  <a:spcPts val="6480"/>
                </a:lnSpc>
              </a:pPr>
              <a:r>
                <a:rPr lang="en-US" sz="6000" b="1" dirty="0">
                  <a:solidFill>
                    <a:srgbClr val="19112C"/>
                  </a:solidFill>
                  <a:latin typeface="Georgia Bold"/>
                  <a:ea typeface="Georgia Bold"/>
                  <a:cs typeface="Georgia Bold"/>
                  <a:sym typeface="Georgia Bold"/>
                </a:rPr>
                <a:t>Romper la </a:t>
              </a:r>
              <a:r>
                <a:rPr lang="en-US" sz="6000" b="1" dirty="0" err="1">
                  <a:solidFill>
                    <a:srgbClr val="19112C"/>
                  </a:solidFill>
                  <a:latin typeface="Georgia Bold"/>
                  <a:ea typeface="Georgia Bold"/>
                  <a:cs typeface="Georgia Bold"/>
                  <a:sym typeface="Georgia Bold"/>
                </a:rPr>
                <a:t>velocidad</a:t>
              </a:r>
              <a:endParaRPr lang="en-US" sz="6000" b="1" dirty="0">
                <a:solidFill>
                  <a:srgbClr val="19112C"/>
                </a:solidFill>
                <a:latin typeface="Georgia Bold"/>
                <a:ea typeface="Georgia Bold"/>
                <a:cs typeface="Georgia Bold"/>
                <a:sym typeface="Georgia Bold"/>
              </a:endParaRPr>
            </a:p>
            <a:p>
              <a:pPr>
                <a:lnSpc>
                  <a:spcPts val="6480"/>
                </a:lnSpc>
              </a:pPr>
              <a:r>
                <a:rPr lang="es-ES" sz="4400" dirty="0">
                  <a:solidFill>
                    <a:srgbClr val="19112C"/>
                  </a:solidFill>
                  <a:latin typeface="Georgia"/>
                  <a:ea typeface="Georgia"/>
                  <a:cs typeface="Georgia"/>
                  <a:sym typeface="Georgia"/>
                </a:rPr>
                <a:t>Cambio hacia la moda lenta</a:t>
              </a:r>
              <a:endParaRPr lang="en-US" sz="4400" dirty="0">
                <a:solidFill>
                  <a:srgbClr val="19112C"/>
                </a:solidFill>
                <a:latin typeface="Georgia"/>
                <a:ea typeface="Georgia"/>
                <a:cs typeface="Georgia"/>
                <a:sym typeface="Georgia"/>
              </a:endParaRPr>
            </a:p>
          </p:txBody>
        </p:sp>
      </p:grpSp>
      <p:sp>
        <p:nvSpPr>
          <p:cNvPr id="24" name="TextBox 24"/>
          <p:cNvSpPr txBox="1"/>
          <p:nvPr/>
        </p:nvSpPr>
        <p:spPr>
          <a:xfrm>
            <a:off x="846618" y="3281604"/>
            <a:ext cx="11677242" cy="5097742"/>
          </a:xfrm>
          <a:prstGeom prst="rect">
            <a:avLst/>
          </a:prstGeom>
        </p:spPr>
        <p:txBody>
          <a:bodyPr lIns="0" tIns="0" rIns="0" bIns="0" rtlCol="0" anchor="t">
            <a:spAutoFit/>
          </a:bodyPr>
          <a:lstStyle/>
          <a:p>
            <a:pPr>
              <a:lnSpc>
                <a:spcPts val="3960"/>
              </a:lnSpc>
            </a:pPr>
            <a:r>
              <a:rPr lang="es-ES" sz="3300" b="1" dirty="0">
                <a:solidFill>
                  <a:srgbClr val="19112C"/>
                </a:solidFill>
                <a:latin typeface="Arial" panose="020B0604020202020204" pitchFamily="34" charset="0"/>
                <a:ea typeface="Arial Bold"/>
                <a:cs typeface="Arial" panose="020B0604020202020204" pitchFamily="34" charset="0"/>
                <a:sym typeface="Arial Bold"/>
              </a:rPr>
              <a:t>La moda rápida</a:t>
            </a:r>
            <a:r>
              <a:rPr lang="es-ES" sz="3300" dirty="0">
                <a:solidFill>
                  <a:srgbClr val="19112C"/>
                </a:solidFill>
                <a:latin typeface="Arial" panose="020B0604020202020204" pitchFamily="34" charset="0"/>
                <a:ea typeface="Arial Bold"/>
                <a:cs typeface="Arial" panose="020B0604020202020204" pitchFamily="34" charset="0"/>
                <a:sym typeface="Arial Bold"/>
              </a:rPr>
              <a:t> sigue siendo el modelo de negocio dominante en el sector textil. Aunque es </a:t>
            </a:r>
            <a:r>
              <a:rPr lang="es-ES" sz="3300" b="1" dirty="0">
                <a:solidFill>
                  <a:srgbClr val="19112C"/>
                </a:solidFill>
                <a:latin typeface="Arial" panose="020B0604020202020204" pitchFamily="34" charset="0"/>
                <a:ea typeface="Arial Bold"/>
                <a:cs typeface="Arial" panose="020B0604020202020204" pitchFamily="34" charset="0"/>
                <a:sym typeface="Arial Bold"/>
              </a:rPr>
              <a:t>rentable, </a:t>
            </a:r>
            <a:r>
              <a:rPr lang="es-ES" sz="3300" dirty="0">
                <a:solidFill>
                  <a:srgbClr val="19112C"/>
                </a:solidFill>
                <a:latin typeface="Arial" panose="020B0604020202020204" pitchFamily="34" charset="0"/>
                <a:ea typeface="Arial Bold"/>
                <a:cs typeface="Arial" panose="020B0604020202020204" pitchFamily="34" charset="0"/>
                <a:sym typeface="Arial Bold"/>
              </a:rPr>
              <a:t>este modelo contribuye principalmente al </a:t>
            </a:r>
            <a:r>
              <a:rPr lang="es-ES" sz="3300" b="1" dirty="0">
                <a:solidFill>
                  <a:srgbClr val="19112C"/>
                </a:solidFill>
                <a:latin typeface="Arial" panose="020B0604020202020204" pitchFamily="34" charset="0"/>
                <a:ea typeface="Arial Bold"/>
                <a:cs typeface="Arial" panose="020B0604020202020204" pitchFamily="34" charset="0"/>
                <a:sym typeface="Arial Bold"/>
              </a:rPr>
              <a:t>sobreconsumo, el desperdicio </a:t>
            </a:r>
            <a:r>
              <a:rPr lang="es-ES" sz="3300" dirty="0">
                <a:solidFill>
                  <a:srgbClr val="19112C"/>
                </a:solidFill>
                <a:latin typeface="Arial" panose="020B0604020202020204" pitchFamily="34" charset="0"/>
                <a:ea typeface="Arial Bold"/>
                <a:cs typeface="Arial" panose="020B0604020202020204" pitchFamily="34" charset="0"/>
                <a:sym typeface="Arial Bold"/>
              </a:rPr>
              <a:t>y las prácticas laborales </a:t>
            </a:r>
            <a:r>
              <a:rPr lang="es-ES" sz="3300" b="1" dirty="0">
                <a:solidFill>
                  <a:srgbClr val="19112C"/>
                </a:solidFill>
                <a:latin typeface="Arial" panose="020B0604020202020204" pitchFamily="34" charset="0"/>
                <a:ea typeface="Arial Bold"/>
                <a:cs typeface="Arial" panose="020B0604020202020204" pitchFamily="34" charset="0"/>
                <a:sym typeface="Arial Bold"/>
              </a:rPr>
              <a:t>explotadoras</a:t>
            </a:r>
            <a:r>
              <a:rPr lang="es-ES" sz="3300" dirty="0">
                <a:solidFill>
                  <a:srgbClr val="19112C"/>
                </a:solidFill>
                <a:latin typeface="Arial" panose="020B0604020202020204" pitchFamily="34" charset="0"/>
                <a:ea typeface="Arial Bold"/>
                <a:cs typeface="Arial" panose="020B0604020202020204" pitchFamily="34" charset="0"/>
                <a:sym typeface="Arial Bold"/>
              </a:rPr>
              <a:t>. Al mismo tiempo, muchos consumidores, especialmente las generaciones más jóvenes, son cada vez más conscientes de la sostenibilidad, pero tienen dificultades para cambiar sus hábitos de compra. La tensión entre la asequibilidad, las tendencias de moda y la ética crea un panorama complejo tanto para productores como para consumidores</a:t>
            </a:r>
            <a:r>
              <a:rPr lang="es-ES" sz="3300" b="1" dirty="0">
                <a:solidFill>
                  <a:srgbClr val="19112C"/>
                </a:solidFill>
                <a:latin typeface="Arial" panose="020B0604020202020204" pitchFamily="34" charset="0"/>
                <a:ea typeface="Arial Bold"/>
                <a:cs typeface="Arial" panose="020B0604020202020204" pitchFamily="34" charset="0"/>
                <a:sym typeface="Arial Bold"/>
              </a:rPr>
              <a:t>.</a:t>
            </a:r>
            <a:endParaRPr lang="en-US" sz="3300" dirty="0">
              <a:solidFill>
                <a:srgbClr val="19112C"/>
              </a:solidFill>
              <a:latin typeface="Arial" panose="020B0604020202020204" pitchFamily="34" charset="0"/>
              <a:ea typeface="Arial"/>
              <a:cs typeface="Arial" panose="020B0604020202020204" pitchFamily="34" charset="0"/>
              <a:sym typeface="Arial"/>
            </a:endParaRPr>
          </a:p>
        </p:txBody>
      </p:sp>
      <p:pic>
        <p:nvPicPr>
          <p:cNvPr id="26" name="Picture 2" descr="Cofinanciado por el programa Erasmus+ de la Unión Europea Horizontal">
            <a:extLst>
              <a:ext uri="{FF2B5EF4-FFF2-40B4-BE49-F238E27FC236}">
                <a16:creationId xmlns:a16="http://schemas.microsoft.com/office/drawing/2014/main" id="{EE2350D4-5CD2-F00B-C5A2-CFECA813B949}"/>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0358810" y="0"/>
            <a:ext cx="9668996" cy="8239990"/>
            <a:chOff x="0" y="0"/>
            <a:chExt cx="12891994" cy="10986654"/>
          </a:xfrm>
        </p:grpSpPr>
        <p:sp>
          <p:nvSpPr>
            <p:cNvPr id="20" name="Freeform 20"/>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9"/>
              <a:stretch>
                <a:fillRect b="-2"/>
              </a:stretch>
            </a:blipFill>
          </p:spPr>
          <p:txBody>
            <a:bodyPr/>
            <a:lstStyle/>
            <a:p>
              <a:endParaRPr lang="el-GR"/>
            </a:p>
          </p:txBody>
        </p:sp>
      </p:grpSp>
      <p:sp>
        <p:nvSpPr>
          <p:cNvPr id="21" name="TextBox 21"/>
          <p:cNvSpPr txBox="1"/>
          <p:nvPr/>
        </p:nvSpPr>
        <p:spPr>
          <a:xfrm>
            <a:off x="808664" y="2936738"/>
            <a:ext cx="11677212" cy="5514330"/>
          </a:xfrm>
          <a:prstGeom prst="rect">
            <a:avLst/>
          </a:prstGeom>
        </p:spPr>
        <p:txBody>
          <a:bodyPr lIns="0" tIns="0" rIns="0" bIns="0" rtlCol="0" anchor="t">
            <a:spAutoFit/>
          </a:bodyPr>
          <a:lstStyle/>
          <a:p>
            <a:pPr>
              <a:lnSpc>
                <a:spcPts val="4320"/>
              </a:lnSpc>
            </a:pPr>
            <a:r>
              <a:rPr lang="es-ES" sz="3600" b="1" dirty="0">
                <a:solidFill>
                  <a:srgbClr val="19112C"/>
                </a:solidFill>
                <a:latin typeface="Arial" panose="020B0604020202020204" pitchFamily="34" charset="0"/>
                <a:ea typeface="Arial Bold"/>
                <a:cs typeface="Arial" panose="020B0604020202020204" pitchFamily="34" charset="0"/>
                <a:sym typeface="Arial Bold"/>
              </a:rPr>
              <a:t>Por qué es importante:</a:t>
            </a:r>
          </a:p>
          <a:p>
            <a:pPr>
              <a:lnSpc>
                <a:spcPts val="4320"/>
              </a:lnSpc>
            </a:pPr>
            <a:r>
              <a:rPr lang="es-ES" sz="3600" dirty="0">
                <a:solidFill>
                  <a:srgbClr val="19112C"/>
                </a:solidFill>
                <a:latin typeface="Arial" panose="020B0604020202020204" pitchFamily="34" charset="0"/>
                <a:ea typeface="Arial Bold"/>
                <a:cs typeface="Arial" panose="020B0604020202020204" pitchFamily="34" charset="0"/>
                <a:sym typeface="Arial Bold"/>
              </a:rPr>
              <a:t>
- El modelo de moda rápida tiene enormes impactos sociales y medioambientales perjudiciales
- La concienciación aumenta y los consumidores exigen cada vez más productos sostenibles. La legislación de la UE está aumentando la demanda de sostenibilidad entre las empresas. 
- La calidad y longevidad de las prendas son elementos clave de la moda lenta.</a:t>
            </a:r>
            <a:endParaRPr lang="en-US" sz="3300" dirty="0">
              <a:solidFill>
                <a:srgbClr val="19112C"/>
              </a:solidFill>
              <a:latin typeface="Arial" panose="020B0604020202020204" pitchFamily="34" charset="0"/>
              <a:ea typeface="Arial"/>
              <a:cs typeface="Arial" panose="020B0604020202020204" pitchFamily="34" charset="0"/>
              <a:sym typeface="Arial"/>
            </a:endParaRPr>
          </a:p>
        </p:txBody>
      </p:sp>
      <p:grpSp>
        <p:nvGrpSpPr>
          <p:cNvPr id="25" name="Group 21">
            <a:extLst>
              <a:ext uri="{FF2B5EF4-FFF2-40B4-BE49-F238E27FC236}">
                <a16:creationId xmlns:a16="http://schemas.microsoft.com/office/drawing/2014/main" id="{59A2170C-A2A1-47A0-62F1-76B6F8416309}"/>
              </a:ext>
            </a:extLst>
          </p:cNvPr>
          <p:cNvGrpSpPr/>
          <p:nvPr/>
        </p:nvGrpSpPr>
        <p:grpSpPr>
          <a:xfrm>
            <a:off x="846620" y="547688"/>
            <a:ext cx="9091683" cy="1988345"/>
            <a:chOff x="0" y="0"/>
            <a:chExt cx="12122244" cy="2651126"/>
          </a:xfrm>
        </p:grpSpPr>
        <p:sp>
          <p:nvSpPr>
            <p:cNvPr id="26" name="Freeform 22">
              <a:extLst>
                <a:ext uri="{FF2B5EF4-FFF2-40B4-BE49-F238E27FC236}">
                  <a16:creationId xmlns:a16="http://schemas.microsoft.com/office/drawing/2014/main" id="{D9E05491-6D3A-3DCA-4354-0B1E29D5B627}"/>
                </a:ext>
              </a:extLst>
            </p:cNvPr>
            <p:cNvSpPr/>
            <p:nvPr/>
          </p:nvSpPr>
          <p:spPr>
            <a:xfrm>
              <a:off x="0" y="0"/>
              <a:ext cx="12122244" cy="2651126"/>
            </a:xfrm>
            <a:custGeom>
              <a:avLst/>
              <a:gdLst/>
              <a:ahLst/>
              <a:cxnLst/>
              <a:rect l="l" t="t" r="r" b="b"/>
              <a:pathLst>
                <a:path w="12122244" h="2651126">
                  <a:moveTo>
                    <a:pt x="0" y="0"/>
                  </a:moveTo>
                  <a:lnTo>
                    <a:pt x="12122244" y="0"/>
                  </a:lnTo>
                  <a:lnTo>
                    <a:pt x="12122244" y="2651126"/>
                  </a:lnTo>
                  <a:lnTo>
                    <a:pt x="0" y="2651126"/>
                  </a:lnTo>
                  <a:close/>
                </a:path>
              </a:pathLst>
            </a:custGeom>
            <a:solidFill>
              <a:srgbClr val="000000">
                <a:alpha val="0"/>
              </a:srgbClr>
            </a:solidFill>
          </p:spPr>
          <p:txBody>
            <a:bodyPr/>
            <a:lstStyle/>
            <a:p>
              <a:endParaRPr lang="el-GR"/>
            </a:p>
          </p:txBody>
        </p:sp>
        <p:sp>
          <p:nvSpPr>
            <p:cNvPr id="27" name="TextBox 23">
              <a:extLst>
                <a:ext uri="{FF2B5EF4-FFF2-40B4-BE49-F238E27FC236}">
                  <a16:creationId xmlns:a16="http://schemas.microsoft.com/office/drawing/2014/main" id="{42FFFDCE-8FD2-CB00-5CC4-72DDD44BAFBA}"/>
                </a:ext>
              </a:extLst>
            </p:cNvPr>
            <p:cNvSpPr txBox="1"/>
            <p:nvPr/>
          </p:nvSpPr>
          <p:spPr>
            <a:xfrm>
              <a:off x="0" y="66675"/>
              <a:ext cx="12122244" cy="2584451"/>
            </a:xfrm>
            <a:prstGeom prst="rect">
              <a:avLst/>
            </a:prstGeom>
          </p:spPr>
          <p:txBody>
            <a:bodyPr lIns="0" tIns="0" rIns="0" bIns="0" rtlCol="0" anchor="ctr"/>
            <a:lstStyle/>
            <a:p>
              <a:pPr>
                <a:lnSpc>
                  <a:spcPts val="6480"/>
                </a:lnSpc>
              </a:pPr>
              <a:r>
                <a:rPr lang="en-US" sz="6000" b="1" dirty="0">
                  <a:solidFill>
                    <a:srgbClr val="19112C"/>
                  </a:solidFill>
                  <a:latin typeface="Georgia Bold"/>
                  <a:ea typeface="Georgia Bold"/>
                  <a:cs typeface="Georgia Bold"/>
                  <a:sym typeface="Georgia Bold"/>
                </a:rPr>
                <a:t>Romper la </a:t>
              </a:r>
              <a:r>
                <a:rPr lang="en-US" sz="6000" b="1" dirty="0" err="1">
                  <a:solidFill>
                    <a:srgbClr val="19112C"/>
                  </a:solidFill>
                  <a:latin typeface="Georgia Bold"/>
                  <a:ea typeface="Georgia Bold"/>
                  <a:cs typeface="Georgia Bold"/>
                  <a:sym typeface="Georgia Bold"/>
                </a:rPr>
                <a:t>velocidad</a:t>
              </a:r>
              <a:endParaRPr lang="en-US" sz="6000" b="1" dirty="0">
                <a:solidFill>
                  <a:srgbClr val="19112C"/>
                </a:solidFill>
                <a:latin typeface="Georgia Bold"/>
                <a:ea typeface="Georgia Bold"/>
                <a:cs typeface="Georgia Bold"/>
                <a:sym typeface="Georgia Bold"/>
              </a:endParaRPr>
            </a:p>
            <a:p>
              <a:pPr>
                <a:lnSpc>
                  <a:spcPts val="6480"/>
                </a:lnSpc>
              </a:pPr>
              <a:r>
                <a:rPr lang="es-ES" sz="4400" dirty="0">
                  <a:solidFill>
                    <a:srgbClr val="19112C"/>
                  </a:solidFill>
                  <a:latin typeface="Georgia"/>
                  <a:ea typeface="Georgia"/>
                  <a:cs typeface="Georgia"/>
                  <a:sym typeface="Georgia"/>
                </a:rPr>
                <a:t>Cambio hacia la moda lenta</a:t>
              </a:r>
              <a:endParaRPr lang="en-US" sz="4400" dirty="0">
                <a:solidFill>
                  <a:srgbClr val="19112C"/>
                </a:solidFill>
                <a:latin typeface="Georgia"/>
                <a:ea typeface="Georgia"/>
                <a:cs typeface="Georgia"/>
                <a:sym typeface="Georgia"/>
              </a:endParaRPr>
            </a:p>
          </p:txBody>
        </p:sp>
      </p:grpSp>
      <p:pic>
        <p:nvPicPr>
          <p:cNvPr id="22" name="Picture 2" descr="Cofinanciado por el programa Erasmus+ de la Unión Europea Horizontal">
            <a:extLst>
              <a:ext uri="{FF2B5EF4-FFF2-40B4-BE49-F238E27FC236}">
                <a16:creationId xmlns:a16="http://schemas.microsoft.com/office/drawing/2014/main" id="{943B727D-A99F-C8D7-48FF-6221E1EBACBF}"/>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8"/>
              <a:stretch>
                <a:fillRect t="-1211" b="-1211"/>
              </a:stretch>
            </a:blipFill>
          </p:spPr>
          <p:txBody>
            <a:bodyPr/>
            <a:lstStyle/>
            <a:p>
              <a:endParaRPr lang="el-GR"/>
            </a:p>
          </p:txBody>
        </p:sp>
      </p:grpSp>
      <p:grpSp>
        <p:nvGrpSpPr>
          <p:cNvPr id="21" name="Group 21"/>
          <p:cNvGrpSpPr>
            <a:grpSpLocks noChangeAspect="1"/>
          </p:cNvGrpSpPr>
          <p:nvPr/>
        </p:nvGrpSpPr>
        <p:grpSpPr>
          <a:xfrm>
            <a:off x="14708498" y="2141881"/>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9"/>
              <a:stretch>
                <a:fillRect t="-185" b="-183"/>
              </a:stretch>
            </a:blipFill>
          </p:spPr>
          <p:txBody>
            <a:bodyPr/>
            <a:lstStyle/>
            <a:p>
              <a:endParaRPr lang="el-GR"/>
            </a:p>
          </p:txBody>
        </p:sp>
      </p:grpSp>
      <p:grpSp>
        <p:nvGrpSpPr>
          <p:cNvPr id="23" name="Group 23"/>
          <p:cNvGrpSpPr/>
          <p:nvPr/>
        </p:nvGrpSpPr>
        <p:grpSpPr>
          <a:xfrm>
            <a:off x="663801" y="-954"/>
            <a:ext cx="13679872" cy="1988345"/>
            <a:chOff x="0" y="0"/>
            <a:chExt cx="18239830" cy="2651126"/>
          </a:xfrm>
        </p:grpSpPr>
        <p:sp>
          <p:nvSpPr>
            <p:cNvPr id="24" name="Freeform 24"/>
            <p:cNvSpPr/>
            <p:nvPr/>
          </p:nvSpPr>
          <p:spPr>
            <a:xfrm>
              <a:off x="0" y="0"/>
              <a:ext cx="18239829" cy="2651126"/>
            </a:xfrm>
            <a:custGeom>
              <a:avLst/>
              <a:gdLst/>
              <a:ahLst/>
              <a:cxnLst/>
              <a:rect l="l" t="t" r="r" b="b"/>
              <a:pathLst>
                <a:path w="18239829" h="2651126">
                  <a:moveTo>
                    <a:pt x="0" y="0"/>
                  </a:moveTo>
                  <a:lnTo>
                    <a:pt x="18239829" y="0"/>
                  </a:lnTo>
                  <a:lnTo>
                    <a:pt x="18239829" y="2651126"/>
                  </a:lnTo>
                  <a:lnTo>
                    <a:pt x="0" y="2651126"/>
                  </a:lnTo>
                  <a:close/>
                </a:path>
              </a:pathLst>
            </a:custGeom>
            <a:solidFill>
              <a:srgbClr val="000000">
                <a:alpha val="0"/>
              </a:srgbClr>
            </a:solidFill>
          </p:spPr>
          <p:txBody>
            <a:bodyPr/>
            <a:lstStyle/>
            <a:p>
              <a:endParaRPr lang="el-GR"/>
            </a:p>
          </p:txBody>
        </p:sp>
        <p:sp>
          <p:nvSpPr>
            <p:cNvPr id="25" name="TextBox 25"/>
            <p:cNvSpPr txBox="1"/>
            <p:nvPr/>
          </p:nvSpPr>
          <p:spPr>
            <a:xfrm>
              <a:off x="0" y="66675"/>
              <a:ext cx="18239830" cy="2584451"/>
            </a:xfrm>
            <a:prstGeom prst="rect">
              <a:avLst/>
            </a:prstGeom>
          </p:spPr>
          <p:txBody>
            <a:bodyPr lIns="0" tIns="0" rIns="0" bIns="0" rtlCol="0" anchor="ctr"/>
            <a:lstStyle/>
            <a:p>
              <a:pPr>
                <a:lnSpc>
                  <a:spcPts val="6480"/>
                </a:lnSpc>
              </a:pPr>
              <a:r>
                <a:rPr lang="en-US" sz="6000" b="1" dirty="0" err="1">
                  <a:solidFill>
                    <a:srgbClr val="8D5CFF"/>
                  </a:solidFill>
                  <a:latin typeface="Georgia Bold"/>
                  <a:ea typeface="Georgia Bold"/>
                  <a:cs typeface="Georgia Bold"/>
                  <a:sym typeface="Georgia Bold"/>
                </a:rPr>
                <a:t>Propuesta</a:t>
              </a:r>
              <a:r>
                <a:rPr lang="en-US" sz="6000" b="1" dirty="0">
                  <a:solidFill>
                    <a:srgbClr val="8D5CFF"/>
                  </a:solidFill>
                  <a:latin typeface="Georgia Bold"/>
                  <a:ea typeface="Georgia Bold"/>
                  <a:cs typeface="Georgia Bold"/>
                  <a:sym typeface="Georgia Bold"/>
                </a:rPr>
                <a:t> de </a:t>
              </a:r>
              <a:r>
                <a:rPr lang="en-US" sz="6000" b="1" dirty="0" err="1">
                  <a:solidFill>
                    <a:srgbClr val="8D5CFF"/>
                  </a:solidFill>
                  <a:latin typeface="Georgia Bold"/>
                  <a:ea typeface="Georgia Bold"/>
                  <a:cs typeface="Georgia Bold"/>
                  <a:sym typeface="Georgia Bold"/>
                </a:rPr>
                <a:t>retos</a:t>
              </a:r>
              <a:endParaRPr lang="en-US" sz="6000" b="1" dirty="0">
                <a:solidFill>
                  <a:srgbClr val="8D5CFF"/>
                </a:solidFill>
                <a:latin typeface="Georgia Bold"/>
                <a:ea typeface="Georgia Bold"/>
                <a:cs typeface="Georgia Bold"/>
                <a:sym typeface="Georgia Bold"/>
              </a:endParaRPr>
            </a:p>
          </p:txBody>
        </p:sp>
      </p:grpSp>
      <p:sp>
        <p:nvSpPr>
          <p:cNvPr id="26" name="TextBox 26"/>
          <p:cNvSpPr txBox="1"/>
          <p:nvPr/>
        </p:nvSpPr>
        <p:spPr>
          <a:xfrm>
            <a:off x="663801" y="1474425"/>
            <a:ext cx="13874108" cy="6463308"/>
          </a:xfrm>
          <a:prstGeom prst="rect">
            <a:avLst/>
          </a:prstGeom>
        </p:spPr>
        <p:txBody>
          <a:bodyPr lIns="0" tIns="0" rIns="0" bIns="0" rtlCol="0" anchor="t">
            <a:spAutoFit/>
          </a:bodyPr>
          <a:lstStyle/>
          <a:p>
            <a:r>
              <a:rPr lang="es-ES" sz="2800" b="1" u="sng" dirty="0">
                <a:latin typeface="Arial" panose="020B0604020202020204" pitchFamily="34" charset="0"/>
                <a:cs typeface="Arial" panose="020B0604020202020204" pitchFamily="34" charset="0"/>
              </a:rPr>
              <a:t>Educación a la moda lenta</a:t>
            </a:r>
          </a:p>
          <a:p>
            <a:r>
              <a:rPr lang="es-ES" sz="2800" dirty="0">
                <a:latin typeface="Arial" panose="020B0604020202020204" pitchFamily="34" charset="0"/>
                <a:cs typeface="Arial" panose="020B0604020202020204" pitchFamily="34" charset="0"/>
              </a:rPr>
              <a:t>Diseñar una campaña creativa que educa al consumidor sobre los beneficios de la moda lenta, incluido factores como la calidad, la ética, la sostenibilidad, mientras fomentas decisiones de compra mas conscientes. </a:t>
            </a:r>
          </a:p>
          <a:p>
            <a:r>
              <a:rPr lang="es-ES" sz="2800" b="1" u="sng" dirty="0">
                <a:latin typeface="Arial" panose="020B0604020202020204" pitchFamily="34" charset="0"/>
                <a:cs typeface="Arial" panose="020B0604020202020204" pitchFamily="34" charset="0"/>
              </a:rPr>
              <a:t>Rompe el ciclo de la </a:t>
            </a:r>
            <a:r>
              <a:rPr lang="es-ES" sz="2800" b="1" u="sng" dirty="0" err="1">
                <a:latin typeface="Arial" panose="020B0604020202020204" pitchFamily="34" charset="0"/>
                <a:cs typeface="Arial" panose="020B0604020202020204" pitchFamily="34" charset="0"/>
              </a:rPr>
              <a:t>fast</a:t>
            </a:r>
            <a:r>
              <a:rPr lang="es-ES" sz="2800" b="1" u="sng" dirty="0">
                <a:latin typeface="Arial" panose="020B0604020202020204" pitchFamily="34" charset="0"/>
                <a:cs typeface="Arial" panose="020B0604020202020204" pitchFamily="34" charset="0"/>
              </a:rPr>
              <a:t> </a:t>
            </a:r>
            <a:r>
              <a:rPr lang="es-ES" sz="2800" b="1" u="sng" dirty="0" err="1">
                <a:latin typeface="Arial" panose="020B0604020202020204" pitchFamily="34" charset="0"/>
                <a:cs typeface="Arial" panose="020B0604020202020204" pitchFamily="34" charset="0"/>
              </a:rPr>
              <a:t>fashion</a:t>
            </a:r>
            <a:endParaRPr lang="es-ES" sz="2800" b="1" u="sng" dirty="0">
              <a:latin typeface="Arial" panose="020B0604020202020204" pitchFamily="34" charset="0"/>
              <a:cs typeface="Arial" panose="020B0604020202020204" pitchFamily="34" charset="0"/>
            </a:endParaRPr>
          </a:p>
          <a:p>
            <a:r>
              <a:rPr lang="es-ES" sz="2800" dirty="0">
                <a:latin typeface="Arial" panose="020B0604020202020204" pitchFamily="34" charset="0"/>
                <a:cs typeface="Arial" panose="020B0604020202020204" pitchFamily="34" charset="0"/>
              </a:rPr>
              <a:t>Proponer ideas para nuevos modelos comerciales, comunitarios o de diseño que puedan frenar la moda rápida al promover un consumo más lento, una producción justa y la conciencia del consumidor, sin dejar de ser atractivos y accesibles.</a:t>
            </a:r>
          </a:p>
          <a:p>
            <a:r>
              <a:rPr lang="es-ES" sz="2800" b="1" u="sng" dirty="0">
                <a:latin typeface="Arial" panose="020B0604020202020204" pitchFamily="34" charset="0"/>
                <a:cs typeface="Arial" panose="020B0604020202020204" pitchFamily="34" charset="0"/>
              </a:rPr>
              <a:t>Mostrar el verdadero coste de un producto</a:t>
            </a:r>
            <a:endParaRPr lang="en-US" sz="2800" b="1" u="sng" dirty="0">
              <a:latin typeface="Arial" panose="020B0604020202020204" pitchFamily="34" charset="0"/>
              <a:cs typeface="Arial" panose="020B0604020202020204" pitchFamily="34" charset="0"/>
            </a:endParaRPr>
          </a:p>
          <a:p>
            <a:r>
              <a:rPr lang="es-ES" sz="2800" dirty="0">
                <a:latin typeface="Arial" panose="020B0604020202020204" pitchFamily="34" charset="0"/>
                <a:cs typeface="Arial" panose="020B0604020202020204" pitchFamily="34" charset="0"/>
              </a:rPr>
              <a:t>Rediseñar la etiqueta del producto o la experiencia de compra para mostrar de manera clara e instantánea el coste real de una prenda, incluido su impacto ambiental, para ayudar a los clientes a realizar compras informadas y basadas en valores.</a:t>
            </a:r>
          </a:p>
          <a:p>
            <a:r>
              <a:rPr lang="es-ES" sz="2800" b="1" u="sng" dirty="0">
                <a:latin typeface="Arial" panose="020B0604020202020204" pitchFamily="34" charset="0"/>
                <a:cs typeface="Arial" panose="020B0604020202020204" pitchFamily="34" charset="0"/>
              </a:rPr>
              <a:t>Condiciones de trabajo vs precios bajos</a:t>
            </a:r>
            <a:endParaRPr lang="en-US" sz="2800" dirty="0">
              <a:latin typeface="Arial" panose="020B0604020202020204" pitchFamily="34" charset="0"/>
              <a:cs typeface="Arial" panose="020B0604020202020204" pitchFamily="34" charset="0"/>
            </a:endParaRPr>
          </a:p>
          <a:p>
            <a:r>
              <a:rPr lang="es-ES" sz="2800" dirty="0">
                <a:latin typeface="Arial" panose="020B0604020202020204" pitchFamily="34" charset="0"/>
                <a:cs typeface="Arial" panose="020B0604020202020204" pitchFamily="34" charset="0"/>
              </a:rPr>
              <a:t>Buscar el equilibrio entre precios asequibles con prácticas laborales justas y responsabilidad ambiental</a:t>
            </a:r>
          </a:p>
        </p:txBody>
      </p:sp>
      <p:pic>
        <p:nvPicPr>
          <p:cNvPr id="27" name="Picture 2" descr="Cofinanciado por el programa Erasmus+ de la Unión Europea Horizontal">
            <a:extLst>
              <a:ext uri="{FF2B5EF4-FFF2-40B4-BE49-F238E27FC236}">
                <a16:creationId xmlns:a16="http://schemas.microsoft.com/office/drawing/2014/main" id="{ADB2FB50-B76F-BD2A-E5FA-88D548DDE3BA}"/>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sp>
        <p:nvSpPr>
          <p:cNvPr id="6" name="TextBox 6"/>
          <p:cNvSpPr txBox="1"/>
          <p:nvPr/>
        </p:nvSpPr>
        <p:spPr>
          <a:xfrm>
            <a:off x="4654879" y="9439969"/>
            <a:ext cx="10885169" cy="322396"/>
          </a:xfrm>
          <a:prstGeom prst="rect">
            <a:avLst/>
          </a:prstGeom>
        </p:spPr>
        <p:txBody>
          <a:bodyPr lIns="0" tIns="0" rIns="0" bIns="0" rtlCol="0" anchor="t">
            <a:spAutoFit/>
          </a:bodyPr>
          <a:lstStyle/>
          <a:p>
            <a:pPr algn="ct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7" name="Group 7"/>
          <p:cNvGrpSpPr>
            <a:grpSpLocks noChangeAspect="1"/>
          </p:cNvGrpSpPr>
          <p:nvPr/>
        </p:nvGrpSpPr>
        <p:grpSpPr>
          <a:xfrm>
            <a:off x="10358810" y="0"/>
            <a:ext cx="9668996" cy="8239990"/>
            <a:chOff x="0" y="0"/>
            <a:chExt cx="12891994" cy="10986654"/>
          </a:xfrm>
        </p:grpSpPr>
        <p:sp>
          <p:nvSpPr>
            <p:cNvPr id="8" name="Freeform 8"/>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3"/>
              <a:stretch>
                <a:fillRect b="-2"/>
              </a:stretch>
            </a:blipFill>
          </p:spPr>
          <p:txBody>
            <a:bodyPr/>
            <a:lstStyle/>
            <a:p>
              <a:endParaRPr lang="el-GR"/>
            </a:p>
          </p:txBody>
        </p:sp>
      </p:grpSp>
      <p:grpSp>
        <p:nvGrpSpPr>
          <p:cNvPr id="9" name="Group 9"/>
          <p:cNvGrpSpPr/>
          <p:nvPr/>
        </p:nvGrpSpPr>
        <p:grpSpPr>
          <a:xfrm>
            <a:off x="-28575" y="-210542"/>
            <a:ext cx="18444750" cy="8901159"/>
            <a:chOff x="0" y="0"/>
            <a:chExt cx="24593000" cy="11868212"/>
          </a:xfrm>
        </p:grpSpPr>
        <p:sp>
          <p:nvSpPr>
            <p:cNvPr id="10" name="Freeform 10"/>
            <p:cNvSpPr/>
            <p:nvPr/>
          </p:nvSpPr>
          <p:spPr>
            <a:xfrm>
              <a:off x="12796" y="12700"/>
              <a:ext cx="24567410" cy="11842750"/>
            </a:xfrm>
            <a:custGeom>
              <a:avLst/>
              <a:gdLst/>
              <a:ahLst/>
              <a:cxnLst/>
              <a:rect l="l" t="t" r="r" b="b"/>
              <a:pathLst>
                <a:path w="24567410" h="11842750">
                  <a:moveTo>
                    <a:pt x="0" y="0"/>
                  </a:moveTo>
                  <a:lnTo>
                    <a:pt x="24567409" y="0"/>
                  </a:lnTo>
                  <a:lnTo>
                    <a:pt x="24567409" y="11842750"/>
                  </a:lnTo>
                  <a:lnTo>
                    <a:pt x="0" y="11842750"/>
                  </a:lnTo>
                  <a:close/>
                </a:path>
              </a:pathLst>
            </a:custGeom>
            <a:solidFill>
              <a:srgbClr val="FFFFFF"/>
            </a:solidFill>
          </p:spPr>
          <p:txBody>
            <a:bodyPr/>
            <a:lstStyle/>
            <a:p>
              <a:endParaRPr lang="el-GR"/>
            </a:p>
          </p:txBody>
        </p:sp>
        <p:sp>
          <p:nvSpPr>
            <p:cNvPr id="11" name="Freeform 11"/>
            <p:cNvSpPr/>
            <p:nvPr/>
          </p:nvSpPr>
          <p:spPr>
            <a:xfrm>
              <a:off x="0" y="0"/>
              <a:ext cx="24593000" cy="11868150"/>
            </a:xfrm>
            <a:custGeom>
              <a:avLst/>
              <a:gdLst/>
              <a:ahLst/>
              <a:cxnLst/>
              <a:rect l="l" t="t" r="r" b="b"/>
              <a:pathLst>
                <a:path w="24593000" h="11868150">
                  <a:moveTo>
                    <a:pt x="12796" y="0"/>
                  </a:moveTo>
                  <a:lnTo>
                    <a:pt x="24580205" y="0"/>
                  </a:lnTo>
                  <a:cubicBezTo>
                    <a:pt x="24587243" y="0"/>
                    <a:pt x="24593000" y="5715"/>
                    <a:pt x="24593000" y="12700"/>
                  </a:cubicBezTo>
                  <a:lnTo>
                    <a:pt x="24593000" y="11855450"/>
                  </a:lnTo>
                  <a:cubicBezTo>
                    <a:pt x="24593000" y="11862435"/>
                    <a:pt x="24587243" y="11868150"/>
                    <a:pt x="24580205" y="11868150"/>
                  </a:cubicBezTo>
                  <a:lnTo>
                    <a:pt x="12796" y="11868150"/>
                  </a:lnTo>
                  <a:cubicBezTo>
                    <a:pt x="5758" y="11868150"/>
                    <a:pt x="0" y="11862435"/>
                    <a:pt x="0" y="11855450"/>
                  </a:cubicBezTo>
                  <a:lnTo>
                    <a:pt x="0" y="12700"/>
                  </a:lnTo>
                  <a:cubicBezTo>
                    <a:pt x="0" y="5715"/>
                    <a:pt x="5758" y="0"/>
                    <a:pt x="12796" y="0"/>
                  </a:cubicBezTo>
                  <a:moveTo>
                    <a:pt x="12796" y="25400"/>
                  </a:moveTo>
                  <a:lnTo>
                    <a:pt x="12796" y="12700"/>
                  </a:lnTo>
                  <a:lnTo>
                    <a:pt x="25591" y="12700"/>
                  </a:lnTo>
                  <a:lnTo>
                    <a:pt x="25591" y="11855450"/>
                  </a:lnTo>
                  <a:lnTo>
                    <a:pt x="12796" y="11855450"/>
                  </a:lnTo>
                  <a:lnTo>
                    <a:pt x="12796" y="11842750"/>
                  </a:lnTo>
                  <a:lnTo>
                    <a:pt x="24580205" y="11842750"/>
                  </a:lnTo>
                  <a:lnTo>
                    <a:pt x="24580205" y="11855450"/>
                  </a:lnTo>
                  <a:lnTo>
                    <a:pt x="24567409" y="11855450"/>
                  </a:lnTo>
                  <a:lnTo>
                    <a:pt x="24567409" y="12700"/>
                  </a:lnTo>
                  <a:lnTo>
                    <a:pt x="24580205" y="12700"/>
                  </a:lnTo>
                  <a:lnTo>
                    <a:pt x="24580205" y="25400"/>
                  </a:lnTo>
                  <a:lnTo>
                    <a:pt x="12796" y="25400"/>
                  </a:lnTo>
                  <a:close/>
                </a:path>
              </a:pathLst>
            </a:custGeom>
            <a:solidFill>
              <a:srgbClr val="FFFFFF"/>
            </a:solidFill>
          </p:spPr>
          <p:txBody>
            <a:bodyPr/>
            <a:lstStyle/>
            <a:p>
              <a:endParaRPr lang="el-GR"/>
            </a:p>
          </p:txBody>
        </p:sp>
      </p:grpSp>
      <p:grpSp>
        <p:nvGrpSpPr>
          <p:cNvPr id="12" name="Group 12"/>
          <p:cNvGrpSpPr/>
          <p:nvPr/>
        </p:nvGrpSpPr>
        <p:grpSpPr>
          <a:xfrm>
            <a:off x="-9525" y="131288"/>
            <a:ext cx="18425700" cy="1988550"/>
            <a:chOff x="0" y="0"/>
            <a:chExt cx="24567600" cy="2651400"/>
          </a:xfrm>
        </p:grpSpPr>
        <p:sp>
          <p:nvSpPr>
            <p:cNvPr id="13" name="Freeform 13"/>
            <p:cNvSpPr/>
            <p:nvPr/>
          </p:nvSpPr>
          <p:spPr>
            <a:xfrm>
              <a:off x="0" y="0"/>
              <a:ext cx="24567600" cy="2651400"/>
            </a:xfrm>
            <a:custGeom>
              <a:avLst/>
              <a:gdLst/>
              <a:ahLst/>
              <a:cxnLst/>
              <a:rect l="l" t="t" r="r" b="b"/>
              <a:pathLst>
                <a:path w="24567600" h="2651400">
                  <a:moveTo>
                    <a:pt x="0" y="0"/>
                  </a:moveTo>
                  <a:lnTo>
                    <a:pt x="24567600" y="0"/>
                  </a:lnTo>
                  <a:lnTo>
                    <a:pt x="24567600" y="2651400"/>
                  </a:lnTo>
                  <a:lnTo>
                    <a:pt x="0" y="2651400"/>
                  </a:lnTo>
                  <a:close/>
                </a:path>
              </a:pathLst>
            </a:custGeom>
            <a:solidFill>
              <a:srgbClr val="000000">
                <a:alpha val="0"/>
              </a:srgbClr>
            </a:solidFill>
          </p:spPr>
          <p:txBody>
            <a:bodyPr/>
            <a:lstStyle/>
            <a:p>
              <a:endParaRPr lang="el-GR"/>
            </a:p>
          </p:txBody>
        </p:sp>
        <p:sp>
          <p:nvSpPr>
            <p:cNvPr id="14" name="TextBox 14"/>
            <p:cNvSpPr txBox="1"/>
            <p:nvPr/>
          </p:nvSpPr>
          <p:spPr>
            <a:xfrm>
              <a:off x="0" y="57150"/>
              <a:ext cx="24567600" cy="2594250"/>
            </a:xfrm>
            <a:prstGeom prst="rect">
              <a:avLst/>
            </a:prstGeom>
          </p:spPr>
          <p:txBody>
            <a:bodyPr lIns="0" tIns="0" rIns="0" bIns="0" rtlCol="0" anchor="ctr"/>
            <a:lstStyle/>
            <a:p>
              <a:pPr algn="ctr">
                <a:lnSpc>
                  <a:spcPts val="5184"/>
                </a:lnSpc>
              </a:pPr>
              <a:r>
                <a:rPr lang="es-ES" sz="4800" b="1" dirty="0">
                  <a:solidFill>
                    <a:srgbClr val="8D5CFF"/>
                  </a:solidFill>
                  <a:latin typeface="Georgia Bold"/>
                  <a:ea typeface="Georgia Bold"/>
                  <a:cs typeface="Georgia Bold"/>
                  <a:sym typeface="Georgia Bold"/>
                </a:rPr>
                <a:t>El proyecto es implementado por un consorcio de 6 organizaciones</a:t>
              </a:r>
              <a:endParaRPr lang="en-US" sz="4800" b="1" dirty="0">
                <a:solidFill>
                  <a:srgbClr val="8D5CFF"/>
                </a:solidFill>
                <a:latin typeface="Georgia Bold"/>
                <a:ea typeface="Georgia Bold"/>
                <a:cs typeface="Georgia Bold"/>
                <a:sym typeface="Georgia Bold"/>
              </a:endParaRPr>
            </a:p>
          </p:txBody>
        </p:sp>
      </p:grpSp>
      <p:grpSp>
        <p:nvGrpSpPr>
          <p:cNvPr id="15" name="Group 15"/>
          <p:cNvGrpSpPr>
            <a:grpSpLocks noChangeAspect="1"/>
          </p:cNvGrpSpPr>
          <p:nvPr/>
        </p:nvGrpSpPr>
        <p:grpSpPr>
          <a:xfrm>
            <a:off x="982912" y="2559168"/>
            <a:ext cx="4971501" cy="1219630"/>
            <a:chOff x="0" y="0"/>
            <a:chExt cx="6748006" cy="1655450"/>
          </a:xfrm>
        </p:grpSpPr>
        <p:sp>
          <p:nvSpPr>
            <p:cNvPr id="16" name="Freeform 16"/>
            <p:cNvSpPr/>
            <p:nvPr/>
          </p:nvSpPr>
          <p:spPr>
            <a:xfrm>
              <a:off x="0" y="0"/>
              <a:ext cx="6748018" cy="1655445"/>
            </a:xfrm>
            <a:custGeom>
              <a:avLst/>
              <a:gdLst/>
              <a:ahLst/>
              <a:cxnLst/>
              <a:rect l="l" t="t" r="r" b="b"/>
              <a:pathLst>
                <a:path w="6748018" h="1655445">
                  <a:moveTo>
                    <a:pt x="0" y="0"/>
                  </a:moveTo>
                  <a:lnTo>
                    <a:pt x="6748018" y="0"/>
                  </a:lnTo>
                  <a:lnTo>
                    <a:pt x="6748018" y="1655445"/>
                  </a:lnTo>
                  <a:lnTo>
                    <a:pt x="0" y="1655445"/>
                  </a:lnTo>
                  <a:lnTo>
                    <a:pt x="0" y="0"/>
                  </a:lnTo>
                  <a:close/>
                </a:path>
              </a:pathLst>
            </a:custGeom>
            <a:blipFill>
              <a:blip r:embed="rId4"/>
              <a:stretch>
                <a:fillRect/>
              </a:stretch>
            </a:blipFill>
          </p:spPr>
          <p:txBody>
            <a:bodyPr/>
            <a:lstStyle/>
            <a:p>
              <a:endParaRPr lang="el-GR"/>
            </a:p>
          </p:txBody>
        </p:sp>
      </p:grpSp>
      <p:grpSp>
        <p:nvGrpSpPr>
          <p:cNvPr id="17" name="Group 17"/>
          <p:cNvGrpSpPr>
            <a:grpSpLocks noChangeAspect="1"/>
          </p:cNvGrpSpPr>
          <p:nvPr/>
        </p:nvGrpSpPr>
        <p:grpSpPr>
          <a:xfrm>
            <a:off x="13163798" y="6010220"/>
            <a:ext cx="3709575" cy="1241588"/>
            <a:chOff x="0" y="0"/>
            <a:chExt cx="4946100" cy="1655450"/>
          </a:xfrm>
        </p:grpSpPr>
        <p:sp>
          <p:nvSpPr>
            <p:cNvPr id="18" name="Freeform 18"/>
            <p:cNvSpPr/>
            <p:nvPr/>
          </p:nvSpPr>
          <p:spPr>
            <a:xfrm>
              <a:off x="0" y="0"/>
              <a:ext cx="4946142" cy="1655445"/>
            </a:xfrm>
            <a:custGeom>
              <a:avLst/>
              <a:gdLst/>
              <a:ahLst/>
              <a:cxnLst/>
              <a:rect l="l" t="t" r="r" b="b"/>
              <a:pathLst>
                <a:path w="4946142" h="1655445">
                  <a:moveTo>
                    <a:pt x="0" y="0"/>
                  </a:moveTo>
                  <a:lnTo>
                    <a:pt x="4946142" y="0"/>
                  </a:lnTo>
                  <a:lnTo>
                    <a:pt x="4946142" y="1655445"/>
                  </a:lnTo>
                  <a:lnTo>
                    <a:pt x="0" y="1655445"/>
                  </a:lnTo>
                  <a:lnTo>
                    <a:pt x="0" y="0"/>
                  </a:lnTo>
                  <a:close/>
                </a:path>
              </a:pathLst>
            </a:custGeom>
            <a:blipFill>
              <a:blip r:embed="rId5"/>
              <a:stretch>
                <a:fillRect/>
              </a:stretch>
            </a:blipFill>
          </p:spPr>
          <p:txBody>
            <a:bodyPr/>
            <a:lstStyle/>
            <a:p>
              <a:endParaRPr lang="el-GR"/>
            </a:p>
          </p:txBody>
        </p:sp>
      </p:grpSp>
      <p:grpSp>
        <p:nvGrpSpPr>
          <p:cNvPr id="19" name="Group 19"/>
          <p:cNvGrpSpPr>
            <a:grpSpLocks noChangeAspect="1"/>
          </p:cNvGrpSpPr>
          <p:nvPr/>
        </p:nvGrpSpPr>
        <p:grpSpPr>
          <a:xfrm>
            <a:off x="1098932" y="6030975"/>
            <a:ext cx="4211723" cy="1143825"/>
            <a:chOff x="0" y="0"/>
            <a:chExt cx="5615630" cy="1525100"/>
          </a:xfrm>
        </p:grpSpPr>
        <p:sp>
          <p:nvSpPr>
            <p:cNvPr id="20" name="Freeform 20"/>
            <p:cNvSpPr/>
            <p:nvPr/>
          </p:nvSpPr>
          <p:spPr>
            <a:xfrm>
              <a:off x="0" y="0"/>
              <a:ext cx="5615686" cy="1525143"/>
            </a:xfrm>
            <a:custGeom>
              <a:avLst/>
              <a:gdLst/>
              <a:ahLst/>
              <a:cxnLst/>
              <a:rect l="l" t="t" r="r" b="b"/>
              <a:pathLst>
                <a:path w="5615686" h="1525143">
                  <a:moveTo>
                    <a:pt x="0" y="0"/>
                  </a:moveTo>
                  <a:lnTo>
                    <a:pt x="5615686" y="0"/>
                  </a:lnTo>
                  <a:lnTo>
                    <a:pt x="5615686" y="1525143"/>
                  </a:lnTo>
                  <a:lnTo>
                    <a:pt x="0" y="1525143"/>
                  </a:lnTo>
                  <a:lnTo>
                    <a:pt x="0" y="0"/>
                  </a:lnTo>
                  <a:close/>
                </a:path>
              </a:pathLst>
            </a:custGeom>
            <a:blipFill>
              <a:blip r:embed="rId6"/>
              <a:stretch>
                <a:fillRect b="2"/>
              </a:stretch>
            </a:blipFill>
          </p:spPr>
          <p:txBody>
            <a:bodyPr/>
            <a:lstStyle/>
            <a:p>
              <a:endParaRPr lang="el-GR"/>
            </a:p>
          </p:txBody>
        </p:sp>
      </p:grpSp>
      <p:grpSp>
        <p:nvGrpSpPr>
          <p:cNvPr id="21" name="Group 21"/>
          <p:cNvGrpSpPr>
            <a:grpSpLocks noChangeAspect="1"/>
          </p:cNvGrpSpPr>
          <p:nvPr/>
        </p:nvGrpSpPr>
        <p:grpSpPr>
          <a:xfrm>
            <a:off x="7470900" y="2559148"/>
            <a:ext cx="4606557" cy="1241588"/>
            <a:chOff x="0" y="0"/>
            <a:chExt cx="6142076" cy="1655450"/>
          </a:xfrm>
        </p:grpSpPr>
        <p:sp>
          <p:nvSpPr>
            <p:cNvPr id="22" name="Freeform 22"/>
            <p:cNvSpPr/>
            <p:nvPr/>
          </p:nvSpPr>
          <p:spPr>
            <a:xfrm>
              <a:off x="0" y="0"/>
              <a:ext cx="6142101" cy="1655445"/>
            </a:xfrm>
            <a:custGeom>
              <a:avLst/>
              <a:gdLst/>
              <a:ahLst/>
              <a:cxnLst/>
              <a:rect l="l" t="t" r="r" b="b"/>
              <a:pathLst>
                <a:path w="6142101" h="1655445">
                  <a:moveTo>
                    <a:pt x="0" y="0"/>
                  </a:moveTo>
                  <a:lnTo>
                    <a:pt x="6142101" y="0"/>
                  </a:lnTo>
                  <a:lnTo>
                    <a:pt x="6142101" y="1655445"/>
                  </a:lnTo>
                  <a:lnTo>
                    <a:pt x="0" y="1655445"/>
                  </a:lnTo>
                  <a:lnTo>
                    <a:pt x="0" y="0"/>
                  </a:lnTo>
                  <a:close/>
                </a:path>
              </a:pathLst>
            </a:custGeom>
            <a:blipFill>
              <a:blip r:embed="rId7"/>
              <a:stretch>
                <a:fillRect/>
              </a:stretch>
            </a:blipFill>
          </p:spPr>
          <p:txBody>
            <a:bodyPr/>
            <a:lstStyle/>
            <a:p>
              <a:endParaRPr lang="el-GR"/>
            </a:p>
          </p:txBody>
        </p:sp>
      </p:grpSp>
      <p:grpSp>
        <p:nvGrpSpPr>
          <p:cNvPr id="23" name="Group 23"/>
          <p:cNvGrpSpPr>
            <a:grpSpLocks noChangeAspect="1"/>
          </p:cNvGrpSpPr>
          <p:nvPr/>
        </p:nvGrpSpPr>
        <p:grpSpPr>
          <a:xfrm>
            <a:off x="14602783" y="2477501"/>
            <a:ext cx="1512523" cy="1476788"/>
            <a:chOff x="0" y="0"/>
            <a:chExt cx="2107748" cy="2057950"/>
          </a:xfrm>
        </p:grpSpPr>
        <p:sp>
          <p:nvSpPr>
            <p:cNvPr id="24" name="Freeform 24"/>
            <p:cNvSpPr/>
            <p:nvPr/>
          </p:nvSpPr>
          <p:spPr>
            <a:xfrm>
              <a:off x="0" y="0"/>
              <a:ext cx="2107692" cy="2057908"/>
            </a:xfrm>
            <a:custGeom>
              <a:avLst/>
              <a:gdLst/>
              <a:ahLst/>
              <a:cxnLst/>
              <a:rect l="l" t="t" r="r" b="b"/>
              <a:pathLst>
                <a:path w="2107692" h="2057908">
                  <a:moveTo>
                    <a:pt x="0" y="0"/>
                  </a:moveTo>
                  <a:lnTo>
                    <a:pt x="2107692" y="0"/>
                  </a:lnTo>
                  <a:lnTo>
                    <a:pt x="2107692" y="2057908"/>
                  </a:lnTo>
                  <a:lnTo>
                    <a:pt x="0" y="2057908"/>
                  </a:lnTo>
                  <a:lnTo>
                    <a:pt x="0" y="0"/>
                  </a:lnTo>
                  <a:close/>
                </a:path>
              </a:pathLst>
            </a:custGeom>
            <a:blipFill>
              <a:blip r:embed="rId8"/>
              <a:stretch>
                <a:fillRect t="-348" r="-2" b="-2073"/>
              </a:stretch>
            </a:blipFill>
          </p:spPr>
          <p:txBody>
            <a:bodyPr/>
            <a:lstStyle/>
            <a:p>
              <a:endParaRPr lang="el-GR"/>
            </a:p>
          </p:txBody>
        </p:sp>
      </p:grpSp>
      <p:grpSp>
        <p:nvGrpSpPr>
          <p:cNvPr id="25" name="Group 25"/>
          <p:cNvGrpSpPr>
            <a:grpSpLocks noChangeAspect="1"/>
          </p:cNvGrpSpPr>
          <p:nvPr/>
        </p:nvGrpSpPr>
        <p:grpSpPr>
          <a:xfrm>
            <a:off x="3107994" y="7463259"/>
            <a:ext cx="810825" cy="702092"/>
            <a:chOff x="0" y="0"/>
            <a:chExt cx="1081100" cy="936122"/>
          </a:xfrm>
        </p:grpSpPr>
        <p:sp>
          <p:nvSpPr>
            <p:cNvPr id="26" name="Freeform 26"/>
            <p:cNvSpPr/>
            <p:nvPr/>
          </p:nvSpPr>
          <p:spPr>
            <a:xfrm>
              <a:off x="0" y="0"/>
              <a:ext cx="1081151" cy="936117"/>
            </a:xfrm>
            <a:custGeom>
              <a:avLst/>
              <a:gdLst/>
              <a:ahLst/>
              <a:cxnLst/>
              <a:rect l="l" t="t" r="r" b="b"/>
              <a:pathLst>
                <a:path w="1081151" h="936117">
                  <a:moveTo>
                    <a:pt x="0" y="0"/>
                  </a:moveTo>
                  <a:lnTo>
                    <a:pt x="1081151" y="0"/>
                  </a:lnTo>
                  <a:lnTo>
                    <a:pt x="1081151" y="936117"/>
                  </a:lnTo>
                  <a:lnTo>
                    <a:pt x="0" y="936117"/>
                  </a:lnTo>
                  <a:lnTo>
                    <a:pt x="0" y="0"/>
                  </a:lnTo>
                  <a:close/>
                </a:path>
              </a:pathLst>
            </a:custGeom>
            <a:blipFill>
              <a:blip r:embed="rId9"/>
              <a:stretch>
                <a:fillRect r="4" b="-15487"/>
              </a:stretch>
            </a:blipFill>
          </p:spPr>
          <p:txBody>
            <a:bodyPr/>
            <a:lstStyle/>
            <a:p>
              <a:endParaRPr lang="el-GR"/>
            </a:p>
          </p:txBody>
        </p:sp>
      </p:grpSp>
      <p:grpSp>
        <p:nvGrpSpPr>
          <p:cNvPr id="27" name="Group 27"/>
          <p:cNvGrpSpPr>
            <a:grpSpLocks noChangeAspect="1"/>
          </p:cNvGrpSpPr>
          <p:nvPr/>
        </p:nvGrpSpPr>
        <p:grpSpPr>
          <a:xfrm>
            <a:off x="14919488" y="4240038"/>
            <a:ext cx="810825" cy="702105"/>
            <a:chOff x="0" y="0"/>
            <a:chExt cx="1081100" cy="936140"/>
          </a:xfrm>
        </p:grpSpPr>
        <p:sp>
          <p:nvSpPr>
            <p:cNvPr id="28" name="Freeform 28"/>
            <p:cNvSpPr/>
            <p:nvPr/>
          </p:nvSpPr>
          <p:spPr>
            <a:xfrm>
              <a:off x="0" y="0"/>
              <a:ext cx="1081151" cy="936117"/>
            </a:xfrm>
            <a:custGeom>
              <a:avLst/>
              <a:gdLst/>
              <a:ahLst/>
              <a:cxnLst/>
              <a:rect l="l" t="t" r="r" b="b"/>
              <a:pathLst>
                <a:path w="1081151" h="936117">
                  <a:moveTo>
                    <a:pt x="0" y="0"/>
                  </a:moveTo>
                  <a:lnTo>
                    <a:pt x="1081151" y="0"/>
                  </a:lnTo>
                  <a:lnTo>
                    <a:pt x="1081151" y="936117"/>
                  </a:lnTo>
                  <a:lnTo>
                    <a:pt x="0" y="936117"/>
                  </a:lnTo>
                  <a:lnTo>
                    <a:pt x="0" y="0"/>
                  </a:lnTo>
                  <a:close/>
                </a:path>
              </a:pathLst>
            </a:custGeom>
            <a:blipFill>
              <a:blip r:embed="rId10"/>
              <a:stretch>
                <a:fillRect r="4" b="-15487"/>
              </a:stretch>
            </a:blipFill>
          </p:spPr>
          <p:txBody>
            <a:bodyPr/>
            <a:lstStyle/>
            <a:p>
              <a:endParaRPr lang="el-GR"/>
            </a:p>
          </p:txBody>
        </p:sp>
      </p:grpSp>
      <p:grpSp>
        <p:nvGrpSpPr>
          <p:cNvPr id="29" name="Group 29"/>
          <p:cNvGrpSpPr>
            <a:grpSpLocks noChangeAspect="1"/>
          </p:cNvGrpSpPr>
          <p:nvPr/>
        </p:nvGrpSpPr>
        <p:grpSpPr>
          <a:xfrm>
            <a:off x="8941237" y="4240042"/>
            <a:ext cx="810825" cy="687515"/>
            <a:chOff x="0" y="0"/>
            <a:chExt cx="1081100" cy="916686"/>
          </a:xfrm>
        </p:grpSpPr>
        <p:sp>
          <p:nvSpPr>
            <p:cNvPr id="30" name="Freeform 30"/>
            <p:cNvSpPr/>
            <p:nvPr/>
          </p:nvSpPr>
          <p:spPr>
            <a:xfrm>
              <a:off x="0" y="0"/>
              <a:ext cx="1081151" cy="916686"/>
            </a:xfrm>
            <a:custGeom>
              <a:avLst/>
              <a:gdLst/>
              <a:ahLst/>
              <a:cxnLst/>
              <a:rect l="l" t="t" r="r" b="b"/>
              <a:pathLst>
                <a:path w="1081151" h="916686">
                  <a:moveTo>
                    <a:pt x="0" y="0"/>
                  </a:moveTo>
                  <a:lnTo>
                    <a:pt x="1081151" y="0"/>
                  </a:lnTo>
                  <a:lnTo>
                    <a:pt x="1081151" y="916686"/>
                  </a:lnTo>
                  <a:lnTo>
                    <a:pt x="0" y="916686"/>
                  </a:lnTo>
                  <a:lnTo>
                    <a:pt x="0" y="0"/>
                  </a:lnTo>
                  <a:close/>
                </a:path>
              </a:pathLst>
            </a:custGeom>
            <a:blipFill>
              <a:blip r:embed="rId11"/>
              <a:stretch>
                <a:fillRect r="4" b="-17935"/>
              </a:stretch>
            </a:blipFill>
          </p:spPr>
          <p:txBody>
            <a:bodyPr/>
            <a:lstStyle/>
            <a:p>
              <a:endParaRPr lang="el-GR"/>
            </a:p>
          </p:txBody>
        </p:sp>
      </p:grpSp>
      <p:grpSp>
        <p:nvGrpSpPr>
          <p:cNvPr id="31" name="Group 31"/>
          <p:cNvGrpSpPr>
            <a:grpSpLocks noChangeAspect="1"/>
          </p:cNvGrpSpPr>
          <p:nvPr/>
        </p:nvGrpSpPr>
        <p:grpSpPr>
          <a:xfrm>
            <a:off x="3108000" y="4240050"/>
            <a:ext cx="810825" cy="702075"/>
            <a:chOff x="0" y="0"/>
            <a:chExt cx="1081100" cy="936100"/>
          </a:xfrm>
        </p:grpSpPr>
        <p:sp>
          <p:nvSpPr>
            <p:cNvPr id="32" name="Freeform 32"/>
            <p:cNvSpPr/>
            <p:nvPr/>
          </p:nvSpPr>
          <p:spPr>
            <a:xfrm>
              <a:off x="0" y="0"/>
              <a:ext cx="1081151" cy="936117"/>
            </a:xfrm>
            <a:custGeom>
              <a:avLst/>
              <a:gdLst/>
              <a:ahLst/>
              <a:cxnLst/>
              <a:rect l="l" t="t" r="r" b="b"/>
              <a:pathLst>
                <a:path w="1081151" h="936117">
                  <a:moveTo>
                    <a:pt x="0" y="0"/>
                  </a:moveTo>
                  <a:lnTo>
                    <a:pt x="1081151" y="0"/>
                  </a:lnTo>
                  <a:lnTo>
                    <a:pt x="1081151" y="936117"/>
                  </a:lnTo>
                  <a:lnTo>
                    <a:pt x="0" y="936117"/>
                  </a:lnTo>
                  <a:lnTo>
                    <a:pt x="0" y="0"/>
                  </a:lnTo>
                  <a:close/>
                </a:path>
              </a:pathLst>
            </a:custGeom>
            <a:blipFill>
              <a:blip r:embed="rId12"/>
              <a:stretch>
                <a:fillRect r="4" b="-15487"/>
              </a:stretch>
            </a:blipFill>
          </p:spPr>
          <p:txBody>
            <a:bodyPr/>
            <a:lstStyle/>
            <a:p>
              <a:endParaRPr lang="el-GR"/>
            </a:p>
          </p:txBody>
        </p:sp>
      </p:grpSp>
      <p:grpSp>
        <p:nvGrpSpPr>
          <p:cNvPr id="33" name="Group 33"/>
          <p:cNvGrpSpPr>
            <a:grpSpLocks noChangeAspect="1"/>
          </p:cNvGrpSpPr>
          <p:nvPr/>
        </p:nvGrpSpPr>
        <p:grpSpPr>
          <a:xfrm>
            <a:off x="8941237" y="7470525"/>
            <a:ext cx="810825" cy="687558"/>
            <a:chOff x="0" y="0"/>
            <a:chExt cx="1081100" cy="916744"/>
          </a:xfrm>
        </p:grpSpPr>
        <p:sp>
          <p:nvSpPr>
            <p:cNvPr id="34" name="Freeform 34"/>
            <p:cNvSpPr/>
            <p:nvPr/>
          </p:nvSpPr>
          <p:spPr>
            <a:xfrm>
              <a:off x="0" y="0"/>
              <a:ext cx="1081151" cy="916686"/>
            </a:xfrm>
            <a:custGeom>
              <a:avLst/>
              <a:gdLst/>
              <a:ahLst/>
              <a:cxnLst/>
              <a:rect l="l" t="t" r="r" b="b"/>
              <a:pathLst>
                <a:path w="1081151" h="916686">
                  <a:moveTo>
                    <a:pt x="0" y="0"/>
                  </a:moveTo>
                  <a:lnTo>
                    <a:pt x="1081151" y="0"/>
                  </a:lnTo>
                  <a:lnTo>
                    <a:pt x="1081151" y="916686"/>
                  </a:lnTo>
                  <a:lnTo>
                    <a:pt x="0" y="916686"/>
                  </a:lnTo>
                  <a:lnTo>
                    <a:pt x="0" y="0"/>
                  </a:lnTo>
                  <a:close/>
                </a:path>
              </a:pathLst>
            </a:custGeom>
            <a:blipFill>
              <a:blip r:embed="rId13"/>
              <a:stretch>
                <a:fillRect r="4" b="-17935"/>
              </a:stretch>
            </a:blipFill>
          </p:spPr>
          <p:txBody>
            <a:bodyPr/>
            <a:lstStyle/>
            <a:p>
              <a:endParaRPr lang="el-GR"/>
            </a:p>
          </p:txBody>
        </p:sp>
      </p:grpSp>
      <p:grpSp>
        <p:nvGrpSpPr>
          <p:cNvPr id="35" name="Group 35"/>
          <p:cNvGrpSpPr>
            <a:grpSpLocks noChangeAspect="1"/>
          </p:cNvGrpSpPr>
          <p:nvPr/>
        </p:nvGrpSpPr>
        <p:grpSpPr>
          <a:xfrm>
            <a:off x="6713063" y="5982092"/>
            <a:ext cx="4861878" cy="1241588"/>
            <a:chOff x="0" y="0"/>
            <a:chExt cx="6482504" cy="1655450"/>
          </a:xfrm>
        </p:grpSpPr>
        <p:sp>
          <p:nvSpPr>
            <p:cNvPr id="36" name="Freeform 36"/>
            <p:cNvSpPr/>
            <p:nvPr/>
          </p:nvSpPr>
          <p:spPr>
            <a:xfrm>
              <a:off x="0" y="0"/>
              <a:ext cx="6482461" cy="1655445"/>
            </a:xfrm>
            <a:custGeom>
              <a:avLst/>
              <a:gdLst/>
              <a:ahLst/>
              <a:cxnLst/>
              <a:rect l="l" t="t" r="r" b="b"/>
              <a:pathLst>
                <a:path w="6482461" h="1655445">
                  <a:moveTo>
                    <a:pt x="0" y="0"/>
                  </a:moveTo>
                  <a:lnTo>
                    <a:pt x="6482461" y="0"/>
                  </a:lnTo>
                  <a:lnTo>
                    <a:pt x="6482461" y="1655445"/>
                  </a:lnTo>
                  <a:lnTo>
                    <a:pt x="0" y="1655445"/>
                  </a:lnTo>
                  <a:lnTo>
                    <a:pt x="0" y="0"/>
                  </a:lnTo>
                  <a:close/>
                </a:path>
              </a:pathLst>
            </a:custGeom>
            <a:blipFill>
              <a:blip r:embed="rId14"/>
              <a:stretch>
                <a:fillRect r="-1"/>
              </a:stretch>
            </a:blipFill>
          </p:spPr>
          <p:txBody>
            <a:bodyPr/>
            <a:lstStyle/>
            <a:p>
              <a:endParaRPr lang="el-GR"/>
            </a:p>
          </p:txBody>
        </p:sp>
      </p:grpSp>
      <p:grpSp>
        <p:nvGrpSpPr>
          <p:cNvPr id="37" name="Group 37"/>
          <p:cNvGrpSpPr>
            <a:grpSpLocks noChangeAspect="1"/>
          </p:cNvGrpSpPr>
          <p:nvPr/>
        </p:nvGrpSpPr>
        <p:grpSpPr>
          <a:xfrm>
            <a:off x="14919488" y="7470545"/>
            <a:ext cx="810825" cy="687525"/>
            <a:chOff x="0" y="0"/>
            <a:chExt cx="1081100" cy="916700"/>
          </a:xfrm>
        </p:grpSpPr>
        <p:sp>
          <p:nvSpPr>
            <p:cNvPr id="38" name="Freeform 38"/>
            <p:cNvSpPr/>
            <p:nvPr/>
          </p:nvSpPr>
          <p:spPr>
            <a:xfrm>
              <a:off x="0" y="0"/>
              <a:ext cx="1081151" cy="916686"/>
            </a:xfrm>
            <a:custGeom>
              <a:avLst/>
              <a:gdLst/>
              <a:ahLst/>
              <a:cxnLst/>
              <a:rect l="l" t="t" r="r" b="b"/>
              <a:pathLst>
                <a:path w="1081151" h="916686">
                  <a:moveTo>
                    <a:pt x="0" y="0"/>
                  </a:moveTo>
                  <a:lnTo>
                    <a:pt x="1081151" y="0"/>
                  </a:lnTo>
                  <a:lnTo>
                    <a:pt x="1081151" y="916686"/>
                  </a:lnTo>
                  <a:lnTo>
                    <a:pt x="0" y="916686"/>
                  </a:lnTo>
                  <a:lnTo>
                    <a:pt x="0" y="0"/>
                  </a:lnTo>
                  <a:close/>
                </a:path>
              </a:pathLst>
            </a:custGeom>
            <a:blipFill>
              <a:blip r:embed="rId15"/>
              <a:stretch>
                <a:fillRect r="4" b="-17935"/>
              </a:stretch>
            </a:blipFill>
          </p:spPr>
          <p:txBody>
            <a:bodyPr/>
            <a:lstStyle/>
            <a:p>
              <a:endParaRPr lang="el-GR"/>
            </a:p>
          </p:txBody>
        </p:sp>
      </p:grpSp>
      <p:pic>
        <p:nvPicPr>
          <p:cNvPr id="39" name="Picture 2" descr="Cofinanciado por el programa Erasmus+ de la Unión Europea Horizontal">
            <a:extLst>
              <a:ext uri="{FF2B5EF4-FFF2-40B4-BE49-F238E27FC236}">
                <a16:creationId xmlns:a16="http://schemas.microsoft.com/office/drawing/2014/main" id="{D151712A-C436-0E99-0362-525DFC58C853}"/>
              </a:ext>
            </a:extLst>
          </p:cNvPr>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grpSp>
        <p:nvGrpSpPr>
          <p:cNvPr id="18" name="Group 18"/>
          <p:cNvGrpSpPr>
            <a:grpSpLocks noChangeAspect="1"/>
          </p:cNvGrpSpPr>
          <p:nvPr/>
        </p:nvGrpSpPr>
        <p:grpSpPr>
          <a:xfrm>
            <a:off x="1052204" y="452011"/>
            <a:ext cx="2882265" cy="1403886"/>
            <a:chOff x="0" y="0"/>
            <a:chExt cx="3843020" cy="1871848"/>
          </a:xfrm>
        </p:grpSpPr>
        <p:sp>
          <p:nvSpPr>
            <p:cNvPr id="19" name="Freeform 19"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endParaRPr lang="el-GR"/>
            </a:p>
          </p:txBody>
        </p:sp>
      </p:grpSp>
      <p:grpSp>
        <p:nvGrpSpPr>
          <p:cNvPr id="20" name="Group 20"/>
          <p:cNvGrpSpPr/>
          <p:nvPr/>
        </p:nvGrpSpPr>
        <p:grpSpPr>
          <a:xfrm>
            <a:off x="974247" y="6402254"/>
            <a:ext cx="12577343" cy="2043825"/>
            <a:chOff x="0" y="0"/>
            <a:chExt cx="16769790" cy="2725100"/>
          </a:xfrm>
        </p:grpSpPr>
        <p:sp>
          <p:nvSpPr>
            <p:cNvPr id="21" name="Freeform 21"/>
            <p:cNvSpPr/>
            <p:nvPr/>
          </p:nvSpPr>
          <p:spPr>
            <a:xfrm>
              <a:off x="0" y="0"/>
              <a:ext cx="16769790" cy="2725100"/>
            </a:xfrm>
            <a:custGeom>
              <a:avLst/>
              <a:gdLst/>
              <a:ahLst/>
              <a:cxnLst/>
              <a:rect l="l" t="t" r="r" b="b"/>
              <a:pathLst>
                <a:path w="16769790" h="2725100">
                  <a:moveTo>
                    <a:pt x="0" y="0"/>
                  </a:moveTo>
                  <a:lnTo>
                    <a:pt x="16769790" y="0"/>
                  </a:lnTo>
                  <a:lnTo>
                    <a:pt x="16769790" y="2725100"/>
                  </a:lnTo>
                  <a:lnTo>
                    <a:pt x="0" y="2725100"/>
                  </a:lnTo>
                  <a:close/>
                </a:path>
              </a:pathLst>
            </a:custGeom>
            <a:solidFill>
              <a:srgbClr val="000000">
                <a:alpha val="0"/>
              </a:srgbClr>
            </a:solidFill>
          </p:spPr>
          <p:txBody>
            <a:bodyPr/>
            <a:lstStyle/>
            <a:p>
              <a:endParaRPr lang="el-GR"/>
            </a:p>
          </p:txBody>
        </p:sp>
        <p:sp>
          <p:nvSpPr>
            <p:cNvPr id="22" name="TextBox 22"/>
            <p:cNvSpPr txBox="1"/>
            <p:nvPr/>
          </p:nvSpPr>
          <p:spPr>
            <a:xfrm>
              <a:off x="0" y="66675"/>
              <a:ext cx="16769790" cy="2658425"/>
            </a:xfrm>
            <a:prstGeom prst="rect">
              <a:avLst/>
            </a:prstGeom>
          </p:spPr>
          <p:txBody>
            <a:bodyPr lIns="0" tIns="0" rIns="0" bIns="0" rtlCol="0" anchor="b"/>
            <a:lstStyle/>
            <a:p>
              <a:pPr>
                <a:lnSpc>
                  <a:spcPts val="6480"/>
                </a:lnSpc>
              </a:pPr>
              <a:r>
                <a:rPr lang="en-US" sz="6000" b="1" dirty="0">
                  <a:solidFill>
                    <a:srgbClr val="C0FF99"/>
                  </a:solidFill>
                  <a:latin typeface="Georgia Bold"/>
                  <a:ea typeface="Georgia Bold"/>
                  <a:cs typeface="Georgia Bold"/>
                  <a:sym typeface="Georgia Bold"/>
                </a:rPr>
                <a:t>Tema:</a:t>
              </a:r>
            </a:p>
            <a:p>
              <a:pPr>
                <a:lnSpc>
                  <a:spcPts val="6480"/>
                </a:lnSpc>
              </a:pPr>
              <a:r>
                <a:rPr lang="en-US" sz="6000" b="1" dirty="0" err="1">
                  <a:solidFill>
                    <a:srgbClr val="FFFFFF"/>
                  </a:solidFill>
                  <a:latin typeface="Georgia Bold"/>
                  <a:ea typeface="Georgia Bold"/>
                  <a:cs typeface="Georgia Bold"/>
                  <a:sym typeface="Georgia Bold"/>
                </a:rPr>
                <a:t>Circularidad</a:t>
              </a:r>
              <a:endParaRPr lang="en-US" sz="6000" b="1" dirty="0">
                <a:solidFill>
                  <a:srgbClr val="FFFFFF"/>
                </a:solidFill>
                <a:latin typeface="Georgia Bold"/>
                <a:ea typeface="Georgia Bold"/>
                <a:cs typeface="Georgia Bold"/>
                <a:sym typeface="Georgia Bold"/>
              </a:endParaRPr>
            </a:p>
          </p:txBody>
        </p:sp>
      </p:grpSp>
      <p:sp>
        <p:nvSpPr>
          <p:cNvPr id="23" name="Freeform 23"/>
          <p:cNvSpPr/>
          <p:nvPr/>
        </p:nvSpPr>
        <p:spPr>
          <a:xfrm>
            <a:off x="6960080" y="452011"/>
            <a:ext cx="10353673" cy="6911076"/>
          </a:xfrm>
          <a:custGeom>
            <a:avLst/>
            <a:gdLst/>
            <a:ahLst/>
            <a:cxnLst/>
            <a:rect l="l" t="t" r="r" b="b"/>
            <a:pathLst>
              <a:path w="10353673" h="6911076">
                <a:moveTo>
                  <a:pt x="0" y="0"/>
                </a:moveTo>
                <a:lnTo>
                  <a:pt x="10353673" y="0"/>
                </a:lnTo>
                <a:lnTo>
                  <a:pt x="10353673" y="6911077"/>
                </a:lnTo>
                <a:lnTo>
                  <a:pt x="0" y="6911077"/>
                </a:lnTo>
                <a:lnTo>
                  <a:pt x="0" y="0"/>
                </a:lnTo>
                <a:close/>
              </a:path>
            </a:pathLst>
          </a:custGeom>
          <a:blipFill>
            <a:blip r:embed="rId10"/>
            <a:stretch>
              <a:fillRect/>
            </a:stretch>
          </a:blipFill>
        </p:spPr>
        <p:txBody>
          <a:bodyPr/>
          <a:lstStyle/>
          <a:p>
            <a:endParaRPr lang="el-GR"/>
          </a:p>
        </p:txBody>
      </p:sp>
      <p:sp>
        <p:nvSpPr>
          <p:cNvPr id="24" name="TextBox 24"/>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pic>
        <p:nvPicPr>
          <p:cNvPr id="25" name="Picture 2" descr="Cofinanciado por el programa Erasmus+ de la Unión Europea Horizontal">
            <a:extLst>
              <a:ext uri="{FF2B5EF4-FFF2-40B4-BE49-F238E27FC236}">
                <a16:creationId xmlns:a16="http://schemas.microsoft.com/office/drawing/2014/main" id="{23EB96AF-F435-CD26-A354-CB4E1702023A}"/>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l-GR"/>
            </a:p>
          </p:txBody>
        </p:sp>
      </p:grpSp>
      <p:grpSp>
        <p:nvGrpSpPr>
          <p:cNvPr id="23" name="Group 23"/>
          <p:cNvGrpSpPr/>
          <p:nvPr/>
        </p:nvGrpSpPr>
        <p:grpSpPr>
          <a:xfrm>
            <a:off x="1275767" y="2133260"/>
            <a:ext cx="12724088" cy="688388"/>
            <a:chOff x="0" y="0"/>
            <a:chExt cx="16965450" cy="917850"/>
          </a:xfrm>
        </p:grpSpPr>
        <p:sp>
          <p:nvSpPr>
            <p:cNvPr id="24" name="Freeform 24"/>
            <p:cNvSpPr/>
            <p:nvPr/>
          </p:nvSpPr>
          <p:spPr>
            <a:xfrm>
              <a:off x="9525" y="9525"/>
              <a:ext cx="16946373" cy="898906"/>
            </a:xfrm>
            <a:custGeom>
              <a:avLst/>
              <a:gdLst/>
              <a:ahLst/>
              <a:cxnLst/>
              <a:rect l="l" t="t" r="r" b="b"/>
              <a:pathLst>
                <a:path w="16946373" h="898906">
                  <a:moveTo>
                    <a:pt x="0" y="149860"/>
                  </a:moveTo>
                  <a:cubicBezTo>
                    <a:pt x="0" y="67056"/>
                    <a:pt x="68453" y="0"/>
                    <a:pt x="152781" y="0"/>
                  </a:cubicBezTo>
                  <a:lnTo>
                    <a:pt x="16793592" y="0"/>
                  </a:lnTo>
                  <a:cubicBezTo>
                    <a:pt x="16878047" y="0"/>
                    <a:pt x="16946373" y="67056"/>
                    <a:pt x="16946373" y="149860"/>
                  </a:cubicBezTo>
                  <a:lnTo>
                    <a:pt x="16946373" y="749046"/>
                  </a:lnTo>
                  <a:cubicBezTo>
                    <a:pt x="16946373" y="831723"/>
                    <a:pt x="16877920" y="898906"/>
                    <a:pt x="16793592" y="898906"/>
                  </a:cubicBezTo>
                  <a:lnTo>
                    <a:pt x="152781" y="898906"/>
                  </a:lnTo>
                  <a:cubicBezTo>
                    <a:pt x="68453" y="898779"/>
                    <a:pt x="0" y="831723"/>
                    <a:pt x="0" y="749046"/>
                  </a:cubicBezTo>
                  <a:close/>
                </a:path>
              </a:pathLst>
            </a:custGeom>
            <a:solidFill>
              <a:srgbClr val="75C73E"/>
            </a:solidFill>
          </p:spPr>
          <p:txBody>
            <a:bodyPr/>
            <a:lstStyle/>
            <a:p>
              <a:endParaRPr lang="el-GR"/>
            </a:p>
          </p:txBody>
        </p:sp>
        <p:sp>
          <p:nvSpPr>
            <p:cNvPr id="25" name="Freeform 25"/>
            <p:cNvSpPr/>
            <p:nvPr/>
          </p:nvSpPr>
          <p:spPr>
            <a:xfrm>
              <a:off x="0" y="0"/>
              <a:ext cx="16965423" cy="917956"/>
            </a:xfrm>
            <a:custGeom>
              <a:avLst/>
              <a:gdLst/>
              <a:ahLst/>
              <a:cxnLst/>
              <a:rect l="l" t="t" r="r" b="b"/>
              <a:pathLst>
                <a:path w="16965423" h="917956">
                  <a:moveTo>
                    <a:pt x="0" y="159385"/>
                  </a:moveTo>
                  <a:cubicBezTo>
                    <a:pt x="0" y="71120"/>
                    <a:pt x="72898" y="0"/>
                    <a:pt x="162306" y="0"/>
                  </a:cubicBezTo>
                  <a:lnTo>
                    <a:pt x="16803117" y="0"/>
                  </a:lnTo>
                  <a:lnTo>
                    <a:pt x="16803117" y="9525"/>
                  </a:lnTo>
                  <a:lnTo>
                    <a:pt x="16803117" y="0"/>
                  </a:lnTo>
                  <a:cubicBezTo>
                    <a:pt x="16892651" y="0"/>
                    <a:pt x="16965423" y="71120"/>
                    <a:pt x="16965423" y="159385"/>
                  </a:cubicBezTo>
                  <a:lnTo>
                    <a:pt x="16955898" y="159385"/>
                  </a:lnTo>
                  <a:lnTo>
                    <a:pt x="16965423" y="159385"/>
                  </a:lnTo>
                  <a:lnTo>
                    <a:pt x="16965423" y="758571"/>
                  </a:lnTo>
                  <a:lnTo>
                    <a:pt x="16955898" y="758571"/>
                  </a:lnTo>
                  <a:lnTo>
                    <a:pt x="16965423" y="758571"/>
                  </a:lnTo>
                  <a:cubicBezTo>
                    <a:pt x="16965423" y="846709"/>
                    <a:pt x="16892524" y="917956"/>
                    <a:pt x="16803117" y="917956"/>
                  </a:cubicBezTo>
                  <a:lnTo>
                    <a:pt x="16803117" y="908431"/>
                  </a:lnTo>
                  <a:lnTo>
                    <a:pt x="16803117" y="917956"/>
                  </a:lnTo>
                  <a:lnTo>
                    <a:pt x="162306" y="917956"/>
                  </a:lnTo>
                  <a:lnTo>
                    <a:pt x="162306" y="908431"/>
                  </a:lnTo>
                  <a:lnTo>
                    <a:pt x="162306" y="917956"/>
                  </a:lnTo>
                  <a:cubicBezTo>
                    <a:pt x="72898" y="917829"/>
                    <a:pt x="0" y="846709"/>
                    <a:pt x="0" y="758571"/>
                  </a:cubicBezTo>
                  <a:lnTo>
                    <a:pt x="0" y="159385"/>
                  </a:lnTo>
                  <a:lnTo>
                    <a:pt x="9525" y="159385"/>
                  </a:lnTo>
                  <a:lnTo>
                    <a:pt x="0" y="159385"/>
                  </a:lnTo>
                  <a:moveTo>
                    <a:pt x="19050" y="159385"/>
                  </a:moveTo>
                  <a:lnTo>
                    <a:pt x="19050" y="758571"/>
                  </a:lnTo>
                  <a:lnTo>
                    <a:pt x="9525" y="758571"/>
                  </a:lnTo>
                  <a:lnTo>
                    <a:pt x="19050" y="758571"/>
                  </a:lnTo>
                  <a:cubicBezTo>
                    <a:pt x="19050" y="835914"/>
                    <a:pt x="83058" y="898906"/>
                    <a:pt x="162306" y="898906"/>
                  </a:cubicBezTo>
                  <a:lnTo>
                    <a:pt x="16803117" y="898906"/>
                  </a:lnTo>
                  <a:cubicBezTo>
                    <a:pt x="16882365" y="898906"/>
                    <a:pt x="16946373" y="835914"/>
                    <a:pt x="16946373" y="758571"/>
                  </a:cubicBezTo>
                  <a:lnTo>
                    <a:pt x="16946373" y="159385"/>
                  </a:lnTo>
                  <a:cubicBezTo>
                    <a:pt x="16946373" y="82042"/>
                    <a:pt x="16882365" y="19050"/>
                    <a:pt x="16803117" y="19050"/>
                  </a:cubicBezTo>
                  <a:lnTo>
                    <a:pt x="162306" y="19050"/>
                  </a:lnTo>
                  <a:lnTo>
                    <a:pt x="162306" y="9525"/>
                  </a:lnTo>
                  <a:lnTo>
                    <a:pt x="162306" y="19050"/>
                  </a:lnTo>
                  <a:cubicBezTo>
                    <a:pt x="83058" y="19050"/>
                    <a:pt x="19050" y="82042"/>
                    <a:pt x="19050" y="159385"/>
                  </a:cubicBezTo>
                  <a:close/>
                </a:path>
              </a:pathLst>
            </a:custGeom>
            <a:solidFill>
              <a:srgbClr val="44546A"/>
            </a:solidFill>
          </p:spPr>
          <p:txBody>
            <a:bodyPr/>
            <a:lstStyle/>
            <a:p>
              <a:endParaRPr lang="el-GR"/>
            </a:p>
          </p:txBody>
        </p:sp>
      </p:grpSp>
      <p:grpSp>
        <p:nvGrpSpPr>
          <p:cNvPr id="26" name="Group 26"/>
          <p:cNvGrpSpPr/>
          <p:nvPr/>
        </p:nvGrpSpPr>
        <p:grpSpPr>
          <a:xfrm>
            <a:off x="1509036" y="-69640"/>
            <a:ext cx="12244364" cy="1612350"/>
            <a:chOff x="0" y="0"/>
            <a:chExt cx="16325818" cy="2149800"/>
          </a:xfrm>
        </p:grpSpPr>
        <p:sp>
          <p:nvSpPr>
            <p:cNvPr id="27" name="Freeform 27"/>
            <p:cNvSpPr/>
            <p:nvPr/>
          </p:nvSpPr>
          <p:spPr>
            <a:xfrm>
              <a:off x="0" y="0"/>
              <a:ext cx="16325817" cy="2149800"/>
            </a:xfrm>
            <a:custGeom>
              <a:avLst/>
              <a:gdLst/>
              <a:ahLst/>
              <a:cxnLst/>
              <a:rect l="l" t="t" r="r" b="b"/>
              <a:pathLst>
                <a:path w="16325817" h="2149800">
                  <a:moveTo>
                    <a:pt x="0" y="0"/>
                  </a:moveTo>
                  <a:lnTo>
                    <a:pt x="16325817" y="0"/>
                  </a:lnTo>
                  <a:lnTo>
                    <a:pt x="16325817" y="2149800"/>
                  </a:lnTo>
                  <a:lnTo>
                    <a:pt x="0" y="2149800"/>
                  </a:lnTo>
                  <a:close/>
                </a:path>
              </a:pathLst>
            </a:custGeom>
            <a:solidFill>
              <a:srgbClr val="000000">
                <a:alpha val="0"/>
              </a:srgbClr>
            </a:solidFill>
          </p:spPr>
          <p:txBody>
            <a:bodyPr/>
            <a:lstStyle/>
            <a:p>
              <a:endParaRPr lang="el-GR"/>
            </a:p>
          </p:txBody>
        </p:sp>
        <p:sp>
          <p:nvSpPr>
            <p:cNvPr id="28" name="TextBox 28"/>
            <p:cNvSpPr txBox="1"/>
            <p:nvPr/>
          </p:nvSpPr>
          <p:spPr>
            <a:xfrm>
              <a:off x="0" y="57150"/>
              <a:ext cx="16325818" cy="2092650"/>
            </a:xfrm>
            <a:prstGeom prst="rect">
              <a:avLst/>
            </a:prstGeom>
          </p:spPr>
          <p:txBody>
            <a:bodyPr lIns="0" tIns="0" rIns="0" bIns="0" rtlCol="0" anchor="ctr"/>
            <a:lstStyle/>
            <a:p>
              <a:pPr>
                <a:lnSpc>
                  <a:spcPts val="5183"/>
                </a:lnSpc>
              </a:pPr>
              <a:r>
                <a:rPr lang="es-ES" sz="4799" b="1" dirty="0">
                  <a:solidFill>
                    <a:srgbClr val="19112C"/>
                  </a:solidFill>
                  <a:latin typeface="Georgia Bold"/>
                  <a:ea typeface="Georgia Bold"/>
                  <a:cs typeface="Georgia Bold"/>
                  <a:sym typeface="Georgia Bold"/>
                </a:rPr>
                <a:t>Economía circular y economía lineal</a:t>
              </a:r>
              <a:endParaRPr lang="en-US" sz="4799" b="1" dirty="0">
                <a:solidFill>
                  <a:srgbClr val="19112C"/>
                </a:solidFill>
                <a:latin typeface="Georgia Bold"/>
                <a:ea typeface="Georgia Bold"/>
                <a:cs typeface="Georgia Bold"/>
                <a:sym typeface="Georgia Bold"/>
              </a:endParaRPr>
            </a:p>
          </p:txBody>
        </p:sp>
      </p:grpSp>
      <p:grpSp>
        <p:nvGrpSpPr>
          <p:cNvPr id="29" name="Group 29"/>
          <p:cNvGrpSpPr/>
          <p:nvPr/>
        </p:nvGrpSpPr>
        <p:grpSpPr>
          <a:xfrm>
            <a:off x="1509036" y="2172804"/>
            <a:ext cx="12257550" cy="609300"/>
            <a:chOff x="0" y="0"/>
            <a:chExt cx="16343400" cy="812400"/>
          </a:xfrm>
        </p:grpSpPr>
        <p:sp>
          <p:nvSpPr>
            <p:cNvPr id="30" name="Freeform 30"/>
            <p:cNvSpPr/>
            <p:nvPr/>
          </p:nvSpPr>
          <p:spPr>
            <a:xfrm>
              <a:off x="0" y="0"/>
              <a:ext cx="16343376" cy="812419"/>
            </a:xfrm>
            <a:custGeom>
              <a:avLst/>
              <a:gdLst/>
              <a:ahLst/>
              <a:cxnLst/>
              <a:rect l="l" t="t" r="r" b="b"/>
              <a:pathLst>
                <a:path w="16343376" h="812419">
                  <a:moveTo>
                    <a:pt x="0" y="0"/>
                  </a:moveTo>
                  <a:lnTo>
                    <a:pt x="16343376" y="0"/>
                  </a:lnTo>
                  <a:lnTo>
                    <a:pt x="16343376" y="812419"/>
                  </a:lnTo>
                  <a:lnTo>
                    <a:pt x="0" y="812419"/>
                  </a:lnTo>
                  <a:close/>
                </a:path>
              </a:pathLst>
            </a:custGeom>
            <a:solidFill>
              <a:srgbClr val="75C73E"/>
            </a:solidFill>
          </p:spPr>
          <p:txBody>
            <a:bodyPr/>
            <a:lstStyle/>
            <a:p>
              <a:endParaRPr lang="el-GR"/>
            </a:p>
          </p:txBody>
        </p:sp>
        <p:sp>
          <p:nvSpPr>
            <p:cNvPr id="31" name="TextBox 31"/>
            <p:cNvSpPr txBox="1"/>
            <p:nvPr/>
          </p:nvSpPr>
          <p:spPr>
            <a:xfrm>
              <a:off x="0" y="19050"/>
              <a:ext cx="16343400" cy="793350"/>
            </a:xfrm>
            <a:prstGeom prst="rect">
              <a:avLst/>
            </a:prstGeom>
          </p:spPr>
          <p:txBody>
            <a:bodyPr lIns="50800" tIns="50800" rIns="50800" bIns="50800" rtlCol="0" anchor="t"/>
            <a:lstStyle/>
            <a:p>
              <a:pPr algn="ctr">
                <a:lnSpc>
                  <a:spcPts val="2592"/>
                </a:lnSpc>
              </a:pPr>
              <a:r>
                <a:rPr lang="es-ES" sz="2400" b="1" dirty="0">
                  <a:solidFill>
                    <a:srgbClr val="19112C"/>
                  </a:solidFill>
                  <a:latin typeface="Arial Bold"/>
                  <a:ea typeface="Arial Bold"/>
                  <a:cs typeface="Arial Bold"/>
                  <a:sym typeface="Arial Bold"/>
                </a:rPr>
                <a:t>Extracción → Producción → Distribución → Consumo → Residuos</a:t>
              </a:r>
              <a:endParaRPr lang="en-US" sz="2400" b="1" dirty="0">
                <a:solidFill>
                  <a:srgbClr val="19112C"/>
                </a:solidFill>
                <a:latin typeface="Arial Bold"/>
                <a:ea typeface="Arial Bold"/>
                <a:cs typeface="Arial Bold"/>
                <a:sym typeface="Arial Bold"/>
              </a:endParaRPr>
            </a:p>
          </p:txBody>
        </p:sp>
      </p:grpSp>
      <p:grpSp>
        <p:nvGrpSpPr>
          <p:cNvPr id="32" name="Group 32"/>
          <p:cNvGrpSpPr/>
          <p:nvPr/>
        </p:nvGrpSpPr>
        <p:grpSpPr>
          <a:xfrm>
            <a:off x="5877568" y="4204687"/>
            <a:ext cx="3507300" cy="3366900"/>
            <a:chOff x="0" y="0"/>
            <a:chExt cx="4676400" cy="4489200"/>
          </a:xfrm>
        </p:grpSpPr>
        <p:sp>
          <p:nvSpPr>
            <p:cNvPr id="33" name="Freeform 33"/>
            <p:cNvSpPr/>
            <p:nvPr/>
          </p:nvSpPr>
          <p:spPr>
            <a:xfrm>
              <a:off x="0" y="0"/>
              <a:ext cx="4676394" cy="4489196"/>
            </a:xfrm>
            <a:custGeom>
              <a:avLst/>
              <a:gdLst/>
              <a:ahLst/>
              <a:cxnLst/>
              <a:rect l="l" t="t" r="r" b="b"/>
              <a:pathLst>
                <a:path w="4676394" h="4489196">
                  <a:moveTo>
                    <a:pt x="0" y="2244598"/>
                  </a:moveTo>
                  <a:cubicBezTo>
                    <a:pt x="0" y="1004951"/>
                    <a:pt x="1046861" y="0"/>
                    <a:pt x="2338197" y="0"/>
                  </a:cubicBezTo>
                  <a:cubicBezTo>
                    <a:pt x="3629533" y="0"/>
                    <a:pt x="4676394" y="1004951"/>
                    <a:pt x="4676394" y="2244598"/>
                  </a:cubicBezTo>
                  <a:cubicBezTo>
                    <a:pt x="4676394" y="3484245"/>
                    <a:pt x="3629533" y="4489196"/>
                    <a:pt x="2338197" y="4489196"/>
                  </a:cubicBezTo>
                  <a:cubicBezTo>
                    <a:pt x="1046861" y="4489196"/>
                    <a:pt x="0" y="3484245"/>
                    <a:pt x="0" y="2244598"/>
                  </a:cubicBezTo>
                  <a:close/>
                  <a:moveTo>
                    <a:pt x="721233" y="2244598"/>
                  </a:moveTo>
                  <a:cubicBezTo>
                    <a:pt x="721233" y="3085846"/>
                    <a:pt x="1445133" y="3767963"/>
                    <a:pt x="2338197" y="3767963"/>
                  </a:cubicBezTo>
                  <a:cubicBezTo>
                    <a:pt x="3231261" y="3767963"/>
                    <a:pt x="3955161" y="3085973"/>
                    <a:pt x="3955161" y="2244598"/>
                  </a:cubicBezTo>
                  <a:cubicBezTo>
                    <a:pt x="3955161" y="1403223"/>
                    <a:pt x="3231261" y="721233"/>
                    <a:pt x="2338197" y="721233"/>
                  </a:cubicBezTo>
                  <a:cubicBezTo>
                    <a:pt x="1445133" y="721233"/>
                    <a:pt x="721233" y="1403350"/>
                    <a:pt x="721233" y="2244598"/>
                  </a:cubicBezTo>
                  <a:close/>
                </a:path>
              </a:pathLst>
            </a:custGeom>
            <a:solidFill>
              <a:srgbClr val="000000">
                <a:alpha val="784"/>
              </a:srgbClr>
            </a:solidFill>
          </p:spPr>
          <p:txBody>
            <a:bodyPr/>
            <a:lstStyle/>
            <a:p>
              <a:endParaRPr lang="el-GR"/>
            </a:p>
          </p:txBody>
        </p:sp>
      </p:grpSp>
      <p:sp>
        <p:nvSpPr>
          <p:cNvPr id="34" name="AutoShape 34"/>
          <p:cNvSpPr/>
          <p:nvPr/>
        </p:nvSpPr>
        <p:spPr>
          <a:xfrm>
            <a:off x="5705937" y="4831998"/>
            <a:ext cx="622236" cy="357236"/>
          </a:xfrm>
          <a:prstGeom prst="line">
            <a:avLst/>
          </a:prstGeom>
          <a:ln w="9525" cap="rnd">
            <a:solidFill>
              <a:srgbClr val="000000"/>
            </a:solidFill>
            <a:prstDash val="solid"/>
            <a:headEnd type="oval" w="lg" len="lg"/>
            <a:tailEnd type="none" w="sm" len="sm"/>
          </a:ln>
        </p:spPr>
        <p:txBody>
          <a:bodyPr/>
          <a:lstStyle/>
          <a:p>
            <a:endParaRPr lang="el-GR"/>
          </a:p>
        </p:txBody>
      </p:sp>
      <p:sp>
        <p:nvSpPr>
          <p:cNvPr id="35" name="TextBox 35"/>
          <p:cNvSpPr txBox="1"/>
          <p:nvPr/>
        </p:nvSpPr>
        <p:spPr>
          <a:xfrm>
            <a:off x="3718617" y="4212688"/>
            <a:ext cx="1899223" cy="614335"/>
          </a:xfrm>
          <a:prstGeom prst="rect">
            <a:avLst/>
          </a:prstGeom>
        </p:spPr>
        <p:txBody>
          <a:bodyPr lIns="0" tIns="0" rIns="0" bIns="0" rtlCol="0" anchor="t">
            <a:spAutoFit/>
          </a:bodyPr>
          <a:lstStyle/>
          <a:p>
            <a:pPr algn="l">
              <a:lnSpc>
                <a:spcPts val="2521"/>
              </a:lnSpc>
            </a:pPr>
            <a:endParaRPr dirty="0"/>
          </a:p>
          <a:p>
            <a:pPr algn="r">
              <a:lnSpc>
                <a:spcPts val="2521"/>
              </a:lnSpc>
            </a:pPr>
            <a:r>
              <a:rPr lang="en-US" sz="1827" b="1" dirty="0">
                <a:solidFill>
                  <a:srgbClr val="19112C"/>
                </a:solidFill>
                <a:latin typeface="Arial Bold"/>
                <a:ea typeface="Arial Bold"/>
                <a:cs typeface="Arial Bold"/>
                <a:sym typeface="Arial Bold"/>
              </a:rPr>
              <a:t>RECICLAJE</a:t>
            </a:r>
          </a:p>
        </p:txBody>
      </p:sp>
      <p:sp>
        <p:nvSpPr>
          <p:cNvPr id="36" name="AutoShape 36"/>
          <p:cNvSpPr/>
          <p:nvPr/>
        </p:nvSpPr>
        <p:spPr>
          <a:xfrm flipH="1">
            <a:off x="8934261" y="4831998"/>
            <a:ext cx="622237" cy="357236"/>
          </a:xfrm>
          <a:prstGeom prst="line">
            <a:avLst/>
          </a:prstGeom>
          <a:ln w="9525" cap="rnd">
            <a:solidFill>
              <a:srgbClr val="000000"/>
            </a:solidFill>
            <a:prstDash val="solid"/>
            <a:headEnd type="oval" w="lg" len="lg"/>
            <a:tailEnd type="none" w="sm" len="sm"/>
          </a:ln>
        </p:spPr>
        <p:txBody>
          <a:bodyPr/>
          <a:lstStyle/>
          <a:p>
            <a:endParaRPr lang="el-GR"/>
          </a:p>
        </p:txBody>
      </p:sp>
      <p:sp>
        <p:nvSpPr>
          <p:cNvPr id="37" name="TextBox 37"/>
          <p:cNvSpPr txBox="1"/>
          <p:nvPr/>
        </p:nvSpPr>
        <p:spPr>
          <a:xfrm>
            <a:off x="9644594" y="4212688"/>
            <a:ext cx="1899224" cy="614335"/>
          </a:xfrm>
          <a:prstGeom prst="rect">
            <a:avLst/>
          </a:prstGeom>
        </p:spPr>
        <p:txBody>
          <a:bodyPr lIns="0" tIns="0" rIns="0" bIns="0" rtlCol="0" anchor="t">
            <a:spAutoFit/>
          </a:bodyPr>
          <a:lstStyle/>
          <a:p>
            <a:pPr algn="l">
              <a:lnSpc>
                <a:spcPts val="2521"/>
              </a:lnSpc>
            </a:pPr>
            <a:endParaRPr dirty="0"/>
          </a:p>
          <a:p>
            <a:pPr>
              <a:lnSpc>
                <a:spcPts val="2521"/>
              </a:lnSpc>
            </a:pPr>
            <a:r>
              <a:rPr lang="en-US" sz="1827" b="1" dirty="0">
                <a:solidFill>
                  <a:srgbClr val="19112C"/>
                </a:solidFill>
                <a:latin typeface="Arial Bold"/>
                <a:ea typeface="Arial Bold"/>
                <a:cs typeface="Arial Bold"/>
                <a:sym typeface="Arial Bold"/>
              </a:rPr>
              <a:t>PRODUCCIÓN</a:t>
            </a:r>
          </a:p>
        </p:txBody>
      </p:sp>
      <p:grpSp>
        <p:nvGrpSpPr>
          <p:cNvPr id="38" name="Group 38"/>
          <p:cNvGrpSpPr/>
          <p:nvPr/>
        </p:nvGrpSpPr>
        <p:grpSpPr>
          <a:xfrm>
            <a:off x="6638930" y="5393053"/>
            <a:ext cx="1993050" cy="1066050"/>
            <a:chOff x="0" y="0"/>
            <a:chExt cx="2657400" cy="1421400"/>
          </a:xfrm>
        </p:grpSpPr>
        <p:sp>
          <p:nvSpPr>
            <p:cNvPr id="39" name="Freeform 39"/>
            <p:cNvSpPr/>
            <p:nvPr/>
          </p:nvSpPr>
          <p:spPr>
            <a:xfrm>
              <a:off x="0" y="0"/>
              <a:ext cx="2657400" cy="1421400"/>
            </a:xfrm>
            <a:custGeom>
              <a:avLst/>
              <a:gdLst/>
              <a:ahLst/>
              <a:cxnLst/>
              <a:rect l="l" t="t" r="r" b="b"/>
              <a:pathLst>
                <a:path w="2657400" h="1421400">
                  <a:moveTo>
                    <a:pt x="0" y="0"/>
                  </a:moveTo>
                  <a:lnTo>
                    <a:pt x="2657400" y="0"/>
                  </a:lnTo>
                  <a:lnTo>
                    <a:pt x="2657400" y="1421400"/>
                  </a:lnTo>
                  <a:lnTo>
                    <a:pt x="0" y="1421400"/>
                  </a:lnTo>
                  <a:close/>
                </a:path>
              </a:pathLst>
            </a:custGeom>
            <a:solidFill>
              <a:srgbClr val="000000">
                <a:alpha val="0"/>
              </a:srgbClr>
            </a:solidFill>
          </p:spPr>
          <p:txBody>
            <a:bodyPr/>
            <a:lstStyle/>
            <a:p>
              <a:endParaRPr lang="el-GR"/>
            </a:p>
          </p:txBody>
        </p:sp>
        <p:sp>
          <p:nvSpPr>
            <p:cNvPr id="40" name="TextBox 40"/>
            <p:cNvSpPr txBox="1"/>
            <p:nvPr/>
          </p:nvSpPr>
          <p:spPr>
            <a:xfrm>
              <a:off x="0" y="-66675"/>
              <a:ext cx="2657400" cy="1488075"/>
            </a:xfrm>
            <a:prstGeom prst="rect">
              <a:avLst/>
            </a:prstGeom>
          </p:spPr>
          <p:txBody>
            <a:bodyPr lIns="0" tIns="0" rIns="0" bIns="0" rtlCol="0" anchor="ctr"/>
            <a:lstStyle/>
            <a:p>
              <a:pPr algn="ctr">
                <a:lnSpc>
                  <a:spcPts val="3726"/>
                </a:lnSpc>
              </a:pPr>
              <a:r>
                <a:rPr lang="en-US" sz="2700" b="1" dirty="0">
                  <a:solidFill>
                    <a:srgbClr val="19112C"/>
                  </a:solidFill>
                  <a:latin typeface="Georgia Bold"/>
                  <a:ea typeface="Georgia Bold"/>
                  <a:cs typeface="Georgia Bold"/>
                  <a:sym typeface="Georgia Bold"/>
                </a:rPr>
                <a:t>Economía circular</a:t>
              </a:r>
            </a:p>
          </p:txBody>
        </p:sp>
      </p:grpSp>
      <p:grpSp>
        <p:nvGrpSpPr>
          <p:cNvPr id="41" name="Group 41"/>
          <p:cNvGrpSpPr/>
          <p:nvPr/>
        </p:nvGrpSpPr>
        <p:grpSpPr>
          <a:xfrm rot="1739886">
            <a:off x="5808695" y="4047346"/>
            <a:ext cx="3678674" cy="3604971"/>
            <a:chOff x="0" y="0"/>
            <a:chExt cx="4904898" cy="4806628"/>
          </a:xfrm>
        </p:grpSpPr>
        <p:sp>
          <p:nvSpPr>
            <p:cNvPr id="42" name="Freeform 42"/>
            <p:cNvSpPr/>
            <p:nvPr/>
          </p:nvSpPr>
          <p:spPr>
            <a:xfrm>
              <a:off x="1253617" y="-110363"/>
              <a:ext cx="3651504" cy="2514092"/>
            </a:xfrm>
            <a:custGeom>
              <a:avLst/>
              <a:gdLst/>
              <a:ahLst/>
              <a:cxnLst/>
              <a:rect l="l" t="t" r="r" b="b"/>
              <a:pathLst>
                <a:path w="3651504" h="2514092">
                  <a:moveTo>
                    <a:pt x="0" y="417068"/>
                  </a:moveTo>
                  <a:cubicBezTo>
                    <a:pt x="759587" y="0"/>
                    <a:pt x="1687830" y="8763"/>
                    <a:pt x="2438908" y="440182"/>
                  </a:cubicBezTo>
                  <a:cubicBezTo>
                    <a:pt x="3189986" y="871601"/>
                    <a:pt x="3651504" y="1660906"/>
                    <a:pt x="3651250" y="2514092"/>
                  </a:cubicBezTo>
                  <a:lnTo>
                    <a:pt x="3191637" y="2513965"/>
                  </a:lnTo>
                  <a:cubicBezTo>
                    <a:pt x="3191764" y="1824609"/>
                    <a:pt x="2817622" y="1186815"/>
                    <a:pt x="2208149" y="837692"/>
                  </a:cubicBezTo>
                  <a:cubicBezTo>
                    <a:pt x="1598676" y="488569"/>
                    <a:pt x="845312" y="480314"/>
                    <a:pt x="228092" y="816102"/>
                  </a:cubicBezTo>
                  <a:close/>
                </a:path>
              </a:pathLst>
            </a:custGeom>
            <a:solidFill>
              <a:srgbClr val="000000"/>
            </a:solidFill>
          </p:spPr>
          <p:txBody>
            <a:bodyPr/>
            <a:lstStyle/>
            <a:p>
              <a:endParaRPr lang="el-GR"/>
            </a:p>
          </p:txBody>
        </p:sp>
      </p:grpSp>
      <p:sp>
        <p:nvSpPr>
          <p:cNvPr id="43" name="AutoShape 43"/>
          <p:cNvSpPr/>
          <p:nvPr/>
        </p:nvSpPr>
        <p:spPr>
          <a:xfrm>
            <a:off x="7607617" y="7346355"/>
            <a:ext cx="23746" cy="633215"/>
          </a:xfrm>
          <a:prstGeom prst="line">
            <a:avLst/>
          </a:prstGeom>
          <a:ln w="9525" cap="rnd">
            <a:solidFill>
              <a:srgbClr val="000000"/>
            </a:solidFill>
            <a:prstDash val="solid"/>
            <a:headEnd type="oval" w="lg" len="lg"/>
            <a:tailEnd type="none" w="sm" len="sm"/>
          </a:ln>
        </p:spPr>
        <p:txBody>
          <a:bodyPr/>
          <a:lstStyle/>
          <a:p>
            <a:endParaRPr lang="el-GR"/>
          </a:p>
        </p:txBody>
      </p:sp>
      <p:sp>
        <p:nvSpPr>
          <p:cNvPr id="44" name="TextBox 44"/>
          <p:cNvSpPr txBox="1"/>
          <p:nvPr/>
        </p:nvSpPr>
        <p:spPr>
          <a:xfrm>
            <a:off x="6595035" y="8003486"/>
            <a:ext cx="1899223" cy="293735"/>
          </a:xfrm>
          <a:prstGeom prst="rect">
            <a:avLst/>
          </a:prstGeom>
        </p:spPr>
        <p:txBody>
          <a:bodyPr lIns="0" tIns="0" rIns="0" bIns="0" rtlCol="0" anchor="t">
            <a:spAutoFit/>
          </a:bodyPr>
          <a:lstStyle/>
          <a:p>
            <a:pPr algn="ctr">
              <a:lnSpc>
                <a:spcPts val="2521"/>
              </a:lnSpc>
            </a:pPr>
            <a:r>
              <a:rPr lang="en-US" sz="1827" b="1" dirty="0">
                <a:solidFill>
                  <a:srgbClr val="19112C"/>
                </a:solidFill>
                <a:latin typeface="Arial Bold"/>
                <a:ea typeface="Arial Bold"/>
                <a:cs typeface="Arial Bold"/>
                <a:sym typeface="Arial Bold"/>
              </a:rPr>
              <a:t>USO</a:t>
            </a:r>
          </a:p>
        </p:txBody>
      </p:sp>
      <p:grpSp>
        <p:nvGrpSpPr>
          <p:cNvPr id="45" name="Group 45"/>
          <p:cNvGrpSpPr/>
          <p:nvPr/>
        </p:nvGrpSpPr>
        <p:grpSpPr>
          <a:xfrm rot="-1739886">
            <a:off x="5789060" y="4081007"/>
            <a:ext cx="3692961" cy="3619259"/>
            <a:chOff x="0" y="0"/>
            <a:chExt cx="4923948" cy="4825678"/>
          </a:xfrm>
        </p:grpSpPr>
        <p:sp>
          <p:nvSpPr>
            <p:cNvPr id="46" name="Freeform 46"/>
            <p:cNvSpPr/>
            <p:nvPr/>
          </p:nvSpPr>
          <p:spPr>
            <a:xfrm>
              <a:off x="11303" y="-100711"/>
              <a:ext cx="3689858" cy="2439543"/>
            </a:xfrm>
            <a:custGeom>
              <a:avLst/>
              <a:gdLst/>
              <a:ahLst/>
              <a:cxnLst/>
              <a:rect l="l" t="t" r="r" b="b"/>
              <a:pathLst>
                <a:path w="3689858" h="2439543">
                  <a:moveTo>
                    <a:pt x="3689858" y="439674"/>
                  </a:moveTo>
                  <a:cubicBezTo>
                    <a:pt x="2945765" y="12573"/>
                    <a:pt x="2027428" y="0"/>
                    <a:pt x="1271270" y="406400"/>
                  </a:cubicBezTo>
                  <a:cubicBezTo>
                    <a:pt x="515112" y="812800"/>
                    <a:pt x="32512" y="1578483"/>
                    <a:pt x="0" y="2422906"/>
                  </a:cubicBezTo>
                  <a:lnTo>
                    <a:pt x="450596" y="2439543"/>
                  </a:lnTo>
                  <a:cubicBezTo>
                    <a:pt x="477266" y="1754251"/>
                    <a:pt x="870458" y="1132840"/>
                    <a:pt x="1486535" y="802513"/>
                  </a:cubicBezTo>
                  <a:cubicBezTo>
                    <a:pt x="2102612" y="472186"/>
                    <a:pt x="2851150" y="481330"/>
                    <a:pt x="3458591" y="826643"/>
                  </a:cubicBezTo>
                  <a:close/>
                </a:path>
              </a:pathLst>
            </a:custGeom>
            <a:solidFill>
              <a:srgbClr val="8D5CFF"/>
            </a:solidFill>
          </p:spPr>
          <p:txBody>
            <a:bodyPr/>
            <a:lstStyle/>
            <a:p>
              <a:endParaRPr lang="el-GR"/>
            </a:p>
          </p:txBody>
        </p:sp>
        <p:sp>
          <p:nvSpPr>
            <p:cNvPr id="47" name="Freeform 47"/>
            <p:cNvSpPr/>
            <p:nvPr/>
          </p:nvSpPr>
          <p:spPr>
            <a:xfrm>
              <a:off x="1651" y="-110617"/>
              <a:ext cx="3709035" cy="2459228"/>
            </a:xfrm>
            <a:custGeom>
              <a:avLst/>
              <a:gdLst/>
              <a:ahLst/>
              <a:cxnLst/>
              <a:rect l="l" t="t" r="r" b="b"/>
              <a:pathLst>
                <a:path w="3709035" h="2459228">
                  <a:moveTo>
                    <a:pt x="3709035" y="449580"/>
                  </a:moveTo>
                  <a:cubicBezTo>
                    <a:pt x="3709035" y="453009"/>
                    <a:pt x="3707257" y="456057"/>
                    <a:pt x="3704336" y="457835"/>
                  </a:cubicBezTo>
                  <a:cubicBezTo>
                    <a:pt x="3701415" y="459613"/>
                    <a:pt x="3697732" y="459486"/>
                    <a:pt x="3694811" y="457835"/>
                  </a:cubicBezTo>
                  <a:cubicBezTo>
                    <a:pt x="2953512" y="32385"/>
                    <a:pt x="2038731" y="19812"/>
                    <a:pt x="1285494" y="424688"/>
                  </a:cubicBezTo>
                  <a:cubicBezTo>
                    <a:pt x="532257" y="829437"/>
                    <a:pt x="51562" y="1592072"/>
                    <a:pt x="19177" y="2433193"/>
                  </a:cubicBezTo>
                  <a:lnTo>
                    <a:pt x="9652" y="2432812"/>
                  </a:lnTo>
                  <a:lnTo>
                    <a:pt x="10033" y="2423287"/>
                  </a:lnTo>
                  <a:lnTo>
                    <a:pt x="460629" y="2439924"/>
                  </a:lnTo>
                  <a:lnTo>
                    <a:pt x="460248" y="2449449"/>
                  </a:lnTo>
                  <a:lnTo>
                    <a:pt x="450723" y="2449068"/>
                  </a:lnTo>
                  <a:cubicBezTo>
                    <a:pt x="477520" y="1760347"/>
                    <a:pt x="872744" y="1136015"/>
                    <a:pt x="1491742" y="804037"/>
                  </a:cubicBezTo>
                  <a:lnTo>
                    <a:pt x="1496187" y="812419"/>
                  </a:lnTo>
                  <a:lnTo>
                    <a:pt x="1491742" y="804037"/>
                  </a:lnTo>
                  <a:cubicBezTo>
                    <a:pt x="2110740" y="472186"/>
                    <a:pt x="2862707" y="481330"/>
                    <a:pt x="3472942" y="828294"/>
                  </a:cubicBezTo>
                  <a:lnTo>
                    <a:pt x="3468243" y="836549"/>
                  </a:lnTo>
                  <a:lnTo>
                    <a:pt x="3460115" y="831723"/>
                  </a:lnTo>
                  <a:lnTo>
                    <a:pt x="3691382" y="444627"/>
                  </a:lnTo>
                  <a:cubicBezTo>
                    <a:pt x="3693541" y="440944"/>
                    <a:pt x="3697986" y="439166"/>
                    <a:pt x="3702050" y="440309"/>
                  </a:cubicBezTo>
                  <a:cubicBezTo>
                    <a:pt x="3706114" y="441452"/>
                    <a:pt x="3709035" y="445262"/>
                    <a:pt x="3709035" y="449453"/>
                  </a:cubicBezTo>
                  <a:moveTo>
                    <a:pt x="3689985" y="449453"/>
                  </a:moveTo>
                  <a:lnTo>
                    <a:pt x="3699510" y="449453"/>
                  </a:lnTo>
                  <a:lnTo>
                    <a:pt x="3707638" y="454279"/>
                  </a:lnTo>
                  <a:lnTo>
                    <a:pt x="3476371" y="841375"/>
                  </a:lnTo>
                  <a:cubicBezTo>
                    <a:pt x="3473704" y="845820"/>
                    <a:pt x="3467989" y="847344"/>
                    <a:pt x="3463544" y="844804"/>
                  </a:cubicBezTo>
                  <a:cubicBezTo>
                    <a:pt x="2859024" y="501142"/>
                    <a:pt x="2113915" y="491998"/>
                    <a:pt x="1500759" y="820674"/>
                  </a:cubicBezTo>
                  <a:cubicBezTo>
                    <a:pt x="887603" y="1149604"/>
                    <a:pt x="496316" y="1767967"/>
                    <a:pt x="469773" y="2449830"/>
                  </a:cubicBezTo>
                  <a:cubicBezTo>
                    <a:pt x="469519" y="2455037"/>
                    <a:pt x="465201" y="2459228"/>
                    <a:pt x="459867" y="2458974"/>
                  </a:cubicBezTo>
                  <a:lnTo>
                    <a:pt x="9271" y="2442337"/>
                  </a:lnTo>
                  <a:cubicBezTo>
                    <a:pt x="6731" y="2442210"/>
                    <a:pt x="4318" y="2441194"/>
                    <a:pt x="2667" y="2439289"/>
                  </a:cubicBezTo>
                  <a:cubicBezTo>
                    <a:pt x="1016" y="2437384"/>
                    <a:pt x="0" y="2434971"/>
                    <a:pt x="127" y="2432431"/>
                  </a:cubicBezTo>
                  <a:cubicBezTo>
                    <a:pt x="32766" y="1584579"/>
                    <a:pt x="517398" y="815848"/>
                    <a:pt x="1276477" y="407924"/>
                  </a:cubicBezTo>
                  <a:lnTo>
                    <a:pt x="1281049" y="416306"/>
                  </a:lnTo>
                  <a:lnTo>
                    <a:pt x="1276477" y="407924"/>
                  </a:lnTo>
                  <a:cubicBezTo>
                    <a:pt x="2035429" y="0"/>
                    <a:pt x="2957322" y="12573"/>
                    <a:pt x="3704336" y="441325"/>
                  </a:cubicBezTo>
                  <a:lnTo>
                    <a:pt x="3699637" y="449580"/>
                  </a:lnTo>
                  <a:lnTo>
                    <a:pt x="3690112" y="449580"/>
                  </a:lnTo>
                  <a:close/>
                </a:path>
              </a:pathLst>
            </a:custGeom>
            <a:solidFill>
              <a:srgbClr val="000000"/>
            </a:solidFill>
          </p:spPr>
          <p:txBody>
            <a:bodyPr/>
            <a:lstStyle/>
            <a:p>
              <a:endParaRPr lang="el-GR"/>
            </a:p>
          </p:txBody>
        </p:sp>
      </p:grpSp>
      <p:grpSp>
        <p:nvGrpSpPr>
          <p:cNvPr id="48" name="Group 48"/>
          <p:cNvGrpSpPr/>
          <p:nvPr/>
        </p:nvGrpSpPr>
        <p:grpSpPr>
          <a:xfrm rot="-8171238">
            <a:off x="7378164" y="4016993"/>
            <a:ext cx="505691" cy="505691"/>
            <a:chOff x="0" y="0"/>
            <a:chExt cx="674254" cy="674254"/>
          </a:xfrm>
        </p:grpSpPr>
        <p:sp>
          <p:nvSpPr>
            <p:cNvPr id="49" name="Freeform 49"/>
            <p:cNvSpPr/>
            <p:nvPr/>
          </p:nvSpPr>
          <p:spPr>
            <a:xfrm>
              <a:off x="9525" y="9525"/>
              <a:ext cx="655193" cy="655193"/>
            </a:xfrm>
            <a:custGeom>
              <a:avLst/>
              <a:gdLst/>
              <a:ahLst/>
              <a:cxnLst/>
              <a:rect l="l" t="t" r="r" b="b"/>
              <a:pathLst>
                <a:path w="655193" h="655193">
                  <a:moveTo>
                    <a:pt x="0" y="655193"/>
                  </a:moveTo>
                  <a:lnTo>
                    <a:pt x="0" y="0"/>
                  </a:lnTo>
                  <a:lnTo>
                    <a:pt x="655193" y="655193"/>
                  </a:lnTo>
                  <a:close/>
                </a:path>
              </a:pathLst>
            </a:custGeom>
            <a:solidFill>
              <a:srgbClr val="8D5CFF"/>
            </a:solidFill>
          </p:spPr>
          <p:txBody>
            <a:bodyPr/>
            <a:lstStyle/>
            <a:p>
              <a:endParaRPr lang="el-GR"/>
            </a:p>
          </p:txBody>
        </p:sp>
        <p:sp>
          <p:nvSpPr>
            <p:cNvPr id="50" name="Freeform 50"/>
            <p:cNvSpPr/>
            <p:nvPr/>
          </p:nvSpPr>
          <p:spPr>
            <a:xfrm>
              <a:off x="0" y="-635"/>
              <a:ext cx="675005" cy="674878"/>
            </a:xfrm>
            <a:custGeom>
              <a:avLst/>
              <a:gdLst/>
              <a:ahLst/>
              <a:cxnLst/>
              <a:rect l="l" t="t" r="r" b="b"/>
              <a:pathLst>
                <a:path w="675005" h="674878">
                  <a:moveTo>
                    <a:pt x="0" y="665353"/>
                  </a:moveTo>
                  <a:lnTo>
                    <a:pt x="0" y="10160"/>
                  </a:lnTo>
                  <a:cubicBezTo>
                    <a:pt x="0" y="6350"/>
                    <a:pt x="2286" y="2794"/>
                    <a:pt x="5842" y="1397"/>
                  </a:cubicBezTo>
                  <a:cubicBezTo>
                    <a:pt x="9398" y="0"/>
                    <a:pt x="13462" y="762"/>
                    <a:pt x="16256" y="3429"/>
                  </a:cubicBezTo>
                  <a:lnTo>
                    <a:pt x="671449" y="658622"/>
                  </a:lnTo>
                  <a:cubicBezTo>
                    <a:pt x="674116" y="661289"/>
                    <a:pt x="675005" y="665480"/>
                    <a:pt x="673481" y="669036"/>
                  </a:cubicBezTo>
                  <a:cubicBezTo>
                    <a:pt x="671957" y="672592"/>
                    <a:pt x="668528" y="674878"/>
                    <a:pt x="664718" y="674878"/>
                  </a:cubicBezTo>
                  <a:lnTo>
                    <a:pt x="9525" y="674878"/>
                  </a:lnTo>
                  <a:cubicBezTo>
                    <a:pt x="4318" y="674878"/>
                    <a:pt x="0" y="670560"/>
                    <a:pt x="0" y="665353"/>
                  </a:cubicBezTo>
                  <a:moveTo>
                    <a:pt x="19050" y="665353"/>
                  </a:moveTo>
                  <a:lnTo>
                    <a:pt x="9525" y="665353"/>
                  </a:lnTo>
                  <a:lnTo>
                    <a:pt x="9525" y="655828"/>
                  </a:lnTo>
                  <a:lnTo>
                    <a:pt x="664718" y="655828"/>
                  </a:lnTo>
                  <a:lnTo>
                    <a:pt x="664718" y="665353"/>
                  </a:lnTo>
                  <a:lnTo>
                    <a:pt x="657987" y="672084"/>
                  </a:lnTo>
                  <a:lnTo>
                    <a:pt x="2794" y="16891"/>
                  </a:lnTo>
                  <a:lnTo>
                    <a:pt x="9525" y="10160"/>
                  </a:lnTo>
                  <a:lnTo>
                    <a:pt x="19050" y="10160"/>
                  </a:lnTo>
                  <a:lnTo>
                    <a:pt x="19050" y="665353"/>
                  </a:lnTo>
                  <a:close/>
                </a:path>
              </a:pathLst>
            </a:custGeom>
            <a:solidFill>
              <a:srgbClr val="000000"/>
            </a:solidFill>
          </p:spPr>
          <p:txBody>
            <a:bodyPr/>
            <a:lstStyle/>
            <a:p>
              <a:endParaRPr lang="el-GR"/>
            </a:p>
          </p:txBody>
        </p:sp>
      </p:grpSp>
      <p:grpSp>
        <p:nvGrpSpPr>
          <p:cNvPr id="51" name="Group 51"/>
          <p:cNvGrpSpPr/>
          <p:nvPr/>
        </p:nvGrpSpPr>
        <p:grpSpPr>
          <a:xfrm rot="-9060646">
            <a:off x="5787141" y="4079165"/>
            <a:ext cx="3692132" cy="3617946"/>
            <a:chOff x="0" y="0"/>
            <a:chExt cx="4922842" cy="4823928"/>
          </a:xfrm>
        </p:grpSpPr>
        <p:sp>
          <p:nvSpPr>
            <p:cNvPr id="52" name="Freeform 52"/>
            <p:cNvSpPr/>
            <p:nvPr/>
          </p:nvSpPr>
          <p:spPr>
            <a:xfrm>
              <a:off x="10541" y="-104521"/>
              <a:ext cx="3709416" cy="2459863"/>
            </a:xfrm>
            <a:custGeom>
              <a:avLst/>
              <a:gdLst/>
              <a:ahLst/>
              <a:cxnLst/>
              <a:rect l="l" t="t" r="r" b="b"/>
              <a:pathLst>
                <a:path w="3709416" h="2459863">
                  <a:moveTo>
                    <a:pt x="3709416" y="454660"/>
                  </a:moveTo>
                  <a:cubicBezTo>
                    <a:pt x="2962656" y="17018"/>
                    <a:pt x="2035302" y="0"/>
                    <a:pt x="1272286" y="409829"/>
                  </a:cubicBezTo>
                  <a:cubicBezTo>
                    <a:pt x="509270" y="819658"/>
                    <a:pt x="25146" y="1594866"/>
                    <a:pt x="0" y="2447036"/>
                  </a:cubicBezTo>
                  <a:lnTo>
                    <a:pt x="452247" y="2459863"/>
                  </a:lnTo>
                  <a:cubicBezTo>
                    <a:pt x="472821" y="1768983"/>
                    <a:pt x="866902" y="1140206"/>
                    <a:pt x="1488059" y="807339"/>
                  </a:cubicBezTo>
                  <a:cubicBezTo>
                    <a:pt x="2109216" y="474472"/>
                    <a:pt x="2864612" y="487172"/>
                    <a:pt x="3473704" y="840740"/>
                  </a:cubicBezTo>
                  <a:close/>
                </a:path>
              </a:pathLst>
            </a:custGeom>
            <a:solidFill>
              <a:srgbClr val="75C73E"/>
            </a:solidFill>
          </p:spPr>
          <p:txBody>
            <a:bodyPr/>
            <a:lstStyle/>
            <a:p>
              <a:endParaRPr lang="el-GR"/>
            </a:p>
          </p:txBody>
        </p:sp>
        <p:sp>
          <p:nvSpPr>
            <p:cNvPr id="53" name="Freeform 53"/>
            <p:cNvSpPr/>
            <p:nvPr/>
          </p:nvSpPr>
          <p:spPr>
            <a:xfrm>
              <a:off x="1016" y="-114427"/>
              <a:ext cx="3729736" cy="2479421"/>
            </a:xfrm>
            <a:custGeom>
              <a:avLst/>
              <a:gdLst/>
              <a:ahLst/>
              <a:cxnLst/>
              <a:rect l="l" t="t" r="r" b="b"/>
              <a:pathLst>
                <a:path w="3729736" h="2479421">
                  <a:moveTo>
                    <a:pt x="3713861" y="472694"/>
                  </a:moveTo>
                  <a:lnTo>
                    <a:pt x="3718941" y="464566"/>
                  </a:lnTo>
                  <a:lnTo>
                    <a:pt x="3714115" y="472821"/>
                  </a:lnTo>
                  <a:cubicBezTo>
                    <a:pt x="2970276" y="36830"/>
                    <a:pt x="2046351" y="19939"/>
                    <a:pt x="1286256" y="428117"/>
                  </a:cubicBezTo>
                  <a:cubicBezTo>
                    <a:pt x="526288" y="836295"/>
                    <a:pt x="44069" y="1608582"/>
                    <a:pt x="19050" y="2457323"/>
                  </a:cubicBezTo>
                  <a:lnTo>
                    <a:pt x="9525" y="2457069"/>
                  </a:lnTo>
                  <a:lnTo>
                    <a:pt x="9779" y="2447544"/>
                  </a:lnTo>
                  <a:lnTo>
                    <a:pt x="462026" y="2460371"/>
                  </a:lnTo>
                  <a:lnTo>
                    <a:pt x="461772" y="2469896"/>
                  </a:lnTo>
                  <a:lnTo>
                    <a:pt x="452247" y="2469896"/>
                  </a:lnTo>
                  <a:cubicBezTo>
                    <a:pt x="452247" y="2469769"/>
                    <a:pt x="452247" y="2469769"/>
                    <a:pt x="452247" y="2469642"/>
                  </a:cubicBezTo>
                  <a:cubicBezTo>
                    <a:pt x="472948" y="1775079"/>
                    <a:pt x="868934" y="1143381"/>
                    <a:pt x="1493139" y="808863"/>
                  </a:cubicBezTo>
                  <a:lnTo>
                    <a:pt x="1497584" y="817245"/>
                  </a:lnTo>
                  <a:lnTo>
                    <a:pt x="1493139" y="808863"/>
                  </a:lnTo>
                  <a:cubicBezTo>
                    <a:pt x="2117217" y="474472"/>
                    <a:pt x="2876169" y="487299"/>
                    <a:pt x="3488055" y="842518"/>
                  </a:cubicBezTo>
                  <a:lnTo>
                    <a:pt x="3483229" y="850773"/>
                  </a:lnTo>
                  <a:lnTo>
                    <a:pt x="3475101" y="845820"/>
                  </a:lnTo>
                  <a:lnTo>
                    <a:pt x="3710813" y="459613"/>
                  </a:lnTo>
                  <a:lnTo>
                    <a:pt x="3718941" y="464566"/>
                  </a:lnTo>
                  <a:lnTo>
                    <a:pt x="3713861" y="472694"/>
                  </a:lnTo>
                  <a:moveTo>
                    <a:pt x="3723894" y="456565"/>
                  </a:moveTo>
                  <a:cubicBezTo>
                    <a:pt x="3728339" y="459359"/>
                    <a:pt x="3729736" y="465201"/>
                    <a:pt x="3726942" y="469646"/>
                  </a:cubicBezTo>
                  <a:lnTo>
                    <a:pt x="3491357" y="855726"/>
                  </a:lnTo>
                  <a:cubicBezTo>
                    <a:pt x="3488690" y="860171"/>
                    <a:pt x="3482975" y="861568"/>
                    <a:pt x="3478403" y="859028"/>
                  </a:cubicBezTo>
                  <a:cubicBezTo>
                    <a:pt x="2872232" y="507111"/>
                    <a:pt x="2120392" y="494411"/>
                    <a:pt x="1502029" y="825754"/>
                  </a:cubicBezTo>
                  <a:cubicBezTo>
                    <a:pt x="883666" y="1157097"/>
                    <a:pt x="491744" y="1782572"/>
                    <a:pt x="471297" y="2470023"/>
                  </a:cubicBezTo>
                  <a:lnTo>
                    <a:pt x="461772" y="2469769"/>
                  </a:lnTo>
                  <a:lnTo>
                    <a:pt x="471297" y="2469769"/>
                  </a:lnTo>
                  <a:cubicBezTo>
                    <a:pt x="471297" y="2472309"/>
                    <a:pt x="470281" y="2474849"/>
                    <a:pt x="468376" y="2476627"/>
                  </a:cubicBezTo>
                  <a:cubicBezTo>
                    <a:pt x="466471" y="2478405"/>
                    <a:pt x="464058" y="2479421"/>
                    <a:pt x="461518" y="2479294"/>
                  </a:cubicBezTo>
                  <a:lnTo>
                    <a:pt x="9271" y="2466467"/>
                  </a:lnTo>
                  <a:cubicBezTo>
                    <a:pt x="6731" y="2466340"/>
                    <a:pt x="4318" y="2465324"/>
                    <a:pt x="2667" y="2463546"/>
                  </a:cubicBezTo>
                  <a:cubicBezTo>
                    <a:pt x="1016" y="2461768"/>
                    <a:pt x="0" y="2459228"/>
                    <a:pt x="127" y="2456688"/>
                  </a:cubicBezTo>
                  <a:cubicBezTo>
                    <a:pt x="25273" y="1601089"/>
                    <a:pt x="511429" y="822706"/>
                    <a:pt x="1277239" y="411353"/>
                  </a:cubicBezTo>
                  <a:lnTo>
                    <a:pt x="1281684" y="419735"/>
                  </a:lnTo>
                  <a:lnTo>
                    <a:pt x="1277239" y="411353"/>
                  </a:lnTo>
                  <a:cubicBezTo>
                    <a:pt x="2043176" y="0"/>
                    <a:pt x="2974086" y="17145"/>
                    <a:pt x="3723767" y="456311"/>
                  </a:cubicBezTo>
                  <a:cubicBezTo>
                    <a:pt x="3723894" y="456311"/>
                    <a:pt x="3723894" y="456438"/>
                    <a:pt x="3724021" y="456438"/>
                  </a:cubicBezTo>
                  <a:close/>
                </a:path>
              </a:pathLst>
            </a:custGeom>
            <a:solidFill>
              <a:srgbClr val="000000"/>
            </a:solidFill>
          </p:spPr>
          <p:txBody>
            <a:bodyPr/>
            <a:lstStyle/>
            <a:p>
              <a:endParaRPr lang="el-GR"/>
            </a:p>
          </p:txBody>
        </p:sp>
      </p:grpSp>
      <p:grpSp>
        <p:nvGrpSpPr>
          <p:cNvPr id="54" name="Group 54"/>
          <p:cNvGrpSpPr/>
          <p:nvPr/>
        </p:nvGrpSpPr>
        <p:grpSpPr>
          <a:xfrm rot="-991283">
            <a:off x="8904017" y="6443866"/>
            <a:ext cx="430421" cy="415407"/>
            <a:chOff x="0" y="0"/>
            <a:chExt cx="573894" cy="553876"/>
          </a:xfrm>
        </p:grpSpPr>
        <p:sp>
          <p:nvSpPr>
            <p:cNvPr id="55" name="Freeform 55"/>
            <p:cNvSpPr/>
            <p:nvPr/>
          </p:nvSpPr>
          <p:spPr>
            <a:xfrm>
              <a:off x="0" y="0"/>
              <a:ext cx="573913" cy="553847"/>
            </a:xfrm>
            <a:custGeom>
              <a:avLst/>
              <a:gdLst/>
              <a:ahLst/>
              <a:cxnLst/>
              <a:rect l="l" t="t" r="r" b="b"/>
              <a:pathLst>
                <a:path w="573913" h="553847">
                  <a:moveTo>
                    <a:pt x="0" y="553847"/>
                  </a:moveTo>
                  <a:lnTo>
                    <a:pt x="0" y="0"/>
                  </a:lnTo>
                  <a:lnTo>
                    <a:pt x="573913" y="553847"/>
                  </a:lnTo>
                  <a:close/>
                </a:path>
              </a:pathLst>
            </a:custGeom>
            <a:solidFill>
              <a:srgbClr val="000000"/>
            </a:solidFill>
          </p:spPr>
          <p:txBody>
            <a:bodyPr/>
            <a:lstStyle/>
            <a:p>
              <a:endParaRPr lang="el-GR"/>
            </a:p>
          </p:txBody>
        </p:sp>
      </p:grpSp>
      <p:grpSp>
        <p:nvGrpSpPr>
          <p:cNvPr id="56" name="Group 56"/>
          <p:cNvGrpSpPr/>
          <p:nvPr/>
        </p:nvGrpSpPr>
        <p:grpSpPr>
          <a:xfrm rot="6396742">
            <a:off x="5970506" y="6472724"/>
            <a:ext cx="497507" cy="514500"/>
            <a:chOff x="0" y="0"/>
            <a:chExt cx="663342" cy="686000"/>
          </a:xfrm>
        </p:grpSpPr>
        <p:sp>
          <p:nvSpPr>
            <p:cNvPr id="57" name="Freeform 57"/>
            <p:cNvSpPr/>
            <p:nvPr/>
          </p:nvSpPr>
          <p:spPr>
            <a:xfrm>
              <a:off x="9525" y="9525"/>
              <a:ext cx="644271" cy="667004"/>
            </a:xfrm>
            <a:custGeom>
              <a:avLst/>
              <a:gdLst/>
              <a:ahLst/>
              <a:cxnLst/>
              <a:rect l="l" t="t" r="r" b="b"/>
              <a:pathLst>
                <a:path w="644271" h="667004">
                  <a:moveTo>
                    <a:pt x="0" y="667004"/>
                  </a:moveTo>
                  <a:lnTo>
                    <a:pt x="0" y="0"/>
                  </a:lnTo>
                  <a:lnTo>
                    <a:pt x="644271" y="667004"/>
                  </a:lnTo>
                  <a:close/>
                </a:path>
              </a:pathLst>
            </a:custGeom>
            <a:solidFill>
              <a:srgbClr val="75C73E"/>
            </a:solidFill>
          </p:spPr>
          <p:txBody>
            <a:bodyPr/>
            <a:lstStyle/>
            <a:p>
              <a:endParaRPr lang="el-GR"/>
            </a:p>
          </p:txBody>
        </p:sp>
        <p:sp>
          <p:nvSpPr>
            <p:cNvPr id="58" name="Freeform 58"/>
            <p:cNvSpPr/>
            <p:nvPr/>
          </p:nvSpPr>
          <p:spPr>
            <a:xfrm>
              <a:off x="0" y="-889"/>
              <a:ext cx="664083" cy="686816"/>
            </a:xfrm>
            <a:custGeom>
              <a:avLst/>
              <a:gdLst/>
              <a:ahLst/>
              <a:cxnLst/>
              <a:rect l="l" t="t" r="r" b="b"/>
              <a:pathLst>
                <a:path w="664083" h="686816">
                  <a:moveTo>
                    <a:pt x="0" y="677418"/>
                  </a:moveTo>
                  <a:lnTo>
                    <a:pt x="0" y="10414"/>
                  </a:lnTo>
                  <a:cubicBezTo>
                    <a:pt x="0" y="6477"/>
                    <a:pt x="2413" y="3048"/>
                    <a:pt x="5969" y="1524"/>
                  </a:cubicBezTo>
                  <a:cubicBezTo>
                    <a:pt x="9525" y="0"/>
                    <a:pt x="13716" y="889"/>
                    <a:pt x="16383" y="3683"/>
                  </a:cubicBezTo>
                  <a:lnTo>
                    <a:pt x="660654" y="670687"/>
                  </a:lnTo>
                  <a:cubicBezTo>
                    <a:pt x="663321" y="673481"/>
                    <a:pt x="664083" y="677545"/>
                    <a:pt x="662559" y="680974"/>
                  </a:cubicBezTo>
                  <a:cubicBezTo>
                    <a:pt x="661035" y="684403"/>
                    <a:pt x="657606" y="686816"/>
                    <a:pt x="653796" y="686816"/>
                  </a:cubicBezTo>
                  <a:lnTo>
                    <a:pt x="9525" y="686816"/>
                  </a:lnTo>
                  <a:cubicBezTo>
                    <a:pt x="4318" y="686816"/>
                    <a:pt x="0" y="682498"/>
                    <a:pt x="0" y="677291"/>
                  </a:cubicBezTo>
                  <a:moveTo>
                    <a:pt x="19050" y="677291"/>
                  </a:moveTo>
                  <a:lnTo>
                    <a:pt x="9525" y="677291"/>
                  </a:lnTo>
                  <a:lnTo>
                    <a:pt x="9525" y="667766"/>
                  </a:lnTo>
                  <a:lnTo>
                    <a:pt x="653796" y="667766"/>
                  </a:lnTo>
                  <a:lnTo>
                    <a:pt x="653796" y="677291"/>
                  </a:lnTo>
                  <a:lnTo>
                    <a:pt x="646938" y="683895"/>
                  </a:lnTo>
                  <a:lnTo>
                    <a:pt x="2667" y="17018"/>
                  </a:lnTo>
                  <a:lnTo>
                    <a:pt x="9525" y="10414"/>
                  </a:lnTo>
                  <a:lnTo>
                    <a:pt x="19050" y="10414"/>
                  </a:lnTo>
                  <a:lnTo>
                    <a:pt x="19050" y="677418"/>
                  </a:lnTo>
                  <a:close/>
                </a:path>
              </a:pathLst>
            </a:custGeom>
            <a:solidFill>
              <a:srgbClr val="000000"/>
            </a:solidFill>
          </p:spPr>
          <p:txBody>
            <a:bodyPr/>
            <a:lstStyle/>
            <a:p>
              <a:endParaRPr lang="el-GR"/>
            </a:p>
          </p:txBody>
        </p:sp>
      </p:grpSp>
      <p:sp>
        <p:nvSpPr>
          <p:cNvPr id="59" name="TextBox 59"/>
          <p:cNvSpPr txBox="1"/>
          <p:nvPr/>
        </p:nvSpPr>
        <p:spPr>
          <a:xfrm>
            <a:off x="-1555004" y="1369685"/>
            <a:ext cx="18105150" cy="371897"/>
          </a:xfrm>
          <a:prstGeom prst="rect">
            <a:avLst/>
          </a:prstGeom>
        </p:spPr>
        <p:txBody>
          <a:bodyPr lIns="0" tIns="0" rIns="0" bIns="0" rtlCol="0" anchor="t">
            <a:spAutoFit/>
          </a:bodyPr>
          <a:lstStyle/>
          <a:p>
            <a:pPr algn="ctr">
              <a:lnSpc>
                <a:spcPts val="2916"/>
              </a:lnSpc>
            </a:pPr>
            <a:r>
              <a:rPr lang="en-US" sz="2700" b="1" dirty="0">
                <a:solidFill>
                  <a:srgbClr val="19112C"/>
                </a:solidFill>
                <a:latin typeface="Georgia Bold"/>
                <a:ea typeface="Georgia Bold"/>
                <a:cs typeface="Georgia Bold"/>
                <a:sym typeface="Georgia Bold"/>
              </a:rPr>
              <a:t>Economía lineal</a:t>
            </a:r>
          </a:p>
        </p:txBody>
      </p:sp>
      <p:pic>
        <p:nvPicPr>
          <p:cNvPr id="60" name="Picture 2" descr="Cofinanciado por el programa Erasmus+ de la Unión Europea Horizontal">
            <a:extLst>
              <a:ext uri="{FF2B5EF4-FFF2-40B4-BE49-F238E27FC236}">
                <a16:creationId xmlns:a16="http://schemas.microsoft.com/office/drawing/2014/main" id="{0EBB37A7-C772-FCD8-92E3-4D63B63A673D}"/>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endParaRPr lang="el-GR"/>
            </a:p>
          </p:txBody>
        </p:sp>
      </p:grpSp>
      <p:grpSp>
        <p:nvGrpSpPr>
          <p:cNvPr id="21" name="Group 21"/>
          <p:cNvGrpSpPr/>
          <p:nvPr/>
        </p:nvGrpSpPr>
        <p:grpSpPr>
          <a:xfrm>
            <a:off x="1056712" y="2787488"/>
            <a:ext cx="6645150" cy="3403800"/>
            <a:chOff x="0" y="0"/>
            <a:chExt cx="8860200" cy="4538400"/>
          </a:xfrm>
        </p:grpSpPr>
        <p:sp>
          <p:nvSpPr>
            <p:cNvPr id="22" name="Freeform 22"/>
            <p:cNvSpPr/>
            <p:nvPr/>
          </p:nvSpPr>
          <p:spPr>
            <a:xfrm>
              <a:off x="0" y="0"/>
              <a:ext cx="8860200" cy="4538400"/>
            </a:xfrm>
            <a:custGeom>
              <a:avLst/>
              <a:gdLst/>
              <a:ahLst/>
              <a:cxnLst/>
              <a:rect l="l" t="t" r="r" b="b"/>
              <a:pathLst>
                <a:path w="8860200" h="4538400">
                  <a:moveTo>
                    <a:pt x="0" y="0"/>
                  </a:moveTo>
                  <a:lnTo>
                    <a:pt x="8860200" y="0"/>
                  </a:lnTo>
                  <a:lnTo>
                    <a:pt x="8860200" y="4538400"/>
                  </a:lnTo>
                  <a:lnTo>
                    <a:pt x="0" y="4538400"/>
                  </a:lnTo>
                  <a:close/>
                </a:path>
              </a:pathLst>
            </a:custGeom>
            <a:solidFill>
              <a:srgbClr val="000000">
                <a:alpha val="0"/>
              </a:srgbClr>
            </a:solidFill>
          </p:spPr>
          <p:txBody>
            <a:bodyPr/>
            <a:lstStyle/>
            <a:p>
              <a:endParaRPr lang="el-GR"/>
            </a:p>
          </p:txBody>
        </p:sp>
        <p:sp>
          <p:nvSpPr>
            <p:cNvPr id="23" name="TextBox 23"/>
            <p:cNvSpPr txBox="1"/>
            <p:nvPr/>
          </p:nvSpPr>
          <p:spPr>
            <a:xfrm>
              <a:off x="0" y="19050"/>
              <a:ext cx="8860200" cy="4519350"/>
            </a:xfrm>
            <a:prstGeom prst="rect">
              <a:avLst/>
            </a:prstGeom>
          </p:spPr>
          <p:txBody>
            <a:bodyPr lIns="0" tIns="0" rIns="0" bIns="0" rtlCol="0" anchor="b"/>
            <a:lstStyle/>
            <a:p>
              <a:pPr>
                <a:lnSpc>
                  <a:spcPts val="3240"/>
                </a:lnSpc>
              </a:pPr>
              <a:r>
                <a:rPr lang="en-US" sz="3000" b="1" dirty="0">
                  <a:solidFill>
                    <a:srgbClr val="FFFFFF"/>
                  </a:solidFill>
                  <a:latin typeface="Arial Bold"/>
                  <a:ea typeface="Arial Bold"/>
                  <a:cs typeface="Arial Bold"/>
                  <a:sym typeface="Arial Bold"/>
                </a:rPr>
                <a:t>Modelo actual: Economía lineal</a:t>
              </a:r>
            </a:p>
            <a:p>
              <a:pPr>
                <a:lnSpc>
                  <a:spcPts val="3240"/>
                </a:lnSpc>
              </a:pPr>
              <a:r>
                <a:rPr lang="en-US" sz="3000" dirty="0" err="1">
                  <a:solidFill>
                    <a:srgbClr val="C0FF99"/>
                  </a:solidFill>
                  <a:latin typeface="Arial"/>
                  <a:ea typeface="Arial"/>
                  <a:cs typeface="Arial"/>
                  <a:sym typeface="Arial"/>
                </a:rPr>
                <a:t>Producción</a:t>
              </a:r>
              <a:r>
                <a:rPr lang="en-US" sz="3000" dirty="0">
                  <a:solidFill>
                    <a:srgbClr val="C0FF99"/>
                  </a:solidFill>
                  <a:latin typeface="Arial"/>
                  <a:ea typeface="Arial"/>
                  <a:cs typeface="Arial"/>
                  <a:sym typeface="Arial"/>
                </a:rPr>
                <a:t> → Uso → </a:t>
              </a:r>
              <a:r>
                <a:rPr lang="en-US" sz="3000" dirty="0" err="1">
                  <a:solidFill>
                    <a:srgbClr val="C0FF99"/>
                  </a:solidFill>
                  <a:latin typeface="Arial"/>
                  <a:ea typeface="Arial"/>
                  <a:cs typeface="Arial"/>
                  <a:sym typeface="Arial"/>
                </a:rPr>
                <a:t>Residuos</a:t>
              </a:r>
              <a:br>
                <a:rPr lang="en-US" sz="3000" dirty="0">
                  <a:solidFill>
                    <a:srgbClr val="C0FF99"/>
                  </a:solidFill>
                  <a:latin typeface="Arial"/>
                  <a:ea typeface="Arial"/>
                  <a:cs typeface="Arial"/>
                  <a:sym typeface="Arial"/>
                </a:rPr>
              </a:br>
              <a:r>
                <a:rPr lang="es-ES" sz="3000" dirty="0">
                  <a:solidFill>
                    <a:srgbClr val="FFFFFF"/>
                  </a:solidFill>
                  <a:latin typeface="Arial"/>
                  <a:ea typeface="Arial"/>
                  <a:cs typeface="Arial"/>
                  <a:sym typeface="Arial"/>
                </a:rPr>
                <a:t>Resultado:
- Extracción constante de recursos
- Un desperdicio masivo
- Contaminación</a:t>
              </a:r>
              <a:endParaRPr lang="en-US" sz="3000" dirty="0">
                <a:solidFill>
                  <a:srgbClr val="FFFFFF"/>
                </a:solidFill>
                <a:latin typeface="Arial"/>
                <a:ea typeface="Arial"/>
                <a:cs typeface="Arial"/>
                <a:sym typeface="Arial"/>
              </a:endParaRPr>
            </a:p>
          </p:txBody>
        </p:sp>
      </p:grpSp>
      <p:grpSp>
        <p:nvGrpSpPr>
          <p:cNvPr id="24" name="Group 24"/>
          <p:cNvGrpSpPr/>
          <p:nvPr/>
        </p:nvGrpSpPr>
        <p:grpSpPr>
          <a:xfrm>
            <a:off x="4647329" y="697981"/>
            <a:ext cx="10765966" cy="911947"/>
            <a:chOff x="0" y="0"/>
            <a:chExt cx="14354622" cy="1215930"/>
          </a:xfrm>
        </p:grpSpPr>
        <p:sp>
          <p:nvSpPr>
            <p:cNvPr id="25" name="Freeform 25"/>
            <p:cNvSpPr/>
            <p:nvPr/>
          </p:nvSpPr>
          <p:spPr>
            <a:xfrm>
              <a:off x="0" y="0"/>
              <a:ext cx="12253371" cy="1215930"/>
            </a:xfrm>
            <a:custGeom>
              <a:avLst/>
              <a:gdLst/>
              <a:ahLst/>
              <a:cxnLst/>
              <a:rect l="l" t="t" r="r" b="b"/>
              <a:pathLst>
                <a:path w="12253371" h="1215930">
                  <a:moveTo>
                    <a:pt x="0" y="0"/>
                  </a:moveTo>
                  <a:lnTo>
                    <a:pt x="12253371" y="0"/>
                  </a:lnTo>
                  <a:lnTo>
                    <a:pt x="12253371" y="1215930"/>
                  </a:lnTo>
                  <a:lnTo>
                    <a:pt x="0" y="1215930"/>
                  </a:lnTo>
                  <a:close/>
                </a:path>
              </a:pathLst>
            </a:custGeom>
            <a:solidFill>
              <a:srgbClr val="000000">
                <a:alpha val="0"/>
              </a:srgbClr>
            </a:solidFill>
          </p:spPr>
          <p:txBody>
            <a:bodyPr/>
            <a:lstStyle/>
            <a:p>
              <a:endParaRPr lang="el-GR"/>
            </a:p>
          </p:txBody>
        </p:sp>
        <p:sp>
          <p:nvSpPr>
            <p:cNvPr id="26" name="TextBox 26"/>
            <p:cNvSpPr txBox="1"/>
            <p:nvPr/>
          </p:nvSpPr>
          <p:spPr>
            <a:xfrm>
              <a:off x="0" y="57149"/>
              <a:ext cx="14354622" cy="1158781"/>
            </a:xfrm>
            <a:prstGeom prst="rect">
              <a:avLst/>
            </a:prstGeom>
          </p:spPr>
          <p:txBody>
            <a:bodyPr lIns="0" tIns="0" rIns="0" bIns="0" rtlCol="0" anchor="b"/>
            <a:lstStyle/>
            <a:p>
              <a:pPr>
                <a:lnSpc>
                  <a:spcPts val="5184"/>
                </a:lnSpc>
              </a:pPr>
              <a:r>
                <a:rPr lang="es-ES" sz="4800" b="1" dirty="0">
                  <a:solidFill>
                    <a:srgbClr val="FFFFFF"/>
                  </a:solidFill>
                  <a:latin typeface="Georgia Bold"/>
                  <a:ea typeface="Georgia Bold"/>
                  <a:cs typeface="Georgia Bold"/>
                  <a:sym typeface="Georgia Bold"/>
                </a:rPr>
                <a:t>Circularidad en la Europa actual</a:t>
              </a:r>
              <a:endParaRPr lang="en-US" sz="4800" b="1" dirty="0">
                <a:solidFill>
                  <a:srgbClr val="FFFFFF"/>
                </a:solidFill>
                <a:latin typeface="Georgia Bold"/>
                <a:ea typeface="Georgia Bold"/>
                <a:cs typeface="Georgia Bold"/>
                <a:sym typeface="Georgia Bold"/>
              </a:endParaRPr>
            </a:p>
          </p:txBody>
        </p:sp>
      </p:grpSp>
      <p:sp>
        <p:nvSpPr>
          <p:cNvPr id="27" name="TextBox 27"/>
          <p:cNvSpPr txBox="1"/>
          <p:nvPr/>
        </p:nvSpPr>
        <p:spPr>
          <a:xfrm>
            <a:off x="4527946" y="2284948"/>
            <a:ext cx="9232109" cy="502539"/>
          </a:xfrm>
          <a:prstGeom prst="rect">
            <a:avLst/>
          </a:prstGeom>
        </p:spPr>
        <p:txBody>
          <a:bodyPr lIns="0" tIns="0" rIns="0" bIns="0" rtlCol="0" anchor="t">
            <a:spAutoFit/>
          </a:bodyPr>
          <a:lstStyle/>
          <a:p>
            <a:pPr>
              <a:lnSpc>
                <a:spcPts val="3888"/>
              </a:lnSpc>
            </a:pPr>
            <a:r>
              <a:rPr lang="es-ES" sz="3600" b="1" dirty="0">
                <a:solidFill>
                  <a:srgbClr val="C0FF99"/>
                </a:solidFill>
                <a:latin typeface="Georgia Bold"/>
                <a:ea typeface="Georgia Bold"/>
                <a:cs typeface="Georgia Bold"/>
                <a:sym typeface="Georgia Bold"/>
              </a:rPr>
              <a:t>Economía lineal vs circular en la moda</a:t>
            </a:r>
            <a:endParaRPr lang="en-US" sz="3600" b="1" dirty="0">
              <a:solidFill>
                <a:srgbClr val="C0FF99"/>
              </a:solidFill>
              <a:latin typeface="Georgia Bold"/>
              <a:ea typeface="Georgia Bold"/>
              <a:cs typeface="Georgia Bold"/>
              <a:sym typeface="Georgia Bold"/>
            </a:endParaRPr>
          </a:p>
        </p:txBody>
      </p:sp>
      <p:grpSp>
        <p:nvGrpSpPr>
          <p:cNvPr id="28" name="Group 28"/>
          <p:cNvGrpSpPr/>
          <p:nvPr/>
        </p:nvGrpSpPr>
        <p:grpSpPr>
          <a:xfrm>
            <a:off x="10270650" y="2670037"/>
            <a:ext cx="6645150" cy="3521250"/>
            <a:chOff x="0" y="0"/>
            <a:chExt cx="8860200" cy="4695000"/>
          </a:xfrm>
        </p:grpSpPr>
        <p:sp>
          <p:nvSpPr>
            <p:cNvPr id="29" name="Freeform 29"/>
            <p:cNvSpPr/>
            <p:nvPr/>
          </p:nvSpPr>
          <p:spPr>
            <a:xfrm>
              <a:off x="0" y="0"/>
              <a:ext cx="8860200" cy="4695000"/>
            </a:xfrm>
            <a:custGeom>
              <a:avLst/>
              <a:gdLst/>
              <a:ahLst/>
              <a:cxnLst/>
              <a:rect l="l" t="t" r="r" b="b"/>
              <a:pathLst>
                <a:path w="8860200" h="4695000">
                  <a:moveTo>
                    <a:pt x="0" y="0"/>
                  </a:moveTo>
                  <a:lnTo>
                    <a:pt x="8860200" y="0"/>
                  </a:lnTo>
                  <a:lnTo>
                    <a:pt x="8860200" y="4695000"/>
                  </a:lnTo>
                  <a:lnTo>
                    <a:pt x="0" y="4695000"/>
                  </a:lnTo>
                  <a:close/>
                </a:path>
              </a:pathLst>
            </a:custGeom>
            <a:solidFill>
              <a:srgbClr val="000000">
                <a:alpha val="0"/>
              </a:srgbClr>
            </a:solidFill>
          </p:spPr>
          <p:txBody>
            <a:bodyPr/>
            <a:lstStyle/>
            <a:p>
              <a:endParaRPr lang="el-GR"/>
            </a:p>
          </p:txBody>
        </p:sp>
        <p:sp>
          <p:nvSpPr>
            <p:cNvPr id="30" name="TextBox 30"/>
            <p:cNvSpPr txBox="1"/>
            <p:nvPr/>
          </p:nvSpPr>
          <p:spPr>
            <a:xfrm>
              <a:off x="0" y="19050"/>
              <a:ext cx="8860200" cy="4675950"/>
            </a:xfrm>
            <a:prstGeom prst="rect">
              <a:avLst/>
            </a:prstGeom>
          </p:spPr>
          <p:txBody>
            <a:bodyPr lIns="0" tIns="0" rIns="0" bIns="0" rtlCol="0" anchor="b"/>
            <a:lstStyle/>
            <a:p>
              <a:pPr>
                <a:lnSpc>
                  <a:spcPts val="3240"/>
                </a:lnSpc>
              </a:pPr>
              <a:r>
                <a:rPr lang="en-US" sz="3000" b="1" dirty="0">
                  <a:solidFill>
                    <a:srgbClr val="FFFFFF"/>
                  </a:solidFill>
                  <a:latin typeface="Arial Bold"/>
                  <a:ea typeface="Arial Bold"/>
                  <a:cs typeface="Arial Bold"/>
                  <a:sym typeface="Arial Bold"/>
                </a:rPr>
                <a:t>Modelo </a:t>
              </a:r>
              <a:r>
                <a:rPr lang="en-US" sz="3000" b="1" dirty="0" err="1">
                  <a:solidFill>
                    <a:srgbClr val="FFFFFF"/>
                  </a:solidFill>
                  <a:latin typeface="Arial Bold"/>
                  <a:ea typeface="Arial Bold"/>
                  <a:cs typeface="Arial Bold"/>
                  <a:sym typeface="Arial Bold"/>
                </a:rPr>
                <a:t>deseado</a:t>
              </a:r>
              <a:r>
                <a:rPr lang="en-US" sz="3000" b="1" dirty="0">
                  <a:solidFill>
                    <a:srgbClr val="FFFFFF"/>
                  </a:solidFill>
                  <a:latin typeface="Arial Bold"/>
                  <a:ea typeface="Arial Bold"/>
                  <a:cs typeface="Arial Bold"/>
                  <a:sym typeface="Arial Bold"/>
                </a:rPr>
                <a:t>: Economía circular</a:t>
              </a:r>
            </a:p>
            <a:p>
              <a:pPr>
                <a:lnSpc>
                  <a:spcPts val="3240"/>
                </a:lnSpc>
              </a:pPr>
              <a:r>
                <a:rPr lang="en-US" sz="3000" dirty="0">
                  <a:solidFill>
                    <a:srgbClr val="C0FF99"/>
                  </a:solidFill>
                  <a:latin typeface="Arial"/>
                  <a:ea typeface="Arial"/>
                  <a:cs typeface="Arial"/>
                  <a:sym typeface="Arial"/>
                </a:rPr>
                <a:t>Haz </a:t>
              </a:r>
              <a:r>
                <a:rPr lang="en-US" sz="3000" dirty="0" err="1">
                  <a:solidFill>
                    <a:srgbClr val="C0FF99"/>
                  </a:solidFill>
                  <a:latin typeface="Arial"/>
                  <a:ea typeface="Arial"/>
                  <a:cs typeface="Arial"/>
                  <a:sym typeface="Arial"/>
                </a:rPr>
                <a:t>que</a:t>
              </a:r>
              <a:r>
                <a:rPr lang="en-US" sz="3000" dirty="0">
                  <a:solidFill>
                    <a:srgbClr val="C0FF99"/>
                  </a:solidFill>
                  <a:latin typeface="Arial"/>
                  <a:ea typeface="Arial"/>
                  <a:cs typeface="Arial"/>
                  <a:sym typeface="Arial"/>
                </a:rPr>
                <a:t> → uses → </a:t>
              </a:r>
              <a:r>
                <a:rPr lang="en-US" sz="3000" dirty="0" err="1">
                  <a:solidFill>
                    <a:srgbClr val="C0FF99"/>
                  </a:solidFill>
                  <a:latin typeface="Arial"/>
                  <a:ea typeface="Arial"/>
                  <a:cs typeface="Arial"/>
                  <a:sym typeface="Arial"/>
                </a:rPr>
                <a:t>reutilice</a:t>
              </a:r>
              <a:r>
                <a:rPr lang="en-US" sz="3000" dirty="0">
                  <a:solidFill>
                    <a:srgbClr val="C0FF99"/>
                  </a:solidFill>
                  <a:latin typeface="Arial"/>
                  <a:ea typeface="Arial"/>
                  <a:cs typeface="Arial"/>
                  <a:sym typeface="Arial"/>
                </a:rPr>
                <a:t> → </a:t>
              </a:r>
              <a:r>
                <a:rPr lang="en-US" sz="3000" dirty="0" err="1">
                  <a:solidFill>
                    <a:srgbClr val="C0FF99"/>
                  </a:solidFill>
                  <a:latin typeface="Arial"/>
                  <a:ea typeface="Arial"/>
                  <a:cs typeface="Arial"/>
                  <a:sym typeface="Arial"/>
                </a:rPr>
                <a:t>recicle</a:t>
              </a:r>
              <a:endParaRPr lang="en-US" sz="3000" dirty="0">
                <a:solidFill>
                  <a:srgbClr val="C0FF99"/>
                </a:solidFill>
                <a:latin typeface="Arial"/>
                <a:ea typeface="Arial"/>
                <a:cs typeface="Arial"/>
                <a:sym typeface="Arial"/>
              </a:endParaRPr>
            </a:p>
            <a:p>
              <a:pPr>
                <a:lnSpc>
                  <a:spcPts val="3240"/>
                </a:lnSpc>
              </a:pPr>
              <a:r>
                <a:rPr lang="es-ES" sz="3000" dirty="0">
                  <a:solidFill>
                    <a:srgbClr val="FFFFFF"/>
                  </a:solidFill>
                  <a:latin typeface="Arial"/>
                  <a:ea typeface="Arial"/>
                  <a:cs typeface="Arial"/>
                  <a:sym typeface="Arial"/>
                </a:rPr>
                <a:t>Resultado:
- No hay desperdicio
- Los recursos permanecen 
- Futuro sostenible</a:t>
              </a:r>
              <a:endParaRPr lang="en-US" sz="3000" dirty="0">
                <a:solidFill>
                  <a:srgbClr val="FFFFFF"/>
                </a:solidFill>
                <a:latin typeface="Arial"/>
                <a:ea typeface="Arial"/>
                <a:cs typeface="Arial"/>
                <a:sym typeface="Arial"/>
              </a:endParaRPr>
            </a:p>
          </p:txBody>
        </p:sp>
      </p:grpSp>
      <p:sp>
        <p:nvSpPr>
          <p:cNvPr id="31" name="TextBox 31"/>
          <p:cNvSpPr txBox="1"/>
          <p:nvPr/>
        </p:nvSpPr>
        <p:spPr>
          <a:xfrm>
            <a:off x="1148138" y="7430838"/>
            <a:ext cx="16502158" cy="375296"/>
          </a:xfrm>
          <a:prstGeom prst="rect">
            <a:avLst/>
          </a:prstGeom>
        </p:spPr>
        <p:txBody>
          <a:bodyPr wrap="square" lIns="0" tIns="0" rIns="0" bIns="0" rtlCol="0" anchor="t">
            <a:spAutoFit/>
          </a:bodyPr>
          <a:lstStyle/>
          <a:p>
            <a:pPr>
              <a:lnSpc>
                <a:spcPts val="2851"/>
              </a:lnSpc>
            </a:pPr>
            <a:r>
              <a:rPr lang="es-ES" sz="3300" b="1" dirty="0">
                <a:solidFill>
                  <a:srgbClr val="C0FF99"/>
                </a:solidFill>
                <a:latin typeface="Arial Bold"/>
                <a:ea typeface="Arial Bold"/>
                <a:cs typeface="Arial Bold"/>
                <a:sym typeface="Arial Bold"/>
              </a:rPr>
              <a:t>¿Por qué importa? Estamos convirtiendo un sistema sin salida en un ciclo vivo.</a:t>
            </a:r>
            <a:endParaRPr lang="en-US" sz="3300" b="1" u="sng" dirty="0">
              <a:solidFill>
                <a:srgbClr val="C0FF99"/>
              </a:solidFill>
              <a:latin typeface="Arial Bold"/>
              <a:ea typeface="Arial Bold"/>
              <a:cs typeface="Arial Bold"/>
              <a:sym typeface="Arial Bold"/>
            </a:endParaRPr>
          </a:p>
        </p:txBody>
      </p:sp>
      <p:grpSp>
        <p:nvGrpSpPr>
          <p:cNvPr id="32" name="Group 32"/>
          <p:cNvGrpSpPr/>
          <p:nvPr/>
        </p:nvGrpSpPr>
        <p:grpSpPr>
          <a:xfrm>
            <a:off x="8079694" y="4353412"/>
            <a:ext cx="1128038" cy="790088"/>
            <a:chOff x="0" y="0"/>
            <a:chExt cx="1504050" cy="1053450"/>
          </a:xfrm>
        </p:grpSpPr>
        <p:sp>
          <p:nvSpPr>
            <p:cNvPr id="33" name="Freeform 33"/>
            <p:cNvSpPr/>
            <p:nvPr/>
          </p:nvSpPr>
          <p:spPr>
            <a:xfrm>
              <a:off x="9525" y="9525"/>
              <a:ext cx="1485011" cy="1034415"/>
            </a:xfrm>
            <a:custGeom>
              <a:avLst/>
              <a:gdLst/>
              <a:ahLst/>
              <a:cxnLst/>
              <a:rect l="l" t="t" r="r" b="b"/>
              <a:pathLst>
                <a:path w="1485011" h="1034415">
                  <a:moveTo>
                    <a:pt x="0" y="258572"/>
                  </a:moveTo>
                  <a:lnTo>
                    <a:pt x="964946" y="258572"/>
                  </a:lnTo>
                  <a:lnTo>
                    <a:pt x="964946" y="0"/>
                  </a:lnTo>
                  <a:lnTo>
                    <a:pt x="1485011" y="517144"/>
                  </a:lnTo>
                  <a:lnTo>
                    <a:pt x="964946" y="1034415"/>
                  </a:lnTo>
                  <a:lnTo>
                    <a:pt x="964946" y="775843"/>
                  </a:lnTo>
                  <a:lnTo>
                    <a:pt x="0" y="775843"/>
                  </a:lnTo>
                  <a:close/>
                </a:path>
              </a:pathLst>
            </a:custGeom>
            <a:solidFill>
              <a:srgbClr val="C0FF99"/>
            </a:solidFill>
          </p:spPr>
          <p:txBody>
            <a:bodyPr/>
            <a:lstStyle/>
            <a:p>
              <a:endParaRPr lang="el-GR"/>
            </a:p>
          </p:txBody>
        </p:sp>
        <p:sp>
          <p:nvSpPr>
            <p:cNvPr id="34" name="Freeform 34"/>
            <p:cNvSpPr/>
            <p:nvPr/>
          </p:nvSpPr>
          <p:spPr>
            <a:xfrm>
              <a:off x="0" y="-635"/>
              <a:ext cx="1504061" cy="1054862"/>
            </a:xfrm>
            <a:custGeom>
              <a:avLst/>
              <a:gdLst/>
              <a:ahLst/>
              <a:cxnLst/>
              <a:rect l="l" t="t" r="r" b="b"/>
              <a:pathLst>
                <a:path w="1504061" h="1054862">
                  <a:moveTo>
                    <a:pt x="9525" y="259207"/>
                  </a:moveTo>
                  <a:lnTo>
                    <a:pt x="974471" y="259207"/>
                  </a:lnTo>
                  <a:lnTo>
                    <a:pt x="974471" y="268732"/>
                  </a:lnTo>
                  <a:lnTo>
                    <a:pt x="964946" y="268732"/>
                  </a:lnTo>
                  <a:lnTo>
                    <a:pt x="964946" y="10160"/>
                  </a:lnTo>
                  <a:cubicBezTo>
                    <a:pt x="964946" y="6350"/>
                    <a:pt x="967232" y="2794"/>
                    <a:pt x="970788" y="1397"/>
                  </a:cubicBezTo>
                  <a:cubicBezTo>
                    <a:pt x="974344" y="0"/>
                    <a:pt x="978408" y="762"/>
                    <a:pt x="981202" y="3429"/>
                  </a:cubicBezTo>
                  <a:lnTo>
                    <a:pt x="1501267" y="520573"/>
                  </a:lnTo>
                  <a:cubicBezTo>
                    <a:pt x="1503045" y="522351"/>
                    <a:pt x="1504061" y="524764"/>
                    <a:pt x="1504061" y="527304"/>
                  </a:cubicBezTo>
                  <a:cubicBezTo>
                    <a:pt x="1504061" y="529844"/>
                    <a:pt x="1503045" y="532257"/>
                    <a:pt x="1501267" y="534035"/>
                  </a:cubicBezTo>
                  <a:lnTo>
                    <a:pt x="981202" y="1051306"/>
                  </a:lnTo>
                  <a:cubicBezTo>
                    <a:pt x="978535" y="1053973"/>
                    <a:pt x="974344" y="1054862"/>
                    <a:pt x="970788" y="1053338"/>
                  </a:cubicBezTo>
                  <a:cubicBezTo>
                    <a:pt x="967232" y="1051814"/>
                    <a:pt x="964946" y="1048385"/>
                    <a:pt x="964946" y="1044575"/>
                  </a:cubicBezTo>
                  <a:lnTo>
                    <a:pt x="964946" y="786003"/>
                  </a:lnTo>
                  <a:lnTo>
                    <a:pt x="974471" y="786003"/>
                  </a:lnTo>
                  <a:lnTo>
                    <a:pt x="974471" y="795528"/>
                  </a:lnTo>
                  <a:lnTo>
                    <a:pt x="9525" y="795528"/>
                  </a:lnTo>
                  <a:cubicBezTo>
                    <a:pt x="4318" y="795528"/>
                    <a:pt x="0" y="791210"/>
                    <a:pt x="0" y="786003"/>
                  </a:cubicBezTo>
                  <a:lnTo>
                    <a:pt x="0" y="268732"/>
                  </a:lnTo>
                  <a:cubicBezTo>
                    <a:pt x="0" y="263525"/>
                    <a:pt x="4318" y="259207"/>
                    <a:pt x="9525" y="259207"/>
                  </a:cubicBezTo>
                  <a:moveTo>
                    <a:pt x="9525" y="278257"/>
                  </a:moveTo>
                  <a:lnTo>
                    <a:pt x="9525" y="268732"/>
                  </a:lnTo>
                  <a:lnTo>
                    <a:pt x="19050" y="268732"/>
                  </a:lnTo>
                  <a:lnTo>
                    <a:pt x="19050" y="786003"/>
                  </a:lnTo>
                  <a:lnTo>
                    <a:pt x="9525" y="786003"/>
                  </a:lnTo>
                  <a:lnTo>
                    <a:pt x="9525" y="776478"/>
                  </a:lnTo>
                  <a:lnTo>
                    <a:pt x="974471" y="776478"/>
                  </a:lnTo>
                  <a:cubicBezTo>
                    <a:pt x="979678" y="776478"/>
                    <a:pt x="983996" y="780796"/>
                    <a:pt x="983996" y="786003"/>
                  </a:cubicBezTo>
                  <a:lnTo>
                    <a:pt x="983996" y="1044575"/>
                  </a:lnTo>
                  <a:lnTo>
                    <a:pt x="974471" y="1044575"/>
                  </a:lnTo>
                  <a:lnTo>
                    <a:pt x="967740" y="1037844"/>
                  </a:lnTo>
                  <a:lnTo>
                    <a:pt x="1487805" y="520700"/>
                  </a:lnTo>
                  <a:lnTo>
                    <a:pt x="1494536" y="527431"/>
                  </a:lnTo>
                  <a:lnTo>
                    <a:pt x="1487805" y="534162"/>
                  </a:lnTo>
                  <a:lnTo>
                    <a:pt x="967740" y="16891"/>
                  </a:lnTo>
                  <a:lnTo>
                    <a:pt x="974471" y="10160"/>
                  </a:lnTo>
                  <a:lnTo>
                    <a:pt x="983996" y="10160"/>
                  </a:lnTo>
                  <a:lnTo>
                    <a:pt x="983996" y="268732"/>
                  </a:lnTo>
                  <a:cubicBezTo>
                    <a:pt x="983996" y="273939"/>
                    <a:pt x="979678" y="278257"/>
                    <a:pt x="974471" y="278257"/>
                  </a:cubicBezTo>
                  <a:lnTo>
                    <a:pt x="9525" y="278257"/>
                  </a:lnTo>
                  <a:close/>
                </a:path>
              </a:pathLst>
            </a:custGeom>
            <a:solidFill>
              <a:srgbClr val="C0FF99"/>
            </a:solidFill>
          </p:spPr>
          <p:txBody>
            <a:bodyPr/>
            <a:lstStyle/>
            <a:p>
              <a:endParaRPr lang="el-GR"/>
            </a:p>
          </p:txBody>
        </p:sp>
      </p:grpSp>
      <p:pic>
        <p:nvPicPr>
          <p:cNvPr id="35" name="Picture 2" descr="Cofinanciado por el programa Erasmus+ de la Unión Europea Horizontal">
            <a:extLst>
              <a:ext uri="{FF2B5EF4-FFF2-40B4-BE49-F238E27FC236}">
                <a16:creationId xmlns:a16="http://schemas.microsoft.com/office/drawing/2014/main" id="{909DD20C-C2AB-A8F7-0F31-5F7767D79D66}"/>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endParaRPr lang="el-GR"/>
            </a:p>
          </p:txBody>
        </p:sp>
      </p:grpSp>
      <p:sp>
        <p:nvSpPr>
          <p:cNvPr id="21" name="TextBox 21"/>
          <p:cNvSpPr txBox="1"/>
          <p:nvPr/>
        </p:nvSpPr>
        <p:spPr>
          <a:xfrm>
            <a:off x="2037900" y="3088900"/>
            <a:ext cx="4317150" cy="410369"/>
          </a:xfrm>
          <a:prstGeom prst="rect">
            <a:avLst/>
          </a:prstGeom>
        </p:spPr>
        <p:txBody>
          <a:bodyPr lIns="0" tIns="0" rIns="0" bIns="0" rtlCol="0" anchor="t">
            <a:spAutoFit/>
          </a:bodyPr>
          <a:lstStyle/>
          <a:p>
            <a:pPr>
              <a:lnSpc>
                <a:spcPts val="3240"/>
              </a:lnSpc>
            </a:pPr>
            <a:r>
              <a:rPr lang="en-US" sz="3000" b="1" dirty="0" err="1">
                <a:solidFill>
                  <a:srgbClr val="FFFFFF"/>
                </a:solidFill>
                <a:latin typeface="Arial Bold"/>
                <a:ea typeface="Arial Bold"/>
                <a:cs typeface="Arial Bold"/>
                <a:sym typeface="Arial Bold"/>
              </a:rPr>
              <a:t>Circularidad</a:t>
            </a:r>
            <a:r>
              <a:rPr lang="en-US" sz="3000" b="1" dirty="0">
                <a:solidFill>
                  <a:srgbClr val="FFFFFF"/>
                </a:solidFill>
                <a:latin typeface="Arial Bold"/>
                <a:ea typeface="Arial Bold"/>
                <a:cs typeface="Arial Bold"/>
                <a:sym typeface="Arial Bold"/>
              </a:rPr>
              <a:t> global</a:t>
            </a:r>
          </a:p>
        </p:txBody>
      </p:sp>
      <p:grpSp>
        <p:nvGrpSpPr>
          <p:cNvPr id="22" name="Group 22"/>
          <p:cNvGrpSpPr/>
          <p:nvPr/>
        </p:nvGrpSpPr>
        <p:grpSpPr>
          <a:xfrm>
            <a:off x="4498432" y="509737"/>
            <a:ext cx="12577500" cy="1569172"/>
            <a:chOff x="0" y="0"/>
            <a:chExt cx="16770000" cy="2092229"/>
          </a:xfrm>
        </p:grpSpPr>
        <p:sp>
          <p:nvSpPr>
            <p:cNvPr id="23" name="Freeform 23"/>
            <p:cNvSpPr/>
            <p:nvPr/>
          </p:nvSpPr>
          <p:spPr>
            <a:xfrm>
              <a:off x="0" y="0"/>
              <a:ext cx="16770000" cy="2092229"/>
            </a:xfrm>
            <a:custGeom>
              <a:avLst/>
              <a:gdLst/>
              <a:ahLst/>
              <a:cxnLst/>
              <a:rect l="l" t="t" r="r" b="b"/>
              <a:pathLst>
                <a:path w="16770000" h="2092229">
                  <a:moveTo>
                    <a:pt x="0" y="0"/>
                  </a:moveTo>
                  <a:lnTo>
                    <a:pt x="16770000" y="0"/>
                  </a:lnTo>
                  <a:lnTo>
                    <a:pt x="16770000" y="2092229"/>
                  </a:lnTo>
                  <a:lnTo>
                    <a:pt x="0" y="2092229"/>
                  </a:lnTo>
                  <a:close/>
                </a:path>
              </a:pathLst>
            </a:custGeom>
            <a:solidFill>
              <a:srgbClr val="000000">
                <a:alpha val="0"/>
              </a:srgbClr>
            </a:solidFill>
          </p:spPr>
          <p:txBody>
            <a:bodyPr/>
            <a:lstStyle/>
            <a:p>
              <a:endParaRPr lang="el-GR"/>
            </a:p>
          </p:txBody>
        </p:sp>
        <p:sp>
          <p:nvSpPr>
            <p:cNvPr id="24" name="TextBox 24"/>
            <p:cNvSpPr txBox="1"/>
            <p:nvPr/>
          </p:nvSpPr>
          <p:spPr>
            <a:xfrm>
              <a:off x="0" y="57150"/>
              <a:ext cx="16770000" cy="2035079"/>
            </a:xfrm>
            <a:prstGeom prst="rect">
              <a:avLst/>
            </a:prstGeom>
          </p:spPr>
          <p:txBody>
            <a:bodyPr lIns="0" tIns="0" rIns="0" bIns="0" rtlCol="0" anchor="b"/>
            <a:lstStyle/>
            <a:p>
              <a:pPr>
                <a:lnSpc>
                  <a:spcPts val="5183"/>
                </a:lnSpc>
              </a:pPr>
              <a:r>
                <a:rPr lang="es-ES" sz="4799" b="1" dirty="0">
                  <a:solidFill>
                    <a:srgbClr val="FFFFFF"/>
                  </a:solidFill>
                  <a:latin typeface="Georgia Bold"/>
                  <a:ea typeface="Georgia Bold"/>
                  <a:cs typeface="Georgia Bold"/>
                  <a:sym typeface="Georgia Bold"/>
                </a:rPr>
                <a:t>La dura realidad: ¿Qué tan circular es el sector textil en Europa?</a:t>
              </a:r>
              <a:endParaRPr lang="en-US" sz="4799" b="1" dirty="0">
                <a:solidFill>
                  <a:srgbClr val="FFFFFF"/>
                </a:solidFill>
                <a:latin typeface="Georgia Bold"/>
                <a:ea typeface="Georgia Bold"/>
                <a:cs typeface="Georgia Bold"/>
                <a:sym typeface="Georgia Bold"/>
              </a:endParaRPr>
            </a:p>
          </p:txBody>
        </p:sp>
      </p:grpSp>
      <p:sp>
        <p:nvSpPr>
          <p:cNvPr id="25" name="TextBox 25"/>
          <p:cNvSpPr txBox="1"/>
          <p:nvPr/>
        </p:nvSpPr>
        <p:spPr>
          <a:xfrm>
            <a:off x="10358809" y="2982556"/>
            <a:ext cx="6462300" cy="410369"/>
          </a:xfrm>
          <a:prstGeom prst="rect">
            <a:avLst/>
          </a:prstGeom>
        </p:spPr>
        <p:txBody>
          <a:bodyPr lIns="0" tIns="0" rIns="0" bIns="0" rtlCol="0" anchor="t">
            <a:spAutoFit/>
          </a:bodyPr>
          <a:lstStyle/>
          <a:p>
            <a:pPr>
              <a:lnSpc>
                <a:spcPts val="3240"/>
              </a:lnSpc>
            </a:pPr>
            <a:r>
              <a:rPr lang="es-ES" sz="3000" b="1" dirty="0">
                <a:solidFill>
                  <a:srgbClr val="FFFFFF"/>
                </a:solidFill>
                <a:latin typeface="Arial Bold"/>
                <a:ea typeface="Arial Bold"/>
                <a:cs typeface="Arial Bold"/>
                <a:sym typeface="Arial Bold"/>
              </a:rPr>
              <a:t>Solo el 0,3% es circular</a:t>
            </a:r>
            <a:endParaRPr lang="en-US" sz="3000" b="1" dirty="0">
              <a:solidFill>
                <a:srgbClr val="FFFFFF"/>
              </a:solidFill>
              <a:latin typeface="Arial Bold"/>
              <a:ea typeface="Arial Bold"/>
              <a:cs typeface="Arial Bold"/>
              <a:sym typeface="Arial Bold"/>
            </a:endParaRPr>
          </a:p>
        </p:txBody>
      </p:sp>
      <p:sp>
        <p:nvSpPr>
          <p:cNvPr id="26" name="TextBox 26"/>
          <p:cNvSpPr txBox="1"/>
          <p:nvPr/>
        </p:nvSpPr>
        <p:spPr>
          <a:xfrm>
            <a:off x="2590800" y="7664007"/>
            <a:ext cx="13403219" cy="410369"/>
          </a:xfrm>
          <a:prstGeom prst="rect">
            <a:avLst/>
          </a:prstGeom>
        </p:spPr>
        <p:txBody>
          <a:bodyPr wrap="square" lIns="0" tIns="0" rIns="0" bIns="0" rtlCol="0" anchor="t">
            <a:spAutoFit/>
          </a:bodyPr>
          <a:lstStyle/>
          <a:p>
            <a:pPr>
              <a:lnSpc>
                <a:spcPts val="3207"/>
              </a:lnSpc>
            </a:pPr>
            <a:r>
              <a:rPr lang="es-ES" sz="3300" b="1" dirty="0">
                <a:solidFill>
                  <a:srgbClr val="C0FF99"/>
                </a:solidFill>
                <a:latin typeface="Arial Bold"/>
                <a:ea typeface="Arial Bold"/>
                <a:cs typeface="Arial Bold"/>
                <a:sym typeface="Arial Bold"/>
              </a:rPr>
              <a:t>A pesar de los avances, el sistema no está logrando cerrar el ciclo.</a:t>
            </a:r>
            <a:endParaRPr lang="en-US" sz="3300" b="1" dirty="0">
              <a:solidFill>
                <a:srgbClr val="C0FF99"/>
              </a:solidFill>
              <a:latin typeface="Arial Bold"/>
              <a:ea typeface="Arial Bold"/>
              <a:cs typeface="Arial Bold"/>
              <a:sym typeface="Arial Bold"/>
            </a:endParaRPr>
          </a:p>
        </p:txBody>
      </p:sp>
      <p:sp>
        <p:nvSpPr>
          <p:cNvPr id="27" name="TextBox 27"/>
          <p:cNvSpPr txBox="1"/>
          <p:nvPr/>
        </p:nvSpPr>
        <p:spPr>
          <a:xfrm>
            <a:off x="2037900" y="5442925"/>
            <a:ext cx="4317150" cy="820738"/>
          </a:xfrm>
          <a:prstGeom prst="rect">
            <a:avLst/>
          </a:prstGeom>
        </p:spPr>
        <p:txBody>
          <a:bodyPr lIns="0" tIns="0" rIns="0" bIns="0" rtlCol="0" anchor="t">
            <a:spAutoFit/>
          </a:bodyPr>
          <a:lstStyle/>
          <a:p>
            <a:pPr>
              <a:lnSpc>
                <a:spcPts val="3240"/>
              </a:lnSpc>
            </a:pPr>
            <a:r>
              <a:rPr lang="es-ES" sz="3000" b="1" dirty="0">
                <a:solidFill>
                  <a:srgbClr val="FFFFFF"/>
                </a:solidFill>
                <a:latin typeface="Arial Bold"/>
                <a:ea typeface="Arial Bold"/>
                <a:cs typeface="Arial Bold"/>
                <a:sym typeface="Arial Bold"/>
              </a:rPr>
              <a:t>Reciclaje de Textiles de la UE</a:t>
            </a:r>
            <a:endParaRPr lang="en-US" sz="3000" b="1" dirty="0">
              <a:solidFill>
                <a:srgbClr val="FFFFFF"/>
              </a:solidFill>
              <a:latin typeface="Arial Bold"/>
              <a:ea typeface="Arial Bold"/>
              <a:cs typeface="Arial Bold"/>
              <a:sym typeface="Arial Bold"/>
            </a:endParaRPr>
          </a:p>
        </p:txBody>
      </p:sp>
      <p:sp>
        <p:nvSpPr>
          <p:cNvPr id="28" name="TextBox 28"/>
          <p:cNvSpPr txBox="1"/>
          <p:nvPr/>
        </p:nvSpPr>
        <p:spPr>
          <a:xfrm>
            <a:off x="10325850" y="5442907"/>
            <a:ext cx="6101489" cy="1231106"/>
          </a:xfrm>
          <a:prstGeom prst="rect">
            <a:avLst/>
          </a:prstGeom>
        </p:spPr>
        <p:txBody>
          <a:bodyPr lIns="0" tIns="0" rIns="0" bIns="0" rtlCol="0" anchor="t">
            <a:spAutoFit/>
          </a:bodyPr>
          <a:lstStyle/>
          <a:p>
            <a:pPr>
              <a:lnSpc>
                <a:spcPts val="3240"/>
              </a:lnSpc>
            </a:pPr>
            <a:r>
              <a:rPr lang="es-ES" sz="3000" b="1" dirty="0">
                <a:solidFill>
                  <a:srgbClr val="FFFFFF"/>
                </a:solidFill>
                <a:latin typeface="Arial Bold"/>
                <a:ea typeface="Arial Bold"/>
                <a:cs typeface="Arial Bold"/>
                <a:sym typeface="Arial Bold"/>
              </a:rPr>
              <a:t>Solo el 1% de los residuos textiles se convierte en ropa nueva.</a:t>
            </a:r>
            <a:endParaRPr lang="en-US" sz="3000" b="1" dirty="0">
              <a:solidFill>
                <a:srgbClr val="FFFFFF"/>
              </a:solidFill>
              <a:latin typeface="Arial Bold"/>
              <a:ea typeface="Arial Bold"/>
              <a:cs typeface="Arial Bold"/>
              <a:sym typeface="Arial Bold"/>
            </a:endParaRPr>
          </a:p>
        </p:txBody>
      </p:sp>
      <p:grpSp>
        <p:nvGrpSpPr>
          <p:cNvPr id="29" name="Group 29"/>
          <p:cNvGrpSpPr>
            <a:grpSpLocks noChangeAspect="1"/>
          </p:cNvGrpSpPr>
          <p:nvPr/>
        </p:nvGrpSpPr>
        <p:grpSpPr>
          <a:xfrm>
            <a:off x="8098632" y="2694770"/>
            <a:ext cx="1448025" cy="1448025"/>
            <a:chOff x="0" y="0"/>
            <a:chExt cx="1930700" cy="1930700"/>
          </a:xfrm>
        </p:grpSpPr>
        <p:sp>
          <p:nvSpPr>
            <p:cNvPr id="30" name="Freeform 30"/>
            <p:cNvSpPr/>
            <p:nvPr/>
          </p:nvSpPr>
          <p:spPr>
            <a:xfrm>
              <a:off x="0" y="0"/>
              <a:ext cx="1930654" cy="1930654"/>
            </a:xfrm>
            <a:custGeom>
              <a:avLst/>
              <a:gdLst/>
              <a:ahLst/>
              <a:cxnLst/>
              <a:rect l="l" t="t" r="r" b="b"/>
              <a:pathLst>
                <a:path w="1930654" h="1930654">
                  <a:moveTo>
                    <a:pt x="0" y="0"/>
                  </a:moveTo>
                  <a:lnTo>
                    <a:pt x="1930654" y="0"/>
                  </a:lnTo>
                  <a:lnTo>
                    <a:pt x="1930654" y="1930654"/>
                  </a:lnTo>
                  <a:lnTo>
                    <a:pt x="0" y="1930654"/>
                  </a:lnTo>
                  <a:lnTo>
                    <a:pt x="0" y="0"/>
                  </a:lnTo>
                  <a:close/>
                </a:path>
              </a:pathLst>
            </a:custGeom>
            <a:blipFill>
              <a:blip r:embed="rId10"/>
              <a:stretch>
                <a:fillRect r="-2" b="-2"/>
              </a:stretch>
            </a:blipFill>
          </p:spPr>
          <p:txBody>
            <a:bodyPr/>
            <a:lstStyle/>
            <a:p>
              <a:endParaRPr lang="el-GR"/>
            </a:p>
          </p:txBody>
        </p:sp>
      </p:grpSp>
      <p:grpSp>
        <p:nvGrpSpPr>
          <p:cNvPr id="31" name="Group 31"/>
          <p:cNvGrpSpPr>
            <a:grpSpLocks noChangeAspect="1"/>
          </p:cNvGrpSpPr>
          <p:nvPr/>
        </p:nvGrpSpPr>
        <p:grpSpPr>
          <a:xfrm>
            <a:off x="7122096" y="1758207"/>
            <a:ext cx="3321187" cy="3321188"/>
            <a:chOff x="0" y="0"/>
            <a:chExt cx="4428250" cy="4428250"/>
          </a:xfrm>
        </p:grpSpPr>
        <p:sp>
          <p:nvSpPr>
            <p:cNvPr id="32" name="Freeform 32" descr="Κύκλος με βέλος με συμπαγές γέμισμα"/>
            <p:cNvSpPr/>
            <p:nvPr/>
          </p:nvSpPr>
          <p:spPr>
            <a:xfrm>
              <a:off x="0" y="0"/>
              <a:ext cx="4428236" cy="4428236"/>
            </a:xfrm>
            <a:custGeom>
              <a:avLst/>
              <a:gdLst/>
              <a:ahLst/>
              <a:cxnLst/>
              <a:rect l="l" t="t" r="r" b="b"/>
              <a:pathLst>
                <a:path w="4428236" h="4428236">
                  <a:moveTo>
                    <a:pt x="0" y="0"/>
                  </a:moveTo>
                  <a:lnTo>
                    <a:pt x="4428236" y="0"/>
                  </a:lnTo>
                  <a:lnTo>
                    <a:pt x="4428236" y="4428236"/>
                  </a:lnTo>
                  <a:lnTo>
                    <a:pt x="0" y="4428236"/>
                  </a:lnTo>
                  <a:lnTo>
                    <a:pt x="0" y="0"/>
                  </a:lnTo>
                  <a:close/>
                </a:path>
              </a:pathLst>
            </a:custGeom>
            <a:blipFill>
              <a:blip r:embed="rId11"/>
              <a:stretch>
                <a:fillRect/>
              </a:stretch>
            </a:blipFill>
          </p:spPr>
          <p:txBody>
            <a:bodyPr/>
            <a:lstStyle/>
            <a:p>
              <a:endParaRPr lang="el-GR"/>
            </a:p>
          </p:txBody>
        </p:sp>
      </p:grpSp>
      <p:grpSp>
        <p:nvGrpSpPr>
          <p:cNvPr id="33" name="Group 33"/>
          <p:cNvGrpSpPr>
            <a:grpSpLocks noChangeAspect="1"/>
          </p:cNvGrpSpPr>
          <p:nvPr/>
        </p:nvGrpSpPr>
        <p:grpSpPr>
          <a:xfrm>
            <a:off x="7162051" y="4142794"/>
            <a:ext cx="3321188" cy="3321188"/>
            <a:chOff x="0" y="0"/>
            <a:chExt cx="4428250" cy="4428250"/>
          </a:xfrm>
        </p:grpSpPr>
        <p:sp>
          <p:nvSpPr>
            <p:cNvPr id="34" name="Freeform 34" descr="Κύκλος με βέλος με συμπαγές γέμισμα"/>
            <p:cNvSpPr/>
            <p:nvPr/>
          </p:nvSpPr>
          <p:spPr>
            <a:xfrm>
              <a:off x="0" y="0"/>
              <a:ext cx="4428236" cy="4428236"/>
            </a:xfrm>
            <a:custGeom>
              <a:avLst/>
              <a:gdLst/>
              <a:ahLst/>
              <a:cxnLst/>
              <a:rect l="l" t="t" r="r" b="b"/>
              <a:pathLst>
                <a:path w="4428236" h="4428236">
                  <a:moveTo>
                    <a:pt x="0" y="0"/>
                  </a:moveTo>
                  <a:lnTo>
                    <a:pt x="4428236" y="0"/>
                  </a:lnTo>
                  <a:lnTo>
                    <a:pt x="4428236" y="4428236"/>
                  </a:lnTo>
                  <a:lnTo>
                    <a:pt x="0" y="4428236"/>
                  </a:lnTo>
                  <a:lnTo>
                    <a:pt x="0" y="0"/>
                  </a:lnTo>
                  <a:close/>
                </a:path>
              </a:pathLst>
            </a:custGeom>
            <a:blipFill>
              <a:blip r:embed="rId11"/>
              <a:stretch>
                <a:fillRect/>
              </a:stretch>
            </a:blipFill>
          </p:spPr>
          <p:txBody>
            <a:bodyPr/>
            <a:lstStyle/>
            <a:p>
              <a:endParaRPr lang="el-GR"/>
            </a:p>
          </p:txBody>
        </p:sp>
      </p:grpSp>
      <p:grpSp>
        <p:nvGrpSpPr>
          <p:cNvPr id="35" name="Group 35"/>
          <p:cNvGrpSpPr>
            <a:grpSpLocks noChangeAspect="1"/>
          </p:cNvGrpSpPr>
          <p:nvPr/>
        </p:nvGrpSpPr>
        <p:grpSpPr>
          <a:xfrm>
            <a:off x="8098632" y="4988420"/>
            <a:ext cx="1629936" cy="1629936"/>
            <a:chOff x="0" y="0"/>
            <a:chExt cx="2173248" cy="2173248"/>
          </a:xfrm>
        </p:grpSpPr>
        <p:sp>
          <p:nvSpPr>
            <p:cNvPr id="36" name="Freeform 36"/>
            <p:cNvSpPr/>
            <p:nvPr/>
          </p:nvSpPr>
          <p:spPr>
            <a:xfrm>
              <a:off x="0" y="0"/>
              <a:ext cx="2173224" cy="2173224"/>
            </a:xfrm>
            <a:custGeom>
              <a:avLst/>
              <a:gdLst/>
              <a:ahLst/>
              <a:cxnLst/>
              <a:rect l="l" t="t" r="r" b="b"/>
              <a:pathLst>
                <a:path w="2173224" h="2173224">
                  <a:moveTo>
                    <a:pt x="0" y="0"/>
                  </a:moveTo>
                  <a:lnTo>
                    <a:pt x="2173224" y="0"/>
                  </a:lnTo>
                  <a:lnTo>
                    <a:pt x="2173224" y="2173224"/>
                  </a:lnTo>
                  <a:lnTo>
                    <a:pt x="0" y="2173224"/>
                  </a:lnTo>
                  <a:lnTo>
                    <a:pt x="0" y="0"/>
                  </a:lnTo>
                  <a:close/>
                </a:path>
              </a:pathLst>
            </a:custGeom>
            <a:blipFill>
              <a:blip r:embed="rId12"/>
              <a:stretch>
                <a:fillRect r="-1" b="-1"/>
              </a:stretch>
            </a:blipFill>
          </p:spPr>
          <p:txBody>
            <a:bodyPr/>
            <a:lstStyle/>
            <a:p>
              <a:endParaRPr lang="el-GR"/>
            </a:p>
          </p:txBody>
        </p:sp>
      </p:grpSp>
      <p:pic>
        <p:nvPicPr>
          <p:cNvPr id="37" name="Picture 2" descr="Cofinanciado por el programa Erasmus+ de la Unión Europea Horizontal">
            <a:extLst>
              <a:ext uri="{FF2B5EF4-FFF2-40B4-BE49-F238E27FC236}">
                <a16:creationId xmlns:a16="http://schemas.microsoft.com/office/drawing/2014/main" id="{DD9498EE-856B-6843-3798-ED80057CA94F}"/>
              </a:ext>
            </a:extLst>
          </p:cNvP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l-GR"/>
            </a:p>
          </p:txBody>
        </p:sp>
      </p:grpSp>
      <p:grpSp>
        <p:nvGrpSpPr>
          <p:cNvPr id="23" name="Group 23"/>
          <p:cNvGrpSpPr>
            <a:grpSpLocks noChangeAspect="1"/>
          </p:cNvGrpSpPr>
          <p:nvPr/>
        </p:nvGrpSpPr>
        <p:grpSpPr>
          <a:xfrm>
            <a:off x="741112" y="2446425"/>
            <a:ext cx="10486050" cy="5802902"/>
            <a:chOff x="0" y="0"/>
            <a:chExt cx="13981400" cy="7737202"/>
          </a:xfrm>
        </p:grpSpPr>
        <p:sp>
          <p:nvSpPr>
            <p:cNvPr id="24" name="Freeform 24"/>
            <p:cNvSpPr/>
            <p:nvPr/>
          </p:nvSpPr>
          <p:spPr>
            <a:xfrm>
              <a:off x="0" y="0"/>
              <a:ext cx="13981430" cy="7737221"/>
            </a:xfrm>
            <a:custGeom>
              <a:avLst/>
              <a:gdLst/>
              <a:ahLst/>
              <a:cxnLst/>
              <a:rect l="l" t="t" r="r" b="b"/>
              <a:pathLst>
                <a:path w="13981430" h="7737221">
                  <a:moveTo>
                    <a:pt x="0" y="0"/>
                  </a:moveTo>
                  <a:lnTo>
                    <a:pt x="13981430" y="0"/>
                  </a:lnTo>
                  <a:lnTo>
                    <a:pt x="13981430" y="7737221"/>
                  </a:lnTo>
                  <a:lnTo>
                    <a:pt x="0" y="7737221"/>
                  </a:lnTo>
                  <a:lnTo>
                    <a:pt x="0" y="0"/>
                  </a:lnTo>
                  <a:close/>
                </a:path>
              </a:pathLst>
            </a:custGeom>
            <a:blipFill>
              <a:blip r:embed="rId11"/>
              <a:stretch>
                <a:fillRect t="-3422" b="-12589"/>
              </a:stretch>
            </a:blipFill>
          </p:spPr>
          <p:txBody>
            <a:bodyPr/>
            <a:lstStyle/>
            <a:p>
              <a:endParaRPr lang="el-GR"/>
            </a:p>
          </p:txBody>
        </p:sp>
      </p:grpSp>
      <p:grpSp>
        <p:nvGrpSpPr>
          <p:cNvPr id="25" name="Group 25"/>
          <p:cNvGrpSpPr/>
          <p:nvPr/>
        </p:nvGrpSpPr>
        <p:grpSpPr>
          <a:xfrm>
            <a:off x="741113" y="620775"/>
            <a:ext cx="14041350" cy="911947"/>
            <a:chOff x="0" y="0"/>
            <a:chExt cx="18721800" cy="1215930"/>
          </a:xfrm>
        </p:grpSpPr>
        <p:sp>
          <p:nvSpPr>
            <p:cNvPr id="26" name="Freeform 26"/>
            <p:cNvSpPr/>
            <p:nvPr/>
          </p:nvSpPr>
          <p:spPr>
            <a:xfrm>
              <a:off x="0" y="0"/>
              <a:ext cx="18721800" cy="1215930"/>
            </a:xfrm>
            <a:custGeom>
              <a:avLst/>
              <a:gdLst/>
              <a:ahLst/>
              <a:cxnLst/>
              <a:rect l="l" t="t" r="r" b="b"/>
              <a:pathLst>
                <a:path w="18721800" h="1215930">
                  <a:moveTo>
                    <a:pt x="0" y="0"/>
                  </a:moveTo>
                  <a:lnTo>
                    <a:pt x="18721800" y="0"/>
                  </a:lnTo>
                  <a:lnTo>
                    <a:pt x="18721800" y="1215930"/>
                  </a:lnTo>
                  <a:lnTo>
                    <a:pt x="0" y="1215930"/>
                  </a:lnTo>
                  <a:close/>
                </a:path>
              </a:pathLst>
            </a:custGeom>
            <a:solidFill>
              <a:srgbClr val="000000">
                <a:alpha val="0"/>
              </a:srgbClr>
            </a:solidFill>
          </p:spPr>
          <p:txBody>
            <a:bodyPr/>
            <a:lstStyle/>
            <a:p>
              <a:endParaRPr lang="el-GR"/>
            </a:p>
          </p:txBody>
        </p:sp>
        <p:sp>
          <p:nvSpPr>
            <p:cNvPr id="27" name="TextBox 27"/>
            <p:cNvSpPr txBox="1"/>
            <p:nvPr/>
          </p:nvSpPr>
          <p:spPr>
            <a:xfrm>
              <a:off x="0" y="57150"/>
              <a:ext cx="18721800" cy="1158780"/>
            </a:xfrm>
            <a:prstGeom prst="rect">
              <a:avLst/>
            </a:prstGeom>
          </p:spPr>
          <p:txBody>
            <a:bodyPr lIns="0" tIns="0" rIns="0" bIns="0" rtlCol="0" anchor="ctr"/>
            <a:lstStyle/>
            <a:p>
              <a:pPr>
                <a:lnSpc>
                  <a:spcPts val="5184"/>
                </a:lnSpc>
              </a:pPr>
              <a:r>
                <a:rPr lang="en-US" sz="4800" b="1" dirty="0">
                  <a:solidFill>
                    <a:srgbClr val="8D5CFF"/>
                  </a:solidFill>
                  <a:latin typeface="Georgia Bold"/>
                  <a:ea typeface="Georgia Bold"/>
                  <a:cs typeface="Georgia Bold"/>
                  <a:sym typeface="Georgia Bold"/>
                </a:rPr>
                <a:t>La </a:t>
              </a:r>
              <a:r>
                <a:rPr lang="en-US" sz="4800" b="1" dirty="0" err="1">
                  <a:solidFill>
                    <a:srgbClr val="8D5CFF"/>
                  </a:solidFill>
                  <a:latin typeface="Georgia Bold"/>
                  <a:ea typeface="Georgia Bold"/>
                  <a:cs typeface="Georgia Bold"/>
                  <a:sym typeface="Georgia Bold"/>
                </a:rPr>
                <a:t>economía</a:t>
              </a:r>
              <a:r>
                <a:rPr lang="en-US" sz="4800" b="1" dirty="0">
                  <a:solidFill>
                    <a:srgbClr val="8D5CFF"/>
                  </a:solidFill>
                  <a:latin typeface="Georgia Bold"/>
                  <a:ea typeface="Georgia Bold"/>
                  <a:cs typeface="Georgia Bold"/>
                  <a:sym typeface="Georgia Bold"/>
                </a:rPr>
                <a:t> circular </a:t>
              </a:r>
              <a:r>
                <a:rPr lang="en-US" sz="4800" b="1" dirty="0" err="1">
                  <a:solidFill>
                    <a:srgbClr val="8D5CFF"/>
                  </a:solidFill>
                  <a:latin typeface="Georgia Bold"/>
                  <a:ea typeface="Georgia Bold"/>
                  <a:cs typeface="Georgia Bold"/>
                  <a:sym typeface="Georgia Bold"/>
                </a:rPr>
                <a:t>europea</a:t>
              </a:r>
              <a:endParaRPr lang="en-US" sz="4800" b="1" dirty="0">
                <a:solidFill>
                  <a:srgbClr val="8D5CFF"/>
                </a:solidFill>
                <a:latin typeface="Georgia Bold"/>
                <a:ea typeface="Georgia Bold"/>
                <a:cs typeface="Georgia Bold"/>
                <a:sym typeface="Georgia Bold"/>
              </a:endParaRPr>
            </a:p>
          </p:txBody>
        </p:sp>
      </p:grpSp>
      <p:sp>
        <p:nvSpPr>
          <p:cNvPr id="28" name="TextBox 28"/>
          <p:cNvSpPr txBox="1"/>
          <p:nvPr/>
        </p:nvSpPr>
        <p:spPr>
          <a:xfrm>
            <a:off x="741112" y="8352788"/>
            <a:ext cx="14890350" cy="247650"/>
          </a:xfrm>
          <a:prstGeom prst="rect">
            <a:avLst/>
          </a:prstGeom>
        </p:spPr>
        <p:txBody>
          <a:bodyPr lIns="0" tIns="0" rIns="0" bIns="0" rtlCol="0" anchor="t">
            <a:spAutoFit/>
          </a:bodyPr>
          <a:lstStyle/>
          <a:p>
            <a:pPr algn="l">
              <a:lnSpc>
                <a:spcPts val="1800"/>
              </a:lnSpc>
            </a:pPr>
            <a:r>
              <a:rPr lang="en-US" sz="1500">
                <a:solidFill>
                  <a:srgbClr val="19112C"/>
                </a:solidFill>
                <a:latin typeface="Arial"/>
                <a:ea typeface="Arial"/>
                <a:cs typeface="Arial"/>
                <a:sym typeface="Arial"/>
              </a:rPr>
              <a:t>https://url-shortener.me/9LNM </a:t>
            </a:r>
          </a:p>
        </p:txBody>
      </p:sp>
      <p:grpSp>
        <p:nvGrpSpPr>
          <p:cNvPr id="29" name="Group 29"/>
          <p:cNvGrpSpPr/>
          <p:nvPr/>
        </p:nvGrpSpPr>
        <p:grpSpPr>
          <a:xfrm>
            <a:off x="741113" y="1282388"/>
            <a:ext cx="10720800" cy="1138050"/>
            <a:chOff x="0" y="0"/>
            <a:chExt cx="14294400" cy="1517400"/>
          </a:xfrm>
        </p:grpSpPr>
        <p:sp>
          <p:nvSpPr>
            <p:cNvPr id="30" name="Freeform 30"/>
            <p:cNvSpPr/>
            <p:nvPr/>
          </p:nvSpPr>
          <p:spPr>
            <a:xfrm>
              <a:off x="0" y="0"/>
              <a:ext cx="14294400" cy="1517400"/>
            </a:xfrm>
            <a:custGeom>
              <a:avLst/>
              <a:gdLst/>
              <a:ahLst/>
              <a:cxnLst/>
              <a:rect l="l" t="t" r="r" b="b"/>
              <a:pathLst>
                <a:path w="14294400" h="1517400">
                  <a:moveTo>
                    <a:pt x="0" y="0"/>
                  </a:moveTo>
                  <a:lnTo>
                    <a:pt x="14294400" y="0"/>
                  </a:lnTo>
                  <a:lnTo>
                    <a:pt x="14294400" y="1517400"/>
                  </a:lnTo>
                  <a:lnTo>
                    <a:pt x="0" y="1517400"/>
                  </a:lnTo>
                  <a:close/>
                </a:path>
              </a:pathLst>
            </a:custGeom>
            <a:solidFill>
              <a:srgbClr val="000000">
                <a:alpha val="0"/>
              </a:srgbClr>
            </a:solidFill>
          </p:spPr>
          <p:txBody>
            <a:bodyPr/>
            <a:lstStyle/>
            <a:p>
              <a:endParaRPr lang="el-GR"/>
            </a:p>
          </p:txBody>
        </p:sp>
        <p:sp>
          <p:nvSpPr>
            <p:cNvPr id="31" name="TextBox 31"/>
            <p:cNvSpPr txBox="1"/>
            <p:nvPr/>
          </p:nvSpPr>
          <p:spPr>
            <a:xfrm>
              <a:off x="0" y="-9525"/>
              <a:ext cx="14294400" cy="1526925"/>
            </a:xfrm>
            <a:prstGeom prst="rect">
              <a:avLst/>
            </a:prstGeom>
          </p:spPr>
          <p:txBody>
            <a:bodyPr lIns="0" tIns="0" rIns="0" bIns="0" rtlCol="0" anchor="ctr"/>
            <a:lstStyle/>
            <a:p>
              <a:pPr>
                <a:lnSpc>
                  <a:spcPts val="2879"/>
                </a:lnSpc>
              </a:pPr>
              <a:r>
                <a:rPr lang="es-ES" sz="2400" dirty="0">
                  <a:solidFill>
                    <a:srgbClr val="19112C"/>
                  </a:solidFill>
                  <a:latin typeface="Arial"/>
                  <a:ea typeface="Arial"/>
                  <a:cs typeface="Arial"/>
                  <a:sym typeface="Arial"/>
                </a:rPr>
                <a:t>Número de </a:t>
              </a:r>
              <a:r>
                <a:rPr lang="es-ES" sz="2400" b="1" dirty="0">
                  <a:solidFill>
                    <a:srgbClr val="19112C"/>
                  </a:solidFill>
                  <a:latin typeface="Arial"/>
                  <a:ea typeface="Arial"/>
                  <a:cs typeface="Arial"/>
                  <a:sym typeface="Arial"/>
                </a:rPr>
                <a:t>políticas nacionales de economía circular </a:t>
              </a:r>
              <a:r>
                <a:rPr lang="es-ES" sz="2400" dirty="0">
                  <a:solidFill>
                    <a:srgbClr val="19112C"/>
                  </a:solidFill>
                  <a:latin typeface="Arial"/>
                  <a:ea typeface="Arial"/>
                  <a:cs typeface="Arial"/>
                  <a:sym typeface="Arial"/>
                </a:rPr>
                <a:t>entre los Estados miembros de la UE adoptadas entre 2015 y 2023</a:t>
              </a:r>
              <a:endParaRPr lang="en-US" sz="2400" dirty="0">
                <a:solidFill>
                  <a:srgbClr val="19112C"/>
                </a:solidFill>
                <a:latin typeface="Arial"/>
                <a:ea typeface="Arial"/>
                <a:cs typeface="Arial"/>
                <a:sym typeface="Arial"/>
              </a:endParaRPr>
            </a:p>
          </p:txBody>
        </p:sp>
      </p:grpSp>
      <p:pic>
        <p:nvPicPr>
          <p:cNvPr id="32" name="Picture 2" descr="Cofinanciado por el programa Erasmus+ de la Unión Europea Horizontal">
            <a:extLst>
              <a:ext uri="{FF2B5EF4-FFF2-40B4-BE49-F238E27FC236}">
                <a16:creationId xmlns:a16="http://schemas.microsoft.com/office/drawing/2014/main" id="{26B4FD41-BDBC-A6B1-F858-C450A57BD882}"/>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grpSp>
        <p:nvGrpSpPr>
          <p:cNvPr id="18" name="Group 18"/>
          <p:cNvGrpSpPr>
            <a:grpSpLocks noChangeAspect="1"/>
          </p:cNvGrpSpPr>
          <p:nvPr/>
        </p:nvGrpSpPr>
        <p:grpSpPr>
          <a:xfrm>
            <a:off x="14708498" y="-954"/>
            <a:ext cx="3579499" cy="8747478"/>
            <a:chOff x="0" y="0"/>
            <a:chExt cx="4772666" cy="11663304"/>
          </a:xfrm>
        </p:grpSpPr>
        <p:sp>
          <p:nvSpPr>
            <p:cNvPr id="19" name="Freeform 19"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l-GR"/>
            </a:p>
          </p:txBody>
        </p:sp>
      </p:grpSp>
      <p:grpSp>
        <p:nvGrpSpPr>
          <p:cNvPr id="20" name="Group 20"/>
          <p:cNvGrpSpPr>
            <a:grpSpLocks noChangeAspect="1"/>
          </p:cNvGrpSpPr>
          <p:nvPr/>
        </p:nvGrpSpPr>
        <p:grpSpPr>
          <a:xfrm>
            <a:off x="14896364" y="2252438"/>
            <a:ext cx="3203764" cy="972000"/>
            <a:chOff x="0" y="0"/>
            <a:chExt cx="4271686" cy="1296000"/>
          </a:xfrm>
        </p:grpSpPr>
        <p:sp>
          <p:nvSpPr>
            <p:cNvPr id="21" name="Freeform 21"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l-GR"/>
            </a:p>
          </p:txBody>
        </p:sp>
      </p:grpSp>
      <p:grpSp>
        <p:nvGrpSpPr>
          <p:cNvPr id="22" name="Group 22"/>
          <p:cNvGrpSpPr/>
          <p:nvPr/>
        </p:nvGrpSpPr>
        <p:grpSpPr>
          <a:xfrm>
            <a:off x="846618" y="136191"/>
            <a:ext cx="13000394" cy="2226397"/>
            <a:chOff x="0" y="0"/>
            <a:chExt cx="17333859" cy="2968530"/>
          </a:xfrm>
        </p:grpSpPr>
        <p:sp>
          <p:nvSpPr>
            <p:cNvPr id="23" name="Freeform 23"/>
            <p:cNvSpPr/>
            <p:nvPr/>
          </p:nvSpPr>
          <p:spPr>
            <a:xfrm>
              <a:off x="0" y="0"/>
              <a:ext cx="17333860" cy="2968530"/>
            </a:xfrm>
            <a:custGeom>
              <a:avLst/>
              <a:gdLst/>
              <a:ahLst/>
              <a:cxnLst/>
              <a:rect l="l" t="t" r="r" b="b"/>
              <a:pathLst>
                <a:path w="17333860" h="2968530">
                  <a:moveTo>
                    <a:pt x="0" y="0"/>
                  </a:moveTo>
                  <a:lnTo>
                    <a:pt x="17333860" y="0"/>
                  </a:lnTo>
                  <a:lnTo>
                    <a:pt x="17333860" y="2968530"/>
                  </a:lnTo>
                  <a:lnTo>
                    <a:pt x="0" y="2968530"/>
                  </a:lnTo>
                  <a:close/>
                </a:path>
              </a:pathLst>
            </a:custGeom>
            <a:solidFill>
              <a:srgbClr val="000000">
                <a:alpha val="0"/>
              </a:srgbClr>
            </a:solidFill>
          </p:spPr>
          <p:txBody>
            <a:bodyPr/>
            <a:lstStyle/>
            <a:p>
              <a:endParaRPr lang="el-GR"/>
            </a:p>
          </p:txBody>
        </p:sp>
        <p:sp>
          <p:nvSpPr>
            <p:cNvPr id="24" name="TextBox 24"/>
            <p:cNvSpPr txBox="1"/>
            <p:nvPr/>
          </p:nvSpPr>
          <p:spPr>
            <a:xfrm>
              <a:off x="0" y="57150"/>
              <a:ext cx="17333859" cy="2911380"/>
            </a:xfrm>
            <a:prstGeom prst="rect">
              <a:avLst/>
            </a:prstGeom>
          </p:spPr>
          <p:txBody>
            <a:bodyPr lIns="0" tIns="0" rIns="0" bIns="0" rtlCol="0" anchor="ctr"/>
            <a:lstStyle/>
            <a:p>
              <a:pPr>
                <a:lnSpc>
                  <a:spcPts val="5184"/>
                </a:lnSpc>
              </a:pPr>
              <a:r>
                <a:rPr lang="es-ES" sz="4800" b="1" dirty="0">
                  <a:solidFill>
                    <a:srgbClr val="8D5CFF"/>
                  </a:solidFill>
                  <a:latin typeface="Georgia Bold"/>
                  <a:ea typeface="Georgia Bold"/>
                  <a:cs typeface="Georgia Bold"/>
                  <a:sym typeface="Georgia Bold"/>
                </a:rPr>
                <a:t>La economía circular de Europa:</a:t>
              </a:r>
            </a:p>
            <a:p>
              <a:pPr>
                <a:lnSpc>
                  <a:spcPts val="5184"/>
                </a:lnSpc>
              </a:pPr>
              <a:r>
                <a:rPr lang="en-US" sz="4800" dirty="0" err="1">
                  <a:solidFill>
                    <a:srgbClr val="8D5CFF"/>
                  </a:solidFill>
                  <a:latin typeface="Georgia"/>
                  <a:ea typeface="Georgia"/>
                  <a:cs typeface="Georgia"/>
                  <a:sym typeface="Georgia"/>
                </a:rPr>
                <a:t>Hechos</a:t>
              </a:r>
              <a:r>
                <a:rPr lang="en-US" sz="4800" dirty="0">
                  <a:solidFill>
                    <a:srgbClr val="8D5CFF"/>
                  </a:solidFill>
                  <a:latin typeface="Georgia"/>
                  <a:ea typeface="Georgia"/>
                  <a:cs typeface="Georgia"/>
                  <a:sym typeface="Georgia"/>
                </a:rPr>
                <a:t> y </a:t>
              </a:r>
              <a:r>
                <a:rPr lang="en-US" sz="4800" dirty="0" err="1">
                  <a:solidFill>
                    <a:srgbClr val="8D5CFF"/>
                  </a:solidFill>
                  <a:latin typeface="Georgia"/>
                  <a:ea typeface="Georgia"/>
                  <a:cs typeface="Georgia"/>
                  <a:sym typeface="Georgia"/>
                </a:rPr>
                <a:t>números</a:t>
              </a:r>
              <a:endParaRPr lang="en-US" sz="4800" dirty="0">
                <a:solidFill>
                  <a:srgbClr val="8D5CFF"/>
                </a:solidFill>
                <a:latin typeface="Georgia"/>
                <a:ea typeface="Georgia"/>
                <a:cs typeface="Georgia"/>
                <a:sym typeface="Georgia"/>
              </a:endParaRPr>
            </a:p>
          </p:txBody>
        </p:sp>
      </p:grpSp>
      <p:sp>
        <p:nvSpPr>
          <p:cNvPr id="25" name="Freeform 25"/>
          <p:cNvSpPr/>
          <p:nvPr/>
        </p:nvSpPr>
        <p:spPr>
          <a:xfrm>
            <a:off x="834390" y="5844800"/>
            <a:ext cx="808718" cy="1827612"/>
          </a:xfrm>
          <a:custGeom>
            <a:avLst/>
            <a:gdLst/>
            <a:ahLst/>
            <a:cxnLst/>
            <a:rect l="l" t="t" r="r" b="b"/>
            <a:pathLst>
              <a:path w="808718" h="1827612">
                <a:moveTo>
                  <a:pt x="0" y="0"/>
                </a:moveTo>
                <a:lnTo>
                  <a:pt x="808718" y="0"/>
                </a:lnTo>
                <a:lnTo>
                  <a:pt x="808718" y="1827611"/>
                </a:lnTo>
                <a:lnTo>
                  <a:pt x="0" y="182761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l-GR"/>
          </a:p>
        </p:txBody>
      </p:sp>
      <p:sp>
        <p:nvSpPr>
          <p:cNvPr id="26" name="Freeform 26"/>
          <p:cNvSpPr/>
          <p:nvPr/>
        </p:nvSpPr>
        <p:spPr>
          <a:xfrm>
            <a:off x="693031" y="2619763"/>
            <a:ext cx="1091437" cy="1091437"/>
          </a:xfrm>
          <a:custGeom>
            <a:avLst/>
            <a:gdLst/>
            <a:ahLst/>
            <a:cxnLst/>
            <a:rect l="l" t="t" r="r" b="b"/>
            <a:pathLst>
              <a:path w="1091437" h="1091437">
                <a:moveTo>
                  <a:pt x="0" y="0"/>
                </a:moveTo>
                <a:lnTo>
                  <a:pt x="1091436" y="0"/>
                </a:lnTo>
                <a:lnTo>
                  <a:pt x="1091436" y="1091437"/>
                </a:lnTo>
                <a:lnTo>
                  <a:pt x="0" y="109143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l-GR"/>
          </a:p>
        </p:txBody>
      </p:sp>
      <p:sp>
        <p:nvSpPr>
          <p:cNvPr id="27" name="Freeform 27"/>
          <p:cNvSpPr/>
          <p:nvPr/>
        </p:nvSpPr>
        <p:spPr>
          <a:xfrm>
            <a:off x="486940" y="4221904"/>
            <a:ext cx="1503618" cy="1503618"/>
          </a:xfrm>
          <a:custGeom>
            <a:avLst/>
            <a:gdLst/>
            <a:ahLst/>
            <a:cxnLst/>
            <a:rect l="l" t="t" r="r" b="b"/>
            <a:pathLst>
              <a:path w="1503618" h="1503618">
                <a:moveTo>
                  <a:pt x="0" y="0"/>
                </a:moveTo>
                <a:lnTo>
                  <a:pt x="1503618" y="0"/>
                </a:lnTo>
                <a:lnTo>
                  <a:pt x="1503618" y="1503618"/>
                </a:lnTo>
                <a:lnTo>
                  <a:pt x="0" y="150361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l-GR"/>
          </a:p>
        </p:txBody>
      </p:sp>
      <p:sp>
        <p:nvSpPr>
          <p:cNvPr id="28" name="TextBox 2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sp>
        <p:nvSpPr>
          <p:cNvPr id="29" name="TextBox 29"/>
          <p:cNvSpPr txBox="1"/>
          <p:nvPr/>
        </p:nvSpPr>
        <p:spPr>
          <a:xfrm>
            <a:off x="2234487" y="2786288"/>
            <a:ext cx="11367118" cy="1280735"/>
          </a:xfrm>
          <a:prstGeom prst="rect">
            <a:avLst/>
          </a:prstGeom>
        </p:spPr>
        <p:txBody>
          <a:bodyPr lIns="0" tIns="0" rIns="0" bIns="0" rtlCol="0" anchor="t">
            <a:spAutoFit/>
          </a:bodyPr>
          <a:lstStyle/>
          <a:p>
            <a:pPr>
              <a:lnSpc>
                <a:spcPts val="3359"/>
              </a:lnSpc>
            </a:pPr>
            <a:r>
              <a:rPr lang="es-ES" sz="2799" dirty="0">
                <a:solidFill>
                  <a:srgbClr val="19112C"/>
                </a:solidFill>
                <a:latin typeface="Arial"/>
                <a:ea typeface="Arial"/>
                <a:cs typeface="Arial"/>
                <a:sym typeface="Arial"/>
              </a:rPr>
              <a:t>Con una tasa de circularidad del 11,8% en 2023</a:t>
            </a:r>
            <a:r>
              <a:rPr lang="es-ES" sz="2799" b="1" dirty="0">
                <a:solidFill>
                  <a:srgbClr val="19112C"/>
                </a:solidFill>
                <a:latin typeface="Arial"/>
                <a:ea typeface="Arial"/>
                <a:cs typeface="Arial"/>
                <a:sym typeface="Arial"/>
              </a:rPr>
              <a:t>, Europa consume una proporción mayor de materiales reciclados </a:t>
            </a:r>
            <a:r>
              <a:rPr lang="es-ES" sz="2799" dirty="0">
                <a:solidFill>
                  <a:srgbClr val="19112C"/>
                </a:solidFill>
                <a:latin typeface="Arial"/>
                <a:ea typeface="Arial"/>
                <a:cs typeface="Arial"/>
                <a:sym typeface="Arial"/>
              </a:rPr>
              <a:t>que otras regiones del mundo.</a:t>
            </a:r>
            <a:endParaRPr lang="en-US" sz="2799" b="1" dirty="0">
              <a:solidFill>
                <a:srgbClr val="19112C"/>
              </a:solidFill>
              <a:latin typeface="Arial Bold"/>
              <a:ea typeface="Arial Bold"/>
              <a:cs typeface="Arial Bold"/>
              <a:sym typeface="Arial Bold"/>
            </a:endParaRPr>
          </a:p>
        </p:txBody>
      </p:sp>
      <p:sp>
        <p:nvSpPr>
          <p:cNvPr id="30" name="TextBox 30"/>
          <p:cNvSpPr txBox="1"/>
          <p:nvPr/>
        </p:nvSpPr>
        <p:spPr>
          <a:xfrm>
            <a:off x="2234506" y="4353735"/>
            <a:ext cx="11367098" cy="1276350"/>
          </a:xfrm>
          <a:prstGeom prst="rect">
            <a:avLst/>
          </a:prstGeom>
        </p:spPr>
        <p:txBody>
          <a:bodyPr lIns="0" tIns="0" rIns="0" bIns="0" rtlCol="0" anchor="t">
            <a:spAutoFit/>
          </a:bodyPr>
          <a:lstStyle/>
          <a:p>
            <a:pPr>
              <a:lnSpc>
                <a:spcPts val="3359"/>
              </a:lnSpc>
            </a:pPr>
            <a:r>
              <a:rPr lang="es-ES" sz="2799" b="1" dirty="0">
                <a:solidFill>
                  <a:srgbClr val="19112C"/>
                </a:solidFill>
                <a:latin typeface="Arial Bold"/>
                <a:ea typeface="Arial Bold"/>
                <a:cs typeface="Arial Bold"/>
                <a:sym typeface="Arial Bold"/>
              </a:rPr>
              <a:t>Europa es muy eficiente en la extracción de valor de los recursos, </a:t>
            </a:r>
            <a:r>
              <a:rPr lang="es-ES" sz="2799" dirty="0">
                <a:solidFill>
                  <a:srgbClr val="19112C"/>
                </a:solidFill>
                <a:latin typeface="Arial Bold"/>
                <a:ea typeface="Arial Bold"/>
                <a:cs typeface="Arial Bold"/>
                <a:sym typeface="Arial Bold"/>
              </a:rPr>
              <a:t>con una productividad superior a €2/kg desde 2015, más de 2,5 veces la media mundial.</a:t>
            </a:r>
            <a:endParaRPr lang="en-US" sz="2799" dirty="0">
              <a:solidFill>
                <a:srgbClr val="19112C"/>
              </a:solidFill>
              <a:latin typeface="Arial"/>
              <a:ea typeface="Arial"/>
              <a:cs typeface="Arial"/>
              <a:sym typeface="Arial"/>
            </a:endParaRPr>
          </a:p>
        </p:txBody>
      </p:sp>
      <p:sp>
        <p:nvSpPr>
          <p:cNvPr id="31" name="TextBox 31"/>
          <p:cNvSpPr txBox="1"/>
          <p:nvPr/>
        </p:nvSpPr>
        <p:spPr>
          <a:xfrm>
            <a:off x="2234487" y="6208495"/>
            <a:ext cx="11367118" cy="1276350"/>
          </a:xfrm>
          <a:prstGeom prst="rect">
            <a:avLst/>
          </a:prstGeom>
        </p:spPr>
        <p:txBody>
          <a:bodyPr lIns="0" tIns="0" rIns="0" bIns="0" rtlCol="0" anchor="t">
            <a:spAutoFit/>
          </a:bodyPr>
          <a:lstStyle/>
          <a:p>
            <a:pPr>
              <a:lnSpc>
                <a:spcPts val="3359"/>
              </a:lnSpc>
            </a:pPr>
            <a:r>
              <a:rPr lang="es-ES" sz="2799" b="1" dirty="0">
                <a:solidFill>
                  <a:srgbClr val="19112C"/>
                </a:solidFill>
                <a:latin typeface="Arial" panose="020B0604020202020204" pitchFamily="34" charset="0"/>
                <a:ea typeface="Arial Bold"/>
                <a:cs typeface="Arial" panose="020B0604020202020204" pitchFamily="34" charset="0"/>
                <a:sym typeface="Arial Bold"/>
              </a:rPr>
              <a:t>Se ha desarrollado un sólido marco habilitador de políticas, conocimientos y financiación a nivel de la UE </a:t>
            </a:r>
            <a:r>
              <a:rPr lang="es-ES" sz="2799" dirty="0">
                <a:solidFill>
                  <a:srgbClr val="19112C"/>
                </a:solidFill>
                <a:latin typeface="Arial" panose="020B0604020202020204" pitchFamily="34" charset="0"/>
                <a:ea typeface="Arial Bold"/>
                <a:cs typeface="Arial" panose="020B0604020202020204" pitchFamily="34" charset="0"/>
                <a:sym typeface="Arial Bold"/>
              </a:rPr>
              <a:t>para fomentar y apoyar la economía circular.</a:t>
            </a:r>
            <a:endParaRPr lang="en-US" sz="2799" dirty="0">
              <a:solidFill>
                <a:srgbClr val="19112C"/>
              </a:solidFill>
              <a:latin typeface="Arial" panose="020B0604020202020204" pitchFamily="34" charset="0"/>
              <a:ea typeface="Arial"/>
              <a:cs typeface="Arial" panose="020B0604020202020204" pitchFamily="34" charset="0"/>
              <a:sym typeface="Arial"/>
            </a:endParaRPr>
          </a:p>
        </p:txBody>
      </p:sp>
      <p:pic>
        <p:nvPicPr>
          <p:cNvPr id="32" name="Picture 2" descr="Cofinanciado por el programa Erasmus+ de la Unión Europea Horizontal">
            <a:extLst>
              <a:ext uri="{FF2B5EF4-FFF2-40B4-BE49-F238E27FC236}">
                <a16:creationId xmlns:a16="http://schemas.microsoft.com/office/drawing/2014/main" id="{E3E5AAC5-5125-5E0D-80BD-5C9DA2BE5E57}"/>
              </a:ext>
            </a:extLst>
          </p:cNvPr>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grpSp>
        <p:nvGrpSpPr>
          <p:cNvPr id="18" name="Group 18"/>
          <p:cNvGrpSpPr>
            <a:grpSpLocks noChangeAspect="1"/>
          </p:cNvGrpSpPr>
          <p:nvPr/>
        </p:nvGrpSpPr>
        <p:grpSpPr>
          <a:xfrm>
            <a:off x="14708498" y="-954"/>
            <a:ext cx="3579499" cy="8747478"/>
            <a:chOff x="0" y="0"/>
            <a:chExt cx="4772666" cy="11663304"/>
          </a:xfrm>
        </p:grpSpPr>
        <p:sp>
          <p:nvSpPr>
            <p:cNvPr id="19" name="Freeform 19"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l-GR"/>
            </a:p>
          </p:txBody>
        </p:sp>
      </p:grpSp>
      <p:grpSp>
        <p:nvGrpSpPr>
          <p:cNvPr id="20" name="Group 20"/>
          <p:cNvGrpSpPr>
            <a:grpSpLocks noChangeAspect="1"/>
          </p:cNvGrpSpPr>
          <p:nvPr/>
        </p:nvGrpSpPr>
        <p:grpSpPr>
          <a:xfrm>
            <a:off x="14825456" y="2258088"/>
            <a:ext cx="3203764" cy="972000"/>
            <a:chOff x="0" y="0"/>
            <a:chExt cx="4271686" cy="1296000"/>
          </a:xfrm>
        </p:grpSpPr>
        <p:sp>
          <p:nvSpPr>
            <p:cNvPr id="21" name="Freeform 21"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l-GR"/>
            </a:p>
          </p:txBody>
        </p:sp>
      </p:grpSp>
      <p:grpSp>
        <p:nvGrpSpPr>
          <p:cNvPr id="22" name="Group 22"/>
          <p:cNvGrpSpPr/>
          <p:nvPr/>
        </p:nvGrpSpPr>
        <p:grpSpPr>
          <a:xfrm>
            <a:off x="808495" y="-29240"/>
            <a:ext cx="13680000" cy="1988550"/>
            <a:chOff x="0" y="0"/>
            <a:chExt cx="18240000" cy="2651400"/>
          </a:xfrm>
        </p:grpSpPr>
        <p:sp>
          <p:nvSpPr>
            <p:cNvPr id="23" name="Freeform 23"/>
            <p:cNvSpPr/>
            <p:nvPr/>
          </p:nvSpPr>
          <p:spPr>
            <a:xfrm>
              <a:off x="0" y="0"/>
              <a:ext cx="18240000" cy="2651400"/>
            </a:xfrm>
            <a:custGeom>
              <a:avLst/>
              <a:gdLst/>
              <a:ahLst/>
              <a:cxnLst/>
              <a:rect l="l" t="t" r="r" b="b"/>
              <a:pathLst>
                <a:path w="18240000" h="2651400">
                  <a:moveTo>
                    <a:pt x="0" y="0"/>
                  </a:moveTo>
                  <a:lnTo>
                    <a:pt x="18240000" y="0"/>
                  </a:lnTo>
                  <a:lnTo>
                    <a:pt x="18240000" y="2651400"/>
                  </a:lnTo>
                  <a:lnTo>
                    <a:pt x="0" y="2651400"/>
                  </a:lnTo>
                  <a:close/>
                </a:path>
              </a:pathLst>
            </a:custGeom>
            <a:solidFill>
              <a:srgbClr val="000000">
                <a:alpha val="0"/>
              </a:srgbClr>
            </a:solidFill>
          </p:spPr>
          <p:txBody>
            <a:bodyPr/>
            <a:lstStyle/>
            <a:p>
              <a:endParaRPr lang="el-GR"/>
            </a:p>
          </p:txBody>
        </p:sp>
        <p:sp>
          <p:nvSpPr>
            <p:cNvPr id="24" name="TextBox 24"/>
            <p:cNvSpPr txBox="1"/>
            <p:nvPr/>
          </p:nvSpPr>
          <p:spPr>
            <a:xfrm>
              <a:off x="0" y="57150"/>
              <a:ext cx="18240000" cy="2594250"/>
            </a:xfrm>
            <a:prstGeom prst="rect">
              <a:avLst/>
            </a:prstGeom>
          </p:spPr>
          <p:txBody>
            <a:bodyPr lIns="0" tIns="0" rIns="0" bIns="0" rtlCol="0" anchor="ctr"/>
            <a:lstStyle/>
            <a:p>
              <a:pPr>
                <a:lnSpc>
                  <a:spcPts val="5184"/>
                </a:lnSpc>
              </a:pPr>
              <a:r>
                <a:rPr lang="es-ES" sz="4800" b="1" dirty="0">
                  <a:solidFill>
                    <a:srgbClr val="8D5CFF"/>
                  </a:solidFill>
                  <a:latin typeface="Georgia Bold"/>
                  <a:ea typeface="Georgia Bold"/>
                  <a:cs typeface="Georgia Bold"/>
                  <a:sym typeface="Georgia Bold"/>
                </a:rPr>
                <a:t>La economía circular de Europa:</a:t>
              </a:r>
            </a:p>
            <a:p>
              <a:pPr>
                <a:lnSpc>
                  <a:spcPts val="5184"/>
                </a:lnSpc>
              </a:pPr>
              <a:r>
                <a:rPr lang="es-ES" sz="4800" dirty="0">
                  <a:solidFill>
                    <a:srgbClr val="8D5CFF"/>
                  </a:solidFill>
                  <a:latin typeface="Georgia"/>
                  <a:ea typeface="Georgia"/>
                  <a:cs typeface="Georgia"/>
                  <a:sym typeface="Georgia"/>
                </a:rPr>
                <a:t>Países de alto y bajo rendimiento</a:t>
              </a:r>
              <a:endParaRPr lang="en-US" sz="4800" dirty="0">
                <a:solidFill>
                  <a:srgbClr val="8D5CFF"/>
                </a:solidFill>
                <a:latin typeface="Georgia"/>
                <a:ea typeface="Georgia"/>
                <a:cs typeface="Georgia"/>
                <a:sym typeface="Georgia"/>
              </a:endParaRPr>
            </a:p>
          </p:txBody>
        </p:sp>
      </p:grpSp>
      <p:grpSp>
        <p:nvGrpSpPr>
          <p:cNvPr id="25" name="Group 25"/>
          <p:cNvGrpSpPr/>
          <p:nvPr/>
        </p:nvGrpSpPr>
        <p:grpSpPr>
          <a:xfrm>
            <a:off x="2549393" y="2370638"/>
            <a:ext cx="4591975" cy="4249924"/>
            <a:chOff x="0" y="0"/>
            <a:chExt cx="6122634" cy="5666566"/>
          </a:xfrm>
        </p:grpSpPr>
        <p:sp>
          <p:nvSpPr>
            <p:cNvPr id="26" name="Freeform 26"/>
            <p:cNvSpPr/>
            <p:nvPr/>
          </p:nvSpPr>
          <p:spPr>
            <a:xfrm>
              <a:off x="0" y="0"/>
              <a:ext cx="6096381" cy="5659628"/>
            </a:xfrm>
            <a:custGeom>
              <a:avLst/>
              <a:gdLst/>
              <a:ahLst/>
              <a:cxnLst/>
              <a:rect l="l" t="t" r="r" b="b"/>
              <a:pathLst>
                <a:path w="6096381" h="5659628">
                  <a:moveTo>
                    <a:pt x="27686" y="0"/>
                  </a:moveTo>
                  <a:lnTo>
                    <a:pt x="6068695" y="0"/>
                  </a:lnTo>
                  <a:cubicBezTo>
                    <a:pt x="6083935" y="0"/>
                    <a:pt x="6096381" y="12319"/>
                    <a:pt x="6096381" y="27686"/>
                  </a:cubicBezTo>
                  <a:lnTo>
                    <a:pt x="6096381" y="5631942"/>
                  </a:lnTo>
                  <a:cubicBezTo>
                    <a:pt x="6096381" y="5647182"/>
                    <a:pt x="6084062" y="5659628"/>
                    <a:pt x="6068695" y="5659628"/>
                  </a:cubicBezTo>
                  <a:lnTo>
                    <a:pt x="27686" y="5659628"/>
                  </a:lnTo>
                  <a:cubicBezTo>
                    <a:pt x="12446" y="5659628"/>
                    <a:pt x="0" y="5647309"/>
                    <a:pt x="0" y="5631942"/>
                  </a:cubicBezTo>
                  <a:lnTo>
                    <a:pt x="0" y="27686"/>
                  </a:lnTo>
                  <a:cubicBezTo>
                    <a:pt x="0" y="12319"/>
                    <a:pt x="12319" y="0"/>
                    <a:pt x="27686" y="0"/>
                  </a:cubicBezTo>
                  <a:moveTo>
                    <a:pt x="27686" y="55245"/>
                  </a:moveTo>
                  <a:lnTo>
                    <a:pt x="27686" y="27686"/>
                  </a:lnTo>
                  <a:lnTo>
                    <a:pt x="55245" y="27686"/>
                  </a:lnTo>
                  <a:lnTo>
                    <a:pt x="55245" y="5631942"/>
                  </a:lnTo>
                  <a:lnTo>
                    <a:pt x="27686" y="5631942"/>
                  </a:lnTo>
                  <a:lnTo>
                    <a:pt x="27686" y="5604256"/>
                  </a:lnTo>
                  <a:lnTo>
                    <a:pt x="6068695" y="5604256"/>
                  </a:lnTo>
                  <a:lnTo>
                    <a:pt x="6068695" y="5631942"/>
                  </a:lnTo>
                  <a:lnTo>
                    <a:pt x="6041009" y="5631942"/>
                  </a:lnTo>
                  <a:lnTo>
                    <a:pt x="6041009" y="27686"/>
                  </a:lnTo>
                  <a:lnTo>
                    <a:pt x="6068695" y="27686"/>
                  </a:lnTo>
                  <a:lnTo>
                    <a:pt x="6068695" y="55245"/>
                  </a:lnTo>
                  <a:lnTo>
                    <a:pt x="27686" y="55245"/>
                  </a:lnTo>
                  <a:close/>
                </a:path>
              </a:pathLst>
            </a:custGeom>
            <a:solidFill>
              <a:srgbClr val="000000"/>
            </a:solidFill>
          </p:spPr>
          <p:txBody>
            <a:bodyPr/>
            <a:lstStyle/>
            <a:p>
              <a:endParaRPr lang="el-GR"/>
            </a:p>
          </p:txBody>
        </p:sp>
      </p:grpSp>
      <p:grpSp>
        <p:nvGrpSpPr>
          <p:cNvPr id="27" name="Group 27"/>
          <p:cNvGrpSpPr/>
          <p:nvPr/>
        </p:nvGrpSpPr>
        <p:grpSpPr>
          <a:xfrm>
            <a:off x="7767962" y="2368885"/>
            <a:ext cx="4753987" cy="4262743"/>
            <a:chOff x="0" y="0"/>
            <a:chExt cx="6338650" cy="5683657"/>
          </a:xfrm>
        </p:grpSpPr>
        <p:sp>
          <p:nvSpPr>
            <p:cNvPr id="28" name="Freeform 28"/>
            <p:cNvSpPr/>
            <p:nvPr/>
          </p:nvSpPr>
          <p:spPr>
            <a:xfrm>
              <a:off x="23622" y="23622"/>
              <a:ext cx="6266307" cy="5630291"/>
            </a:xfrm>
            <a:custGeom>
              <a:avLst/>
              <a:gdLst/>
              <a:ahLst/>
              <a:cxnLst/>
              <a:rect l="l" t="t" r="r" b="b"/>
              <a:pathLst>
                <a:path w="6266307" h="5630291">
                  <a:moveTo>
                    <a:pt x="0" y="0"/>
                  </a:moveTo>
                  <a:lnTo>
                    <a:pt x="6266307" y="0"/>
                  </a:lnTo>
                  <a:lnTo>
                    <a:pt x="6266307" y="5630291"/>
                  </a:lnTo>
                  <a:lnTo>
                    <a:pt x="0" y="5630291"/>
                  </a:lnTo>
                  <a:close/>
                </a:path>
              </a:pathLst>
            </a:custGeom>
            <a:solidFill>
              <a:srgbClr val="C0FF99"/>
            </a:solidFill>
          </p:spPr>
          <p:txBody>
            <a:bodyPr/>
            <a:lstStyle/>
            <a:p>
              <a:endParaRPr lang="el-GR"/>
            </a:p>
          </p:txBody>
        </p:sp>
        <p:sp>
          <p:nvSpPr>
            <p:cNvPr id="29" name="Freeform 29"/>
            <p:cNvSpPr/>
            <p:nvPr/>
          </p:nvSpPr>
          <p:spPr>
            <a:xfrm>
              <a:off x="0" y="0"/>
              <a:ext cx="6313551" cy="5677535"/>
            </a:xfrm>
            <a:custGeom>
              <a:avLst/>
              <a:gdLst/>
              <a:ahLst/>
              <a:cxnLst/>
              <a:rect l="l" t="t" r="r" b="b"/>
              <a:pathLst>
                <a:path w="6313551" h="5677535">
                  <a:moveTo>
                    <a:pt x="23622" y="0"/>
                  </a:moveTo>
                  <a:lnTo>
                    <a:pt x="6289929" y="0"/>
                  </a:lnTo>
                  <a:cubicBezTo>
                    <a:pt x="6303010" y="0"/>
                    <a:pt x="6313551" y="10541"/>
                    <a:pt x="6313551" y="23622"/>
                  </a:cubicBezTo>
                  <a:lnTo>
                    <a:pt x="6313551" y="5653913"/>
                  </a:lnTo>
                  <a:cubicBezTo>
                    <a:pt x="6313551" y="5666994"/>
                    <a:pt x="6303010" y="5677535"/>
                    <a:pt x="6289929" y="5677535"/>
                  </a:cubicBezTo>
                  <a:lnTo>
                    <a:pt x="23622" y="5677535"/>
                  </a:lnTo>
                  <a:cubicBezTo>
                    <a:pt x="10541" y="5677535"/>
                    <a:pt x="0" y="5666994"/>
                    <a:pt x="0" y="5653913"/>
                  </a:cubicBezTo>
                  <a:lnTo>
                    <a:pt x="0" y="23622"/>
                  </a:lnTo>
                  <a:cubicBezTo>
                    <a:pt x="0" y="10541"/>
                    <a:pt x="10541" y="0"/>
                    <a:pt x="23622" y="0"/>
                  </a:cubicBezTo>
                  <a:moveTo>
                    <a:pt x="23622" y="47244"/>
                  </a:moveTo>
                  <a:lnTo>
                    <a:pt x="23622" y="23622"/>
                  </a:lnTo>
                  <a:lnTo>
                    <a:pt x="47244" y="23622"/>
                  </a:lnTo>
                  <a:lnTo>
                    <a:pt x="47244" y="5653913"/>
                  </a:lnTo>
                  <a:lnTo>
                    <a:pt x="23622" y="5653913"/>
                  </a:lnTo>
                  <a:lnTo>
                    <a:pt x="23622" y="5630291"/>
                  </a:lnTo>
                  <a:lnTo>
                    <a:pt x="6289929" y="5630291"/>
                  </a:lnTo>
                  <a:lnTo>
                    <a:pt x="6289929" y="5653913"/>
                  </a:lnTo>
                  <a:lnTo>
                    <a:pt x="6266307" y="5653913"/>
                  </a:lnTo>
                  <a:lnTo>
                    <a:pt x="6266307" y="23622"/>
                  </a:lnTo>
                  <a:lnTo>
                    <a:pt x="6289929" y="23622"/>
                  </a:lnTo>
                  <a:lnTo>
                    <a:pt x="6289929" y="47244"/>
                  </a:lnTo>
                  <a:lnTo>
                    <a:pt x="23622" y="47244"/>
                  </a:lnTo>
                  <a:close/>
                </a:path>
              </a:pathLst>
            </a:custGeom>
            <a:solidFill>
              <a:srgbClr val="19112C"/>
            </a:solidFill>
          </p:spPr>
          <p:txBody>
            <a:bodyPr/>
            <a:lstStyle/>
            <a:p>
              <a:endParaRPr lang="el-GR"/>
            </a:p>
          </p:txBody>
        </p:sp>
      </p:grpSp>
      <p:sp>
        <p:nvSpPr>
          <p:cNvPr id="30" name="Freeform 30"/>
          <p:cNvSpPr/>
          <p:nvPr/>
        </p:nvSpPr>
        <p:spPr>
          <a:xfrm>
            <a:off x="3945733" y="4548521"/>
            <a:ext cx="1799294" cy="1797045"/>
          </a:xfrm>
          <a:custGeom>
            <a:avLst/>
            <a:gdLst/>
            <a:ahLst/>
            <a:cxnLst/>
            <a:rect l="l" t="t" r="r" b="b"/>
            <a:pathLst>
              <a:path w="1799294" h="1797045">
                <a:moveTo>
                  <a:pt x="0" y="0"/>
                </a:moveTo>
                <a:lnTo>
                  <a:pt x="1799295" y="0"/>
                </a:lnTo>
                <a:lnTo>
                  <a:pt x="1799295" y="1797045"/>
                </a:lnTo>
                <a:lnTo>
                  <a:pt x="0" y="1797045"/>
                </a:lnTo>
                <a:lnTo>
                  <a:pt x="0" y="0"/>
                </a:lnTo>
                <a:close/>
              </a:path>
            </a:pathLst>
          </a:custGeom>
          <a:blipFill>
            <a:blip r:embed="rId11"/>
            <a:stretch>
              <a:fillRect/>
            </a:stretch>
          </a:blipFill>
        </p:spPr>
        <p:txBody>
          <a:bodyPr/>
          <a:lstStyle/>
          <a:p>
            <a:endParaRPr lang="el-GR"/>
          </a:p>
        </p:txBody>
      </p:sp>
      <p:sp>
        <p:nvSpPr>
          <p:cNvPr id="31" name="Freeform 31"/>
          <p:cNvSpPr/>
          <p:nvPr/>
        </p:nvSpPr>
        <p:spPr>
          <a:xfrm>
            <a:off x="9358224" y="4586801"/>
            <a:ext cx="1767178" cy="1766441"/>
          </a:xfrm>
          <a:custGeom>
            <a:avLst/>
            <a:gdLst/>
            <a:ahLst/>
            <a:cxnLst/>
            <a:rect l="l" t="t" r="r" b="b"/>
            <a:pathLst>
              <a:path w="1767178" h="1766441">
                <a:moveTo>
                  <a:pt x="0" y="0"/>
                </a:moveTo>
                <a:lnTo>
                  <a:pt x="1767177" y="0"/>
                </a:lnTo>
                <a:lnTo>
                  <a:pt x="1767177" y="1766442"/>
                </a:lnTo>
                <a:lnTo>
                  <a:pt x="0" y="1766442"/>
                </a:lnTo>
                <a:lnTo>
                  <a:pt x="0" y="0"/>
                </a:lnTo>
                <a:close/>
              </a:path>
            </a:pathLst>
          </a:custGeom>
          <a:blipFill>
            <a:blip r:embed="rId12"/>
            <a:stretch>
              <a:fillRect/>
            </a:stretch>
          </a:blipFill>
        </p:spPr>
        <p:txBody>
          <a:bodyPr/>
          <a:lstStyle/>
          <a:p>
            <a:endParaRPr lang="el-GR"/>
          </a:p>
        </p:txBody>
      </p:sp>
      <p:sp>
        <p:nvSpPr>
          <p:cNvPr id="32" name="TextBox 32"/>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sp>
        <p:nvSpPr>
          <p:cNvPr id="33" name="TextBox 33"/>
          <p:cNvSpPr txBox="1"/>
          <p:nvPr/>
        </p:nvSpPr>
        <p:spPr>
          <a:xfrm>
            <a:off x="2712842" y="4007834"/>
            <a:ext cx="4226302" cy="361509"/>
          </a:xfrm>
          <a:prstGeom prst="rect">
            <a:avLst/>
          </a:prstGeom>
        </p:spPr>
        <p:txBody>
          <a:bodyPr lIns="0" tIns="0" rIns="0" bIns="0" rtlCol="0" anchor="t">
            <a:spAutoFit/>
          </a:bodyPr>
          <a:lstStyle/>
          <a:p>
            <a:pPr algn="ctr">
              <a:lnSpc>
                <a:spcPts val="2999"/>
              </a:lnSpc>
            </a:pPr>
            <a:r>
              <a:rPr lang="en-US" sz="2499" dirty="0">
                <a:solidFill>
                  <a:srgbClr val="19112C"/>
                </a:solidFill>
                <a:latin typeface="Arial"/>
                <a:ea typeface="Arial"/>
                <a:cs typeface="Arial"/>
                <a:sym typeface="Arial"/>
              </a:rPr>
              <a:t>Tasa de </a:t>
            </a:r>
            <a:r>
              <a:rPr lang="en-US" sz="2499" dirty="0" err="1">
                <a:solidFill>
                  <a:srgbClr val="19112C"/>
                </a:solidFill>
                <a:latin typeface="Arial"/>
                <a:ea typeface="Arial"/>
                <a:cs typeface="Arial"/>
                <a:sym typeface="Arial"/>
              </a:rPr>
              <a:t>circularidad</a:t>
            </a:r>
            <a:endParaRPr lang="en-US" sz="2499" dirty="0">
              <a:solidFill>
                <a:srgbClr val="19112C"/>
              </a:solidFill>
              <a:latin typeface="Arial"/>
              <a:ea typeface="Arial"/>
              <a:cs typeface="Arial"/>
              <a:sym typeface="Arial"/>
            </a:endParaRPr>
          </a:p>
        </p:txBody>
      </p:sp>
      <p:sp>
        <p:nvSpPr>
          <p:cNvPr id="34" name="TextBox 34"/>
          <p:cNvSpPr txBox="1"/>
          <p:nvPr/>
        </p:nvSpPr>
        <p:spPr>
          <a:xfrm>
            <a:off x="2732229" y="2715513"/>
            <a:ext cx="4226302" cy="1314450"/>
          </a:xfrm>
          <a:prstGeom prst="rect">
            <a:avLst/>
          </a:prstGeom>
        </p:spPr>
        <p:txBody>
          <a:bodyPr lIns="0" tIns="0" rIns="0" bIns="0" rtlCol="0" anchor="t">
            <a:spAutoFit/>
          </a:bodyPr>
          <a:lstStyle/>
          <a:p>
            <a:pPr algn="ctr">
              <a:lnSpc>
                <a:spcPts val="10199"/>
              </a:lnSpc>
            </a:pPr>
            <a:r>
              <a:rPr lang="en-US" sz="8499" b="1">
                <a:solidFill>
                  <a:srgbClr val="19112C"/>
                </a:solidFill>
                <a:latin typeface="Arial Bold"/>
                <a:ea typeface="Arial Bold"/>
                <a:cs typeface="Arial Bold"/>
                <a:sym typeface="Arial Bold"/>
              </a:rPr>
              <a:t>30%</a:t>
            </a:r>
          </a:p>
        </p:txBody>
      </p:sp>
      <p:sp>
        <p:nvSpPr>
          <p:cNvPr id="35" name="TextBox 35"/>
          <p:cNvSpPr txBox="1"/>
          <p:nvPr/>
        </p:nvSpPr>
        <p:spPr>
          <a:xfrm>
            <a:off x="8024969" y="3997172"/>
            <a:ext cx="4432109" cy="361509"/>
          </a:xfrm>
          <a:prstGeom prst="rect">
            <a:avLst/>
          </a:prstGeom>
        </p:spPr>
        <p:txBody>
          <a:bodyPr lIns="0" tIns="0" rIns="0" bIns="0" rtlCol="0" anchor="t">
            <a:spAutoFit/>
          </a:bodyPr>
          <a:lstStyle/>
          <a:p>
            <a:pPr algn="ctr">
              <a:lnSpc>
                <a:spcPts val="2999"/>
              </a:lnSpc>
            </a:pPr>
            <a:r>
              <a:rPr lang="en-US" sz="2499" dirty="0">
                <a:solidFill>
                  <a:srgbClr val="19112C"/>
                </a:solidFill>
                <a:latin typeface="Arial"/>
                <a:ea typeface="Arial"/>
                <a:cs typeface="Arial"/>
                <a:sym typeface="Arial"/>
              </a:rPr>
              <a:t>Tasa de </a:t>
            </a:r>
            <a:r>
              <a:rPr lang="en-US" sz="2499" dirty="0" err="1">
                <a:solidFill>
                  <a:srgbClr val="19112C"/>
                </a:solidFill>
                <a:latin typeface="Arial"/>
                <a:ea typeface="Arial"/>
                <a:cs typeface="Arial"/>
                <a:sym typeface="Arial"/>
              </a:rPr>
              <a:t>circularidad</a:t>
            </a:r>
            <a:endParaRPr lang="en-US" sz="2499" dirty="0">
              <a:solidFill>
                <a:srgbClr val="19112C"/>
              </a:solidFill>
              <a:latin typeface="Arial"/>
              <a:ea typeface="Arial"/>
              <a:cs typeface="Arial"/>
              <a:sym typeface="Arial"/>
            </a:endParaRPr>
          </a:p>
        </p:txBody>
      </p:sp>
      <p:sp>
        <p:nvSpPr>
          <p:cNvPr id="36" name="TextBox 36"/>
          <p:cNvSpPr txBox="1"/>
          <p:nvPr/>
        </p:nvSpPr>
        <p:spPr>
          <a:xfrm>
            <a:off x="8024969" y="2693731"/>
            <a:ext cx="4432109" cy="1314450"/>
          </a:xfrm>
          <a:prstGeom prst="rect">
            <a:avLst/>
          </a:prstGeom>
        </p:spPr>
        <p:txBody>
          <a:bodyPr lIns="0" tIns="0" rIns="0" bIns="0" rtlCol="0" anchor="t">
            <a:spAutoFit/>
          </a:bodyPr>
          <a:lstStyle/>
          <a:p>
            <a:pPr algn="ctr">
              <a:lnSpc>
                <a:spcPts val="10199"/>
              </a:lnSpc>
            </a:pPr>
            <a:r>
              <a:rPr lang="en-US" sz="8499" b="1">
                <a:solidFill>
                  <a:srgbClr val="19112C"/>
                </a:solidFill>
                <a:latin typeface="Arial Bold"/>
                <a:ea typeface="Arial Bold"/>
                <a:cs typeface="Arial Bold"/>
                <a:sym typeface="Arial Bold"/>
              </a:rPr>
              <a:t>1.3%</a:t>
            </a:r>
          </a:p>
        </p:txBody>
      </p:sp>
      <p:sp>
        <p:nvSpPr>
          <p:cNvPr id="37" name="TextBox 37"/>
          <p:cNvSpPr txBox="1"/>
          <p:nvPr/>
        </p:nvSpPr>
        <p:spPr>
          <a:xfrm>
            <a:off x="1090270" y="7118092"/>
            <a:ext cx="13116450" cy="1190625"/>
          </a:xfrm>
          <a:prstGeom prst="rect">
            <a:avLst/>
          </a:prstGeom>
        </p:spPr>
        <p:txBody>
          <a:bodyPr lIns="0" tIns="0" rIns="0" bIns="0" rtlCol="0" anchor="t">
            <a:spAutoFit/>
          </a:bodyPr>
          <a:lstStyle/>
          <a:p>
            <a:pPr algn="ctr">
              <a:lnSpc>
                <a:spcPts val="3119"/>
              </a:lnSpc>
            </a:pPr>
            <a:r>
              <a:rPr lang="es-ES" sz="2599" dirty="0">
                <a:solidFill>
                  <a:srgbClr val="19112C"/>
                </a:solidFill>
                <a:latin typeface="Arial"/>
                <a:ea typeface="Arial"/>
                <a:cs typeface="Arial"/>
                <a:sym typeface="Arial"/>
              </a:rPr>
              <a:t>Existe una división significativa entre los países líderes (por ejemplo, Países Bajos, Italia, Francia, Alemania) y aquellos que se están transformando hacia una economía circular a un ritmo más lento (principalmente en Europa Central, Oriental y del Sur).</a:t>
            </a:r>
            <a:endParaRPr lang="en-US" sz="2599" dirty="0">
              <a:solidFill>
                <a:srgbClr val="19112C"/>
              </a:solidFill>
              <a:latin typeface="Arial"/>
              <a:ea typeface="Arial"/>
              <a:cs typeface="Arial"/>
              <a:sym typeface="Arial"/>
            </a:endParaRPr>
          </a:p>
        </p:txBody>
      </p:sp>
      <p:pic>
        <p:nvPicPr>
          <p:cNvPr id="38" name="Picture 2" descr="Cofinanciado por el programa Erasmus+ de la Unión Europea Horizontal">
            <a:extLst>
              <a:ext uri="{FF2B5EF4-FFF2-40B4-BE49-F238E27FC236}">
                <a16:creationId xmlns:a16="http://schemas.microsoft.com/office/drawing/2014/main" id="{161ED1D7-1DB6-5D7C-4810-F8C5D33540C9}"/>
              </a:ext>
            </a:extLst>
          </p:cNvP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l-GR"/>
            </a:p>
          </p:txBody>
        </p:sp>
      </p:grpSp>
      <p:grpSp>
        <p:nvGrpSpPr>
          <p:cNvPr id="23" name="Group 23"/>
          <p:cNvGrpSpPr/>
          <p:nvPr/>
        </p:nvGrpSpPr>
        <p:grpSpPr>
          <a:xfrm>
            <a:off x="834390" y="192899"/>
            <a:ext cx="11129010" cy="2056458"/>
            <a:chOff x="0" y="0"/>
            <a:chExt cx="11556139" cy="2741944"/>
          </a:xfrm>
        </p:grpSpPr>
        <p:sp>
          <p:nvSpPr>
            <p:cNvPr id="24" name="Freeform 24"/>
            <p:cNvSpPr/>
            <p:nvPr/>
          </p:nvSpPr>
          <p:spPr>
            <a:xfrm>
              <a:off x="0" y="0"/>
              <a:ext cx="11556139" cy="2741944"/>
            </a:xfrm>
            <a:custGeom>
              <a:avLst/>
              <a:gdLst/>
              <a:ahLst/>
              <a:cxnLst/>
              <a:rect l="l" t="t" r="r" b="b"/>
              <a:pathLst>
                <a:path w="11556139" h="2741944">
                  <a:moveTo>
                    <a:pt x="0" y="0"/>
                  </a:moveTo>
                  <a:lnTo>
                    <a:pt x="11556139" y="0"/>
                  </a:lnTo>
                  <a:lnTo>
                    <a:pt x="11556139" y="2741944"/>
                  </a:lnTo>
                  <a:lnTo>
                    <a:pt x="0" y="2741944"/>
                  </a:lnTo>
                  <a:close/>
                </a:path>
              </a:pathLst>
            </a:custGeom>
            <a:solidFill>
              <a:srgbClr val="000000">
                <a:alpha val="0"/>
              </a:srgbClr>
            </a:solidFill>
          </p:spPr>
          <p:txBody>
            <a:bodyPr/>
            <a:lstStyle/>
            <a:p>
              <a:endParaRPr lang="el-GR"/>
            </a:p>
          </p:txBody>
        </p:sp>
        <p:sp>
          <p:nvSpPr>
            <p:cNvPr id="25" name="TextBox 25"/>
            <p:cNvSpPr txBox="1"/>
            <p:nvPr/>
          </p:nvSpPr>
          <p:spPr>
            <a:xfrm>
              <a:off x="0" y="57150"/>
              <a:ext cx="11556139" cy="2684794"/>
            </a:xfrm>
            <a:prstGeom prst="rect">
              <a:avLst/>
            </a:prstGeom>
          </p:spPr>
          <p:txBody>
            <a:bodyPr lIns="0" tIns="0" rIns="0" bIns="0" rtlCol="0" anchor="ctr"/>
            <a:lstStyle/>
            <a:p>
              <a:pPr>
                <a:lnSpc>
                  <a:spcPts val="5184"/>
                </a:lnSpc>
              </a:pPr>
              <a:r>
                <a:rPr lang="en-US" sz="4800" b="1" dirty="0">
                  <a:solidFill>
                    <a:srgbClr val="8D5CFF"/>
                  </a:solidFill>
                  <a:latin typeface="Georgia Bold"/>
                  <a:ea typeface="Georgia Bold"/>
                  <a:cs typeface="Georgia Bold"/>
                  <a:sym typeface="Georgia Bold"/>
                </a:rPr>
                <a:t>La </a:t>
              </a:r>
              <a:r>
                <a:rPr lang="en-US" sz="4800" b="1" dirty="0" err="1">
                  <a:solidFill>
                    <a:srgbClr val="8D5CFF"/>
                  </a:solidFill>
                  <a:latin typeface="Georgia Bold"/>
                  <a:ea typeface="Georgia Bold"/>
                  <a:cs typeface="Georgia Bold"/>
                  <a:sym typeface="Georgia Bold"/>
                </a:rPr>
                <a:t>economía</a:t>
              </a:r>
              <a:r>
                <a:rPr lang="en-US" sz="4800" b="1" dirty="0">
                  <a:solidFill>
                    <a:srgbClr val="8D5CFF"/>
                  </a:solidFill>
                  <a:latin typeface="Georgia Bold"/>
                  <a:ea typeface="Georgia Bold"/>
                  <a:cs typeface="Georgia Bold"/>
                  <a:sym typeface="Georgia Bold"/>
                </a:rPr>
                <a:t> circular </a:t>
              </a:r>
              <a:r>
                <a:rPr lang="en-US" sz="4800" b="1" dirty="0" err="1">
                  <a:solidFill>
                    <a:srgbClr val="8D5CFF"/>
                  </a:solidFill>
                  <a:latin typeface="Georgia Bold"/>
                  <a:ea typeface="Georgia Bold"/>
                  <a:cs typeface="Georgia Bold"/>
                  <a:sym typeface="Georgia Bold"/>
                </a:rPr>
                <a:t>europea</a:t>
              </a:r>
              <a:r>
                <a:rPr lang="en-US" sz="4800" b="1" dirty="0">
                  <a:solidFill>
                    <a:srgbClr val="8D5CFF"/>
                  </a:solidFill>
                  <a:latin typeface="Georgia Bold"/>
                  <a:ea typeface="Georgia Bold"/>
                  <a:cs typeface="Georgia Bold"/>
                  <a:sym typeface="Georgia Bold"/>
                </a:rPr>
                <a:t>:</a:t>
              </a:r>
            </a:p>
            <a:p>
              <a:pPr>
                <a:lnSpc>
                  <a:spcPts val="5184"/>
                </a:lnSpc>
              </a:pPr>
              <a:r>
                <a:rPr lang="en-US" sz="4800" dirty="0">
                  <a:solidFill>
                    <a:srgbClr val="8D5CFF"/>
                  </a:solidFill>
                  <a:latin typeface="Georgia"/>
                  <a:ea typeface="Georgia"/>
                  <a:cs typeface="Georgia"/>
                  <a:sym typeface="Georgia"/>
                </a:rPr>
                <a:t>Plan principal</a:t>
              </a:r>
              <a:endParaRPr lang="en-US" sz="4800" dirty="0">
                <a:solidFill>
                  <a:srgbClr val="000000"/>
                </a:solidFill>
                <a:latin typeface="Georgia"/>
                <a:ea typeface="Georgia"/>
                <a:cs typeface="Georgia"/>
                <a:sym typeface="Georgia"/>
              </a:endParaRPr>
            </a:p>
          </p:txBody>
        </p:sp>
      </p:grpSp>
      <p:grpSp>
        <p:nvGrpSpPr>
          <p:cNvPr id="26" name="Group 26"/>
          <p:cNvGrpSpPr/>
          <p:nvPr/>
        </p:nvGrpSpPr>
        <p:grpSpPr>
          <a:xfrm>
            <a:off x="8038792" y="3678236"/>
            <a:ext cx="2988787" cy="1085288"/>
            <a:chOff x="0" y="0"/>
            <a:chExt cx="3985050" cy="1447050"/>
          </a:xfrm>
        </p:grpSpPr>
        <p:sp>
          <p:nvSpPr>
            <p:cNvPr id="27" name="Freeform 27"/>
            <p:cNvSpPr/>
            <p:nvPr/>
          </p:nvSpPr>
          <p:spPr>
            <a:xfrm>
              <a:off x="9525" y="9525"/>
              <a:ext cx="3966083" cy="1427988"/>
            </a:xfrm>
            <a:custGeom>
              <a:avLst/>
              <a:gdLst/>
              <a:ahLst/>
              <a:cxnLst/>
              <a:rect l="l" t="t" r="r" b="b"/>
              <a:pathLst>
                <a:path w="3966083" h="1427988">
                  <a:moveTo>
                    <a:pt x="0" y="713994"/>
                  </a:moveTo>
                  <a:cubicBezTo>
                    <a:pt x="0" y="319659"/>
                    <a:pt x="322326" y="0"/>
                    <a:pt x="720090" y="0"/>
                  </a:cubicBezTo>
                  <a:lnTo>
                    <a:pt x="3245993" y="0"/>
                  </a:lnTo>
                  <a:cubicBezTo>
                    <a:pt x="3643630" y="0"/>
                    <a:pt x="3966083" y="319659"/>
                    <a:pt x="3966083" y="713994"/>
                  </a:cubicBezTo>
                  <a:cubicBezTo>
                    <a:pt x="3966083" y="1108329"/>
                    <a:pt x="3643757" y="1427988"/>
                    <a:pt x="3245993" y="1427988"/>
                  </a:cubicBezTo>
                  <a:lnTo>
                    <a:pt x="720090" y="1427988"/>
                  </a:lnTo>
                  <a:cubicBezTo>
                    <a:pt x="322326" y="1427988"/>
                    <a:pt x="0" y="1108329"/>
                    <a:pt x="0" y="713994"/>
                  </a:cubicBezTo>
                  <a:close/>
                </a:path>
              </a:pathLst>
            </a:custGeom>
            <a:solidFill>
              <a:srgbClr val="FFFFFF"/>
            </a:solidFill>
          </p:spPr>
          <p:txBody>
            <a:bodyPr/>
            <a:lstStyle/>
            <a:p>
              <a:endParaRPr lang="el-GR"/>
            </a:p>
          </p:txBody>
        </p:sp>
        <p:sp>
          <p:nvSpPr>
            <p:cNvPr id="28" name="Freeform 28"/>
            <p:cNvSpPr/>
            <p:nvPr/>
          </p:nvSpPr>
          <p:spPr>
            <a:xfrm>
              <a:off x="0" y="0"/>
              <a:ext cx="3985133" cy="1447038"/>
            </a:xfrm>
            <a:custGeom>
              <a:avLst/>
              <a:gdLst/>
              <a:ahLst/>
              <a:cxnLst/>
              <a:rect l="l" t="t" r="r" b="b"/>
              <a:pathLst>
                <a:path w="3985133" h="1447038">
                  <a:moveTo>
                    <a:pt x="0" y="723519"/>
                  </a:moveTo>
                  <a:cubicBezTo>
                    <a:pt x="0" y="323850"/>
                    <a:pt x="326771" y="0"/>
                    <a:pt x="729615" y="0"/>
                  </a:cubicBezTo>
                  <a:lnTo>
                    <a:pt x="3255518" y="0"/>
                  </a:lnTo>
                  <a:lnTo>
                    <a:pt x="3255518" y="9525"/>
                  </a:lnTo>
                  <a:lnTo>
                    <a:pt x="3255518" y="0"/>
                  </a:lnTo>
                  <a:cubicBezTo>
                    <a:pt x="3658362" y="0"/>
                    <a:pt x="3985133" y="323850"/>
                    <a:pt x="3985133" y="723519"/>
                  </a:cubicBezTo>
                  <a:cubicBezTo>
                    <a:pt x="3985133" y="727837"/>
                    <a:pt x="3982212" y="731647"/>
                    <a:pt x="3977894" y="732790"/>
                  </a:cubicBezTo>
                  <a:lnTo>
                    <a:pt x="3975608" y="723519"/>
                  </a:lnTo>
                  <a:lnTo>
                    <a:pt x="3985133" y="723519"/>
                  </a:lnTo>
                  <a:cubicBezTo>
                    <a:pt x="3985133" y="1123188"/>
                    <a:pt x="3658362" y="1447038"/>
                    <a:pt x="3255518" y="1447038"/>
                  </a:cubicBezTo>
                  <a:lnTo>
                    <a:pt x="3255518" y="1437513"/>
                  </a:lnTo>
                  <a:lnTo>
                    <a:pt x="3255518" y="1447038"/>
                  </a:lnTo>
                  <a:lnTo>
                    <a:pt x="729615" y="1447038"/>
                  </a:lnTo>
                  <a:lnTo>
                    <a:pt x="729615" y="1437513"/>
                  </a:lnTo>
                  <a:lnTo>
                    <a:pt x="729615" y="1447038"/>
                  </a:lnTo>
                  <a:cubicBezTo>
                    <a:pt x="326771" y="1447038"/>
                    <a:pt x="0" y="1123188"/>
                    <a:pt x="0" y="723519"/>
                  </a:cubicBezTo>
                  <a:lnTo>
                    <a:pt x="9525" y="723519"/>
                  </a:lnTo>
                  <a:lnTo>
                    <a:pt x="0" y="723519"/>
                  </a:lnTo>
                  <a:moveTo>
                    <a:pt x="19050" y="723519"/>
                  </a:moveTo>
                  <a:lnTo>
                    <a:pt x="9525" y="723519"/>
                  </a:lnTo>
                  <a:lnTo>
                    <a:pt x="19050" y="723519"/>
                  </a:lnTo>
                  <a:cubicBezTo>
                    <a:pt x="19050" y="1112520"/>
                    <a:pt x="337058" y="1427988"/>
                    <a:pt x="729615" y="1427988"/>
                  </a:cubicBezTo>
                  <a:lnTo>
                    <a:pt x="3255518" y="1427988"/>
                  </a:lnTo>
                  <a:cubicBezTo>
                    <a:pt x="3648075" y="1427988"/>
                    <a:pt x="3966083" y="1112520"/>
                    <a:pt x="3966083" y="723519"/>
                  </a:cubicBezTo>
                  <a:cubicBezTo>
                    <a:pt x="3966083" y="719201"/>
                    <a:pt x="3969004" y="715391"/>
                    <a:pt x="3973322" y="714248"/>
                  </a:cubicBezTo>
                  <a:lnTo>
                    <a:pt x="3975608" y="723519"/>
                  </a:lnTo>
                  <a:lnTo>
                    <a:pt x="3966083" y="723519"/>
                  </a:lnTo>
                  <a:cubicBezTo>
                    <a:pt x="3966083" y="334518"/>
                    <a:pt x="3648075" y="19050"/>
                    <a:pt x="3255518" y="19050"/>
                  </a:cubicBezTo>
                  <a:lnTo>
                    <a:pt x="729615" y="19050"/>
                  </a:lnTo>
                  <a:lnTo>
                    <a:pt x="729615" y="9525"/>
                  </a:lnTo>
                  <a:lnTo>
                    <a:pt x="729615" y="19050"/>
                  </a:lnTo>
                  <a:cubicBezTo>
                    <a:pt x="337058" y="19050"/>
                    <a:pt x="19050" y="334518"/>
                    <a:pt x="19050" y="723519"/>
                  </a:cubicBezTo>
                  <a:close/>
                </a:path>
              </a:pathLst>
            </a:custGeom>
            <a:solidFill>
              <a:srgbClr val="000000"/>
            </a:solidFill>
          </p:spPr>
          <p:txBody>
            <a:bodyPr/>
            <a:lstStyle/>
            <a:p>
              <a:endParaRPr lang="el-GR"/>
            </a:p>
          </p:txBody>
        </p:sp>
        <p:sp>
          <p:nvSpPr>
            <p:cNvPr id="29" name="TextBox 29"/>
            <p:cNvSpPr txBox="1"/>
            <p:nvPr/>
          </p:nvSpPr>
          <p:spPr>
            <a:xfrm>
              <a:off x="0" y="-9525"/>
              <a:ext cx="3985050" cy="1456575"/>
            </a:xfrm>
            <a:prstGeom prst="rect">
              <a:avLst/>
            </a:prstGeom>
          </p:spPr>
          <p:txBody>
            <a:bodyPr lIns="50800" tIns="50800" rIns="50800" bIns="50800" rtlCol="0" anchor="ctr"/>
            <a:lstStyle/>
            <a:p>
              <a:pPr algn="ctr">
                <a:lnSpc>
                  <a:spcPts val="2451"/>
                </a:lnSpc>
              </a:pPr>
              <a:r>
                <a:rPr lang="en-US" sz="2043" b="1" dirty="0">
                  <a:solidFill>
                    <a:srgbClr val="19112C"/>
                  </a:solidFill>
                  <a:latin typeface="Arial Bold"/>
                  <a:ea typeface="Arial Bold"/>
                  <a:cs typeface="Arial Bold"/>
                  <a:sym typeface="Arial Bold"/>
                </a:rPr>
                <a:t>LA REALIDAD</a:t>
              </a:r>
            </a:p>
          </p:txBody>
        </p:sp>
      </p:grpSp>
      <p:grpSp>
        <p:nvGrpSpPr>
          <p:cNvPr id="30" name="Group 30"/>
          <p:cNvGrpSpPr/>
          <p:nvPr/>
        </p:nvGrpSpPr>
        <p:grpSpPr>
          <a:xfrm>
            <a:off x="1184231" y="3678236"/>
            <a:ext cx="2988788" cy="1085288"/>
            <a:chOff x="0" y="0"/>
            <a:chExt cx="3985050" cy="1447050"/>
          </a:xfrm>
        </p:grpSpPr>
        <p:sp>
          <p:nvSpPr>
            <p:cNvPr id="31" name="Freeform 31"/>
            <p:cNvSpPr/>
            <p:nvPr/>
          </p:nvSpPr>
          <p:spPr>
            <a:xfrm>
              <a:off x="9525" y="9525"/>
              <a:ext cx="3966083" cy="1427988"/>
            </a:xfrm>
            <a:custGeom>
              <a:avLst/>
              <a:gdLst/>
              <a:ahLst/>
              <a:cxnLst/>
              <a:rect l="l" t="t" r="r" b="b"/>
              <a:pathLst>
                <a:path w="3966083" h="1427988">
                  <a:moveTo>
                    <a:pt x="0" y="713994"/>
                  </a:moveTo>
                  <a:cubicBezTo>
                    <a:pt x="0" y="319659"/>
                    <a:pt x="322326" y="0"/>
                    <a:pt x="720090" y="0"/>
                  </a:cubicBezTo>
                  <a:lnTo>
                    <a:pt x="3245993" y="0"/>
                  </a:lnTo>
                  <a:cubicBezTo>
                    <a:pt x="3643630" y="0"/>
                    <a:pt x="3966083" y="319659"/>
                    <a:pt x="3966083" y="713994"/>
                  </a:cubicBezTo>
                  <a:cubicBezTo>
                    <a:pt x="3966083" y="1108329"/>
                    <a:pt x="3643757" y="1427988"/>
                    <a:pt x="3245993" y="1427988"/>
                  </a:cubicBezTo>
                  <a:lnTo>
                    <a:pt x="720090" y="1427988"/>
                  </a:lnTo>
                  <a:cubicBezTo>
                    <a:pt x="322326" y="1427988"/>
                    <a:pt x="0" y="1108329"/>
                    <a:pt x="0" y="713994"/>
                  </a:cubicBezTo>
                  <a:close/>
                </a:path>
              </a:pathLst>
            </a:custGeom>
            <a:solidFill>
              <a:srgbClr val="FFFFFF"/>
            </a:solidFill>
          </p:spPr>
          <p:txBody>
            <a:bodyPr/>
            <a:lstStyle/>
            <a:p>
              <a:endParaRPr lang="el-GR"/>
            </a:p>
          </p:txBody>
        </p:sp>
        <p:sp>
          <p:nvSpPr>
            <p:cNvPr id="32" name="Freeform 32"/>
            <p:cNvSpPr/>
            <p:nvPr/>
          </p:nvSpPr>
          <p:spPr>
            <a:xfrm>
              <a:off x="0" y="0"/>
              <a:ext cx="3985133" cy="1447038"/>
            </a:xfrm>
            <a:custGeom>
              <a:avLst/>
              <a:gdLst/>
              <a:ahLst/>
              <a:cxnLst/>
              <a:rect l="l" t="t" r="r" b="b"/>
              <a:pathLst>
                <a:path w="3985133" h="1447038">
                  <a:moveTo>
                    <a:pt x="0" y="723519"/>
                  </a:moveTo>
                  <a:cubicBezTo>
                    <a:pt x="0" y="323850"/>
                    <a:pt x="326771" y="0"/>
                    <a:pt x="729615" y="0"/>
                  </a:cubicBezTo>
                  <a:lnTo>
                    <a:pt x="3255518" y="0"/>
                  </a:lnTo>
                  <a:lnTo>
                    <a:pt x="3255518" y="9525"/>
                  </a:lnTo>
                  <a:lnTo>
                    <a:pt x="3255518" y="0"/>
                  </a:lnTo>
                  <a:cubicBezTo>
                    <a:pt x="3658362" y="0"/>
                    <a:pt x="3985133" y="323850"/>
                    <a:pt x="3985133" y="723519"/>
                  </a:cubicBezTo>
                  <a:cubicBezTo>
                    <a:pt x="3985133" y="727837"/>
                    <a:pt x="3982212" y="731647"/>
                    <a:pt x="3977894" y="732790"/>
                  </a:cubicBezTo>
                  <a:lnTo>
                    <a:pt x="3975608" y="723519"/>
                  </a:lnTo>
                  <a:lnTo>
                    <a:pt x="3985133" y="723519"/>
                  </a:lnTo>
                  <a:cubicBezTo>
                    <a:pt x="3985133" y="1123188"/>
                    <a:pt x="3658362" y="1447038"/>
                    <a:pt x="3255518" y="1447038"/>
                  </a:cubicBezTo>
                  <a:lnTo>
                    <a:pt x="3255518" y="1437513"/>
                  </a:lnTo>
                  <a:lnTo>
                    <a:pt x="3255518" y="1447038"/>
                  </a:lnTo>
                  <a:lnTo>
                    <a:pt x="729615" y="1447038"/>
                  </a:lnTo>
                  <a:lnTo>
                    <a:pt x="729615" y="1437513"/>
                  </a:lnTo>
                  <a:lnTo>
                    <a:pt x="729615" y="1447038"/>
                  </a:lnTo>
                  <a:cubicBezTo>
                    <a:pt x="326771" y="1447038"/>
                    <a:pt x="0" y="1123188"/>
                    <a:pt x="0" y="723519"/>
                  </a:cubicBezTo>
                  <a:lnTo>
                    <a:pt x="9525" y="723519"/>
                  </a:lnTo>
                  <a:lnTo>
                    <a:pt x="0" y="723519"/>
                  </a:lnTo>
                  <a:moveTo>
                    <a:pt x="19050" y="723519"/>
                  </a:moveTo>
                  <a:lnTo>
                    <a:pt x="9525" y="723519"/>
                  </a:lnTo>
                  <a:lnTo>
                    <a:pt x="19050" y="723519"/>
                  </a:lnTo>
                  <a:cubicBezTo>
                    <a:pt x="19050" y="1112520"/>
                    <a:pt x="337058" y="1427988"/>
                    <a:pt x="729615" y="1427988"/>
                  </a:cubicBezTo>
                  <a:lnTo>
                    <a:pt x="3255518" y="1427988"/>
                  </a:lnTo>
                  <a:cubicBezTo>
                    <a:pt x="3648075" y="1427988"/>
                    <a:pt x="3966083" y="1112520"/>
                    <a:pt x="3966083" y="723519"/>
                  </a:cubicBezTo>
                  <a:cubicBezTo>
                    <a:pt x="3966083" y="719201"/>
                    <a:pt x="3969004" y="715391"/>
                    <a:pt x="3973322" y="714248"/>
                  </a:cubicBezTo>
                  <a:lnTo>
                    <a:pt x="3975608" y="723519"/>
                  </a:lnTo>
                  <a:lnTo>
                    <a:pt x="3966083" y="723519"/>
                  </a:lnTo>
                  <a:cubicBezTo>
                    <a:pt x="3966083" y="334518"/>
                    <a:pt x="3648075" y="19050"/>
                    <a:pt x="3255518" y="19050"/>
                  </a:cubicBezTo>
                  <a:lnTo>
                    <a:pt x="729615" y="19050"/>
                  </a:lnTo>
                  <a:lnTo>
                    <a:pt x="729615" y="9525"/>
                  </a:lnTo>
                  <a:lnTo>
                    <a:pt x="729615" y="19050"/>
                  </a:lnTo>
                  <a:cubicBezTo>
                    <a:pt x="337058" y="19050"/>
                    <a:pt x="19050" y="334518"/>
                    <a:pt x="19050" y="723519"/>
                  </a:cubicBezTo>
                  <a:close/>
                </a:path>
              </a:pathLst>
            </a:custGeom>
            <a:solidFill>
              <a:srgbClr val="000000"/>
            </a:solidFill>
          </p:spPr>
          <p:txBody>
            <a:bodyPr/>
            <a:lstStyle/>
            <a:p>
              <a:endParaRPr lang="el-GR"/>
            </a:p>
          </p:txBody>
        </p:sp>
        <p:sp>
          <p:nvSpPr>
            <p:cNvPr id="33" name="TextBox 33"/>
            <p:cNvSpPr txBox="1"/>
            <p:nvPr/>
          </p:nvSpPr>
          <p:spPr>
            <a:xfrm>
              <a:off x="0" y="-9525"/>
              <a:ext cx="3985050" cy="1456575"/>
            </a:xfrm>
            <a:prstGeom prst="rect">
              <a:avLst/>
            </a:prstGeom>
          </p:spPr>
          <p:txBody>
            <a:bodyPr lIns="50800" tIns="50800" rIns="50800" bIns="50800" rtlCol="0" anchor="ctr"/>
            <a:lstStyle/>
            <a:p>
              <a:pPr algn="ctr">
                <a:lnSpc>
                  <a:spcPts val="2451"/>
                </a:lnSpc>
              </a:pPr>
              <a:r>
                <a:rPr lang="en-US" sz="2043" b="1" dirty="0">
                  <a:solidFill>
                    <a:srgbClr val="19112C"/>
                  </a:solidFill>
                  <a:latin typeface="Arial Bold"/>
                  <a:ea typeface="Arial Bold"/>
                  <a:cs typeface="Arial Bold"/>
                  <a:sym typeface="Arial Bold"/>
                </a:rPr>
                <a:t>LA AMBICIÓN</a:t>
              </a:r>
            </a:p>
          </p:txBody>
        </p:sp>
      </p:grpSp>
      <p:grpSp>
        <p:nvGrpSpPr>
          <p:cNvPr id="34" name="Group 34"/>
          <p:cNvGrpSpPr/>
          <p:nvPr/>
        </p:nvGrpSpPr>
        <p:grpSpPr>
          <a:xfrm>
            <a:off x="694744" y="5754124"/>
            <a:ext cx="3967762" cy="2268563"/>
            <a:chOff x="0" y="0"/>
            <a:chExt cx="5290350" cy="3024750"/>
          </a:xfrm>
        </p:grpSpPr>
        <p:sp>
          <p:nvSpPr>
            <p:cNvPr id="35" name="Freeform 35"/>
            <p:cNvSpPr/>
            <p:nvPr/>
          </p:nvSpPr>
          <p:spPr>
            <a:xfrm>
              <a:off x="10033" y="10033"/>
              <a:ext cx="5270373" cy="3004693"/>
            </a:xfrm>
            <a:custGeom>
              <a:avLst/>
              <a:gdLst/>
              <a:ahLst/>
              <a:cxnLst/>
              <a:rect l="l" t="t" r="r" b="b"/>
              <a:pathLst>
                <a:path w="5270373" h="3004693">
                  <a:moveTo>
                    <a:pt x="0" y="500761"/>
                  </a:moveTo>
                  <a:cubicBezTo>
                    <a:pt x="0" y="224155"/>
                    <a:pt x="224790" y="0"/>
                    <a:pt x="502158" y="0"/>
                  </a:cubicBezTo>
                  <a:lnTo>
                    <a:pt x="4768088" y="0"/>
                  </a:lnTo>
                  <a:cubicBezTo>
                    <a:pt x="5045456" y="0"/>
                    <a:pt x="5270373" y="224282"/>
                    <a:pt x="5270373" y="500761"/>
                  </a:cubicBezTo>
                  <a:lnTo>
                    <a:pt x="5270373" y="2503932"/>
                  </a:lnTo>
                  <a:cubicBezTo>
                    <a:pt x="5270373" y="2780538"/>
                    <a:pt x="5045456" y="3004693"/>
                    <a:pt x="4768088" y="3004693"/>
                  </a:cubicBezTo>
                  <a:lnTo>
                    <a:pt x="502158" y="3004693"/>
                  </a:lnTo>
                  <a:cubicBezTo>
                    <a:pt x="224790" y="3004693"/>
                    <a:pt x="0" y="2780538"/>
                    <a:pt x="0" y="2503932"/>
                  </a:cubicBezTo>
                  <a:close/>
                </a:path>
              </a:pathLst>
            </a:custGeom>
            <a:solidFill>
              <a:srgbClr val="FFFFFF"/>
            </a:solidFill>
          </p:spPr>
          <p:txBody>
            <a:bodyPr/>
            <a:lstStyle/>
            <a:p>
              <a:endParaRPr lang="el-GR"/>
            </a:p>
          </p:txBody>
        </p:sp>
        <p:sp>
          <p:nvSpPr>
            <p:cNvPr id="36" name="Freeform 36"/>
            <p:cNvSpPr/>
            <p:nvPr/>
          </p:nvSpPr>
          <p:spPr>
            <a:xfrm>
              <a:off x="0" y="0"/>
              <a:ext cx="5290312" cy="3024759"/>
            </a:xfrm>
            <a:custGeom>
              <a:avLst/>
              <a:gdLst/>
              <a:ahLst/>
              <a:cxnLst/>
              <a:rect l="l" t="t" r="r" b="b"/>
              <a:pathLst>
                <a:path w="5290312" h="3024759">
                  <a:moveTo>
                    <a:pt x="0" y="510794"/>
                  </a:moveTo>
                  <a:cubicBezTo>
                    <a:pt x="0" y="228600"/>
                    <a:pt x="229362" y="0"/>
                    <a:pt x="512191" y="0"/>
                  </a:cubicBezTo>
                  <a:lnTo>
                    <a:pt x="4778121" y="0"/>
                  </a:lnTo>
                  <a:lnTo>
                    <a:pt x="4778121" y="10033"/>
                  </a:lnTo>
                  <a:lnTo>
                    <a:pt x="4778121" y="0"/>
                  </a:lnTo>
                  <a:cubicBezTo>
                    <a:pt x="5060950" y="0"/>
                    <a:pt x="5290312" y="228600"/>
                    <a:pt x="5290312" y="510794"/>
                  </a:cubicBezTo>
                  <a:lnTo>
                    <a:pt x="5280279" y="510794"/>
                  </a:lnTo>
                  <a:lnTo>
                    <a:pt x="5290312" y="510794"/>
                  </a:lnTo>
                  <a:lnTo>
                    <a:pt x="5290312" y="2513965"/>
                  </a:lnTo>
                  <a:lnTo>
                    <a:pt x="5280279" y="2513965"/>
                  </a:lnTo>
                  <a:lnTo>
                    <a:pt x="5290312" y="2513965"/>
                  </a:lnTo>
                  <a:cubicBezTo>
                    <a:pt x="5290312" y="2796032"/>
                    <a:pt x="5060950" y="3024759"/>
                    <a:pt x="4778121" y="3024759"/>
                  </a:cubicBezTo>
                  <a:lnTo>
                    <a:pt x="4778121" y="3014726"/>
                  </a:lnTo>
                  <a:lnTo>
                    <a:pt x="4778121" y="3024759"/>
                  </a:lnTo>
                  <a:lnTo>
                    <a:pt x="512191" y="3024759"/>
                  </a:lnTo>
                  <a:lnTo>
                    <a:pt x="512191" y="3014726"/>
                  </a:lnTo>
                  <a:lnTo>
                    <a:pt x="512191" y="3024759"/>
                  </a:lnTo>
                  <a:cubicBezTo>
                    <a:pt x="229362" y="3024759"/>
                    <a:pt x="0" y="2796159"/>
                    <a:pt x="0" y="2513965"/>
                  </a:cubicBezTo>
                  <a:lnTo>
                    <a:pt x="0" y="510794"/>
                  </a:lnTo>
                  <a:lnTo>
                    <a:pt x="10033" y="510794"/>
                  </a:lnTo>
                  <a:lnTo>
                    <a:pt x="0" y="510794"/>
                  </a:lnTo>
                  <a:moveTo>
                    <a:pt x="19939" y="510794"/>
                  </a:moveTo>
                  <a:lnTo>
                    <a:pt x="19939" y="2513965"/>
                  </a:lnTo>
                  <a:lnTo>
                    <a:pt x="10033" y="2513965"/>
                  </a:lnTo>
                  <a:lnTo>
                    <a:pt x="20066" y="2513965"/>
                  </a:lnTo>
                  <a:cubicBezTo>
                    <a:pt x="20066" y="2784983"/>
                    <a:pt x="240411" y="3004820"/>
                    <a:pt x="512318" y="3004820"/>
                  </a:cubicBezTo>
                  <a:lnTo>
                    <a:pt x="4778248" y="3004820"/>
                  </a:lnTo>
                  <a:cubicBezTo>
                    <a:pt x="5050155" y="3004820"/>
                    <a:pt x="5270500" y="2784983"/>
                    <a:pt x="5270500" y="2513965"/>
                  </a:cubicBezTo>
                  <a:lnTo>
                    <a:pt x="5270500" y="510794"/>
                  </a:lnTo>
                  <a:cubicBezTo>
                    <a:pt x="5270500" y="239776"/>
                    <a:pt x="5050155" y="19939"/>
                    <a:pt x="4778248" y="19939"/>
                  </a:cubicBezTo>
                  <a:lnTo>
                    <a:pt x="512191" y="19939"/>
                  </a:lnTo>
                  <a:lnTo>
                    <a:pt x="512191" y="10033"/>
                  </a:lnTo>
                  <a:lnTo>
                    <a:pt x="512191" y="20066"/>
                  </a:lnTo>
                  <a:cubicBezTo>
                    <a:pt x="240284" y="19939"/>
                    <a:pt x="19939" y="239776"/>
                    <a:pt x="19939" y="510794"/>
                  </a:cubicBezTo>
                  <a:close/>
                </a:path>
              </a:pathLst>
            </a:custGeom>
            <a:solidFill>
              <a:srgbClr val="000000"/>
            </a:solidFill>
          </p:spPr>
          <p:txBody>
            <a:bodyPr/>
            <a:lstStyle/>
            <a:p>
              <a:endParaRPr lang="el-GR"/>
            </a:p>
          </p:txBody>
        </p:sp>
        <p:sp>
          <p:nvSpPr>
            <p:cNvPr id="37" name="TextBox 37"/>
            <p:cNvSpPr txBox="1"/>
            <p:nvPr/>
          </p:nvSpPr>
          <p:spPr>
            <a:xfrm>
              <a:off x="0" y="-19050"/>
              <a:ext cx="5290350" cy="3043800"/>
            </a:xfrm>
            <a:prstGeom prst="rect">
              <a:avLst/>
            </a:prstGeom>
          </p:spPr>
          <p:txBody>
            <a:bodyPr lIns="50800" tIns="50800" rIns="50800" bIns="50800" rtlCol="0" anchor="ctr"/>
            <a:lstStyle/>
            <a:p>
              <a:pPr algn="ctr">
                <a:lnSpc>
                  <a:spcPts val="2638"/>
                </a:lnSpc>
              </a:pPr>
              <a:r>
                <a:rPr lang="es-ES" sz="2199" b="1" dirty="0">
                  <a:solidFill>
                    <a:srgbClr val="19112C"/>
                  </a:solidFill>
                  <a:latin typeface="Arial Bold"/>
                  <a:ea typeface="Arial Bold"/>
                  <a:cs typeface="Arial Bold"/>
                  <a:sym typeface="Arial Bold"/>
                </a:rPr>
                <a:t>El doble de la proporción de materiales reciclados utilizados en la economía de la UE.</a:t>
              </a:r>
              <a:endParaRPr lang="en-US" sz="2199" dirty="0">
                <a:solidFill>
                  <a:srgbClr val="19112C"/>
                </a:solidFill>
                <a:latin typeface="Arial"/>
                <a:ea typeface="Arial"/>
                <a:cs typeface="Arial"/>
                <a:sym typeface="Arial"/>
              </a:endParaRPr>
            </a:p>
          </p:txBody>
        </p:sp>
      </p:grpSp>
      <p:grpSp>
        <p:nvGrpSpPr>
          <p:cNvPr id="38" name="Group 38"/>
          <p:cNvGrpSpPr/>
          <p:nvPr/>
        </p:nvGrpSpPr>
        <p:grpSpPr>
          <a:xfrm>
            <a:off x="7497571" y="5754124"/>
            <a:ext cx="4019497" cy="2268563"/>
            <a:chOff x="0" y="0"/>
            <a:chExt cx="5359329" cy="3024750"/>
          </a:xfrm>
        </p:grpSpPr>
        <p:sp>
          <p:nvSpPr>
            <p:cNvPr id="39" name="Freeform 39"/>
            <p:cNvSpPr/>
            <p:nvPr/>
          </p:nvSpPr>
          <p:spPr>
            <a:xfrm>
              <a:off x="10164" y="10033"/>
              <a:ext cx="5339091" cy="3004693"/>
            </a:xfrm>
            <a:custGeom>
              <a:avLst/>
              <a:gdLst/>
              <a:ahLst/>
              <a:cxnLst/>
              <a:rect l="l" t="t" r="r" b="b"/>
              <a:pathLst>
                <a:path w="5339091" h="3004693">
                  <a:moveTo>
                    <a:pt x="0" y="500761"/>
                  </a:moveTo>
                  <a:cubicBezTo>
                    <a:pt x="0" y="224155"/>
                    <a:pt x="227721" y="0"/>
                    <a:pt x="508705" y="0"/>
                  </a:cubicBezTo>
                  <a:lnTo>
                    <a:pt x="4830257" y="0"/>
                  </a:lnTo>
                  <a:cubicBezTo>
                    <a:pt x="5111242" y="0"/>
                    <a:pt x="5339091" y="224282"/>
                    <a:pt x="5339091" y="500761"/>
                  </a:cubicBezTo>
                  <a:lnTo>
                    <a:pt x="5339091" y="2503932"/>
                  </a:lnTo>
                  <a:cubicBezTo>
                    <a:pt x="5339091" y="2780538"/>
                    <a:pt x="5111242" y="3004693"/>
                    <a:pt x="4830257" y="3004693"/>
                  </a:cubicBezTo>
                  <a:lnTo>
                    <a:pt x="508705" y="3004693"/>
                  </a:lnTo>
                  <a:cubicBezTo>
                    <a:pt x="227721" y="3004693"/>
                    <a:pt x="0" y="2780538"/>
                    <a:pt x="0" y="2503932"/>
                  </a:cubicBezTo>
                  <a:close/>
                </a:path>
              </a:pathLst>
            </a:custGeom>
            <a:solidFill>
              <a:srgbClr val="FFFFFF"/>
            </a:solidFill>
          </p:spPr>
          <p:txBody>
            <a:bodyPr/>
            <a:lstStyle/>
            <a:p>
              <a:endParaRPr lang="el-GR"/>
            </a:p>
          </p:txBody>
        </p:sp>
        <p:sp>
          <p:nvSpPr>
            <p:cNvPr id="40" name="Freeform 40"/>
            <p:cNvSpPr/>
            <p:nvPr/>
          </p:nvSpPr>
          <p:spPr>
            <a:xfrm>
              <a:off x="0" y="0"/>
              <a:ext cx="5359290" cy="3024759"/>
            </a:xfrm>
            <a:custGeom>
              <a:avLst/>
              <a:gdLst/>
              <a:ahLst/>
              <a:cxnLst/>
              <a:rect l="l" t="t" r="r" b="b"/>
              <a:pathLst>
                <a:path w="5359290" h="3024759">
                  <a:moveTo>
                    <a:pt x="0" y="510794"/>
                  </a:moveTo>
                  <a:cubicBezTo>
                    <a:pt x="0" y="228600"/>
                    <a:pt x="232353" y="0"/>
                    <a:pt x="518869" y="0"/>
                  </a:cubicBezTo>
                  <a:lnTo>
                    <a:pt x="4840421" y="0"/>
                  </a:lnTo>
                  <a:lnTo>
                    <a:pt x="4840421" y="10033"/>
                  </a:lnTo>
                  <a:lnTo>
                    <a:pt x="4840421" y="0"/>
                  </a:lnTo>
                  <a:cubicBezTo>
                    <a:pt x="5126938" y="0"/>
                    <a:pt x="5359290" y="228600"/>
                    <a:pt x="5359290" y="510794"/>
                  </a:cubicBezTo>
                  <a:lnTo>
                    <a:pt x="5349127" y="510794"/>
                  </a:lnTo>
                  <a:lnTo>
                    <a:pt x="5359290" y="510794"/>
                  </a:lnTo>
                  <a:lnTo>
                    <a:pt x="5359290" y="2513965"/>
                  </a:lnTo>
                  <a:lnTo>
                    <a:pt x="5349127" y="2513965"/>
                  </a:lnTo>
                  <a:lnTo>
                    <a:pt x="5359290" y="2513965"/>
                  </a:lnTo>
                  <a:cubicBezTo>
                    <a:pt x="5359290" y="2796032"/>
                    <a:pt x="5126938" y="3024759"/>
                    <a:pt x="4840421" y="3024759"/>
                  </a:cubicBezTo>
                  <a:lnTo>
                    <a:pt x="4840421" y="3014726"/>
                  </a:lnTo>
                  <a:lnTo>
                    <a:pt x="4840421" y="3024759"/>
                  </a:lnTo>
                  <a:lnTo>
                    <a:pt x="518869" y="3024759"/>
                  </a:lnTo>
                  <a:lnTo>
                    <a:pt x="518869" y="3014726"/>
                  </a:lnTo>
                  <a:lnTo>
                    <a:pt x="518869" y="3024759"/>
                  </a:lnTo>
                  <a:cubicBezTo>
                    <a:pt x="232353" y="3024759"/>
                    <a:pt x="0" y="2796159"/>
                    <a:pt x="0" y="2513965"/>
                  </a:cubicBezTo>
                  <a:lnTo>
                    <a:pt x="0" y="510794"/>
                  </a:lnTo>
                  <a:lnTo>
                    <a:pt x="10164" y="510794"/>
                  </a:lnTo>
                  <a:lnTo>
                    <a:pt x="0" y="510794"/>
                  </a:lnTo>
                  <a:moveTo>
                    <a:pt x="20199" y="510794"/>
                  </a:moveTo>
                  <a:lnTo>
                    <a:pt x="20199" y="2513965"/>
                  </a:lnTo>
                  <a:lnTo>
                    <a:pt x="10164" y="2513965"/>
                  </a:lnTo>
                  <a:lnTo>
                    <a:pt x="20328" y="2513965"/>
                  </a:lnTo>
                  <a:cubicBezTo>
                    <a:pt x="20328" y="2784983"/>
                    <a:pt x="243546" y="3004820"/>
                    <a:pt x="518998" y="3004820"/>
                  </a:cubicBezTo>
                  <a:lnTo>
                    <a:pt x="4840549" y="3004820"/>
                  </a:lnTo>
                  <a:cubicBezTo>
                    <a:pt x="5116002" y="3004820"/>
                    <a:pt x="5339220" y="2784983"/>
                    <a:pt x="5339220" y="2513965"/>
                  </a:cubicBezTo>
                  <a:lnTo>
                    <a:pt x="5339220" y="510794"/>
                  </a:lnTo>
                  <a:cubicBezTo>
                    <a:pt x="5339220" y="239776"/>
                    <a:pt x="5116002" y="19939"/>
                    <a:pt x="4840549" y="19939"/>
                  </a:cubicBezTo>
                  <a:lnTo>
                    <a:pt x="518869" y="19939"/>
                  </a:lnTo>
                  <a:lnTo>
                    <a:pt x="518869" y="10033"/>
                  </a:lnTo>
                  <a:lnTo>
                    <a:pt x="518869" y="20066"/>
                  </a:lnTo>
                  <a:cubicBezTo>
                    <a:pt x="243417" y="19939"/>
                    <a:pt x="20199" y="239776"/>
                    <a:pt x="20199" y="510794"/>
                  </a:cubicBezTo>
                  <a:close/>
                </a:path>
              </a:pathLst>
            </a:custGeom>
            <a:solidFill>
              <a:srgbClr val="000000"/>
            </a:solidFill>
          </p:spPr>
          <p:txBody>
            <a:bodyPr/>
            <a:lstStyle/>
            <a:p>
              <a:endParaRPr lang="el-GR"/>
            </a:p>
          </p:txBody>
        </p:sp>
        <p:sp>
          <p:nvSpPr>
            <p:cNvPr id="41" name="TextBox 41"/>
            <p:cNvSpPr txBox="1"/>
            <p:nvPr/>
          </p:nvSpPr>
          <p:spPr>
            <a:xfrm>
              <a:off x="0" y="-19050"/>
              <a:ext cx="5359329" cy="3043800"/>
            </a:xfrm>
            <a:prstGeom prst="rect">
              <a:avLst/>
            </a:prstGeom>
          </p:spPr>
          <p:txBody>
            <a:bodyPr lIns="50800" tIns="50800" rIns="50800" bIns="50800" rtlCol="0" anchor="ctr"/>
            <a:lstStyle/>
            <a:p>
              <a:pPr algn="ctr">
                <a:lnSpc>
                  <a:spcPts val="2638"/>
                </a:lnSpc>
              </a:pPr>
              <a:r>
                <a:rPr lang="es-ES" sz="2199" b="1" dirty="0">
                  <a:solidFill>
                    <a:srgbClr val="19112C"/>
                  </a:solidFill>
                  <a:latin typeface="Arial Bold"/>
                  <a:ea typeface="Arial Bold"/>
                  <a:cs typeface="Arial Bold"/>
                  <a:sym typeface="Arial Bold"/>
                </a:rPr>
                <a:t>Progreso desafiante: </a:t>
              </a:r>
              <a:r>
                <a:rPr lang="es-ES" sz="2199" dirty="0">
                  <a:solidFill>
                    <a:srgbClr val="19112C"/>
                  </a:solidFill>
                  <a:latin typeface="Arial" panose="020B0604020202020204" pitchFamily="34" charset="0"/>
                  <a:ea typeface="Arial Bold"/>
                  <a:cs typeface="Arial" panose="020B0604020202020204" pitchFamily="34" charset="0"/>
                  <a:sym typeface="Arial Bold"/>
                </a:rPr>
                <a:t>Las trayectorias actuales indican que el objetivo está en riesgo sin una mayor acción</a:t>
              </a:r>
              <a:r>
                <a:rPr lang="es-ES" sz="2199" b="1" dirty="0">
                  <a:solidFill>
                    <a:srgbClr val="19112C"/>
                  </a:solidFill>
                  <a:latin typeface="Arial Bold"/>
                  <a:ea typeface="Arial Bold"/>
                  <a:cs typeface="Arial Bold"/>
                  <a:sym typeface="Arial Bold"/>
                </a:rPr>
                <a:t>.</a:t>
              </a:r>
              <a:endParaRPr lang="en-US" sz="2199" dirty="0">
                <a:solidFill>
                  <a:srgbClr val="19112C"/>
                </a:solidFill>
                <a:latin typeface="Arial"/>
                <a:ea typeface="Arial"/>
                <a:cs typeface="Arial"/>
                <a:sym typeface="Arial"/>
              </a:endParaRPr>
            </a:p>
          </p:txBody>
        </p:sp>
      </p:grpSp>
      <p:grpSp>
        <p:nvGrpSpPr>
          <p:cNvPr id="42" name="Group 42"/>
          <p:cNvGrpSpPr>
            <a:grpSpLocks noChangeAspect="1"/>
          </p:cNvGrpSpPr>
          <p:nvPr/>
        </p:nvGrpSpPr>
        <p:grpSpPr>
          <a:xfrm rot="5400000">
            <a:off x="10898250" y="1381913"/>
            <a:ext cx="8771662" cy="6007837"/>
            <a:chOff x="0" y="0"/>
            <a:chExt cx="11695550" cy="8010450"/>
          </a:xfrm>
        </p:grpSpPr>
        <p:sp>
          <p:nvSpPr>
            <p:cNvPr id="43" name="Freeform 43"/>
            <p:cNvSpPr/>
            <p:nvPr/>
          </p:nvSpPr>
          <p:spPr>
            <a:xfrm>
              <a:off x="0" y="0"/>
              <a:ext cx="11695557" cy="8010398"/>
            </a:xfrm>
            <a:custGeom>
              <a:avLst/>
              <a:gdLst/>
              <a:ahLst/>
              <a:cxnLst/>
              <a:rect l="l" t="t" r="r" b="b"/>
              <a:pathLst>
                <a:path w="11695557" h="8010398">
                  <a:moveTo>
                    <a:pt x="0" y="0"/>
                  </a:moveTo>
                  <a:lnTo>
                    <a:pt x="11695557" y="0"/>
                  </a:lnTo>
                  <a:lnTo>
                    <a:pt x="11695557" y="8010398"/>
                  </a:lnTo>
                  <a:lnTo>
                    <a:pt x="0" y="8010398"/>
                  </a:lnTo>
                  <a:lnTo>
                    <a:pt x="0" y="0"/>
                  </a:lnTo>
                  <a:close/>
                </a:path>
              </a:pathLst>
            </a:custGeom>
            <a:blipFill>
              <a:blip r:embed="rId11"/>
              <a:stretch>
                <a:fillRect l="-1420" r="-1420"/>
              </a:stretch>
            </a:blipFill>
          </p:spPr>
          <p:txBody>
            <a:bodyPr/>
            <a:lstStyle/>
            <a:p>
              <a:endParaRPr lang="el-GR"/>
            </a:p>
          </p:txBody>
        </p:sp>
      </p:grpSp>
      <p:grpSp>
        <p:nvGrpSpPr>
          <p:cNvPr id="44" name="Group 44"/>
          <p:cNvGrpSpPr/>
          <p:nvPr/>
        </p:nvGrpSpPr>
        <p:grpSpPr>
          <a:xfrm>
            <a:off x="4662506" y="2016603"/>
            <a:ext cx="2636438" cy="1006087"/>
            <a:chOff x="0" y="0"/>
            <a:chExt cx="3515250" cy="1341450"/>
          </a:xfrm>
        </p:grpSpPr>
        <p:sp>
          <p:nvSpPr>
            <p:cNvPr id="45" name="Freeform 45"/>
            <p:cNvSpPr/>
            <p:nvPr/>
          </p:nvSpPr>
          <p:spPr>
            <a:xfrm>
              <a:off x="9525" y="9525"/>
              <a:ext cx="3496183" cy="1322451"/>
            </a:xfrm>
            <a:custGeom>
              <a:avLst/>
              <a:gdLst/>
              <a:ahLst/>
              <a:cxnLst/>
              <a:rect l="l" t="t" r="r" b="b"/>
              <a:pathLst>
                <a:path w="3496183" h="1322451">
                  <a:moveTo>
                    <a:pt x="0" y="0"/>
                  </a:moveTo>
                  <a:lnTo>
                    <a:pt x="3496183" y="0"/>
                  </a:lnTo>
                  <a:lnTo>
                    <a:pt x="3496183" y="1322451"/>
                  </a:lnTo>
                  <a:lnTo>
                    <a:pt x="0" y="1322451"/>
                  </a:lnTo>
                  <a:close/>
                </a:path>
              </a:pathLst>
            </a:custGeom>
            <a:solidFill>
              <a:srgbClr val="C0FF99"/>
            </a:solidFill>
          </p:spPr>
          <p:txBody>
            <a:bodyPr/>
            <a:lstStyle/>
            <a:p>
              <a:endParaRPr lang="el-GR"/>
            </a:p>
          </p:txBody>
        </p:sp>
        <p:sp>
          <p:nvSpPr>
            <p:cNvPr id="46" name="Freeform 46"/>
            <p:cNvSpPr/>
            <p:nvPr/>
          </p:nvSpPr>
          <p:spPr>
            <a:xfrm>
              <a:off x="0" y="0"/>
              <a:ext cx="3515233" cy="1341501"/>
            </a:xfrm>
            <a:custGeom>
              <a:avLst/>
              <a:gdLst/>
              <a:ahLst/>
              <a:cxnLst/>
              <a:rect l="l" t="t" r="r" b="b"/>
              <a:pathLst>
                <a:path w="3515233" h="1341501">
                  <a:moveTo>
                    <a:pt x="9525" y="0"/>
                  </a:moveTo>
                  <a:lnTo>
                    <a:pt x="3505708" y="0"/>
                  </a:lnTo>
                  <a:cubicBezTo>
                    <a:pt x="3510915" y="0"/>
                    <a:pt x="3515233" y="4318"/>
                    <a:pt x="3515233" y="9525"/>
                  </a:cubicBezTo>
                  <a:lnTo>
                    <a:pt x="3515233" y="1331976"/>
                  </a:lnTo>
                  <a:cubicBezTo>
                    <a:pt x="3515233" y="1337183"/>
                    <a:pt x="3510915" y="1341501"/>
                    <a:pt x="3505708" y="1341501"/>
                  </a:cubicBezTo>
                  <a:lnTo>
                    <a:pt x="9525" y="1341501"/>
                  </a:lnTo>
                  <a:cubicBezTo>
                    <a:pt x="4318" y="1341501"/>
                    <a:pt x="0" y="1337183"/>
                    <a:pt x="0" y="1331976"/>
                  </a:cubicBezTo>
                  <a:lnTo>
                    <a:pt x="0" y="9525"/>
                  </a:lnTo>
                  <a:cubicBezTo>
                    <a:pt x="0" y="4318"/>
                    <a:pt x="4318" y="0"/>
                    <a:pt x="9525" y="0"/>
                  </a:cubicBezTo>
                  <a:moveTo>
                    <a:pt x="9525" y="19050"/>
                  </a:moveTo>
                  <a:lnTo>
                    <a:pt x="9525" y="9525"/>
                  </a:lnTo>
                  <a:lnTo>
                    <a:pt x="19050" y="9525"/>
                  </a:lnTo>
                  <a:lnTo>
                    <a:pt x="19050" y="1331976"/>
                  </a:lnTo>
                  <a:lnTo>
                    <a:pt x="9525" y="1331976"/>
                  </a:lnTo>
                  <a:lnTo>
                    <a:pt x="9525" y="1322451"/>
                  </a:lnTo>
                  <a:lnTo>
                    <a:pt x="3505708" y="1322451"/>
                  </a:lnTo>
                  <a:lnTo>
                    <a:pt x="3505708" y="1331976"/>
                  </a:lnTo>
                  <a:lnTo>
                    <a:pt x="3496183" y="1331976"/>
                  </a:lnTo>
                  <a:lnTo>
                    <a:pt x="3496183" y="9525"/>
                  </a:lnTo>
                  <a:lnTo>
                    <a:pt x="3505708" y="9525"/>
                  </a:lnTo>
                  <a:lnTo>
                    <a:pt x="3505708" y="19050"/>
                  </a:lnTo>
                  <a:lnTo>
                    <a:pt x="9525" y="19050"/>
                  </a:lnTo>
                  <a:close/>
                </a:path>
              </a:pathLst>
            </a:custGeom>
            <a:solidFill>
              <a:srgbClr val="C0FF99"/>
            </a:solidFill>
          </p:spPr>
          <p:txBody>
            <a:bodyPr/>
            <a:lstStyle/>
            <a:p>
              <a:endParaRPr lang="el-GR"/>
            </a:p>
          </p:txBody>
        </p:sp>
        <p:sp>
          <p:nvSpPr>
            <p:cNvPr id="47" name="TextBox 47"/>
            <p:cNvSpPr txBox="1"/>
            <p:nvPr/>
          </p:nvSpPr>
          <p:spPr>
            <a:xfrm>
              <a:off x="0" y="0"/>
              <a:ext cx="3515250" cy="1341450"/>
            </a:xfrm>
            <a:prstGeom prst="rect">
              <a:avLst/>
            </a:prstGeom>
          </p:spPr>
          <p:txBody>
            <a:bodyPr lIns="50800" tIns="50800" rIns="50800" bIns="50800" rtlCol="0" anchor="ctr"/>
            <a:lstStyle/>
            <a:p>
              <a:pPr algn="ctr">
                <a:lnSpc>
                  <a:spcPts val="3960"/>
                </a:lnSpc>
              </a:pPr>
              <a:r>
                <a:rPr lang="en-US" sz="3300" b="1" dirty="0">
                  <a:solidFill>
                    <a:srgbClr val="19112C"/>
                  </a:solidFill>
                  <a:latin typeface="Georgia Bold"/>
                  <a:ea typeface="Georgia Bold"/>
                  <a:cs typeface="Georgia Bold"/>
                  <a:sym typeface="Georgia Bold"/>
                </a:rPr>
                <a:t>Hasta 2030</a:t>
              </a:r>
            </a:p>
          </p:txBody>
        </p:sp>
      </p:grpSp>
      <p:sp>
        <p:nvSpPr>
          <p:cNvPr id="48" name="AutoShape 48"/>
          <p:cNvSpPr/>
          <p:nvPr/>
        </p:nvSpPr>
        <p:spPr>
          <a:xfrm>
            <a:off x="7207082" y="2969740"/>
            <a:ext cx="831711" cy="590548"/>
          </a:xfrm>
          <a:prstGeom prst="line">
            <a:avLst/>
          </a:prstGeom>
          <a:ln w="38100" cap="flat">
            <a:solidFill>
              <a:srgbClr val="000000"/>
            </a:solidFill>
            <a:prstDash val="sysDot"/>
            <a:headEnd type="none" w="sm" len="sm"/>
            <a:tailEnd type="arrow" w="med" len="sm"/>
          </a:ln>
        </p:spPr>
        <p:txBody>
          <a:bodyPr/>
          <a:lstStyle/>
          <a:p>
            <a:endParaRPr lang="el-GR"/>
          </a:p>
        </p:txBody>
      </p:sp>
      <p:sp>
        <p:nvSpPr>
          <p:cNvPr id="49" name="AutoShape 49"/>
          <p:cNvSpPr/>
          <p:nvPr/>
        </p:nvSpPr>
        <p:spPr>
          <a:xfrm flipH="1">
            <a:off x="3943885" y="2969740"/>
            <a:ext cx="718621" cy="570713"/>
          </a:xfrm>
          <a:prstGeom prst="line">
            <a:avLst/>
          </a:prstGeom>
          <a:ln w="38100" cap="flat">
            <a:solidFill>
              <a:srgbClr val="000000"/>
            </a:solidFill>
            <a:prstDash val="sysDot"/>
            <a:headEnd type="none" w="sm" len="sm"/>
            <a:tailEnd type="arrow" w="med" len="sm"/>
          </a:ln>
        </p:spPr>
        <p:txBody>
          <a:bodyPr/>
          <a:lstStyle/>
          <a:p>
            <a:endParaRPr lang="el-GR"/>
          </a:p>
        </p:txBody>
      </p:sp>
      <p:pic>
        <p:nvPicPr>
          <p:cNvPr id="50" name="Picture 2" descr="Cofinanciado por el programa Erasmus+ de la Unión Europea Horizontal">
            <a:extLst>
              <a:ext uri="{FF2B5EF4-FFF2-40B4-BE49-F238E27FC236}">
                <a16:creationId xmlns:a16="http://schemas.microsoft.com/office/drawing/2014/main" id="{DCA1D975-D0AA-36C7-02A1-41376FF021A4}"/>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l-GR"/>
            </a:p>
          </p:txBody>
        </p:sp>
      </p:grpSp>
      <p:grpSp>
        <p:nvGrpSpPr>
          <p:cNvPr id="23" name="Group 23"/>
          <p:cNvGrpSpPr/>
          <p:nvPr/>
        </p:nvGrpSpPr>
        <p:grpSpPr>
          <a:xfrm>
            <a:off x="867657" y="182588"/>
            <a:ext cx="13680000" cy="1988550"/>
            <a:chOff x="0" y="0"/>
            <a:chExt cx="18240000" cy="2651400"/>
          </a:xfrm>
        </p:grpSpPr>
        <p:sp>
          <p:nvSpPr>
            <p:cNvPr id="24" name="Freeform 24"/>
            <p:cNvSpPr/>
            <p:nvPr/>
          </p:nvSpPr>
          <p:spPr>
            <a:xfrm>
              <a:off x="0" y="0"/>
              <a:ext cx="18240000" cy="2651400"/>
            </a:xfrm>
            <a:custGeom>
              <a:avLst/>
              <a:gdLst/>
              <a:ahLst/>
              <a:cxnLst/>
              <a:rect l="l" t="t" r="r" b="b"/>
              <a:pathLst>
                <a:path w="18240000" h="2651400">
                  <a:moveTo>
                    <a:pt x="0" y="0"/>
                  </a:moveTo>
                  <a:lnTo>
                    <a:pt x="18240000" y="0"/>
                  </a:lnTo>
                  <a:lnTo>
                    <a:pt x="18240000" y="2651400"/>
                  </a:lnTo>
                  <a:lnTo>
                    <a:pt x="0" y="2651400"/>
                  </a:lnTo>
                  <a:close/>
                </a:path>
              </a:pathLst>
            </a:custGeom>
            <a:solidFill>
              <a:srgbClr val="000000">
                <a:alpha val="0"/>
              </a:srgbClr>
            </a:solidFill>
          </p:spPr>
          <p:txBody>
            <a:bodyPr/>
            <a:lstStyle/>
            <a:p>
              <a:endParaRPr lang="el-GR"/>
            </a:p>
          </p:txBody>
        </p:sp>
        <p:sp>
          <p:nvSpPr>
            <p:cNvPr id="25" name="TextBox 25"/>
            <p:cNvSpPr txBox="1"/>
            <p:nvPr/>
          </p:nvSpPr>
          <p:spPr>
            <a:xfrm>
              <a:off x="0" y="38100"/>
              <a:ext cx="18240000" cy="2613300"/>
            </a:xfrm>
            <a:prstGeom prst="rect">
              <a:avLst/>
            </a:prstGeom>
          </p:spPr>
          <p:txBody>
            <a:bodyPr lIns="0" tIns="0" rIns="0" bIns="0" rtlCol="0" anchor="ctr"/>
            <a:lstStyle/>
            <a:p>
              <a:pPr algn="l">
                <a:lnSpc>
                  <a:spcPts val="4536"/>
                </a:lnSpc>
              </a:pPr>
              <a:endParaRPr/>
            </a:p>
          </p:txBody>
        </p:sp>
      </p:grpSp>
      <p:grpSp>
        <p:nvGrpSpPr>
          <p:cNvPr id="26" name="Group 26"/>
          <p:cNvGrpSpPr/>
          <p:nvPr/>
        </p:nvGrpSpPr>
        <p:grpSpPr>
          <a:xfrm>
            <a:off x="3001431" y="1176862"/>
            <a:ext cx="9650700" cy="7438050"/>
            <a:chOff x="0" y="0"/>
            <a:chExt cx="12867600" cy="9917400"/>
          </a:xfrm>
        </p:grpSpPr>
        <p:sp>
          <p:nvSpPr>
            <p:cNvPr id="27" name="Freeform 27"/>
            <p:cNvSpPr/>
            <p:nvPr/>
          </p:nvSpPr>
          <p:spPr>
            <a:xfrm>
              <a:off x="0" y="0"/>
              <a:ext cx="12867640" cy="9917430"/>
            </a:xfrm>
            <a:custGeom>
              <a:avLst/>
              <a:gdLst/>
              <a:ahLst/>
              <a:cxnLst/>
              <a:rect l="l" t="t" r="r" b="b"/>
              <a:pathLst>
                <a:path w="12867640" h="9917430">
                  <a:moveTo>
                    <a:pt x="0" y="4958715"/>
                  </a:moveTo>
                  <a:lnTo>
                    <a:pt x="6433820" y="0"/>
                  </a:lnTo>
                  <a:lnTo>
                    <a:pt x="12867640" y="4958715"/>
                  </a:lnTo>
                  <a:lnTo>
                    <a:pt x="6433820" y="9917430"/>
                  </a:lnTo>
                  <a:close/>
                </a:path>
              </a:pathLst>
            </a:custGeom>
            <a:solidFill>
              <a:srgbClr val="D8D8D8">
                <a:alpha val="47059"/>
              </a:srgbClr>
            </a:solidFill>
          </p:spPr>
          <p:txBody>
            <a:bodyPr/>
            <a:lstStyle/>
            <a:p>
              <a:endParaRPr lang="el-GR"/>
            </a:p>
          </p:txBody>
        </p:sp>
      </p:grpSp>
      <p:grpSp>
        <p:nvGrpSpPr>
          <p:cNvPr id="28" name="Group 28"/>
          <p:cNvGrpSpPr/>
          <p:nvPr/>
        </p:nvGrpSpPr>
        <p:grpSpPr>
          <a:xfrm>
            <a:off x="1352425" y="3290156"/>
            <a:ext cx="6289988" cy="1734187"/>
            <a:chOff x="0" y="0"/>
            <a:chExt cx="8386650" cy="2312250"/>
          </a:xfrm>
        </p:grpSpPr>
        <p:sp>
          <p:nvSpPr>
            <p:cNvPr id="29" name="Freeform 29"/>
            <p:cNvSpPr/>
            <p:nvPr/>
          </p:nvSpPr>
          <p:spPr>
            <a:xfrm>
              <a:off x="9525" y="9525"/>
              <a:ext cx="8367650" cy="2293239"/>
            </a:xfrm>
            <a:custGeom>
              <a:avLst/>
              <a:gdLst/>
              <a:ahLst/>
              <a:cxnLst/>
              <a:rect l="l" t="t" r="r" b="b"/>
              <a:pathLst>
                <a:path w="8367650" h="2293239">
                  <a:moveTo>
                    <a:pt x="0" y="382270"/>
                  </a:moveTo>
                  <a:cubicBezTo>
                    <a:pt x="0" y="171069"/>
                    <a:pt x="172212" y="0"/>
                    <a:pt x="384556" y="0"/>
                  </a:cubicBezTo>
                  <a:lnTo>
                    <a:pt x="7983093" y="0"/>
                  </a:lnTo>
                  <a:cubicBezTo>
                    <a:pt x="8195437" y="0"/>
                    <a:pt x="8367650" y="171069"/>
                    <a:pt x="8367650" y="382270"/>
                  </a:cubicBezTo>
                  <a:lnTo>
                    <a:pt x="8367650" y="1910969"/>
                  </a:lnTo>
                  <a:cubicBezTo>
                    <a:pt x="8367650" y="2122043"/>
                    <a:pt x="8195437" y="2293239"/>
                    <a:pt x="7983093" y="2293239"/>
                  </a:cubicBezTo>
                  <a:lnTo>
                    <a:pt x="384556" y="2293239"/>
                  </a:lnTo>
                  <a:cubicBezTo>
                    <a:pt x="172212" y="2293239"/>
                    <a:pt x="0" y="2122170"/>
                    <a:pt x="0" y="1910969"/>
                  </a:cubicBezTo>
                  <a:close/>
                </a:path>
              </a:pathLst>
            </a:custGeom>
            <a:solidFill>
              <a:srgbClr val="8D5CFF"/>
            </a:solidFill>
          </p:spPr>
          <p:txBody>
            <a:bodyPr/>
            <a:lstStyle/>
            <a:p>
              <a:endParaRPr lang="el-GR"/>
            </a:p>
          </p:txBody>
        </p:sp>
        <p:sp>
          <p:nvSpPr>
            <p:cNvPr id="30" name="Freeform 30"/>
            <p:cNvSpPr/>
            <p:nvPr/>
          </p:nvSpPr>
          <p:spPr>
            <a:xfrm>
              <a:off x="0" y="0"/>
              <a:ext cx="8386700" cy="2312289"/>
            </a:xfrm>
            <a:custGeom>
              <a:avLst/>
              <a:gdLst/>
              <a:ahLst/>
              <a:cxnLst/>
              <a:rect l="l" t="t" r="r" b="b"/>
              <a:pathLst>
                <a:path w="8386700" h="2312289">
                  <a:moveTo>
                    <a:pt x="0" y="391795"/>
                  </a:moveTo>
                  <a:cubicBezTo>
                    <a:pt x="0" y="175387"/>
                    <a:pt x="176530" y="0"/>
                    <a:pt x="394081" y="0"/>
                  </a:cubicBezTo>
                  <a:lnTo>
                    <a:pt x="7992618" y="0"/>
                  </a:lnTo>
                  <a:lnTo>
                    <a:pt x="7992618" y="9525"/>
                  </a:lnTo>
                  <a:lnTo>
                    <a:pt x="7992618" y="0"/>
                  </a:lnTo>
                  <a:cubicBezTo>
                    <a:pt x="8210169" y="0"/>
                    <a:pt x="8386700" y="175387"/>
                    <a:pt x="8386700" y="391795"/>
                  </a:cubicBezTo>
                  <a:lnTo>
                    <a:pt x="8377175" y="391795"/>
                  </a:lnTo>
                  <a:lnTo>
                    <a:pt x="8386700" y="391795"/>
                  </a:lnTo>
                  <a:lnTo>
                    <a:pt x="8386700" y="1920494"/>
                  </a:lnTo>
                  <a:lnTo>
                    <a:pt x="8377175" y="1920494"/>
                  </a:lnTo>
                  <a:lnTo>
                    <a:pt x="8386700" y="1920494"/>
                  </a:lnTo>
                  <a:cubicBezTo>
                    <a:pt x="8386700" y="2136902"/>
                    <a:pt x="8210169" y="2312289"/>
                    <a:pt x="7992618" y="2312289"/>
                  </a:cubicBezTo>
                  <a:lnTo>
                    <a:pt x="7992618" y="2302764"/>
                  </a:lnTo>
                  <a:lnTo>
                    <a:pt x="7992618" y="2312289"/>
                  </a:lnTo>
                  <a:lnTo>
                    <a:pt x="394081" y="2312289"/>
                  </a:lnTo>
                  <a:lnTo>
                    <a:pt x="394081" y="2302764"/>
                  </a:lnTo>
                  <a:lnTo>
                    <a:pt x="394081" y="2312289"/>
                  </a:lnTo>
                  <a:cubicBezTo>
                    <a:pt x="176530" y="2312289"/>
                    <a:pt x="0" y="2136902"/>
                    <a:pt x="0" y="1920494"/>
                  </a:cubicBezTo>
                  <a:lnTo>
                    <a:pt x="0" y="391795"/>
                  </a:lnTo>
                  <a:lnTo>
                    <a:pt x="9525" y="391795"/>
                  </a:lnTo>
                  <a:lnTo>
                    <a:pt x="0" y="391795"/>
                  </a:lnTo>
                  <a:moveTo>
                    <a:pt x="19050" y="391795"/>
                  </a:moveTo>
                  <a:lnTo>
                    <a:pt x="19050" y="1920494"/>
                  </a:lnTo>
                  <a:lnTo>
                    <a:pt x="9525" y="1920494"/>
                  </a:lnTo>
                  <a:lnTo>
                    <a:pt x="19050" y="1920494"/>
                  </a:lnTo>
                  <a:cubicBezTo>
                    <a:pt x="19050" y="2126234"/>
                    <a:pt x="186944" y="2293239"/>
                    <a:pt x="394081" y="2293239"/>
                  </a:cubicBezTo>
                  <a:lnTo>
                    <a:pt x="7992618" y="2293239"/>
                  </a:lnTo>
                  <a:cubicBezTo>
                    <a:pt x="8199755" y="2293239"/>
                    <a:pt x="8367650" y="2126361"/>
                    <a:pt x="8367650" y="1920494"/>
                  </a:cubicBezTo>
                  <a:lnTo>
                    <a:pt x="8367650" y="391795"/>
                  </a:lnTo>
                  <a:cubicBezTo>
                    <a:pt x="8367650" y="186055"/>
                    <a:pt x="8199755" y="19050"/>
                    <a:pt x="7992618" y="19050"/>
                  </a:cubicBezTo>
                  <a:lnTo>
                    <a:pt x="394081" y="19050"/>
                  </a:lnTo>
                  <a:lnTo>
                    <a:pt x="394081" y="9525"/>
                  </a:lnTo>
                  <a:lnTo>
                    <a:pt x="394081" y="19050"/>
                  </a:lnTo>
                  <a:cubicBezTo>
                    <a:pt x="186944" y="19050"/>
                    <a:pt x="19050" y="185928"/>
                    <a:pt x="19050" y="391795"/>
                  </a:cubicBezTo>
                  <a:close/>
                </a:path>
              </a:pathLst>
            </a:custGeom>
            <a:solidFill>
              <a:srgbClr val="000000"/>
            </a:solidFill>
          </p:spPr>
          <p:txBody>
            <a:bodyPr/>
            <a:lstStyle/>
            <a:p>
              <a:endParaRPr lang="el-GR"/>
            </a:p>
          </p:txBody>
        </p:sp>
      </p:grpSp>
      <p:grpSp>
        <p:nvGrpSpPr>
          <p:cNvPr id="31" name="Group 31"/>
          <p:cNvGrpSpPr/>
          <p:nvPr/>
        </p:nvGrpSpPr>
        <p:grpSpPr>
          <a:xfrm>
            <a:off x="7847836" y="3290119"/>
            <a:ext cx="6289988" cy="1734187"/>
            <a:chOff x="0" y="0"/>
            <a:chExt cx="8386650" cy="2312250"/>
          </a:xfrm>
        </p:grpSpPr>
        <p:sp>
          <p:nvSpPr>
            <p:cNvPr id="32" name="Freeform 32"/>
            <p:cNvSpPr/>
            <p:nvPr/>
          </p:nvSpPr>
          <p:spPr>
            <a:xfrm>
              <a:off x="9525" y="9525"/>
              <a:ext cx="8367650" cy="2293239"/>
            </a:xfrm>
            <a:custGeom>
              <a:avLst/>
              <a:gdLst/>
              <a:ahLst/>
              <a:cxnLst/>
              <a:rect l="l" t="t" r="r" b="b"/>
              <a:pathLst>
                <a:path w="8367650" h="2293239">
                  <a:moveTo>
                    <a:pt x="0" y="382270"/>
                  </a:moveTo>
                  <a:cubicBezTo>
                    <a:pt x="0" y="171069"/>
                    <a:pt x="172212" y="0"/>
                    <a:pt x="384556" y="0"/>
                  </a:cubicBezTo>
                  <a:lnTo>
                    <a:pt x="7983093" y="0"/>
                  </a:lnTo>
                  <a:cubicBezTo>
                    <a:pt x="8195437" y="0"/>
                    <a:pt x="8367650" y="171069"/>
                    <a:pt x="8367650" y="382270"/>
                  </a:cubicBezTo>
                  <a:lnTo>
                    <a:pt x="8367650" y="1910969"/>
                  </a:lnTo>
                  <a:cubicBezTo>
                    <a:pt x="8367650" y="2122043"/>
                    <a:pt x="8195437" y="2293239"/>
                    <a:pt x="7983093" y="2293239"/>
                  </a:cubicBezTo>
                  <a:lnTo>
                    <a:pt x="384556" y="2293239"/>
                  </a:lnTo>
                  <a:cubicBezTo>
                    <a:pt x="172212" y="2293239"/>
                    <a:pt x="0" y="2122170"/>
                    <a:pt x="0" y="1910969"/>
                  </a:cubicBezTo>
                  <a:close/>
                </a:path>
              </a:pathLst>
            </a:custGeom>
            <a:solidFill>
              <a:srgbClr val="75C73E"/>
            </a:solidFill>
          </p:spPr>
          <p:txBody>
            <a:bodyPr/>
            <a:lstStyle/>
            <a:p>
              <a:endParaRPr lang="el-GR"/>
            </a:p>
          </p:txBody>
        </p:sp>
        <p:sp>
          <p:nvSpPr>
            <p:cNvPr id="33" name="Freeform 33"/>
            <p:cNvSpPr/>
            <p:nvPr/>
          </p:nvSpPr>
          <p:spPr>
            <a:xfrm>
              <a:off x="0" y="0"/>
              <a:ext cx="8386700" cy="2312289"/>
            </a:xfrm>
            <a:custGeom>
              <a:avLst/>
              <a:gdLst/>
              <a:ahLst/>
              <a:cxnLst/>
              <a:rect l="l" t="t" r="r" b="b"/>
              <a:pathLst>
                <a:path w="8386700" h="2312289">
                  <a:moveTo>
                    <a:pt x="0" y="391795"/>
                  </a:moveTo>
                  <a:cubicBezTo>
                    <a:pt x="0" y="175387"/>
                    <a:pt x="176530" y="0"/>
                    <a:pt x="394081" y="0"/>
                  </a:cubicBezTo>
                  <a:lnTo>
                    <a:pt x="7992618" y="0"/>
                  </a:lnTo>
                  <a:lnTo>
                    <a:pt x="7992618" y="9525"/>
                  </a:lnTo>
                  <a:lnTo>
                    <a:pt x="7992618" y="0"/>
                  </a:lnTo>
                  <a:cubicBezTo>
                    <a:pt x="8210169" y="0"/>
                    <a:pt x="8386700" y="175387"/>
                    <a:pt x="8386700" y="391795"/>
                  </a:cubicBezTo>
                  <a:lnTo>
                    <a:pt x="8377175" y="391795"/>
                  </a:lnTo>
                  <a:lnTo>
                    <a:pt x="8386700" y="391795"/>
                  </a:lnTo>
                  <a:lnTo>
                    <a:pt x="8386700" y="1920494"/>
                  </a:lnTo>
                  <a:lnTo>
                    <a:pt x="8377175" y="1920494"/>
                  </a:lnTo>
                  <a:lnTo>
                    <a:pt x="8386700" y="1920494"/>
                  </a:lnTo>
                  <a:cubicBezTo>
                    <a:pt x="8386700" y="2136902"/>
                    <a:pt x="8210169" y="2312289"/>
                    <a:pt x="7992618" y="2312289"/>
                  </a:cubicBezTo>
                  <a:lnTo>
                    <a:pt x="7992618" y="2302764"/>
                  </a:lnTo>
                  <a:lnTo>
                    <a:pt x="7992618" y="2312289"/>
                  </a:lnTo>
                  <a:lnTo>
                    <a:pt x="394081" y="2312289"/>
                  </a:lnTo>
                  <a:lnTo>
                    <a:pt x="394081" y="2302764"/>
                  </a:lnTo>
                  <a:lnTo>
                    <a:pt x="394081" y="2312289"/>
                  </a:lnTo>
                  <a:cubicBezTo>
                    <a:pt x="176530" y="2312289"/>
                    <a:pt x="0" y="2136902"/>
                    <a:pt x="0" y="1920494"/>
                  </a:cubicBezTo>
                  <a:lnTo>
                    <a:pt x="0" y="391795"/>
                  </a:lnTo>
                  <a:lnTo>
                    <a:pt x="9525" y="391795"/>
                  </a:lnTo>
                  <a:lnTo>
                    <a:pt x="0" y="391795"/>
                  </a:lnTo>
                  <a:moveTo>
                    <a:pt x="19050" y="391795"/>
                  </a:moveTo>
                  <a:lnTo>
                    <a:pt x="19050" y="1920494"/>
                  </a:lnTo>
                  <a:lnTo>
                    <a:pt x="9525" y="1920494"/>
                  </a:lnTo>
                  <a:lnTo>
                    <a:pt x="19050" y="1920494"/>
                  </a:lnTo>
                  <a:cubicBezTo>
                    <a:pt x="19050" y="2126234"/>
                    <a:pt x="186944" y="2293239"/>
                    <a:pt x="394081" y="2293239"/>
                  </a:cubicBezTo>
                  <a:lnTo>
                    <a:pt x="7992618" y="2293239"/>
                  </a:lnTo>
                  <a:cubicBezTo>
                    <a:pt x="8199755" y="2293239"/>
                    <a:pt x="8367650" y="2126361"/>
                    <a:pt x="8367650" y="1920494"/>
                  </a:cubicBezTo>
                  <a:lnTo>
                    <a:pt x="8367650" y="391795"/>
                  </a:lnTo>
                  <a:cubicBezTo>
                    <a:pt x="8367650" y="186055"/>
                    <a:pt x="8199755" y="19050"/>
                    <a:pt x="7992618" y="19050"/>
                  </a:cubicBezTo>
                  <a:lnTo>
                    <a:pt x="394081" y="19050"/>
                  </a:lnTo>
                  <a:lnTo>
                    <a:pt x="394081" y="9525"/>
                  </a:lnTo>
                  <a:lnTo>
                    <a:pt x="394081" y="19050"/>
                  </a:lnTo>
                  <a:cubicBezTo>
                    <a:pt x="186944" y="19050"/>
                    <a:pt x="19050" y="185928"/>
                    <a:pt x="19050" y="391795"/>
                  </a:cubicBezTo>
                  <a:close/>
                </a:path>
              </a:pathLst>
            </a:custGeom>
            <a:solidFill>
              <a:srgbClr val="000000"/>
            </a:solidFill>
          </p:spPr>
          <p:txBody>
            <a:bodyPr/>
            <a:lstStyle/>
            <a:p>
              <a:endParaRPr lang="el-GR"/>
            </a:p>
          </p:txBody>
        </p:sp>
      </p:grpSp>
      <p:grpSp>
        <p:nvGrpSpPr>
          <p:cNvPr id="34" name="Group 34"/>
          <p:cNvGrpSpPr/>
          <p:nvPr/>
        </p:nvGrpSpPr>
        <p:grpSpPr>
          <a:xfrm>
            <a:off x="1352425" y="5200669"/>
            <a:ext cx="6289988" cy="1734187"/>
            <a:chOff x="0" y="0"/>
            <a:chExt cx="8386650" cy="2312250"/>
          </a:xfrm>
        </p:grpSpPr>
        <p:sp>
          <p:nvSpPr>
            <p:cNvPr id="35" name="Freeform 35"/>
            <p:cNvSpPr/>
            <p:nvPr/>
          </p:nvSpPr>
          <p:spPr>
            <a:xfrm>
              <a:off x="9525" y="9525"/>
              <a:ext cx="8367650" cy="2293239"/>
            </a:xfrm>
            <a:custGeom>
              <a:avLst/>
              <a:gdLst/>
              <a:ahLst/>
              <a:cxnLst/>
              <a:rect l="l" t="t" r="r" b="b"/>
              <a:pathLst>
                <a:path w="8367650" h="2293239">
                  <a:moveTo>
                    <a:pt x="0" y="382270"/>
                  </a:moveTo>
                  <a:cubicBezTo>
                    <a:pt x="0" y="171069"/>
                    <a:pt x="172212" y="0"/>
                    <a:pt x="384556" y="0"/>
                  </a:cubicBezTo>
                  <a:lnTo>
                    <a:pt x="7983093" y="0"/>
                  </a:lnTo>
                  <a:cubicBezTo>
                    <a:pt x="8195437" y="0"/>
                    <a:pt x="8367650" y="171069"/>
                    <a:pt x="8367650" y="382270"/>
                  </a:cubicBezTo>
                  <a:lnTo>
                    <a:pt x="8367650" y="1910969"/>
                  </a:lnTo>
                  <a:cubicBezTo>
                    <a:pt x="8367650" y="2122043"/>
                    <a:pt x="8195437" y="2293239"/>
                    <a:pt x="7983093" y="2293239"/>
                  </a:cubicBezTo>
                  <a:lnTo>
                    <a:pt x="384556" y="2293239"/>
                  </a:lnTo>
                  <a:cubicBezTo>
                    <a:pt x="172212" y="2293239"/>
                    <a:pt x="0" y="2122170"/>
                    <a:pt x="0" y="1910969"/>
                  </a:cubicBezTo>
                  <a:close/>
                </a:path>
              </a:pathLst>
            </a:custGeom>
            <a:solidFill>
              <a:srgbClr val="75C73E"/>
            </a:solidFill>
          </p:spPr>
          <p:txBody>
            <a:bodyPr/>
            <a:lstStyle/>
            <a:p>
              <a:endParaRPr lang="el-GR"/>
            </a:p>
          </p:txBody>
        </p:sp>
        <p:sp>
          <p:nvSpPr>
            <p:cNvPr id="36" name="Freeform 36"/>
            <p:cNvSpPr/>
            <p:nvPr/>
          </p:nvSpPr>
          <p:spPr>
            <a:xfrm>
              <a:off x="0" y="0"/>
              <a:ext cx="8386700" cy="2312289"/>
            </a:xfrm>
            <a:custGeom>
              <a:avLst/>
              <a:gdLst/>
              <a:ahLst/>
              <a:cxnLst/>
              <a:rect l="l" t="t" r="r" b="b"/>
              <a:pathLst>
                <a:path w="8386700" h="2312289">
                  <a:moveTo>
                    <a:pt x="0" y="391795"/>
                  </a:moveTo>
                  <a:cubicBezTo>
                    <a:pt x="0" y="175387"/>
                    <a:pt x="176530" y="0"/>
                    <a:pt x="394081" y="0"/>
                  </a:cubicBezTo>
                  <a:lnTo>
                    <a:pt x="7992618" y="0"/>
                  </a:lnTo>
                  <a:lnTo>
                    <a:pt x="7992618" y="9525"/>
                  </a:lnTo>
                  <a:lnTo>
                    <a:pt x="7992618" y="0"/>
                  </a:lnTo>
                  <a:cubicBezTo>
                    <a:pt x="8210169" y="0"/>
                    <a:pt x="8386700" y="175387"/>
                    <a:pt x="8386700" y="391795"/>
                  </a:cubicBezTo>
                  <a:lnTo>
                    <a:pt x="8377175" y="391795"/>
                  </a:lnTo>
                  <a:lnTo>
                    <a:pt x="8386700" y="391795"/>
                  </a:lnTo>
                  <a:lnTo>
                    <a:pt x="8386700" y="1920494"/>
                  </a:lnTo>
                  <a:lnTo>
                    <a:pt x="8377175" y="1920494"/>
                  </a:lnTo>
                  <a:lnTo>
                    <a:pt x="8386700" y="1920494"/>
                  </a:lnTo>
                  <a:cubicBezTo>
                    <a:pt x="8386700" y="2136902"/>
                    <a:pt x="8210169" y="2312289"/>
                    <a:pt x="7992618" y="2312289"/>
                  </a:cubicBezTo>
                  <a:lnTo>
                    <a:pt x="7992618" y="2302764"/>
                  </a:lnTo>
                  <a:lnTo>
                    <a:pt x="7992618" y="2312289"/>
                  </a:lnTo>
                  <a:lnTo>
                    <a:pt x="394081" y="2312289"/>
                  </a:lnTo>
                  <a:lnTo>
                    <a:pt x="394081" y="2302764"/>
                  </a:lnTo>
                  <a:lnTo>
                    <a:pt x="394081" y="2312289"/>
                  </a:lnTo>
                  <a:cubicBezTo>
                    <a:pt x="176530" y="2312289"/>
                    <a:pt x="0" y="2136902"/>
                    <a:pt x="0" y="1920494"/>
                  </a:cubicBezTo>
                  <a:lnTo>
                    <a:pt x="0" y="391795"/>
                  </a:lnTo>
                  <a:lnTo>
                    <a:pt x="9525" y="391795"/>
                  </a:lnTo>
                  <a:lnTo>
                    <a:pt x="0" y="391795"/>
                  </a:lnTo>
                  <a:moveTo>
                    <a:pt x="19050" y="391795"/>
                  </a:moveTo>
                  <a:lnTo>
                    <a:pt x="19050" y="1920494"/>
                  </a:lnTo>
                  <a:lnTo>
                    <a:pt x="9525" y="1920494"/>
                  </a:lnTo>
                  <a:lnTo>
                    <a:pt x="19050" y="1920494"/>
                  </a:lnTo>
                  <a:cubicBezTo>
                    <a:pt x="19050" y="2126234"/>
                    <a:pt x="186944" y="2293239"/>
                    <a:pt x="394081" y="2293239"/>
                  </a:cubicBezTo>
                  <a:lnTo>
                    <a:pt x="7992618" y="2293239"/>
                  </a:lnTo>
                  <a:cubicBezTo>
                    <a:pt x="8199755" y="2293239"/>
                    <a:pt x="8367650" y="2126361"/>
                    <a:pt x="8367650" y="1920494"/>
                  </a:cubicBezTo>
                  <a:lnTo>
                    <a:pt x="8367650" y="391795"/>
                  </a:lnTo>
                  <a:cubicBezTo>
                    <a:pt x="8367650" y="186055"/>
                    <a:pt x="8199755" y="19050"/>
                    <a:pt x="7992618" y="19050"/>
                  </a:cubicBezTo>
                  <a:lnTo>
                    <a:pt x="394081" y="19050"/>
                  </a:lnTo>
                  <a:lnTo>
                    <a:pt x="394081" y="9525"/>
                  </a:lnTo>
                  <a:lnTo>
                    <a:pt x="394081" y="19050"/>
                  </a:lnTo>
                  <a:cubicBezTo>
                    <a:pt x="186944" y="19050"/>
                    <a:pt x="19050" y="185928"/>
                    <a:pt x="19050" y="391795"/>
                  </a:cubicBezTo>
                  <a:close/>
                </a:path>
              </a:pathLst>
            </a:custGeom>
            <a:solidFill>
              <a:srgbClr val="000000"/>
            </a:solidFill>
          </p:spPr>
          <p:txBody>
            <a:bodyPr/>
            <a:lstStyle/>
            <a:p>
              <a:endParaRPr lang="el-GR"/>
            </a:p>
          </p:txBody>
        </p:sp>
      </p:grpSp>
      <p:grpSp>
        <p:nvGrpSpPr>
          <p:cNvPr id="37" name="Group 37"/>
          <p:cNvGrpSpPr/>
          <p:nvPr/>
        </p:nvGrpSpPr>
        <p:grpSpPr>
          <a:xfrm>
            <a:off x="7847836" y="5200669"/>
            <a:ext cx="6289988" cy="1734187"/>
            <a:chOff x="0" y="0"/>
            <a:chExt cx="8386650" cy="2312250"/>
          </a:xfrm>
        </p:grpSpPr>
        <p:sp>
          <p:nvSpPr>
            <p:cNvPr id="38" name="Freeform 38"/>
            <p:cNvSpPr/>
            <p:nvPr/>
          </p:nvSpPr>
          <p:spPr>
            <a:xfrm>
              <a:off x="9525" y="9525"/>
              <a:ext cx="8367650" cy="2293239"/>
            </a:xfrm>
            <a:custGeom>
              <a:avLst/>
              <a:gdLst/>
              <a:ahLst/>
              <a:cxnLst/>
              <a:rect l="l" t="t" r="r" b="b"/>
              <a:pathLst>
                <a:path w="8367650" h="2293239">
                  <a:moveTo>
                    <a:pt x="0" y="382270"/>
                  </a:moveTo>
                  <a:cubicBezTo>
                    <a:pt x="0" y="171069"/>
                    <a:pt x="172212" y="0"/>
                    <a:pt x="384556" y="0"/>
                  </a:cubicBezTo>
                  <a:lnTo>
                    <a:pt x="7983093" y="0"/>
                  </a:lnTo>
                  <a:cubicBezTo>
                    <a:pt x="8195437" y="0"/>
                    <a:pt x="8367650" y="171069"/>
                    <a:pt x="8367650" y="382270"/>
                  </a:cubicBezTo>
                  <a:lnTo>
                    <a:pt x="8367650" y="1910969"/>
                  </a:lnTo>
                  <a:cubicBezTo>
                    <a:pt x="8367650" y="2122043"/>
                    <a:pt x="8195437" y="2293239"/>
                    <a:pt x="7983093" y="2293239"/>
                  </a:cubicBezTo>
                  <a:lnTo>
                    <a:pt x="384556" y="2293239"/>
                  </a:lnTo>
                  <a:cubicBezTo>
                    <a:pt x="172212" y="2293239"/>
                    <a:pt x="0" y="2122170"/>
                    <a:pt x="0" y="1910969"/>
                  </a:cubicBezTo>
                  <a:close/>
                </a:path>
              </a:pathLst>
            </a:custGeom>
            <a:solidFill>
              <a:srgbClr val="8D5CFF"/>
            </a:solidFill>
          </p:spPr>
          <p:txBody>
            <a:bodyPr/>
            <a:lstStyle/>
            <a:p>
              <a:endParaRPr lang="el-GR"/>
            </a:p>
          </p:txBody>
        </p:sp>
        <p:sp>
          <p:nvSpPr>
            <p:cNvPr id="39" name="Freeform 39"/>
            <p:cNvSpPr/>
            <p:nvPr/>
          </p:nvSpPr>
          <p:spPr>
            <a:xfrm>
              <a:off x="0" y="0"/>
              <a:ext cx="8386700" cy="2312289"/>
            </a:xfrm>
            <a:custGeom>
              <a:avLst/>
              <a:gdLst/>
              <a:ahLst/>
              <a:cxnLst/>
              <a:rect l="l" t="t" r="r" b="b"/>
              <a:pathLst>
                <a:path w="8386700" h="2312289">
                  <a:moveTo>
                    <a:pt x="0" y="391795"/>
                  </a:moveTo>
                  <a:cubicBezTo>
                    <a:pt x="0" y="175387"/>
                    <a:pt x="176530" y="0"/>
                    <a:pt x="394081" y="0"/>
                  </a:cubicBezTo>
                  <a:lnTo>
                    <a:pt x="7992618" y="0"/>
                  </a:lnTo>
                  <a:lnTo>
                    <a:pt x="7992618" y="9525"/>
                  </a:lnTo>
                  <a:lnTo>
                    <a:pt x="7992618" y="0"/>
                  </a:lnTo>
                  <a:cubicBezTo>
                    <a:pt x="8210169" y="0"/>
                    <a:pt x="8386700" y="175387"/>
                    <a:pt x="8386700" y="391795"/>
                  </a:cubicBezTo>
                  <a:lnTo>
                    <a:pt x="8377175" y="391795"/>
                  </a:lnTo>
                  <a:lnTo>
                    <a:pt x="8386700" y="391795"/>
                  </a:lnTo>
                  <a:lnTo>
                    <a:pt x="8386700" y="1920494"/>
                  </a:lnTo>
                  <a:lnTo>
                    <a:pt x="8377175" y="1920494"/>
                  </a:lnTo>
                  <a:lnTo>
                    <a:pt x="8386700" y="1920494"/>
                  </a:lnTo>
                  <a:cubicBezTo>
                    <a:pt x="8386700" y="2136902"/>
                    <a:pt x="8210169" y="2312289"/>
                    <a:pt x="7992618" y="2312289"/>
                  </a:cubicBezTo>
                  <a:lnTo>
                    <a:pt x="7992618" y="2302764"/>
                  </a:lnTo>
                  <a:lnTo>
                    <a:pt x="7992618" y="2312289"/>
                  </a:lnTo>
                  <a:lnTo>
                    <a:pt x="394081" y="2312289"/>
                  </a:lnTo>
                  <a:lnTo>
                    <a:pt x="394081" y="2302764"/>
                  </a:lnTo>
                  <a:lnTo>
                    <a:pt x="394081" y="2312289"/>
                  </a:lnTo>
                  <a:cubicBezTo>
                    <a:pt x="176530" y="2312289"/>
                    <a:pt x="0" y="2136902"/>
                    <a:pt x="0" y="1920494"/>
                  </a:cubicBezTo>
                  <a:lnTo>
                    <a:pt x="0" y="391795"/>
                  </a:lnTo>
                  <a:lnTo>
                    <a:pt x="9525" y="391795"/>
                  </a:lnTo>
                  <a:lnTo>
                    <a:pt x="0" y="391795"/>
                  </a:lnTo>
                  <a:moveTo>
                    <a:pt x="19050" y="391795"/>
                  </a:moveTo>
                  <a:lnTo>
                    <a:pt x="19050" y="1920494"/>
                  </a:lnTo>
                  <a:lnTo>
                    <a:pt x="9525" y="1920494"/>
                  </a:lnTo>
                  <a:lnTo>
                    <a:pt x="19050" y="1920494"/>
                  </a:lnTo>
                  <a:cubicBezTo>
                    <a:pt x="19050" y="2126234"/>
                    <a:pt x="186944" y="2293239"/>
                    <a:pt x="394081" y="2293239"/>
                  </a:cubicBezTo>
                  <a:lnTo>
                    <a:pt x="7992618" y="2293239"/>
                  </a:lnTo>
                  <a:cubicBezTo>
                    <a:pt x="8199755" y="2293239"/>
                    <a:pt x="8367650" y="2126361"/>
                    <a:pt x="8367650" y="1920494"/>
                  </a:cubicBezTo>
                  <a:lnTo>
                    <a:pt x="8367650" y="391795"/>
                  </a:lnTo>
                  <a:cubicBezTo>
                    <a:pt x="8367650" y="186055"/>
                    <a:pt x="8199755" y="19050"/>
                    <a:pt x="7992618" y="19050"/>
                  </a:cubicBezTo>
                  <a:lnTo>
                    <a:pt x="394081" y="19050"/>
                  </a:lnTo>
                  <a:lnTo>
                    <a:pt x="394081" y="9525"/>
                  </a:lnTo>
                  <a:lnTo>
                    <a:pt x="394081" y="19050"/>
                  </a:lnTo>
                  <a:cubicBezTo>
                    <a:pt x="186944" y="19050"/>
                    <a:pt x="19050" y="185928"/>
                    <a:pt x="19050" y="391795"/>
                  </a:cubicBezTo>
                  <a:close/>
                </a:path>
              </a:pathLst>
            </a:custGeom>
            <a:solidFill>
              <a:srgbClr val="000000"/>
            </a:solidFill>
          </p:spPr>
          <p:txBody>
            <a:bodyPr/>
            <a:lstStyle/>
            <a:p>
              <a:endParaRPr lang="el-GR"/>
            </a:p>
          </p:txBody>
        </p:sp>
      </p:grpSp>
      <p:sp>
        <p:nvSpPr>
          <p:cNvPr id="40" name="TextBox 40"/>
          <p:cNvSpPr txBox="1"/>
          <p:nvPr/>
        </p:nvSpPr>
        <p:spPr>
          <a:xfrm>
            <a:off x="1861685" y="3638100"/>
            <a:ext cx="5506500" cy="1333698"/>
          </a:xfrm>
          <a:prstGeom prst="rect">
            <a:avLst/>
          </a:prstGeom>
        </p:spPr>
        <p:txBody>
          <a:bodyPr lIns="0" tIns="0" rIns="0" bIns="0" rtlCol="0" anchor="t">
            <a:spAutoFit/>
          </a:bodyPr>
          <a:lstStyle/>
          <a:p>
            <a:pPr>
              <a:lnSpc>
                <a:spcPts val="2640"/>
              </a:lnSpc>
            </a:pPr>
            <a:r>
              <a:rPr lang="es-ES" sz="2200" dirty="0">
                <a:solidFill>
                  <a:srgbClr val="FFFFFF"/>
                </a:solidFill>
                <a:latin typeface="Arial"/>
                <a:ea typeface="Arial"/>
                <a:cs typeface="Arial"/>
                <a:sym typeface="Arial"/>
              </a:rPr>
              <a:t>Las empresas deben adoptar modelos más circulares para la provisión de bienes y servicios, ayudando a reducir el consumo de recursos.</a:t>
            </a:r>
            <a:endParaRPr lang="en-US" sz="2200" dirty="0">
              <a:solidFill>
                <a:srgbClr val="FFFFFF"/>
              </a:solidFill>
              <a:latin typeface="Arial"/>
              <a:ea typeface="Arial"/>
              <a:cs typeface="Arial"/>
              <a:sym typeface="Arial"/>
            </a:endParaRPr>
          </a:p>
        </p:txBody>
      </p:sp>
      <p:sp>
        <p:nvSpPr>
          <p:cNvPr id="41" name="TextBox 41"/>
          <p:cNvSpPr txBox="1"/>
          <p:nvPr/>
        </p:nvSpPr>
        <p:spPr>
          <a:xfrm>
            <a:off x="1861685" y="5381962"/>
            <a:ext cx="5470500" cy="1352550"/>
          </a:xfrm>
          <a:prstGeom prst="rect">
            <a:avLst/>
          </a:prstGeom>
        </p:spPr>
        <p:txBody>
          <a:bodyPr lIns="0" tIns="0" rIns="0" bIns="0" rtlCol="0" anchor="t">
            <a:spAutoFit/>
          </a:bodyPr>
          <a:lstStyle/>
          <a:p>
            <a:pPr>
              <a:lnSpc>
                <a:spcPts val="2640"/>
              </a:lnSpc>
            </a:pPr>
            <a:r>
              <a:rPr lang="es-ES" sz="2200" dirty="0">
                <a:solidFill>
                  <a:srgbClr val="FFFFFF"/>
                </a:solidFill>
                <a:latin typeface="Arial"/>
                <a:ea typeface="Arial"/>
                <a:cs typeface="Arial"/>
                <a:sym typeface="Arial"/>
              </a:rPr>
              <a:t>Se debería animar a los consumidores a realizar compras sostenibles y a utilizarlos durante mucho tiempo para ayudar a mantener su valor alto.</a:t>
            </a:r>
            <a:endParaRPr lang="en-US" sz="2200" dirty="0">
              <a:solidFill>
                <a:srgbClr val="FFFFFF"/>
              </a:solidFill>
              <a:latin typeface="Arial"/>
              <a:ea typeface="Arial"/>
              <a:cs typeface="Arial"/>
              <a:sym typeface="Arial"/>
            </a:endParaRPr>
          </a:p>
        </p:txBody>
      </p:sp>
      <p:sp>
        <p:nvSpPr>
          <p:cNvPr id="42" name="TextBox 42"/>
          <p:cNvSpPr txBox="1"/>
          <p:nvPr/>
        </p:nvSpPr>
        <p:spPr>
          <a:xfrm>
            <a:off x="8344197" y="3471412"/>
            <a:ext cx="5604600" cy="1352550"/>
          </a:xfrm>
          <a:prstGeom prst="rect">
            <a:avLst/>
          </a:prstGeom>
        </p:spPr>
        <p:txBody>
          <a:bodyPr lIns="0" tIns="0" rIns="0" bIns="0" rtlCol="0" anchor="t">
            <a:spAutoFit/>
          </a:bodyPr>
          <a:lstStyle/>
          <a:p>
            <a:pPr>
              <a:lnSpc>
                <a:spcPts val="2640"/>
              </a:lnSpc>
            </a:pPr>
            <a:r>
              <a:rPr lang="es-ES" sz="2200" dirty="0">
                <a:solidFill>
                  <a:srgbClr val="FFFFFF"/>
                </a:solidFill>
                <a:latin typeface="Arial"/>
                <a:ea typeface="Arial"/>
                <a:cs typeface="Arial"/>
                <a:sym typeface="Arial"/>
              </a:rPr>
              <a:t>Los flujos de materiales deben reducirse, con el objetivo de reducir el uso de materiales vírgenes y reciclar la cantidad decreciente de residuos generados.</a:t>
            </a:r>
            <a:endParaRPr lang="en-US" sz="2200" dirty="0">
              <a:solidFill>
                <a:srgbClr val="FFFFFF"/>
              </a:solidFill>
              <a:latin typeface="Arial"/>
              <a:ea typeface="Arial"/>
              <a:cs typeface="Arial"/>
              <a:sym typeface="Arial"/>
            </a:endParaRPr>
          </a:p>
        </p:txBody>
      </p:sp>
      <p:sp>
        <p:nvSpPr>
          <p:cNvPr id="43" name="TextBox 43"/>
          <p:cNvSpPr txBox="1"/>
          <p:nvPr/>
        </p:nvSpPr>
        <p:spPr>
          <a:xfrm>
            <a:off x="8344197" y="5376788"/>
            <a:ext cx="5297250" cy="1352550"/>
          </a:xfrm>
          <a:prstGeom prst="rect">
            <a:avLst/>
          </a:prstGeom>
        </p:spPr>
        <p:txBody>
          <a:bodyPr lIns="0" tIns="0" rIns="0" bIns="0" rtlCol="0" anchor="t">
            <a:spAutoFit/>
          </a:bodyPr>
          <a:lstStyle/>
          <a:p>
            <a:pPr>
              <a:lnSpc>
                <a:spcPts val="2640"/>
              </a:lnSpc>
            </a:pPr>
            <a:r>
              <a:rPr lang="es-ES" sz="2200" dirty="0">
                <a:solidFill>
                  <a:srgbClr val="FFFFFF"/>
                </a:solidFill>
                <a:latin typeface="Arial"/>
                <a:ea typeface="Arial"/>
                <a:cs typeface="Arial"/>
                <a:sym typeface="Arial"/>
              </a:rPr>
              <a:t>Un marco habilitador para promover este enfoque. Esto implica que deben existir políticas sólidas así como una financiación adecuada para la transición.</a:t>
            </a:r>
            <a:endParaRPr lang="en-US" sz="2200" dirty="0">
              <a:solidFill>
                <a:srgbClr val="FFFFFF"/>
              </a:solidFill>
              <a:latin typeface="Arial"/>
              <a:ea typeface="Arial"/>
              <a:cs typeface="Arial"/>
              <a:sym typeface="Arial"/>
            </a:endParaRPr>
          </a:p>
        </p:txBody>
      </p:sp>
      <p:grpSp>
        <p:nvGrpSpPr>
          <p:cNvPr id="44" name="Group 44"/>
          <p:cNvGrpSpPr/>
          <p:nvPr/>
        </p:nvGrpSpPr>
        <p:grpSpPr>
          <a:xfrm>
            <a:off x="595158" y="-400078"/>
            <a:ext cx="12424072" cy="3153881"/>
            <a:chOff x="0" y="0"/>
            <a:chExt cx="23830969" cy="6049550"/>
          </a:xfrm>
        </p:grpSpPr>
        <p:sp>
          <p:nvSpPr>
            <p:cNvPr id="45" name="Freeform 45"/>
            <p:cNvSpPr/>
            <p:nvPr/>
          </p:nvSpPr>
          <p:spPr>
            <a:xfrm>
              <a:off x="0" y="0"/>
              <a:ext cx="23830969" cy="6049550"/>
            </a:xfrm>
            <a:custGeom>
              <a:avLst/>
              <a:gdLst/>
              <a:ahLst/>
              <a:cxnLst/>
              <a:rect l="l" t="t" r="r" b="b"/>
              <a:pathLst>
                <a:path w="23830969" h="6049550">
                  <a:moveTo>
                    <a:pt x="0" y="0"/>
                  </a:moveTo>
                  <a:lnTo>
                    <a:pt x="23830969" y="0"/>
                  </a:lnTo>
                  <a:lnTo>
                    <a:pt x="23830969" y="6049550"/>
                  </a:lnTo>
                  <a:lnTo>
                    <a:pt x="0" y="6049550"/>
                  </a:lnTo>
                  <a:close/>
                </a:path>
              </a:pathLst>
            </a:custGeom>
            <a:solidFill>
              <a:srgbClr val="000000">
                <a:alpha val="0"/>
              </a:srgbClr>
            </a:solidFill>
          </p:spPr>
          <p:txBody>
            <a:bodyPr/>
            <a:lstStyle/>
            <a:p>
              <a:endParaRPr lang="el-GR"/>
            </a:p>
          </p:txBody>
        </p:sp>
        <p:sp>
          <p:nvSpPr>
            <p:cNvPr id="46" name="TextBox 46"/>
            <p:cNvSpPr txBox="1"/>
            <p:nvPr/>
          </p:nvSpPr>
          <p:spPr>
            <a:xfrm>
              <a:off x="0" y="57150"/>
              <a:ext cx="23830969" cy="5992400"/>
            </a:xfrm>
            <a:prstGeom prst="rect">
              <a:avLst/>
            </a:prstGeom>
          </p:spPr>
          <p:txBody>
            <a:bodyPr lIns="0" tIns="0" rIns="0" bIns="0" rtlCol="0" anchor="ctr"/>
            <a:lstStyle/>
            <a:p>
              <a:pPr>
                <a:lnSpc>
                  <a:spcPts val="5184"/>
                </a:lnSpc>
              </a:pPr>
              <a:r>
                <a:rPr lang="en-US" sz="4800" b="1" dirty="0">
                  <a:solidFill>
                    <a:srgbClr val="8D5CFF"/>
                  </a:solidFill>
                  <a:latin typeface="Georgia Bold"/>
                  <a:ea typeface="Georgia Bold"/>
                  <a:cs typeface="Georgia Bold"/>
                  <a:sym typeface="Georgia Bold"/>
                </a:rPr>
                <a:t>La </a:t>
              </a:r>
              <a:r>
                <a:rPr lang="en-US" sz="4800" b="1" dirty="0" err="1">
                  <a:solidFill>
                    <a:srgbClr val="8D5CFF"/>
                  </a:solidFill>
                  <a:latin typeface="Georgia Bold"/>
                  <a:ea typeface="Georgia Bold"/>
                  <a:cs typeface="Georgia Bold"/>
                  <a:sym typeface="Georgia Bold"/>
                </a:rPr>
                <a:t>economía</a:t>
              </a:r>
              <a:r>
                <a:rPr lang="en-US" sz="4800" b="1" dirty="0">
                  <a:solidFill>
                    <a:srgbClr val="8D5CFF"/>
                  </a:solidFill>
                  <a:latin typeface="Georgia Bold"/>
                  <a:ea typeface="Georgia Bold"/>
                  <a:cs typeface="Georgia Bold"/>
                  <a:sym typeface="Georgia Bold"/>
                </a:rPr>
                <a:t> circular </a:t>
              </a:r>
              <a:r>
                <a:rPr lang="en-US" sz="4800" b="1" dirty="0" err="1">
                  <a:solidFill>
                    <a:srgbClr val="8D5CFF"/>
                  </a:solidFill>
                  <a:latin typeface="Georgia Bold"/>
                  <a:ea typeface="Georgia Bold"/>
                  <a:cs typeface="Georgia Bold"/>
                  <a:sym typeface="Georgia Bold"/>
                </a:rPr>
                <a:t>europea</a:t>
              </a:r>
              <a:r>
                <a:rPr lang="en-US" sz="4800" b="1" dirty="0">
                  <a:solidFill>
                    <a:srgbClr val="8D5CFF"/>
                  </a:solidFill>
                  <a:latin typeface="Georgia Bold"/>
                  <a:ea typeface="Georgia Bold"/>
                  <a:cs typeface="Georgia Bold"/>
                  <a:sym typeface="Georgia Bold"/>
                </a:rPr>
                <a:t>:</a:t>
              </a:r>
            </a:p>
            <a:p>
              <a:pPr>
                <a:lnSpc>
                  <a:spcPts val="5184"/>
                </a:lnSpc>
              </a:pPr>
              <a:r>
                <a:rPr lang="en-US" sz="4800" dirty="0">
                  <a:solidFill>
                    <a:srgbClr val="8D5CFF"/>
                  </a:solidFill>
                  <a:latin typeface="Georgia"/>
                  <a:ea typeface="Georgia"/>
                  <a:cs typeface="Georgia"/>
                  <a:sym typeface="Georgia"/>
                </a:rPr>
                <a:t>¿</a:t>
              </a:r>
              <a:r>
                <a:rPr lang="en-US" sz="4800" dirty="0" err="1">
                  <a:solidFill>
                    <a:srgbClr val="8D5CFF"/>
                  </a:solidFill>
                  <a:latin typeface="Georgia"/>
                  <a:ea typeface="Georgia"/>
                  <a:cs typeface="Georgia"/>
                  <a:sym typeface="Georgia"/>
                </a:rPr>
                <a:t>Qué</a:t>
              </a:r>
              <a:r>
                <a:rPr lang="en-US" sz="4800" dirty="0">
                  <a:solidFill>
                    <a:srgbClr val="8D5CFF"/>
                  </a:solidFill>
                  <a:latin typeface="Georgia"/>
                  <a:ea typeface="Georgia"/>
                  <a:cs typeface="Georgia"/>
                  <a:sym typeface="Georgia"/>
                </a:rPr>
                <a:t> hay </a:t>
              </a:r>
              <a:r>
                <a:rPr lang="en-US" sz="4800" dirty="0" err="1">
                  <a:solidFill>
                    <a:srgbClr val="8D5CFF"/>
                  </a:solidFill>
                  <a:latin typeface="Georgia"/>
                  <a:ea typeface="Georgia"/>
                  <a:cs typeface="Georgia"/>
                  <a:sym typeface="Georgia"/>
                </a:rPr>
                <a:t>que</a:t>
              </a:r>
              <a:r>
                <a:rPr lang="en-US" sz="4800" dirty="0">
                  <a:solidFill>
                    <a:srgbClr val="8D5CFF"/>
                  </a:solidFill>
                  <a:latin typeface="Georgia"/>
                  <a:ea typeface="Georgia"/>
                  <a:cs typeface="Georgia"/>
                  <a:sym typeface="Georgia"/>
                </a:rPr>
                <a:t> </a:t>
              </a:r>
              <a:r>
                <a:rPr lang="en-US" sz="4800" dirty="0" err="1">
                  <a:solidFill>
                    <a:srgbClr val="8D5CFF"/>
                  </a:solidFill>
                  <a:latin typeface="Georgia"/>
                  <a:ea typeface="Georgia"/>
                  <a:cs typeface="Georgia"/>
                  <a:sym typeface="Georgia"/>
                </a:rPr>
                <a:t>hacer</a:t>
              </a:r>
              <a:r>
                <a:rPr lang="en-US" sz="4800" dirty="0">
                  <a:solidFill>
                    <a:srgbClr val="8D5CFF"/>
                  </a:solidFill>
                  <a:latin typeface="Georgia"/>
                  <a:ea typeface="Georgia"/>
                  <a:cs typeface="Georgia"/>
                  <a:sym typeface="Georgia"/>
                </a:rPr>
                <a:t>?</a:t>
              </a:r>
              <a:endParaRPr lang="en-US" sz="4800" dirty="0">
                <a:solidFill>
                  <a:srgbClr val="19112C"/>
                </a:solidFill>
                <a:latin typeface="Georgia"/>
                <a:ea typeface="Georgia"/>
                <a:cs typeface="Georgia"/>
                <a:sym typeface="Georgia"/>
              </a:endParaRPr>
            </a:p>
          </p:txBody>
        </p:sp>
      </p:grpSp>
      <p:pic>
        <p:nvPicPr>
          <p:cNvPr id="47" name="Picture 2" descr="Cofinanciado por el programa Erasmus+ de la Unión Europea Horizontal">
            <a:extLst>
              <a:ext uri="{FF2B5EF4-FFF2-40B4-BE49-F238E27FC236}">
                <a16:creationId xmlns:a16="http://schemas.microsoft.com/office/drawing/2014/main" id="{5BB6500B-36B7-F3B6-295E-3D1EFFB2D4B2}"/>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0358810" y="0"/>
            <a:ext cx="9668996" cy="8239990"/>
            <a:chOff x="0" y="0"/>
            <a:chExt cx="12891994" cy="10986654"/>
          </a:xfrm>
        </p:grpSpPr>
        <p:sp>
          <p:nvSpPr>
            <p:cNvPr id="20" name="Freeform 20"/>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8"/>
              <a:stretch>
                <a:fillRect b="-2"/>
              </a:stretch>
            </a:blipFill>
          </p:spPr>
          <p:txBody>
            <a:bodyPr/>
            <a:lstStyle/>
            <a:p>
              <a:endParaRPr lang="el-GR"/>
            </a:p>
          </p:txBody>
        </p:sp>
      </p:grpSp>
      <p:grpSp>
        <p:nvGrpSpPr>
          <p:cNvPr id="21" name="Group 21"/>
          <p:cNvGrpSpPr/>
          <p:nvPr/>
        </p:nvGrpSpPr>
        <p:grpSpPr>
          <a:xfrm>
            <a:off x="1028700" y="578304"/>
            <a:ext cx="9091683" cy="1988345"/>
            <a:chOff x="0" y="0"/>
            <a:chExt cx="12122244" cy="2651126"/>
          </a:xfrm>
        </p:grpSpPr>
        <p:sp>
          <p:nvSpPr>
            <p:cNvPr id="22" name="Freeform 22"/>
            <p:cNvSpPr/>
            <p:nvPr/>
          </p:nvSpPr>
          <p:spPr>
            <a:xfrm>
              <a:off x="0" y="0"/>
              <a:ext cx="12122244" cy="2651126"/>
            </a:xfrm>
            <a:custGeom>
              <a:avLst/>
              <a:gdLst/>
              <a:ahLst/>
              <a:cxnLst/>
              <a:rect l="l" t="t" r="r" b="b"/>
              <a:pathLst>
                <a:path w="12122244" h="2651126">
                  <a:moveTo>
                    <a:pt x="0" y="0"/>
                  </a:moveTo>
                  <a:lnTo>
                    <a:pt x="12122244" y="0"/>
                  </a:lnTo>
                  <a:lnTo>
                    <a:pt x="12122244" y="2651126"/>
                  </a:lnTo>
                  <a:lnTo>
                    <a:pt x="0" y="2651126"/>
                  </a:lnTo>
                  <a:close/>
                </a:path>
              </a:pathLst>
            </a:custGeom>
            <a:solidFill>
              <a:srgbClr val="000000">
                <a:alpha val="0"/>
              </a:srgbClr>
            </a:solidFill>
          </p:spPr>
          <p:txBody>
            <a:bodyPr/>
            <a:lstStyle/>
            <a:p>
              <a:endParaRPr lang="el-GR"/>
            </a:p>
          </p:txBody>
        </p:sp>
        <p:sp>
          <p:nvSpPr>
            <p:cNvPr id="23" name="TextBox 23"/>
            <p:cNvSpPr txBox="1"/>
            <p:nvPr/>
          </p:nvSpPr>
          <p:spPr>
            <a:xfrm>
              <a:off x="0" y="66675"/>
              <a:ext cx="12122244" cy="2584451"/>
            </a:xfrm>
            <a:prstGeom prst="rect">
              <a:avLst/>
            </a:prstGeom>
          </p:spPr>
          <p:txBody>
            <a:bodyPr lIns="0" tIns="0" rIns="0" bIns="0" rtlCol="0" anchor="ctr"/>
            <a:lstStyle/>
            <a:p>
              <a:pPr>
                <a:lnSpc>
                  <a:spcPts val="6480"/>
                </a:lnSpc>
              </a:pPr>
              <a:r>
                <a:rPr lang="en-US" sz="6000" b="1" dirty="0" err="1">
                  <a:solidFill>
                    <a:srgbClr val="19112C"/>
                  </a:solidFill>
                  <a:latin typeface="Georgia Bold"/>
                  <a:ea typeface="Georgia Bold"/>
                  <a:cs typeface="Georgia Bold"/>
                  <a:sym typeface="Georgia Bold"/>
                </a:rPr>
                <a:t>Circularidad</a:t>
              </a:r>
              <a:r>
                <a:rPr lang="en-US" sz="6000" b="1" dirty="0">
                  <a:solidFill>
                    <a:srgbClr val="19112C"/>
                  </a:solidFill>
                  <a:latin typeface="Georgia Bold"/>
                  <a:ea typeface="Georgia Bold"/>
                  <a:cs typeface="Georgia Bold"/>
                  <a:sym typeface="Georgia Bold"/>
                </a:rPr>
                <a:t> </a:t>
              </a:r>
              <a:r>
                <a:rPr lang="en-US" sz="6000" b="1" dirty="0" err="1">
                  <a:solidFill>
                    <a:srgbClr val="19112C"/>
                  </a:solidFill>
                  <a:latin typeface="Georgia Bold"/>
                  <a:ea typeface="Georgia Bold"/>
                  <a:cs typeface="Georgia Bold"/>
                  <a:sym typeface="Georgia Bold"/>
                </a:rPr>
                <a:t>en</a:t>
              </a:r>
              <a:r>
                <a:rPr lang="en-US" sz="6000" b="1" dirty="0">
                  <a:solidFill>
                    <a:srgbClr val="19112C"/>
                  </a:solidFill>
                  <a:latin typeface="Georgia Bold"/>
                  <a:ea typeface="Georgia Bold"/>
                  <a:cs typeface="Georgia Bold"/>
                  <a:sym typeface="Georgia Bold"/>
                </a:rPr>
                <a:t> textiles</a:t>
              </a:r>
            </a:p>
          </p:txBody>
        </p:sp>
      </p:grpSp>
      <p:sp>
        <p:nvSpPr>
          <p:cNvPr id="24" name="TextBox 24"/>
          <p:cNvSpPr txBox="1"/>
          <p:nvPr/>
        </p:nvSpPr>
        <p:spPr>
          <a:xfrm>
            <a:off x="1028700" y="3214687"/>
            <a:ext cx="9620786" cy="3877985"/>
          </a:xfrm>
          <a:prstGeom prst="rect">
            <a:avLst/>
          </a:prstGeom>
        </p:spPr>
        <p:txBody>
          <a:bodyPr lIns="0" tIns="0" rIns="0" bIns="0" rtlCol="0" anchor="t">
            <a:spAutoFit/>
          </a:bodyPr>
          <a:lstStyle/>
          <a:p>
            <a:r>
              <a:rPr lang="es-ES" sz="3600" dirty="0">
                <a:latin typeface="Arial" panose="020B0604020202020204" pitchFamily="34" charset="0"/>
                <a:cs typeface="Arial" panose="020B0604020202020204" pitchFamily="34" charset="0"/>
              </a:rPr>
              <a:t>¿Qué es un modelo de negocio textil circular?</a:t>
            </a:r>
          </a:p>
          <a:p>
            <a:endParaRPr lang="es-ES" sz="3600" dirty="0">
              <a:latin typeface="Arial" panose="020B0604020202020204" pitchFamily="34" charset="0"/>
              <a:cs typeface="Arial" panose="020B0604020202020204" pitchFamily="34" charset="0"/>
            </a:endParaRPr>
          </a:p>
          <a:p>
            <a:pPr>
              <a:buFontTx/>
              <a:buChar char="-"/>
            </a:pPr>
            <a:r>
              <a:rPr lang="es-ES" sz="3600" dirty="0">
                <a:latin typeface="Arial" panose="020B0604020202020204" pitchFamily="34" charset="0"/>
                <a:cs typeface="Arial" panose="020B0604020202020204" pitchFamily="34" charset="0"/>
              </a:rPr>
              <a:t>¿Cuales son los principios de la economía circular?</a:t>
            </a:r>
          </a:p>
          <a:p>
            <a:pPr>
              <a:buFontTx/>
              <a:buChar char="-"/>
            </a:pPr>
            <a:r>
              <a:rPr lang="es-ES" sz="3600" dirty="0">
                <a:latin typeface="Arial" panose="020B0604020202020204" pitchFamily="34" charset="0"/>
                <a:cs typeface="Arial" panose="020B0604020202020204" pitchFamily="34" charset="0"/>
              </a:rPr>
              <a:t>¿Como se aplican en el sector textil?</a:t>
            </a:r>
          </a:p>
          <a:p>
            <a:pPr>
              <a:buFontTx/>
              <a:buChar char="-"/>
            </a:pPr>
            <a:r>
              <a:rPr lang="es-ES" sz="3600" dirty="0">
                <a:latin typeface="Arial" panose="020B0604020202020204" pitchFamily="34" charset="0"/>
                <a:cs typeface="Arial" panose="020B0604020202020204" pitchFamily="34" charset="0"/>
              </a:rPr>
              <a:t>¿Cuales son los mayores retos a su implementación? </a:t>
            </a:r>
          </a:p>
        </p:txBody>
      </p:sp>
      <p:pic>
        <p:nvPicPr>
          <p:cNvPr id="25" name="Picture 2" descr="Cofinanciado por el programa Erasmus+ de la Unión Europea Horizontal">
            <a:extLst>
              <a:ext uri="{FF2B5EF4-FFF2-40B4-BE49-F238E27FC236}">
                <a16:creationId xmlns:a16="http://schemas.microsoft.com/office/drawing/2014/main" id="{1B5B4DF6-172A-B03D-4EAB-61123F752ACE}"/>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8"/>
              <a:stretch>
                <a:fillRect l="-33" r="-33"/>
              </a:stretch>
            </a:blipFill>
          </p:spPr>
          <p:txBody>
            <a:bodyPr/>
            <a:lstStyle/>
            <a:p>
              <a:endParaRPr lang="el-GR"/>
            </a:p>
          </p:txBody>
        </p:sp>
      </p:grpSp>
      <p:sp>
        <p:nvSpPr>
          <p:cNvPr id="21" name="TextBox 21"/>
          <p:cNvSpPr txBox="1"/>
          <p:nvPr/>
        </p:nvSpPr>
        <p:spPr>
          <a:xfrm>
            <a:off x="633692" y="3430577"/>
            <a:ext cx="10186708" cy="410369"/>
          </a:xfrm>
          <a:prstGeom prst="rect">
            <a:avLst/>
          </a:prstGeom>
        </p:spPr>
        <p:txBody>
          <a:bodyPr wrap="square" lIns="0" tIns="0" rIns="0" bIns="0" rtlCol="0" anchor="t">
            <a:spAutoFit/>
          </a:bodyPr>
          <a:lstStyle/>
          <a:p>
            <a:pPr>
              <a:lnSpc>
                <a:spcPts val="3210"/>
              </a:lnSpc>
            </a:pPr>
            <a:r>
              <a:rPr lang="es-ES" sz="2972" dirty="0">
                <a:solidFill>
                  <a:srgbClr val="FFFFFF"/>
                </a:solidFill>
                <a:latin typeface="Arial"/>
                <a:ea typeface="Arial"/>
                <a:cs typeface="Arial"/>
                <a:sym typeface="Arial"/>
              </a:rPr>
              <a:t>El sector textil es una de las industrias más contaminantes</a:t>
            </a:r>
            <a:endParaRPr lang="en-US" sz="2972" dirty="0">
              <a:solidFill>
                <a:srgbClr val="FFFFFF"/>
              </a:solidFill>
              <a:latin typeface="Arial"/>
              <a:ea typeface="Arial"/>
              <a:cs typeface="Arial"/>
              <a:sym typeface="Arial"/>
            </a:endParaRPr>
          </a:p>
        </p:txBody>
      </p:sp>
      <p:grpSp>
        <p:nvGrpSpPr>
          <p:cNvPr id="22" name="Group 22"/>
          <p:cNvGrpSpPr/>
          <p:nvPr/>
        </p:nvGrpSpPr>
        <p:grpSpPr>
          <a:xfrm>
            <a:off x="736392" y="2535954"/>
            <a:ext cx="2770594" cy="838197"/>
            <a:chOff x="0" y="0"/>
            <a:chExt cx="3694126" cy="1117596"/>
          </a:xfrm>
        </p:grpSpPr>
        <p:sp>
          <p:nvSpPr>
            <p:cNvPr id="23" name="Freeform 23"/>
            <p:cNvSpPr/>
            <p:nvPr/>
          </p:nvSpPr>
          <p:spPr>
            <a:xfrm>
              <a:off x="0" y="0"/>
              <a:ext cx="3694126" cy="1117596"/>
            </a:xfrm>
            <a:custGeom>
              <a:avLst/>
              <a:gdLst/>
              <a:ahLst/>
              <a:cxnLst/>
              <a:rect l="l" t="t" r="r" b="b"/>
              <a:pathLst>
                <a:path w="3694126" h="1117596">
                  <a:moveTo>
                    <a:pt x="0" y="0"/>
                  </a:moveTo>
                  <a:lnTo>
                    <a:pt x="3694126" y="0"/>
                  </a:lnTo>
                  <a:lnTo>
                    <a:pt x="3694126" y="1117596"/>
                  </a:lnTo>
                  <a:lnTo>
                    <a:pt x="0" y="1117596"/>
                  </a:lnTo>
                  <a:close/>
                </a:path>
              </a:pathLst>
            </a:custGeom>
            <a:solidFill>
              <a:srgbClr val="000000">
                <a:alpha val="0"/>
              </a:srgbClr>
            </a:solidFill>
          </p:spPr>
          <p:txBody>
            <a:bodyPr/>
            <a:lstStyle/>
            <a:p>
              <a:endParaRPr lang="el-GR"/>
            </a:p>
          </p:txBody>
        </p:sp>
        <p:sp>
          <p:nvSpPr>
            <p:cNvPr id="24" name="TextBox 24"/>
            <p:cNvSpPr txBox="1"/>
            <p:nvPr/>
          </p:nvSpPr>
          <p:spPr>
            <a:xfrm>
              <a:off x="0" y="38100"/>
              <a:ext cx="3694126" cy="1079496"/>
            </a:xfrm>
            <a:prstGeom prst="rect">
              <a:avLst/>
            </a:prstGeom>
          </p:spPr>
          <p:txBody>
            <a:bodyPr lIns="0" tIns="0" rIns="0" bIns="0" rtlCol="0" anchor="b"/>
            <a:lstStyle/>
            <a:p>
              <a:pPr algn="l">
                <a:lnSpc>
                  <a:spcPts val="4536"/>
                </a:lnSpc>
              </a:pPr>
              <a:r>
                <a:rPr lang="en-US" sz="4200" b="1" dirty="0">
                  <a:solidFill>
                    <a:srgbClr val="FFFFFF"/>
                  </a:solidFill>
                  <a:latin typeface="Georgia Bold"/>
                  <a:ea typeface="Georgia Bold"/>
                  <a:cs typeface="Georgia Bold"/>
                  <a:sym typeface="Georgia Bold"/>
                </a:rPr>
                <a:t>Hoy</a:t>
              </a:r>
            </a:p>
          </p:txBody>
        </p:sp>
      </p:grpSp>
      <p:grpSp>
        <p:nvGrpSpPr>
          <p:cNvPr id="25" name="Group 25"/>
          <p:cNvGrpSpPr/>
          <p:nvPr/>
        </p:nvGrpSpPr>
        <p:grpSpPr>
          <a:xfrm rot="-5400000">
            <a:off x="10951588" y="2989701"/>
            <a:ext cx="682606" cy="1341018"/>
            <a:chOff x="0" y="0"/>
            <a:chExt cx="910142" cy="1788024"/>
          </a:xfrm>
        </p:grpSpPr>
        <p:sp>
          <p:nvSpPr>
            <p:cNvPr id="26" name="Freeform 26"/>
            <p:cNvSpPr/>
            <p:nvPr/>
          </p:nvSpPr>
          <p:spPr>
            <a:xfrm>
              <a:off x="12700" y="12700"/>
              <a:ext cx="884682" cy="1762633"/>
            </a:xfrm>
            <a:custGeom>
              <a:avLst/>
              <a:gdLst/>
              <a:ahLst/>
              <a:cxnLst/>
              <a:rect l="l" t="t" r="r" b="b"/>
              <a:pathLst>
                <a:path w="884682" h="1762633">
                  <a:moveTo>
                    <a:pt x="0" y="1314069"/>
                  </a:moveTo>
                  <a:lnTo>
                    <a:pt x="221234" y="1314069"/>
                  </a:lnTo>
                  <a:lnTo>
                    <a:pt x="221234" y="0"/>
                  </a:lnTo>
                  <a:lnTo>
                    <a:pt x="663575" y="0"/>
                  </a:lnTo>
                  <a:lnTo>
                    <a:pt x="663575" y="1314069"/>
                  </a:lnTo>
                  <a:lnTo>
                    <a:pt x="884682" y="1314069"/>
                  </a:lnTo>
                  <a:lnTo>
                    <a:pt x="442341" y="1762633"/>
                  </a:lnTo>
                  <a:close/>
                </a:path>
              </a:pathLst>
            </a:custGeom>
            <a:solidFill>
              <a:srgbClr val="FFFFFF"/>
            </a:solidFill>
          </p:spPr>
          <p:txBody>
            <a:bodyPr/>
            <a:lstStyle/>
            <a:p>
              <a:endParaRPr lang="el-GR"/>
            </a:p>
          </p:txBody>
        </p:sp>
        <p:sp>
          <p:nvSpPr>
            <p:cNvPr id="27" name="Freeform 27"/>
            <p:cNvSpPr/>
            <p:nvPr/>
          </p:nvSpPr>
          <p:spPr>
            <a:xfrm>
              <a:off x="-1016" y="0"/>
              <a:ext cx="911987" cy="1788033"/>
            </a:xfrm>
            <a:custGeom>
              <a:avLst/>
              <a:gdLst/>
              <a:ahLst/>
              <a:cxnLst/>
              <a:rect l="l" t="t" r="r" b="b"/>
              <a:pathLst>
                <a:path w="911987" h="1788033">
                  <a:moveTo>
                    <a:pt x="13716" y="1314069"/>
                  </a:moveTo>
                  <a:lnTo>
                    <a:pt x="234950" y="1314069"/>
                  </a:lnTo>
                  <a:lnTo>
                    <a:pt x="234950" y="1326769"/>
                  </a:lnTo>
                  <a:lnTo>
                    <a:pt x="222250" y="1326769"/>
                  </a:lnTo>
                  <a:lnTo>
                    <a:pt x="222250" y="12700"/>
                  </a:lnTo>
                  <a:cubicBezTo>
                    <a:pt x="222250" y="5715"/>
                    <a:pt x="227965" y="0"/>
                    <a:pt x="234950" y="0"/>
                  </a:cubicBezTo>
                  <a:lnTo>
                    <a:pt x="677291" y="0"/>
                  </a:lnTo>
                  <a:cubicBezTo>
                    <a:pt x="684276" y="0"/>
                    <a:pt x="689991" y="5715"/>
                    <a:pt x="689991" y="12700"/>
                  </a:cubicBezTo>
                  <a:lnTo>
                    <a:pt x="689991" y="1326769"/>
                  </a:lnTo>
                  <a:lnTo>
                    <a:pt x="677291" y="1326769"/>
                  </a:lnTo>
                  <a:lnTo>
                    <a:pt x="677291" y="1314069"/>
                  </a:lnTo>
                  <a:lnTo>
                    <a:pt x="898398" y="1314069"/>
                  </a:lnTo>
                  <a:cubicBezTo>
                    <a:pt x="903478" y="1314069"/>
                    <a:pt x="908177" y="1317117"/>
                    <a:pt x="910082" y="1321816"/>
                  </a:cubicBezTo>
                  <a:cubicBezTo>
                    <a:pt x="911987" y="1326515"/>
                    <a:pt x="910971" y="1331976"/>
                    <a:pt x="907415" y="1335659"/>
                  </a:cubicBezTo>
                  <a:lnTo>
                    <a:pt x="465074" y="1784223"/>
                  </a:lnTo>
                  <a:cubicBezTo>
                    <a:pt x="462661" y="1786636"/>
                    <a:pt x="459486" y="1788033"/>
                    <a:pt x="456057" y="1788033"/>
                  </a:cubicBezTo>
                  <a:cubicBezTo>
                    <a:pt x="452628" y="1788033"/>
                    <a:pt x="449453" y="1786636"/>
                    <a:pt x="447040" y="1784223"/>
                  </a:cubicBezTo>
                  <a:lnTo>
                    <a:pt x="4699" y="1335659"/>
                  </a:lnTo>
                  <a:cubicBezTo>
                    <a:pt x="1143" y="1331976"/>
                    <a:pt x="0" y="1326515"/>
                    <a:pt x="2032" y="1321816"/>
                  </a:cubicBezTo>
                  <a:cubicBezTo>
                    <a:pt x="4064" y="1317117"/>
                    <a:pt x="8636" y="1314069"/>
                    <a:pt x="13716" y="1314069"/>
                  </a:cubicBezTo>
                  <a:moveTo>
                    <a:pt x="13716" y="1339469"/>
                  </a:moveTo>
                  <a:lnTo>
                    <a:pt x="13716" y="1326769"/>
                  </a:lnTo>
                  <a:lnTo>
                    <a:pt x="22733" y="1317879"/>
                  </a:lnTo>
                  <a:lnTo>
                    <a:pt x="465074" y="1766443"/>
                  </a:lnTo>
                  <a:lnTo>
                    <a:pt x="456057" y="1775333"/>
                  </a:lnTo>
                  <a:lnTo>
                    <a:pt x="447040" y="1766443"/>
                  </a:lnTo>
                  <a:lnTo>
                    <a:pt x="889381" y="1317879"/>
                  </a:lnTo>
                  <a:lnTo>
                    <a:pt x="898398" y="1326769"/>
                  </a:lnTo>
                  <a:lnTo>
                    <a:pt x="898398" y="1339469"/>
                  </a:lnTo>
                  <a:lnTo>
                    <a:pt x="677291" y="1339469"/>
                  </a:lnTo>
                  <a:cubicBezTo>
                    <a:pt x="670306" y="1339469"/>
                    <a:pt x="664591" y="1333754"/>
                    <a:pt x="664591" y="1326769"/>
                  </a:cubicBezTo>
                  <a:lnTo>
                    <a:pt x="664591" y="12700"/>
                  </a:lnTo>
                  <a:lnTo>
                    <a:pt x="677291" y="12700"/>
                  </a:lnTo>
                  <a:lnTo>
                    <a:pt x="677291" y="25400"/>
                  </a:lnTo>
                  <a:lnTo>
                    <a:pt x="234950" y="25400"/>
                  </a:lnTo>
                  <a:lnTo>
                    <a:pt x="234950" y="12700"/>
                  </a:lnTo>
                  <a:lnTo>
                    <a:pt x="247650" y="12700"/>
                  </a:lnTo>
                  <a:lnTo>
                    <a:pt x="247650" y="1326769"/>
                  </a:lnTo>
                  <a:cubicBezTo>
                    <a:pt x="247650" y="1333754"/>
                    <a:pt x="241935" y="1339469"/>
                    <a:pt x="234950" y="1339469"/>
                  </a:cubicBezTo>
                  <a:lnTo>
                    <a:pt x="13716" y="1339469"/>
                  </a:lnTo>
                  <a:close/>
                </a:path>
              </a:pathLst>
            </a:custGeom>
            <a:solidFill>
              <a:srgbClr val="FFFFFF"/>
            </a:solidFill>
          </p:spPr>
          <p:txBody>
            <a:bodyPr/>
            <a:lstStyle/>
            <a:p>
              <a:endParaRPr lang="el-GR"/>
            </a:p>
          </p:txBody>
        </p:sp>
      </p:grpSp>
      <p:grpSp>
        <p:nvGrpSpPr>
          <p:cNvPr id="28" name="Group 28"/>
          <p:cNvGrpSpPr/>
          <p:nvPr/>
        </p:nvGrpSpPr>
        <p:grpSpPr>
          <a:xfrm>
            <a:off x="3204315" y="4712343"/>
            <a:ext cx="11266890" cy="2697552"/>
            <a:chOff x="0" y="0"/>
            <a:chExt cx="15022520" cy="3596736"/>
          </a:xfrm>
        </p:grpSpPr>
        <p:sp>
          <p:nvSpPr>
            <p:cNvPr id="29" name="Freeform 29"/>
            <p:cNvSpPr/>
            <p:nvPr/>
          </p:nvSpPr>
          <p:spPr>
            <a:xfrm>
              <a:off x="12700" y="12700"/>
              <a:ext cx="14997049" cy="3571367"/>
            </a:xfrm>
            <a:custGeom>
              <a:avLst/>
              <a:gdLst/>
              <a:ahLst/>
              <a:cxnLst/>
              <a:rect l="l" t="t" r="r" b="b"/>
              <a:pathLst>
                <a:path w="14997049" h="3571367">
                  <a:moveTo>
                    <a:pt x="0" y="595249"/>
                  </a:moveTo>
                  <a:cubicBezTo>
                    <a:pt x="0" y="266446"/>
                    <a:pt x="267970" y="0"/>
                    <a:pt x="598424" y="0"/>
                  </a:cubicBezTo>
                  <a:lnTo>
                    <a:pt x="14398625" y="0"/>
                  </a:lnTo>
                  <a:cubicBezTo>
                    <a:pt x="14729079" y="0"/>
                    <a:pt x="14997049" y="266446"/>
                    <a:pt x="14997049" y="595249"/>
                  </a:cubicBezTo>
                  <a:lnTo>
                    <a:pt x="14997049" y="2976118"/>
                  </a:lnTo>
                  <a:cubicBezTo>
                    <a:pt x="14997049" y="3304794"/>
                    <a:pt x="14729079" y="3571367"/>
                    <a:pt x="14398625" y="3571367"/>
                  </a:cubicBezTo>
                  <a:lnTo>
                    <a:pt x="598424" y="3571367"/>
                  </a:lnTo>
                  <a:cubicBezTo>
                    <a:pt x="267970" y="3571367"/>
                    <a:pt x="0" y="3304794"/>
                    <a:pt x="0" y="2976118"/>
                  </a:cubicBezTo>
                  <a:close/>
                </a:path>
              </a:pathLst>
            </a:custGeom>
            <a:solidFill>
              <a:srgbClr val="75C73E"/>
            </a:solidFill>
          </p:spPr>
          <p:txBody>
            <a:bodyPr/>
            <a:lstStyle/>
            <a:p>
              <a:endParaRPr lang="el-GR"/>
            </a:p>
          </p:txBody>
        </p:sp>
        <p:sp>
          <p:nvSpPr>
            <p:cNvPr id="30" name="Freeform 30"/>
            <p:cNvSpPr/>
            <p:nvPr/>
          </p:nvSpPr>
          <p:spPr>
            <a:xfrm>
              <a:off x="0" y="0"/>
              <a:ext cx="15022449" cy="3596767"/>
            </a:xfrm>
            <a:custGeom>
              <a:avLst/>
              <a:gdLst/>
              <a:ahLst/>
              <a:cxnLst/>
              <a:rect l="l" t="t" r="r" b="b"/>
              <a:pathLst>
                <a:path w="15022449" h="3596767">
                  <a:moveTo>
                    <a:pt x="0" y="607949"/>
                  </a:moveTo>
                  <a:cubicBezTo>
                    <a:pt x="0" y="272161"/>
                    <a:pt x="273685" y="0"/>
                    <a:pt x="611124" y="0"/>
                  </a:cubicBezTo>
                  <a:lnTo>
                    <a:pt x="14411325" y="0"/>
                  </a:lnTo>
                  <a:lnTo>
                    <a:pt x="14411325" y="12700"/>
                  </a:lnTo>
                  <a:lnTo>
                    <a:pt x="14411325" y="0"/>
                  </a:lnTo>
                  <a:cubicBezTo>
                    <a:pt x="14748763" y="0"/>
                    <a:pt x="15022449" y="272161"/>
                    <a:pt x="15022449" y="607949"/>
                  </a:cubicBezTo>
                  <a:lnTo>
                    <a:pt x="15009749" y="607949"/>
                  </a:lnTo>
                  <a:lnTo>
                    <a:pt x="15022449" y="607949"/>
                  </a:lnTo>
                  <a:lnTo>
                    <a:pt x="15022449" y="2988818"/>
                  </a:lnTo>
                  <a:lnTo>
                    <a:pt x="15009749" y="2988818"/>
                  </a:lnTo>
                  <a:lnTo>
                    <a:pt x="15022449" y="2988818"/>
                  </a:lnTo>
                  <a:cubicBezTo>
                    <a:pt x="15022449" y="3324606"/>
                    <a:pt x="14748763" y="3596767"/>
                    <a:pt x="14411325" y="3596767"/>
                  </a:cubicBezTo>
                  <a:lnTo>
                    <a:pt x="14411325" y="3584067"/>
                  </a:lnTo>
                  <a:lnTo>
                    <a:pt x="14411325" y="3596767"/>
                  </a:lnTo>
                  <a:lnTo>
                    <a:pt x="611124" y="3596767"/>
                  </a:lnTo>
                  <a:lnTo>
                    <a:pt x="611124" y="3584067"/>
                  </a:lnTo>
                  <a:lnTo>
                    <a:pt x="611124" y="3596767"/>
                  </a:lnTo>
                  <a:cubicBezTo>
                    <a:pt x="273685" y="3596767"/>
                    <a:pt x="0" y="3324606"/>
                    <a:pt x="0" y="2988818"/>
                  </a:cubicBezTo>
                  <a:lnTo>
                    <a:pt x="0" y="607949"/>
                  </a:lnTo>
                  <a:lnTo>
                    <a:pt x="12700" y="607949"/>
                  </a:lnTo>
                  <a:lnTo>
                    <a:pt x="0" y="607949"/>
                  </a:lnTo>
                  <a:moveTo>
                    <a:pt x="25400" y="607949"/>
                  </a:moveTo>
                  <a:lnTo>
                    <a:pt x="25400" y="2988818"/>
                  </a:lnTo>
                  <a:lnTo>
                    <a:pt x="12700" y="2988818"/>
                  </a:lnTo>
                  <a:lnTo>
                    <a:pt x="25400" y="2988818"/>
                  </a:lnTo>
                  <a:cubicBezTo>
                    <a:pt x="25400" y="3310509"/>
                    <a:pt x="287528" y="3571367"/>
                    <a:pt x="611124" y="3571367"/>
                  </a:cubicBezTo>
                  <a:lnTo>
                    <a:pt x="14411325" y="3571367"/>
                  </a:lnTo>
                  <a:cubicBezTo>
                    <a:pt x="14734921" y="3571367"/>
                    <a:pt x="14997049" y="3310509"/>
                    <a:pt x="14997049" y="2988818"/>
                  </a:cubicBezTo>
                  <a:lnTo>
                    <a:pt x="14997049" y="607949"/>
                  </a:lnTo>
                  <a:cubicBezTo>
                    <a:pt x="14997049" y="286258"/>
                    <a:pt x="14734921" y="25400"/>
                    <a:pt x="14411325" y="25400"/>
                  </a:cubicBezTo>
                  <a:lnTo>
                    <a:pt x="611124" y="25400"/>
                  </a:lnTo>
                  <a:lnTo>
                    <a:pt x="611124" y="12700"/>
                  </a:lnTo>
                  <a:lnTo>
                    <a:pt x="611124" y="25400"/>
                  </a:lnTo>
                  <a:cubicBezTo>
                    <a:pt x="287528" y="25400"/>
                    <a:pt x="25400" y="286258"/>
                    <a:pt x="25400" y="607949"/>
                  </a:cubicBezTo>
                  <a:close/>
                </a:path>
              </a:pathLst>
            </a:custGeom>
            <a:solidFill>
              <a:srgbClr val="C0FF99"/>
            </a:solidFill>
          </p:spPr>
          <p:txBody>
            <a:bodyPr/>
            <a:lstStyle/>
            <a:p>
              <a:endParaRPr lang="el-GR"/>
            </a:p>
          </p:txBody>
        </p:sp>
      </p:grpSp>
      <p:sp>
        <p:nvSpPr>
          <p:cNvPr id="31" name="TextBox 31"/>
          <p:cNvSpPr txBox="1"/>
          <p:nvPr/>
        </p:nvSpPr>
        <p:spPr>
          <a:xfrm>
            <a:off x="3506987" y="5217795"/>
            <a:ext cx="10661546" cy="1749933"/>
          </a:xfrm>
          <a:prstGeom prst="rect">
            <a:avLst/>
          </a:prstGeom>
        </p:spPr>
        <p:txBody>
          <a:bodyPr lIns="0" tIns="0" rIns="0" bIns="0" rtlCol="0" anchor="t">
            <a:spAutoFit/>
          </a:bodyPr>
          <a:lstStyle/>
          <a:p>
            <a:pPr algn="ctr">
              <a:lnSpc>
                <a:spcPts val="4536"/>
              </a:lnSpc>
            </a:pPr>
            <a:r>
              <a:rPr lang="es-ES" sz="4200" dirty="0">
                <a:solidFill>
                  <a:srgbClr val="FFFFFF"/>
                </a:solidFill>
                <a:latin typeface="Arial"/>
                <a:ea typeface="Arial"/>
                <a:cs typeface="Arial"/>
                <a:sym typeface="Arial"/>
              </a:rPr>
              <a:t>Las mujeres representan el 70% del empleo textil en Europa, pero ocupan menos del 25% de los puestos de gestión o liderazgo</a:t>
            </a:r>
            <a:endParaRPr lang="en-US" sz="4200" dirty="0">
              <a:solidFill>
                <a:srgbClr val="FFFFFF"/>
              </a:solidFill>
              <a:latin typeface="Arial"/>
              <a:ea typeface="Arial"/>
              <a:cs typeface="Arial"/>
              <a:sym typeface="Arial"/>
            </a:endParaRPr>
          </a:p>
        </p:txBody>
      </p:sp>
      <p:grpSp>
        <p:nvGrpSpPr>
          <p:cNvPr id="32" name="Group 32"/>
          <p:cNvGrpSpPr/>
          <p:nvPr/>
        </p:nvGrpSpPr>
        <p:grpSpPr>
          <a:xfrm>
            <a:off x="6672988" y="966235"/>
            <a:ext cx="5375014" cy="838197"/>
            <a:chOff x="0" y="0"/>
            <a:chExt cx="7166686" cy="1117596"/>
          </a:xfrm>
        </p:grpSpPr>
        <p:sp>
          <p:nvSpPr>
            <p:cNvPr id="33" name="Freeform 33"/>
            <p:cNvSpPr/>
            <p:nvPr/>
          </p:nvSpPr>
          <p:spPr>
            <a:xfrm>
              <a:off x="0" y="0"/>
              <a:ext cx="7166686" cy="1117596"/>
            </a:xfrm>
            <a:custGeom>
              <a:avLst/>
              <a:gdLst/>
              <a:ahLst/>
              <a:cxnLst/>
              <a:rect l="l" t="t" r="r" b="b"/>
              <a:pathLst>
                <a:path w="7166686" h="1117596">
                  <a:moveTo>
                    <a:pt x="0" y="0"/>
                  </a:moveTo>
                  <a:lnTo>
                    <a:pt x="7166686" y="0"/>
                  </a:lnTo>
                  <a:lnTo>
                    <a:pt x="7166686" y="1117596"/>
                  </a:lnTo>
                  <a:lnTo>
                    <a:pt x="0" y="1117596"/>
                  </a:lnTo>
                  <a:close/>
                </a:path>
              </a:pathLst>
            </a:custGeom>
            <a:solidFill>
              <a:srgbClr val="000000">
                <a:alpha val="0"/>
              </a:srgbClr>
            </a:solidFill>
          </p:spPr>
          <p:txBody>
            <a:bodyPr/>
            <a:lstStyle/>
            <a:p>
              <a:endParaRPr lang="el-GR"/>
            </a:p>
          </p:txBody>
        </p:sp>
        <p:sp>
          <p:nvSpPr>
            <p:cNvPr id="34" name="TextBox 34"/>
            <p:cNvSpPr txBox="1"/>
            <p:nvPr/>
          </p:nvSpPr>
          <p:spPr>
            <a:xfrm>
              <a:off x="0" y="66675"/>
              <a:ext cx="7166686" cy="1050921"/>
            </a:xfrm>
            <a:prstGeom prst="rect">
              <a:avLst/>
            </a:prstGeom>
          </p:spPr>
          <p:txBody>
            <a:bodyPr lIns="0" tIns="0" rIns="0" bIns="0" rtlCol="0" anchor="b"/>
            <a:lstStyle/>
            <a:p>
              <a:pPr algn="l">
                <a:lnSpc>
                  <a:spcPts val="6480"/>
                </a:lnSpc>
              </a:pPr>
              <a:r>
                <a:rPr lang="en-US" sz="6000" b="1" dirty="0" err="1">
                  <a:solidFill>
                    <a:srgbClr val="FFFFFF"/>
                  </a:solidFill>
                  <a:latin typeface="Georgia Bold"/>
                  <a:ea typeface="Georgia Bold"/>
                  <a:cs typeface="Georgia Bold"/>
                  <a:sym typeface="Georgia Bold"/>
                </a:rPr>
                <a:t>Introducción</a:t>
              </a:r>
              <a:endParaRPr lang="en-US" sz="6000" b="1" dirty="0">
                <a:solidFill>
                  <a:srgbClr val="FFFFFF"/>
                </a:solidFill>
                <a:latin typeface="Georgia Bold"/>
                <a:ea typeface="Georgia Bold"/>
                <a:cs typeface="Georgia Bold"/>
                <a:sym typeface="Georgia Bold"/>
              </a:endParaRPr>
            </a:p>
          </p:txBody>
        </p:sp>
      </p:grpSp>
      <p:sp>
        <p:nvSpPr>
          <p:cNvPr id="35" name="TextBox 35"/>
          <p:cNvSpPr txBox="1"/>
          <p:nvPr/>
        </p:nvSpPr>
        <p:spPr>
          <a:xfrm>
            <a:off x="11992586" y="3430577"/>
            <a:ext cx="9272426" cy="410369"/>
          </a:xfrm>
          <a:prstGeom prst="rect">
            <a:avLst/>
          </a:prstGeom>
        </p:spPr>
        <p:txBody>
          <a:bodyPr lIns="0" tIns="0" rIns="0" bIns="0" rtlCol="0" anchor="t">
            <a:spAutoFit/>
          </a:bodyPr>
          <a:lstStyle/>
          <a:p>
            <a:pPr>
              <a:lnSpc>
                <a:spcPts val="3210"/>
              </a:lnSpc>
            </a:pPr>
            <a:r>
              <a:rPr lang="en-US" sz="2972" dirty="0">
                <a:solidFill>
                  <a:srgbClr val="FFFFFF"/>
                </a:solidFill>
                <a:latin typeface="Arial"/>
                <a:ea typeface="Arial"/>
                <a:cs typeface="Arial"/>
                <a:sym typeface="Arial"/>
              </a:rPr>
              <a:t>Impacto </a:t>
            </a:r>
            <a:r>
              <a:rPr lang="en-US" sz="2972" dirty="0" err="1">
                <a:solidFill>
                  <a:srgbClr val="FFFFFF"/>
                </a:solidFill>
                <a:latin typeface="Arial"/>
                <a:ea typeface="Arial"/>
                <a:cs typeface="Arial"/>
                <a:sym typeface="Arial"/>
              </a:rPr>
              <a:t>ambiental</a:t>
            </a:r>
            <a:r>
              <a:rPr lang="en-US" sz="2972" dirty="0">
                <a:solidFill>
                  <a:srgbClr val="FFFFFF"/>
                </a:solidFill>
                <a:latin typeface="Arial"/>
                <a:ea typeface="Arial"/>
                <a:cs typeface="Arial"/>
                <a:sym typeface="Arial"/>
              </a:rPr>
              <a:t> </a:t>
            </a:r>
            <a:r>
              <a:rPr lang="en-US" sz="2972" dirty="0" err="1">
                <a:solidFill>
                  <a:srgbClr val="FFFFFF"/>
                </a:solidFill>
                <a:latin typeface="Arial"/>
                <a:ea typeface="Arial"/>
                <a:cs typeface="Arial"/>
                <a:sym typeface="Arial"/>
              </a:rPr>
              <a:t>negativo</a:t>
            </a:r>
            <a:endParaRPr lang="en-US" sz="2972" dirty="0">
              <a:solidFill>
                <a:srgbClr val="FFFFFF"/>
              </a:solidFill>
              <a:latin typeface="Arial"/>
              <a:ea typeface="Arial"/>
              <a:cs typeface="Arial"/>
              <a:sym typeface="Arial"/>
            </a:endParaRPr>
          </a:p>
        </p:txBody>
      </p:sp>
      <p:pic>
        <p:nvPicPr>
          <p:cNvPr id="36" name="Picture 2" descr="Cofinanciado por el programa Erasmus+ de la Unión Europea Horizontal">
            <a:extLst>
              <a:ext uri="{FF2B5EF4-FFF2-40B4-BE49-F238E27FC236}">
                <a16:creationId xmlns:a16="http://schemas.microsoft.com/office/drawing/2014/main" id="{3CAE61F8-7C74-F16B-23D2-F5D7109B48EE}"/>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911388"/>
            <a:ext cx="18288000" cy="1375611"/>
            <a:chOff x="0" y="0"/>
            <a:chExt cx="24384000" cy="1834148"/>
          </a:xfrm>
        </p:grpSpPr>
        <p:sp>
          <p:nvSpPr>
            <p:cNvPr id="3" name="Freeform 3"/>
            <p:cNvSpPr/>
            <p:nvPr/>
          </p:nvSpPr>
          <p:spPr>
            <a:xfrm>
              <a:off x="0" y="0"/>
              <a:ext cx="24384000" cy="1834097"/>
            </a:xfrm>
            <a:custGeom>
              <a:avLst/>
              <a:gdLst/>
              <a:ahLst/>
              <a:cxnLst/>
              <a:rect l="l" t="t" r="r" b="b"/>
              <a:pathLst>
                <a:path w="24384000" h="1834097">
                  <a:moveTo>
                    <a:pt x="0" y="0"/>
                  </a:moveTo>
                  <a:lnTo>
                    <a:pt x="24384000" y="0"/>
                  </a:lnTo>
                  <a:lnTo>
                    <a:pt x="24384000" y="1834097"/>
                  </a:lnTo>
                  <a:lnTo>
                    <a:pt x="0" y="1834097"/>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l-GR"/>
            </a:p>
          </p:txBody>
        </p:sp>
      </p:grpSp>
      <p:grpSp>
        <p:nvGrpSpPr>
          <p:cNvPr id="23" name="Group 23"/>
          <p:cNvGrpSpPr/>
          <p:nvPr/>
        </p:nvGrpSpPr>
        <p:grpSpPr>
          <a:xfrm>
            <a:off x="-194582" y="-118381"/>
            <a:ext cx="18492106" cy="9131692"/>
            <a:chOff x="0" y="0"/>
            <a:chExt cx="24656142" cy="12175590"/>
          </a:xfrm>
        </p:grpSpPr>
        <p:sp>
          <p:nvSpPr>
            <p:cNvPr id="24" name="Freeform 24"/>
            <p:cNvSpPr/>
            <p:nvPr/>
          </p:nvSpPr>
          <p:spPr>
            <a:xfrm>
              <a:off x="12700" y="13064"/>
              <a:ext cx="24630762" cy="12149498"/>
            </a:xfrm>
            <a:custGeom>
              <a:avLst/>
              <a:gdLst/>
              <a:ahLst/>
              <a:cxnLst/>
              <a:rect l="l" t="t" r="r" b="b"/>
              <a:pathLst>
                <a:path w="24630762" h="12149498">
                  <a:moveTo>
                    <a:pt x="0" y="0"/>
                  </a:moveTo>
                  <a:lnTo>
                    <a:pt x="24630762" y="0"/>
                  </a:lnTo>
                  <a:lnTo>
                    <a:pt x="24630762" y="12149498"/>
                  </a:lnTo>
                  <a:lnTo>
                    <a:pt x="0" y="12149498"/>
                  </a:lnTo>
                  <a:close/>
                </a:path>
              </a:pathLst>
            </a:custGeom>
            <a:solidFill>
              <a:srgbClr val="FFFFFF"/>
            </a:solidFill>
          </p:spPr>
          <p:txBody>
            <a:bodyPr/>
            <a:lstStyle/>
            <a:p>
              <a:endParaRPr lang="el-GR"/>
            </a:p>
          </p:txBody>
        </p:sp>
        <p:sp>
          <p:nvSpPr>
            <p:cNvPr id="25" name="Freeform 25"/>
            <p:cNvSpPr/>
            <p:nvPr/>
          </p:nvSpPr>
          <p:spPr>
            <a:xfrm>
              <a:off x="0" y="0"/>
              <a:ext cx="24656162" cy="12175625"/>
            </a:xfrm>
            <a:custGeom>
              <a:avLst/>
              <a:gdLst/>
              <a:ahLst/>
              <a:cxnLst/>
              <a:rect l="l" t="t" r="r" b="b"/>
              <a:pathLst>
                <a:path w="24656162" h="12175625">
                  <a:moveTo>
                    <a:pt x="12700" y="0"/>
                  </a:moveTo>
                  <a:lnTo>
                    <a:pt x="24643462" y="0"/>
                  </a:lnTo>
                  <a:cubicBezTo>
                    <a:pt x="24650447" y="0"/>
                    <a:pt x="24656162" y="5879"/>
                    <a:pt x="24656162" y="13064"/>
                  </a:cubicBezTo>
                  <a:lnTo>
                    <a:pt x="24656162" y="12162562"/>
                  </a:lnTo>
                  <a:cubicBezTo>
                    <a:pt x="24656162" y="12169747"/>
                    <a:pt x="24650447" y="12175625"/>
                    <a:pt x="24643462" y="12175625"/>
                  </a:cubicBezTo>
                  <a:lnTo>
                    <a:pt x="12700" y="12175625"/>
                  </a:lnTo>
                  <a:cubicBezTo>
                    <a:pt x="5715" y="12175625"/>
                    <a:pt x="0" y="12169747"/>
                    <a:pt x="0" y="12162562"/>
                  </a:cubicBezTo>
                  <a:lnTo>
                    <a:pt x="0" y="13064"/>
                  </a:lnTo>
                  <a:cubicBezTo>
                    <a:pt x="0" y="5879"/>
                    <a:pt x="5715" y="0"/>
                    <a:pt x="12700" y="0"/>
                  </a:cubicBezTo>
                  <a:moveTo>
                    <a:pt x="12700" y="26128"/>
                  </a:moveTo>
                  <a:lnTo>
                    <a:pt x="12700" y="13064"/>
                  </a:lnTo>
                  <a:lnTo>
                    <a:pt x="25400" y="13064"/>
                  </a:lnTo>
                  <a:lnTo>
                    <a:pt x="25400" y="12162562"/>
                  </a:lnTo>
                  <a:lnTo>
                    <a:pt x="12700" y="12162562"/>
                  </a:lnTo>
                  <a:lnTo>
                    <a:pt x="12700" y="12149499"/>
                  </a:lnTo>
                  <a:lnTo>
                    <a:pt x="24643462" y="12149499"/>
                  </a:lnTo>
                  <a:lnTo>
                    <a:pt x="24643462" y="12162562"/>
                  </a:lnTo>
                  <a:lnTo>
                    <a:pt x="24630762" y="12162562"/>
                  </a:lnTo>
                  <a:lnTo>
                    <a:pt x="24630762" y="13064"/>
                  </a:lnTo>
                  <a:lnTo>
                    <a:pt x="24643462" y="13064"/>
                  </a:lnTo>
                  <a:lnTo>
                    <a:pt x="24643462" y="26128"/>
                  </a:lnTo>
                  <a:lnTo>
                    <a:pt x="12700" y="26128"/>
                  </a:lnTo>
                  <a:close/>
                </a:path>
              </a:pathLst>
            </a:custGeom>
            <a:solidFill>
              <a:srgbClr val="FFFFFF"/>
            </a:solidFill>
          </p:spPr>
          <p:txBody>
            <a:bodyPr/>
            <a:lstStyle/>
            <a:p>
              <a:endParaRPr lang="el-GR"/>
            </a:p>
          </p:txBody>
        </p:sp>
      </p:grpSp>
      <p:grpSp>
        <p:nvGrpSpPr>
          <p:cNvPr id="26" name="Group 26"/>
          <p:cNvGrpSpPr/>
          <p:nvPr/>
        </p:nvGrpSpPr>
        <p:grpSpPr>
          <a:xfrm>
            <a:off x="955612" y="-61196"/>
            <a:ext cx="16573725" cy="2056458"/>
            <a:chOff x="0" y="0"/>
            <a:chExt cx="22098300" cy="2741944"/>
          </a:xfrm>
        </p:grpSpPr>
        <p:sp>
          <p:nvSpPr>
            <p:cNvPr id="27" name="Freeform 27"/>
            <p:cNvSpPr/>
            <p:nvPr/>
          </p:nvSpPr>
          <p:spPr>
            <a:xfrm>
              <a:off x="0" y="0"/>
              <a:ext cx="22098299" cy="2741944"/>
            </a:xfrm>
            <a:custGeom>
              <a:avLst/>
              <a:gdLst/>
              <a:ahLst/>
              <a:cxnLst/>
              <a:rect l="l" t="t" r="r" b="b"/>
              <a:pathLst>
                <a:path w="22098299" h="2741944">
                  <a:moveTo>
                    <a:pt x="0" y="0"/>
                  </a:moveTo>
                  <a:lnTo>
                    <a:pt x="22098299" y="0"/>
                  </a:lnTo>
                  <a:lnTo>
                    <a:pt x="22098299" y="2741944"/>
                  </a:lnTo>
                  <a:lnTo>
                    <a:pt x="0" y="2741944"/>
                  </a:lnTo>
                  <a:close/>
                </a:path>
              </a:pathLst>
            </a:custGeom>
            <a:solidFill>
              <a:srgbClr val="000000">
                <a:alpha val="0"/>
              </a:srgbClr>
            </a:solidFill>
          </p:spPr>
          <p:txBody>
            <a:bodyPr/>
            <a:lstStyle/>
            <a:p>
              <a:endParaRPr lang="el-GR"/>
            </a:p>
          </p:txBody>
        </p:sp>
        <p:sp>
          <p:nvSpPr>
            <p:cNvPr id="28" name="TextBox 28"/>
            <p:cNvSpPr txBox="1"/>
            <p:nvPr/>
          </p:nvSpPr>
          <p:spPr>
            <a:xfrm>
              <a:off x="0" y="38100"/>
              <a:ext cx="22098300" cy="2703844"/>
            </a:xfrm>
            <a:prstGeom prst="rect">
              <a:avLst/>
            </a:prstGeom>
          </p:spPr>
          <p:txBody>
            <a:bodyPr lIns="0" tIns="0" rIns="0" bIns="0" rtlCol="0" anchor="ctr"/>
            <a:lstStyle/>
            <a:p>
              <a:pPr algn="l">
                <a:lnSpc>
                  <a:spcPts val="4082"/>
                </a:lnSpc>
              </a:pPr>
              <a:r>
                <a:rPr lang="en-US" sz="3779" b="1" dirty="0">
                  <a:solidFill>
                    <a:srgbClr val="FFFFFF"/>
                  </a:solidFill>
                  <a:latin typeface="Georgia Bold"/>
                  <a:ea typeface="Georgia Bold"/>
                  <a:cs typeface="Georgia Bold"/>
                  <a:sym typeface="Georgia Bold"/>
                </a:rPr>
                <a:t>Key Trends Driving Circularity in European Textiles</a:t>
              </a:r>
            </a:p>
            <a:p>
              <a:pPr>
                <a:lnSpc>
                  <a:spcPts val="5184"/>
                </a:lnSpc>
              </a:pPr>
              <a:r>
                <a:rPr lang="es-ES" sz="4800" b="1" dirty="0">
                  <a:solidFill>
                    <a:srgbClr val="8D5CFF"/>
                  </a:solidFill>
                  <a:latin typeface="Georgia Bold"/>
                  <a:ea typeface="Georgia Bold"/>
                  <a:cs typeface="Georgia Bold"/>
                  <a:sym typeface="Georgia Bold"/>
                </a:rPr>
                <a:t>Tendencias clave que impulsan la circularidad en los textiles europeos</a:t>
              </a:r>
              <a:endParaRPr lang="en-US" sz="4800" b="1" dirty="0">
                <a:solidFill>
                  <a:srgbClr val="8D5CFF"/>
                </a:solidFill>
                <a:latin typeface="Georgia Bold"/>
                <a:ea typeface="Georgia Bold"/>
                <a:cs typeface="Georgia Bold"/>
                <a:sym typeface="Georgia Bold"/>
              </a:endParaRPr>
            </a:p>
          </p:txBody>
        </p:sp>
      </p:grpSp>
      <p:grpSp>
        <p:nvGrpSpPr>
          <p:cNvPr id="29" name="Group 29"/>
          <p:cNvGrpSpPr/>
          <p:nvPr/>
        </p:nvGrpSpPr>
        <p:grpSpPr>
          <a:xfrm>
            <a:off x="4417125" y="1539429"/>
            <a:ext cx="9650700" cy="7438050"/>
            <a:chOff x="0" y="0"/>
            <a:chExt cx="12867600" cy="9917400"/>
          </a:xfrm>
        </p:grpSpPr>
        <p:sp>
          <p:nvSpPr>
            <p:cNvPr id="30" name="Freeform 30"/>
            <p:cNvSpPr/>
            <p:nvPr/>
          </p:nvSpPr>
          <p:spPr>
            <a:xfrm>
              <a:off x="0" y="0"/>
              <a:ext cx="12867640" cy="9917430"/>
            </a:xfrm>
            <a:custGeom>
              <a:avLst/>
              <a:gdLst/>
              <a:ahLst/>
              <a:cxnLst/>
              <a:rect l="l" t="t" r="r" b="b"/>
              <a:pathLst>
                <a:path w="12867640" h="9917430">
                  <a:moveTo>
                    <a:pt x="0" y="4958715"/>
                  </a:moveTo>
                  <a:lnTo>
                    <a:pt x="6433820" y="0"/>
                  </a:lnTo>
                  <a:lnTo>
                    <a:pt x="12867640" y="4958715"/>
                  </a:lnTo>
                  <a:lnTo>
                    <a:pt x="6433820" y="9917430"/>
                  </a:lnTo>
                  <a:close/>
                </a:path>
              </a:pathLst>
            </a:custGeom>
            <a:solidFill>
              <a:srgbClr val="D8D8D8">
                <a:alpha val="47059"/>
              </a:srgbClr>
            </a:solidFill>
          </p:spPr>
          <p:txBody>
            <a:bodyPr/>
            <a:lstStyle/>
            <a:p>
              <a:endParaRPr lang="el-GR"/>
            </a:p>
          </p:txBody>
        </p:sp>
      </p:grpSp>
      <p:grpSp>
        <p:nvGrpSpPr>
          <p:cNvPr id="31" name="Group 31"/>
          <p:cNvGrpSpPr/>
          <p:nvPr/>
        </p:nvGrpSpPr>
        <p:grpSpPr>
          <a:xfrm>
            <a:off x="5479950" y="1793250"/>
            <a:ext cx="3415950" cy="3350250"/>
            <a:chOff x="0" y="0"/>
            <a:chExt cx="4554600" cy="4467000"/>
          </a:xfrm>
        </p:grpSpPr>
        <p:sp>
          <p:nvSpPr>
            <p:cNvPr id="32" name="Freeform 32"/>
            <p:cNvSpPr/>
            <p:nvPr/>
          </p:nvSpPr>
          <p:spPr>
            <a:xfrm>
              <a:off x="0" y="0"/>
              <a:ext cx="4554601" cy="4466971"/>
            </a:xfrm>
            <a:custGeom>
              <a:avLst/>
              <a:gdLst/>
              <a:ahLst/>
              <a:cxnLst/>
              <a:rect l="l" t="t" r="r" b="b"/>
              <a:pathLst>
                <a:path w="4554601" h="4466971">
                  <a:moveTo>
                    <a:pt x="0" y="744474"/>
                  </a:moveTo>
                  <a:cubicBezTo>
                    <a:pt x="0" y="333375"/>
                    <a:pt x="333375" y="0"/>
                    <a:pt x="744474" y="0"/>
                  </a:cubicBezTo>
                  <a:lnTo>
                    <a:pt x="3810127" y="0"/>
                  </a:lnTo>
                  <a:cubicBezTo>
                    <a:pt x="4221353" y="0"/>
                    <a:pt x="4554601" y="333375"/>
                    <a:pt x="4554601" y="744474"/>
                  </a:cubicBezTo>
                  <a:lnTo>
                    <a:pt x="4554601" y="3722497"/>
                  </a:lnTo>
                  <a:cubicBezTo>
                    <a:pt x="4554601" y="4133723"/>
                    <a:pt x="4221226" y="4466971"/>
                    <a:pt x="3810127" y="4466971"/>
                  </a:cubicBezTo>
                  <a:lnTo>
                    <a:pt x="744474" y="4466971"/>
                  </a:lnTo>
                  <a:cubicBezTo>
                    <a:pt x="333375" y="4466971"/>
                    <a:pt x="0" y="4133723"/>
                    <a:pt x="0" y="3722497"/>
                  </a:cubicBezTo>
                  <a:close/>
                </a:path>
              </a:pathLst>
            </a:custGeom>
            <a:solidFill>
              <a:srgbClr val="8D5CFF"/>
            </a:solidFill>
          </p:spPr>
          <p:txBody>
            <a:bodyPr/>
            <a:lstStyle/>
            <a:p>
              <a:endParaRPr lang="el-GR"/>
            </a:p>
          </p:txBody>
        </p:sp>
        <p:sp>
          <p:nvSpPr>
            <p:cNvPr id="33" name="TextBox 33"/>
            <p:cNvSpPr txBox="1"/>
            <p:nvPr/>
          </p:nvSpPr>
          <p:spPr>
            <a:xfrm>
              <a:off x="0" y="-19050"/>
              <a:ext cx="4554600" cy="4486050"/>
            </a:xfrm>
            <a:prstGeom prst="rect">
              <a:avLst/>
            </a:prstGeom>
          </p:spPr>
          <p:txBody>
            <a:bodyPr lIns="50800" tIns="50800" rIns="50800" bIns="50800" rtlCol="0" anchor="t"/>
            <a:lstStyle/>
            <a:p>
              <a:pPr algn="ctr">
                <a:lnSpc>
                  <a:spcPts val="2644"/>
                </a:lnSpc>
              </a:pPr>
              <a:r>
                <a:rPr lang="en-US" sz="2203" b="1" dirty="0">
                  <a:solidFill>
                    <a:srgbClr val="FFFFFF"/>
                  </a:solidFill>
                  <a:latin typeface="Arial Bold"/>
                  <a:ea typeface="Arial Bold"/>
                  <a:cs typeface="Arial Bold"/>
                  <a:sym typeface="Arial Bold"/>
                </a:rPr>
                <a:t>EL 
CHOQUE REGULATORIO</a:t>
              </a:r>
            </a:p>
          </p:txBody>
        </p:sp>
      </p:grpSp>
      <p:grpSp>
        <p:nvGrpSpPr>
          <p:cNvPr id="34" name="Group 34"/>
          <p:cNvGrpSpPr/>
          <p:nvPr/>
        </p:nvGrpSpPr>
        <p:grpSpPr>
          <a:xfrm>
            <a:off x="9481650" y="1830150"/>
            <a:ext cx="3308850" cy="3276450"/>
            <a:chOff x="0" y="0"/>
            <a:chExt cx="4411800" cy="4368600"/>
          </a:xfrm>
        </p:grpSpPr>
        <p:sp>
          <p:nvSpPr>
            <p:cNvPr id="35" name="Freeform 35"/>
            <p:cNvSpPr/>
            <p:nvPr/>
          </p:nvSpPr>
          <p:spPr>
            <a:xfrm>
              <a:off x="0" y="0"/>
              <a:ext cx="4411726" cy="4368546"/>
            </a:xfrm>
            <a:custGeom>
              <a:avLst/>
              <a:gdLst/>
              <a:ahLst/>
              <a:cxnLst/>
              <a:rect l="l" t="t" r="r" b="b"/>
              <a:pathLst>
                <a:path w="4411726" h="4368546">
                  <a:moveTo>
                    <a:pt x="0" y="728091"/>
                  </a:moveTo>
                  <a:cubicBezTo>
                    <a:pt x="0" y="326009"/>
                    <a:pt x="326009" y="0"/>
                    <a:pt x="728091" y="0"/>
                  </a:cubicBezTo>
                  <a:lnTo>
                    <a:pt x="3683635" y="0"/>
                  </a:lnTo>
                  <a:cubicBezTo>
                    <a:pt x="4085717" y="0"/>
                    <a:pt x="4411726" y="326009"/>
                    <a:pt x="4411726" y="728091"/>
                  </a:cubicBezTo>
                  <a:lnTo>
                    <a:pt x="4411726" y="3640455"/>
                  </a:lnTo>
                  <a:cubicBezTo>
                    <a:pt x="4411726" y="4042537"/>
                    <a:pt x="4085717" y="4368546"/>
                    <a:pt x="3683635" y="4368546"/>
                  </a:cubicBezTo>
                  <a:lnTo>
                    <a:pt x="728091" y="4368546"/>
                  </a:lnTo>
                  <a:cubicBezTo>
                    <a:pt x="326009" y="4368546"/>
                    <a:pt x="0" y="4042664"/>
                    <a:pt x="0" y="3640455"/>
                  </a:cubicBezTo>
                  <a:close/>
                </a:path>
              </a:pathLst>
            </a:custGeom>
            <a:solidFill>
              <a:srgbClr val="75C73E"/>
            </a:solidFill>
          </p:spPr>
          <p:txBody>
            <a:bodyPr/>
            <a:lstStyle/>
            <a:p>
              <a:endParaRPr lang="el-GR"/>
            </a:p>
          </p:txBody>
        </p:sp>
        <p:sp>
          <p:nvSpPr>
            <p:cNvPr id="36" name="TextBox 36"/>
            <p:cNvSpPr txBox="1"/>
            <p:nvPr/>
          </p:nvSpPr>
          <p:spPr>
            <a:xfrm>
              <a:off x="0" y="-19050"/>
              <a:ext cx="4411800" cy="4387650"/>
            </a:xfrm>
            <a:prstGeom prst="rect">
              <a:avLst/>
            </a:prstGeom>
          </p:spPr>
          <p:txBody>
            <a:bodyPr lIns="50800" tIns="50800" rIns="50800" bIns="50800" rtlCol="0" anchor="t"/>
            <a:lstStyle/>
            <a:p>
              <a:pPr algn="ctr">
                <a:lnSpc>
                  <a:spcPts val="2644"/>
                </a:lnSpc>
              </a:pPr>
              <a:r>
                <a:rPr lang="en-US" sz="2203" b="1" dirty="0">
                  <a:solidFill>
                    <a:srgbClr val="FFFFFF"/>
                  </a:solidFill>
                  <a:latin typeface="Arial Bold"/>
                  <a:ea typeface="Arial Bold"/>
                  <a:cs typeface="Arial Bold"/>
                  <a:sym typeface="Arial Bold"/>
                </a:rPr>
                <a:t>EL 
DEMANDA DE TRANSPARENCIA</a:t>
              </a:r>
            </a:p>
          </p:txBody>
        </p:sp>
      </p:grpSp>
      <p:grpSp>
        <p:nvGrpSpPr>
          <p:cNvPr id="37" name="Group 37"/>
          <p:cNvGrpSpPr/>
          <p:nvPr/>
        </p:nvGrpSpPr>
        <p:grpSpPr>
          <a:xfrm>
            <a:off x="5479950" y="5300025"/>
            <a:ext cx="3415950" cy="3276450"/>
            <a:chOff x="0" y="0"/>
            <a:chExt cx="4554600" cy="4368600"/>
          </a:xfrm>
        </p:grpSpPr>
        <p:sp>
          <p:nvSpPr>
            <p:cNvPr id="38" name="Freeform 38"/>
            <p:cNvSpPr/>
            <p:nvPr/>
          </p:nvSpPr>
          <p:spPr>
            <a:xfrm>
              <a:off x="0" y="0"/>
              <a:ext cx="4554601" cy="4368546"/>
            </a:xfrm>
            <a:custGeom>
              <a:avLst/>
              <a:gdLst/>
              <a:ahLst/>
              <a:cxnLst/>
              <a:rect l="l" t="t" r="r" b="b"/>
              <a:pathLst>
                <a:path w="4554601" h="4368546">
                  <a:moveTo>
                    <a:pt x="0" y="728091"/>
                  </a:moveTo>
                  <a:cubicBezTo>
                    <a:pt x="0" y="326009"/>
                    <a:pt x="326009" y="0"/>
                    <a:pt x="728091" y="0"/>
                  </a:cubicBezTo>
                  <a:lnTo>
                    <a:pt x="3826510" y="0"/>
                  </a:lnTo>
                  <a:cubicBezTo>
                    <a:pt x="4228592" y="0"/>
                    <a:pt x="4554601" y="326009"/>
                    <a:pt x="4554601" y="728091"/>
                  </a:cubicBezTo>
                  <a:lnTo>
                    <a:pt x="4554601" y="3640455"/>
                  </a:lnTo>
                  <a:cubicBezTo>
                    <a:pt x="4554601" y="4042537"/>
                    <a:pt x="4228592" y="4368546"/>
                    <a:pt x="3826510" y="4368546"/>
                  </a:cubicBezTo>
                  <a:lnTo>
                    <a:pt x="728091" y="4368546"/>
                  </a:lnTo>
                  <a:cubicBezTo>
                    <a:pt x="326009" y="4368546"/>
                    <a:pt x="0" y="4042664"/>
                    <a:pt x="0" y="3640455"/>
                  </a:cubicBezTo>
                  <a:close/>
                </a:path>
              </a:pathLst>
            </a:custGeom>
            <a:solidFill>
              <a:srgbClr val="75C73E"/>
            </a:solidFill>
          </p:spPr>
          <p:txBody>
            <a:bodyPr/>
            <a:lstStyle/>
            <a:p>
              <a:endParaRPr lang="el-GR"/>
            </a:p>
          </p:txBody>
        </p:sp>
        <p:sp>
          <p:nvSpPr>
            <p:cNvPr id="39" name="TextBox 39"/>
            <p:cNvSpPr txBox="1"/>
            <p:nvPr/>
          </p:nvSpPr>
          <p:spPr>
            <a:xfrm>
              <a:off x="0" y="-19050"/>
              <a:ext cx="4554600" cy="4387650"/>
            </a:xfrm>
            <a:prstGeom prst="rect">
              <a:avLst/>
            </a:prstGeom>
          </p:spPr>
          <p:txBody>
            <a:bodyPr lIns="50800" tIns="50800" rIns="50800" bIns="50800" rtlCol="0" anchor="t"/>
            <a:lstStyle/>
            <a:p>
              <a:pPr algn="ctr">
                <a:lnSpc>
                  <a:spcPts val="2644"/>
                </a:lnSpc>
              </a:pPr>
              <a:r>
                <a:rPr lang="en-US" sz="2203" b="1" dirty="0">
                  <a:solidFill>
                    <a:srgbClr val="FFFFFF"/>
                  </a:solidFill>
                  <a:latin typeface="Arial Bold"/>
                  <a:ea typeface="Arial Bold"/>
                  <a:cs typeface="Arial Bold"/>
                  <a:sym typeface="Arial Bold"/>
                </a:rPr>
                <a:t>EL 
CARRERA DE INFRAESTRUCTURAS</a:t>
              </a:r>
            </a:p>
          </p:txBody>
        </p:sp>
      </p:grpSp>
      <p:sp>
        <p:nvSpPr>
          <p:cNvPr id="40" name="TextBox 40"/>
          <p:cNvSpPr txBox="1"/>
          <p:nvPr/>
        </p:nvSpPr>
        <p:spPr>
          <a:xfrm>
            <a:off x="5794721" y="3205388"/>
            <a:ext cx="2786408" cy="1333698"/>
          </a:xfrm>
          <a:prstGeom prst="rect">
            <a:avLst/>
          </a:prstGeom>
        </p:spPr>
        <p:txBody>
          <a:bodyPr lIns="0" tIns="0" rIns="0" bIns="0" rtlCol="0" anchor="t">
            <a:spAutoFit/>
          </a:bodyPr>
          <a:lstStyle/>
          <a:p>
            <a:pPr algn="ctr">
              <a:lnSpc>
                <a:spcPts val="2639"/>
              </a:lnSpc>
            </a:pPr>
            <a:r>
              <a:rPr lang="es-ES" sz="2199" dirty="0">
                <a:solidFill>
                  <a:srgbClr val="FFFFFF"/>
                </a:solidFill>
                <a:latin typeface="Arial"/>
                <a:ea typeface="Arial"/>
                <a:cs typeface="Arial"/>
                <a:sym typeface="Arial"/>
              </a:rPr>
              <a:t>Las leyes de la UE obligan a la circularidad 
(ESPR, </a:t>
            </a:r>
            <a:r>
              <a:rPr lang="es-ES" sz="2199" dirty="0" err="1">
                <a:solidFill>
                  <a:srgbClr val="FFFFFF"/>
                </a:solidFill>
                <a:latin typeface="Arial"/>
                <a:ea typeface="Arial"/>
                <a:cs typeface="Arial"/>
                <a:sym typeface="Arial"/>
              </a:rPr>
              <a:t>DPPs</a:t>
            </a:r>
            <a:r>
              <a:rPr lang="es-ES" sz="2199" dirty="0">
                <a:solidFill>
                  <a:srgbClr val="FFFFFF"/>
                </a:solidFill>
                <a:latin typeface="Arial"/>
                <a:ea typeface="Arial"/>
                <a:cs typeface="Arial"/>
                <a:sym typeface="Arial"/>
              </a:rPr>
              <a:t>, EPR)</a:t>
            </a:r>
            <a:endParaRPr lang="en-US" sz="2199" dirty="0">
              <a:solidFill>
                <a:srgbClr val="FFFFFF"/>
              </a:solidFill>
              <a:latin typeface="Arial"/>
              <a:ea typeface="Arial"/>
              <a:cs typeface="Arial"/>
              <a:sym typeface="Arial"/>
            </a:endParaRPr>
          </a:p>
        </p:txBody>
      </p:sp>
      <p:grpSp>
        <p:nvGrpSpPr>
          <p:cNvPr id="41" name="Group 41"/>
          <p:cNvGrpSpPr/>
          <p:nvPr/>
        </p:nvGrpSpPr>
        <p:grpSpPr>
          <a:xfrm>
            <a:off x="9535050" y="5300062"/>
            <a:ext cx="3415950" cy="3276450"/>
            <a:chOff x="0" y="0"/>
            <a:chExt cx="4554600" cy="4368600"/>
          </a:xfrm>
        </p:grpSpPr>
        <p:sp>
          <p:nvSpPr>
            <p:cNvPr id="42" name="Freeform 42"/>
            <p:cNvSpPr/>
            <p:nvPr/>
          </p:nvSpPr>
          <p:spPr>
            <a:xfrm>
              <a:off x="0" y="0"/>
              <a:ext cx="4554601" cy="4368546"/>
            </a:xfrm>
            <a:custGeom>
              <a:avLst/>
              <a:gdLst/>
              <a:ahLst/>
              <a:cxnLst/>
              <a:rect l="l" t="t" r="r" b="b"/>
              <a:pathLst>
                <a:path w="4554601" h="4368546">
                  <a:moveTo>
                    <a:pt x="0" y="728091"/>
                  </a:moveTo>
                  <a:cubicBezTo>
                    <a:pt x="0" y="326009"/>
                    <a:pt x="326009" y="0"/>
                    <a:pt x="728091" y="0"/>
                  </a:cubicBezTo>
                  <a:lnTo>
                    <a:pt x="3826510" y="0"/>
                  </a:lnTo>
                  <a:cubicBezTo>
                    <a:pt x="4228592" y="0"/>
                    <a:pt x="4554601" y="326009"/>
                    <a:pt x="4554601" y="728091"/>
                  </a:cubicBezTo>
                  <a:lnTo>
                    <a:pt x="4554601" y="3640455"/>
                  </a:lnTo>
                  <a:cubicBezTo>
                    <a:pt x="4554601" y="4042537"/>
                    <a:pt x="4228592" y="4368546"/>
                    <a:pt x="3826510" y="4368546"/>
                  </a:cubicBezTo>
                  <a:lnTo>
                    <a:pt x="728091" y="4368546"/>
                  </a:lnTo>
                  <a:cubicBezTo>
                    <a:pt x="326009" y="4368546"/>
                    <a:pt x="0" y="4042664"/>
                    <a:pt x="0" y="3640455"/>
                  </a:cubicBezTo>
                  <a:close/>
                </a:path>
              </a:pathLst>
            </a:custGeom>
            <a:solidFill>
              <a:srgbClr val="8D5CFF"/>
            </a:solidFill>
          </p:spPr>
          <p:txBody>
            <a:bodyPr/>
            <a:lstStyle/>
            <a:p>
              <a:endParaRPr lang="el-GR"/>
            </a:p>
          </p:txBody>
        </p:sp>
        <p:sp>
          <p:nvSpPr>
            <p:cNvPr id="43" name="TextBox 43"/>
            <p:cNvSpPr txBox="1"/>
            <p:nvPr/>
          </p:nvSpPr>
          <p:spPr>
            <a:xfrm>
              <a:off x="0" y="-19050"/>
              <a:ext cx="4554600" cy="4387650"/>
            </a:xfrm>
            <a:prstGeom prst="rect">
              <a:avLst/>
            </a:prstGeom>
          </p:spPr>
          <p:txBody>
            <a:bodyPr lIns="50800" tIns="50800" rIns="50800" bIns="50800" rtlCol="0" anchor="t"/>
            <a:lstStyle/>
            <a:p>
              <a:pPr algn="ctr">
                <a:lnSpc>
                  <a:spcPts val="2644"/>
                </a:lnSpc>
              </a:pPr>
              <a:r>
                <a:rPr lang="en-US" sz="2203" b="1" dirty="0">
                  <a:solidFill>
                    <a:srgbClr val="FFFFFF"/>
                  </a:solidFill>
                  <a:latin typeface="Arial Bold"/>
                  <a:ea typeface="Arial Bold"/>
                  <a:cs typeface="Arial Bold"/>
                  <a:sym typeface="Arial Bold"/>
                </a:rPr>
                <a:t>EL 
CONSUMIDOR
 SHIFT</a:t>
              </a:r>
            </a:p>
          </p:txBody>
        </p:sp>
      </p:grpSp>
      <p:sp>
        <p:nvSpPr>
          <p:cNvPr id="44" name="TextBox 44"/>
          <p:cNvSpPr txBox="1"/>
          <p:nvPr/>
        </p:nvSpPr>
        <p:spPr>
          <a:xfrm>
            <a:off x="5694240" y="6769105"/>
            <a:ext cx="2987370" cy="1333698"/>
          </a:xfrm>
          <a:prstGeom prst="rect">
            <a:avLst/>
          </a:prstGeom>
        </p:spPr>
        <p:txBody>
          <a:bodyPr lIns="0" tIns="0" rIns="0" bIns="0" rtlCol="0" anchor="t">
            <a:spAutoFit/>
          </a:bodyPr>
          <a:lstStyle/>
          <a:p>
            <a:pPr algn="ctr">
              <a:lnSpc>
                <a:spcPts val="2639"/>
              </a:lnSpc>
            </a:pPr>
            <a:r>
              <a:rPr lang="es-ES" sz="2199" dirty="0">
                <a:solidFill>
                  <a:srgbClr val="FFFFFF"/>
                </a:solidFill>
                <a:latin typeface="Arial"/>
                <a:ea typeface="Arial"/>
                <a:cs typeface="Arial"/>
                <a:sym typeface="Arial"/>
              </a:rPr>
              <a:t>Una financiación masiva construye sistemas reales de reciclaje</a:t>
            </a:r>
            <a:endParaRPr lang="en-US" sz="2199" dirty="0">
              <a:solidFill>
                <a:srgbClr val="FFFFFF"/>
              </a:solidFill>
              <a:latin typeface="Arial"/>
              <a:ea typeface="Arial"/>
              <a:cs typeface="Arial"/>
              <a:sym typeface="Arial"/>
            </a:endParaRPr>
          </a:p>
        </p:txBody>
      </p:sp>
      <p:sp>
        <p:nvSpPr>
          <p:cNvPr id="45" name="TextBox 45"/>
          <p:cNvSpPr txBox="1"/>
          <p:nvPr/>
        </p:nvSpPr>
        <p:spPr>
          <a:xfrm>
            <a:off x="9649616" y="3205388"/>
            <a:ext cx="2972918" cy="1667123"/>
          </a:xfrm>
          <a:prstGeom prst="rect">
            <a:avLst/>
          </a:prstGeom>
        </p:spPr>
        <p:txBody>
          <a:bodyPr lIns="0" tIns="0" rIns="0" bIns="0" rtlCol="0" anchor="t">
            <a:spAutoFit/>
          </a:bodyPr>
          <a:lstStyle/>
          <a:p>
            <a:pPr algn="ctr">
              <a:lnSpc>
                <a:spcPts val="2639"/>
              </a:lnSpc>
            </a:pPr>
            <a:r>
              <a:rPr lang="es-ES" sz="2199" dirty="0">
                <a:solidFill>
                  <a:srgbClr val="FFFFFF"/>
                </a:solidFill>
                <a:latin typeface="Arial"/>
                <a:ea typeface="Arial"/>
                <a:cs typeface="Arial"/>
                <a:sym typeface="Arial"/>
              </a:rPr>
              <a:t>Herramientas digitales + presión del consumidor → visibilidad total de la cadena de suministro</a:t>
            </a:r>
            <a:endParaRPr lang="en-US" sz="2199" dirty="0">
              <a:solidFill>
                <a:srgbClr val="FFFFFF"/>
              </a:solidFill>
              <a:latin typeface="Arial"/>
              <a:ea typeface="Arial"/>
              <a:cs typeface="Arial"/>
              <a:sym typeface="Arial"/>
            </a:endParaRPr>
          </a:p>
        </p:txBody>
      </p:sp>
      <p:sp>
        <p:nvSpPr>
          <p:cNvPr id="46" name="TextBox 46"/>
          <p:cNvSpPr txBox="1"/>
          <p:nvPr/>
        </p:nvSpPr>
        <p:spPr>
          <a:xfrm>
            <a:off x="9601163" y="6769105"/>
            <a:ext cx="3283725" cy="1667123"/>
          </a:xfrm>
          <a:prstGeom prst="rect">
            <a:avLst/>
          </a:prstGeom>
        </p:spPr>
        <p:txBody>
          <a:bodyPr lIns="0" tIns="0" rIns="0" bIns="0" rtlCol="0" anchor="t">
            <a:spAutoFit/>
          </a:bodyPr>
          <a:lstStyle/>
          <a:p>
            <a:pPr algn="ctr">
              <a:lnSpc>
                <a:spcPts val="2639"/>
              </a:lnSpc>
            </a:pPr>
            <a:r>
              <a:rPr lang="es-ES" sz="2199" dirty="0">
                <a:solidFill>
                  <a:srgbClr val="FFFFFF"/>
                </a:solidFill>
                <a:latin typeface="Arial"/>
                <a:ea typeface="Arial"/>
                <a:cs typeface="Arial"/>
                <a:sym typeface="Arial"/>
              </a:rPr>
              <a:t>Los compradores priorizan cada vez más el impacto ambiental y social en sus decisiones de compra</a:t>
            </a:r>
            <a:endParaRPr lang="en-US" sz="2199" dirty="0">
              <a:solidFill>
                <a:srgbClr val="FFFFFF"/>
              </a:solidFill>
              <a:latin typeface="Arial"/>
              <a:ea typeface="Arial"/>
              <a:cs typeface="Arial"/>
              <a:sym typeface="Arial"/>
            </a:endParaRPr>
          </a:p>
        </p:txBody>
      </p:sp>
      <p:pic>
        <p:nvPicPr>
          <p:cNvPr id="47" name="Picture 2" descr="Cofinanciado por el programa Erasmus+ de la Unión Europea Horizontal">
            <a:extLst>
              <a:ext uri="{FF2B5EF4-FFF2-40B4-BE49-F238E27FC236}">
                <a16:creationId xmlns:a16="http://schemas.microsoft.com/office/drawing/2014/main" id="{F1FF0D81-D27C-C300-8390-73DDDD806F82}"/>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l-GR"/>
            </a:p>
          </p:txBody>
        </p:sp>
      </p:grpSp>
      <p:grpSp>
        <p:nvGrpSpPr>
          <p:cNvPr id="23" name="Group 23"/>
          <p:cNvGrpSpPr/>
          <p:nvPr/>
        </p:nvGrpSpPr>
        <p:grpSpPr>
          <a:xfrm>
            <a:off x="1028700" y="-694999"/>
            <a:ext cx="13680000" cy="3447398"/>
            <a:chOff x="0" y="0"/>
            <a:chExt cx="18240000" cy="4596530"/>
          </a:xfrm>
        </p:grpSpPr>
        <p:sp>
          <p:nvSpPr>
            <p:cNvPr id="24" name="Freeform 24"/>
            <p:cNvSpPr/>
            <p:nvPr/>
          </p:nvSpPr>
          <p:spPr>
            <a:xfrm>
              <a:off x="0" y="0"/>
              <a:ext cx="18240000" cy="4596530"/>
            </a:xfrm>
            <a:custGeom>
              <a:avLst/>
              <a:gdLst/>
              <a:ahLst/>
              <a:cxnLst/>
              <a:rect l="l" t="t" r="r" b="b"/>
              <a:pathLst>
                <a:path w="18240000" h="4596530">
                  <a:moveTo>
                    <a:pt x="0" y="0"/>
                  </a:moveTo>
                  <a:lnTo>
                    <a:pt x="18240000" y="0"/>
                  </a:lnTo>
                  <a:lnTo>
                    <a:pt x="18240000" y="4596530"/>
                  </a:lnTo>
                  <a:lnTo>
                    <a:pt x="0" y="4596530"/>
                  </a:lnTo>
                  <a:close/>
                </a:path>
              </a:pathLst>
            </a:custGeom>
            <a:solidFill>
              <a:srgbClr val="000000">
                <a:alpha val="0"/>
              </a:srgbClr>
            </a:solidFill>
          </p:spPr>
          <p:txBody>
            <a:bodyPr/>
            <a:lstStyle/>
            <a:p>
              <a:endParaRPr lang="el-GR"/>
            </a:p>
          </p:txBody>
        </p:sp>
        <p:sp>
          <p:nvSpPr>
            <p:cNvPr id="25" name="TextBox 25"/>
            <p:cNvSpPr txBox="1"/>
            <p:nvPr/>
          </p:nvSpPr>
          <p:spPr>
            <a:xfrm>
              <a:off x="0" y="28575"/>
              <a:ext cx="18240000" cy="4567955"/>
            </a:xfrm>
            <a:prstGeom prst="rect">
              <a:avLst/>
            </a:prstGeom>
          </p:spPr>
          <p:txBody>
            <a:bodyPr lIns="0" tIns="0" rIns="0" bIns="0" rtlCol="0" anchor="ctr"/>
            <a:lstStyle/>
            <a:p>
              <a:pPr algn="l">
                <a:lnSpc>
                  <a:spcPts val="3863"/>
                </a:lnSpc>
              </a:pPr>
              <a:endParaRPr dirty="0"/>
            </a:p>
            <a:p>
              <a:pPr algn="l">
                <a:lnSpc>
                  <a:spcPts val="3863"/>
                </a:lnSpc>
              </a:pPr>
              <a:endParaRPr dirty="0"/>
            </a:p>
            <a:p>
              <a:pPr>
                <a:lnSpc>
                  <a:spcPts val="5184"/>
                </a:lnSpc>
              </a:pPr>
              <a:r>
                <a:rPr lang="es-ES" sz="4800" b="1" dirty="0">
                  <a:solidFill>
                    <a:srgbClr val="8D5CFF"/>
                  </a:solidFill>
                  <a:latin typeface="Georgia Bold"/>
                  <a:ea typeface="Georgia Bold"/>
                  <a:cs typeface="Georgia Bold"/>
                  <a:sym typeface="Georgia Bold"/>
                </a:rPr>
                <a:t>El resultado inevitable:
Una transformación a nivel de sistema</a:t>
              </a:r>
              <a:endParaRPr lang="en-US" sz="4800" b="1" dirty="0">
                <a:solidFill>
                  <a:srgbClr val="8D5CFF"/>
                </a:solidFill>
                <a:latin typeface="Georgia Bold"/>
                <a:ea typeface="Georgia Bold"/>
                <a:cs typeface="Georgia Bold"/>
                <a:sym typeface="Georgia Bold"/>
              </a:endParaRPr>
            </a:p>
            <a:p>
              <a:pPr algn="l">
                <a:lnSpc>
                  <a:spcPts val="3863"/>
                </a:lnSpc>
              </a:pPr>
              <a:endParaRPr lang="en-US" sz="4800" b="1" dirty="0">
                <a:solidFill>
                  <a:srgbClr val="8D5CFF"/>
                </a:solidFill>
                <a:latin typeface="Georgia Bold"/>
                <a:ea typeface="Georgia Bold"/>
                <a:cs typeface="Georgia Bold"/>
                <a:sym typeface="Georgia Bold"/>
              </a:endParaRPr>
            </a:p>
          </p:txBody>
        </p:sp>
      </p:grpSp>
      <p:grpSp>
        <p:nvGrpSpPr>
          <p:cNvPr id="26" name="Group 26"/>
          <p:cNvGrpSpPr/>
          <p:nvPr/>
        </p:nvGrpSpPr>
        <p:grpSpPr>
          <a:xfrm>
            <a:off x="955913" y="5402177"/>
            <a:ext cx="13503488" cy="1569038"/>
            <a:chOff x="0" y="0"/>
            <a:chExt cx="18004650" cy="2092050"/>
          </a:xfrm>
        </p:grpSpPr>
        <p:sp>
          <p:nvSpPr>
            <p:cNvPr id="27" name="Freeform 27"/>
            <p:cNvSpPr/>
            <p:nvPr/>
          </p:nvSpPr>
          <p:spPr>
            <a:xfrm>
              <a:off x="9525" y="9525"/>
              <a:ext cx="17985614" cy="2073021"/>
            </a:xfrm>
            <a:custGeom>
              <a:avLst/>
              <a:gdLst/>
              <a:ahLst/>
              <a:cxnLst/>
              <a:rect l="l" t="t" r="r" b="b"/>
              <a:pathLst>
                <a:path w="17985614" h="2073021">
                  <a:moveTo>
                    <a:pt x="0" y="345567"/>
                  </a:moveTo>
                  <a:cubicBezTo>
                    <a:pt x="0" y="154686"/>
                    <a:pt x="155956" y="0"/>
                    <a:pt x="348361" y="0"/>
                  </a:cubicBezTo>
                  <a:lnTo>
                    <a:pt x="17637252" y="0"/>
                  </a:lnTo>
                  <a:cubicBezTo>
                    <a:pt x="17829657" y="0"/>
                    <a:pt x="17985614" y="154686"/>
                    <a:pt x="17985614" y="345567"/>
                  </a:cubicBezTo>
                  <a:lnTo>
                    <a:pt x="17985614" y="1727454"/>
                  </a:lnTo>
                  <a:cubicBezTo>
                    <a:pt x="17985614" y="1918335"/>
                    <a:pt x="17829657" y="2073021"/>
                    <a:pt x="17637252" y="2073021"/>
                  </a:cubicBezTo>
                  <a:lnTo>
                    <a:pt x="348361" y="2073021"/>
                  </a:lnTo>
                  <a:cubicBezTo>
                    <a:pt x="155956" y="2073021"/>
                    <a:pt x="0" y="1918335"/>
                    <a:pt x="0" y="1727454"/>
                  </a:cubicBezTo>
                  <a:close/>
                </a:path>
              </a:pathLst>
            </a:custGeom>
            <a:solidFill>
              <a:srgbClr val="C0FF99"/>
            </a:solidFill>
          </p:spPr>
          <p:txBody>
            <a:bodyPr/>
            <a:lstStyle/>
            <a:p>
              <a:endParaRPr lang="el-GR"/>
            </a:p>
          </p:txBody>
        </p:sp>
        <p:sp>
          <p:nvSpPr>
            <p:cNvPr id="28" name="Freeform 28"/>
            <p:cNvSpPr/>
            <p:nvPr/>
          </p:nvSpPr>
          <p:spPr>
            <a:xfrm>
              <a:off x="0" y="0"/>
              <a:ext cx="18004664" cy="2092071"/>
            </a:xfrm>
            <a:custGeom>
              <a:avLst/>
              <a:gdLst/>
              <a:ahLst/>
              <a:cxnLst/>
              <a:rect l="l" t="t" r="r" b="b"/>
              <a:pathLst>
                <a:path w="18004664" h="2092071">
                  <a:moveTo>
                    <a:pt x="0" y="355092"/>
                  </a:moveTo>
                  <a:cubicBezTo>
                    <a:pt x="0" y="158877"/>
                    <a:pt x="160274" y="0"/>
                    <a:pt x="357886" y="0"/>
                  </a:cubicBezTo>
                  <a:lnTo>
                    <a:pt x="17646777" y="0"/>
                  </a:lnTo>
                  <a:lnTo>
                    <a:pt x="17646777" y="9525"/>
                  </a:lnTo>
                  <a:lnTo>
                    <a:pt x="17646777" y="0"/>
                  </a:lnTo>
                  <a:cubicBezTo>
                    <a:pt x="17844390" y="0"/>
                    <a:pt x="18004664" y="158877"/>
                    <a:pt x="18004664" y="355092"/>
                  </a:cubicBezTo>
                  <a:lnTo>
                    <a:pt x="17995139" y="355092"/>
                  </a:lnTo>
                  <a:lnTo>
                    <a:pt x="18004664" y="355092"/>
                  </a:lnTo>
                  <a:lnTo>
                    <a:pt x="18004664" y="1736979"/>
                  </a:lnTo>
                  <a:lnTo>
                    <a:pt x="17995139" y="1736979"/>
                  </a:lnTo>
                  <a:lnTo>
                    <a:pt x="18004664" y="1736979"/>
                  </a:lnTo>
                  <a:cubicBezTo>
                    <a:pt x="18004664" y="1933067"/>
                    <a:pt x="17844390" y="2092071"/>
                    <a:pt x="17646777" y="2092071"/>
                  </a:cubicBezTo>
                  <a:lnTo>
                    <a:pt x="17646777" y="2082546"/>
                  </a:lnTo>
                  <a:lnTo>
                    <a:pt x="17646777" y="2092071"/>
                  </a:lnTo>
                  <a:lnTo>
                    <a:pt x="357886" y="2092071"/>
                  </a:lnTo>
                  <a:lnTo>
                    <a:pt x="357886" y="2082546"/>
                  </a:lnTo>
                  <a:lnTo>
                    <a:pt x="357886" y="2092071"/>
                  </a:lnTo>
                  <a:cubicBezTo>
                    <a:pt x="160274" y="2092071"/>
                    <a:pt x="0" y="1933194"/>
                    <a:pt x="0" y="1736979"/>
                  </a:cubicBezTo>
                  <a:lnTo>
                    <a:pt x="0" y="355092"/>
                  </a:lnTo>
                  <a:lnTo>
                    <a:pt x="9525" y="355092"/>
                  </a:lnTo>
                  <a:lnTo>
                    <a:pt x="0" y="355092"/>
                  </a:lnTo>
                  <a:moveTo>
                    <a:pt x="19050" y="355092"/>
                  </a:moveTo>
                  <a:lnTo>
                    <a:pt x="19050" y="1736979"/>
                  </a:lnTo>
                  <a:lnTo>
                    <a:pt x="9525" y="1736979"/>
                  </a:lnTo>
                  <a:lnTo>
                    <a:pt x="19050" y="1736979"/>
                  </a:lnTo>
                  <a:cubicBezTo>
                    <a:pt x="19050" y="1922526"/>
                    <a:pt x="170688" y="2073021"/>
                    <a:pt x="357886" y="2073021"/>
                  </a:cubicBezTo>
                  <a:lnTo>
                    <a:pt x="17646777" y="2073021"/>
                  </a:lnTo>
                  <a:cubicBezTo>
                    <a:pt x="17833975" y="2073021"/>
                    <a:pt x="17985614" y="1922526"/>
                    <a:pt x="17985614" y="1736979"/>
                  </a:cubicBezTo>
                  <a:lnTo>
                    <a:pt x="17985614" y="355092"/>
                  </a:lnTo>
                  <a:cubicBezTo>
                    <a:pt x="17985614" y="169545"/>
                    <a:pt x="17833975" y="19050"/>
                    <a:pt x="17646777" y="19050"/>
                  </a:cubicBezTo>
                  <a:lnTo>
                    <a:pt x="357886" y="19050"/>
                  </a:lnTo>
                  <a:lnTo>
                    <a:pt x="357886" y="9525"/>
                  </a:lnTo>
                  <a:lnTo>
                    <a:pt x="357886" y="19050"/>
                  </a:lnTo>
                  <a:cubicBezTo>
                    <a:pt x="170688" y="19050"/>
                    <a:pt x="19050" y="169545"/>
                    <a:pt x="19050" y="355092"/>
                  </a:cubicBezTo>
                  <a:close/>
                </a:path>
              </a:pathLst>
            </a:custGeom>
            <a:solidFill>
              <a:srgbClr val="C0FF99"/>
            </a:solidFill>
          </p:spPr>
          <p:txBody>
            <a:bodyPr/>
            <a:lstStyle/>
            <a:p>
              <a:endParaRPr lang="el-GR"/>
            </a:p>
          </p:txBody>
        </p:sp>
        <p:sp>
          <p:nvSpPr>
            <p:cNvPr id="29" name="TextBox 29"/>
            <p:cNvSpPr txBox="1"/>
            <p:nvPr/>
          </p:nvSpPr>
          <p:spPr>
            <a:xfrm>
              <a:off x="0" y="9525"/>
              <a:ext cx="18004650" cy="2082525"/>
            </a:xfrm>
            <a:prstGeom prst="rect">
              <a:avLst/>
            </a:prstGeom>
          </p:spPr>
          <p:txBody>
            <a:bodyPr lIns="50800" tIns="50800" rIns="50800" bIns="50800" rtlCol="0" anchor="ctr"/>
            <a:lstStyle/>
            <a:p>
              <a:pPr algn="ctr">
                <a:lnSpc>
                  <a:spcPts val="3024"/>
                </a:lnSpc>
              </a:pPr>
              <a:r>
                <a:rPr lang="es-ES" sz="2800" dirty="0">
                  <a:solidFill>
                    <a:srgbClr val="19112C"/>
                  </a:solidFill>
                  <a:latin typeface="Arial"/>
                  <a:ea typeface="Arial"/>
                  <a:cs typeface="Arial"/>
                  <a:sym typeface="Arial"/>
                </a:rPr>
                <a:t>Así que, para ser competitivo, </a:t>
              </a:r>
              <a:r>
                <a:rPr lang="es-ES" sz="2800" b="1" dirty="0">
                  <a:solidFill>
                    <a:srgbClr val="19112C"/>
                  </a:solidFill>
                  <a:latin typeface="Arial"/>
                  <a:ea typeface="Arial"/>
                  <a:cs typeface="Arial"/>
                  <a:sym typeface="Arial"/>
                </a:rPr>
                <a:t>es necesario convertirse en una persona que sepa gestionar el cambio de sostenibilidad.</a:t>
              </a:r>
              <a:endParaRPr lang="en-US" sz="2800" b="1" dirty="0">
                <a:solidFill>
                  <a:srgbClr val="000000"/>
                </a:solidFill>
                <a:latin typeface="Arial"/>
                <a:ea typeface="Arial"/>
                <a:cs typeface="Arial"/>
                <a:sym typeface="Arial"/>
              </a:endParaRPr>
            </a:p>
          </p:txBody>
        </p:sp>
      </p:grpSp>
      <p:grpSp>
        <p:nvGrpSpPr>
          <p:cNvPr id="30" name="Group 30"/>
          <p:cNvGrpSpPr/>
          <p:nvPr/>
        </p:nvGrpSpPr>
        <p:grpSpPr>
          <a:xfrm>
            <a:off x="867657" y="3518815"/>
            <a:ext cx="13503488" cy="1569038"/>
            <a:chOff x="0" y="0"/>
            <a:chExt cx="18004650" cy="2092050"/>
          </a:xfrm>
        </p:grpSpPr>
        <p:sp>
          <p:nvSpPr>
            <p:cNvPr id="31" name="Freeform 31"/>
            <p:cNvSpPr/>
            <p:nvPr/>
          </p:nvSpPr>
          <p:spPr>
            <a:xfrm>
              <a:off x="9525" y="9525"/>
              <a:ext cx="17985614" cy="2073021"/>
            </a:xfrm>
            <a:custGeom>
              <a:avLst/>
              <a:gdLst/>
              <a:ahLst/>
              <a:cxnLst/>
              <a:rect l="l" t="t" r="r" b="b"/>
              <a:pathLst>
                <a:path w="17985614" h="2073021">
                  <a:moveTo>
                    <a:pt x="0" y="345567"/>
                  </a:moveTo>
                  <a:cubicBezTo>
                    <a:pt x="0" y="154686"/>
                    <a:pt x="155956" y="0"/>
                    <a:pt x="348361" y="0"/>
                  </a:cubicBezTo>
                  <a:lnTo>
                    <a:pt x="17637252" y="0"/>
                  </a:lnTo>
                  <a:cubicBezTo>
                    <a:pt x="17829657" y="0"/>
                    <a:pt x="17985614" y="154686"/>
                    <a:pt x="17985614" y="345567"/>
                  </a:cubicBezTo>
                  <a:lnTo>
                    <a:pt x="17985614" y="1727454"/>
                  </a:lnTo>
                  <a:cubicBezTo>
                    <a:pt x="17985614" y="1918335"/>
                    <a:pt x="17829657" y="2073021"/>
                    <a:pt x="17637252" y="2073021"/>
                  </a:cubicBezTo>
                  <a:lnTo>
                    <a:pt x="348361" y="2073021"/>
                  </a:lnTo>
                  <a:cubicBezTo>
                    <a:pt x="155956" y="2073021"/>
                    <a:pt x="0" y="1918335"/>
                    <a:pt x="0" y="1727454"/>
                  </a:cubicBezTo>
                  <a:close/>
                </a:path>
              </a:pathLst>
            </a:custGeom>
            <a:solidFill>
              <a:srgbClr val="8D5CFF"/>
            </a:solidFill>
          </p:spPr>
          <p:txBody>
            <a:bodyPr/>
            <a:lstStyle/>
            <a:p>
              <a:endParaRPr lang="el-GR"/>
            </a:p>
          </p:txBody>
        </p:sp>
        <p:sp>
          <p:nvSpPr>
            <p:cNvPr id="32" name="Freeform 32"/>
            <p:cNvSpPr/>
            <p:nvPr/>
          </p:nvSpPr>
          <p:spPr>
            <a:xfrm>
              <a:off x="0" y="0"/>
              <a:ext cx="18004664" cy="2092071"/>
            </a:xfrm>
            <a:custGeom>
              <a:avLst/>
              <a:gdLst/>
              <a:ahLst/>
              <a:cxnLst/>
              <a:rect l="l" t="t" r="r" b="b"/>
              <a:pathLst>
                <a:path w="18004664" h="2092071">
                  <a:moveTo>
                    <a:pt x="0" y="355092"/>
                  </a:moveTo>
                  <a:cubicBezTo>
                    <a:pt x="0" y="158877"/>
                    <a:pt x="160274" y="0"/>
                    <a:pt x="357886" y="0"/>
                  </a:cubicBezTo>
                  <a:lnTo>
                    <a:pt x="17646777" y="0"/>
                  </a:lnTo>
                  <a:lnTo>
                    <a:pt x="17646777" y="9525"/>
                  </a:lnTo>
                  <a:lnTo>
                    <a:pt x="17646777" y="0"/>
                  </a:lnTo>
                  <a:cubicBezTo>
                    <a:pt x="17844390" y="0"/>
                    <a:pt x="18004664" y="158877"/>
                    <a:pt x="18004664" y="355092"/>
                  </a:cubicBezTo>
                  <a:lnTo>
                    <a:pt x="17995139" y="355092"/>
                  </a:lnTo>
                  <a:lnTo>
                    <a:pt x="18004664" y="355092"/>
                  </a:lnTo>
                  <a:lnTo>
                    <a:pt x="18004664" y="1736979"/>
                  </a:lnTo>
                  <a:lnTo>
                    <a:pt x="17995139" y="1736979"/>
                  </a:lnTo>
                  <a:lnTo>
                    <a:pt x="18004664" y="1736979"/>
                  </a:lnTo>
                  <a:cubicBezTo>
                    <a:pt x="18004664" y="1933067"/>
                    <a:pt x="17844390" y="2092071"/>
                    <a:pt x="17646777" y="2092071"/>
                  </a:cubicBezTo>
                  <a:lnTo>
                    <a:pt x="17646777" y="2082546"/>
                  </a:lnTo>
                  <a:lnTo>
                    <a:pt x="17646777" y="2092071"/>
                  </a:lnTo>
                  <a:lnTo>
                    <a:pt x="357886" y="2092071"/>
                  </a:lnTo>
                  <a:lnTo>
                    <a:pt x="357886" y="2082546"/>
                  </a:lnTo>
                  <a:lnTo>
                    <a:pt x="357886" y="2092071"/>
                  </a:lnTo>
                  <a:cubicBezTo>
                    <a:pt x="160274" y="2092071"/>
                    <a:pt x="0" y="1933194"/>
                    <a:pt x="0" y="1736979"/>
                  </a:cubicBezTo>
                  <a:lnTo>
                    <a:pt x="0" y="355092"/>
                  </a:lnTo>
                  <a:lnTo>
                    <a:pt x="9525" y="355092"/>
                  </a:lnTo>
                  <a:lnTo>
                    <a:pt x="0" y="355092"/>
                  </a:lnTo>
                  <a:moveTo>
                    <a:pt x="19050" y="355092"/>
                  </a:moveTo>
                  <a:lnTo>
                    <a:pt x="19050" y="1736979"/>
                  </a:lnTo>
                  <a:lnTo>
                    <a:pt x="9525" y="1736979"/>
                  </a:lnTo>
                  <a:lnTo>
                    <a:pt x="19050" y="1736979"/>
                  </a:lnTo>
                  <a:cubicBezTo>
                    <a:pt x="19050" y="1922526"/>
                    <a:pt x="170688" y="2073021"/>
                    <a:pt x="357886" y="2073021"/>
                  </a:cubicBezTo>
                  <a:lnTo>
                    <a:pt x="17646777" y="2073021"/>
                  </a:lnTo>
                  <a:cubicBezTo>
                    <a:pt x="17833975" y="2073021"/>
                    <a:pt x="17985614" y="1922526"/>
                    <a:pt x="17985614" y="1736979"/>
                  </a:cubicBezTo>
                  <a:lnTo>
                    <a:pt x="17985614" y="355092"/>
                  </a:lnTo>
                  <a:cubicBezTo>
                    <a:pt x="17985614" y="169545"/>
                    <a:pt x="17833975" y="19050"/>
                    <a:pt x="17646777" y="19050"/>
                  </a:cubicBezTo>
                  <a:lnTo>
                    <a:pt x="357886" y="19050"/>
                  </a:lnTo>
                  <a:lnTo>
                    <a:pt x="357886" y="9525"/>
                  </a:lnTo>
                  <a:lnTo>
                    <a:pt x="357886" y="19050"/>
                  </a:lnTo>
                  <a:cubicBezTo>
                    <a:pt x="170688" y="19050"/>
                    <a:pt x="19050" y="169545"/>
                    <a:pt x="19050" y="355092"/>
                  </a:cubicBezTo>
                  <a:close/>
                </a:path>
              </a:pathLst>
            </a:custGeom>
            <a:solidFill>
              <a:srgbClr val="8D5CFF"/>
            </a:solidFill>
          </p:spPr>
          <p:txBody>
            <a:bodyPr/>
            <a:lstStyle/>
            <a:p>
              <a:endParaRPr lang="el-GR"/>
            </a:p>
          </p:txBody>
        </p:sp>
        <p:sp>
          <p:nvSpPr>
            <p:cNvPr id="33" name="TextBox 33"/>
            <p:cNvSpPr txBox="1"/>
            <p:nvPr/>
          </p:nvSpPr>
          <p:spPr>
            <a:xfrm>
              <a:off x="0" y="9525"/>
              <a:ext cx="18004650" cy="2082525"/>
            </a:xfrm>
            <a:prstGeom prst="rect">
              <a:avLst/>
            </a:prstGeom>
          </p:spPr>
          <p:txBody>
            <a:bodyPr lIns="50800" tIns="50800" rIns="50800" bIns="50800" rtlCol="0" anchor="ctr"/>
            <a:lstStyle/>
            <a:p>
              <a:pPr algn="ctr">
                <a:lnSpc>
                  <a:spcPts val="3024"/>
                </a:lnSpc>
              </a:pPr>
              <a:r>
                <a:rPr lang="en-US" sz="2800" dirty="0">
                  <a:solidFill>
                    <a:srgbClr val="FFFFFF"/>
                  </a:solidFill>
                  <a:latin typeface="Arial"/>
                  <a:ea typeface="Arial"/>
                  <a:cs typeface="Arial"/>
                  <a:sym typeface="Arial"/>
                </a:rPr>
                <a:t>Dadas </a:t>
              </a:r>
              <a:r>
                <a:rPr lang="en-US" sz="2800" dirty="0" err="1">
                  <a:solidFill>
                    <a:srgbClr val="FFFFFF"/>
                  </a:solidFill>
                  <a:latin typeface="Arial"/>
                  <a:ea typeface="Arial"/>
                  <a:cs typeface="Arial"/>
                  <a:sym typeface="Arial"/>
                </a:rPr>
                <a:t>estas</a:t>
              </a:r>
              <a:r>
                <a:rPr lang="en-US" sz="2800" dirty="0">
                  <a:solidFill>
                    <a:srgbClr val="FFFFFF"/>
                  </a:solidFill>
                  <a:latin typeface="Arial"/>
                  <a:ea typeface="Arial"/>
                  <a:cs typeface="Arial"/>
                  <a:sym typeface="Arial"/>
                </a:rPr>
                <a:t> </a:t>
              </a:r>
              <a:r>
                <a:rPr lang="en-US" sz="2800" dirty="0" err="1">
                  <a:solidFill>
                    <a:srgbClr val="FFFFFF"/>
                  </a:solidFill>
                  <a:latin typeface="Arial"/>
                  <a:ea typeface="Arial"/>
                  <a:cs typeface="Arial"/>
                  <a:sym typeface="Arial"/>
                </a:rPr>
                <a:t>tendencias</a:t>
              </a:r>
              <a:r>
                <a:rPr lang="en-US" sz="2800" dirty="0">
                  <a:solidFill>
                    <a:srgbClr val="FFFFFF"/>
                  </a:solidFill>
                  <a:latin typeface="Arial"/>
                  <a:ea typeface="Arial"/>
                  <a:cs typeface="Arial"/>
                  <a:sym typeface="Arial"/>
                </a:rPr>
                <a:t>, </a:t>
              </a:r>
              <a:r>
                <a:rPr lang="en-US" sz="2800" dirty="0" err="1">
                  <a:solidFill>
                    <a:srgbClr val="FFFFFF"/>
                  </a:solidFill>
                  <a:latin typeface="Arial"/>
                  <a:ea typeface="Arial"/>
                  <a:cs typeface="Arial"/>
                  <a:sym typeface="Arial"/>
                </a:rPr>
                <a:t>podemos</a:t>
              </a:r>
              <a:r>
                <a:rPr lang="en-US" sz="2800" dirty="0">
                  <a:solidFill>
                    <a:srgbClr val="FFFFFF"/>
                  </a:solidFill>
                  <a:latin typeface="Arial"/>
                  <a:ea typeface="Arial"/>
                  <a:cs typeface="Arial"/>
                  <a:sym typeface="Arial"/>
                </a:rPr>
                <a:t> </a:t>
              </a:r>
              <a:r>
                <a:rPr lang="en-US" sz="2800" dirty="0" err="1">
                  <a:solidFill>
                    <a:srgbClr val="FFFFFF"/>
                  </a:solidFill>
                  <a:latin typeface="Arial"/>
                  <a:ea typeface="Arial"/>
                  <a:cs typeface="Arial"/>
                  <a:sym typeface="Arial"/>
                </a:rPr>
                <a:t>esperar</a:t>
              </a:r>
              <a:r>
                <a:rPr lang="en-US" sz="2800" dirty="0">
                  <a:solidFill>
                    <a:srgbClr val="FFFFFF"/>
                  </a:solidFill>
                  <a:latin typeface="Arial"/>
                  <a:ea typeface="Arial"/>
                  <a:cs typeface="Arial"/>
                  <a:sym typeface="Arial"/>
                </a:rPr>
                <a:t> un </a:t>
              </a:r>
              <a:r>
                <a:rPr lang="en-US" sz="2800" dirty="0" err="1">
                  <a:solidFill>
                    <a:srgbClr val="FFFFFF"/>
                  </a:solidFill>
                  <a:latin typeface="Arial"/>
                  <a:ea typeface="Arial"/>
                  <a:cs typeface="Arial"/>
                  <a:sym typeface="Arial"/>
                </a:rPr>
                <a:t>futuro</a:t>
              </a:r>
              <a:r>
                <a:rPr lang="en-US" sz="2800" dirty="0">
                  <a:solidFill>
                    <a:srgbClr val="FFFFFF"/>
                  </a:solidFill>
                  <a:latin typeface="Arial"/>
                  <a:ea typeface="Arial"/>
                  <a:cs typeface="Arial"/>
                  <a:sym typeface="Arial"/>
                </a:rPr>
                <a:t> </a:t>
              </a:r>
              <a:r>
                <a:rPr lang="en-US" sz="2800" dirty="0" err="1">
                  <a:solidFill>
                    <a:srgbClr val="FFFFFF"/>
                  </a:solidFill>
                  <a:latin typeface="Arial"/>
                  <a:ea typeface="Arial"/>
                  <a:cs typeface="Arial"/>
                  <a:sym typeface="Arial"/>
                </a:rPr>
                <a:t>concreto</a:t>
              </a:r>
              <a:r>
                <a:rPr lang="en-US" sz="2800" dirty="0">
                  <a:solidFill>
                    <a:srgbClr val="FFFFFF"/>
                  </a:solidFill>
                  <a:latin typeface="Arial"/>
                  <a:ea typeface="Arial"/>
                  <a:cs typeface="Arial"/>
                  <a:sym typeface="Arial"/>
                </a:rPr>
                <a:t>: </a:t>
              </a:r>
              <a:r>
                <a:rPr lang="en-US" sz="2800" b="1" dirty="0" err="1">
                  <a:solidFill>
                    <a:srgbClr val="FFFFFF"/>
                  </a:solidFill>
                  <a:latin typeface="Arial"/>
                  <a:ea typeface="Arial"/>
                  <a:cs typeface="Arial"/>
                  <a:sym typeface="Arial"/>
                </a:rPr>
                <a:t>el</a:t>
              </a:r>
              <a:r>
                <a:rPr lang="en-US" sz="2800" b="1" dirty="0">
                  <a:solidFill>
                    <a:srgbClr val="FFFFFF"/>
                  </a:solidFill>
                  <a:latin typeface="Arial"/>
                  <a:ea typeface="Arial"/>
                  <a:cs typeface="Arial"/>
                  <a:sym typeface="Arial"/>
                </a:rPr>
                <a:t> </a:t>
              </a:r>
              <a:r>
                <a:rPr lang="en-US" sz="2800" b="1" dirty="0" err="1">
                  <a:solidFill>
                    <a:srgbClr val="FFFFFF"/>
                  </a:solidFill>
                  <a:latin typeface="Arial"/>
                  <a:ea typeface="Arial"/>
                  <a:cs typeface="Arial"/>
                  <a:sym typeface="Arial"/>
                </a:rPr>
                <a:t>modelo</a:t>
              </a:r>
              <a:r>
                <a:rPr lang="en-US" sz="2800" b="1" dirty="0">
                  <a:solidFill>
                    <a:srgbClr val="FFFFFF"/>
                  </a:solidFill>
                  <a:latin typeface="Arial"/>
                  <a:ea typeface="Arial"/>
                  <a:cs typeface="Arial"/>
                  <a:sym typeface="Arial"/>
                </a:rPr>
                <a:t> lineal </a:t>
              </a:r>
              <a:r>
                <a:rPr lang="en-US" sz="2800" b="1" dirty="0" err="1">
                  <a:solidFill>
                    <a:srgbClr val="FFFFFF"/>
                  </a:solidFill>
                  <a:latin typeface="Arial"/>
                  <a:ea typeface="Arial"/>
                  <a:cs typeface="Arial"/>
                  <a:sym typeface="Arial"/>
                </a:rPr>
                <a:t>será</a:t>
              </a:r>
              <a:r>
                <a:rPr lang="en-US" sz="2800" b="1" dirty="0">
                  <a:solidFill>
                    <a:srgbClr val="FFFFFF"/>
                  </a:solidFill>
                  <a:latin typeface="Arial"/>
                  <a:ea typeface="Arial"/>
                  <a:cs typeface="Arial"/>
                  <a:sym typeface="Arial"/>
                </a:rPr>
                <a:t> </a:t>
              </a:r>
              <a:r>
                <a:rPr lang="en-US" sz="2800" b="1" dirty="0" err="1">
                  <a:solidFill>
                    <a:srgbClr val="FFFFFF"/>
                  </a:solidFill>
                  <a:latin typeface="Arial"/>
                  <a:ea typeface="Arial"/>
                  <a:cs typeface="Arial"/>
                  <a:sym typeface="Arial"/>
                </a:rPr>
                <a:t>eliminado</a:t>
              </a:r>
              <a:r>
                <a:rPr lang="en-US" sz="2800" b="1" dirty="0">
                  <a:solidFill>
                    <a:srgbClr val="FFFFFF"/>
                  </a:solidFill>
                  <a:latin typeface="Arial"/>
                  <a:ea typeface="Arial"/>
                  <a:cs typeface="Arial"/>
                  <a:sym typeface="Arial"/>
                </a:rPr>
                <a:t> </a:t>
              </a:r>
              <a:r>
                <a:rPr lang="en-US" sz="2800" b="1" dirty="0" err="1">
                  <a:solidFill>
                    <a:srgbClr val="FFFFFF"/>
                  </a:solidFill>
                  <a:latin typeface="Arial"/>
                  <a:ea typeface="Arial"/>
                  <a:cs typeface="Arial"/>
                  <a:sym typeface="Arial"/>
                </a:rPr>
                <a:t>progresivamente</a:t>
              </a:r>
              <a:r>
                <a:rPr lang="en-US" sz="2800" b="1" dirty="0">
                  <a:solidFill>
                    <a:srgbClr val="FFFFFF"/>
                  </a:solidFill>
                  <a:latin typeface="Arial"/>
                  <a:ea typeface="Arial"/>
                  <a:cs typeface="Arial"/>
                  <a:sym typeface="Arial"/>
                </a:rPr>
                <a:t>.</a:t>
              </a:r>
              <a:endParaRPr lang="en-US" sz="2800" b="1" dirty="0">
                <a:solidFill>
                  <a:srgbClr val="FFFFFF"/>
                </a:solidFill>
                <a:latin typeface="Arial Bold"/>
                <a:ea typeface="Arial Bold"/>
                <a:cs typeface="Arial Bold"/>
                <a:sym typeface="Arial Bold"/>
              </a:endParaRPr>
            </a:p>
          </p:txBody>
        </p:sp>
      </p:grpSp>
      <p:pic>
        <p:nvPicPr>
          <p:cNvPr id="34" name="Picture 2" descr="Cofinanciado por el programa Erasmus+ de la Unión Europea Horizontal">
            <a:extLst>
              <a:ext uri="{FF2B5EF4-FFF2-40B4-BE49-F238E27FC236}">
                <a16:creationId xmlns:a16="http://schemas.microsoft.com/office/drawing/2014/main" id="{4B90FB17-BE70-D537-A34E-DA6482800F7E}"/>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0578798" y="-214314"/>
            <a:ext cx="9668996" cy="8239990"/>
            <a:chOff x="0" y="0"/>
            <a:chExt cx="12891994" cy="10986654"/>
          </a:xfrm>
        </p:grpSpPr>
        <p:sp>
          <p:nvSpPr>
            <p:cNvPr id="20" name="Freeform 20"/>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9"/>
              <a:stretch>
                <a:fillRect b="-2"/>
              </a:stretch>
            </a:blipFill>
          </p:spPr>
          <p:txBody>
            <a:bodyPr/>
            <a:lstStyle/>
            <a:p>
              <a:endParaRPr lang="el-GR"/>
            </a:p>
          </p:txBody>
        </p:sp>
      </p:grpSp>
      <p:sp>
        <p:nvSpPr>
          <p:cNvPr id="21" name="TextBox 21"/>
          <p:cNvSpPr txBox="1"/>
          <p:nvPr/>
        </p:nvSpPr>
        <p:spPr>
          <a:xfrm>
            <a:off x="1028700" y="3372066"/>
            <a:ext cx="11677242" cy="4584781"/>
          </a:xfrm>
          <a:prstGeom prst="rect">
            <a:avLst/>
          </a:prstGeom>
        </p:spPr>
        <p:txBody>
          <a:bodyPr lIns="0" tIns="0" rIns="0" bIns="0" rtlCol="0" anchor="t">
            <a:spAutoFit/>
          </a:bodyPr>
          <a:lstStyle/>
          <a:p>
            <a:pPr>
              <a:lnSpc>
                <a:spcPts val="3960"/>
              </a:lnSpc>
            </a:pPr>
            <a:r>
              <a:rPr lang="es-ES" sz="3300" dirty="0">
                <a:solidFill>
                  <a:srgbClr val="19112C"/>
                </a:solidFill>
                <a:latin typeface="Arial"/>
                <a:ea typeface="Arial"/>
                <a:cs typeface="Arial"/>
                <a:sym typeface="Arial"/>
              </a:rPr>
              <a:t>Para una marca de moda pequeña, empezar con un sistema circular es complicado al principio: las telas ecológicas cuestan más, conseguir que los clientes devuelvan ropa vieja es complicado, y averiguar cómo reciclarla es confuso y complicado.
Sin embargo, una vez que las marcas superan estos obstáculos, se </a:t>
            </a:r>
            <a:r>
              <a:rPr lang="es-ES" sz="3300" b="1" dirty="0">
                <a:solidFill>
                  <a:srgbClr val="19112C"/>
                </a:solidFill>
                <a:latin typeface="Arial"/>
                <a:ea typeface="Arial"/>
                <a:cs typeface="Arial"/>
                <a:sym typeface="Arial"/>
              </a:rPr>
              <a:t>preparan para un crecimiento a largo plazo y grandes ventajas</a:t>
            </a:r>
            <a:r>
              <a:rPr lang="es-ES" sz="3300" dirty="0">
                <a:solidFill>
                  <a:srgbClr val="19112C"/>
                </a:solidFill>
                <a:latin typeface="Arial"/>
                <a:ea typeface="Arial"/>
                <a:cs typeface="Arial"/>
                <a:sym typeface="Arial"/>
              </a:rPr>
              <a:t> en un mercado que se está volviendo más ecológico.</a:t>
            </a:r>
            <a:endParaRPr lang="en-US" sz="3300" dirty="0">
              <a:solidFill>
                <a:srgbClr val="19112C"/>
              </a:solidFill>
              <a:latin typeface="Arial"/>
              <a:ea typeface="Arial"/>
              <a:cs typeface="Arial"/>
              <a:sym typeface="Arial"/>
            </a:endParaRPr>
          </a:p>
        </p:txBody>
      </p:sp>
      <p:grpSp>
        <p:nvGrpSpPr>
          <p:cNvPr id="22" name="Group 22"/>
          <p:cNvGrpSpPr/>
          <p:nvPr/>
        </p:nvGrpSpPr>
        <p:grpSpPr>
          <a:xfrm>
            <a:off x="-344936" y="547688"/>
            <a:ext cx="10283239" cy="1988345"/>
            <a:chOff x="-1588741" y="0"/>
            <a:chExt cx="13710985" cy="2651126"/>
          </a:xfrm>
        </p:grpSpPr>
        <p:sp>
          <p:nvSpPr>
            <p:cNvPr id="23" name="Freeform 23"/>
            <p:cNvSpPr/>
            <p:nvPr/>
          </p:nvSpPr>
          <p:spPr>
            <a:xfrm>
              <a:off x="-1588741" y="0"/>
              <a:ext cx="12122244" cy="2651126"/>
            </a:xfrm>
            <a:custGeom>
              <a:avLst/>
              <a:gdLst/>
              <a:ahLst/>
              <a:cxnLst/>
              <a:rect l="l" t="t" r="r" b="b"/>
              <a:pathLst>
                <a:path w="12122244" h="2651126">
                  <a:moveTo>
                    <a:pt x="0" y="0"/>
                  </a:moveTo>
                  <a:lnTo>
                    <a:pt x="12122244" y="0"/>
                  </a:lnTo>
                  <a:lnTo>
                    <a:pt x="12122244" y="2651126"/>
                  </a:lnTo>
                  <a:lnTo>
                    <a:pt x="0" y="2651126"/>
                  </a:lnTo>
                  <a:close/>
                </a:path>
              </a:pathLst>
            </a:custGeom>
            <a:solidFill>
              <a:srgbClr val="000000">
                <a:alpha val="0"/>
              </a:srgbClr>
            </a:solidFill>
          </p:spPr>
          <p:txBody>
            <a:bodyPr/>
            <a:lstStyle/>
            <a:p>
              <a:endParaRPr lang="el-GR"/>
            </a:p>
          </p:txBody>
        </p:sp>
        <p:sp>
          <p:nvSpPr>
            <p:cNvPr id="24" name="TextBox 24"/>
            <p:cNvSpPr txBox="1"/>
            <p:nvPr/>
          </p:nvSpPr>
          <p:spPr>
            <a:xfrm>
              <a:off x="0" y="66675"/>
              <a:ext cx="12122244" cy="2584451"/>
            </a:xfrm>
            <a:prstGeom prst="rect">
              <a:avLst/>
            </a:prstGeom>
          </p:spPr>
          <p:txBody>
            <a:bodyPr lIns="0" tIns="0" rIns="0" bIns="0" rtlCol="0" anchor="ctr"/>
            <a:lstStyle/>
            <a:p>
              <a:pPr algn="l">
                <a:lnSpc>
                  <a:spcPts val="7128"/>
                </a:lnSpc>
              </a:pPr>
              <a:r>
                <a:rPr lang="en-US" sz="6600" b="1" dirty="0">
                  <a:solidFill>
                    <a:srgbClr val="19112C"/>
                  </a:solidFill>
                  <a:latin typeface="Georgia Bold"/>
                  <a:ea typeface="Georgia Bold"/>
                  <a:cs typeface="Georgia Bold"/>
                  <a:sym typeface="Georgia Bold"/>
                </a:rPr>
                <a:t>El </a:t>
              </a:r>
              <a:r>
                <a:rPr lang="en-US" sz="6600" b="1" dirty="0" err="1">
                  <a:solidFill>
                    <a:srgbClr val="19112C"/>
                  </a:solidFill>
                  <a:latin typeface="Georgia Bold"/>
                  <a:ea typeface="Georgia Bold"/>
                  <a:cs typeface="Georgia Bold"/>
                  <a:sym typeface="Georgia Bold"/>
                </a:rPr>
                <a:t>ciclo</a:t>
              </a:r>
              <a:r>
                <a:rPr lang="en-US" sz="6600" b="1" dirty="0">
                  <a:solidFill>
                    <a:srgbClr val="19112C"/>
                  </a:solidFill>
                  <a:latin typeface="Georgia Bold"/>
                  <a:ea typeface="Georgia Bold"/>
                  <a:cs typeface="Georgia Bold"/>
                  <a:sym typeface="Georgia Bold"/>
                </a:rPr>
                <a:t> </a:t>
              </a:r>
              <a:r>
                <a:rPr lang="en-US" sz="6600" b="1" dirty="0" err="1">
                  <a:solidFill>
                    <a:srgbClr val="19112C"/>
                  </a:solidFill>
                  <a:latin typeface="Georgia Bold"/>
                  <a:ea typeface="Georgia Bold"/>
                  <a:cs typeface="Georgia Bold"/>
                  <a:sym typeface="Georgia Bold"/>
                </a:rPr>
                <a:t>en</a:t>
              </a:r>
              <a:r>
                <a:rPr lang="en-US" sz="6600" b="1" dirty="0">
                  <a:solidFill>
                    <a:srgbClr val="19112C"/>
                  </a:solidFill>
                  <a:latin typeface="Georgia Bold"/>
                  <a:ea typeface="Georgia Bold"/>
                  <a:cs typeface="Georgia Bold"/>
                  <a:sym typeface="Georgia Bold"/>
                </a:rPr>
                <a:t> </a:t>
              </a:r>
              <a:r>
                <a:rPr lang="en-US" sz="6600" b="1" dirty="0" err="1">
                  <a:solidFill>
                    <a:srgbClr val="19112C"/>
                  </a:solidFill>
                  <a:latin typeface="Georgia Bold"/>
                  <a:ea typeface="Georgia Bold"/>
                  <a:cs typeface="Georgia Bold"/>
                  <a:sym typeface="Georgia Bold"/>
                </a:rPr>
                <a:t>marcha</a:t>
              </a:r>
              <a:endParaRPr lang="en-US" sz="6600" b="1" dirty="0">
                <a:solidFill>
                  <a:srgbClr val="19112C"/>
                </a:solidFill>
                <a:latin typeface="Georgia Bold"/>
                <a:ea typeface="Georgia Bold"/>
                <a:cs typeface="Georgia Bold"/>
                <a:sym typeface="Georgia Bold"/>
              </a:endParaRPr>
            </a:p>
            <a:p>
              <a:pPr>
                <a:lnSpc>
                  <a:spcPts val="4913"/>
                </a:lnSpc>
              </a:pPr>
              <a:r>
                <a:rPr lang="en-US" sz="4549" dirty="0">
                  <a:solidFill>
                    <a:srgbClr val="19112C"/>
                  </a:solidFill>
                  <a:latin typeface="Georgia"/>
                  <a:ea typeface="Georgia"/>
                  <a:cs typeface="Georgia"/>
                  <a:sym typeface="Georgia"/>
                </a:rPr>
                <a:t>Hacer real la </a:t>
              </a:r>
              <a:r>
                <a:rPr lang="en-US" sz="4549" dirty="0" err="1">
                  <a:solidFill>
                    <a:srgbClr val="19112C"/>
                  </a:solidFill>
                  <a:latin typeface="Georgia"/>
                  <a:ea typeface="Georgia"/>
                  <a:cs typeface="Georgia"/>
                  <a:sym typeface="Georgia"/>
                </a:rPr>
                <a:t>circularidad</a:t>
              </a:r>
              <a:endParaRPr lang="en-US" sz="4549" dirty="0">
                <a:solidFill>
                  <a:srgbClr val="19112C"/>
                </a:solidFill>
                <a:latin typeface="Georgia"/>
                <a:ea typeface="Georgia"/>
                <a:cs typeface="Georgia"/>
                <a:sym typeface="Georgia"/>
              </a:endParaRPr>
            </a:p>
          </p:txBody>
        </p:sp>
      </p:grpSp>
      <p:pic>
        <p:nvPicPr>
          <p:cNvPr id="25" name="Picture 2" descr="Cofinanciado por el programa Erasmus+ de la Unión Europea Horizontal">
            <a:extLst>
              <a:ext uri="{FF2B5EF4-FFF2-40B4-BE49-F238E27FC236}">
                <a16:creationId xmlns:a16="http://schemas.microsoft.com/office/drawing/2014/main" id="{CF20D85A-9CFA-5C37-3FF6-44AECC7EBEFE}"/>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0358810" y="0"/>
            <a:ext cx="9668996" cy="8239990"/>
            <a:chOff x="0" y="0"/>
            <a:chExt cx="12891994" cy="10986654"/>
          </a:xfrm>
        </p:grpSpPr>
        <p:sp>
          <p:nvSpPr>
            <p:cNvPr id="20" name="Freeform 20"/>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9"/>
              <a:stretch>
                <a:fillRect b="-2"/>
              </a:stretch>
            </a:blipFill>
          </p:spPr>
          <p:txBody>
            <a:bodyPr/>
            <a:lstStyle/>
            <a:p>
              <a:endParaRPr lang="el-GR"/>
            </a:p>
          </p:txBody>
        </p:sp>
      </p:grpSp>
      <p:sp>
        <p:nvSpPr>
          <p:cNvPr id="22" name="Freeform 22"/>
          <p:cNvSpPr/>
          <p:nvPr/>
        </p:nvSpPr>
        <p:spPr>
          <a:xfrm>
            <a:off x="846620" y="547688"/>
            <a:ext cx="9091683" cy="1988345"/>
          </a:xfrm>
          <a:custGeom>
            <a:avLst/>
            <a:gdLst/>
            <a:ahLst/>
            <a:cxnLst/>
            <a:rect l="l" t="t" r="r" b="b"/>
            <a:pathLst>
              <a:path w="12122244" h="2651126">
                <a:moveTo>
                  <a:pt x="0" y="0"/>
                </a:moveTo>
                <a:lnTo>
                  <a:pt x="12122244" y="0"/>
                </a:lnTo>
                <a:lnTo>
                  <a:pt x="12122244" y="2651126"/>
                </a:lnTo>
                <a:lnTo>
                  <a:pt x="0" y="2651126"/>
                </a:lnTo>
                <a:close/>
              </a:path>
            </a:pathLst>
          </a:custGeom>
          <a:solidFill>
            <a:srgbClr val="000000">
              <a:alpha val="0"/>
            </a:srgbClr>
          </a:solidFill>
        </p:spPr>
        <p:txBody>
          <a:bodyPr/>
          <a:lstStyle/>
          <a:p>
            <a:endParaRPr lang="el-GR"/>
          </a:p>
        </p:txBody>
      </p:sp>
      <p:sp>
        <p:nvSpPr>
          <p:cNvPr id="24" name="TextBox 24"/>
          <p:cNvSpPr txBox="1"/>
          <p:nvPr/>
        </p:nvSpPr>
        <p:spPr>
          <a:xfrm>
            <a:off x="834390" y="3809495"/>
            <a:ext cx="11677242" cy="3808735"/>
          </a:xfrm>
          <a:prstGeom prst="rect">
            <a:avLst/>
          </a:prstGeom>
        </p:spPr>
        <p:txBody>
          <a:bodyPr lIns="0" tIns="0" rIns="0" bIns="0" rtlCol="0" anchor="t">
            <a:spAutoFit/>
          </a:bodyPr>
          <a:lstStyle/>
          <a:p>
            <a:pPr>
              <a:lnSpc>
                <a:spcPts val="3300"/>
              </a:lnSpc>
            </a:pPr>
            <a:r>
              <a:rPr lang="es-ES" sz="3300" dirty="0">
                <a:solidFill>
                  <a:srgbClr val="19112C"/>
                </a:solidFill>
                <a:latin typeface="Arial"/>
                <a:ea typeface="Arial"/>
                <a:cs typeface="Arial"/>
                <a:sym typeface="Arial"/>
              </a:rPr>
              <a:t>Una marca de moda sostenible especializada en ropa de algodón y cáñamo orgánicos está teniendo dificultades para convencer a los clientes de adoptar modelos de economía circular. Aunque sus prendas están diseñadas para ser duraderas, muchos consumidores las desechan después de unas pocas temporadas. La marca quiere introducir un programa de devolución y reventa de ropa, pero se enfrenta a desafíos logísticos y falta de creatividad para diseñar un nuevo programa atractivo.</a:t>
            </a:r>
            <a:endParaRPr lang="en-US" sz="3300" dirty="0">
              <a:solidFill>
                <a:srgbClr val="19112C"/>
              </a:solidFill>
              <a:latin typeface="Arial"/>
              <a:ea typeface="Arial"/>
              <a:cs typeface="Arial"/>
              <a:sym typeface="Arial"/>
            </a:endParaRPr>
          </a:p>
        </p:txBody>
      </p:sp>
      <p:grpSp>
        <p:nvGrpSpPr>
          <p:cNvPr id="25" name="Group 22">
            <a:extLst>
              <a:ext uri="{FF2B5EF4-FFF2-40B4-BE49-F238E27FC236}">
                <a16:creationId xmlns:a16="http://schemas.microsoft.com/office/drawing/2014/main" id="{9A27D049-5C2D-A4F7-30AD-5362A523368D}"/>
              </a:ext>
            </a:extLst>
          </p:cNvPr>
          <p:cNvGrpSpPr/>
          <p:nvPr/>
        </p:nvGrpSpPr>
        <p:grpSpPr>
          <a:xfrm>
            <a:off x="-344936" y="547688"/>
            <a:ext cx="10283239" cy="1988345"/>
            <a:chOff x="-1588741" y="0"/>
            <a:chExt cx="13710985" cy="2651126"/>
          </a:xfrm>
        </p:grpSpPr>
        <p:sp>
          <p:nvSpPr>
            <p:cNvPr id="26" name="Freeform 23">
              <a:extLst>
                <a:ext uri="{FF2B5EF4-FFF2-40B4-BE49-F238E27FC236}">
                  <a16:creationId xmlns:a16="http://schemas.microsoft.com/office/drawing/2014/main" id="{E6899697-92CA-2299-9D12-C3DA2594BDF5}"/>
                </a:ext>
              </a:extLst>
            </p:cNvPr>
            <p:cNvSpPr/>
            <p:nvPr/>
          </p:nvSpPr>
          <p:spPr>
            <a:xfrm>
              <a:off x="-1588741" y="0"/>
              <a:ext cx="12122244" cy="2651126"/>
            </a:xfrm>
            <a:custGeom>
              <a:avLst/>
              <a:gdLst/>
              <a:ahLst/>
              <a:cxnLst/>
              <a:rect l="l" t="t" r="r" b="b"/>
              <a:pathLst>
                <a:path w="12122244" h="2651126">
                  <a:moveTo>
                    <a:pt x="0" y="0"/>
                  </a:moveTo>
                  <a:lnTo>
                    <a:pt x="12122244" y="0"/>
                  </a:lnTo>
                  <a:lnTo>
                    <a:pt x="12122244" y="2651126"/>
                  </a:lnTo>
                  <a:lnTo>
                    <a:pt x="0" y="2651126"/>
                  </a:lnTo>
                  <a:close/>
                </a:path>
              </a:pathLst>
            </a:custGeom>
            <a:solidFill>
              <a:srgbClr val="000000">
                <a:alpha val="0"/>
              </a:srgbClr>
            </a:solidFill>
          </p:spPr>
          <p:txBody>
            <a:bodyPr/>
            <a:lstStyle/>
            <a:p>
              <a:endParaRPr lang="el-GR"/>
            </a:p>
          </p:txBody>
        </p:sp>
        <p:sp>
          <p:nvSpPr>
            <p:cNvPr id="27" name="TextBox 24">
              <a:extLst>
                <a:ext uri="{FF2B5EF4-FFF2-40B4-BE49-F238E27FC236}">
                  <a16:creationId xmlns:a16="http://schemas.microsoft.com/office/drawing/2014/main" id="{0978D3D8-C00A-6DB6-EAFC-93C0215A9038}"/>
                </a:ext>
              </a:extLst>
            </p:cNvPr>
            <p:cNvSpPr txBox="1"/>
            <p:nvPr/>
          </p:nvSpPr>
          <p:spPr>
            <a:xfrm>
              <a:off x="0" y="66675"/>
              <a:ext cx="12122244" cy="2584451"/>
            </a:xfrm>
            <a:prstGeom prst="rect">
              <a:avLst/>
            </a:prstGeom>
          </p:spPr>
          <p:txBody>
            <a:bodyPr lIns="0" tIns="0" rIns="0" bIns="0" rtlCol="0" anchor="ctr"/>
            <a:lstStyle/>
            <a:p>
              <a:pPr algn="l">
                <a:lnSpc>
                  <a:spcPts val="7128"/>
                </a:lnSpc>
              </a:pPr>
              <a:r>
                <a:rPr lang="en-US" sz="6600" b="1" dirty="0">
                  <a:solidFill>
                    <a:srgbClr val="19112C"/>
                  </a:solidFill>
                  <a:latin typeface="Georgia Bold"/>
                  <a:ea typeface="Georgia Bold"/>
                  <a:cs typeface="Georgia Bold"/>
                  <a:sym typeface="Georgia Bold"/>
                </a:rPr>
                <a:t>El </a:t>
              </a:r>
              <a:r>
                <a:rPr lang="en-US" sz="6600" b="1" dirty="0" err="1">
                  <a:solidFill>
                    <a:srgbClr val="19112C"/>
                  </a:solidFill>
                  <a:latin typeface="Georgia Bold"/>
                  <a:ea typeface="Georgia Bold"/>
                  <a:cs typeface="Georgia Bold"/>
                  <a:sym typeface="Georgia Bold"/>
                </a:rPr>
                <a:t>ciclo</a:t>
              </a:r>
              <a:r>
                <a:rPr lang="en-US" sz="6600" b="1" dirty="0">
                  <a:solidFill>
                    <a:srgbClr val="19112C"/>
                  </a:solidFill>
                  <a:latin typeface="Georgia Bold"/>
                  <a:ea typeface="Georgia Bold"/>
                  <a:cs typeface="Georgia Bold"/>
                  <a:sym typeface="Georgia Bold"/>
                </a:rPr>
                <a:t> </a:t>
              </a:r>
              <a:r>
                <a:rPr lang="en-US" sz="6600" b="1" dirty="0" err="1">
                  <a:solidFill>
                    <a:srgbClr val="19112C"/>
                  </a:solidFill>
                  <a:latin typeface="Georgia Bold"/>
                  <a:ea typeface="Georgia Bold"/>
                  <a:cs typeface="Georgia Bold"/>
                  <a:sym typeface="Georgia Bold"/>
                </a:rPr>
                <a:t>en</a:t>
              </a:r>
              <a:r>
                <a:rPr lang="en-US" sz="6600" b="1" dirty="0">
                  <a:solidFill>
                    <a:srgbClr val="19112C"/>
                  </a:solidFill>
                  <a:latin typeface="Georgia Bold"/>
                  <a:ea typeface="Georgia Bold"/>
                  <a:cs typeface="Georgia Bold"/>
                  <a:sym typeface="Georgia Bold"/>
                </a:rPr>
                <a:t> </a:t>
              </a:r>
              <a:r>
                <a:rPr lang="en-US" sz="6600" b="1" dirty="0" err="1">
                  <a:solidFill>
                    <a:srgbClr val="19112C"/>
                  </a:solidFill>
                  <a:latin typeface="Georgia Bold"/>
                  <a:ea typeface="Georgia Bold"/>
                  <a:cs typeface="Georgia Bold"/>
                  <a:sym typeface="Georgia Bold"/>
                </a:rPr>
                <a:t>marcha</a:t>
              </a:r>
              <a:endParaRPr lang="en-US" sz="6600" b="1" dirty="0">
                <a:solidFill>
                  <a:srgbClr val="19112C"/>
                </a:solidFill>
                <a:latin typeface="Georgia Bold"/>
                <a:ea typeface="Georgia Bold"/>
                <a:cs typeface="Georgia Bold"/>
                <a:sym typeface="Georgia Bold"/>
              </a:endParaRPr>
            </a:p>
            <a:p>
              <a:pPr>
                <a:lnSpc>
                  <a:spcPts val="4913"/>
                </a:lnSpc>
              </a:pPr>
              <a:r>
                <a:rPr lang="en-US" sz="4549" dirty="0">
                  <a:solidFill>
                    <a:srgbClr val="19112C"/>
                  </a:solidFill>
                  <a:latin typeface="Georgia"/>
                  <a:ea typeface="Georgia"/>
                  <a:cs typeface="Georgia"/>
                  <a:sym typeface="Georgia"/>
                </a:rPr>
                <a:t>Hacer real la </a:t>
              </a:r>
              <a:r>
                <a:rPr lang="en-US" sz="4549" dirty="0" err="1">
                  <a:solidFill>
                    <a:srgbClr val="19112C"/>
                  </a:solidFill>
                  <a:latin typeface="Georgia"/>
                  <a:ea typeface="Georgia"/>
                  <a:cs typeface="Georgia"/>
                  <a:sym typeface="Georgia"/>
                </a:rPr>
                <a:t>circularidad</a:t>
              </a:r>
              <a:endParaRPr lang="en-US" sz="4549" dirty="0">
                <a:solidFill>
                  <a:srgbClr val="19112C"/>
                </a:solidFill>
                <a:latin typeface="Georgia"/>
                <a:ea typeface="Georgia"/>
                <a:cs typeface="Georgia"/>
                <a:sym typeface="Georgia"/>
              </a:endParaRPr>
            </a:p>
          </p:txBody>
        </p:sp>
      </p:grpSp>
      <p:pic>
        <p:nvPicPr>
          <p:cNvPr id="21" name="Picture 2" descr="Cofinanciado por el programa Erasmus+ de la Unión Europea Horizontal">
            <a:extLst>
              <a:ext uri="{FF2B5EF4-FFF2-40B4-BE49-F238E27FC236}">
                <a16:creationId xmlns:a16="http://schemas.microsoft.com/office/drawing/2014/main" id="{39EE162F-9A39-5D32-EA06-8045938E3F3C}"/>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0358810" y="0"/>
            <a:ext cx="9668996" cy="8239990"/>
            <a:chOff x="0" y="0"/>
            <a:chExt cx="12891994" cy="10986654"/>
          </a:xfrm>
        </p:grpSpPr>
        <p:sp>
          <p:nvSpPr>
            <p:cNvPr id="20" name="Freeform 20"/>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9"/>
              <a:stretch>
                <a:fillRect b="-2"/>
              </a:stretch>
            </a:blipFill>
          </p:spPr>
          <p:txBody>
            <a:bodyPr/>
            <a:lstStyle/>
            <a:p>
              <a:endParaRPr lang="el-GR"/>
            </a:p>
          </p:txBody>
        </p:sp>
      </p:grpSp>
      <p:sp>
        <p:nvSpPr>
          <p:cNvPr id="22" name="Freeform 22"/>
          <p:cNvSpPr/>
          <p:nvPr/>
        </p:nvSpPr>
        <p:spPr>
          <a:xfrm>
            <a:off x="846620" y="547688"/>
            <a:ext cx="9091800" cy="1988550"/>
          </a:xfrm>
          <a:custGeom>
            <a:avLst/>
            <a:gdLst/>
            <a:ahLst/>
            <a:cxnLst/>
            <a:rect l="l" t="t" r="r" b="b"/>
            <a:pathLst>
              <a:path w="12122400" h="2651400">
                <a:moveTo>
                  <a:pt x="0" y="0"/>
                </a:moveTo>
                <a:lnTo>
                  <a:pt x="12122400" y="0"/>
                </a:lnTo>
                <a:lnTo>
                  <a:pt x="12122400" y="2651400"/>
                </a:lnTo>
                <a:lnTo>
                  <a:pt x="0" y="2651400"/>
                </a:lnTo>
                <a:close/>
              </a:path>
            </a:pathLst>
          </a:custGeom>
          <a:solidFill>
            <a:srgbClr val="000000">
              <a:alpha val="0"/>
            </a:srgbClr>
          </a:solidFill>
        </p:spPr>
        <p:txBody>
          <a:bodyPr/>
          <a:lstStyle/>
          <a:p>
            <a:endParaRPr lang="el-GR"/>
          </a:p>
        </p:txBody>
      </p:sp>
      <p:sp>
        <p:nvSpPr>
          <p:cNvPr id="24" name="TextBox 24"/>
          <p:cNvSpPr txBox="1"/>
          <p:nvPr/>
        </p:nvSpPr>
        <p:spPr>
          <a:xfrm>
            <a:off x="846620" y="3299779"/>
            <a:ext cx="11677350" cy="5539978"/>
          </a:xfrm>
          <a:prstGeom prst="rect">
            <a:avLst/>
          </a:prstGeom>
        </p:spPr>
        <p:txBody>
          <a:bodyPr lIns="0" tIns="0" rIns="0" bIns="0" rtlCol="0" anchor="t">
            <a:spAutoFit/>
          </a:bodyPr>
          <a:lstStyle/>
          <a:p>
            <a:pPr>
              <a:lnSpc>
                <a:spcPts val="3599"/>
              </a:lnSpc>
            </a:pPr>
            <a:r>
              <a:rPr lang="es-ES" sz="3599" b="1" dirty="0">
                <a:solidFill>
                  <a:srgbClr val="19112C"/>
                </a:solidFill>
                <a:latin typeface="Arial Bold"/>
                <a:ea typeface="Arial Bold"/>
                <a:cs typeface="Arial Bold"/>
                <a:sym typeface="Arial Bold"/>
              </a:rPr>
              <a:t>Por qué es importante: </a:t>
            </a:r>
          </a:p>
          <a:p>
            <a:pPr>
              <a:lnSpc>
                <a:spcPts val="3599"/>
              </a:lnSpc>
            </a:pPr>
            <a:r>
              <a:rPr lang="es-ES" sz="3599" b="1" dirty="0">
                <a:solidFill>
                  <a:srgbClr val="19112C"/>
                </a:solidFill>
                <a:latin typeface="Arial Bold"/>
                <a:ea typeface="Arial Bold"/>
                <a:cs typeface="Arial Bold"/>
                <a:sym typeface="Arial Bold"/>
              </a:rPr>
              <a:t>
- </a:t>
            </a:r>
            <a:r>
              <a:rPr lang="es-ES" sz="3599" dirty="0">
                <a:solidFill>
                  <a:srgbClr val="19112C"/>
                </a:solidFill>
                <a:latin typeface="Arial" panose="020B0604020202020204" pitchFamily="34" charset="0"/>
                <a:ea typeface="Arial Bold"/>
                <a:cs typeface="Arial" panose="020B0604020202020204" pitchFamily="34" charset="0"/>
                <a:sym typeface="Arial Bold"/>
              </a:rPr>
              <a:t>Aborda el reto central de la </a:t>
            </a:r>
            <a:r>
              <a:rPr lang="es-ES" sz="3599" b="1" dirty="0">
                <a:solidFill>
                  <a:srgbClr val="19112C"/>
                </a:solidFill>
                <a:latin typeface="Arial" panose="020B0604020202020204" pitchFamily="34" charset="0"/>
                <a:ea typeface="Arial Bold"/>
                <a:cs typeface="Arial" panose="020B0604020202020204" pitchFamily="34" charset="0"/>
                <a:sym typeface="Arial Bold"/>
              </a:rPr>
              <a:t>circularidad</a:t>
            </a:r>
            <a:r>
              <a:rPr lang="es-ES" sz="3599" dirty="0">
                <a:solidFill>
                  <a:srgbClr val="19112C"/>
                </a:solidFill>
                <a:latin typeface="Arial" panose="020B0604020202020204" pitchFamily="34" charset="0"/>
                <a:ea typeface="Arial Bold"/>
                <a:cs typeface="Arial" panose="020B0604020202020204" pitchFamily="34" charset="0"/>
                <a:sym typeface="Arial Bold"/>
              </a:rPr>
              <a:t>: traslada el enfoque de simplemente fabricar productos sostenibles a crear sistemas que los mantienen en uso.
- Pone a prueba el </a:t>
            </a:r>
            <a:r>
              <a:rPr lang="es-ES" sz="3599" b="1" dirty="0">
                <a:solidFill>
                  <a:srgbClr val="19112C"/>
                </a:solidFill>
                <a:latin typeface="Arial" panose="020B0604020202020204" pitchFamily="34" charset="0"/>
                <a:ea typeface="Arial Bold"/>
                <a:cs typeface="Arial" panose="020B0604020202020204" pitchFamily="34" charset="0"/>
                <a:sym typeface="Arial Bold"/>
              </a:rPr>
              <a:t>caso de negocio</a:t>
            </a:r>
            <a:r>
              <a:rPr lang="es-ES" sz="3599" dirty="0">
                <a:solidFill>
                  <a:srgbClr val="19112C"/>
                </a:solidFill>
                <a:latin typeface="Arial" panose="020B0604020202020204" pitchFamily="34" charset="0"/>
                <a:ea typeface="Arial Bold"/>
                <a:cs typeface="Arial" panose="020B0604020202020204" pitchFamily="34" charset="0"/>
                <a:sym typeface="Arial Bold"/>
              </a:rPr>
              <a:t>: el éxito requiere hacer que la circularidad sea económicamente viable y atractiva para los consumidores.
- Cubre una </a:t>
            </a:r>
            <a:r>
              <a:rPr lang="es-ES" sz="3599" b="1" dirty="0">
                <a:solidFill>
                  <a:srgbClr val="19112C"/>
                </a:solidFill>
                <a:latin typeface="Arial" panose="020B0604020202020204" pitchFamily="34" charset="0"/>
                <a:ea typeface="Arial Bold"/>
                <a:cs typeface="Arial" panose="020B0604020202020204" pitchFamily="34" charset="0"/>
                <a:sym typeface="Arial Bold"/>
              </a:rPr>
              <a:t>brecha crítica</a:t>
            </a:r>
            <a:r>
              <a:rPr lang="es-ES" sz="3599" dirty="0">
                <a:solidFill>
                  <a:srgbClr val="19112C"/>
                </a:solidFill>
                <a:latin typeface="Arial" panose="020B0604020202020204" pitchFamily="34" charset="0"/>
                <a:ea typeface="Arial Bold"/>
                <a:cs typeface="Arial" panose="020B0604020202020204" pitchFamily="34" charset="0"/>
                <a:sym typeface="Arial Bold"/>
              </a:rPr>
              <a:t>: la industria carece de modelos creativos y escalables para involucrar a los clientes en comportamientos circulares, un problema al que toda marca acabará enfrentándose.</a:t>
            </a:r>
            <a:endParaRPr lang="en-US" sz="3300" dirty="0">
              <a:solidFill>
                <a:srgbClr val="19112C"/>
              </a:solidFill>
              <a:latin typeface="Arial" panose="020B0604020202020204" pitchFamily="34" charset="0"/>
              <a:ea typeface="Arial"/>
              <a:cs typeface="Arial" panose="020B0604020202020204" pitchFamily="34" charset="0"/>
              <a:sym typeface="Arial"/>
            </a:endParaRPr>
          </a:p>
        </p:txBody>
      </p:sp>
      <p:grpSp>
        <p:nvGrpSpPr>
          <p:cNvPr id="25" name="Group 22">
            <a:extLst>
              <a:ext uri="{FF2B5EF4-FFF2-40B4-BE49-F238E27FC236}">
                <a16:creationId xmlns:a16="http://schemas.microsoft.com/office/drawing/2014/main" id="{0510664F-696C-6ADF-CD90-1FF7F5B8D933}"/>
              </a:ext>
            </a:extLst>
          </p:cNvPr>
          <p:cNvGrpSpPr/>
          <p:nvPr/>
        </p:nvGrpSpPr>
        <p:grpSpPr>
          <a:xfrm>
            <a:off x="-344936" y="547688"/>
            <a:ext cx="10283239" cy="1988345"/>
            <a:chOff x="-1588741" y="0"/>
            <a:chExt cx="13710985" cy="2651126"/>
          </a:xfrm>
        </p:grpSpPr>
        <p:sp>
          <p:nvSpPr>
            <p:cNvPr id="26" name="Freeform 23">
              <a:extLst>
                <a:ext uri="{FF2B5EF4-FFF2-40B4-BE49-F238E27FC236}">
                  <a16:creationId xmlns:a16="http://schemas.microsoft.com/office/drawing/2014/main" id="{04C919D4-BDE5-340E-9CFC-39492683C1D6}"/>
                </a:ext>
              </a:extLst>
            </p:cNvPr>
            <p:cNvSpPr/>
            <p:nvPr/>
          </p:nvSpPr>
          <p:spPr>
            <a:xfrm>
              <a:off x="-1588741" y="0"/>
              <a:ext cx="12122244" cy="2651126"/>
            </a:xfrm>
            <a:custGeom>
              <a:avLst/>
              <a:gdLst/>
              <a:ahLst/>
              <a:cxnLst/>
              <a:rect l="l" t="t" r="r" b="b"/>
              <a:pathLst>
                <a:path w="12122244" h="2651126">
                  <a:moveTo>
                    <a:pt x="0" y="0"/>
                  </a:moveTo>
                  <a:lnTo>
                    <a:pt x="12122244" y="0"/>
                  </a:lnTo>
                  <a:lnTo>
                    <a:pt x="12122244" y="2651126"/>
                  </a:lnTo>
                  <a:lnTo>
                    <a:pt x="0" y="2651126"/>
                  </a:lnTo>
                  <a:close/>
                </a:path>
              </a:pathLst>
            </a:custGeom>
            <a:solidFill>
              <a:srgbClr val="000000">
                <a:alpha val="0"/>
              </a:srgbClr>
            </a:solidFill>
          </p:spPr>
          <p:txBody>
            <a:bodyPr/>
            <a:lstStyle/>
            <a:p>
              <a:endParaRPr lang="el-GR"/>
            </a:p>
          </p:txBody>
        </p:sp>
        <p:sp>
          <p:nvSpPr>
            <p:cNvPr id="27" name="TextBox 24">
              <a:extLst>
                <a:ext uri="{FF2B5EF4-FFF2-40B4-BE49-F238E27FC236}">
                  <a16:creationId xmlns:a16="http://schemas.microsoft.com/office/drawing/2014/main" id="{8A052DF1-FC3D-0317-1AC7-6738BC22171E}"/>
                </a:ext>
              </a:extLst>
            </p:cNvPr>
            <p:cNvSpPr txBox="1"/>
            <p:nvPr/>
          </p:nvSpPr>
          <p:spPr>
            <a:xfrm>
              <a:off x="0" y="66675"/>
              <a:ext cx="12122244" cy="2584451"/>
            </a:xfrm>
            <a:prstGeom prst="rect">
              <a:avLst/>
            </a:prstGeom>
          </p:spPr>
          <p:txBody>
            <a:bodyPr lIns="0" tIns="0" rIns="0" bIns="0" rtlCol="0" anchor="ctr"/>
            <a:lstStyle/>
            <a:p>
              <a:pPr algn="l">
                <a:lnSpc>
                  <a:spcPts val="7128"/>
                </a:lnSpc>
              </a:pPr>
              <a:r>
                <a:rPr lang="en-US" sz="6600" b="1" dirty="0">
                  <a:solidFill>
                    <a:srgbClr val="19112C"/>
                  </a:solidFill>
                  <a:latin typeface="Georgia Bold"/>
                  <a:ea typeface="Georgia Bold"/>
                  <a:cs typeface="Georgia Bold"/>
                  <a:sym typeface="Georgia Bold"/>
                </a:rPr>
                <a:t>El </a:t>
              </a:r>
              <a:r>
                <a:rPr lang="en-US" sz="6600" b="1" dirty="0" err="1">
                  <a:solidFill>
                    <a:srgbClr val="19112C"/>
                  </a:solidFill>
                  <a:latin typeface="Georgia Bold"/>
                  <a:ea typeface="Georgia Bold"/>
                  <a:cs typeface="Georgia Bold"/>
                  <a:sym typeface="Georgia Bold"/>
                </a:rPr>
                <a:t>ciclo</a:t>
              </a:r>
              <a:r>
                <a:rPr lang="en-US" sz="6600" b="1" dirty="0">
                  <a:solidFill>
                    <a:srgbClr val="19112C"/>
                  </a:solidFill>
                  <a:latin typeface="Georgia Bold"/>
                  <a:ea typeface="Georgia Bold"/>
                  <a:cs typeface="Georgia Bold"/>
                  <a:sym typeface="Georgia Bold"/>
                </a:rPr>
                <a:t> </a:t>
              </a:r>
              <a:r>
                <a:rPr lang="en-US" sz="6600" b="1" dirty="0" err="1">
                  <a:solidFill>
                    <a:srgbClr val="19112C"/>
                  </a:solidFill>
                  <a:latin typeface="Georgia Bold"/>
                  <a:ea typeface="Georgia Bold"/>
                  <a:cs typeface="Georgia Bold"/>
                  <a:sym typeface="Georgia Bold"/>
                </a:rPr>
                <a:t>en</a:t>
              </a:r>
              <a:r>
                <a:rPr lang="en-US" sz="6600" b="1" dirty="0">
                  <a:solidFill>
                    <a:srgbClr val="19112C"/>
                  </a:solidFill>
                  <a:latin typeface="Georgia Bold"/>
                  <a:ea typeface="Georgia Bold"/>
                  <a:cs typeface="Georgia Bold"/>
                  <a:sym typeface="Georgia Bold"/>
                </a:rPr>
                <a:t> </a:t>
              </a:r>
              <a:r>
                <a:rPr lang="en-US" sz="6600" b="1" dirty="0" err="1">
                  <a:solidFill>
                    <a:srgbClr val="19112C"/>
                  </a:solidFill>
                  <a:latin typeface="Georgia Bold"/>
                  <a:ea typeface="Georgia Bold"/>
                  <a:cs typeface="Georgia Bold"/>
                  <a:sym typeface="Georgia Bold"/>
                </a:rPr>
                <a:t>marcha</a:t>
              </a:r>
              <a:endParaRPr lang="en-US" sz="6600" b="1" dirty="0">
                <a:solidFill>
                  <a:srgbClr val="19112C"/>
                </a:solidFill>
                <a:latin typeface="Georgia Bold"/>
                <a:ea typeface="Georgia Bold"/>
                <a:cs typeface="Georgia Bold"/>
                <a:sym typeface="Georgia Bold"/>
              </a:endParaRPr>
            </a:p>
            <a:p>
              <a:pPr>
                <a:lnSpc>
                  <a:spcPts val="4913"/>
                </a:lnSpc>
              </a:pPr>
              <a:r>
                <a:rPr lang="en-US" sz="4549" dirty="0">
                  <a:solidFill>
                    <a:srgbClr val="19112C"/>
                  </a:solidFill>
                  <a:latin typeface="Georgia"/>
                  <a:ea typeface="Georgia"/>
                  <a:cs typeface="Georgia"/>
                  <a:sym typeface="Georgia"/>
                </a:rPr>
                <a:t>Hacer real la </a:t>
              </a:r>
              <a:r>
                <a:rPr lang="en-US" sz="4549" dirty="0" err="1">
                  <a:solidFill>
                    <a:srgbClr val="19112C"/>
                  </a:solidFill>
                  <a:latin typeface="Georgia"/>
                  <a:ea typeface="Georgia"/>
                  <a:cs typeface="Georgia"/>
                  <a:sym typeface="Georgia"/>
                </a:rPr>
                <a:t>circularidad</a:t>
              </a:r>
              <a:endParaRPr lang="en-US" sz="4549" dirty="0">
                <a:solidFill>
                  <a:srgbClr val="19112C"/>
                </a:solidFill>
                <a:latin typeface="Georgia"/>
                <a:ea typeface="Georgia"/>
                <a:cs typeface="Georgia"/>
                <a:sym typeface="Georgia"/>
              </a:endParaRPr>
            </a:p>
          </p:txBody>
        </p:sp>
      </p:grpSp>
      <p:pic>
        <p:nvPicPr>
          <p:cNvPr id="21" name="Picture 2" descr="Cofinanciado por el programa Erasmus+ de la Unión Europea Horizontal">
            <a:extLst>
              <a:ext uri="{FF2B5EF4-FFF2-40B4-BE49-F238E27FC236}">
                <a16:creationId xmlns:a16="http://schemas.microsoft.com/office/drawing/2014/main" id="{2E89E4FF-856B-C585-0437-57760727CBB5}"/>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0358810" y="0"/>
            <a:ext cx="9668996" cy="8239990"/>
            <a:chOff x="0" y="0"/>
            <a:chExt cx="12891994" cy="10986654"/>
          </a:xfrm>
        </p:grpSpPr>
        <p:sp>
          <p:nvSpPr>
            <p:cNvPr id="20" name="Freeform 20"/>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9"/>
              <a:stretch>
                <a:fillRect b="-2"/>
              </a:stretch>
            </a:blipFill>
          </p:spPr>
          <p:txBody>
            <a:bodyPr/>
            <a:lstStyle/>
            <a:p>
              <a:endParaRPr lang="el-GR"/>
            </a:p>
          </p:txBody>
        </p:sp>
      </p:grpSp>
      <p:grpSp>
        <p:nvGrpSpPr>
          <p:cNvPr id="21" name="Group 21"/>
          <p:cNvGrpSpPr/>
          <p:nvPr/>
        </p:nvGrpSpPr>
        <p:grpSpPr>
          <a:xfrm>
            <a:off x="938062" y="479515"/>
            <a:ext cx="9018000" cy="1617885"/>
            <a:chOff x="0" y="0"/>
            <a:chExt cx="12024000" cy="2157180"/>
          </a:xfrm>
        </p:grpSpPr>
        <p:sp>
          <p:nvSpPr>
            <p:cNvPr id="22" name="Freeform 22"/>
            <p:cNvSpPr/>
            <p:nvPr/>
          </p:nvSpPr>
          <p:spPr>
            <a:xfrm>
              <a:off x="0" y="0"/>
              <a:ext cx="12024000" cy="2157180"/>
            </a:xfrm>
            <a:custGeom>
              <a:avLst/>
              <a:gdLst/>
              <a:ahLst/>
              <a:cxnLst/>
              <a:rect l="l" t="t" r="r" b="b"/>
              <a:pathLst>
                <a:path w="12024000" h="2157180">
                  <a:moveTo>
                    <a:pt x="0" y="0"/>
                  </a:moveTo>
                  <a:lnTo>
                    <a:pt x="12024000" y="0"/>
                  </a:lnTo>
                  <a:lnTo>
                    <a:pt x="12024000" y="2157180"/>
                  </a:lnTo>
                  <a:lnTo>
                    <a:pt x="0" y="2157180"/>
                  </a:lnTo>
                  <a:close/>
                </a:path>
              </a:pathLst>
            </a:custGeom>
            <a:solidFill>
              <a:srgbClr val="000000">
                <a:alpha val="0"/>
              </a:srgbClr>
            </a:solidFill>
          </p:spPr>
          <p:txBody>
            <a:bodyPr/>
            <a:lstStyle/>
            <a:p>
              <a:endParaRPr lang="el-GR"/>
            </a:p>
          </p:txBody>
        </p:sp>
        <p:sp>
          <p:nvSpPr>
            <p:cNvPr id="23" name="TextBox 23"/>
            <p:cNvSpPr txBox="1"/>
            <p:nvPr/>
          </p:nvSpPr>
          <p:spPr>
            <a:xfrm>
              <a:off x="0" y="47625"/>
              <a:ext cx="12024000" cy="2109555"/>
            </a:xfrm>
            <a:prstGeom prst="rect">
              <a:avLst/>
            </a:prstGeom>
          </p:spPr>
          <p:txBody>
            <a:bodyPr lIns="0" tIns="0" rIns="0" bIns="0" rtlCol="0" anchor="ctr"/>
            <a:lstStyle/>
            <a:p>
              <a:pPr>
                <a:lnSpc>
                  <a:spcPts val="5399"/>
                </a:lnSpc>
              </a:pPr>
              <a:r>
                <a:rPr lang="es-ES" sz="4999" b="1" dirty="0">
                  <a:solidFill>
                    <a:srgbClr val="8D5CFF"/>
                  </a:solidFill>
                  <a:latin typeface="Georgia Bold"/>
                  <a:ea typeface="Georgia Bold"/>
                  <a:cs typeface="Georgia Bold"/>
                  <a:sym typeface="Georgia Bold"/>
                </a:rPr>
                <a:t>Un ejemplo perfecto de 
Marca circular</a:t>
              </a:r>
              <a:endParaRPr lang="en-US" sz="4999" b="1" dirty="0">
                <a:solidFill>
                  <a:srgbClr val="8D5CFF"/>
                </a:solidFill>
                <a:latin typeface="Georgia Bold"/>
                <a:ea typeface="Georgia Bold"/>
                <a:cs typeface="Georgia Bold"/>
                <a:sym typeface="Georgia Bold"/>
              </a:endParaRPr>
            </a:p>
          </p:txBody>
        </p:sp>
      </p:grpSp>
      <p:sp>
        <p:nvSpPr>
          <p:cNvPr id="24" name="TextBox 24"/>
          <p:cNvSpPr txBox="1"/>
          <p:nvPr/>
        </p:nvSpPr>
        <p:spPr>
          <a:xfrm>
            <a:off x="920301" y="2313047"/>
            <a:ext cx="9018000" cy="6636625"/>
          </a:xfrm>
          <a:prstGeom prst="rect">
            <a:avLst/>
          </a:prstGeom>
        </p:spPr>
        <p:txBody>
          <a:bodyPr lIns="0" tIns="0" rIns="0" bIns="0" rtlCol="0" anchor="t">
            <a:spAutoFit/>
          </a:bodyPr>
          <a:lstStyle/>
          <a:p>
            <a:pPr>
              <a:lnSpc>
                <a:spcPts val="3960"/>
              </a:lnSpc>
            </a:pPr>
            <a:r>
              <a:rPr lang="es-ES" sz="3300" dirty="0">
                <a:solidFill>
                  <a:srgbClr val="19112C"/>
                </a:solidFill>
                <a:latin typeface="Arial"/>
                <a:ea typeface="Arial"/>
                <a:cs typeface="Arial"/>
                <a:sym typeface="Arial"/>
              </a:rPr>
              <a:t>Fundada en Valencia, España, en 2020 por Núria Cava y Laura Fernández Cava, </a:t>
            </a:r>
            <a:r>
              <a:rPr lang="es-ES" sz="3300" b="1" dirty="0" err="1">
                <a:solidFill>
                  <a:srgbClr val="19112C"/>
                </a:solidFill>
                <a:latin typeface="Arial"/>
                <a:ea typeface="Arial"/>
                <a:cs typeface="Arial"/>
                <a:sym typeface="Arial"/>
              </a:rPr>
              <a:t>Deleitewear</a:t>
            </a:r>
            <a:r>
              <a:rPr lang="es-ES" sz="3300" b="1" dirty="0">
                <a:solidFill>
                  <a:srgbClr val="19112C"/>
                </a:solidFill>
                <a:latin typeface="Arial"/>
                <a:ea typeface="Arial"/>
                <a:cs typeface="Arial"/>
                <a:sym typeface="Arial"/>
              </a:rPr>
              <a:t> es una marca de moda sostenible que combate los residuos textiles reciclando materiales desechados</a:t>
            </a:r>
            <a:r>
              <a:rPr lang="es-ES" sz="3300" dirty="0">
                <a:solidFill>
                  <a:srgbClr val="19112C"/>
                </a:solidFill>
                <a:latin typeface="Arial"/>
                <a:ea typeface="Arial"/>
                <a:cs typeface="Arial"/>
                <a:sym typeface="Arial"/>
              </a:rPr>
              <a:t>, especialmente del sector de la hostelería, para convertirlos en elegantes uniformes ecológicos y prendas de ropa. 
La marca colabora con talleres sociales que emplean a personas en riesgo, promoviendo la inclusión social y asegurando la producción local en España para mantener la transparencia y reducir su huella de carbono.</a:t>
            </a:r>
            <a:endParaRPr lang="en-US" sz="3300" dirty="0">
              <a:solidFill>
                <a:srgbClr val="19112C"/>
              </a:solidFill>
              <a:latin typeface="Arial"/>
              <a:ea typeface="Arial"/>
              <a:cs typeface="Arial"/>
              <a:sym typeface="Arial"/>
            </a:endParaRPr>
          </a:p>
        </p:txBody>
      </p:sp>
      <p:grpSp>
        <p:nvGrpSpPr>
          <p:cNvPr id="25" name="Group 25"/>
          <p:cNvGrpSpPr>
            <a:grpSpLocks noChangeAspect="1"/>
          </p:cNvGrpSpPr>
          <p:nvPr/>
        </p:nvGrpSpPr>
        <p:grpSpPr>
          <a:xfrm>
            <a:off x="10236936" y="-45231"/>
            <a:ext cx="8051064" cy="8330453"/>
            <a:chOff x="0" y="0"/>
            <a:chExt cx="10734752" cy="11107270"/>
          </a:xfrm>
        </p:grpSpPr>
        <p:sp>
          <p:nvSpPr>
            <p:cNvPr id="26" name="Freeform 26"/>
            <p:cNvSpPr/>
            <p:nvPr/>
          </p:nvSpPr>
          <p:spPr>
            <a:xfrm>
              <a:off x="0" y="0"/>
              <a:ext cx="10734802" cy="11107293"/>
            </a:xfrm>
            <a:custGeom>
              <a:avLst/>
              <a:gdLst/>
              <a:ahLst/>
              <a:cxnLst/>
              <a:rect l="l" t="t" r="r" b="b"/>
              <a:pathLst>
                <a:path w="10734802" h="11107293">
                  <a:moveTo>
                    <a:pt x="0" y="0"/>
                  </a:moveTo>
                  <a:lnTo>
                    <a:pt x="10734802" y="0"/>
                  </a:lnTo>
                  <a:lnTo>
                    <a:pt x="10734802" y="11107293"/>
                  </a:lnTo>
                  <a:lnTo>
                    <a:pt x="0" y="11107293"/>
                  </a:lnTo>
                  <a:lnTo>
                    <a:pt x="0" y="0"/>
                  </a:lnTo>
                  <a:close/>
                </a:path>
              </a:pathLst>
            </a:custGeom>
            <a:blipFill>
              <a:blip r:embed="rId10"/>
              <a:stretch>
                <a:fillRect l="-1735" r="-1734"/>
              </a:stretch>
            </a:blipFill>
          </p:spPr>
          <p:txBody>
            <a:bodyPr/>
            <a:lstStyle/>
            <a:p>
              <a:endParaRPr lang="el-GR"/>
            </a:p>
          </p:txBody>
        </p:sp>
      </p:grpSp>
      <p:pic>
        <p:nvPicPr>
          <p:cNvPr id="27" name="Picture 2" descr="Cofinanciado por el programa Erasmus+ de la Unión Europea Horizontal">
            <a:extLst>
              <a:ext uri="{FF2B5EF4-FFF2-40B4-BE49-F238E27FC236}">
                <a16:creationId xmlns:a16="http://schemas.microsoft.com/office/drawing/2014/main" id="{76FF5F63-9BAC-7717-EC34-A8316EBCCCDA}"/>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Freeform 18"/>
          <p:cNvSpPr/>
          <p:nvPr/>
        </p:nvSpPr>
        <p:spPr>
          <a:xfrm>
            <a:off x="13297788" y="1704782"/>
            <a:ext cx="4990212" cy="6356958"/>
          </a:xfrm>
          <a:custGeom>
            <a:avLst/>
            <a:gdLst/>
            <a:ahLst/>
            <a:cxnLst/>
            <a:rect l="l" t="t" r="r" b="b"/>
            <a:pathLst>
              <a:path w="4990212" h="6356958">
                <a:moveTo>
                  <a:pt x="0" y="0"/>
                </a:moveTo>
                <a:lnTo>
                  <a:pt x="4990212" y="0"/>
                </a:lnTo>
                <a:lnTo>
                  <a:pt x="4990212" y="6356958"/>
                </a:lnTo>
                <a:lnTo>
                  <a:pt x="0" y="6356958"/>
                </a:lnTo>
                <a:lnTo>
                  <a:pt x="0" y="0"/>
                </a:lnTo>
                <a:close/>
              </a:path>
            </a:pathLst>
          </a:custGeom>
          <a:blipFill>
            <a:blip r:embed="rId9"/>
            <a:stretch>
              <a:fillRect/>
            </a:stretch>
          </a:blipFill>
        </p:spPr>
        <p:txBody>
          <a:bodyPr/>
          <a:lstStyle/>
          <a:p>
            <a:endParaRPr lang="el-GR"/>
          </a:p>
        </p:txBody>
      </p:sp>
      <p:sp>
        <p:nvSpPr>
          <p:cNvPr id="19" name="TextBox 19"/>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sp>
        <p:nvSpPr>
          <p:cNvPr id="20" name="TextBox 20"/>
          <p:cNvSpPr txBox="1"/>
          <p:nvPr/>
        </p:nvSpPr>
        <p:spPr>
          <a:xfrm>
            <a:off x="938044" y="2812712"/>
            <a:ext cx="11677350" cy="5924699"/>
          </a:xfrm>
          <a:prstGeom prst="rect">
            <a:avLst/>
          </a:prstGeom>
        </p:spPr>
        <p:txBody>
          <a:bodyPr lIns="0" tIns="0" rIns="0" bIns="0" rtlCol="0" anchor="t">
            <a:spAutoFit/>
          </a:bodyPr>
          <a:lstStyle/>
          <a:p>
            <a:pPr>
              <a:lnSpc>
                <a:spcPts val="3300"/>
              </a:lnSpc>
            </a:pPr>
            <a:r>
              <a:rPr lang="es-ES" sz="3300" b="1" dirty="0">
                <a:solidFill>
                  <a:srgbClr val="19112C"/>
                </a:solidFill>
                <a:latin typeface="Arial" panose="020B0604020202020204" pitchFamily="34" charset="0"/>
                <a:ea typeface="Arial Bold"/>
                <a:cs typeface="Arial" panose="020B0604020202020204" pitchFamily="34" charset="0"/>
                <a:sym typeface="Arial Bold"/>
              </a:rPr>
              <a:t>MUD Jeans </a:t>
            </a:r>
            <a:r>
              <a:rPr lang="es-ES" sz="3300" dirty="0">
                <a:solidFill>
                  <a:srgbClr val="19112C"/>
                </a:solidFill>
                <a:latin typeface="Arial" panose="020B0604020202020204" pitchFamily="34" charset="0"/>
                <a:ea typeface="Arial Bold"/>
                <a:cs typeface="Arial" panose="020B0604020202020204" pitchFamily="34" charset="0"/>
                <a:sym typeface="Arial Bold"/>
              </a:rPr>
              <a:t>es un ejemplo perfecto de marca circular porque han replanteado completamente cómo usamos la ropa. En lugar de vender solo vaqueros, permiten que los clientes los alquilen, asegurándose de que las prendas se devuelvan y se mantengan en uso. </a:t>
            </a:r>
          </a:p>
          <a:p>
            <a:pPr>
              <a:lnSpc>
                <a:spcPts val="3300"/>
              </a:lnSpc>
            </a:pPr>
            <a:r>
              <a:rPr lang="es-ES" sz="3300" dirty="0">
                <a:solidFill>
                  <a:srgbClr val="19112C"/>
                </a:solidFill>
                <a:latin typeface="Arial" panose="020B0604020202020204" pitchFamily="34" charset="0"/>
                <a:ea typeface="Arial Bold"/>
                <a:cs typeface="Arial" panose="020B0604020202020204" pitchFamily="34" charset="0"/>
                <a:sym typeface="Arial Bold"/>
              </a:rPr>
              <a:t>
Cuando los vaqueros se desgastan, MUD Jeans los lleva de vuelta para reciclarlos y convertirlos en nuevos vaqueros, creando un lazo cerrado que reduce drásticamente los residuos. </a:t>
            </a:r>
          </a:p>
          <a:p>
            <a:pPr>
              <a:lnSpc>
                <a:spcPts val="3300"/>
              </a:lnSpc>
            </a:pPr>
            <a:r>
              <a:rPr lang="es-ES" sz="3300" dirty="0">
                <a:solidFill>
                  <a:srgbClr val="19112C"/>
                </a:solidFill>
                <a:latin typeface="Arial" panose="020B0604020202020204" pitchFamily="34" charset="0"/>
                <a:ea typeface="Arial Bold"/>
                <a:cs typeface="Arial" panose="020B0604020202020204" pitchFamily="34" charset="0"/>
                <a:sym typeface="Arial Bold"/>
              </a:rPr>
              <a:t>
Este sistema de "préstamo y devolución" hace que la moda circular sea práctica y accesible para los consumidores cotidianos.</a:t>
            </a:r>
            <a:endParaRPr lang="en-US" sz="3300" dirty="0">
              <a:solidFill>
                <a:srgbClr val="19112C"/>
              </a:solidFill>
              <a:latin typeface="Arial" panose="020B0604020202020204" pitchFamily="34" charset="0"/>
              <a:ea typeface="Arial"/>
              <a:cs typeface="Arial" panose="020B0604020202020204" pitchFamily="34" charset="0"/>
              <a:sym typeface="Arial"/>
            </a:endParaRPr>
          </a:p>
        </p:txBody>
      </p:sp>
      <p:grpSp>
        <p:nvGrpSpPr>
          <p:cNvPr id="21" name="Group 21"/>
          <p:cNvGrpSpPr/>
          <p:nvPr/>
        </p:nvGrpSpPr>
        <p:grpSpPr>
          <a:xfrm>
            <a:off x="938062" y="479515"/>
            <a:ext cx="9018000" cy="1617885"/>
            <a:chOff x="0" y="0"/>
            <a:chExt cx="12024000" cy="2157180"/>
          </a:xfrm>
        </p:grpSpPr>
        <p:sp>
          <p:nvSpPr>
            <p:cNvPr id="22" name="Freeform 22"/>
            <p:cNvSpPr/>
            <p:nvPr/>
          </p:nvSpPr>
          <p:spPr>
            <a:xfrm>
              <a:off x="0" y="0"/>
              <a:ext cx="12024000" cy="2157180"/>
            </a:xfrm>
            <a:custGeom>
              <a:avLst/>
              <a:gdLst/>
              <a:ahLst/>
              <a:cxnLst/>
              <a:rect l="l" t="t" r="r" b="b"/>
              <a:pathLst>
                <a:path w="12024000" h="2157180">
                  <a:moveTo>
                    <a:pt x="0" y="0"/>
                  </a:moveTo>
                  <a:lnTo>
                    <a:pt x="12024000" y="0"/>
                  </a:lnTo>
                  <a:lnTo>
                    <a:pt x="12024000" y="2157180"/>
                  </a:lnTo>
                  <a:lnTo>
                    <a:pt x="0" y="2157180"/>
                  </a:lnTo>
                  <a:close/>
                </a:path>
              </a:pathLst>
            </a:custGeom>
            <a:solidFill>
              <a:srgbClr val="000000">
                <a:alpha val="0"/>
              </a:srgbClr>
            </a:solidFill>
          </p:spPr>
          <p:txBody>
            <a:bodyPr/>
            <a:lstStyle/>
            <a:p>
              <a:endParaRPr lang="el-GR"/>
            </a:p>
          </p:txBody>
        </p:sp>
        <p:sp>
          <p:nvSpPr>
            <p:cNvPr id="23" name="TextBox 23"/>
            <p:cNvSpPr txBox="1"/>
            <p:nvPr/>
          </p:nvSpPr>
          <p:spPr>
            <a:xfrm>
              <a:off x="0" y="47625"/>
              <a:ext cx="12024000" cy="2109555"/>
            </a:xfrm>
            <a:prstGeom prst="rect">
              <a:avLst/>
            </a:prstGeom>
          </p:spPr>
          <p:txBody>
            <a:bodyPr lIns="0" tIns="0" rIns="0" bIns="0" rtlCol="0" anchor="ctr"/>
            <a:lstStyle/>
            <a:p>
              <a:pPr>
                <a:lnSpc>
                  <a:spcPts val="5399"/>
                </a:lnSpc>
              </a:pPr>
              <a:r>
                <a:rPr lang="es-ES" sz="4999" b="1" dirty="0">
                  <a:solidFill>
                    <a:srgbClr val="8D5CFF"/>
                  </a:solidFill>
                  <a:latin typeface="Georgia Bold"/>
                  <a:ea typeface="Georgia Bold"/>
                  <a:cs typeface="Georgia Bold"/>
                  <a:sym typeface="Georgia Bold"/>
                </a:rPr>
                <a:t>Otro ejemplo perfecto de 
Marca circular</a:t>
              </a:r>
              <a:endParaRPr lang="en-US" sz="4999" b="1" dirty="0">
                <a:solidFill>
                  <a:srgbClr val="8D5CFF"/>
                </a:solidFill>
                <a:latin typeface="Georgia Bold"/>
                <a:ea typeface="Georgia Bold"/>
                <a:cs typeface="Georgia Bold"/>
                <a:sym typeface="Georgia Bold"/>
              </a:endParaRPr>
            </a:p>
          </p:txBody>
        </p:sp>
      </p:grpSp>
      <p:pic>
        <p:nvPicPr>
          <p:cNvPr id="24" name="Picture 2" descr="Cofinanciado por el programa Erasmus+ de la Unión Europea Horizontal">
            <a:extLst>
              <a:ext uri="{FF2B5EF4-FFF2-40B4-BE49-F238E27FC236}">
                <a16:creationId xmlns:a16="http://schemas.microsoft.com/office/drawing/2014/main" id="{90DF6864-00F5-0018-F7AB-A664AC538E1D}"/>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grpSp>
        <p:nvGrpSpPr>
          <p:cNvPr id="18" name="Group 18"/>
          <p:cNvGrpSpPr>
            <a:grpSpLocks noChangeAspect="1"/>
          </p:cNvGrpSpPr>
          <p:nvPr/>
        </p:nvGrpSpPr>
        <p:grpSpPr>
          <a:xfrm>
            <a:off x="1052204" y="452011"/>
            <a:ext cx="2882265" cy="1403886"/>
            <a:chOff x="0" y="0"/>
            <a:chExt cx="3843020" cy="1871848"/>
          </a:xfrm>
        </p:grpSpPr>
        <p:sp>
          <p:nvSpPr>
            <p:cNvPr id="19" name="Freeform 19"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8"/>
              <a:stretch>
                <a:fillRect l="-33" r="-33"/>
              </a:stretch>
            </a:blipFill>
          </p:spPr>
          <p:txBody>
            <a:bodyPr/>
            <a:lstStyle/>
            <a:p>
              <a:endParaRPr lang="el-GR"/>
            </a:p>
          </p:txBody>
        </p:sp>
      </p:grpSp>
      <p:grpSp>
        <p:nvGrpSpPr>
          <p:cNvPr id="20" name="Group 20"/>
          <p:cNvGrpSpPr/>
          <p:nvPr/>
        </p:nvGrpSpPr>
        <p:grpSpPr>
          <a:xfrm>
            <a:off x="-1" y="2284526"/>
            <a:ext cx="12324501" cy="996063"/>
            <a:chOff x="0" y="0"/>
            <a:chExt cx="3366787" cy="262338"/>
          </a:xfrm>
        </p:grpSpPr>
        <p:sp>
          <p:nvSpPr>
            <p:cNvPr id="21" name="Freeform 21"/>
            <p:cNvSpPr/>
            <p:nvPr/>
          </p:nvSpPr>
          <p:spPr>
            <a:xfrm>
              <a:off x="0" y="0"/>
              <a:ext cx="3366787" cy="262338"/>
            </a:xfrm>
            <a:custGeom>
              <a:avLst/>
              <a:gdLst/>
              <a:ahLst/>
              <a:cxnLst/>
              <a:rect l="l" t="t" r="r" b="b"/>
              <a:pathLst>
                <a:path w="3366787" h="262338">
                  <a:moveTo>
                    <a:pt x="30887" y="0"/>
                  </a:moveTo>
                  <a:lnTo>
                    <a:pt x="3335900" y="0"/>
                  </a:lnTo>
                  <a:cubicBezTo>
                    <a:pt x="3344092" y="0"/>
                    <a:pt x="3351948" y="3254"/>
                    <a:pt x="3357740" y="9047"/>
                  </a:cubicBezTo>
                  <a:cubicBezTo>
                    <a:pt x="3363533" y="14839"/>
                    <a:pt x="3366787" y="22695"/>
                    <a:pt x="3366787" y="30887"/>
                  </a:cubicBezTo>
                  <a:lnTo>
                    <a:pt x="3366787" y="231450"/>
                  </a:lnTo>
                  <a:cubicBezTo>
                    <a:pt x="3366787" y="248509"/>
                    <a:pt x="3352959" y="262338"/>
                    <a:pt x="3335900" y="262338"/>
                  </a:cubicBezTo>
                  <a:lnTo>
                    <a:pt x="30887" y="262338"/>
                  </a:lnTo>
                  <a:cubicBezTo>
                    <a:pt x="13829" y="262338"/>
                    <a:pt x="0" y="248509"/>
                    <a:pt x="0" y="231450"/>
                  </a:cubicBezTo>
                  <a:lnTo>
                    <a:pt x="0" y="30887"/>
                  </a:lnTo>
                  <a:cubicBezTo>
                    <a:pt x="0" y="13829"/>
                    <a:pt x="13829" y="0"/>
                    <a:pt x="30887" y="0"/>
                  </a:cubicBezTo>
                  <a:close/>
                </a:path>
              </a:pathLst>
            </a:custGeom>
            <a:solidFill>
              <a:srgbClr val="75C73E"/>
            </a:solidFill>
          </p:spPr>
          <p:txBody>
            <a:bodyPr/>
            <a:lstStyle/>
            <a:p>
              <a:endParaRPr lang="el-GR"/>
            </a:p>
          </p:txBody>
        </p:sp>
        <p:sp>
          <p:nvSpPr>
            <p:cNvPr id="22" name="TextBox 22"/>
            <p:cNvSpPr txBox="1"/>
            <p:nvPr/>
          </p:nvSpPr>
          <p:spPr>
            <a:xfrm>
              <a:off x="0" y="19050"/>
              <a:ext cx="3366787" cy="243288"/>
            </a:xfrm>
            <a:prstGeom prst="rect">
              <a:avLst/>
            </a:prstGeom>
          </p:spPr>
          <p:txBody>
            <a:bodyPr lIns="50800" tIns="50800" rIns="50800" bIns="50800" rtlCol="0" anchor="ctr"/>
            <a:lstStyle/>
            <a:p>
              <a:pPr algn="ctr">
                <a:lnSpc>
                  <a:spcPts val="2592"/>
                </a:lnSpc>
              </a:pPr>
              <a:endParaRPr/>
            </a:p>
          </p:txBody>
        </p:sp>
      </p:grpSp>
      <p:grpSp>
        <p:nvGrpSpPr>
          <p:cNvPr id="23" name="Group 23"/>
          <p:cNvGrpSpPr/>
          <p:nvPr/>
        </p:nvGrpSpPr>
        <p:grpSpPr>
          <a:xfrm>
            <a:off x="4781204" y="992505"/>
            <a:ext cx="12577343" cy="838197"/>
            <a:chOff x="0" y="0"/>
            <a:chExt cx="16769790" cy="1117596"/>
          </a:xfrm>
        </p:grpSpPr>
        <p:sp>
          <p:nvSpPr>
            <p:cNvPr id="24" name="Freeform 24"/>
            <p:cNvSpPr/>
            <p:nvPr/>
          </p:nvSpPr>
          <p:spPr>
            <a:xfrm>
              <a:off x="0" y="0"/>
              <a:ext cx="16769790" cy="1117596"/>
            </a:xfrm>
            <a:custGeom>
              <a:avLst/>
              <a:gdLst/>
              <a:ahLst/>
              <a:cxnLst/>
              <a:rect l="l" t="t" r="r" b="b"/>
              <a:pathLst>
                <a:path w="16769790" h="1117596">
                  <a:moveTo>
                    <a:pt x="0" y="0"/>
                  </a:moveTo>
                  <a:lnTo>
                    <a:pt x="16769790" y="0"/>
                  </a:lnTo>
                  <a:lnTo>
                    <a:pt x="16769790" y="1117596"/>
                  </a:lnTo>
                  <a:lnTo>
                    <a:pt x="0" y="1117596"/>
                  </a:lnTo>
                  <a:close/>
                </a:path>
              </a:pathLst>
            </a:custGeom>
            <a:solidFill>
              <a:srgbClr val="000000">
                <a:alpha val="0"/>
              </a:srgbClr>
            </a:solidFill>
          </p:spPr>
          <p:txBody>
            <a:bodyPr/>
            <a:lstStyle/>
            <a:p>
              <a:endParaRPr lang="el-GR"/>
            </a:p>
          </p:txBody>
        </p:sp>
        <p:sp>
          <p:nvSpPr>
            <p:cNvPr id="25" name="TextBox 25"/>
            <p:cNvSpPr txBox="1"/>
            <p:nvPr/>
          </p:nvSpPr>
          <p:spPr>
            <a:xfrm>
              <a:off x="0" y="66675"/>
              <a:ext cx="16769790" cy="1050921"/>
            </a:xfrm>
            <a:prstGeom prst="rect">
              <a:avLst/>
            </a:prstGeom>
          </p:spPr>
          <p:txBody>
            <a:bodyPr lIns="0" tIns="0" rIns="0" bIns="0" rtlCol="0" anchor="b"/>
            <a:lstStyle/>
            <a:p>
              <a:pPr>
                <a:lnSpc>
                  <a:spcPts val="6480"/>
                </a:lnSpc>
              </a:pPr>
              <a:r>
                <a:rPr lang="es-ES" sz="6000" b="1" dirty="0">
                  <a:solidFill>
                    <a:srgbClr val="FFFFFF"/>
                  </a:solidFill>
                  <a:latin typeface="Georgia Bold"/>
                  <a:ea typeface="Georgia Bold"/>
                  <a:cs typeface="Georgia Bold"/>
                  <a:sym typeface="Georgia Bold"/>
                </a:rPr>
                <a:t>El sector textil hoy en día</a:t>
              </a:r>
              <a:endParaRPr lang="en-US" sz="6000" b="1" dirty="0">
                <a:solidFill>
                  <a:srgbClr val="FFFFFF"/>
                </a:solidFill>
                <a:latin typeface="Georgia Bold"/>
                <a:ea typeface="Georgia Bold"/>
                <a:cs typeface="Georgia Bold"/>
                <a:sym typeface="Georgia Bold"/>
              </a:endParaRPr>
            </a:p>
          </p:txBody>
        </p:sp>
      </p:grpSp>
      <p:sp>
        <p:nvSpPr>
          <p:cNvPr id="26" name="TextBox 26"/>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sp>
        <p:nvSpPr>
          <p:cNvPr id="27" name="TextBox 27"/>
          <p:cNvSpPr txBox="1"/>
          <p:nvPr/>
        </p:nvSpPr>
        <p:spPr>
          <a:xfrm>
            <a:off x="996209" y="2506333"/>
            <a:ext cx="11009012" cy="994055"/>
          </a:xfrm>
          <a:prstGeom prst="rect">
            <a:avLst/>
          </a:prstGeom>
        </p:spPr>
        <p:txBody>
          <a:bodyPr lIns="0" tIns="0" rIns="0" bIns="0" rtlCol="0" anchor="t">
            <a:spAutoFit/>
          </a:bodyPr>
          <a:lstStyle/>
          <a:p>
            <a:pPr>
              <a:lnSpc>
                <a:spcPts val="3960"/>
              </a:lnSpc>
            </a:pPr>
            <a:r>
              <a:rPr lang="es-ES" sz="3300" b="1" dirty="0">
                <a:solidFill>
                  <a:srgbClr val="FFFFFF"/>
                </a:solidFill>
                <a:latin typeface="Arial Bold"/>
                <a:ea typeface="Arial Bold"/>
                <a:cs typeface="Arial Bold"/>
                <a:sym typeface="Arial Bold"/>
              </a:rPr>
              <a:t>ESCENARIO 2 - CIRCULARIDAD EN EL SECTOR TEXTIL</a:t>
            </a:r>
            <a:endParaRPr lang="en-US" sz="3300" b="1" dirty="0">
              <a:solidFill>
                <a:srgbClr val="FFFFFF"/>
              </a:solidFill>
              <a:latin typeface="Arial Bold"/>
              <a:ea typeface="Arial Bold"/>
              <a:cs typeface="Arial Bold"/>
              <a:sym typeface="Arial Bold"/>
            </a:endParaRPr>
          </a:p>
        </p:txBody>
      </p:sp>
      <p:sp>
        <p:nvSpPr>
          <p:cNvPr id="28" name="Freeform 28"/>
          <p:cNvSpPr/>
          <p:nvPr/>
        </p:nvSpPr>
        <p:spPr>
          <a:xfrm>
            <a:off x="1028700" y="3980729"/>
            <a:ext cx="901293" cy="852848"/>
          </a:xfrm>
          <a:custGeom>
            <a:avLst/>
            <a:gdLst/>
            <a:ahLst/>
            <a:cxnLst/>
            <a:rect l="l" t="t" r="r" b="b"/>
            <a:pathLst>
              <a:path w="901293" h="852848">
                <a:moveTo>
                  <a:pt x="0" y="0"/>
                </a:moveTo>
                <a:lnTo>
                  <a:pt x="901293" y="0"/>
                </a:lnTo>
                <a:lnTo>
                  <a:pt x="901293" y="852848"/>
                </a:lnTo>
                <a:lnTo>
                  <a:pt x="0" y="8528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grpSp>
        <p:nvGrpSpPr>
          <p:cNvPr id="29" name="Group 29"/>
          <p:cNvGrpSpPr/>
          <p:nvPr/>
        </p:nvGrpSpPr>
        <p:grpSpPr>
          <a:xfrm>
            <a:off x="12924760" y="3656900"/>
            <a:ext cx="4829840" cy="2042718"/>
            <a:chOff x="0" y="0"/>
            <a:chExt cx="1167746" cy="395195"/>
          </a:xfrm>
        </p:grpSpPr>
        <p:sp>
          <p:nvSpPr>
            <p:cNvPr id="30" name="Freeform 30"/>
            <p:cNvSpPr/>
            <p:nvPr/>
          </p:nvSpPr>
          <p:spPr>
            <a:xfrm>
              <a:off x="0" y="0"/>
              <a:ext cx="1167746" cy="395195"/>
            </a:xfrm>
            <a:custGeom>
              <a:avLst/>
              <a:gdLst/>
              <a:ahLst/>
              <a:cxnLst/>
              <a:rect l="l" t="t" r="r" b="b"/>
              <a:pathLst>
                <a:path w="1167746" h="395195">
                  <a:moveTo>
                    <a:pt x="0" y="0"/>
                  </a:moveTo>
                  <a:lnTo>
                    <a:pt x="1167746" y="0"/>
                  </a:lnTo>
                  <a:lnTo>
                    <a:pt x="1167746" y="395195"/>
                  </a:lnTo>
                  <a:lnTo>
                    <a:pt x="0" y="395195"/>
                  </a:lnTo>
                  <a:close/>
                </a:path>
              </a:pathLst>
            </a:custGeom>
            <a:solidFill>
              <a:srgbClr val="FFFFFF"/>
            </a:solidFill>
          </p:spPr>
          <p:txBody>
            <a:bodyPr/>
            <a:lstStyle/>
            <a:p>
              <a:endParaRPr lang="el-GR"/>
            </a:p>
          </p:txBody>
        </p:sp>
        <p:sp>
          <p:nvSpPr>
            <p:cNvPr id="31" name="TextBox 31"/>
            <p:cNvSpPr txBox="1"/>
            <p:nvPr/>
          </p:nvSpPr>
          <p:spPr>
            <a:xfrm>
              <a:off x="0" y="-19050"/>
              <a:ext cx="1167746" cy="414245"/>
            </a:xfrm>
            <a:prstGeom prst="rect">
              <a:avLst/>
            </a:prstGeom>
          </p:spPr>
          <p:txBody>
            <a:bodyPr lIns="50800" tIns="50800" rIns="50800" bIns="50800" rtlCol="0" anchor="ctr"/>
            <a:lstStyle/>
            <a:p>
              <a:pPr algn="ctr">
                <a:lnSpc>
                  <a:spcPts val="2644"/>
                </a:lnSpc>
              </a:pPr>
              <a:endParaRPr/>
            </a:p>
          </p:txBody>
        </p:sp>
      </p:grpSp>
      <p:sp>
        <p:nvSpPr>
          <p:cNvPr id="32" name="TextBox 32"/>
          <p:cNvSpPr txBox="1"/>
          <p:nvPr/>
        </p:nvSpPr>
        <p:spPr>
          <a:xfrm>
            <a:off x="2083460" y="4178553"/>
            <a:ext cx="11152990" cy="408830"/>
          </a:xfrm>
          <a:prstGeom prst="rect">
            <a:avLst/>
          </a:prstGeom>
        </p:spPr>
        <p:txBody>
          <a:bodyPr lIns="0" tIns="0" rIns="0" bIns="0" rtlCol="0" anchor="t">
            <a:spAutoFit/>
          </a:bodyPr>
          <a:lstStyle/>
          <a:p>
            <a:pPr>
              <a:lnSpc>
                <a:spcPts val="3364"/>
              </a:lnSpc>
              <a:spcBef>
                <a:spcPct val="0"/>
              </a:spcBef>
            </a:pPr>
            <a:r>
              <a:rPr lang="es-ES" sz="2803" dirty="0">
                <a:solidFill>
                  <a:srgbClr val="FFFFFF"/>
                </a:solidFill>
                <a:latin typeface="Arial"/>
                <a:ea typeface="Arial"/>
                <a:cs typeface="Arial"/>
                <a:sym typeface="Arial"/>
              </a:rPr>
              <a:t>Sistemas de producción sostenible ⟶ Menor impacto ambiental ⟶</a:t>
            </a:r>
            <a:endParaRPr lang="en-US" sz="2803" dirty="0">
              <a:solidFill>
                <a:srgbClr val="FFFFFF"/>
              </a:solidFill>
              <a:latin typeface="Arial"/>
              <a:ea typeface="Arial"/>
              <a:cs typeface="Arial"/>
              <a:sym typeface="Arial"/>
            </a:endParaRPr>
          </a:p>
        </p:txBody>
      </p:sp>
      <p:sp>
        <p:nvSpPr>
          <p:cNvPr id="33" name="TextBox 33"/>
          <p:cNvSpPr txBox="1"/>
          <p:nvPr/>
        </p:nvSpPr>
        <p:spPr>
          <a:xfrm>
            <a:off x="12924760" y="3759453"/>
            <a:ext cx="4433786" cy="1716880"/>
          </a:xfrm>
          <a:prstGeom prst="rect">
            <a:avLst/>
          </a:prstGeom>
        </p:spPr>
        <p:txBody>
          <a:bodyPr lIns="0" tIns="0" rIns="0" bIns="0" rtlCol="0" anchor="t">
            <a:spAutoFit/>
          </a:bodyPr>
          <a:lstStyle/>
          <a:p>
            <a:pPr marL="605272" lvl="1" indent="-302636">
              <a:lnSpc>
                <a:spcPts val="3364"/>
              </a:lnSpc>
              <a:buFont typeface="Arial"/>
              <a:buChar char="•"/>
            </a:pPr>
            <a:r>
              <a:rPr lang="es-ES" sz="2803" dirty="0">
                <a:solidFill>
                  <a:srgbClr val="8D5CFF"/>
                </a:solidFill>
                <a:latin typeface="Arial"/>
                <a:ea typeface="Arial"/>
                <a:cs typeface="Arial"/>
                <a:sym typeface="Arial"/>
              </a:rPr>
              <a:t>Producción responsable
Reutilización
Sistema en lazo cerrado</a:t>
            </a:r>
            <a:endParaRPr lang="en-US" sz="2803" dirty="0">
              <a:solidFill>
                <a:srgbClr val="8D5CFF"/>
              </a:solidFill>
              <a:latin typeface="Arial"/>
              <a:ea typeface="Arial"/>
              <a:cs typeface="Arial"/>
              <a:sym typeface="Arial"/>
            </a:endParaRPr>
          </a:p>
        </p:txBody>
      </p:sp>
      <p:sp>
        <p:nvSpPr>
          <p:cNvPr id="34" name="Freeform 34"/>
          <p:cNvSpPr/>
          <p:nvPr/>
        </p:nvSpPr>
        <p:spPr>
          <a:xfrm>
            <a:off x="996209" y="5966705"/>
            <a:ext cx="966274" cy="966274"/>
          </a:xfrm>
          <a:custGeom>
            <a:avLst/>
            <a:gdLst/>
            <a:ahLst/>
            <a:cxnLst/>
            <a:rect l="l" t="t" r="r" b="b"/>
            <a:pathLst>
              <a:path w="966274" h="966274">
                <a:moveTo>
                  <a:pt x="0" y="0"/>
                </a:moveTo>
                <a:lnTo>
                  <a:pt x="966274" y="0"/>
                </a:lnTo>
                <a:lnTo>
                  <a:pt x="966274" y="966274"/>
                </a:lnTo>
                <a:lnTo>
                  <a:pt x="0" y="96627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l-GR"/>
          </a:p>
        </p:txBody>
      </p:sp>
      <p:sp>
        <p:nvSpPr>
          <p:cNvPr id="35" name="TextBox 35"/>
          <p:cNvSpPr txBox="1"/>
          <p:nvPr/>
        </p:nvSpPr>
        <p:spPr>
          <a:xfrm>
            <a:off x="2083460" y="6210808"/>
            <a:ext cx="9950083" cy="459019"/>
          </a:xfrm>
          <a:prstGeom prst="rect">
            <a:avLst/>
          </a:prstGeom>
        </p:spPr>
        <p:txBody>
          <a:bodyPr lIns="0" tIns="0" rIns="0" bIns="0" rtlCol="0" anchor="t">
            <a:spAutoFit/>
          </a:bodyPr>
          <a:lstStyle/>
          <a:p>
            <a:pPr>
              <a:lnSpc>
                <a:spcPts val="3531"/>
              </a:lnSpc>
              <a:spcBef>
                <a:spcPct val="0"/>
              </a:spcBef>
            </a:pPr>
            <a:r>
              <a:rPr lang="es-ES" sz="2943" dirty="0">
                <a:solidFill>
                  <a:srgbClr val="FFFFFF"/>
                </a:solidFill>
                <a:latin typeface="Arial"/>
                <a:ea typeface="Arial"/>
                <a:cs typeface="Arial"/>
                <a:sym typeface="Arial"/>
              </a:rPr>
              <a:t>Producción lineal ⟶ producir - consumir - tirar a la basura</a:t>
            </a:r>
            <a:endParaRPr lang="en-US" sz="2943" dirty="0">
              <a:solidFill>
                <a:srgbClr val="FFFFFF"/>
              </a:solidFill>
              <a:latin typeface="Arial"/>
              <a:ea typeface="Arial"/>
              <a:cs typeface="Arial"/>
              <a:sym typeface="Arial"/>
            </a:endParaRPr>
          </a:p>
        </p:txBody>
      </p:sp>
      <p:pic>
        <p:nvPicPr>
          <p:cNvPr id="36" name="Picture 2" descr="Cofinanciado por el programa Erasmus+ de la Unión Europea Horizontal">
            <a:extLst>
              <a:ext uri="{FF2B5EF4-FFF2-40B4-BE49-F238E27FC236}">
                <a16:creationId xmlns:a16="http://schemas.microsoft.com/office/drawing/2014/main" id="{24A0E0D1-BC14-0ACB-5069-8EED50B220F6}"/>
              </a:ext>
            </a:extLst>
          </p:cNvP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grpSp>
        <p:nvGrpSpPr>
          <p:cNvPr id="18" name="Group 18"/>
          <p:cNvGrpSpPr>
            <a:grpSpLocks noChangeAspect="1"/>
          </p:cNvGrpSpPr>
          <p:nvPr/>
        </p:nvGrpSpPr>
        <p:grpSpPr>
          <a:xfrm>
            <a:off x="1052204" y="452011"/>
            <a:ext cx="2882265" cy="1403886"/>
            <a:chOff x="0" y="0"/>
            <a:chExt cx="3843020" cy="1871848"/>
          </a:xfrm>
        </p:grpSpPr>
        <p:sp>
          <p:nvSpPr>
            <p:cNvPr id="19" name="Freeform 19"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8"/>
              <a:stretch>
                <a:fillRect l="-33" r="-33"/>
              </a:stretch>
            </a:blipFill>
          </p:spPr>
          <p:txBody>
            <a:bodyPr/>
            <a:lstStyle/>
            <a:p>
              <a:endParaRPr lang="el-GR"/>
            </a:p>
          </p:txBody>
        </p:sp>
      </p:grpSp>
      <p:grpSp>
        <p:nvGrpSpPr>
          <p:cNvPr id="20" name="Group 20"/>
          <p:cNvGrpSpPr/>
          <p:nvPr/>
        </p:nvGrpSpPr>
        <p:grpSpPr>
          <a:xfrm>
            <a:off x="4781204" y="992505"/>
            <a:ext cx="12577343" cy="838197"/>
            <a:chOff x="0" y="0"/>
            <a:chExt cx="16769790" cy="1117596"/>
          </a:xfrm>
        </p:grpSpPr>
        <p:sp>
          <p:nvSpPr>
            <p:cNvPr id="21" name="Freeform 21"/>
            <p:cNvSpPr/>
            <p:nvPr/>
          </p:nvSpPr>
          <p:spPr>
            <a:xfrm>
              <a:off x="0" y="0"/>
              <a:ext cx="16769790" cy="1117596"/>
            </a:xfrm>
            <a:custGeom>
              <a:avLst/>
              <a:gdLst/>
              <a:ahLst/>
              <a:cxnLst/>
              <a:rect l="l" t="t" r="r" b="b"/>
              <a:pathLst>
                <a:path w="16769790" h="1117596">
                  <a:moveTo>
                    <a:pt x="0" y="0"/>
                  </a:moveTo>
                  <a:lnTo>
                    <a:pt x="16769790" y="0"/>
                  </a:lnTo>
                  <a:lnTo>
                    <a:pt x="16769790" y="1117596"/>
                  </a:lnTo>
                  <a:lnTo>
                    <a:pt x="0" y="1117596"/>
                  </a:lnTo>
                  <a:close/>
                </a:path>
              </a:pathLst>
            </a:custGeom>
            <a:solidFill>
              <a:srgbClr val="000000">
                <a:alpha val="0"/>
              </a:srgbClr>
            </a:solidFill>
          </p:spPr>
          <p:txBody>
            <a:bodyPr/>
            <a:lstStyle/>
            <a:p>
              <a:endParaRPr lang="el-GR"/>
            </a:p>
          </p:txBody>
        </p:sp>
        <p:sp>
          <p:nvSpPr>
            <p:cNvPr id="22" name="TextBox 22"/>
            <p:cNvSpPr txBox="1"/>
            <p:nvPr/>
          </p:nvSpPr>
          <p:spPr>
            <a:xfrm>
              <a:off x="0" y="66675"/>
              <a:ext cx="16769790" cy="1050921"/>
            </a:xfrm>
            <a:prstGeom prst="rect">
              <a:avLst/>
            </a:prstGeom>
          </p:spPr>
          <p:txBody>
            <a:bodyPr lIns="0" tIns="0" rIns="0" bIns="0" rtlCol="0" anchor="b"/>
            <a:lstStyle/>
            <a:p>
              <a:pPr>
                <a:lnSpc>
                  <a:spcPts val="6480"/>
                </a:lnSpc>
              </a:pPr>
              <a:r>
                <a:rPr lang="es-ES" sz="6000" b="1" dirty="0">
                  <a:solidFill>
                    <a:srgbClr val="FFFFFF"/>
                  </a:solidFill>
                  <a:latin typeface="Georgia Bold"/>
                  <a:ea typeface="Georgia Bold"/>
                  <a:cs typeface="Georgia Bold"/>
                  <a:sym typeface="Georgia Bold"/>
                </a:rPr>
                <a:t>El sector textil hoy en día</a:t>
              </a:r>
              <a:endParaRPr lang="en-US" sz="6000" b="1" dirty="0">
                <a:solidFill>
                  <a:srgbClr val="FFFFFF"/>
                </a:solidFill>
                <a:latin typeface="Georgia Bold"/>
                <a:ea typeface="Georgia Bold"/>
                <a:cs typeface="Georgia Bold"/>
                <a:sym typeface="Georgia Bold"/>
              </a:endParaRPr>
            </a:p>
          </p:txBody>
        </p:sp>
      </p:grpSp>
      <p:sp>
        <p:nvSpPr>
          <p:cNvPr id="23" name="TextBox 23"/>
          <p:cNvSpPr txBox="1"/>
          <p:nvPr/>
        </p:nvSpPr>
        <p:spPr>
          <a:xfrm>
            <a:off x="13472980" y="6006932"/>
            <a:ext cx="2716367" cy="1716817"/>
          </a:xfrm>
          <a:prstGeom prst="rect">
            <a:avLst/>
          </a:prstGeom>
        </p:spPr>
        <p:txBody>
          <a:bodyPr lIns="0" tIns="0" rIns="0" bIns="0" rtlCol="0" anchor="t">
            <a:spAutoFit/>
          </a:bodyPr>
          <a:lstStyle/>
          <a:p>
            <a:pPr algn="ctr">
              <a:lnSpc>
                <a:spcPts val="3360"/>
              </a:lnSpc>
            </a:pPr>
            <a:r>
              <a:rPr lang="en-US" sz="2800" b="1" i="1" dirty="0">
                <a:solidFill>
                  <a:srgbClr val="FFFFFF"/>
                </a:solidFill>
                <a:latin typeface="Arial Bold Italics"/>
                <a:ea typeface="Arial Bold Italics"/>
                <a:cs typeface="Arial Bold Italics"/>
                <a:sym typeface="Arial Bold Italics"/>
              </a:rPr>
              <a:t>Escala global</a:t>
            </a:r>
          </a:p>
          <a:p>
            <a:pPr algn="ctr">
              <a:lnSpc>
                <a:spcPts val="3360"/>
              </a:lnSpc>
            </a:pPr>
            <a:r>
              <a:rPr lang="en-US" sz="2800" dirty="0">
                <a:solidFill>
                  <a:srgbClr val="FFFFFF"/>
                </a:solidFill>
                <a:latin typeface="Arial"/>
                <a:ea typeface="Arial"/>
                <a:cs typeface="Arial"/>
                <a:sym typeface="Arial"/>
              </a:rPr>
              <a:t>Valores </a:t>
            </a:r>
            <a:r>
              <a:rPr lang="en-US" sz="2800" dirty="0" err="1">
                <a:solidFill>
                  <a:srgbClr val="FFFFFF"/>
                </a:solidFill>
                <a:latin typeface="Arial"/>
                <a:ea typeface="Arial"/>
                <a:cs typeface="Arial"/>
                <a:sym typeface="Arial"/>
              </a:rPr>
              <a:t>individuales</a:t>
            </a:r>
            <a:r>
              <a:rPr lang="en-US" sz="2800" dirty="0">
                <a:solidFill>
                  <a:srgbClr val="FFFFFF"/>
                </a:solidFill>
                <a:latin typeface="Arial"/>
                <a:ea typeface="Arial"/>
                <a:cs typeface="Arial"/>
                <a:sym typeface="Arial"/>
              </a:rPr>
              <a:t> – </a:t>
            </a:r>
            <a:r>
              <a:rPr lang="en-US" sz="2800" dirty="0" err="1">
                <a:solidFill>
                  <a:srgbClr val="FFFFFF"/>
                </a:solidFill>
                <a:latin typeface="Arial"/>
                <a:ea typeface="Arial"/>
                <a:cs typeface="Arial"/>
                <a:sym typeface="Arial"/>
              </a:rPr>
              <a:t>cambios</a:t>
            </a:r>
            <a:r>
              <a:rPr lang="en-US" sz="2800" dirty="0">
                <a:solidFill>
                  <a:srgbClr val="FFFFFF"/>
                </a:solidFill>
                <a:latin typeface="Arial"/>
                <a:ea typeface="Arial"/>
                <a:cs typeface="Arial"/>
                <a:sym typeface="Arial"/>
              </a:rPr>
              <a:t> </a:t>
            </a:r>
            <a:r>
              <a:rPr lang="en-US" sz="2800" dirty="0" err="1">
                <a:solidFill>
                  <a:srgbClr val="FFFFFF"/>
                </a:solidFill>
                <a:latin typeface="Arial"/>
                <a:ea typeface="Arial"/>
                <a:cs typeface="Arial"/>
                <a:sym typeface="Arial"/>
              </a:rPr>
              <a:t>sociales</a:t>
            </a:r>
            <a:endParaRPr lang="en-US" sz="2800" dirty="0">
              <a:solidFill>
                <a:srgbClr val="FFFFFF"/>
              </a:solidFill>
              <a:latin typeface="Arial"/>
              <a:ea typeface="Arial"/>
              <a:cs typeface="Arial"/>
              <a:sym typeface="Arial"/>
            </a:endParaRPr>
          </a:p>
        </p:txBody>
      </p:sp>
      <p:sp>
        <p:nvSpPr>
          <p:cNvPr id="24" name="TextBox 24"/>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sp>
        <p:nvSpPr>
          <p:cNvPr id="25" name="TextBox 25"/>
          <p:cNvSpPr txBox="1"/>
          <p:nvPr/>
        </p:nvSpPr>
        <p:spPr>
          <a:xfrm>
            <a:off x="2751790" y="4568657"/>
            <a:ext cx="12822520" cy="857250"/>
          </a:xfrm>
          <a:prstGeom prst="rect">
            <a:avLst/>
          </a:prstGeom>
        </p:spPr>
        <p:txBody>
          <a:bodyPr lIns="0" tIns="0" rIns="0" bIns="0" rtlCol="0" anchor="t">
            <a:spAutoFit/>
          </a:bodyPr>
          <a:lstStyle/>
          <a:p>
            <a:pPr algn="ctr">
              <a:lnSpc>
                <a:spcPts val="3364"/>
              </a:lnSpc>
              <a:spcBef>
                <a:spcPct val="0"/>
              </a:spcBef>
            </a:pPr>
            <a:r>
              <a:rPr lang="es-ES" sz="2803" b="1" dirty="0">
                <a:solidFill>
                  <a:srgbClr val="C0FF99"/>
                </a:solidFill>
                <a:latin typeface="Arial Bold"/>
                <a:ea typeface="Arial Bold"/>
                <a:cs typeface="Arial Bold"/>
                <a:sym typeface="Arial Bold"/>
              </a:rPr>
              <a:t>La transición circular es compleja; Existen soluciones, pero uno de los principales retos es la incapacidad de las empresas para escalar</a:t>
            </a:r>
            <a:endParaRPr lang="en-US" sz="2803" b="1" dirty="0">
              <a:solidFill>
                <a:srgbClr val="C0FF99"/>
              </a:solidFill>
              <a:latin typeface="Arial Bold"/>
              <a:ea typeface="Arial Bold"/>
              <a:cs typeface="Arial Bold"/>
              <a:sym typeface="Arial Bold"/>
            </a:endParaRPr>
          </a:p>
        </p:txBody>
      </p:sp>
      <p:grpSp>
        <p:nvGrpSpPr>
          <p:cNvPr id="26" name="Group 26"/>
          <p:cNvGrpSpPr/>
          <p:nvPr/>
        </p:nvGrpSpPr>
        <p:grpSpPr>
          <a:xfrm>
            <a:off x="-1" y="2284526"/>
            <a:ext cx="12324501" cy="996063"/>
            <a:chOff x="0" y="0"/>
            <a:chExt cx="3366787" cy="262338"/>
          </a:xfrm>
        </p:grpSpPr>
        <p:sp>
          <p:nvSpPr>
            <p:cNvPr id="27" name="Freeform 27"/>
            <p:cNvSpPr/>
            <p:nvPr/>
          </p:nvSpPr>
          <p:spPr>
            <a:xfrm>
              <a:off x="0" y="0"/>
              <a:ext cx="3366787" cy="262338"/>
            </a:xfrm>
            <a:custGeom>
              <a:avLst/>
              <a:gdLst/>
              <a:ahLst/>
              <a:cxnLst/>
              <a:rect l="l" t="t" r="r" b="b"/>
              <a:pathLst>
                <a:path w="3366787" h="262338">
                  <a:moveTo>
                    <a:pt x="30887" y="0"/>
                  </a:moveTo>
                  <a:lnTo>
                    <a:pt x="3335900" y="0"/>
                  </a:lnTo>
                  <a:cubicBezTo>
                    <a:pt x="3344092" y="0"/>
                    <a:pt x="3351948" y="3254"/>
                    <a:pt x="3357740" y="9047"/>
                  </a:cubicBezTo>
                  <a:cubicBezTo>
                    <a:pt x="3363533" y="14839"/>
                    <a:pt x="3366787" y="22695"/>
                    <a:pt x="3366787" y="30887"/>
                  </a:cubicBezTo>
                  <a:lnTo>
                    <a:pt x="3366787" y="231450"/>
                  </a:lnTo>
                  <a:cubicBezTo>
                    <a:pt x="3366787" y="248509"/>
                    <a:pt x="3352959" y="262338"/>
                    <a:pt x="3335900" y="262338"/>
                  </a:cubicBezTo>
                  <a:lnTo>
                    <a:pt x="30887" y="262338"/>
                  </a:lnTo>
                  <a:cubicBezTo>
                    <a:pt x="13829" y="262338"/>
                    <a:pt x="0" y="248509"/>
                    <a:pt x="0" y="231450"/>
                  </a:cubicBezTo>
                  <a:lnTo>
                    <a:pt x="0" y="30887"/>
                  </a:lnTo>
                  <a:cubicBezTo>
                    <a:pt x="0" y="13829"/>
                    <a:pt x="13829" y="0"/>
                    <a:pt x="30887" y="0"/>
                  </a:cubicBezTo>
                  <a:close/>
                </a:path>
              </a:pathLst>
            </a:custGeom>
            <a:solidFill>
              <a:srgbClr val="75C73E"/>
            </a:solidFill>
          </p:spPr>
          <p:txBody>
            <a:bodyPr/>
            <a:lstStyle/>
            <a:p>
              <a:endParaRPr lang="el-GR"/>
            </a:p>
          </p:txBody>
        </p:sp>
        <p:sp>
          <p:nvSpPr>
            <p:cNvPr id="28" name="TextBox 28"/>
            <p:cNvSpPr txBox="1"/>
            <p:nvPr/>
          </p:nvSpPr>
          <p:spPr>
            <a:xfrm>
              <a:off x="0" y="19050"/>
              <a:ext cx="3366787" cy="243288"/>
            </a:xfrm>
            <a:prstGeom prst="rect">
              <a:avLst/>
            </a:prstGeom>
          </p:spPr>
          <p:txBody>
            <a:bodyPr lIns="50800" tIns="50800" rIns="50800" bIns="50800" rtlCol="0" anchor="ctr"/>
            <a:lstStyle/>
            <a:p>
              <a:pPr algn="ctr">
                <a:lnSpc>
                  <a:spcPts val="2592"/>
                </a:lnSpc>
              </a:pPr>
              <a:endParaRPr/>
            </a:p>
          </p:txBody>
        </p:sp>
      </p:grpSp>
      <p:sp>
        <p:nvSpPr>
          <p:cNvPr id="29" name="TextBox 29"/>
          <p:cNvSpPr txBox="1"/>
          <p:nvPr/>
        </p:nvSpPr>
        <p:spPr>
          <a:xfrm>
            <a:off x="1126472" y="2506333"/>
            <a:ext cx="11198028" cy="481094"/>
          </a:xfrm>
          <a:prstGeom prst="rect">
            <a:avLst/>
          </a:prstGeom>
        </p:spPr>
        <p:txBody>
          <a:bodyPr lIns="0" tIns="0" rIns="0" bIns="0" rtlCol="0" anchor="t">
            <a:spAutoFit/>
          </a:bodyPr>
          <a:lstStyle/>
          <a:p>
            <a:pPr>
              <a:lnSpc>
                <a:spcPts val="3960"/>
              </a:lnSpc>
            </a:pPr>
            <a:r>
              <a:rPr lang="es-ES" sz="3300" b="1" dirty="0">
                <a:solidFill>
                  <a:srgbClr val="FFFFFF"/>
                </a:solidFill>
                <a:latin typeface="Arial Bold"/>
                <a:ea typeface="Arial Bold"/>
                <a:cs typeface="Arial Bold"/>
                <a:sym typeface="Arial Bold"/>
              </a:rPr>
              <a:t>ESCENARIO 2 - CIRCULARIDAD EN EL SECTOR TEXTIL</a:t>
            </a:r>
            <a:endParaRPr lang="en-US" sz="3300" b="1" dirty="0">
              <a:solidFill>
                <a:srgbClr val="FFFFFF"/>
              </a:solidFill>
              <a:latin typeface="Arial Bold"/>
              <a:ea typeface="Arial Bold"/>
              <a:cs typeface="Arial Bold"/>
              <a:sym typeface="Arial Bold"/>
            </a:endParaRPr>
          </a:p>
        </p:txBody>
      </p:sp>
      <p:sp>
        <p:nvSpPr>
          <p:cNvPr id="30" name="TextBox 30"/>
          <p:cNvSpPr txBox="1"/>
          <p:nvPr/>
        </p:nvSpPr>
        <p:spPr>
          <a:xfrm>
            <a:off x="7040679" y="6006932"/>
            <a:ext cx="4174876" cy="1716817"/>
          </a:xfrm>
          <a:prstGeom prst="rect">
            <a:avLst/>
          </a:prstGeom>
        </p:spPr>
        <p:txBody>
          <a:bodyPr lIns="0" tIns="0" rIns="0" bIns="0" rtlCol="0" anchor="t">
            <a:spAutoFit/>
          </a:bodyPr>
          <a:lstStyle/>
          <a:p>
            <a:pPr algn="ctr">
              <a:lnSpc>
                <a:spcPts val="3360"/>
              </a:lnSpc>
            </a:pPr>
            <a:r>
              <a:rPr lang="en-US" sz="2800" b="1" i="1" dirty="0">
                <a:solidFill>
                  <a:srgbClr val="FFFFFF"/>
                </a:solidFill>
                <a:latin typeface="Arial Bold Italics"/>
                <a:ea typeface="Arial Bold Italics"/>
                <a:cs typeface="Arial Bold Italics"/>
                <a:sym typeface="Arial Bold Italics"/>
              </a:rPr>
              <a:t>Escala horizontal</a:t>
            </a:r>
          </a:p>
          <a:p>
            <a:pPr algn="ctr">
              <a:lnSpc>
                <a:spcPts val="3360"/>
              </a:lnSpc>
            </a:pPr>
            <a:r>
              <a:rPr lang="en-US" sz="2800" dirty="0" err="1">
                <a:solidFill>
                  <a:srgbClr val="FFFFFF"/>
                </a:solidFill>
                <a:latin typeface="Arial"/>
                <a:ea typeface="Arial"/>
                <a:cs typeface="Arial"/>
                <a:sym typeface="Arial"/>
              </a:rPr>
              <a:t>Aumentar</a:t>
            </a:r>
            <a:r>
              <a:rPr lang="en-US" sz="2800" dirty="0">
                <a:solidFill>
                  <a:srgbClr val="FFFFFF"/>
                </a:solidFill>
                <a:latin typeface="Arial"/>
                <a:ea typeface="Arial"/>
                <a:cs typeface="Arial"/>
                <a:sym typeface="Arial"/>
              </a:rPr>
              <a:t> </a:t>
            </a:r>
            <a:r>
              <a:rPr lang="en-US" sz="2800" dirty="0" err="1">
                <a:solidFill>
                  <a:srgbClr val="FFFFFF"/>
                </a:solidFill>
                <a:latin typeface="Arial"/>
                <a:ea typeface="Arial"/>
                <a:cs typeface="Arial"/>
                <a:sym typeface="Arial"/>
              </a:rPr>
              <a:t>volúmenes</a:t>
            </a:r>
            <a:r>
              <a:rPr lang="en-US" sz="2800" dirty="0">
                <a:solidFill>
                  <a:srgbClr val="FFFFFF"/>
                </a:solidFill>
                <a:latin typeface="Arial"/>
                <a:ea typeface="Arial"/>
                <a:cs typeface="Arial"/>
                <a:sym typeface="Arial"/>
              </a:rPr>
              <a:t>/</a:t>
            </a:r>
            <a:r>
              <a:rPr lang="en-US" sz="2800" dirty="0" err="1">
                <a:solidFill>
                  <a:srgbClr val="FFFFFF"/>
                </a:solidFill>
                <a:latin typeface="Arial"/>
                <a:ea typeface="Arial"/>
                <a:cs typeface="Arial"/>
                <a:sym typeface="Arial"/>
              </a:rPr>
              <a:t>replicar</a:t>
            </a:r>
            <a:r>
              <a:rPr lang="en-US" sz="2800" dirty="0">
                <a:solidFill>
                  <a:srgbClr val="FFFFFF"/>
                </a:solidFill>
                <a:latin typeface="Arial"/>
                <a:ea typeface="Arial"/>
                <a:cs typeface="Arial"/>
                <a:sym typeface="Arial"/>
              </a:rPr>
              <a:t> </a:t>
            </a:r>
            <a:r>
              <a:rPr lang="en-US" sz="2800" dirty="0" err="1">
                <a:solidFill>
                  <a:srgbClr val="FFFFFF"/>
                </a:solidFill>
                <a:latin typeface="Arial"/>
                <a:ea typeface="Arial"/>
                <a:cs typeface="Arial"/>
                <a:sym typeface="Arial"/>
              </a:rPr>
              <a:t>modelos</a:t>
            </a:r>
            <a:r>
              <a:rPr lang="en-US" sz="2800" dirty="0">
                <a:solidFill>
                  <a:srgbClr val="FFFFFF"/>
                </a:solidFill>
                <a:latin typeface="Arial"/>
                <a:ea typeface="Arial"/>
                <a:cs typeface="Arial"/>
                <a:sym typeface="Arial"/>
              </a:rPr>
              <a:t> </a:t>
            </a:r>
            <a:r>
              <a:rPr lang="en-US" sz="2800" dirty="0" err="1">
                <a:solidFill>
                  <a:srgbClr val="FFFFFF"/>
                </a:solidFill>
                <a:latin typeface="Arial"/>
                <a:ea typeface="Arial"/>
                <a:cs typeface="Arial"/>
                <a:sym typeface="Arial"/>
              </a:rPr>
              <a:t>exitosos</a:t>
            </a:r>
            <a:endParaRPr lang="en-US" sz="2800" dirty="0">
              <a:solidFill>
                <a:srgbClr val="FFFFFF"/>
              </a:solidFill>
              <a:latin typeface="Arial"/>
              <a:ea typeface="Arial"/>
              <a:cs typeface="Arial"/>
              <a:sym typeface="Arial"/>
            </a:endParaRPr>
          </a:p>
        </p:txBody>
      </p:sp>
      <p:sp>
        <p:nvSpPr>
          <p:cNvPr id="31" name="TextBox 31"/>
          <p:cNvSpPr txBox="1"/>
          <p:nvPr/>
        </p:nvSpPr>
        <p:spPr>
          <a:xfrm>
            <a:off x="1693208" y="6006932"/>
            <a:ext cx="3087996" cy="2152833"/>
          </a:xfrm>
          <a:prstGeom prst="rect">
            <a:avLst/>
          </a:prstGeom>
        </p:spPr>
        <p:txBody>
          <a:bodyPr lIns="0" tIns="0" rIns="0" bIns="0" rtlCol="0" anchor="t">
            <a:spAutoFit/>
          </a:bodyPr>
          <a:lstStyle/>
          <a:p>
            <a:pPr algn="ctr">
              <a:lnSpc>
                <a:spcPts val="3360"/>
              </a:lnSpc>
            </a:pPr>
            <a:r>
              <a:rPr lang="en-US" sz="2800" b="1" i="1" dirty="0">
                <a:solidFill>
                  <a:srgbClr val="FFFFFF"/>
                </a:solidFill>
                <a:latin typeface="Arial Bold Italics"/>
                <a:ea typeface="Arial Bold Italics"/>
                <a:cs typeface="Arial Bold Italics"/>
                <a:sym typeface="Arial Bold Italics"/>
              </a:rPr>
              <a:t>Escala vertical</a:t>
            </a:r>
          </a:p>
          <a:p>
            <a:pPr algn="ctr">
              <a:lnSpc>
                <a:spcPts val="3360"/>
              </a:lnSpc>
            </a:pPr>
            <a:r>
              <a:rPr lang="es-ES" sz="2800" dirty="0">
                <a:solidFill>
                  <a:srgbClr val="FFFFFF"/>
                </a:solidFill>
                <a:latin typeface="Arial"/>
                <a:ea typeface="Arial"/>
                <a:cs typeface="Arial"/>
                <a:sym typeface="Arial"/>
              </a:rPr>
              <a:t>Impacto en las políticas para realizar cambios a nivel de sistema</a:t>
            </a:r>
            <a:endParaRPr lang="en-US" sz="2800" dirty="0">
              <a:solidFill>
                <a:srgbClr val="FFFFFF"/>
              </a:solidFill>
              <a:latin typeface="Arial"/>
              <a:ea typeface="Arial"/>
              <a:cs typeface="Arial"/>
              <a:sym typeface="Arial"/>
            </a:endParaRPr>
          </a:p>
        </p:txBody>
      </p:sp>
      <p:pic>
        <p:nvPicPr>
          <p:cNvPr id="32" name="Picture 2" descr="Cofinanciado por el programa Erasmus+ de la Unión Europea Horizontal">
            <a:extLst>
              <a:ext uri="{FF2B5EF4-FFF2-40B4-BE49-F238E27FC236}">
                <a16:creationId xmlns:a16="http://schemas.microsoft.com/office/drawing/2014/main" id="{01A81353-2AFB-2EBA-35CC-FEDBC1F1DE9F}"/>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l-GR"/>
            </a:p>
          </p:txBody>
        </p:sp>
      </p:grpSp>
      <p:grpSp>
        <p:nvGrpSpPr>
          <p:cNvPr id="23" name="Group 23"/>
          <p:cNvGrpSpPr/>
          <p:nvPr/>
        </p:nvGrpSpPr>
        <p:grpSpPr>
          <a:xfrm>
            <a:off x="846750" y="547275"/>
            <a:ext cx="13532400" cy="1137553"/>
            <a:chOff x="0" y="0"/>
            <a:chExt cx="18043200" cy="1516737"/>
          </a:xfrm>
        </p:grpSpPr>
        <p:sp>
          <p:nvSpPr>
            <p:cNvPr id="24" name="Freeform 24"/>
            <p:cNvSpPr/>
            <p:nvPr/>
          </p:nvSpPr>
          <p:spPr>
            <a:xfrm>
              <a:off x="0" y="0"/>
              <a:ext cx="18043199" cy="1516737"/>
            </a:xfrm>
            <a:custGeom>
              <a:avLst/>
              <a:gdLst/>
              <a:ahLst/>
              <a:cxnLst/>
              <a:rect l="l" t="t" r="r" b="b"/>
              <a:pathLst>
                <a:path w="18043199" h="1516737">
                  <a:moveTo>
                    <a:pt x="0" y="0"/>
                  </a:moveTo>
                  <a:lnTo>
                    <a:pt x="18043199" y="0"/>
                  </a:lnTo>
                  <a:lnTo>
                    <a:pt x="18043199" y="1516737"/>
                  </a:lnTo>
                  <a:lnTo>
                    <a:pt x="0" y="1516737"/>
                  </a:lnTo>
                  <a:close/>
                </a:path>
              </a:pathLst>
            </a:custGeom>
            <a:solidFill>
              <a:srgbClr val="000000">
                <a:alpha val="0"/>
              </a:srgbClr>
            </a:solidFill>
          </p:spPr>
          <p:txBody>
            <a:bodyPr/>
            <a:lstStyle/>
            <a:p>
              <a:endParaRPr lang="el-GR"/>
            </a:p>
          </p:txBody>
        </p:sp>
        <p:sp>
          <p:nvSpPr>
            <p:cNvPr id="25" name="TextBox 25"/>
            <p:cNvSpPr txBox="1"/>
            <p:nvPr/>
          </p:nvSpPr>
          <p:spPr>
            <a:xfrm>
              <a:off x="0" y="66675"/>
              <a:ext cx="18043200" cy="1450062"/>
            </a:xfrm>
            <a:prstGeom prst="rect">
              <a:avLst/>
            </a:prstGeom>
          </p:spPr>
          <p:txBody>
            <a:bodyPr lIns="0" tIns="0" rIns="0" bIns="0" rtlCol="0" anchor="ctr"/>
            <a:lstStyle/>
            <a:p>
              <a:pPr algn="l">
                <a:lnSpc>
                  <a:spcPts val="6480"/>
                </a:lnSpc>
              </a:pPr>
              <a:r>
                <a:rPr lang="en-US" sz="6000" b="1" dirty="0" err="1">
                  <a:solidFill>
                    <a:srgbClr val="8D5CFF"/>
                  </a:solidFill>
                  <a:latin typeface="Georgia Bold"/>
                  <a:ea typeface="Georgia Bold"/>
                  <a:cs typeface="Georgia Bold"/>
                  <a:sym typeface="Georgia Bold"/>
                </a:rPr>
                <a:t>Propuesta</a:t>
              </a:r>
              <a:r>
                <a:rPr lang="en-US" sz="6000" b="1" dirty="0">
                  <a:solidFill>
                    <a:srgbClr val="8D5CFF"/>
                  </a:solidFill>
                  <a:latin typeface="Georgia Bold"/>
                  <a:ea typeface="Georgia Bold"/>
                  <a:cs typeface="Georgia Bold"/>
                  <a:sym typeface="Georgia Bold"/>
                </a:rPr>
                <a:t> de </a:t>
              </a:r>
              <a:r>
                <a:rPr lang="en-US" sz="6000" b="1" dirty="0" err="1">
                  <a:solidFill>
                    <a:srgbClr val="8D5CFF"/>
                  </a:solidFill>
                  <a:latin typeface="Georgia Bold"/>
                  <a:ea typeface="Georgia Bold"/>
                  <a:cs typeface="Georgia Bold"/>
                  <a:sym typeface="Georgia Bold"/>
                </a:rPr>
                <a:t>retos</a:t>
              </a:r>
              <a:endParaRPr lang="en-US" sz="6000" b="1" dirty="0">
                <a:solidFill>
                  <a:srgbClr val="8D5CFF"/>
                </a:solidFill>
                <a:latin typeface="Georgia Bold"/>
                <a:ea typeface="Georgia Bold"/>
                <a:cs typeface="Georgia Bold"/>
                <a:sym typeface="Georgia Bold"/>
              </a:endParaRPr>
            </a:p>
          </p:txBody>
        </p:sp>
      </p:grpSp>
      <p:sp>
        <p:nvSpPr>
          <p:cNvPr id="26" name="TextBox 26"/>
          <p:cNvSpPr txBox="1"/>
          <p:nvPr/>
        </p:nvSpPr>
        <p:spPr>
          <a:xfrm>
            <a:off x="846750" y="1656253"/>
            <a:ext cx="13349550" cy="7149586"/>
          </a:xfrm>
          <a:prstGeom prst="rect">
            <a:avLst/>
          </a:prstGeom>
        </p:spPr>
        <p:txBody>
          <a:bodyPr lIns="0" tIns="0" rIns="0" bIns="0" rtlCol="0" anchor="t">
            <a:spAutoFit/>
          </a:bodyPr>
          <a:lstStyle/>
          <a:p>
            <a:pPr algn="l">
              <a:lnSpc>
                <a:spcPts val="3960"/>
              </a:lnSpc>
            </a:pPr>
            <a:endParaRPr dirty="0"/>
          </a:p>
          <a:p>
            <a:pPr>
              <a:lnSpc>
                <a:spcPts val="3960"/>
              </a:lnSpc>
            </a:pPr>
            <a:r>
              <a:rPr lang="en-US" sz="3300" b="1" dirty="0">
                <a:solidFill>
                  <a:srgbClr val="19112C"/>
                </a:solidFill>
                <a:latin typeface="Arial Bold"/>
                <a:ea typeface="Arial Bold"/>
                <a:cs typeface="Arial Bold"/>
                <a:sym typeface="Arial Bold"/>
              </a:rPr>
              <a:t>El </a:t>
            </a:r>
            <a:r>
              <a:rPr lang="en-US" sz="3300" b="1" dirty="0" err="1">
                <a:solidFill>
                  <a:srgbClr val="19112C"/>
                </a:solidFill>
                <a:latin typeface="Arial Bold"/>
                <a:ea typeface="Arial Bold"/>
                <a:cs typeface="Arial Bold"/>
                <a:sym typeface="Arial Bold"/>
              </a:rPr>
              <a:t>verdadero</a:t>
            </a:r>
            <a:r>
              <a:rPr lang="en-US" sz="3300" b="1" dirty="0">
                <a:solidFill>
                  <a:srgbClr val="19112C"/>
                </a:solidFill>
                <a:latin typeface="Arial Bold"/>
                <a:ea typeface="Arial Bold"/>
                <a:cs typeface="Arial Bold"/>
                <a:sym typeface="Arial Bold"/>
              </a:rPr>
              <a:t> </a:t>
            </a:r>
            <a:r>
              <a:rPr lang="en-US" sz="3300" b="1" dirty="0" err="1">
                <a:solidFill>
                  <a:srgbClr val="19112C"/>
                </a:solidFill>
                <a:latin typeface="Arial Bold"/>
                <a:ea typeface="Arial Bold"/>
                <a:cs typeface="Arial Bold"/>
                <a:sym typeface="Arial Bold"/>
              </a:rPr>
              <a:t>problema</a:t>
            </a:r>
            <a:r>
              <a:rPr lang="en-US" sz="3300" b="1" dirty="0">
                <a:solidFill>
                  <a:srgbClr val="19112C"/>
                </a:solidFill>
                <a:latin typeface="Arial Bold"/>
                <a:ea typeface="Arial Bold"/>
                <a:cs typeface="Arial Bold"/>
                <a:sym typeface="Arial Bold"/>
              </a:rPr>
              <a:t>: </a:t>
            </a:r>
            <a:r>
              <a:rPr lang="es-ES" sz="3300" dirty="0">
                <a:solidFill>
                  <a:srgbClr val="19112C"/>
                </a:solidFill>
                <a:latin typeface="Arial"/>
                <a:ea typeface="Arial"/>
                <a:cs typeface="Arial"/>
                <a:sym typeface="Arial"/>
              </a:rPr>
              <a:t>Has configurado un programa de </a:t>
            </a:r>
            <a:r>
              <a:rPr lang="es-ES" sz="3300" dirty="0" err="1">
                <a:solidFill>
                  <a:srgbClr val="19112C"/>
                </a:solidFill>
                <a:latin typeface="Arial"/>
                <a:ea typeface="Arial"/>
                <a:cs typeface="Arial"/>
                <a:sym typeface="Arial"/>
              </a:rPr>
              <a:t>retroactivación</a:t>
            </a:r>
            <a:r>
              <a:rPr lang="es-ES" sz="3300" dirty="0">
                <a:solidFill>
                  <a:srgbClr val="19112C"/>
                </a:solidFill>
                <a:latin typeface="Arial"/>
                <a:ea typeface="Arial"/>
                <a:cs typeface="Arial"/>
                <a:sym typeface="Arial"/>
              </a:rPr>
              <a:t>, pero menos del 10% de los clientes lo usan. El proceso les resulta incómodo (encontrar un lugar donde dejar, cargar la ropa, empaquetarla) y la logística te cuesta más tiempo y dinero que el valor de la ropa devuelta.</a:t>
            </a:r>
          </a:p>
          <a:p>
            <a:pPr>
              <a:lnSpc>
                <a:spcPts val="3960"/>
              </a:lnSpc>
            </a:pPr>
            <a:endParaRPr lang="en-US" sz="3300" dirty="0">
              <a:solidFill>
                <a:srgbClr val="19112C"/>
              </a:solidFill>
              <a:latin typeface="Arial"/>
              <a:ea typeface="Arial"/>
              <a:cs typeface="Arial"/>
              <a:sym typeface="Arial"/>
            </a:endParaRPr>
          </a:p>
          <a:p>
            <a:pPr>
              <a:lnSpc>
                <a:spcPts val="3960"/>
              </a:lnSpc>
            </a:pPr>
            <a:r>
              <a:rPr lang="en-US" sz="3300" b="1" dirty="0">
                <a:solidFill>
                  <a:srgbClr val="19112C"/>
                </a:solidFill>
                <a:latin typeface="Arial Bold"/>
                <a:ea typeface="Arial Bold"/>
                <a:cs typeface="Arial Bold"/>
                <a:sym typeface="Arial Bold"/>
              </a:rPr>
              <a:t>Tu </a:t>
            </a:r>
            <a:r>
              <a:rPr lang="en-US" sz="3300" b="1" dirty="0" err="1">
                <a:solidFill>
                  <a:srgbClr val="19112C"/>
                </a:solidFill>
                <a:latin typeface="Arial Bold"/>
                <a:ea typeface="Arial Bold"/>
                <a:cs typeface="Arial Bold"/>
                <a:sym typeface="Arial Bold"/>
              </a:rPr>
              <a:t>misión</a:t>
            </a:r>
            <a:r>
              <a:rPr lang="en-US" sz="3300" b="1" dirty="0">
                <a:solidFill>
                  <a:srgbClr val="19112C"/>
                </a:solidFill>
                <a:latin typeface="Arial Bold"/>
                <a:ea typeface="Arial Bold"/>
                <a:cs typeface="Arial Bold"/>
                <a:sym typeface="Arial Bold"/>
              </a:rPr>
              <a:t>: </a:t>
            </a:r>
            <a:r>
              <a:rPr lang="es-ES" sz="3300" dirty="0" err="1">
                <a:solidFill>
                  <a:srgbClr val="19112C"/>
                </a:solidFill>
                <a:latin typeface="Arial"/>
                <a:ea typeface="Arial"/>
                <a:cs typeface="Arial"/>
                <a:sym typeface="Arial"/>
              </a:rPr>
              <a:t>Propon</a:t>
            </a:r>
            <a:r>
              <a:rPr lang="es-ES" sz="3300" dirty="0">
                <a:solidFill>
                  <a:srgbClr val="19112C"/>
                </a:solidFill>
                <a:latin typeface="Arial"/>
                <a:ea typeface="Arial"/>
                <a:cs typeface="Arial"/>
                <a:sym typeface="Arial"/>
              </a:rPr>
              <a:t> un sistema sencillo y de bajo coste que se integre perfectamente en la vida del cliente para aumentar drásticamente las tasas de devolución. ¿Cómo puedes hacer que devolver un artículo antiguo sea tan fácil como pedir uno nuevo?</a:t>
            </a:r>
          </a:p>
          <a:p>
            <a:pPr>
              <a:lnSpc>
                <a:spcPts val="3960"/>
              </a:lnSpc>
            </a:pPr>
            <a:endParaRPr lang="en-US" sz="3300" dirty="0">
              <a:solidFill>
                <a:srgbClr val="19112C"/>
              </a:solidFill>
              <a:latin typeface="Arial"/>
              <a:ea typeface="Arial"/>
              <a:cs typeface="Arial"/>
              <a:sym typeface="Arial"/>
            </a:endParaRPr>
          </a:p>
          <a:p>
            <a:pPr>
              <a:lnSpc>
                <a:spcPts val="3960"/>
              </a:lnSpc>
            </a:pPr>
            <a:r>
              <a:rPr lang="es-ES" sz="3300" dirty="0">
                <a:solidFill>
                  <a:srgbClr val="19112C"/>
                </a:solidFill>
                <a:latin typeface="Arial"/>
                <a:ea typeface="Arial"/>
                <a:cs typeface="Arial"/>
                <a:sym typeface="Arial"/>
              </a:rPr>
              <a:t>También piensa en beneficios claros para el cliente que hagan que volver se sienta gratificante para ellos, no solo responsables.</a:t>
            </a:r>
            <a:endParaRPr lang="en-US" sz="3300" dirty="0">
              <a:solidFill>
                <a:srgbClr val="19112C"/>
              </a:solidFill>
              <a:latin typeface="Arial"/>
              <a:ea typeface="Arial"/>
              <a:cs typeface="Arial"/>
              <a:sym typeface="Arial"/>
            </a:endParaRPr>
          </a:p>
        </p:txBody>
      </p:sp>
      <p:pic>
        <p:nvPicPr>
          <p:cNvPr id="27" name="Picture 2" descr="Cofinanciado por el programa Erasmus+ de la Unión Europea Horizontal">
            <a:extLst>
              <a:ext uri="{FF2B5EF4-FFF2-40B4-BE49-F238E27FC236}">
                <a16:creationId xmlns:a16="http://schemas.microsoft.com/office/drawing/2014/main" id="{6F004D30-5286-8BCF-F4BF-B91D437C4F86}"/>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8"/>
              <a:stretch>
                <a:fillRect l="-33" r="-33"/>
              </a:stretch>
            </a:blipFill>
          </p:spPr>
          <p:txBody>
            <a:bodyPr/>
            <a:lstStyle/>
            <a:p>
              <a:endParaRPr lang="el-GR"/>
            </a:p>
          </p:txBody>
        </p:sp>
      </p:grpSp>
      <p:sp>
        <p:nvSpPr>
          <p:cNvPr id="21" name="TextBox 21"/>
          <p:cNvSpPr txBox="1"/>
          <p:nvPr/>
        </p:nvSpPr>
        <p:spPr>
          <a:xfrm>
            <a:off x="1055669" y="2354690"/>
            <a:ext cx="11020355" cy="1154162"/>
          </a:xfrm>
          <a:prstGeom prst="rect">
            <a:avLst/>
          </a:prstGeom>
        </p:spPr>
        <p:txBody>
          <a:bodyPr lIns="0" tIns="0" rIns="0" bIns="0" rtlCol="0" anchor="t">
            <a:spAutoFit/>
          </a:bodyPr>
          <a:lstStyle/>
          <a:p>
            <a:pPr>
              <a:lnSpc>
                <a:spcPts val="4536"/>
              </a:lnSpc>
            </a:pPr>
            <a:r>
              <a:rPr lang="es-ES" sz="4200" b="1" dirty="0">
                <a:solidFill>
                  <a:srgbClr val="FFFFFF"/>
                </a:solidFill>
                <a:latin typeface="Arial Bold"/>
                <a:ea typeface="Arial Bold"/>
                <a:cs typeface="Arial Bold"/>
                <a:sym typeface="Arial Bold"/>
              </a:rPr>
              <a:t>W4TEX es un proyecto europeo que tiene como objetivo:</a:t>
            </a:r>
            <a:endParaRPr lang="en-US" sz="4200" b="1" dirty="0">
              <a:solidFill>
                <a:srgbClr val="FFFFFF"/>
              </a:solidFill>
              <a:latin typeface="Arial Bold"/>
              <a:ea typeface="Arial Bold"/>
              <a:cs typeface="Arial Bold"/>
              <a:sym typeface="Arial Bold"/>
            </a:endParaRPr>
          </a:p>
        </p:txBody>
      </p:sp>
      <p:grpSp>
        <p:nvGrpSpPr>
          <p:cNvPr id="22" name="Group 22"/>
          <p:cNvGrpSpPr/>
          <p:nvPr/>
        </p:nvGrpSpPr>
        <p:grpSpPr>
          <a:xfrm>
            <a:off x="6396773" y="705952"/>
            <a:ext cx="5375015" cy="838197"/>
            <a:chOff x="0" y="0"/>
            <a:chExt cx="7166686" cy="1117596"/>
          </a:xfrm>
        </p:grpSpPr>
        <p:sp>
          <p:nvSpPr>
            <p:cNvPr id="23" name="Freeform 23"/>
            <p:cNvSpPr/>
            <p:nvPr/>
          </p:nvSpPr>
          <p:spPr>
            <a:xfrm>
              <a:off x="0" y="0"/>
              <a:ext cx="7166686" cy="1117596"/>
            </a:xfrm>
            <a:custGeom>
              <a:avLst/>
              <a:gdLst/>
              <a:ahLst/>
              <a:cxnLst/>
              <a:rect l="l" t="t" r="r" b="b"/>
              <a:pathLst>
                <a:path w="7166686" h="1117596">
                  <a:moveTo>
                    <a:pt x="0" y="0"/>
                  </a:moveTo>
                  <a:lnTo>
                    <a:pt x="7166686" y="0"/>
                  </a:lnTo>
                  <a:lnTo>
                    <a:pt x="7166686" y="1117596"/>
                  </a:lnTo>
                  <a:lnTo>
                    <a:pt x="0" y="1117596"/>
                  </a:lnTo>
                  <a:close/>
                </a:path>
              </a:pathLst>
            </a:custGeom>
            <a:solidFill>
              <a:srgbClr val="000000">
                <a:alpha val="0"/>
              </a:srgbClr>
            </a:solidFill>
          </p:spPr>
          <p:txBody>
            <a:bodyPr/>
            <a:lstStyle/>
            <a:p>
              <a:endParaRPr lang="el-GR"/>
            </a:p>
          </p:txBody>
        </p:sp>
        <p:sp>
          <p:nvSpPr>
            <p:cNvPr id="24" name="TextBox 24"/>
            <p:cNvSpPr txBox="1"/>
            <p:nvPr/>
          </p:nvSpPr>
          <p:spPr>
            <a:xfrm>
              <a:off x="0" y="66675"/>
              <a:ext cx="7166686" cy="1050921"/>
            </a:xfrm>
            <a:prstGeom prst="rect">
              <a:avLst/>
            </a:prstGeom>
          </p:spPr>
          <p:txBody>
            <a:bodyPr lIns="0" tIns="0" rIns="0" bIns="0" rtlCol="0" anchor="b"/>
            <a:lstStyle/>
            <a:p>
              <a:pPr algn="l">
                <a:lnSpc>
                  <a:spcPts val="6480"/>
                </a:lnSpc>
              </a:pPr>
              <a:r>
                <a:rPr lang="en-US" sz="6000" b="1" dirty="0" err="1">
                  <a:solidFill>
                    <a:srgbClr val="FFFFFF"/>
                  </a:solidFill>
                  <a:latin typeface="Georgia Bold"/>
                  <a:ea typeface="Georgia Bold"/>
                  <a:cs typeface="Georgia Bold"/>
                  <a:sym typeface="Georgia Bold"/>
                </a:rPr>
                <a:t>Introducción</a:t>
              </a:r>
              <a:endParaRPr lang="en-US" sz="6000" b="1" dirty="0">
                <a:solidFill>
                  <a:srgbClr val="FFFFFF"/>
                </a:solidFill>
                <a:latin typeface="Georgia Bold"/>
                <a:ea typeface="Georgia Bold"/>
                <a:cs typeface="Georgia Bold"/>
                <a:sym typeface="Georgia Bold"/>
              </a:endParaRPr>
            </a:p>
          </p:txBody>
        </p:sp>
      </p:grpSp>
      <p:sp>
        <p:nvSpPr>
          <p:cNvPr id="25" name="Freeform 25" descr="Objetivo con relleno sólido"/>
          <p:cNvSpPr/>
          <p:nvPr/>
        </p:nvSpPr>
        <p:spPr>
          <a:xfrm>
            <a:off x="13879626" y="0"/>
            <a:ext cx="4451685" cy="4451685"/>
          </a:xfrm>
          <a:custGeom>
            <a:avLst/>
            <a:gdLst/>
            <a:ahLst/>
            <a:cxnLst/>
            <a:rect l="l" t="t" r="r" b="b"/>
            <a:pathLst>
              <a:path w="4451685" h="4451685">
                <a:moveTo>
                  <a:pt x="0" y="0"/>
                </a:moveTo>
                <a:lnTo>
                  <a:pt x="4451685" y="0"/>
                </a:lnTo>
                <a:lnTo>
                  <a:pt x="4451685" y="4451685"/>
                </a:lnTo>
                <a:lnTo>
                  <a:pt x="0" y="445168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grpSp>
        <p:nvGrpSpPr>
          <p:cNvPr id="26" name="Group 26"/>
          <p:cNvGrpSpPr/>
          <p:nvPr/>
        </p:nvGrpSpPr>
        <p:grpSpPr>
          <a:xfrm>
            <a:off x="452785" y="4346363"/>
            <a:ext cx="4658086" cy="3485834"/>
            <a:chOff x="0" y="0"/>
            <a:chExt cx="4217838" cy="3156378"/>
          </a:xfrm>
        </p:grpSpPr>
        <p:sp>
          <p:nvSpPr>
            <p:cNvPr id="27" name="Freeform 27"/>
            <p:cNvSpPr/>
            <p:nvPr/>
          </p:nvSpPr>
          <p:spPr>
            <a:xfrm>
              <a:off x="12700" y="12700"/>
              <a:ext cx="4192397" cy="3131058"/>
            </a:xfrm>
            <a:custGeom>
              <a:avLst/>
              <a:gdLst/>
              <a:ahLst/>
              <a:cxnLst/>
              <a:rect l="l" t="t" r="r" b="b"/>
              <a:pathLst>
                <a:path w="4192397" h="3131058">
                  <a:moveTo>
                    <a:pt x="0" y="1565529"/>
                  </a:moveTo>
                  <a:cubicBezTo>
                    <a:pt x="0" y="700913"/>
                    <a:pt x="938530" y="0"/>
                    <a:pt x="2096262" y="0"/>
                  </a:cubicBezTo>
                  <a:cubicBezTo>
                    <a:pt x="3253994" y="0"/>
                    <a:pt x="4192397" y="700913"/>
                    <a:pt x="4192397" y="1565529"/>
                  </a:cubicBezTo>
                  <a:cubicBezTo>
                    <a:pt x="4192397" y="2430145"/>
                    <a:pt x="3253867" y="3131058"/>
                    <a:pt x="2096135" y="3131058"/>
                  </a:cubicBezTo>
                  <a:cubicBezTo>
                    <a:pt x="938403" y="3131058"/>
                    <a:pt x="0" y="2430145"/>
                    <a:pt x="0" y="1565529"/>
                  </a:cubicBezTo>
                  <a:close/>
                </a:path>
              </a:pathLst>
            </a:custGeom>
            <a:solidFill>
              <a:srgbClr val="75C73E"/>
            </a:solidFill>
          </p:spPr>
          <p:txBody>
            <a:bodyPr/>
            <a:lstStyle/>
            <a:p>
              <a:endParaRPr lang="el-GR"/>
            </a:p>
          </p:txBody>
        </p:sp>
        <p:sp>
          <p:nvSpPr>
            <p:cNvPr id="28" name="Freeform 28"/>
            <p:cNvSpPr/>
            <p:nvPr/>
          </p:nvSpPr>
          <p:spPr>
            <a:xfrm>
              <a:off x="0" y="0"/>
              <a:ext cx="4217797" cy="3156458"/>
            </a:xfrm>
            <a:custGeom>
              <a:avLst/>
              <a:gdLst/>
              <a:ahLst/>
              <a:cxnLst/>
              <a:rect l="l" t="t" r="r" b="b"/>
              <a:pathLst>
                <a:path w="4217797" h="3156458">
                  <a:moveTo>
                    <a:pt x="0" y="1578229"/>
                  </a:moveTo>
                  <a:cubicBezTo>
                    <a:pt x="0" y="703453"/>
                    <a:pt x="947928" y="0"/>
                    <a:pt x="2108962" y="0"/>
                  </a:cubicBezTo>
                  <a:cubicBezTo>
                    <a:pt x="3269996" y="0"/>
                    <a:pt x="4217797" y="703453"/>
                    <a:pt x="4217797" y="1578229"/>
                  </a:cubicBezTo>
                  <a:lnTo>
                    <a:pt x="4205097" y="1578229"/>
                  </a:lnTo>
                  <a:lnTo>
                    <a:pt x="4217797" y="1578229"/>
                  </a:lnTo>
                  <a:cubicBezTo>
                    <a:pt x="4217797" y="2453005"/>
                    <a:pt x="3269869" y="3156458"/>
                    <a:pt x="2108835" y="3156458"/>
                  </a:cubicBezTo>
                  <a:lnTo>
                    <a:pt x="2108835" y="3143758"/>
                  </a:lnTo>
                  <a:lnTo>
                    <a:pt x="2108835" y="3156458"/>
                  </a:lnTo>
                  <a:cubicBezTo>
                    <a:pt x="947928" y="3156331"/>
                    <a:pt x="0" y="2453005"/>
                    <a:pt x="0" y="1578229"/>
                  </a:cubicBezTo>
                  <a:lnTo>
                    <a:pt x="12700" y="1578229"/>
                  </a:lnTo>
                  <a:lnTo>
                    <a:pt x="25400" y="1578229"/>
                  </a:lnTo>
                  <a:lnTo>
                    <a:pt x="12700" y="1578229"/>
                  </a:lnTo>
                  <a:lnTo>
                    <a:pt x="0" y="1578229"/>
                  </a:lnTo>
                  <a:moveTo>
                    <a:pt x="25400" y="1578229"/>
                  </a:moveTo>
                  <a:cubicBezTo>
                    <a:pt x="25400" y="1585214"/>
                    <a:pt x="19685" y="1590929"/>
                    <a:pt x="12700" y="1590929"/>
                  </a:cubicBezTo>
                  <a:cubicBezTo>
                    <a:pt x="5715" y="1590929"/>
                    <a:pt x="0" y="1585214"/>
                    <a:pt x="0" y="1578229"/>
                  </a:cubicBezTo>
                  <a:cubicBezTo>
                    <a:pt x="0" y="1571244"/>
                    <a:pt x="5715" y="1565529"/>
                    <a:pt x="12700" y="1565529"/>
                  </a:cubicBezTo>
                  <a:cubicBezTo>
                    <a:pt x="19685" y="1565529"/>
                    <a:pt x="25400" y="1571244"/>
                    <a:pt x="25400" y="1578229"/>
                  </a:cubicBezTo>
                  <a:cubicBezTo>
                    <a:pt x="25400" y="2432685"/>
                    <a:pt x="954532" y="3131058"/>
                    <a:pt x="2108962" y="3131058"/>
                  </a:cubicBezTo>
                  <a:cubicBezTo>
                    <a:pt x="3263392" y="3131058"/>
                    <a:pt x="4192524" y="2432685"/>
                    <a:pt x="4192524" y="1578229"/>
                  </a:cubicBezTo>
                  <a:cubicBezTo>
                    <a:pt x="4192524" y="723773"/>
                    <a:pt x="3263265" y="25400"/>
                    <a:pt x="2108962" y="25400"/>
                  </a:cubicBezTo>
                  <a:lnTo>
                    <a:pt x="2108962" y="12700"/>
                  </a:lnTo>
                  <a:lnTo>
                    <a:pt x="2108962" y="25400"/>
                  </a:lnTo>
                  <a:cubicBezTo>
                    <a:pt x="954532" y="25400"/>
                    <a:pt x="25400" y="723773"/>
                    <a:pt x="25400" y="1578229"/>
                  </a:cubicBezTo>
                  <a:close/>
                </a:path>
              </a:pathLst>
            </a:custGeom>
            <a:solidFill>
              <a:srgbClr val="C0FF99"/>
            </a:solidFill>
          </p:spPr>
          <p:txBody>
            <a:bodyPr/>
            <a:lstStyle/>
            <a:p>
              <a:endParaRPr lang="el-GR"/>
            </a:p>
          </p:txBody>
        </p:sp>
      </p:grpSp>
      <p:grpSp>
        <p:nvGrpSpPr>
          <p:cNvPr id="29" name="Group 29"/>
          <p:cNvGrpSpPr/>
          <p:nvPr/>
        </p:nvGrpSpPr>
        <p:grpSpPr>
          <a:xfrm>
            <a:off x="11215555" y="4154994"/>
            <a:ext cx="4658086" cy="3485834"/>
            <a:chOff x="0" y="0"/>
            <a:chExt cx="4217838" cy="3156378"/>
          </a:xfrm>
        </p:grpSpPr>
        <p:sp>
          <p:nvSpPr>
            <p:cNvPr id="30" name="Freeform 30"/>
            <p:cNvSpPr/>
            <p:nvPr/>
          </p:nvSpPr>
          <p:spPr>
            <a:xfrm>
              <a:off x="12700" y="12700"/>
              <a:ext cx="4192397" cy="3131058"/>
            </a:xfrm>
            <a:custGeom>
              <a:avLst/>
              <a:gdLst/>
              <a:ahLst/>
              <a:cxnLst/>
              <a:rect l="l" t="t" r="r" b="b"/>
              <a:pathLst>
                <a:path w="4192397" h="3131058">
                  <a:moveTo>
                    <a:pt x="0" y="1565529"/>
                  </a:moveTo>
                  <a:cubicBezTo>
                    <a:pt x="0" y="700913"/>
                    <a:pt x="938530" y="0"/>
                    <a:pt x="2096262" y="0"/>
                  </a:cubicBezTo>
                  <a:cubicBezTo>
                    <a:pt x="3253994" y="0"/>
                    <a:pt x="4192397" y="700913"/>
                    <a:pt x="4192397" y="1565529"/>
                  </a:cubicBezTo>
                  <a:cubicBezTo>
                    <a:pt x="4192397" y="2430145"/>
                    <a:pt x="3253867" y="3131058"/>
                    <a:pt x="2096135" y="3131058"/>
                  </a:cubicBezTo>
                  <a:cubicBezTo>
                    <a:pt x="938403" y="3131058"/>
                    <a:pt x="0" y="2430145"/>
                    <a:pt x="0" y="1565529"/>
                  </a:cubicBezTo>
                  <a:close/>
                </a:path>
              </a:pathLst>
            </a:custGeom>
            <a:solidFill>
              <a:srgbClr val="75C73E"/>
            </a:solidFill>
          </p:spPr>
          <p:txBody>
            <a:bodyPr/>
            <a:lstStyle/>
            <a:p>
              <a:endParaRPr lang="el-GR" dirty="0"/>
            </a:p>
          </p:txBody>
        </p:sp>
        <p:sp>
          <p:nvSpPr>
            <p:cNvPr id="31" name="Freeform 31"/>
            <p:cNvSpPr/>
            <p:nvPr/>
          </p:nvSpPr>
          <p:spPr>
            <a:xfrm>
              <a:off x="0" y="0"/>
              <a:ext cx="4217797" cy="3156458"/>
            </a:xfrm>
            <a:custGeom>
              <a:avLst/>
              <a:gdLst/>
              <a:ahLst/>
              <a:cxnLst/>
              <a:rect l="l" t="t" r="r" b="b"/>
              <a:pathLst>
                <a:path w="4217797" h="3156458">
                  <a:moveTo>
                    <a:pt x="0" y="1578229"/>
                  </a:moveTo>
                  <a:cubicBezTo>
                    <a:pt x="0" y="703453"/>
                    <a:pt x="947928" y="0"/>
                    <a:pt x="2108962" y="0"/>
                  </a:cubicBezTo>
                  <a:cubicBezTo>
                    <a:pt x="3269996" y="0"/>
                    <a:pt x="4217797" y="703453"/>
                    <a:pt x="4217797" y="1578229"/>
                  </a:cubicBezTo>
                  <a:lnTo>
                    <a:pt x="4205097" y="1578229"/>
                  </a:lnTo>
                  <a:lnTo>
                    <a:pt x="4217797" y="1578229"/>
                  </a:lnTo>
                  <a:cubicBezTo>
                    <a:pt x="4217797" y="2453005"/>
                    <a:pt x="3269869" y="3156458"/>
                    <a:pt x="2108835" y="3156458"/>
                  </a:cubicBezTo>
                  <a:lnTo>
                    <a:pt x="2108835" y="3143758"/>
                  </a:lnTo>
                  <a:lnTo>
                    <a:pt x="2108835" y="3156458"/>
                  </a:lnTo>
                  <a:cubicBezTo>
                    <a:pt x="947928" y="3156331"/>
                    <a:pt x="0" y="2453005"/>
                    <a:pt x="0" y="1578229"/>
                  </a:cubicBezTo>
                  <a:lnTo>
                    <a:pt x="12700" y="1578229"/>
                  </a:lnTo>
                  <a:lnTo>
                    <a:pt x="25400" y="1578229"/>
                  </a:lnTo>
                  <a:lnTo>
                    <a:pt x="12700" y="1578229"/>
                  </a:lnTo>
                  <a:lnTo>
                    <a:pt x="0" y="1578229"/>
                  </a:lnTo>
                  <a:moveTo>
                    <a:pt x="25400" y="1578229"/>
                  </a:moveTo>
                  <a:cubicBezTo>
                    <a:pt x="25400" y="1585214"/>
                    <a:pt x="19685" y="1590929"/>
                    <a:pt x="12700" y="1590929"/>
                  </a:cubicBezTo>
                  <a:cubicBezTo>
                    <a:pt x="5715" y="1590929"/>
                    <a:pt x="0" y="1585214"/>
                    <a:pt x="0" y="1578229"/>
                  </a:cubicBezTo>
                  <a:cubicBezTo>
                    <a:pt x="0" y="1571244"/>
                    <a:pt x="5715" y="1565529"/>
                    <a:pt x="12700" y="1565529"/>
                  </a:cubicBezTo>
                  <a:cubicBezTo>
                    <a:pt x="19685" y="1565529"/>
                    <a:pt x="25400" y="1571244"/>
                    <a:pt x="25400" y="1578229"/>
                  </a:cubicBezTo>
                  <a:cubicBezTo>
                    <a:pt x="25400" y="2432685"/>
                    <a:pt x="954532" y="3131058"/>
                    <a:pt x="2108962" y="3131058"/>
                  </a:cubicBezTo>
                  <a:cubicBezTo>
                    <a:pt x="3263392" y="3131058"/>
                    <a:pt x="4192524" y="2432685"/>
                    <a:pt x="4192524" y="1578229"/>
                  </a:cubicBezTo>
                  <a:cubicBezTo>
                    <a:pt x="4192524" y="723773"/>
                    <a:pt x="3263265" y="25400"/>
                    <a:pt x="2108962" y="25400"/>
                  </a:cubicBezTo>
                  <a:lnTo>
                    <a:pt x="2108962" y="12700"/>
                  </a:lnTo>
                  <a:lnTo>
                    <a:pt x="2108962" y="25400"/>
                  </a:lnTo>
                  <a:cubicBezTo>
                    <a:pt x="954532" y="25400"/>
                    <a:pt x="25400" y="723773"/>
                    <a:pt x="25400" y="1578229"/>
                  </a:cubicBezTo>
                  <a:close/>
                </a:path>
              </a:pathLst>
            </a:custGeom>
            <a:solidFill>
              <a:srgbClr val="C0FF99"/>
            </a:solidFill>
          </p:spPr>
          <p:txBody>
            <a:bodyPr/>
            <a:lstStyle/>
            <a:p>
              <a:endParaRPr lang="el-GR"/>
            </a:p>
          </p:txBody>
        </p:sp>
      </p:grpSp>
      <p:sp>
        <p:nvSpPr>
          <p:cNvPr id="32" name="TextBox 32"/>
          <p:cNvSpPr txBox="1"/>
          <p:nvPr/>
        </p:nvSpPr>
        <p:spPr>
          <a:xfrm>
            <a:off x="11790479" y="4754708"/>
            <a:ext cx="3337271" cy="2532873"/>
          </a:xfrm>
          <a:prstGeom prst="rect">
            <a:avLst/>
          </a:prstGeom>
        </p:spPr>
        <p:txBody>
          <a:bodyPr wrap="square" lIns="0" tIns="0" rIns="0" bIns="0" rtlCol="0" anchor="t">
            <a:spAutoFit/>
          </a:bodyPr>
          <a:lstStyle/>
          <a:p>
            <a:pPr algn="ctr">
              <a:lnSpc>
                <a:spcPts val="3959"/>
              </a:lnSpc>
            </a:pPr>
            <a:r>
              <a:rPr lang="es-ES" sz="3299" dirty="0">
                <a:solidFill>
                  <a:srgbClr val="FFFFFF"/>
                </a:solidFill>
                <a:latin typeface="Arial"/>
                <a:ea typeface="Arial"/>
                <a:cs typeface="Arial"/>
                <a:sym typeface="Arial"/>
              </a:rPr>
              <a:t>Trabajar las habilidades para aumentar la empleabilidad de las mujeres</a:t>
            </a:r>
            <a:endParaRPr lang="en-US" sz="3299" dirty="0">
              <a:solidFill>
                <a:srgbClr val="FFFFFF"/>
              </a:solidFill>
              <a:latin typeface="Arial"/>
              <a:ea typeface="Arial"/>
              <a:cs typeface="Arial"/>
              <a:sym typeface="Arial"/>
            </a:endParaRPr>
          </a:p>
        </p:txBody>
      </p:sp>
      <p:sp>
        <p:nvSpPr>
          <p:cNvPr id="33" name="TextBox 33"/>
          <p:cNvSpPr txBox="1"/>
          <p:nvPr/>
        </p:nvSpPr>
        <p:spPr>
          <a:xfrm>
            <a:off x="1113856" y="5070105"/>
            <a:ext cx="3335944" cy="2009775"/>
          </a:xfrm>
          <a:prstGeom prst="rect">
            <a:avLst/>
          </a:prstGeom>
        </p:spPr>
        <p:txBody>
          <a:bodyPr lIns="0" tIns="0" rIns="0" bIns="0" rtlCol="0" anchor="t">
            <a:spAutoFit/>
          </a:bodyPr>
          <a:lstStyle/>
          <a:p>
            <a:pPr algn="ctr">
              <a:lnSpc>
                <a:spcPts val="3959"/>
              </a:lnSpc>
            </a:pPr>
            <a:r>
              <a:rPr lang="es-ES" sz="3299" dirty="0">
                <a:solidFill>
                  <a:srgbClr val="FFFFFF"/>
                </a:solidFill>
                <a:latin typeface="Arial"/>
                <a:ea typeface="Arial"/>
                <a:cs typeface="Arial"/>
                <a:sym typeface="Arial"/>
              </a:rPr>
              <a:t>Abordar el problema de la transición verde en el sector textil</a:t>
            </a:r>
            <a:endParaRPr lang="en-US" sz="3299" dirty="0">
              <a:solidFill>
                <a:srgbClr val="FFFFFF"/>
              </a:solidFill>
              <a:latin typeface="Arial"/>
              <a:ea typeface="Arial"/>
              <a:cs typeface="Arial"/>
              <a:sym typeface="Arial"/>
            </a:endParaRPr>
          </a:p>
        </p:txBody>
      </p:sp>
      <p:grpSp>
        <p:nvGrpSpPr>
          <p:cNvPr id="34" name="Group 34"/>
          <p:cNvGrpSpPr/>
          <p:nvPr/>
        </p:nvGrpSpPr>
        <p:grpSpPr>
          <a:xfrm>
            <a:off x="5729996" y="3765655"/>
            <a:ext cx="4658086" cy="4066630"/>
            <a:chOff x="0" y="0"/>
            <a:chExt cx="4217838" cy="3156378"/>
          </a:xfrm>
        </p:grpSpPr>
        <p:sp>
          <p:nvSpPr>
            <p:cNvPr id="35" name="Freeform 35"/>
            <p:cNvSpPr/>
            <p:nvPr/>
          </p:nvSpPr>
          <p:spPr>
            <a:xfrm>
              <a:off x="12700" y="12700"/>
              <a:ext cx="4192397" cy="3131058"/>
            </a:xfrm>
            <a:custGeom>
              <a:avLst/>
              <a:gdLst/>
              <a:ahLst/>
              <a:cxnLst/>
              <a:rect l="l" t="t" r="r" b="b"/>
              <a:pathLst>
                <a:path w="4192397" h="3131058">
                  <a:moveTo>
                    <a:pt x="0" y="1565529"/>
                  </a:moveTo>
                  <a:cubicBezTo>
                    <a:pt x="0" y="700913"/>
                    <a:pt x="938530" y="0"/>
                    <a:pt x="2096262" y="0"/>
                  </a:cubicBezTo>
                  <a:cubicBezTo>
                    <a:pt x="3253994" y="0"/>
                    <a:pt x="4192397" y="700913"/>
                    <a:pt x="4192397" y="1565529"/>
                  </a:cubicBezTo>
                  <a:cubicBezTo>
                    <a:pt x="4192397" y="2430145"/>
                    <a:pt x="3253867" y="3131058"/>
                    <a:pt x="2096135" y="3131058"/>
                  </a:cubicBezTo>
                  <a:cubicBezTo>
                    <a:pt x="938403" y="3131058"/>
                    <a:pt x="0" y="2430145"/>
                    <a:pt x="0" y="1565529"/>
                  </a:cubicBezTo>
                  <a:close/>
                </a:path>
              </a:pathLst>
            </a:custGeom>
            <a:solidFill>
              <a:srgbClr val="75C73E"/>
            </a:solidFill>
          </p:spPr>
          <p:txBody>
            <a:bodyPr/>
            <a:lstStyle/>
            <a:p>
              <a:endParaRPr lang="el-GR"/>
            </a:p>
          </p:txBody>
        </p:sp>
        <p:sp>
          <p:nvSpPr>
            <p:cNvPr id="36" name="Freeform 36"/>
            <p:cNvSpPr/>
            <p:nvPr/>
          </p:nvSpPr>
          <p:spPr>
            <a:xfrm>
              <a:off x="0" y="0"/>
              <a:ext cx="4217797" cy="3156458"/>
            </a:xfrm>
            <a:custGeom>
              <a:avLst/>
              <a:gdLst/>
              <a:ahLst/>
              <a:cxnLst/>
              <a:rect l="l" t="t" r="r" b="b"/>
              <a:pathLst>
                <a:path w="4217797" h="3156458">
                  <a:moveTo>
                    <a:pt x="0" y="1578229"/>
                  </a:moveTo>
                  <a:cubicBezTo>
                    <a:pt x="0" y="703453"/>
                    <a:pt x="947928" y="0"/>
                    <a:pt x="2108962" y="0"/>
                  </a:cubicBezTo>
                  <a:cubicBezTo>
                    <a:pt x="3269996" y="0"/>
                    <a:pt x="4217797" y="703453"/>
                    <a:pt x="4217797" y="1578229"/>
                  </a:cubicBezTo>
                  <a:lnTo>
                    <a:pt x="4205097" y="1578229"/>
                  </a:lnTo>
                  <a:lnTo>
                    <a:pt x="4217797" y="1578229"/>
                  </a:lnTo>
                  <a:cubicBezTo>
                    <a:pt x="4217797" y="2453005"/>
                    <a:pt x="3269869" y="3156458"/>
                    <a:pt x="2108835" y="3156458"/>
                  </a:cubicBezTo>
                  <a:lnTo>
                    <a:pt x="2108835" y="3143758"/>
                  </a:lnTo>
                  <a:lnTo>
                    <a:pt x="2108835" y="3156458"/>
                  </a:lnTo>
                  <a:cubicBezTo>
                    <a:pt x="947928" y="3156331"/>
                    <a:pt x="0" y="2453005"/>
                    <a:pt x="0" y="1578229"/>
                  </a:cubicBezTo>
                  <a:lnTo>
                    <a:pt x="12700" y="1578229"/>
                  </a:lnTo>
                  <a:lnTo>
                    <a:pt x="25400" y="1578229"/>
                  </a:lnTo>
                  <a:lnTo>
                    <a:pt x="12700" y="1578229"/>
                  </a:lnTo>
                  <a:lnTo>
                    <a:pt x="0" y="1578229"/>
                  </a:lnTo>
                  <a:moveTo>
                    <a:pt x="25400" y="1578229"/>
                  </a:moveTo>
                  <a:cubicBezTo>
                    <a:pt x="25400" y="1585214"/>
                    <a:pt x="19685" y="1590929"/>
                    <a:pt x="12700" y="1590929"/>
                  </a:cubicBezTo>
                  <a:cubicBezTo>
                    <a:pt x="5715" y="1590929"/>
                    <a:pt x="0" y="1585214"/>
                    <a:pt x="0" y="1578229"/>
                  </a:cubicBezTo>
                  <a:cubicBezTo>
                    <a:pt x="0" y="1571244"/>
                    <a:pt x="5715" y="1565529"/>
                    <a:pt x="12700" y="1565529"/>
                  </a:cubicBezTo>
                  <a:cubicBezTo>
                    <a:pt x="19685" y="1565529"/>
                    <a:pt x="25400" y="1571244"/>
                    <a:pt x="25400" y="1578229"/>
                  </a:cubicBezTo>
                  <a:cubicBezTo>
                    <a:pt x="25400" y="2432685"/>
                    <a:pt x="954532" y="3131058"/>
                    <a:pt x="2108962" y="3131058"/>
                  </a:cubicBezTo>
                  <a:cubicBezTo>
                    <a:pt x="3263392" y="3131058"/>
                    <a:pt x="4192524" y="2432685"/>
                    <a:pt x="4192524" y="1578229"/>
                  </a:cubicBezTo>
                  <a:cubicBezTo>
                    <a:pt x="4192524" y="723773"/>
                    <a:pt x="3263265" y="25400"/>
                    <a:pt x="2108962" y="25400"/>
                  </a:cubicBezTo>
                  <a:lnTo>
                    <a:pt x="2108962" y="12700"/>
                  </a:lnTo>
                  <a:lnTo>
                    <a:pt x="2108962" y="25400"/>
                  </a:lnTo>
                  <a:cubicBezTo>
                    <a:pt x="954532" y="25400"/>
                    <a:pt x="25400" y="723773"/>
                    <a:pt x="25400" y="1578229"/>
                  </a:cubicBezTo>
                  <a:close/>
                </a:path>
              </a:pathLst>
            </a:custGeom>
            <a:solidFill>
              <a:srgbClr val="C0FF99"/>
            </a:solidFill>
          </p:spPr>
          <p:txBody>
            <a:bodyPr/>
            <a:lstStyle/>
            <a:p>
              <a:endParaRPr lang="el-GR"/>
            </a:p>
          </p:txBody>
        </p:sp>
      </p:grpSp>
      <p:sp>
        <p:nvSpPr>
          <p:cNvPr id="37" name="TextBox 37"/>
          <p:cNvSpPr txBox="1"/>
          <p:nvPr/>
        </p:nvSpPr>
        <p:spPr>
          <a:xfrm>
            <a:off x="6297729" y="4241747"/>
            <a:ext cx="3640572" cy="3045834"/>
          </a:xfrm>
          <a:prstGeom prst="rect">
            <a:avLst/>
          </a:prstGeom>
        </p:spPr>
        <p:txBody>
          <a:bodyPr lIns="0" tIns="0" rIns="0" bIns="0" rtlCol="0" anchor="t">
            <a:spAutoFit/>
          </a:bodyPr>
          <a:lstStyle/>
          <a:p>
            <a:pPr algn="ctr">
              <a:lnSpc>
                <a:spcPts val="3959"/>
              </a:lnSpc>
            </a:pPr>
            <a:r>
              <a:rPr lang="es-ES" sz="3299" dirty="0">
                <a:solidFill>
                  <a:srgbClr val="FFFFFF"/>
                </a:solidFill>
                <a:latin typeface="Arial"/>
                <a:ea typeface="Arial"/>
                <a:cs typeface="Arial"/>
                <a:sym typeface="Arial"/>
              </a:rPr>
              <a:t>Reequilibrar la representación de las mujeres en los puestos de toma de decisiones en el sector textil</a:t>
            </a:r>
            <a:endParaRPr lang="en-US" sz="3299" dirty="0">
              <a:solidFill>
                <a:srgbClr val="FFFFFF"/>
              </a:solidFill>
              <a:latin typeface="Arial"/>
              <a:ea typeface="Arial"/>
              <a:cs typeface="Arial"/>
              <a:sym typeface="Arial"/>
            </a:endParaRPr>
          </a:p>
        </p:txBody>
      </p:sp>
      <p:pic>
        <p:nvPicPr>
          <p:cNvPr id="38" name="Picture 2" descr="Cofinanciado por el programa Erasmus+ de la Unión Europea Horizontal">
            <a:extLst>
              <a:ext uri="{FF2B5EF4-FFF2-40B4-BE49-F238E27FC236}">
                <a16:creationId xmlns:a16="http://schemas.microsoft.com/office/drawing/2014/main" id="{55B5007B-B758-751B-2C33-06292368C1F4}"/>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l-GR"/>
            </a:p>
          </p:txBody>
        </p:sp>
      </p:grpSp>
      <p:sp>
        <p:nvSpPr>
          <p:cNvPr id="26" name="TextBox 26"/>
          <p:cNvSpPr txBox="1"/>
          <p:nvPr/>
        </p:nvSpPr>
        <p:spPr>
          <a:xfrm>
            <a:off x="846618" y="1713909"/>
            <a:ext cx="13349550" cy="7149586"/>
          </a:xfrm>
          <a:prstGeom prst="rect">
            <a:avLst/>
          </a:prstGeom>
        </p:spPr>
        <p:txBody>
          <a:bodyPr lIns="0" tIns="0" rIns="0" bIns="0" rtlCol="0" anchor="t">
            <a:spAutoFit/>
          </a:bodyPr>
          <a:lstStyle/>
          <a:p>
            <a:pPr>
              <a:lnSpc>
                <a:spcPts val="3960"/>
              </a:lnSpc>
            </a:pPr>
            <a:r>
              <a:rPr lang="en-US" sz="3300" b="1" dirty="0">
                <a:solidFill>
                  <a:srgbClr val="19112C"/>
                </a:solidFill>
                <a:latin typeface="Arial Bold"/>
                <a:ea typeface="Arial Bold"/>
                <a:cs typeface="Arial Bold"/>
                <a:sym typeface="Arial Bold"/>
              </a:rPr>
              <a:t>El </a:t>
            </a:r>
            <a:r>
              <a:rPr lang="en-US" sz="3300" b="1" dirty="0" err="1">
                <a:solidFill>
                  <a:srgbClr val="19112C"/>
                </a:solidFill>
                <a:latin typeface="Arial Bold"/>
                <a:ea typeface="Arial Bold"/>
                <a:cs typeface="Arial Bold"/>
                <a:sym typeface="Arial Bold"/>
              </a:rPr>
              <a:t>verdadero</a:t>
            </a:r>
            <a:r>
              <a:rPr lang="en-US" sz="3300" b="1" dirty="0">
                <a:solidFill>
                  <a:srgbClr val="19112C"/>
                </a:solidFill>
                <a:latin typeface="Arial Bold"/>
                <a:ea typeface="Arial Bold"/>
                <a:cs typeface="Arial Bold"/>
                <a:sym typeface="Arial Bold"/>
              </a:rPr>
              <a:t> </a:t>
            </a:r>
            <a:r>
              <a:rPr lang="en-US" sz="3300" b="1" dirty="0" err="1">
                <a:solidFill>
                  <a:srgbClr val="19112C"/>
                </a:solidFill>
                <a:latin typeface="Arial Bold"/>
                <a:ea typeface="Arial Bold"/>
                <a:cs typeface="Arial Bold"/>
                <a:sym typeface="Arial Bold"/>
              </a:rPr>
              <a:t>problema</a:t>
            </a:r>
            <a:r>
              <a:rPr lang="en-US" sz="3300" b="1" dirty="0">
                <a:solidFill>
                  <a:srgbClr val="19112C"/>
                </a:solidFill>
                <a:latin typeface="Arial Bold"/>
                <a:ea typeface="Arial Bold"/>
                <a:cs typeface="Arial Bold"/>
                <a:sym typeface="Arial Bold"/>
              </a:rPr>
              <a:t>:</a:t>
            </a:r>
            <a:r>
              <a:rPr lang="en-US" sz="3300" dirty="0">
                <a:solidFill>
                  <a:srgbClr val="19112C"/>
                </a:solidFill>
                <a:latin typeface="Arial"/>
                <a:ea typeface="Arial"/>
                <a:cs typeface="Arial"/>
                <a:sym typeface="Arial"/>
              </a:rPr>
              <a:t> </a:t>
            </a:r>
            <a:r>
              <a:rPr lang="es-ES" sz="3300" dirty="0">
                <a:solidFill>
                  <a:srgbClr val="19112C"/>
                </a:solidFill>
                <a:latin typeface="Arial"/>
                <a:ea typeface="Arial"/>
                <a:cs typeface="Arial"/>
                <a:sym typeface="Arial"/>
              </a:rPr>
              <a:t>Has recogido cientos de prendas antiguas a través de tu programa de recuperación, pero ahora se están acumulando en un almacén. La mayoría son tejidos mixtos (mezclas de algodón y poliéster, elastano, tintes), y los recicladores textiles los rechazan. Convertirlas en trapos se siente como rendirse, y las máquinas de reciclaje avanzadas cuestan millones, muy por encima de tu presupuesto. Tu sistema circular está roto: entran materiales, pero no sale nada útil.</a:t>
            </a:r>
          </a:p>
          <a:p>
            <a:pPr>
              <a:lnSpc>
                <a:spcPts val="3960"/>
              </a:lnSpc>
            </a:pPr>
            <a:endParaRPr lang="en-US" sz="3300" dirty="0">
              <a:solidFill>
                <a:srgbClr val="19112C"/>
              </a:solidFill>
              <a:latin typeface="Arial"/>
              <a:ea typeface="Arial"/>
              <a:cs typeface="Arial"/>
              <a:sym typeface="Arial"/>
            </a:endParaRPr>
          </a:p>
          <a:p>
            <a:pPr>
              <a:lnSpc>
                <a:spcPts val="3960"/>
              </a:lnSpc>
            </a:pPr>
            <a:r>
              <a:rPr lang="en-US" sz="3300" b="1" dirty="0">
                <a:solidFill>
                  <a:srgbClr val="19112C"/>
                </a:solidFill>
                <a:latin typeface="Arial Bold"/>
                <a:ea typeface="Arial Bold"/>
                <a:cs typeface="Arial Bold"/>
                <a:sym typeface="Arial Bold"/>
              </a:rPr>
              <a:t>Tu </a:t>
            </a:r>
            <a:r>
              <a:rPr lang="en-US" sz="3300" b="1" dirty="0" err="1">
                <a:solidFill>
                  <a:srgbClr val="19112C"/>
                </a:solidFill>
                <a:latin typeface="Arial Bold"/>
                <a:ea typeface="Arial Bold"/>
                <a:cs typeface="Arial Bold"/>
                <a:sym typeface="Arial Bold"/>
              </a:rPr>
              <a:t>misión</a:t>
            </a:r>
            <a:r>
              <a:rPr lang="en-US" sz="3300" dirty="0">
                <a:solidFill>
                  <a:srgbClr val="19112C"/>
                </a:solidFill>
                <a:latin typeface="Arial"/>
                <a:ea typeface="Arial"/>
                <a:cs typeface="Arial"/>
                <a:sym typeface="Arial"/>
              </a:rPr>
              <a:t>: </a:t>
            </a:r>
            <a:r>
              <a:rPr lang="es-ES" sz="3300" dirty="0">
                <a:solidFill>
                  <a:srgbClr val="19112C"/>
                </a:solidFill>
                <a:latin typeface="Arial"/>
                <a:ea typeface="Arial"/>
                <a:cs typeface="Arial"/>
                <a:sym typeface="Arial"/>
              </a:rPr>
              <a:t>Construye un prototipo funcional y de bajo coste que convierta al menos 20 prendas de tejidos mixtos en un producto vendible y reciclado. Propone una colaboración específica, un nuevo producto o una innovación de materiales que pueda procesar este flujo de residuos y mantenerlo en uso.</a:t>
            </a:r>
            <a:endParaRPr lang="en-US" sz="3300" dirty="0">
              <a:solidFill>
                <a:srgbClr val="19112C"/>
              </a:solidFill>
              <a:latin typeface="Arial"/>
              <a:ea typeface="Arial"/>
              <a:cs typeface="Arial"/>
              <a:sym typeface="Arial"/>
            </a:endParaRPr>
          </a:p>
        </p:txBody>
      </p:sp>
      <p:sp>
        <p:nvSpPr>
          <p:cNvPr id="28" name="TextBox 25">
            <a:extLst>
              <a:ext uri="{FF2B5EF4-FFF2-40B4-BE49-F238E27FC236}">
                <a16:creationId xmlns:a16="http://schemas.microsoft.com/office/drawing/2014/main" id="{7E25EC97-69D4-FA6C-8E6B-7BF7B0EE9F91}"/>
              </a:ext>
            </a:extLst>
          </p:cNvPr>
          <p:cNvSpPr txBox="1"/>
          <p:nvPr/>
        </p:nvSpPr>
        <p:spPr>
          <a:xfrm>
            <a:off x="846750" y="597281"/>
            <a:ext cx="13532400" cy="1087547"/>
          </a:xfrm>
          <a:prstGeom prst="rect">
            <a:avLst/>
          </a:prstGeom>
        </p:spPr>
        <p:txBody>
          <a:bodyPr lIns="0" tIns="0" rIns="0" bIns="0" rtlCol="0" anchor="ctr"/>
          <a:lstStyle/>
          <a:p>
            <a:pPr algn="l">
              <a:lnSpc>
                <a:spcPts val="6480"/>
              </a:lnSpc>
            </a:pPr>
            <a:r>
              <a:rPr lang="en-US" sz="6000" b="1" dirty="0" err="1">
                <a:solidFill>
                  <a:srgbClr val="8D5CFF"/>
                </a:solidFill>
                <a:latin typeface="Georgia Bold"/>
                <a:ea typeface="Georgia Bold"/>
                <a:cs typeface="Georgia Bold"/>
                <a:sym typeface="Georgia Bold"/>
              </a:rPr>
              <a:t>Propuesta</a:t>
            </a:r>
            <a:r>
              <a:rPr lang="en-US" sz="6000" b="1" dirty="0">
                <a:solidFill>
                  <a:srgbClr val="8D5CFF"/>
                </a:solidFill>
                <a:latin typeface="Georgia Bold"/>
                <a:ea typeface="Georgia Bold"/>
                <a:cs typeface="Georgia Bold"/>
                <a:sym typeface="Georgia Bold"/>
              </a:rPr>
              <a:t> de </a:t>
            </a:r>
            <a:r>
              <a:rPr lang="en-US" sz="6000" b="1" dirty="0" err="1">
                <a:solidFill>
                  <a:srgbClr val="8D5CFF"/>
                </a:solidFill>
                <a:latin typeface="Georgia Bold"/>
                <a:ea typeface="Georgia Bold"/>
                <a:cs typeface="Georgia Bold"/>
                <a:sym typeface="Georgia Bold"/>
              </a:rPr>
              <a:t>retos</a:t>
            </a:r>
            <a:endParaRPr lang="en-US" sz="6000" b="1" dirty="0">
              <a:solidFill>
                <a:srgbClr val="8D5CFF"/>
              </a:solidFill>
              <a:latin typeface="Georgia Bold"/>
              <a:ea typeface="Georgia Bold"/>
              <a:cs typeface="Georgia Bold"/>
              <a:sym typeface="Georgia Bold"/>
            </a:endParaRPr>
          </a:p>
        </p:txBody>
      </p:sp>
      <p:pic>
        <p:nvPicPr>
          <p:cNvPr id="23" name="Picture 2" descr="Cofinanciado por el programa Erasmus+ de la Unión Europea Horizontal">
            <a:extLst>
              <a:ext uri="{FF2B5EF4-FFF2-40B4-BE49-F238E27FC236}">
                <a16:creationId xmlns:a16="http://schemas.microsoft.com/office/drawing/2014/main" id="{C8C8E5CE-EDA4-2AC7-F489-90036789FED5}"/>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l-GR"/>
            </a:p>
          </p:txBody>
        </p:sp>
      </p:grpSp>
      <p:sp>
        <p:nvSpPr>
          <p:cNvPr id="26" name="TextBox 26"/>
          <p:cNvSpPr txBox="1"/>
          <p:nvPr/>
        </p:nvSpPr>
        <p:spPr>
          <a:xfrm>
            <a:off x="938175" y="1845475"/>
            <a:ext cx="13723500" cy="6636625"/>
          </a:xfrm>
          <a:prstGeom prst="rect">
            <a:avLst/>
          </a:prstGeom>
        </p:spPr>
        <p:txBody>
          <a:bodyPr lIns="0" tIns="0" rIns="0" bIns="0" rtlCol="0" anchor="t">
            <a:spAutoFit/>
          </a:bodyPr>
          <a:lstStyle/>
          <a:p>
            <a:pPr>
              <a:lnSpc>
                <a:spcPts val="3960"/>
              </a:lnSpc>
            </a:pPr>
            <a:r>
              <a:rPr lang="en-US" sz="3300" b="1" dirty="0">
                <a:solidFill>
                  <a:srgbClr val="19112C"/>
                </a:solidFill>
                <a:latin typeface="Arial Bold"/>
                <a:ea typeface="Arial Bold"/>
                <a:cs typeface="Arial Bold"/>
                <a:sym typeface="Arial Bold"/>
              </a:rPr>
              <a:t>El </a:t>
            </a:r>
            <a:r>
              <a:rPr lang="en-US" sz="3300" b="1" dirty="0" err="1">
                <a:solidFill>
                  <a:srgbClr val="19112C"/>
                </a:solidFill>
                <a:latin typeface="Arial Bold"/>
                <a:ea typeface="Arial Bold"/>
                <a:cs typeface="Arial Bold"/>
                <a:sym typeface="Arial Bold"/>
              </a:rPr>
              <a:t>verdadero</a:t>
            </a:r>
            <a:r>
              <a:rPr lang="en-US" sz="3300" b="1" dirty="0">
                <a:solidFill>
                  <a:srgbClr val="19112C"/>
                </a:solidFill>
                <a:latin typeface="Arial Bold"/>
                <a:ea typeface="Arial Bold"/>
                <a:cs typeface="Arial Bold"/>
                <a:sym typeface="Arial Bold"/>
              </a:rPr>
              <a:t> </a:t>
            </a:r>
            <a:r>
              <a:rPr lang="en-US" sz="3300" b="1" dirty="0" err="1">
                <a:solidFill>
                  <a:srgbClr val="19112C"/>
                </a:solidFill>
                <a:latin typeface="Arial Bold"/>
                <a:ea typeface="Arial Bold"/>
                <a:cs typeface="Arial Bold"/>
                <a:sym typeface="Arial Bold"/>
              </a:rPr>
              <a:t>problema</a:t>
            </a:r>
            <a:r>
              <a:rPr lang="en-US" sz="3300" b="1" dirty="0">
                <a:solidFill>
                  <a:srgbClr val="19112C"/>
                </a:solidFill>
                <a:latin typeface="Arial Bold"/>
                <a:ea typeface="Arial Bold"/>
                <a:cs typeface="Arial Bold"/>
                <a:sym typeface="Arial Bold"/>
              </a:rPr>
              <a:t>: </a:t>
            </a:r>
            <a:r>
              <a:rPr lang="es-ES" sz="3300" dirty="0">
                <a:solidFill>
                  <a:srgbClr val="19112C"/>
                </a:solidFill>
                <a:latin typeface="Arial"/>
                <a:ea typeface="Arial"/>
                <a:cs typeface="Arial"/>
                <a:sym typeface="Arial"/>
              </a:rPr>
              <a:t>Quieres cambiar del algodón convencional al algodón orgánico reciclado, pero el coste es un 40% más alto. Tus clientes apoyan la sostenibilidad, pero se resisten a grandes subidas de precios. Además, tu proveedor no venderá pequeñas cantidades de prueba: exige pedidos mínimos grandes (MOQ). Un paso en falso y te quedas con telas caras que no puedes vender.</a:t>
            </a:r>
            <a:endParaRPr lang="en-US" sz="3300" dirty="0">
              <a:solidFill>
                <a:srgbClr val="19112C"/>
              </a:solidFill>
              <a:latin typeface="Arial"/>
              <a:ea typeface="Arial"/>
              <a:cs typeface="Arial"/>
              <a:sym typeface="Arial"/>
            </a:endParaRPr>
          </a:p>
          <a:p>
            <a:pPr>
              <a:lnSpc>
                <a:spcPts val="3960"/>
              </a:lnSpc>
            </a:pPr>
            <a:r>
              <a:rPr lang="en-US" sz="3300" b="1" dirty="0">
                <a:solidFill>
                  <a:srgbClr val="19112C"/>
                </a:solidFill>
                <a:latin typeface="Arial Bold"/>
                <a:ea typeface="Arial Bold"/>
                <a:cs typeface="Arial Bold"/>
                <a:sym typeface="Arial Bold"/>
              </a:rPr>
              <a:t>Tu </a:t>
            </a:r>
            <a:r>
              <a:rPr lang="en-US" sz="3300" b="1" dirty="0" err="1">
                <a:solidFill>
                  <a:srgbClr val="19112C"/>
                </a:solidFill>
                <a:latin typeface="Arial Bold"/>
                <a:ea typeface="Arial Bold"/>
                <a:cs typeface="Arial Bold"/>
                <a:sym typeface="Arial Bold"/>
              </a:rPr>
              <a:t>misión</a:t>
            </a:r>
            <a:r>
              <a:rPr lang="en-US" sz="3300" b="1" dirty="0">
                <a:solidFill>
                  <a:srgbClr val="19112C"/>
                </a:solidFill>
                <a:latin typeface="Arial Bold"/>
                <a:ea typeface="Arial Bold"/>
                <a:cs typeface="Arial Bold"/>
                <a:sym typeface="Arial Bold"/>
              </a:rPr>
              <a:t>: </a:t>
            </a:r>
            <a:r>
              <a:rPr lang="es-ES" sz="3300" dirty="0">
                <a:solidFill>
                  <a:srgbClr val="19112C"/>
                </a:solidFill>
                <a:latin typeface="Arial"/>
                <a:ea typeface="Arial"/>
                <a:cs typeface="Arial"/>
                <a:sym typeface="Arial"/>
              </a:rPr>
              <a:t>Diseña y lanza una campaña de reserva real, funcional y creativa que te permita probar la demanda de 50 camisetas de algodón orgánico reciclado sin subir el precio anunciado. Crea una forma para que los clientes paguen voluntariamente más (por ejemplo, "Añadir un aumento verde" - elige +20%, +40% o cantidad personalizada). Convierte el soporte al cliente en datos lo suficientemente sólidos como para negociar un MOQ más bajo con el proveedor.</a:t>
            </a:r>
            <a:endParaRPr lang="en-US" sz="3300" dirty="0">
              <a:solidFill>
                <a:srgbClr val="19112C"/>
              </a:solidFill>
              <a:latin typeface="Arial"/>
              <a:ea typeface="Arial"/>
              <a:cs typeface="Arial"/>
              <a:sym typeface="Arial"/>
            </a:endParaRPr>
          </a:p>
        </p:txBody>
      </p:sp>
      <p:sp>
        <p:nvSpPr>
          <p:cNvPr id="27" name="TextBox 25">
            <a:extLst>
              <a:ext uri="{FF2B5EF4-FFF2-40B4-BE49-F238E27FC236}">
                <a16:creationId xmlns:a16="http://schemas.microsoft.com/office/drawing/2014/main" id="{ACD51938-ED38-311D-5127-80A37787F910}"/>
              </a:ext>
            </a:extLst>
          </p:cNvPr>
          <p:cNvSpPr txBox="1"/>
          <p:nvPr/>
        </p:nvSpPr>
        <p:spPr>
          <a:xfrm>
            <a:off x="846750" y="597281"/>
            <a:ext cx="13532400" cy="1087547"/>
          </a:xfrm>
          <a:prstGeom prst="rect">
            <a:avLst/>
          </a:prstGeom>
        </p:spPr>
        <p:txBody>
          <a:bodyPr lIns="0" tIns="0" rIns="0" bIns="0" rtlCol="0" anchor="ctr"/>
          <a:lstStyle/>
          <a:p>
            <a:pPr algn="l">
              <a:lnSpc>
                <a:spcPts val="6480"/>
              </a:lnSpc>
            </a:pPr>
            <a:r>
              <a:rPr lang="en-US" sz="6000" b="1" dirty="0" err="1">
                <a:solidFill>
                  <a:srgbClr val="8D5CFF"/>
                </a:solidFill>
                <a:latin typeface="Georgia Bold"/>
                <a:ea typeface="Georgia Bold"/>
                <a:cs typeface="Georgia Bold"/>
                <a:sym typeface="Georgia Bold"/>
              </a:rPr>
              <a:t>Propuesta</a:t>
            </a:r>
            <a:r>
              <a:rPr lang="en-US" sz="6000" b="1" dirty="0">
                <a:solidFill>
                  <a:srgbClr val="8D5CFF"/>
                </a:solidFill>
                <a:latin typeface="Georgia Bold"/>
                <a:ea typeface="Georgia Bold"/>
                <a:cs typeface="Georgia Bold"/>
                <a:sym typeface="Georgia Bold"/>
              </a:rPr>
              <a:t> de </a:t>
            </a:r>
            <a:r>
              <a:rPr lang="en-US" sz="6000" b="1" dirty="0" err="1">
                <a:solidFill>
                  <a:srgbClr val="8D5CFF"/>
                </a:solidFill>
                <a:latin typeface="Georgia Bold"/>
                <a:ea typeface="Georgia Bold"/>
                <a:cs typeface="Georgia Bold"/>
                <a:sym typeface="Georgia Bold"/>
              </a:rPr>
              <a:t>retos</a:t>
            </a:r>
            <a:endParaRPr lang="en-US" sz="6000" b="1" dirty="0">
              <a:solidFill>
                <a:srgbClr val="8D5CFF"/>
              </a:solidFill>
              <a:latin typeface="Georgia Bold"/>
              <a:ea typeface="Georgia Bold"/>
              <a:cs typeface="Georgia Bold"/>
              <a:sym typeface="Georgia Bold"/>
            </a:endParaRPr>
          </a:p>
        </p:txBody>
      </p:sp>
      <p:pic>
        <p:nvPicPr>
          <p:cNvPr id="23" name="Picture 2" descr="Cofinanciado por el programa Erasmus+ de la Unión Europea Horizontal">
            <a:extLst>
              <a:ext uri="{FF2B5EF4-FFF2-40B4-BE49-F238E27FC236}">
                <a16:creationId xmlns:a16="http://schemas.microsoft.com/office/drawing/2014/main" id="{25D99FCC-0F62-C0BE-8D68-BFC194549889}"/>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8"/>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9"/>
              <a:stretch>
                <a:fillRect t="-185" b="-183"/>
              </a:stretch>
            </a:blipFill>
          </p:spPr>
          <p:txBody>
            <a:bodyPr/>
            <a:lstStyle/>
            <a:p>
              <a:endParaRPr lang="el-GR"/>
            </a:p>
          </p:txBody>
        </p:sp>
      </p:grpSp>
      <p:sp>
        <p:nvSpPr>
          <p:cNvPr id="23" name="TextBox 23"/>
          <p:cNvSpPr txBox="1"/>
          <p:nvPr/>
        </p:nvSpPr>
        <p:spPr>
          <a:xfrm>
            <a:off x="864454" y="1625727"/>
            <a:ext cx="13496993" cy="6463308"/>
          </a:xfrm>
          <a:prstGeom prst="rect">
            <a:avLst/>
          </a:prstGeom>
        </p:spPr>
        <p:txBody>
          <a:bodyPr lIns="0" tIns="0" rIns="0" bIns="0" rtlCol="0" anchor="t">
            <a:spAutoFit/>
          </a:bodyPr>
          <a:lstStyle/>
          <a:p>
            <a:r>
              <a:rPr lang="es-ES" sz="2800" b="1" u="sng" dirty="0">
                <a:latin typeface="Arial" panose="020B0604020202020204" pitchFamily="34" charset="0"/>
                <a:cs typeface="Arial" panose="020B0604020202020204" pitchFamily="34" charset="0"/>
              </a:rPr>
              <a:t>Hacia una mayor circularidad</a:t>
            </a:r>
          </a:p>
          <a:p>
            <a:r>
              <a:rPr lang="es-ES" sz="2800" dirty="0">
                <a:latin typeface="Arial" panose="020B0604020202020204" pitchFamily="34" charset="0"/>
                <a:cs typeface="Arial" panose="020B0604020202020204" pitchFamily="34" charset="0"/>
              </a:rPr>
              <a:t>Seleccionar un producto o servicio textil y rediseñarlo para que la circularidad sea práctica y deseable, garantizando que los materiales se mantengan en uso por más tiempo, se recuperen fácilmente y generen beneficios económicos y sociales.</a:t>
            </a:r>
          </a:p>
          <a:p>
            <a:r>
              <a:rPr lang="es-ES" sz="2800" b="1" u="sng" dirty="0">
                <a:latin typeface="Arial" panose="020B0604020202020204" pitchFamily="34" charset="0"/>
                <a:cs typeface="Arial" panose="020B0604020202020204" pitchFamily="34" charset="0"/>
              </a:rPr>
              <a:t>Cerrar el circulo </a:t>
            </a:r>
          </a:p>
          <a:p>
            <a:r>
              <a:rPr lang="es-ES" sz="2800" dirty="0">
                <a:latin typeface="Arial" panose="020B0604020202020204" pitchFamily="34" charset="0"/>
                <a:cs typeface="Arial" panose="020B0604020202020204" pitchFamily="34" charset="0"/>
              </a:rPr>
              <a:t>Crear un sistema circular económicamente viable para reintroducir los textiles usados ​​en la venta minorista (reventa) o en la producción.</a:t>
            </a:r>
          </a:p>
          <a:p>
            <a:r>
              <a:rPr lang="es-ES" sz="2800" b="1" u="sng" dirty="0">
                <a:latin typeface="Arial" panose="020B0604020202020204" pitchFamily="34" charset="0"/>
                <a:cs typeface="Arial" panose="020B0604020202020204" pitchFamily="34" charset="0"/>
              </a:rPr>
              <a:t>Colaboración para la circularidad</a:t>
            </a:r>
            <a:endParaRPr lang="en-US" sz="2800" b="1" u="sng" dirty="0">
              <a:latin typeface="Arial" panose="020B0604020202020204" pitchFamily="34" charset="0"/>
              <a:cs typeface="Arial" panose="020B0604020202020204" pitchFamily="34" charset="0"/>
            </a:endParaRPr>
          </a:p>
          <a:p>
            <a:r>
              <a:rPr lang="es-ES" sz="2800" dirty="0">
                <a:latin typeface="Arial" panose="020B0604020202020204" pitchFamily="34" charset="0"/>
                <a:cs typeface="Arial" panose="020B0604020202020204" pitchFamily="34" charset="0"/>
              </a:rPr>
              <a:t>Crear una propuesta de colaboración entre empresas para escalar la circularidad sin pérdidas financieras ni perder su ventaja competitiva, conectar y cruzar fronteras para lograr un sistema circular. </a:t>
            </a:r>
          </a:p>
          <a:p>
            <a:r>
              <a:rPr lang="es-ES" sz="2800" b="1" u="sng" dirty="0">
                <a:latin typeface="Arial" panose="020B0604020202020204" pitchFamily="34" charset="0"/>
                <a:cs typeface="Arial" panose="020B0604020202020204" pitchFamily="34" charset="0"/>
              </a:rPr>
              <a:t>Consumo ético</a:t>
            </a:r>
            <a:endParaRPr lang="en-US" sz="2800" dirty="0">
              <a:latin typeface="Arial" panose="020B0604020202020204" pitchFamily="34" charset="0"/>
              <a:cs typeface="Arial" panose="020B0604020202020204" pitchFamily="34" charset="0"/>
            </a:endParaRPr>
          </a:p>
          <a:p>
            <a:r>
              <a:rPr lang="es-ES" sz="2800" dirty="0">
                <a:latin typeface="Arial" panose="020B0604020202020204" pitchFamily="34" charset="0"/>
                <a:cs typeface="Arial" panose="020B0604020202020204" pitchFamily="34" charset="0"/>
              </a:rPr>
              <a:t>Crear un modelo o campaña de moda circular que cambie el comportamiento del consumidor hacia el alquiler, la reparación, la reutilización o compartir ropa, haciendo que la moda sostenible sea tan atractiva como la moda rápida.</a:t>
            </a:r>
          </a:p>
        </p:txBody>
      </p:sp>
      <p:sp>
        <p:nvSpPr>
          <p:cNvPr id="27" name="TextBox 25">
            <a:extLst>
              <a:ext uri="{FF2B5EF4-FFF2-40B4-BE49-F238E27FC236}">
                <a16:creationId xmlns:a16="http://schemas.microsoft.com/office/drawing/2014/main" id="{AA96D555-950B-E33D-3987-C8D134E88EF0}"/>
              </a:ext>
            </a:extLst>
          </p:cNvPr>
          <p:cNvSpPr txBox="1"/>
          <p:nvPr/>
        </p:nvSpPr>
        <p:spPr>
          <a:xfrm>
            <a:off x="846750" y="597281"/>
            <a:ext cx="13532400" cy="1087547"/>
          </a:xfrm>
          <a:prstGeom prst="rect">
            <a:avLst/>
          </a:prstGeom>
        </p:spPr>
        <p:txBody>
          <a:bodyPr lIns="0" tIns="0" rIns="0" bIns="0" rtlCol="0" anchor="ctr"/>
          <a:lstStyle/>
          <a:p>
            <a:pPr algn="l">
              <a:lnSpc>
                <a:spcPts val="6480"/>
              </a:lnSpc>
            </a:pPr>
            <a:r>
              <a:rPr lang="en-US" sz="6000" b="1" dirty="0" err="1">
                <a:solidFill>
                  <a:srgbClr val="8D5CFF"/>
                </a:solidFill>
                <a:latin typeface="Georgia Bold"/>
                <a:ea typeface="Georgia Bold"/>
                <a:cs typeface="Georgia Bold"/>
                <a:sym typeface="Georgia Bold"/>
              </a:rPr>
              <a:t>Propuesta</a:t>
            </a:r>
            <a:r>
              <a:rPr lang="en-US" sz="6000" b="1" dirty="0">
                <a:solidFill>
                  <a:srgbClr val="8D5CFF"/>
                </a:solidFill>
                <a:latin typeface="Georgia Bold"/>
                <a:ea typeface="Georgia Bold"/>
                <a:cs typeface="Georgia Bold"/>
                <a:sym typeface="Georgia Bold"/>
              </a:rPr>
              <a:t> de </a:t>
            </a:r>
            <a:r>
              <a:rPr lang="en-US" sz="6000" b="1" dirty="0" err="1">
                <a:solidFill>
                  <a:srgbClr val="8D5CFF"/>
                </a:solidFill>
                <a:latin typeface="Georgia Bold"/>
                <a:ea typeface="Georgia Bold"/>
                <a:cs typeface="Georgia Bold"/>
                <a:sym typeface="Georgia Bold"/>
              </a:rPr>
              <a:t>retos</a:t>
            </a:r>
            <a:endParaRPr lang="en-US" sz="6000" b="1" dirty="0">
              <a:solidFill>
                <a:srgbClr val="8D5CFF"/>
              </a:solidFill>
              <a:latin typeface="Georgia Bold"/>
              <a:ea typeface="Georgia Bold"/>
              <a:cs typeface="Georgia Bold"/>
              <a:sym typeface="Georgia Bold"/>
            </a:endParaRPr>
          </a:p>
        </p:txBody>
      </p:sp>
      <p:pic>
        <p:nvPicPr>
          <p:cNvPr id="24" name="Picture 2" descr="Cofinanciado por el programa Erasmus+ de la Unión Europea Horizontal">
            <a:extLst>
              <a:ext uri="{FF2B5EF4-FFF2-40B4-BE49-F238E27FC236}">
                <a16:creationId xmlns:a16="http://schemas.microsoft.com/office/drawing/2014/main" id="{1E592593-1353-9398-23E3-A3F7F6EFE444}"/>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l-GR"/>
            </a:p>
          </p:txBody>
        </p:sp>
      </p:grpSp>
      <p:sp>
        <p:nvSpPr>
          <p:cNvPr id="23" name="TextBox 23"/>
          <p:cNvSpPr txBox="1"/>
          <p:nvPr/>
        </p:nvSpPr>
        <p:spPr>
          <a:xfrm>
            <a:off x="675636" y="1878857"/>
            <a:ext cx="12920913" cy="5539978"/>
          </a:xfrm>
          <a:prstGeom prst="rect">
            <a:avLst/>
          </a:prstGeom>
        </p:spPr>
        <p:txBody>
          <a:bodyPr lIns="0" tIns="0" rIns="0" bIns="0" rtlCol="0" anchor="t">
            <a:spAutoFit/>
          </a:bodyPr>
          <a:lstStyle/>
          <a:p>
            <a:pPr marL="701569" lvl="1" indent="-350784">
              <a:lnSpc>
                <a:spcPts val="3563"/>
              </a:lnSpc>
              <a:buFont typeface="Arial"/>
              <a:buChar char="•"/>
            </a:pPr>
            <a:r>
              <a:rPr lang="es-ES" sz="3299" dirty="0">
                <a:solidFill>
                  <a:srgbClr val="19112C"/>
                </a:solidFill>
                <a:latin typeface="Arial"/>
                <a:ea typeface="Arial"/>
                <a:cs typeface="Arial"/>
                <a:sym typeface="Arial"/>
              </a:rPr>
              <a:t>La empresa necesita desarrollar una estrategia que anime a los clientes a </a:t>
            </a:r>
            <a:r>
              <a:rPr lang="es-ES" sz="3299" b="1" dirty="0">
                <a:solidFill>
                  <a:srgbClr val="19112C"/>
                </a:solidFill>
                <a:latin typeface="Arial"/>
                <a:ea typeface="Arial"/>
                <a:cs typeface="Arial"/>
                <a:sym typeface="Arial"/>
              </a:rPr>
              <a:t>devolver la ropa usada </a:t>
            </a:r>
            <a:r>
              <a:rPr lang="es-ES" sz="3299" dirty="0">
                <a:solidFill>
                  <a:srgbClr val="19112C"/>
                </a:solidFill>
                <a:latin typeface="Arial"/>
                <a:ea typeface="Arial"/>
                <a:cs typeface="Arial"/>
                <a:sym typeface="Arial"/>
              </a:rPr>
              <a:t>y hacer que el proceso de reventa sea eficiente y rentable. Los alumnos deben diseñar un modelo de negocio práctico y atractivo para un sistema de recuperación y reventa.</a:t>
            </a:r>
          </a:p>
          <a:p>
            <a:pPr marL="350785" lvl="1">
              <a:lnSpc>
                <a:spcPts val="3563"/>
              </a:lnSpc>
            </a:pPr>
            <a:endParaRPr lang="es-ES" sz="3299" dirty="0">
              <a:solidFill>
                <a:srgbClr val="19112C"/>
              </a:solidFill>
              <a:latin typeface="Arial"/>
              <a:ea typeface="Arial"/>
              <a:cs typeface="Arial"/>
              <a:sym typeface="Arial"/>
            </a:endParaRPr>
          </a:p>
          <a:p>
            <a:pPr marL="701569" lvl="1" indent="-350784">
              <a:lnSpc>
                <a:spcPts val="3563"/>
              </a:lnSpc>
              <a:buFont typeface="Arial"/>
              <a:buChar char="•"/>
            </a:pPr>
            <a:r>
              <a:rPr lang="es-ES" sz="3299" dirty="0" err="1">
                <a:solidFill>
                  <a:srgbClr val="19112C"/>
                </a:solidFill>
                <a:latin typeface="Arial"/>
                <a:ea typeface="Arial"/>
                <a:cs typeface="Arial"/>
                <a:sym typeface="Arial"/>
              </a:rPr>
              <a:t>Reimagina</a:t>
            </a:r>
            <a:r>
              <a:rPr lang="es-ES" sz="3299" dirty="0">
                <a:solidFill>
                  <a:srgbClr val="19112C"/>
                </a:solidFill>
                <a:latin typeface="Arial"/>
                <a:ea typeface="Arial"/>
                <a:cs typeface="Arial"/>
                <a:sym typeface="Arial"/>
              </a:rPr>
              <a:t> la </a:t>
            </a:r>
            <a:r>
              <a:rPr lang="es-ES" sz="3299" b="1" dirty="0">
                <a:solidFill>
                  <a:srgbClr val="19112C"/>
                </a:solidFill>
                <a:latin typeface="Arial"/>
                <a:ea typeface="Arial"/>
                <a:cs typeface="Arial"/>
                <a:sym typeface="Arial"/>
              </a:rPr>
              <a:t>plataforma de reventa </a:t>
            </a:r>
            <a:r>
              <a:rPr lang="es-ES" sz="3299" dirty="0">
                <a:solidFill>
                  <a:srgbClr val="19112C"/>
                </a:solidFill>
                <a:latin typeface="Arial"/>
                <a:ea typeface="Arial"/>
                <a:cs typeface="Arial"/>
                <a:sym typeface="Arial"/>
              </a:rPr>
              <a:t>en sí. ¿Cómo podemos utilizar la narración, instrumentos de marketing u otras cosas para crear una propuesta de valor única que atraiga tanto a vendedores como a compradores?</a:t>
            </a:r>
          </a:p>
          <a:p>
            <a:pPr marL="350785" lvl="1">
              <a:lnSpc>
                <a:spcPts val="3563"/>
              </a:lnSpc>
            </a:pPr>
            <a:r>
              <a:rPr lang="es-ES" sz="3299" dirty="0">
                <a:solidFill>
                  <a:srgbClr val="19112C"/>
                </a:solidFill>
                <a:latin typeface="Arial"/>
                <a:ea typeface="Arial"/>
                <a:cs typeface="Arial"/>
                <a:sym typeface="Arial"/>
              </a:rPr>
              <a:t>
¿Un desafío propio?</a:t>
            </a:r>
            <a:endParaRPr lang="en-US" sz="3299" dirty="0">
              <a:solidFill>
                <a:srgbClr val="19112C"/>
              </a:solidFill>
              <a:latin typeface="Arial"/>
              <a:ea typeface="Arial"/>
              <a:cs typeface="Arial"/>
              <a:sym typeface="Arial"/>
            </a:endParaRPr>
          </a:p>
        </p:txBody>
      </p:sp>
      <p:sp>
        <p:nvSpPr>
          <p:cNvPr id="25" name="Freeform 25"/>
          <p:cNvSpPr/>
          <p:nvPr/>
        </p:nvSpPr>
        <p:spPr>
          <a:xfrm>
            <a:off x="846750" y="547275"/>
            <a:ext cx="13532399" cy="1137553"/>
          </a:xfrm>
          <a:custGeom>
            <a:avLst/>
            <a:gdLst/>
            <a:ahLst/>
            <a:cxnLst/>
            <a:rect l="l" t="t" r="r" b="b"/>
            <a:pathLst>
              <a:path w="18043199" h="1516737">
                <a:moveTo>
                  <a:pt x="0" y="0"/>
                </a:moveTo>
                <a:lnTo>
                  <a:pt x="18043199" y="0"/>
                </a:lnTo>
                <a:lnTo>
                  <a:pt x="18043199" y="1516737"/>
                </a:lnTo>
                <a:lnTo>
                  <a:pt x="0" y="1516737"/>
                </a:lnTo>
                <a:close/>
              </a:path>
            </a:pathLst>
          </a:custGeom>
          <a:solidFill>
            <a:srgbClr val="000000">
              <a:alpha val="0"/>
            </a:srgbClr>
          </a:solidFill>
        </p:spPr>
        <p:txBody>
          <a:bodyPr/>
          <a:lstStyle/>
          <a:p>
            <a:endParaRPr lang="el-GR"/>
          </a:p>
        </p:txBody>
      </p:sp>
      <p:sp>
        <p:nvSpPr>
          <p:cNvPr id="27" name="TextBox 25">
            <a:extLst>
              <a:ext uri="{FF2B5EF4-FFF2-40B4-BE49-F238E27FC236}">
                <a16:creationId xmlns:a16="http://schemas.microsoft.com/office/drawing/2014/main" id="{8C7EAB3D-4574-95B6-946D-92406416ABC8}"/>
              </a:ext>
            </a:extLst>
          </p:cNvPr>
          <p:cNvSpPr txBox="1"/>
          <p:nvPr/>
        </p:nvSpPr>
        <p:spPr>
          <a:xfrm>
            <a:off x="846750" y="597281"/>
            <a:ext cx="13532400" cy="1087547"/>
          </a:xfrm>
          <a:prstGeom prst="rect">
            <a:avLst/>
          </a:prstGeom>
        </p:spPr>
        <p:txBody>
          <a:bodyPr lIns="0" tIns="0" rIns="0" bIns="0" rtlCol="0" anchor="ctr"/>
          <a:lstStyle/>
          <a:p>
            <a:pPr algn="l">
              <a:lnSpc>
                <a:spcPts val="6480"/>
              </a:lnSpc>
            </a:pPr>
            <a:r>
              <a:rPr lang="en-US" sz="6000" b="1" dirty="0" err="1">
                <a:solidFill>
                  <a:srgbClr val="8D5CFF"/>
                </a:solidFill>
                <a:latin typeface="Georgia Bold"/>
                <a:ea typeface="Georgia Bold"/>
                <a:cs typeface="Georgia Bold"/>
                <a:sym typeface="Georgia Bold"/>
              </a:rPr>
              <a:t>Propuesta</a:t>
            </a:r>
            <a:r>
              <a:rPr lang="en-US" sz="6000" b="1" dirty="0">
                <a:solidFill>
                  <a:srgbClr val="8D5CFF"/>
                </a:solidFill>
                <a:latin typeface="Georgia Bold"/>
                <a:ea typeface="Georgia Bold"/>
                <a:cs typeface="Georgia Bold"/>
                <a:sym typeface="Georgia Bold"/>
              </a:rPr>
              <a:t> de </a:t>
            </a:r>
            <a:r>
              <a:rPr lang="en-US" sz="6000" b="1" dirty="0" err="1">
                <a:solidFill>
                  <a:srgbClr val="8D5CFF"/>
                </a:solidFill>
                <a:latin typeface="Georgia Bold"/>
                <a:ea typeface="Georgia Bold"/>
                <a:cs typeface="Georgia Bold"/>
                <a:sym typeface="Georgia Bold"/>
              </a:rPr>
              <a:t>retos</a:t>
            </a:r>
            <a:endParaRPr lang="en-US" sz="6000" b="1" dirty="0">
              <a:solidFill>
                <a:srgbClr val="8D5CFF"/>
              </a:solidFill>
              <a:latin typeface="Georgia Bold"/>
              <a:ea typeface="Georgia Bold"/>
              <a:cs typeface="Georgia Bold"/>
              <a:sym typeface="Georgia Bold"/>
            </a:endParaRPr>
          </a:p>
        </p:txBody>
      </p:sp>
      <p:pic>
        <p:nvPicPr>
          <p:cNvPr id="24" name="Picture 2" descr="Cofinanciado por el programa Erasmus+ de la Unión Europea Horizontal">
            <a:extLst>
              <a:ext uri="{FF2B5EF4-FFF2-40B4-BE49-F238E27FC236}">
                <a16:creationId xmlns:a16="http://schemas.microsoft.com/office/drawing/2014/main" id="{E6FDE41A-D3CB-5845-AB23-6A90379B7D81}"/>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endParaRPr lang="el-GR"/>
            </a:p>
          </p:txBody>
        </p:sp>
      </p:grpSp>
      <p:grpSp>
        <p:nvGrpSpPr>
          <p:cNvPr id="21" name="Group 21"/>
          <p:cNvGrpSpPr/>
          <p:nvPr/>
        </p:nvGrpSpPr>
        <p:grpSpPr>
          <a:xfrm>
            <a:off x="974247" y="6402254"/>
            <a:ext cx="12577343" cy="2043825"/>
            <a:chOff x="0" y="0"/>
            <a:chExt cx="16769790" cy="2725100"/>
          </a:xfrm>
        </p:grpSpPr>
        <p:sp>
          <p:nvSpPr>
            <p:cNvPr id="22" name="Freeform 22"/>
            <p:cNvSpPr/>
            <p:nvPr/>
          </p:nvSpPr>
          <p:spPr>
            <a:xfrm>
              <a:off x="0" y="0"/>
              <a:ext cx="16769790" cy="2725100"/>
            </a:xfrm>
            <a:custGeom>
              <a:avLst/>
              <a:gdLst/>
              <a:ahLst/>
              <a:cxnLst/>
              <a:rect l="l" t="t" r="r" b="b"/>
              <a:pathLst>
                <a:path w="16769790" h="2725100">
                  <a:moveTo>
                    <a:pt x="0" y="0"/>
                  </a:moveTo>
                  <a:lnTo>
                    <a:pt x="16769790" y="0"/>
                  </a:lnTo>
                  <a:lnTo>
                    <a:pt x="16769790" y="2725100"/>
                  </a:lnTo>
                  <a:lnTo>
                    <a:pt x="0" y="2725100"/>
                  </a:lnTo>
                  <a:close/>
                </a:path>
              </a:pathLst>
            </a:custGeom>
            <a:solidFill>
              <a:srgbClr val="000000">
                <a:alpha val="0"/>
              </a:srgbClr>
            </a:solidFill>
          </p:spPr>
          <p:txBody>
            <a:bodyPr/>
            <a:lstStyle/>
            <a:p>
              <a:endParaRPr lang="el-GR"/>
            </a:p>
          </p:txBody>
        </p:sp>
        <p:sp>
          <p:nvSpPr>
            <p:cNvPr id="23" name="TextBox 23"/>
            <p:cNvSpPr txBox="1"/>
            <p:nvPr/>
          </p:nvSpPr>
          <p:spPr>
            <a:xfrm>
              <a:off x="0" y="66675"/>
              <a:ext cx="16769790" cy="2658425"/>
            </a:xfrm>
            <a:prstGeom prst="rect">
              <a:avLst/>
            </a:prstGeom>
          </p:spPr>
          <p:txBody>
            <a:bodyPr lIns="0" tIns="0" rIns="0" bIns="0" rtlCol="0" anchor="b"/>
            <a:lstStyle/>
            <a:p>
              <a:pPr>
                <a:lnSpc>
                  <a:spcPts val="6480"/>
                </a:lnSpc>
              </a:pPr>
              <a:r>
                <a:rPr lang="en-US" sz="6000" b="1" dirty="0">
                  <a:solidFill>
                    <a:srgbClr val="C0FF99"/>
                  </a:solidFill>
                  <a:latin typeface="Georgia Bold"/>
                  <a:ea typeface="Georgia Bold"/>
                  <a:cs typeface="Georgia Bold"/>
                  <a:sym typeface="Georgia Bold"/>
                </a:rPr>
                <a:t>Tema:</a:t>
              </a:r>
            </a:p>
            <a:p>
              <a:pPr>
                <a:lnSpc>
                  <a:spcPts val="6480"/>
                </a:lnSpc>
              </a:pPr>
              <a:r>
                <a:rPr lang="en-US" sz="6000" b="1" dirty="0" err="1">
                  <a:solidFill>
                    <a:srgbClr val="FFFFFF"/>
                  </a:solidFill>
                  <a:latin typeface="Georgia Bold"/>
                  <a:ea typeface="Georgia Bold"/>
                  <a:cs typeface="Georgia Bold"/>
                  <a:sym typeface="Georgia Bold"/>
                </a:rPr>
                <a:t>Reciclaje</a:t>
              </a:r>
              <a:r>
                <a:rPr lang="en-US" sz="6000" b="1" dirty="0">
                  <a:solidFill>
                    <a:srgbClr val="FFFFFF"/>
                  </a:solidFill>
                  <a:latin typeface="Georgia Bold"/>
                  <a:ea typeface="Georgia Bold"/>
                  <a:cs typeface="Georgia Bold"/>
                  <a:sym typeface="Georgia Bold"/>
                </a:rPr>
                <a:t> </a:t>
              </a:r>
              <a:r>
                <a:rPr lang="en-US" sz="6000" b="1" dirty="0" err="1">
                  <a:solidFill>
                    <a:srgbClr val="FFFFFF"/>
                  </a:solidFill>
                  <a:latin typeface="Georgia Bold"/>
                  <a:ea typeface="Georgia Bold"/>
                  <a:cs typeface="Georgia Bold"/>
                  <a:sym typeface="Georgia Bold"/>
                </a:rPr>
                <a:t>textil</a:t>
              </a:r>
              <a:r>
                <a:rPr lang="en-US" sz="6000" b="1" dirty="0">
                  <a:solidFill>
                    <a:srgbClr val="FFFFFF"/>
                  </a:solidFill>
                  <a:latin typeface="Georgia Bold"/>
                  <a:ea typeface="Georgia Bold"/>
                  <a:cs typeface="Georgia Bold"/>
                  <a:sym typeface="Georgia Bold"/>
                </a:rPr>
                <a:t> y </a:t>
              </a:r>
              <a:r>
                <a:rPr lang="en-US" sz="6000" b="1" dirty="0" err="1">
                  <a:solidFill>
                    <a:srgbClr val="FFFFFF"/>
                  </a:solidFill>
                  <a:latin typeface="Georgia Bold"/>
                  <a:ea typeface="Georgia Bold"/>
                  <a:cs typeface="Georgia Bold"/>
                  <a:sym typeface="Georgia Bold"/>
                </a:rPr>
                <a:t>residuos</a:t>
              </a:r>
              <a:endParaRPr lang="en-US" sz="6000" b="1" dirty="0">
                <a:solidFill>
                  <a:srgbClr val="FFFFFF"/>
                </a:solidFill>
                <a:latin typeface="Georgia Bold"/>
                <a:ea typeface="Georgia Bold"/>
                <a:cs typeface="Georgia Bold"/>
                <a:sym typeface="Georgia Bold"/>
              </a:endParaRPr>
            </a:p>
          </p:txBody>
        </p:sp>
      </p:grpSp>
      <p:grpSp>
        <p:nvGrpSpPr>
          <p:cNvPr id="24" name="Group 24"/>
          <p:cNvGrpSpPr>
            <a:grpSpLocks noChangeAspect="1"/>
          </p:cNvGrpSpPr>
          <p:nvPr/>
        </p:nvGrpSpPr>
        <p:grpSpPr>
          <a:xfrm>
            <a:off x="6265068" y="800100"/>
            <a:ext cx="11115675" cy="6629400"/>
            <a:chOff x="0" y="0"/>
            <a:chExt cx="14820900" cy="8839200"/>
          </a:xfrm>
        </p:grpSpPr>
        <p:sp>
          <p:nvSpPr>
            <p:cNvPr id="25" name="Freeform 25" descr="Εικόνα που περιέχει καρτούν, τέχνη, ζωγραφιά, εικονογράφηση  Το περιεχόμενο που δημιουργείται από ΑΙ μπορεί να μην είναι σωστό."/>
            <p:cNvSpPr/>
            <p:nvPr/>
          </p:nvSpPr>
          <p:spPr>
            <a:xfrm>
              <a:off x="0" y="0"/>
              <a:ext cx="14820900" cy="8839200"/>
            </a:xfrm>
            <a:custGeom>
              <a:avLst/>
              <a:gdLst/>
              <a:ahLst/>
              <a:cxnLst/>
              <a:rect l="l" t="t" r="r" b="b"/>
              <a:pathLst>
                <a:path w="14820900" h="8839200">
                  <a:moveTo>
                    <a:pt x="0" y="0"/>
                  </a:moveTo>
                  <a:lnTo>
                    <a:pt x="14820900" y="0"/>
                  </a:lnTo>
                  <a:lnTo>
                    <a:pt x="14820900" y="8839200"/>
                  </a:lnTo>
                  <a:lnTo>
                    <a:pt x="0" y="8839200"/>
                  </a:lnTo>
                  <a:lnTo>
                    <a:pt x="0" y="0"/>
                  </a:lnTo>
                  <a:close/>
                </a:path>
              </a:pathLst>
            </a:custGeom>
            <a:blipFill>
              <a:blip r:embed="rId10"/>
              <a:stretch>
                <a:fillRect t="-681" b="-681"/>
              </a:stretch>
            </a:blipFill>
          </p:spPr>
          <p:txBody>
            <a:bodyPr/>
            <a:lstStyle/>
            <a:p>
              <a:endParaRPr lang="el-GR"/>
            </a:p>
          </p:txBody>
        </p:sp>
      </p:grpSp>
      <p:pic>
        <p:nvPicPr>
          <p:cNvPr id="26" name="Picture 2" descr="Cofinanciado por el programa Erasmus+ de la Unión Europea Horizontal">
            <a:extLst>
              <a:ext uri="{FF2B5EF4-FFF2-40B4-BE49-F238E27FC236}">
                <a16:creationId xmlns:a16="http://schemas.microsoft.com/office/drawing/2014/main" id="{7C2AE93A-9037-A57F-8136-A07F7F4F8122}"/>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0358810" y="0"/>
            <a:ext cx="9668996" cy="8239990"/>
            <a:chOff x="0" y="0"/>
            <a:chExt cx="12891994" cy="10986654"/>
          </a:xfrm>
        </p:grpSpPr>
        <p:sp>
          <p:nvSpPr>
            <p:cNvPr id="20" name="Freeform 20"/>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8"/>
              <a:stretch>
                <a:fillRect b="-2"/>
              </a:stretch>
            </a:blipFill>
          </p:spPr>
          <p:txBody>
            <a:bodyPr/>
            <a:lstStyle/>
            <a:p>
              <a:endParaRPr lang="el-GR"/>
            </a:p>
          </p:txBody>
        </p:sp>
      </p:grpSp>
      <p:grpSp>
        <p:nvGrpSpPr>
          <p:cNvPr id="21" name="Group 21"/>
          <p:cNvGrpSpPr/>
          <p:nvPr/>
        </p:nvGrpSpPr>
        <p:grpSpPr>
          <a:xfrm>
            <a:off x="1028700" y="746694"/>
            <a:ext cx="9091683" cy="1988345"/>
            <a:chOff x="0" y="0"/>
            <a:chExt cx="12122244" cy="2651126"/>
          </a:xfrm>
        </p:grpSpPr>
        <p:sp>
          <p:nvSpPr>
            <p:cNvPr id="22" name="Freeform 22"/>
            <p:cNvSpPr/>
            <p:nvPr/>
          </p:nvSpPr>
          <p:spPr>
            <a:xfrm>
              <a:off x="0" y="0"/>
              <a:ext cx="12122244" cy="2651126"/>
            </a:xfrm>
            <a:custGeom>
              <a:avLst/>
              <a:gdLst/>
              <a:ahLst/>
              <a:cxnLst/>
              <a:rect l="l" t="t" r="r" b="b"/>
              <a:pathLst>
                <a:path w="12122244" h="2651126">
                  <a:moveTo>
                    <a:pt x="0" y="0"/>
                  </a:moveTo>
                  <a:lnTo>
                    <a:pt x="12122244" y="0"/>
                  </a:lnTo>
                  <a:lnTo>
                    <a:pt x="12122244" y="2651126"/>
                  </a:lnTo>
                  <a:lnTo>
                    <a:pt x="0" y="2651126"/>
                  </a:lnTo>
                  <a:close/>
                </a:path>
              </a:pathLst>
            </a:custGeom>
            <a:solidFill>
              <a:srgbClr val="000000">
                <a:alpha val="0"/>
              </a:srgbClr>
            </a:solidFill>
          </p:spPr>
          <p:txBody>
            <a:bodyPr/>
            <a:lstStyle/>
            <a:p>
              <a:endParaRPr lang="el-GR"/>
            </a:p>
          </p:txBody>
        </p:sp>
        <p:sp>
          <p:nvSpPr>
            <p:cNvPr id="23" name="TextBox 23"/>
            <p:cNvSpPr txBox="1"/>
            <p:nvPr/>
          </p:nvSpPr>
          <p:spPr>
            <a:xfrm>
              <a:off x="0" y="66675"/>
              <a:ext cx="12122244" cy="2584451"/>
            </a:xfrm>
            <a:prstGeom prst="rect">
              <a:avLst/>
            </a:prstGeom>
          </p:spPr>
          <p:txBody>
            <a:bodyPr lIns="0" tIns="0" rIns="0" bIns="0" rtlCol="0" anchor="ctr"/>
            <a:lstStyle/>
            <a:p>
              <a:pPr>
                <a:lnSpc>
                  <a:spcPts val="6480"/>
                </a:lnSpc>
              </a:pPr>
              <a:r>
                <a:rPr lang="en-US" sz="6000" b="1" dirty="0" err="1">
                  <a:solidFill>
                    <a:srgbClr val="19112C"/>
                  </a:solidFill>
                  <a:latin typeface="Georgia Bold"/>
                  <a:ea typeface="Georgia Bold"/>
                  <a:cs typeface="Georgia Bold"/>
                  <a:sym typeface="Georgia Bold"/>
                </a:rPr>
                <a:t>Residuos</a:t>
              </a:r>
              <a:r>
                <a:rPr lang="en-US" sz="6000" b="1" dirty="0">
                  <a:solidFill>
                    <a:srgbClr val="19112C"/>
                  </a:solidFill>
                  <a:latin typeface="Georgia Bold"/>
                  <a:ea typeface="Georgia Bold"/>
                  <a:cs typeface="Georgia Bold"/>
                  <a:sym typeface="Georgia Bold"/>
                </a:rPr>
                <a:t> textiles y </a:t>
              </a:r>
              <a:r>
                <a:rPr lang="en-US" sz="6000" b="1" dirty="0" err="1">
                  <a:solidFill>
                    <a:srgbClr val="19112C"/>
                  </a:solidFill>
                  <a:latin typeface="Georgia Bold"/>
                  <a:ea typeface="Georgia Bold"/>
                  <a:cs typeface="Georgia Bold"/>
                  <a:sym typeface="Georgia Bold"/>
                </a:rPr>
                <a:t>reciclaje</a:t>
              </a:r>
              <a:endParaRPr lang="en-US" sz="6000" b="1" dirty="0">
                <a:solidFill>
                  <a:srgbClr val="19112C"/>
                </a:solidFill>
                <a:latin typeface="Georgia Bold"/>
                <a:ea typeface="Georgia Bold"/>
                <a:cs typeface="Georgia Bold"/>
                <a:sym typeface="Georgia Bold"/>
              </a:endParaRPr>
            </a:p>
          </p:txBody>
        </p:sp>
      </p:grpSp>
      <p:sp>
        <p:nvSpPr>
          <p:cNvPr id="24" name="TextBox 24"/>
          <p:cNvSpPr txBox="1"/>
          <p:nvPr/>
        </p:nvSpPr>
        <p:spPr>
          <a:xfrm>
            <a:off x="1028700" y="3972141"/>
            <a:ext cx="11677212" cy="3318857"/>
          </a:xfrm>
          <a:prstGeom prst="rect">
            <a:avLst/>
          </a:prstGeom>
        </p:spPr>
        <p:txBody>
          <a:bodyPr lIns="0" tIns="0" rIns="0" bIns="0" rtlCol="0" anchor="t">
            <a:spAutoFit/>
          </a:bodyPr>
          <a:lstStyle/>
          <a:p>
            <a:pPr>
              <a:lnSpc>
                <a:spcPts val="4320"/>
              </a:lnSpc>
            </a:pPr>
            <a:r>
              <a:rPr lang="es-ES" sz="3600" b="1" dirty="0">
                <a:solidFill>
                  <a:srgbClr val="19112C"/>
                </a:solidFill>
                <a:latin typeface="Arial Bold"/>
                <a:ea typeface="Arial Bold"/>
                <a:cs typeface="Arial Bold"/>
                <a:sym typeface="Arial Bold"/>
              </a:rPr>
              <a:t>¿Qué es el residuo textil?</a:t>
            </a:r>
          </a:p>
          <a:p>
            <a:pPr>
              <a:lnSpc>
                <a:spcPts val="4320"/>
              </a:lnSpc>
            </a:pPr>
            <a:endParaRPr lang="en-US" sz="3600" b="1" dirty="0">
              <a:solidFill>
                <a:srgbClr val="19112C"/>
              </a:solidFill>
              <a:latin typeface="Arial Bold"/>
              <a:ea typeface="Arial Bold"/>
              <a:cs typeface="Arial Bold"/>
              <a:sym typeface="Arial Bold"/>
            </a:endParaRPr>
          </a:p>
          <a:p>
            <a:r>
              <a:rPr lang="es-ES" sz="3600" dirty="0">
                <a:latin typeface="Arial" panose="020B0604020202020204" pitchFamily="34" charset="0"/>
                <a:cs typeface="Arial" panose="020B0604020202020204" pitchFamily="34" charset="0"/>
              </a:rPr>
              <a:t>¿Tenéis idea de la cantidad de residuos generados por la industria de la moda cada año?</a:t>
            </a:r>
          </a:p>
          <a:p>
            <a:r>
              <a:rPr lang="es-ES" sz="3600" dirty="0">
                <a:latin typeface="Arial" panose="020B0604020202020204" pitchFamily="34" charset="0"/>
                <a:cs typeface="Arial" panose="020B0604020202020204" pitchFamily="34" charset="0"/>
              </a:rPr>
              <a:t>¿Qué se puede hacer con estos residuos?</a:t>
            </a:r>
          </a:p>
          <a:p>
            <a:r>
              <a:rPr lang="es-ES" sz="3600" dirty="0">
                <a:latin typeface="Arial" panose="020B0604020202020204" pitchFamily="34" charset="0"/>
                <a:cs typeface="Arial" panose="020B0604020202020204" pitchFamily="34" charset="0"/>
              </a:rPr>
              <a:t>¿Qué se hace en realidad con estos residuos?</a:t>
            </a:r>
          </a:p>
        </p:txBody>
      </p:sp>
      <p:pic>
        <p:nvPicPr>
          <p:cNvPr id="25" name="Picture 2" descr="Cofinanciado por el programa Erasmus+ de la Unión Europea Horizontal">
            <a:extLst>
              <a:ext uri="{FF2B5EF4-FFF2-40B4-BE49-F238E27FC236}">
                <a16:creationId xmlns:a16="http://schemas.microsoft.com/office/drawing/2014/main" id="{2AC6361A-538E-FFAB-7298-7752859710B7}"/>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endParaRPr lang="el-GR"/>
            </a:p>
          </p:txBody>
        </p:sp>
      </p:grpSp>
      <p:sp>
        <p:nvSpPr>
          <p:cNvPr id="21" name="TextBox 21"/>
          <p:cNvSpPr txBox="1"/>
          <p:nvPr/>
        </p:nvSpPr>
        <p:spPr>
          <a:xfrm>
            <a:off x="13163079" y="6262606"/>
            <a:ext cx="3924218" cy="1384995"/>
          </a:xfrm>
          <a:prstGeom prst="rect">
            <a:avLst/>
          </a:prstGeom>
        </p:spPr>
        <p:txBody>
          <a:bodyPr lIns="0" tIns="0" rIns="0" bIns="0" rtlCol="0" anchor="t">
            <a:spAutoFit/>
          </a:bodyPr>
          <a:lstStyle/>
          <a:p>
            <a:pPr algn="ctr">
              <a:lnSpc>
                <a:spcPts val="3564"/>
              </a:lnSpc>
            </a:pPr>
            <a:r>
              <a:rPr lang="es-ES" sz="3300" dirty="0">
                <a:solidFill>
                  <a:srgbClr val="FFFFFF"/>
                </a:solidFill>
                <a:latin typeface="Arial"/>
                <a:ea typeface="Arial"/>
                <a:cs typeface="Arial"/>
                <a:sym typeface="Arial"/>
              </a:rPr>
              <a:t>Usaron textiles reciclados para crear nuevas prendas</a:t>
            </a:r>
            <a:endParaRPr lang="en-US" sz="3300" dirty="0">
              <a:solidFill>
                <a:srgbClr val="FFFFFF"/>
              </a:solidFill>
              <a:latin typeface="Arial"/>
              <a:ea typeface="Arial"/>
              <a:cs typeface="Arial"/>
              <a:sym typeface="Arial"/>
            </a:endParaRPr>
          </a:p>
        </p:txBody>
      </p:sp>
      <p:sp>
        <p:nvSpPr>
          <p:cNvPr id="22" name="TextBox 22"/>
          <p:cNvSpPr txBox="1"/>
          <p:nvPr/>
        </p:nvSpPr>
        <p:spPr>
          <a:xfrm>
            <a:off x="2353536" y="5303973"/>
            <a:ext cx="1541467" cy="583465"/>
          </a:xfrm>
          <a:prstGeom prst="rect">
            <a:avLst/>
          </a:prstGeom>
        </p:spPr>
        <p:txBody>
          <a:bodyPr lIns="0" tIns="0" rIns="0" bIns="0" rtlCol="0" anchor="t">
            <a:spAutoFit/>
          </a:bodyPr>
          <a:lstStyle/>
          <a:p>
            <a:pPr algn="ctr">
              <a:lnSpc>
                <a:spcPts val="3960"/>
              </a:lnSpc>
            </a:pPr>
            <a:r>
              <a:rPr lang="en-US" sz="3300" b="1">
                <a:solidFill>
                  <a:srgbClr val="C0FF99"/>
                </a:solidFill>
                <a:latin typeface="Arial Bold"/>
                <a:ea typeface="Arial Bold"/>
                <a:cs typeface="Arial Bold"/>
                <a:sym typeface="Arial Bold"/>
              </a:rPr>
              <a:t>~ 16 kg</a:t>
            </a:r>
          </a:p>
        </p:txBody>
      </p:sp>
      <p:sp>
        <p:nvSpPr>
          <p:cNvPr id="23" name="TextBox 23"/>
          <p:cNvSpPr txBox="1"/>
          <p:nvPr/>
        </p:nvSpPr>
        <p:spPr>
          <a:xfrm>
            <a:off x="8399716" y="5303973"/>
            <a:ext cx="1320243" cy="583465"/>
          </a:xfrm>
          <a:prstGeom prst="rect">
            <a:avLst/>
          </a:prstGeom>
        </p:spPr>
        <p:txBody>
          <a:bodyPr lIns="0" tIns="0" rIns="0" bIns="0" rtlCol="0" anchor="t">
            <a:spAutoFit/>
          </a:bodyPr>
          <a:lstStyle/>
          <a:p>
            <a:pPr algn="ctr">
              <a:lnSpc>
                <a:spcPts val="3960"/>
              </a:lnSpc>
            </a:pPr>
            <a:r>
              <a:rPr lang="en-US" sz="3300" b="1">
                <a:solidFill>
                  <a:srgbClr val="C0FF99"/>
                </a:solidFill>
                <a:latin typeface="Arial Bold"/>
                <a:ea typeface="Arial Bold"/>
                <a:cs typeface="Arial Bold"/>
                <a:sym typeface="Arial Bold"/>
              </a:rPr>
              <a:t>4.4 kg</a:t>
            </a:r>
          </a:p>
        </p:txBody>
      </p:sp>
      <p:sp>
        <p:nvSpPr>
          <p:cNvPr id="24" name="Freeform 24" descr="Βιωσιμότητα με συμπαγές γέμισμα"/>
          <p:cNvSpPr/>
          <p:nvPr/>
        </p:nvSpPr>
        <p:spPr>
          <a:xfrm>
            <a:off x="7890223" y="3057294"/>
            <a:ext cx="2159368" cy="2073644"/>
          </a:xfrm>
          <a:custGeom>
            <a:avLst/>
            <a:gdLst/>
            <a:ahLst/>
            <a:cxnLst/>
            <a:rect l="l" t="t" r="r" b="b"/>
            <a:pathLst>
              <a:path w="2159368" h="2073644">
                <a:moveTo>
                  <a:pt x="0" y="0"/>
                </a:moveTo>
                <a:lnTo>
                  <a:pt x="2159369" y="0"/>
                </a:lnTo>
                <a:lnTo>
                  <a:pt x="2159369" y="2073644"/>
                </a:lnTo>
                <a:lnTo>
                  <a:pt x="0" y="2073644"/>
                </a:lnTo>
                <a:lnTo>
                  <a:pt x="0" y="0"/>
                </a:lnTo>
                <a:close/>
              </a:path>
            </a:pathLst>
          </a:custGeom>
          <a:blipFill>
            <a:blip r:embed="rId10">
              <a:extLst>
                <a:ext uri="{96DAC541-7B7A-43D3-8B79-37D633B846F1}">
                  <asvg:svgBlip xmlns:asvg="http://schemas.microsoft.com/office/drawing/2016/SVG/main" r:embed="rId11"/>
                </a:ext>
              </a:extLst>
            </a:blip>
            <a:stretch>
              <a:fillRect t="-2067" b="-2067"/>
            </a:stretch>
          </a:blipFill>
        </p:spPr>
        <p:txBody>
          <a:bodyPr/>
          <a:lstStyle/>
          <a:p>
            <a:endParaRPr lang="el-GR"/>
          </a:p>
        </p:txBody>
      </p:sp>
      <p:sp>
        <p:nvSpPr>
          <p:cNvPr id="25" name="Freeform 25" descr="Σκουπίδια με συμπαγές γέμισμα"/>
          <p:cNvSpPr/>
          <p:nvPr/>
        </p:nvSpPr>
        <p:spPr>
          <a:xfrm>
            <a:off x="2264472" y="3150164"/>
            <a:ext cx="1888297" cy="1888298"/>
          </a:xfrm>
          <a:custGeom>
            <a:avLst/>
            <a:gdLst/>
            <a:ahLst/>
            <a:cxnLst/>
            <a:rect l="l" t="t" r="r" b="b"/>
            <a:pathLst>
              <a:path w="1888297" h="1888298">
                <a:moveTo>
                  <a:pt x="0" y="0"/>
                </a:moveTo>
                <a:lnTo>
                  <a:pt x="1888297" y="0"/>
                </a:lnTo>
                <a:lnTo>
                  <a:pt x="1888297" y="1888297"/>
                </a:lnTo>
                <a:lnTo>
                  <a:pt x="0" y="188829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26" name="Freeform 26" descr="Κύκλος με βέλος με συμπαγές γέμισμα"/>
          <p:cNvSpPr/>
          <p:nvPr/>
        </p:nvSpPr>
        <p:spPr>
          <a:xfrm>
            <a:off x="13787438" y="2807264"/>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27" name="TextBox 27"/>
          <p:cNvSpPr txBox="1"/>
          <p:nvPr/>
        </p:nvSpPr>
        <p:spPr>
          <a:xfrm>
            <a:off x="14472100" y="5303975"/>
            <a:ext cx="1320243" cy="583465"/>
          </a:xfrm>
          <a:prstGeom prst="rect">
            <a:avLst/>
          </a:prstGeom>
        </p:spPr>
        <p:txBody>
          <a:bodyPr lIns="0" tIns="0" rIns="0" bIns="0" rtlCol="0" anchor="t">
            <a:spAutoFit/>
          </a:bodyPr>
          <a:lstStyle/>
          <a:p>
            <a:pPr algn="ctr">
              <a:lnSpc>
                <a:spcPts val="3960"/>
              </a:lnSpc>
            </a:pPr>
            <a:r>
              <a:rPr lang="en-US" sz="3300" b="1">
                <a:solidFill>
                  <a:srgbClr val="C0FF99"/>
                </a:solidFill>
                <a:latin typeface="Arial Bold"/>
                <a:ea typeface="Arial Bold"/>
                <a:cs typeface="Arial Bold"/>
                <a:sym typeface="Arial Bold"/>
              </a:rPr>
              <a:t>&lt; 1%</a:t>
            </a:r>
          </a:p>
        </p:txBody>
      </p:sp>
      <p:sp>
        <p:nvSpPr>
          <p:cNvPr id="28" name="TextBox 28"/>
          <p:cNvSpPr txBox="1"/>
          <p:nvPr/>
        </p:nvSpPr>
        <p:spPr>
          <a:xfrm>
            <a:off x="1469493" y="6249261"/>
            <a:ext cx="3928234" cy="1384995"/>
          </a:xfrm>
          <a:prstGeom prst="rect">
            <a:avLst/>
          </a:prstGeom>
        </p:spPr>
        <p:txBody>
          <a:bodyPr lIns="0" tIns="0" rIns="0" bIns="0" rtlCol="0" anchor="t">
            <a:spAutoFit/>
          </a:bodyPr>
          <a:lstStyle/>
          <a:p>
            <a:pPr algn="ctr">
              <a:lnSpc>
                <a:spcPts val="3600"/>
              </a:lnSpc>
            </a:pPr>
            <a:r>
              <a:rPr lang="es-ES" sz="3300" dirty="0">
                <a:solidFill>
                  <a:srgbClr val="FFFFFF"/>
                </a:solidFill>
                <a:latin typeface="Arial"/>
                <a:ea typeface="Arial"/>
                <a:cs typeface="Arial"/>
                <a:sym typeface="Arial"/>
              </a:rPr>
              <a:t>residuos textiles por ciudadano de la UE al año</a:t>
            </a:r>
            <a:endParaRPr lang="en-US" sz="3300" dirty="0">
              <a:solidFill>
                <a:srgbClr val="FFFFFF"/>
              </a:solidFill>
              <a:latin typeface="Arial"/>
              <a:ea typeface="Arial"/>
              <a:cs typeface="Arial"/>
              <a:sym typeface="Arial"/>
            </a:endParaRPr>
          </a:p>
        </p:txBody>
      </p:sp>
      <p:sp>
        <p:nvSpPr>
          <p:cNvPr id="29" name="TextBox 29"/>
          <p:cNvSpPr txBox="1"/>
          <p:nvPr/>
        </p:nvSpPr>
        <p:spPr>
          <a:xfrm>
            <a:off x="7170666" y="6249261"/>
            <a:ext cx="3928236" cy="1384995"/>
          </a:xfrm>
          <a:prstGeom prst="rect">
            <a:avLst/>
          </a:prstGeom>
        </p:spPr>
        <p:txBody>
          <a:bodyPr lIns="0" tIns="0" rIns="0" bIns="0" rtlCol="0" anchor="t">
            <a:spAutoFit/>
          </a:bodyPr>
          <a:lstStyle/>
          <a:p>
            <a:pPr algn="ctr">
              <a:lnSpc>
                <a:spcPts val="3600"/>
              </a:lnSpc>
            </a:pPr>
            <a:r>
              <a:rPr lang="es-ES" sz="3300" dirty="0">
                <a:solidFill>
                  <a:srgbClr val="FFFFFF"/>
                </a:solidFill>
                <a:latin typeface="Arial"/>
                <a:ea typeface="Arial"/>
                <a:cs typeface="Arial"/>
                <a:sym typeface="Arial"/>
              </a:rPr>
              <a:t>Textiles recogidos para su reutilización o reciclaje</a:t>
            </a:r>
            <a:endParaRPr lang="en-US" sz="3300" dirty="0">
              <a:solidFill>
                <a:srgbClr val="FFFFFF"/>
              </a:solidFill>
              <a:latin typeface="Arial"/>
              <a:ea typeface="Arial"/>
              <a:cs typeface="Arial"/>
              <a:sym typeface="Arial"/>
            </a:endParaRPr>
          </a:p>
        </p:txBody>
      </p:sp>
      <p:grpSp>
        <p:nvGrpSpPr>
          <p:cNvPr id="30" name="Group 30"/>
          <p:cNvGrpSpPr/>
          <p:nvPr/>
        </p:nvGrpSpPr>
        <p:grpSpPr>
          <a:xfrm>
            <a:off x="4902332" y="1483291"/>
            <a:ext cx="9742264" cy="838197"/>
            <a:chOff x="0" y="0"/>
            <a:chExt cx="12989685" cy="1117596"/>
          </a:xfrm>
        </p:grpSpPr>
        <p:sp>
          <p:nvSpPr>
            <p:cNvPr id="31" name="Freeform 31"/>
            <p:cNvSpPr/>
            <p:nvPr/>
          </p:nvSpPr>
          <p:spPr>
            <a:xfrm>
              <a:off x="0" y="0"/>
              <a:ext cx="12989685" cy="1117596"/>
            </a:xfrm>
            <a:custGeom>
              <a:avLst/>
              <a:gdLst/>
              <a:ahLst/>
              <a:cxnLst/>
              <a:rect l="l" t="t" r="r" b="b"/>
              <a:pathLst>
                <a:path w="12989685" h="1117596">
                  <a:moveTo>
                    <a:pt x="0" y="0"/>
                  </a:moveTo>
                  <a:lnTo>
                    <a:pt x="12989685" y="0"/>
                  </a:lnTo>
                  <a:lnTo>
                    <a:pt x="12989685" y="1117596"/>
                  </a:lnTo>
                  <a:lnTo>
                    <a:pt x="0" y="1117596"/>
                  </a:lnTo>
                  <a:close/>
                </a:path>
              </a:pathLst>
            </a:custGeom>
            <a:solidFill>
              <a:srgbClr val="000000">
                <a:alpha val="0"/>
              </a:srgbClr>
            </a:solidFill>
          </p:spPr>
          <p:txBody>
            <a:bodyPr/>
            <a:lstStyle/>
            <a:p>
              <a:endParaRPr lang="el-GR"/>
            </a:p>
          </p:txBody>
        </p:sp>
        <p:sp>
          <p:nvSpPr>
            <p:cNvPr id="32" name="TextBox 32"/>
            <p:cNvSpPr txBox="1"/>
            <p:nvPr/>
          </p:nvSpPr>
          <p:spPr>
            <a:xfrm>
              <a:off x="0" y="38100"/>
              <a:ext cx="12989685" cy="1079496"/>
            </a:xfrm>
            <a:prstGeom prst="rect">
              <a:avLst/>
            </a:prstGeom>
          </p:spPr>
          <p:txBody>
            <a:bodyPr lIns="0" tIns="0" rIns="0" bIns="0" rtlCol="0" anchor="b"/>
            <a:lstStyle/>
            <a:p>
              <a:pPr>
                <a:lnSpc>
                  <a:spcPts val="3888"/>
                </a:lnSpc>
              </a:pPr>
              <a:r>
                <a:rPr lang="es-ES" sz="3600" b="1" dirty="0">
                  <a:solidFill>
                    <a:srgbClr val="C0FF99"/>
                  </a:solidFill>
                  <a:latin typeface="Georgia Bold"/>
                  <a:ea typeface="Georgia Bold"/>
                  <a:cs typeface="Georgia Bold"/>
                  <a:sym typeface="Georgia Bold"/>
                </a:rPr>
                <a:t>Un sector en transformación: residuos textiles</a:t>
              </a:r>
              <a:endParaRPr lang="en-US" sz="3600" b="1" dirty="0">
                <a:solidFill>
                  <a:srgbClr val="C0FF99"/>
                </a:solidFill>
                <a:latin typeface="Georgia Bold"/>
                <a:ea typeface="Georgia Bold"/>
                <a:cs typeface="Georgia Bold"/>
                <a:sym typeface="Georgia Bold"/>
              </a:endParaRPr>
            </a:p>
          </p:txBody>
        </p:sp>
      </p:grpSp>
      <p:grpSp>
        <p:nvGrpSpPr>
          <p:cNvPr id="33" name="Group 33"/>
          <p:cNvGrpSpPr/>
          <p:nvPr/>
        </p:nvGrpSpPr>
        <p:grpSpPr>
          <a:xfrm>
            <a:off x="4902332" y="571974"/>
            <a:ext cx="12577343" cy="838197"/>
            <a:chOff x="0" y="0"/>
            <a:chExt cx="16769790" cy="1117596"/>
          </a:xfrm>
        </p:grpSpPr>
        <p:sp>
          <p:nvSpPr>
            <p:cNvPr id="34" name="Freeform 34"/>
            <p:cNvSpPr/>
            <p:nvPr/>
          </p:nvSpPr>
          <p:spPr>
            <a:xfrm>
              <a:off x="0" y="0"/>
              <a:ext cx="16769790" cy="1117596"/>
            </a:xfrm>
            <a:custGeom>
              <a:avLst/>
              <a:gdLst/>
              <a:ahLst/>
              <a:cxnLst/>
              <a:rect l="l" t="t" r="r" b="b"/>
              <a:pathLst>
                <a:path w="16769790" h="1117596">
                  <a:moveTo>
                    <a:pt x="0" y="0"/>
                  </a:moveTo>
                  <a:lnTo>
                    <a:pt x="16769790" y="0"/>
                  </a:lnTo>
                  <a:lnTo>
                    <a:pt x="16769790" y="1117596"/>
                  </a:lnTo>
                  <a:lnTo>
                    <a:pt x="0" y="1117596"/>
                  </a:lnTo>
                  <a:close/>
                </a:path>
              </a:pathLst>
            </a:custGeom>
            <a:solidFill>
              <a:srgbClr val="000000">
                <a:alpha val="0"/>
              </a:srgbClr>
            </a:solidFill>
          </p:spPr>
          <p:txBody>
            <a:bodyPr/>
            <a:lstStyle/>
            <a:p>
              <a:endParaRPr lang="el-GR"/>
            </a:p>
          </p:txBody>
        </p:sp>
        <p:sp>
          <p:nvSpPr>
            <p:cNvPr id="35" name="TextBox 35"/>
            <p:cNvSpPr txBox="1"/>
            <p:nvPr/>
          </p:nvSpPr>
          <p:spPr>
            <a:xfrm>
              <a:off x="0" y="38100"/>
              <a:ext cx="16769790" cy="1079496"/>
            </a:xfrm>
            <a:prstGeom prst="rect">
              <a:avLst/>
            </a:prstGeom>
          </p:spPr>
          <p:txBody>
            <a:bodyPr lIns="0" tIns="0" rIns="0" bIns="0" rtlCol="0" anchor="b"/>
            <a:lstStyle/>
            <a:p>
              <a:pPr>
                <a:lnSpc>
                  <a:spcPts val="4536"/>
                </a:lnSpc>
              </a:pPr>
              <a:r>
                <a:rPr lang="es-ES" sz="4200" b="1" dirty="0">
                  <a:solidFill>
                    <a:srgbClr val="FFFFFF"/>
                  </a:solidFill>
                  <a:latin typeface="Georgia Bold"/>
                  <a:ea typeface="Georgia Bold"/>
                  <a:cs typeface="Georgia Bold"/>
                  <a:sym typeface="Georgia Bold"/>
                </a:rPr>
                <a:t>Reciclaje textil y residuos en la Europa actual</a:t>
              </a:r>
              <a:endParaRPr lang="en-US" sz="4200" b="1" dirty="0">
                <a:solidFill>
                  <a:srgbClr val="FFFFFF"/>
                </a:solidFill>
                <a:latin typeface="Georgia Bold"/>
                <a:ea typeface="Georgia Bold"/>
                <a:cs typeface="Georgia Bold"/>
                <a:sym typeface="Georgia Bold"/>
              </a:endParaRPr>
            </a:p>
          </p:txBody>
        </p:sp>
      </p:grpSp>
      <p:pic>
        <p:nvPicPr>
          <p:cNvPr id="36" name="Picture 2" descr="Cofinanciado por el programa Erasmus+ de la Unión Europea Horizontal">
            <a:extLst>
              <a:ext uri="{FF2B5EF4-FFF2-40B4-BE49-F238E27FC236}">
                <a16:creationId xmlns:a16="http://schemas.microsoft.com/office/drawing/2014/main" id="{682F1CBB-ADAA-BACF-41B6-BCDDFF14F0A3}"/>
              </a:ext>
            </a:extLst>
          </p:cNvPr>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endParaRPr lang="el-GR"/>
            </a:p>
          </p:txBody>
        </p:sp>
      </p:grpSp>
      <p:grpSp>
        <p:nvGrpSpPr>
          <p:cNvPr id="21" name="Group 21"/>
          <p:cNvGrpSpPr/>
          <p:nvPr/>
        </p:nvGrpSpPr>
        <p:grpSpPr>
          <a:xfrm>
            <a:off x="4902332" y="571974"/>
            <a:ext cx="12577343" cy="838197"/>
            <a:chOff x="0" y="0"/>
            <a:chExt cx="16769790" cy="1117596"/>
          </a:xfrm>
        </p:grpSpPr>
        <p:sp>
          <p:nvSpPr>
            <p:cNvPr id="22" name="Freeform 22"/>
            <p:cNvSpPr/>
            <p:nvPr/>
          </p:nvSpPr>
          <p:spPr>
            <a:xfrm>
              <a:off x="0" y="0"/>
              <a:ext cx="16769790" cy="1117596"/>
            </a:xfrm>
            <a:custGeom>
              <a:avLst/>
              <a:gdLst/>
              <a:ahLst/>
              <a:cxnLst/>
              <a:rect l="l" t="t" r="r" b="b"/>
              <a:pathLst>
                <a:path w="16769790" h="1117596">
                  <a:moveTo>
                    <a:pt x="0" y="0"/>
                  </a:moveTo>
                  <a:lnTo>
                    <a:pt x="16769790" y="0"/>
                  </a:lnTo>
                  <a:lnTo>
                    <a:pt x="16769790" y="1117596"/>
                  </a:lnTo>
                  <a:lnTo>
                    <a:pt x="0" y="1117596"/>
                  </a:lnTo>
                  <a:close/>
                </a:path>
              </a:pathLst>
            </a:custGeom>
            <a:solidFill>
              <a:srgbClr val="000000">
                <a:alpha val="0"/>
              </a:srgbClr>
            </a:solidFill>
          </p:spPr>
          <p:txBody>
            <a:bodyPr/>
            <a:lstStyle/>
            <a:p>
              <a:endParaRPr lang="el-GR"/>
            </a:p>
          </p:txBody>
        </p:sp>
        <p:sp>
          <p:nvSpPr>
            <p:cNvPr id="23" name="TextBox 23"/>
            <p:cNvSpPr txBox="1"/>
            <p:nvPr/>
          </p:nvSpPr>
          <p:spPr>
            <a:xfrm>
              <a:off x="0" y="38100"/>
              <a:ext cx="16769790" cy="1079496"/>
            </a:xfrm>
            <a:prstGeom prst="rect">
              <a:avLst/>
            </a:prstGeom>
          </p:spPr>
          <p:txBody>
            <a:bodyPr lIns="0" tIns="0" rIns="0" bIns="0" rtlCol="0" anchor="b"/>
            <a:lstStyle/>
            <a:p>
              <a:pPr>
                <a:lnSpc>
                  <a:spcPts val="4536"/>
                </a:lnSpc>
              </a:pPr>
              <a:r>
                <a:rPr lang="es-ES" sz="4200" b="1" dirty="0">
                  <a:solidFill>
                    <a:srgbClr val="FFFFFF"/>
                  </a:solidFill>
                  <a:latin typeface="Georgia Bold"/>
                  <a:ea typeface="Georgia Bold"/>
                  <a:cs typeface="Georgia Bold"/>
                  <a:sym typeface="Georgia Bold"/>
                </a:rPr>
                <a:t>Reciclaje textil y residuos en la Europa actual</a:t>
              </a:r>
              <a:endParaRPr lang="en-US" sz="4200" b="1" dirty="0">
                <a:solidFill>
                  <a:srgbClr val="FFFFFF"/>
                </a:solidFill>
                <a:latin typeface="Georgia Bold"/>
                <a:ea typeface="Georgia Bold"/>
                <a:cs typeface="Georgia Bold"/>
                <a:sym typeface="Georgia Bold"/>
              </a:endParaRPr>
            </a:p>
          </p:txBody>
        </p:sp>
      </p:grpSp>
      <p:grpSp>
        <p:nvGrpSpPr>
          <p:cNvPr id="24" name="Group 24"/>
          <p:cNvGrpSpPr/>
          <p:nvPr/>
        </p:nvGrpSpPr>
        <p:grpSpPr>
          <a:xfrm>
            <a:off x="4902332" y="1517184"/>
            <a:ext cx="13263142" cy="1162592"/>
            <a:chOff x="0" y="0"/>
            <a:chExt cx="17684190" cy="1550122"/>
          </a:xfrm>
        </p:grpSpPr>
        <p:sp>
          <p:nvSpPr>
            <p:cNvPr id="25" name="Freeform 25"/>
            <p:cNvSpPr/>
            <p:nvPr/>
          </p:nvSpPr>
          <p:spPr>
            <a:xfrm>
              <a:off x="0" y="0"/>
              <a:ext cx="17684190" cy="1550122"/>
            </a:xfrm>
            <a:custGeom>
              <a:avLst/>
              <a:gdLst/>
              <a:ahLst/>
              <a:cxnLst/>
              <a:rect l="l" t="t" r="r" b="b"/>
              <a:pathLst>
                <a:path w="17684190" h="1550122">
                  <a:moveTo>
                    <a:pt x="0" y="0"/>
                  </a:moveTo>
                  <a:lnTo>
                    <a:pt x="17684190" y="0"/>
                  </a:lnTo>
                  <a:lnTo>
                    <a:pt x="17684190" y="1550122"/>
                  </a:lnTo>
                  <a:lnTo>
                    <a:pt x="0" y="1550122"/>
                  </a:lnTo>
                  <a:close/>
                </a:path>
              </a:pathLst>
            </a:custGeom>
            <a:solidFill>
              <a:srgbClr val="000000">
                <a:alpha val="0"/>
              </a:srgbClr>
            </a:solidFill>
          </p:spPr>
          <p:txBody>
            <a:bodyPr/>
            <a:lstStyle/>
            <a:p>
              <a:endParaRPr lang="el-GR"/>
            </a:p>
          </p:txBody>
        </p:sp>
        <p:sp>
          <p:nvSpPr>
            <p:cNvPr id="26" name="TextBox 26"/>
            <p:cNvSpPr txBox="1"/>
            <p:nvPr/>
          </p:nvSpPr>
          <p:spPr>
            <a:xfrm>
              <a:off x="0" y="38100"/>
              <a:ext cx="17684190" cy="1512022"/>
            </a:xfrm>
            <a:prstGeom prst="rect">
              <a:avLst/>
            </a:prstGeom>
          </p:spPr>
          <p:txBody>
            <a:bodyPr lIns="0" tIns="0" rIns="0" bIns="0" rtlCol="0" anchor="b"/>
            <a:lstStyle/>
            <a:p>
              <a:pPr>
                <a:lnSpc>
                  <a:spcPts val="3888"/>
                </a:lnSpc>
              </a:pPr>
              <a:r>
                <a:rPr lang="es-ES" sz="3600" b="1" dirty="0">
                  <a:solidFill>
                    <a:srgbClr val="C0FF99"/>
                  </a:solidFill>
                  <a:latin typeface="Georgia Bold"/>
                  <a:ea typeface="Georgia Bold"/>
                  <a:cs typeface="Georgia Bold"/>
                  <a:sym typeface="Georgia Bold"/>
                </a:rPr>
                <a:t>Un sector en transformación: Barreras estructurales para una economía textil circular</a:t>
              </a:r>
              <a:endParaRPr lang="en-US" sz="3600" b="1" dirty="0">
                <a:solidFill>
                  <a:srgbClr val="C0FF99"/>
                </a:solidFill>
                <a:latin typeface="Georgia Bold"/>
                <a:ea typeface="Georgia Bold"/>
                <a:cs typeface="Georgia Bold"/>
                <a:sym typeface="Georgia Bold"/>
              </a:endParaRPr>
            </a:p>
          </p:txBody>
        </p:sp>
      </p:grpSp>
      <p:sp>
        <p:nvSpPr>
          <p:cNvPr id="27" name="TextBox 27"/>
          <p:cNvSpPr txBox="1"/>
          <p:nvPr/>
        </p:nvSpPr>
        <p:spPr>
          <a:xfrm>
            <a:off x="1350105" y="6856892"/>
            <a:ext cx="3127425" cy="923330"/>
          </a:xfrm>
          <a:prstGeom prst="rect">
            <a:avLst/>
          </a:prstGeom>
        </p:spPr>
        <p:txBody>
          <a:bodyPr lIns="0" tIns="0" rIns="0" bIns="0" rtlCol="0" anchor="t">
            <a:spAutoFit/>
          </a:bodyPr>
          <a:lstStyle/>
          <a:p>
            <a:pPr algn="ctr">
              <a:lnSpc>
                <a:spcPts val="3600"/>
              </a:lnSpc>
            </a:pPr>
            <a:r>
              <a:rPr lang="en-US" sz="3000" b="1" dirty="0" err="1">
                <a:solidFill>
                  <a:srgbClr val="FFFFFF"/>
                </a:solidFill>
                <a:latin typeface="Arial Bold"/>
                <a:ea typeface="Arial Bold"/>
                <a:cs typeface="Arial Bold"/>
                <a:sym typeface="Arial Bold"/>
              </a:rPr>
              <a:t>Materiales</a:t>
            </a:r>
            <a:r>
              <a:rPr lang="en-US" sz="3000" b="1" dirty="0">
                <a:solidFill>
                  <a:srgbClr val="FFFFFF"/>
                </a:solidFill>
                <a:latin typeface="Arial Bold"/>
                <a:ea typeface="Arial Bold"/>
                <a:cs typeface="Arial Bold"/>
                <a:sym typeface="Arial Bold"/>
              </a:rPr>
              <a:t> </a:t>
            </a:r>
            <a:r>
              <a:rPr lang="en-US" sz="3000" b="1" dirty="0" err="1">
                <a:solidFill>
                  <a:srgbClr val="FFFFFF"/>
                </a:solidFill>
                <a:latin typeface="Arial Bold"/>
                <a:ea typeface="Arial Bold"/>
                <a:cs typeface="Arial Bold"/>
                <a:sym typeface="Arial Bold"/>
              </a:rPr>
              <a:t>complejos</a:t>
            </a:r>
            <a:endParaRPr lang="en-US" sz="3000" b="1" dirty="0">
              <a:solidFill>
                <a:srgbClr val="FFFFFF"/>
              </a:solidFill>
              <a:latin typeface="Arial Bold"/>
              <a:ea typeface="Arial Bold"/>
              <a:cs typeface="Arial Bold"/>
              <a:sym typeface="Arial Bold"/>
            </a:endParaRPr>
          </a:p>
        </p:txBody>
      </p:sp>
      <p:grpSp>
        <p:nvGrpSpPr>
          <p:cNvPr id="28" name="Group 28"/>
          <p:cNvGrpSpPr>
            <a:grpSpLocks noChangeAspect="1"/>
          </p:cNvGrpSpPr>
          <p:nvPr/>
        </p:nvGrpSpPr>
        <p:grpSpPr>
          <a:xfrm>
            <a:off x="-15657" y="2786788"/>
            <a:ext cx="18303672" cy="3914392"/>
            <a:chOff x="0" y="0"/>
            <a:chExt cx="24404896" cy="5219190"/>
          </a:xfrm>
        </p:grpSpPr>
        <p:sp>
          <p:nvSpPr>
            <p:cNvPr id="29" name="Freeform 29" descr="Εικόνα που περιέχει λευκό, μπλούζα γυμναστικής  Το περιεχόμενο που δημιουργείται από ΑΙ μπορεί να μην είναι σωστό."/>
            <p:cNvSpPr/>
            <p:nvPr/>
          </p:nvSpPr>
          <p:spPr>
            <a:xfrm>
              <a:off x="0" y="0"/>
              <a:ext cx="24404955" cy="5219192"/>
            </a:xfrm>
            <a:custGeom>
              <a:avLst/>
              <a:gdLst/>
              <a:ahLst/>
              <a:cxnLst/>
              <a:rect l="l" t="t" r="r" b="b"/>
              <a:pathLst>
                <a:path w="24404955" h="5219192">
                  <a:moveTo>
                    <a:pt x="0" y="0"/>
                  </a:moveTo>
                  <a:lnTo>
                    <a:pt x="24404955" y="0"/>
                  </a:lnTo>
                  <a:lnTo>
                    <a:pt x="24404955" y="5219192"/>
                  </a:lnTo>
                  <a:lnTo>
                    <a:pt x="0" y="5219192"/>
                  </a:lnTo>
                  <a:lnTo>
                    <a:pt x="0" y="0"/>
                  </a:lnTo>
                  <a:close/>
                </a:path>
              </a:pathLst>
            </a:custGeom>
            <a:blipFill>
              <a:blip r:embed="rId10"/>
              <a:stretch>
                <a:fillRect t="-60399" r="85" b="-73201"/>
              </a:stretch>
            </a:blipFill>
          </p:spPr>
          <p:txBody>
            <a:bodyPr/>
            <a:lstStyle/>
            <a:p>
              <a:endParaRPr lang="el-GR"/>
            </a:p>
          </p:txBody>
        </p:sp>
      </p:grpSp>
      <p:sp>
        <p:nvSpPr>
          <p:cNvPr id="30" name="TextBox 30"/>
          <p:cNvSpPr txBox="1"/>
          <p:nvPr/>
        </p:nvSpPr>
        <p:spPr>
          <a:xfrm>
            <a:off x="5000331" y="6856888"/>
            <a:ext cx="4381038" cy="1384995"/>
          </a:xfrm>
          <a:prstGeom prst="rect">
            <a:avLst/>
          </a:prstGeom>
        </p:spPr>
        <p:txBody>
          <a:bodyPr lIns="0" tIns="0" rIns="0" bIns="0" rtlCol="0" anchor="t">
            <a:spAutoFit/>
          </a:bodyPr>
          <a:lstStyle/>
          <a:p>
            <a:pPr algn="ctr">
              <a:lnSpc>
                <a:spcPts val="3600"/>
              </a:lnSpc>
            </a:pPr>
            <a:r>
              <a:rPr lang="es-ES" sz="3000" b="1" dirty="0">
                <a:solidFill>
                  <a:srgbClr val="FFFFFF"/>
                </a:solidFill>
                <a:latin typeface="Arial Bold"/>
                <a:ea typeface="Arial Bold"/>
                <a:cs typeface="Arial Bold"/>
                <a:sym typeface="Arial Bold"/>
              </a:rPr>
              <a:t>Infraestructura limitada de clasificación y reciclaje</a:t>
            </a:r>
            <a:endParaRPr lang="en-US" sz="3000" b="1" dirty="0">
              <a:solidFill>
                <a:srgbClr val="FFFFFF"/>
              </a:solidFill>
              <a:latin typeface="Arial Bold"/>
              <a:ea typeface="Arial Bold"/>
              <a:cs typeface="Arial Bold"/>
              <a:sym typeface="Arial Bold"/>
            </a:endParaRPr>
          </a:p>
        </p:txBody>
      </p:sp>
      <p:sp>
        <p:nvSpPr>
          <p:cNvPr id="31" name="TextBox 31"/>
          <p:cNvSpPr txBox="1"/>
          <p:nvPr/>
        </p:nvSpPr>
        <p:spPr>
          <a:xfrm>
            <a:off x="9572328" y="6856887"/>
            <a:ext cx="3920151" cy="923330"/>
          </a:xfrm>
          <a:prstGeom prst="rect">
            <a:avLst/>
          </a:prstGeom>
        </p:spPr>
        <p:txBody>
          <a:bodyPr lIns="0" tIns="0" rIns="0" bIns="0" rtlCol="0" anchor="t">
            <a:spAutoFit/>
          </a:bodyPr>
          <a:lstStyle/>
          <a:p>
            <a:pPr algn="ctr">
              <a:lnSpc>
                <a:spcPts val="3600"/>
              </a:lnSpc>
            </a:pPr>
            <a:r>
              <a:rPr lang="en-US" sz="3000" b="1" dirty="0">
                <a:solidFill>
                  <a:srgbClr val="FFFFFF"/>
                </a:solidFill>
                <a:latin typeface="Arial Bold"/>
                <a:ea typeface="Arial Bold"/>
                <a:cs typeface="Arial Bold"/>
                <a:sym typeface="Arial Bold"/>
              </a:rPr>
              <a:t>Bajo </a:t>
            </a:r>
            <a:r>
              <a:rPr lang="en-US" sz="3000" b="1" dirty="0" err="1">
                <a:solidFill>
                  <a:srgbClr val="FFFFFF"/>
                </a:solidFill>
                <a:latin typeface="Arial Bold"/>
                <a:ea typeface="Arial Bold"/>
                <a:cs typeface="Arial Bold"/>
                <a:sym typeface="Arial Bold"/>
              </a:rPr>
              <a:t>incentivo</a:t>
            </a:r>
            <a:r>
              <a:rPr lang="en-US" sz="3000" b="1" dirty="0">
                <a:solidFill>
                  <a:srgbClr val="FFFFFF"/>
                </a:solidFill>
                <a:latin typeface="Arial Bold"/>
                <a:ea typeface="Arial Bold"/>
                <a:cs typeface="Arial Bold"/>
                <a:sym typeface="Arial Bold"/>
              </a:rPr>
              <a:t> </a:t>
            </a:r>
            <a:r>
              <a:rPr lang="en-US" sz="3000" b="1" dirty="0" err="1">
                <a:solidFill>
                  <a:srgbClr val="FFFFFF"/>
                </a:solidFill>
                <a:latin typeface="Arial Bold"/>
                <a:ea typeface="Arial Bold"/>
                <a:cs typeface="Arial Bold"/>
                <a:sym typeface="Arial Bold"/>
              </a:rPr>
              <a:t>económico</a:t>
            </a:r>
            <a:endParaRPr lang="en-US" sz="3000" b="1" dirty="0">
              <a:solidFill>
                <a:srgbClr val="FFFFFF"/>
              </a:solidFill>
              <a:latin typeface="Arial Bold"/>
              <a:ea typeface="Arial Bold"/>
              <a:cs typeface="Arial Bold"/>
              <a:sym typeface="Arial Bold"/>
            </a:endParaRPr>
          </a:p>
        </p:txBody>
      </p:sp>
      <p:sp>
        <p:nvSpPr>
          <p:cNvPr id="32" name="TextBox 32"/>
          <p:cNvSpPr txBox="1"/>
          <p:nvPr/>
        </p:nvSpPr>
        <p:spPr>
          <a:xfrm>
            <a:off x="13849358" y="6856887"/>
            <a:ext cx="3256473" cy="1384995"/>
          </a:xfrm>
          <a:prstGeom prst="rect">
            <a:avLst/>
          </a:prstGeom>
        </p:spPr>
        <p:txBody>
          <a:bodyPr lIns="0" tIns="0" rIns="0" bIns="0" rtlCol="0" anchor="t">
            <a:spAutoFit/>
          </a:bodyPr>
          <a:lstStyle/>
          <a:p>
            <a:pPr algn="ctr">
              <a:lnSpc>
                <a:spcPts val="3600"/>
              </a:lnSpc>
            </a:pPr>
            <a:r>
              <a:rPr lang="es-ES" sz="3000" b="1" dirty="0">
                <a:solidFill>
                  <a:srgbClr val="FFFFFF"/>
                </a:solidFill>
                <a:latin typeface="Arial Bold"/>
                <a:ea typeface="Arial Bold"/>
                <a:cs typeface="Arial Bold"/>
                <a:sym typeface="Arial Bold"/>
              </a:rPr>
              <a:t>Caminos inciertos hacia el final de la vida</a:t>
            </a:r>
            <a:endParaRPr lang="en-US" sz="3000" b="1" dirty="0">
              <a:solidFill>
                <a:srgbClr val="FFFFFF"/>
              </a:solidFill>
              <a:latin typeface="Arial Bold"/>
              <a:ea typeface="Arial Bold"/>
              <a:cs typeface="Arial Bold"/>
              <a:sym typeface="Arial Bold"/>
            </a:endParaRPr>
          </a:p>
        </p:txBody>
      </p:sp>
      <p:pic>
        <p:nvPicPr>
          <p:cNvPr id="33" name="Picture 2" descr="Cofinanciado por el programa Erasmus+ de la Unión Europea Horizontal">
            <a:extLst>
              <a:ext uri="{FF2B5EF4-FFF2-40B4-BE49-F238E27FC236}">
                <a16:creationId xmlns:a16="http://schemas.microsoft.com/office/drawing/2014/main" id="{D2F964AA-4C05-A8C2-D320-965931178CAF}"/>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endParaRPr lang="el-GR"/>
            </a:p>
          </p:txBody>
        </p:sp>
      </p:grpSp>
      <p:grpSp>
        <p:nvGrpSpPr>
          <p:cNvPr id="21" name="Group 21"/>
          <p:cNvGrpSpPr/>
          <p:nvPr/>
        </p:nvGrpSpPr>
        <p:grpSpPr>
          <a:xfrm>
            <a:off x="4902332" y="571974"/>
            <a:ext cx="12577343" cy="838197"/>
            <a:chOff x="0" y="0"/>
            <a:chExt cx="16769790" cy="1117596"/>
          </a:xfrm>
        </p:grpSpPr>
        <p:sp>
          <p:nvSpPr>
            <p:cNvPr id="22" name="Freeform 22"/>
            <p:cNvSpPr/>
            <p:nvPr/>
          </p:nvSpPr>
          <p:spPr>
            <a:xfrm>
              <a:off x="0" y="0"/>
              <a:ext cx="16769790" cy="1117596"/>
            </a:xfrm>
            <a:custGeom>
              <a:avLst/>
              <a:gdLst/>
              <a:ahLst/>
              <a:cxnLst/>
              <a:rect l="l" t="t" r="r" b="b"/>
              <a:pathLst>
                <a:path w="16769790" h="1117596">
                  <a:moveTo>
                    <a:pt x="0" y="0"/>
                  </a:moveTo>
                  <a:lnTo>
                    <a:pt x="16769790" y="0"/>
                  </a:lnTo>
                  <a:lnTo>
                    <a:pt x="16769790" y="1117596"/>
                  </a:lnTo>
                  <a:lnTo>
                    <a:pt x="0" y="1117596"/>
                  </a:lnTo>
                  <a:close/>
                </a:path>
              </a:pathLst>
            </a:custGeom>
            <a:solidFill>
              <a:srgbClr val="000000">
                <a:alpha val="0"/>
              </a:srgbClr>
            </a:solidFill>
          </p:spPr>
          <p:txBody>
            <a:bodyPr/>
            <a:lstStyle/>
            <a:p>
              <a:endParaRPr lang="el-GR"/>
            </a:p>
          </p:txBody>
        </p:sp>
        <p:sp>
          <p:nvSpPr>
            <p:cNvPr id="23" name="TextBox 23"/>
            <p:cNvSpPr txBox="1"/>
            <p:nvPr/>
          </p:nvSpPr>
          <p:spPr>
            <a:xfrm>
              <a:off x="0" y="38100"/>
              <a:ext cx="16769790" cy="1079496"/>
            </a:xfrm>
            <a:prstGeom prst="rect">
              <a:avLst/>
            </a:prstGeom>
          </p:spPr>
          <p:txBody>
            <a:bodyPr lIns="0" tIns="0" rIns="0" bIns="0" rtlCol="0" anchor="b"/>
            <a:lstStyle/>
            <a:p>
              <a:pPr>
                <a:lnSpc>
                  <a:spcPts val="4536"/>
                </a:lnSpc>
              </a:pPr>
              <a:r>
                <a:rPr lang="es-ES" sz="4200" b="1" dirty="0">
                  <a:solidFill>
                    <a:srgbClr val="FFFFFF"/>
                  </a:solidFill>
                  <a:latin typeface="Georgia Bold"/>
                  <a:ea typeface="Georgia Bold"/>
                  <a:cs typeface="Georgia Bold"/>
                  <a:sym typeface="Georgia Bold"/>
                </a:rPr>
                <a:t>Reciclaje textil y residuos en la Europa actual</a:t>
              </a:r>
              <a:endParaRPr lang="en-US" sz="4200" b="1" dirty="0">
                <a:solidFill>
                  <a:srgbClr val="FFFFFF"/>
                </a:solidFill>
                <a:latin typeface="Georgia Bold"/>
                <a:ea typeface="Georgia Bold"/>
                <a:cs typeface="Georgia Bold"/>
                <a:sym typeface="Georgia Bold"/>
              </a:endParaRPr>
            </a:p>
          </p:txBody>
        </p:sp>
      </p:grpSp>
      <p:grpSp>
        <p:nvGrpSpPr>
          <p:cNvPr id="24" name="Group 24"/>
          <p:cNvGrpSpPr/>
          <p:nvPr/>
        </p:nvGrpSpPr>
        <p:grpSpPr>
          <a:xfrm>
            <a:off x="4902332" y="1501885"/>
            <a:ext cx="13263142" cy="1162592"/>
            <a:chOff x="0" y="0"/>
            <a:chExt cx="17684190" cy="1550122"/>
          </a:xfrm>
        </p:grpSpPr>
        <p:sp>
          <p:nvSpPr>
            <p:cNvPr id="25" name="Freeform 25"/>
            <p:cNvSpPr/>
            <p:nvPr/>
          </p:nvSpPr>
          <p:spPr>
            <a:xfrm>
              <a:off x="0" y="0"/>
              <a:ext cx="17684190" cy="1550122"/>
            </a:xfrm>
            <a:custGeom>
              <a:avLst/>
              <a:gdLst/>
              <a:ahLst/>
              <a:cxnLst/>
              <a:rect l="l" t="t" r="r" b="b"/>
              <a:pathLst>
                <a:path w="17684190" h="1550122">
                  <a:moveTo>
                    <a:pt x="0" y="0"/>
                  </a:moveTo>
                  <a:lnTo>
                    <a:pt x="17684190" y="0"/>
                  </a:lnTo>
                  <a:lnTo>
                    <a:pt x="17684190" y="1550122"/>
                  </a:lnTo>
                  <a:lnTo>
                    <a:pt x="0" y="1550122"/>
                  </a:lnTo>
                  <a:close/>
                </a:path>
              </a:pathLst>
            </a:custGeom>
            <a:solidFill>
              <a:srgbClr val="000000">
                <a:alpha val="0"/>
              </a:srgbClr>
            </a:solidFill>
          </p:spPr>
          <p:txBody>
            <a:bodyPr/>
            <a:lstStyle/>
            <a:p>
              <a:endParaRPr lang="el-GR"/>
            </a:p>
          </p:txBody>
        </p:sp>
        <p:sp>
          <p:nvSpPr>
            <p:cNvPr id="26" name="TextBox 26"/>
            <p:cNvSpPr txBox="1"/>
            <p:nvPr/>
          </p:nvSpPr>
          <p:spPr>
            <a:xfrm>
              <a:off x="0" y="38100"/>
              <a:ext cx="17684190" cy="1512022"/>
            </a:xfrm>
            <a:prstGeom prst="rect">
              <a:avLst/>
            </a:prstGeom>
          </p:spPr>
          <p:txBody>
            <a:bodyPr lIns="0" tIns="0" rIns="0" bIns="0" rtlCol="0" anchor="b"/>
            <a:lstStyle/>
            <a:p>
              <a:pPr>
                <a:lnSpc>
                  <a:spcPts val="3888"/>
                </a:lnSpc>
              </a:pPr>
              <a:r>
                <a:rPr lang="es-ES" sz="3600" b="1" dirty="0">
                  <a:solidFill>
                    <a:srgbClr val="C0FF99"/>
                  </a:solidFill>
                  <a:latin typeface="Georgia Bold"/>
                  <a:ea typeface="Georgia Bold"/>
                  <a:cs typeface="Georgia Bold"/>
                  <a:sym typeface="Georgia Bold"/>
                </a:rPr>
                <a:t>Un sector en transformación: De residuos a recursos – La visión textil circular de la UE</a:t>
              </a:r>
              <a:endParaRPr lang="en-US" sz="3600" b="1" dirty="0">
                <a:solidFill>
                  <a:srgbClr val="C0FF99"/>
                </a:solidFill>
                <a:latin typeface="Georgia Bold"/>
                <a:ea typeface="Georgia Bold"/>
                <a:cs typeface="Georgia Bold"/>
                <a:sym typeface="Georgia Bold"/>
              </a:endParaRPr>
            </a:p>
          </p:txBody>
        </p:sp>
      </p:grpSp>
      <p:grpSp>
        <p:nvGrpSpPr>
          <p:cNvPr id="27" name="Group 27"/>
          <p:cNvGrpSpPr>
            <a:grpSpLocks noChangeAspect="1"/>
          </p:cNvGrpSpPr>
          <p:nvPr/>
        </p:nvGrpSpPr>
        <p:grpSpPr>
          <a:xfrm>
            <a:off x="6065274" y="2580968"/>
            <a:ext cx="6157468" cy="5936226"/>
            <a:chOff x="0" y="0"/>
            <a:chExt cx="8209958" cy="7914968"/>
          </a:xfrm>
        </p:grpSpPr>
        <p:sp>
          <p:nvSpPr>
            <p:cNvPr id="28" name="Freeform 28" descr="Εικόνα που περιέχει κύκλος, τέχνη, σύμβολο  Το περιεχόμενο που δημιουργείται από ΑΙ μπορεί να μην είναι σωστό."/>
            <p:cNvSpPr/>
            <p:nvPr/>
          </p:nvSpPr>
          <p:spPr>
            <a:xfrm>
              <a:off x="0" y="0"/>
              <a:ext cx="8209915" cy="7915021"/>
            </a:xfrm>
            <a:custGeom>
              <a:avLst/>
              <a:gdLst/>
              <a:ahLst/>
              <a:cxnLst/>
              <a:rect l="l" t="t" r="r" b="b"/>
              <a:pathLst>
                <a:path w="8209915" h="7915021">
                  <a:moveTo>
                    <a:pt x="0" y="0"/>
                  </a:moveTo>
                  <a:lnTo>
                    <a:pt x="8209915" y="0"/>
                  </a:lnTo>
                  <a:lnTo>
                    <a:pt x="8209915" y="7915021"/>
                  </a:lnTo>
                  <a:lnTo>
                    <a:pt x="0" y="7915021"/>
                  </a:lnTo>
                  <a:lnTo>
                    <a:pt x="0" y="0"/>
                  </a:lnTo>
                  <a:close/>
                </a:path>
              </a:pathLst>
            </a:custGeom>
            <a:blipFill>
              <a:blip r:embed="rId10"/>
              <a:stretch>
                <a:fillRect l="-46065" r="-46749"/>
              </a:stretch>
            </a:blipFill>
          </p:spPr>
          <p:txBody>
            <a:bodyPr/>
            <a:lstStyle/>
            <a:p>
              <a:endParaRPr lang="el-GR"/>
            </a:p>
          </p:txBody>
        </p:sp>
      </p:grpSp>
      <p:sp>
        <p:nvSpPr>
          <p:cNvPr id="29" name="TextBox 29"/>
          <p:cNvSpPr txBox="1"/>
          <p:nvPr/>
        </p:nvSpPr>
        <p:spPr>
          <a:xfrm>
            <a:off x="976344" y="2893080"/>
            <a:ext cx="5605863" cy="1654299"/>
          </a:xfrm>
          <a:prstGeom prst="rect">
            <a:avLst/>
          </a:prstGeom>
        </p:spPr>
        <p:txBody>
          <a:bodyPr lIns="0" tIns="0" rIns="0" bIns="0" rtlCol="0" anchor="t">
            <a:spAutoFit/>
          </a:bodyPr>
          <a:lstStyle/>
          <a:p>
            <a:pPr algn="ctr">
              <a:lnSpc>
                <a:spcPts val="4320"/>
              </a:lnSpc>
            </a:pPr>
            <a:r>
              <a:rPr lang="es-ES" sz="3600" dirty="0">
                <a:solidFill>
                  <a:srgbClr val="C0FF99"/>
                </a:solidFill>
                <a:latin typeface="Arial"/>
                <a:ea typeface="Arial"/>
                <a:cs typeface="Arial"/>
                <a:sym typeface="Arial"/>
              </a:rPr>
              <a:t>Estrategia de la UE para Textiles Sostenibles y Circulares (2022)</a:t>
            </a:r>
            <a:endParaRPr lang="en-US" sz="3600" dirty="0">
              <a:solidFill>
                <a:srgbClr val="C0FF99"/>
              </a:solidFill>
              <a:latin typeface="Arial"/>
              <a:ea typeface="Arial"/>
              <a:cs typeface="Arial"/>
              <a:sym typeface="Arial"/>
            </a:endParaRPr>
          </a:p>
        </p:txBody>
      </p:sp>
      <p:sp>
        <p:nvSpPr>
          <p:cNvPr id="30" name="TextBox 30"/>
          <p:cNvSpPr txBox="1"/>
          <p:nvPr/>
        </p:nvSpPr>
        <p:spPr>
          <a:xfrm>
            <a:off x="976342" y="6893578"/>
            <a:ext cx="5605863" cy="1102866"/>
          </a:xfrm>
          <a:prstGeom prst="rect">
            <a:avLst/>
          </a:prstGeom>
        </p:spPr>
        <p:txBody>
          <a:bodyPr lIns="0" tIns="0" rIns="0" bIns="0" rtlCol="0" anchor="t">
            <a:spAutoFit/>
          </a:bodyPr>
          <a:lstStyle/>
          <a:p>
            <a:pPr algn="ctr">
              <a:lnSpc>
                <a:spcPts val="4320"/>
              </a:lnSpc>
            </a:pPr>
            <a:r>
              <a:rPr lang="es-ES" sz="3600" dirty="0">
                <a:solidFill>
                  <a:srgbClr val="C0FF99"/>
                </a:solidFill>
                <a:latin typeface="Arial"/>
                <a:ea typeface="Arial"/>
                <a:cs typeface="Arial"/>
                <a:sym typeface="Arial"/>
              </a:rPr>
              <a:t>Responsabilidad Extendida del Productor (EPR)</a:t>
            </a:r>
            <a:endParaRPr lang="en-US" sz="3600" dirty="0">
              <a:solidFill>
                <a:srgbClr val="C0FF99"/>
              </a:solidFill>
              <a:latin typeface="Arial"/>
              <a:ea typeface="Arial"/>
              <a:cs typeface="Arial"/>
              <a:sym typeface="Arial"/>
            </a:endParaRPr>
          </a:p>
        </p:txBody>
      </p:sp>
      <p:sp>
        <p:nvSpPr>
          <p:cNvPr id="31" name="TextBox 31"/>
          <p:cNvSpPr txBox="1"/>
          <p:nvPr/>
        </p:nvSpPr>
        <p:spPr>
          <a:xfrm>
            <a:off x="12111373" y="2893077"/>
            <a:ext cx="5605863" cy="1654299"/>
          </a:xfrm>
          <a:prstGeom prst="rect">
            <a:avLst/>
          </a:prstGeom>
        </p:spPr>
        <p:txBody>
          <a:bodyPr lIns="0" tIns="0" rIns="0" bIns="0" rtlCol="0" anchor="t">
            <a:spAutoFit/>
          </a:bodyPr>
          <a:lstStyle/>
          <a:p>
            <a:pPr algn="ctr">
              <a:lnSpc>
                <a:spcPts val="4320"/>
              </a:lnSpc>
            </a:pPr>
            <a:r>
              <a:rPr lang="en-US" sz="3600" dirty="0" err="1">
                <a:solidFill>
                  <a:srgbClr val="C0FF99"/>
                </a:solidFill>
                <a:latin typeface="Arial"/>
                <a:ea typeface="Arial"/>
                <a:cs typeface="Arial"/>
                <a:sym typeface="Arial"/>
              </a:rPr>
              <a:t>Recogida</a:t>
            </a:r>
            <a:r>
              <a:rPr lang="en-US" sz="3600" dirty="0">
                <a:solidFill>
                  <a:srgbClr val="C0FF99"/>
                </a:solidFill>
                <a:latin typeface="Arial"/>
                <a:ea typeface="Arial"/>
                <a:cs typeface="Arial"/>
                <a:sym typeface="Arial"/>
              </a:rPr>
              <a:t> </a:t>
            </a:r>
            <a:r>
              <a:rPr lang="en-US" sz="3600" dirty="0" err="1">
                <a:solidFill>
                  <a:srgbClr val="C0FF99"/>
                </a:solidFill>
                <a:latin typeface="Arial"/>
                <a:ea typeface="Arial"/>
                <a:cs typeface="Arial"/>
                <a:sym typeface="Arial"/>
              </a:rPr>
              <a:t>obligatoria</a:t>
            </a:r>
            <a:r>
              <a:rPr lang="en-US" sz="3600" dirty="0">
                <a:solidFill>
                  <a:srgbClr val="C0FF99"/>
                </a:solidFill>
                <a:latin typeface="Arial"/>
                <a:ea typeface="Arial"/>
                <a:cs typeface="Arial"/>
                <a:sym typeface="Arial"/>
              </a:rPr>
              <a:t> de textiles </a:t>
            </a:r>
            <a:r>
              <a:rPr lang="en-US" sz="3600" dirty="0" err="1">
                <a:solidFill>
                  <a:srgbClr val="C0FF99"/>
                </a:solidFill>
                <a:latin typeface="Arial"/>
                <a:ea typeface="Arial"/>
                <a:cs typeface="Arial"/>
                <a:sym typeface="Arial"/>
              </a:rPr>
              <a:t>separados</a:t>
            </a:r>
            <a:r>
              <a:rPr lang="en-US" sz="3600" dirty="0">
                <a:solidFill>
                  <a:srgbClr val="C0FF99"/>
                </a:solidFill>
                <a:latin typeface="Arial"/>
                <a:ea typeface="Arial"/>
                <a:cs typeface="Arial"/>
                <a:sym typeface="Arial"/>
              </a:rPr>
              <a:t> para 2025</a:t>
            </a:r>
          </a:p>
        </p:txBody>
      </p:sp>
      <p:sp>
        <p:nvSpPr>
          <p:cNvPr id="32" name="TextBox 32"/>
          <p:cNvSpPr txBox="1"/>
          <p:nvPr/>
        </p:nvSpPr>
        <p:spPr>
          <a:xfrm>
            <a:off x="12111373" y="6893577"/>
            <a:ext cx="5605863" cy="551433"/>
          </a:xfrm>
          <a:prstGeom prst="rect">
            <a:avLst/>
          </a:prstGeom>
        </p:spPr>
        <p:txBody>
          <a:bodyPr lIns="0" tIns="0" rIns="0" bIns="0" rtlCol="0" anchor="t">
            <a:spAutoFit/>
          </a:bodyPr>
          <a:lstStyle/>
          <a:p>
            <a:pPr algn="ctr">
              <a:lnSpc>
                <a:spcPts val="4320"/>
              </a:lnSpc>
            </a:pPr>
            <a:r>
              <a:rPr lang="en-US" sz="3600" dirty="0" err="1">
                <a:solidFill>
                  <a:srgbClr val="C0FF99"/>
                </a:solidFill>
                <a:latin typeface="Arial"/>
                <a:ea typeface="Arial"/>
                <a:cs typeface="Arial"/>
                <a:sym typeface="Arial"/>
              </a:rPr>
              <a:t>Enfoque</a:t>
            </a:r>
            <a:r>
              <a:rPr lang="en-US" sz="3600" dirty="0">
                <a:solidFill>
                  <a:srgbClr val="C0FF99"/>
                </a:solidFill>
                <a:latin typeface="Arial"/>
                <a:ea typeface="Arial"/>
                <a:cs typeface="Arial"/>
                <a:sym typeface="Arial"/>
              </a:rPr>
              <a:t> </a:t>
            </a:r>
            <a:r>
              <a:rPr lang="en-US" sz="3600" dirty="0" err="1">
                <a:solidFill>
                  <a:srgbClr val="C0FF99"/>
                </a:solidFill>
                <a:latin typeface="Arial"/>
                <a:ea typeface="Arial"/>
                <a:cs typeface="Arial"/>
                <a:sym typeface="Arial"/>
              </a:rPr>
              <a:t>en</a:t>
            </a:r>
            <a:r>
              <a:rPr lang="en-US" sz="3600" dirty="0">
                <a:solidFill>
                  <a:srgbClr val="C0FF99"/>
                </a:solidFill>
                <a:latin typeface="Arial"/>
                <a:ea typeface="Arial"/>
                <a:cs typeface="Arial"/>
                <a:sym typeface="Arial"/>
              </a:rPr>
              <a:t> la </a:t>
            </a:r>
            <a:r>
              <a:rPr lang="en-US" sz="3600" dirty="0" err="1">
                <a:solidFill>
                  <a:srgbClr val="C0FF99"/>
                </a:solidFill>
                <a:latin typeface="Arial"/>
                <a:ea typeface="Arial"/>
                <a:cs typeface="Arial"/>
                <a:sym typeface="Arial"/>
              </a:rPr>
              <a:t>innovación</a:t>
            </a:r>
            <a:endParaRPr lang="en-US" sz="3600" dirty="0">
              <a:solidFill>
                <a:srgbClr val="C0FF99"/>
              </a:solidFill>
              <a:latin typeface="Arial"/>
              <a:ea typeface="Arial"/>
              <a:cs typeface="Arial"/>
              <a:sym typeface="Arial"/>
            </a:endParaRPr>
          </a:p>
        </p:txBody>
      </p:sp>
      <p:pic>
        <p:nvPicPr>
          <p:cNvPr id="33" name="Picture 2" descr="Cofinanciado por el programa Erasmus+ de la Unión Europea Horizontal">
            <a:extLst>
              <a:ext uri="{FF2B5EF4-FFF2-40B4-BE49-F238E27FC236}">
                <a16:creationId xmlns:a16="http://schemas.microsoft.com/office/drawing/2014/main" id="{E26571BB-8720-8B96-C28C-E7603A5BB088}"/>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grpSp>
        <p:nvGrpSpPr>
          <p:cNvPr id="18" name="Group 18"/>
          <p:cNvGrpSpPr>
            <a:grpSpLocks noChangeAspect="1"/>
          </p:cNvGrpSpPr>
          <p:nvPr/>
        </p:nvGrpSpPr>
        <p:grpSpPr>
          <a:xfrm>
            <a:off x="1052204" y="452011"/>
            <a:ext cx="2882265" cy="1403886"/>
            <a:chOff x="0" y="0"/>
            <a:chExt cx="3843020" cy="1871848"/>
          </a:xfrm>
        </p:grpSpPr>
        <p:sp>
          <p:nvSpPr>
            <p:cNvPr id="19" name="Freeform 19"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8"/>
              <a:stretch>
                <a:fillRect l="-33" r="-33"/>
              </a:stretch>
            </a:blipFill>
          </p:spPr>
          <p:txBody>
            <a:bodyPr/>
            <a:lstStyle/>
            <a:p>
              <a:endParaRPr lang="el-GR"/>
            </a:p>
          </p:txBody>
        </p:sp>
      </p:grpSp>
      <p:grpSp>
        <p:nvGrpSpPr>
          <p:cNvPr id="20" name="Group 20"/>
          <p:cNvGrpSpPr/>
          <p:nvPr/>
        </p:nvGrpSpPr>
        <p:grpSpPr>
          <a:xfrm>
            <a:off x="-1" y="2070212"/>
            <a:ext cx="12324501" cy="996063"/>
            <a:chOff x="0" y="0"/>
            <a:chExt cx="3366787" cy="262338"/>
          </a:xfrm>
        </p:grpSpPr>
        <p:sp>
          <p:nvSpPr>
            <p:cNvPr id="21" name="Freeform 21"/>
            <p:cNvSpPr/>
            <p:nvPr/>
          </p:nvSpPr>
          <p:spPr>
            <a:xfrm>
              <a:off x="0" y="0"/>
              <a:ext cx="3366787" cy="262338"/>
            </a:xfrm>
            <a:custGeom>
              <a:avLst/>
              <a:gdLst/>
              <a:ahLst/>
              <a:cxnLst/>
              <a:rect l="l" t="t" r="r" b="b"/>
              <a:pathLst>
                <a:path w="3366787" h="262338">
                  <a:moveTo>
                    <a:pt x="30887" y="0"/>
                  </a:moveTo>
                  <a:lnTo>
                    <a:pt x="3335900" y="0"/>
                  </a:lnTo>
                  <a:cubicBezTo>
                    <a:pt x="3344092" y="0"/>
                    <a:pt x="3351948" y="3254"/>
                    <a:pt x="3357740" y="9047"/>
                  </a:cubicBezTo>
                  <a:cubicBezTo>
                    <a:pt x="3363533" y="14839"/>
                    <a:pt x="3366787" y="22695"/>
                    <a:pt x="3366787" y="30887"/>
                  </a:cubicBezTo>
                  <a:lnTo>
                    <a:pt x="3366787" y="231450"/>
                  </a:lnTo>
                  <a:cubicBezTo>
                    <a:pt x="3366787" y="248509"/>
                    <a:pt x="3352959" y="262338"/>
                    <a:pt x="3335900" y="262338"/>
                  </a:cubicBezTo>
                  <a:lnTo>
                    <a:pt x="30887" y="262338"/>
                  </a:lnTo>
                  <a:cubicBezTo>
                    <a:pt x="13829" y="262338"/>
                    <a:pt x="0" y="248509"/>
                    <a:pt x="0" y="231450"/>
                  </a:cubicBezTo>
                  <a:lnTo>
                    <a:pt x="0" y="30887"/>
                  </a:lnTo>
                  <a:cubicBezTo>
                    <a:pt x="0" y="13829"/>
                    <a:pt x="13829" y="0"/>
                    <a:pt x="30887" y="0"/>
                  </a:cubicBezTo>
                  <a:close/>
                </a:path>
              </a:pathLst>
            </a:custGeom>
            <a:solidFill>
              <a:srgbClr val="75C73E"/>
            </a:solidFill>
          </p:spPr>
          <p:txBody>
            <a:bodyPr/>
            <a:lstStyle/>
            <a:p>
              <a:endParaRPr lang="el-GR"/>
            </a:p>
          </p:txBody>
        </p:sp>
        <p:sp>
          <p:nvSpPr>
            <p:cNvPr id="22" name="TextBox 22"/>
            <p:cNvSpPr txBox="1"/>
            <p:nvPr/>
          </p:nvSpPr>
          <p:spPr>
            <a:xfrm>
              <a:off x="0" y="19050"/>
              <a:ext cx="3366787" cy="243288"/>
            </a:xfrm>
            <a:prstGeom prst="rect">
              <a:avLst/>
            </a:prstGeom>
          </p:spPr>
          <p:txBody>
            <a:bodyPr lIns="50800" tIns="50800" rIns="50800" bIns="50800" rtlCol="0" anchor="ctr"/>
            <a:lstStyle/>
            <a:p>
              <a:pPr algn="ctr">
                <a:lnSpc>
                  <a:spcPts val="2592"/>
                </a:lnSpc>
              </a:pPr>
              <a:endParaRPr/>
            </a:p>
          </p:txBody>
        </p:sp>
      </p:grpSp>
      <p:grpSp>
        <p:nvGrpSpPr>
          <p:cNvPr id="23" name="Group 23"/>
          <p:cNvGrpSpPr/>
          <p:nvPr/>
        </p:nvGrpSpPr>
        <p:grpSpPr>
          <a:xfrm>
            <a:off x="4781204" y="992505"/>
            <a:ext cx="12577343" cy="838197"/>
            <a:chOff x="0" y="0"/>
            <a:chExt cx="16769790" cy="1117596"/>
          </a:xfrm>
        </p:grpSpPr>
        <p:sp>
          <p:nvSpPr>
            <p:cNvPr id="24" name="Freeform 24"/>
            <p:cNvSpPr/>
            <p:nvPr/>
          </p:nvSpPr>
          <p:spPr>
            <a:xfrm>
              <a:off x="0" y="0"/>
              <a:ext cx="16769790" cy="1117596"/>
            </a:xfrm>
            <a:custGeom>
              <a:avLst/>
              <a:gdLst/>
              <a:ahLst/>
              <a:cxnLst/>
              <a:rect l="l" t="t" r="r" b="b"/>
              <a:pathLst>
                <a:path w="16769790" h="1117596">
                  <a:moveTo>
                    <a:pt x="0" y="0"/>
                  </a:moveTo>
                  <a:lnTo>
                    <a:pt x="16769790" y="0"/>
                  </a:lnTo>
                  <a:lnTo>
                    <a:pt x="16769790" y="1117596"/>
                  </a:lnTo>
                  <a:lnTo>
                    <a:pt x="0" y="1117596"/>
                  </a:lnTo>
                  <a:close/>
                </a:path>
              </a:pathLst>
            </a:custGeom>
            <a:solidFill>
              <a:srgbClr val="000000">
                <a:alpha val="0"/>
              </a:srgbClr>
            </a:solidFill>
          </p:spPr>
          <p:txBody>
            <a:bodyPr/>
            <a:lstStyle/>
            <a:p>
              <a:endParaRPr lang="el-GR"/>
            </a:p>
          </p:txBody>
        </p:sp>
        <p:sp>
          <p:nvSpPr>
            <p:cNvPr id="25" name="TextBox 25"/>
            <p:cNvSpPr txBox="1"/>
            <p:nvPr/>
          </p:nvSpPr>
          <p:spPr>
            <a:xfrm>
              <a:off x="0" y="66675"/>
              <a:ext cx="16769790" cy="1050921"/>
            </a:xfrm>
            <a:prstGeom prst="rect">
              <a:avLst/>
            </a:prstGeom>
          </p:spPr>
          <p:txBody>
            <a:bodyPr lIns="0" tIns="0" rIns="0" bIns="0" rtlCol="0" anchor="b"/>
            <a:lstStyle/>
            <a:p>
              <a:pPr>
                <a:lnSpc>
                  <a:spcPts val="6480"/>
                </a:lnSpc>
              </a:pPr>
              <a:r>
                <a:rPr lang="es-ES" sz="6000" b="1" dirty="0">
                  <a:solidFill>
                    <a:srgbClr val="FFFFFF"/>
                  </a:solidFill>
                  <a:latin typeface="Georgia Bold"/>
                  <a:ea typeface="Georgia Bold"/>
                  <a:cs typeface="Georgia Bold"/>
                  <a:sym typeface="Georgia Bold"/>
                </a:rPr>
                <a:t>El sector textil hoy en día</a:t>
              </a:r>
              <a:endParaRPr lang="en-US" sz="6000" b="1" dirty="0">
                <a:solidFill>
                  <a:srgbClr val="FFFFFF"/>
                </a:solidFill>
                <a:latin typeface="Georgia Bold"/>
                <a:ea typeface="Georgia Bold"/>
                <a:cs typeface="Georgia Bold"/>
                <a:sym typeface="Georgia Bold"/>
              </a:endParaRPr>
            </a:p>
          </p:txBody>
        </p:sp>
      </p:grpSp>
      <p:sp>
        <p:nvSpPr>
          <p:cNvPr id="26" name="TextBox 26"/>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sp>
        <p:nvSpPr>
          <p:cNvPr id="27" name="TextBox 27"/>
          <p:cNvSpPr txBox="1"/>
          <p:nvPr/>
        </p:nvSpPr>
        <p:spPr>
          <a:xfrm>
            <a:off x="1052204" y="2308020"/>
            <a:ext cx="10523675" cy="487313"/>
          </a:xfrm>
          <a:prstGeom prst="rect">
            <a:avLst/>
          </a:prstGeom>
        </p:spPr>
        <p:txBody>
          <a:bodyPr lIns="0" tIns="0" rIns="0" bIns="0" rtlCol="0" anchor="t">
            <a:spAutoFit/>
          </a:bodyPr>
          <a:lstStyle/>
          <a:p>
            <a:pPr>
              <a:lnSpc>
                <a:spcPts val="3761"/>
              </a:lnSpc>
            </a:pPr>
            <a:r>
              <a:rPr lang="es-ES" sz="3299" b="1" dirty="0">
                <a:solidFill>
                  <a:srgbClr val="FFFFFF"/>
                </a:solidFill>
                <a:latin typeface="Arial Bold"/>
                <a:ea typeface="Arial Bold"/>
                <a:cs typeface="Arial Bold"/>
                <a:sym typeface="Arial Bold"/>
              </a:rPr>
              <a:t>ESCENARIO 3 – RESIDUOS TEXTILES Y RECICLAJE</a:t>
            </a:r>
            <a:endParaRPr lang="en-US" sz="3299" b="1" dirty="0">
              <a:solidFill>
                <a:srgbClr val="FFFFFF"/>
              </a:solidFill>
              <a:latin typeface="Arial Bold"/>
              <a:ea typeface="Arial Bold"/>
              <a:cs typeface="Arial Bold"/>
              <a:sym typeface="Arial Bold"/>
            </a:endParaRPr>
          </a:p>
        </p:txBody>
      </p:sp>
      <p:grpSp>
        <p:nvGrpSpPr>
          <p:cNvPr id="28" name="Group 28"/>
          <p:cNvGrpSpPr/>
          <p:nvPr/>
        </p:nvGrpSpPr>
        <p:grpSpPr>
          <a:xfrm>
            <a:off x="11973699" y="4856042"/>
            <a:ext cx="4739949" cy="930560"/>
            <a:chOff x="0" y="0"/>
            <a:chExt cx="1248382" cy="245086"/>
          </a:xfrm>
        </p:grpSpPr>
        <p:sp>
          <p:nvSpPr>
            <p:cNvPr id="29" name="Freeform 29"/>
            <p:cNvSpPr/>
            <p:nvPr/>
          </p:nvSpPr>
          <p:spPr>
            <a:xfrm>
              <a:off x="0" y="0"/>
              <a:ext cx="1248382" cy="245086"/>
            </a:xfrm>
            <a:custGeom>
              <a:avLst/>
              <a:gdLst/>
              <a:ahLst/>
              <a:cxnLst/>
              <a:rect l="l" t="t" r="r" b="b"/>
              <a:pathLst>
                <a:path w="1248382" h="245086">
                  <a:moveTo>
                    <a:pt x="0" y="0"/>
                  </a:moveTo>
                  <a:lnTo>
                    <a:pt x="1248382" y="0"/>
                  </a:lnTo>
                  <a:lnTo>
                    <a:pt x="1248382" y="245086"/>
                  </a:lnTo>
                  <a:lnTo>
                    <a:pt x="0" y="245086"/>
                  </a:lnTo>
                  <a:close/>
                </a:path>
              </a:pathLst>
            </a:custGeom>
            <a:solidFill>
              <a:srgbClr val="EDE9FF"/>
            </a:solidFill>
          </p:spPr>
          <p:txBody>
            <a:bodyPr/>
            <a:lstStyle/>
            <a:p>
              <a:endParaRPr lang="el-GR"/>
            </a:p>
          </p:txBody>
        </p:sp>
        <p:sp>
          <p:nvSpPr>
            <p:cNvPr id="30" name="TextBox 30"/>
            <p:cNvSpPr txBox="1"/>
            <p:nvPr/>
          </p:nvSpPr>
          <p:spPr>
            <a:xfrm>
              <a:off x="0" y="-19050"/>
              <a:ext cx="1248382" cy="264136"/>
            </a:xfrm>
            <a:prstGeom prst="rect">
              <a:avLst/>
            </a:prstGeom>
          </p:spPr>
          <p:txBody>
            <a:bodyPr lIns="50800" tIns="50800" rIns="50800" bIns="50800" rtlCol="0" anchor="ctr"/>
            <a:lstStyle/>
            <a:p>
              <a:pPr algn="ctr">
                <a:lnSpc>
                  <a:spcPts val="2644"/>
                </a:lnSpc>
              </a:pPr>
              <a:endParaRPr/>
            </a:p>
          </p:txBody>
        </p:sp>
      </p:grpSp>
      <p:sp>
        <p:nvSpPr>
          <p:cNvPr id="31" name="TextBox 31"/>
          <p:cNvSpPr txBox="1"/>
          <p:nvPr/>
        </p:nvSpPr>
        <p:spPr>
          <a:xfrm>
            <a:off x="1052204" y="3426865"/>
            <a:ext cx="15375135" cy="1221486"/>
          </a:xfrm>
          <a:prstGeom prst="rect">
            <a:avLst/>
          </a:prstGeom>
        </p:spPr>
        <p:txBody>
          <a:bodyPr lIns="0" tIns="0" rIns="0" bIns="0" rtlCol="0" anchor="t">
            <a:spAutoFit/>
          </a:bodyPr>
          <a:lstStyle/>
          <a:p>
            <a:pPr>
              <a:lnSpc>
                <a:spcPts val="3191"/>
              </a:lnSpc>
            </a:pPr>
            <a:r>
              <a:rPr lang="es-ES" sz="2799" dirty="0">
                <a:solidFill>
                  <a:srgbClr val="C0FF99"/>
                </a:solidFill>
                <a:latin typeface="Arial"/>
                <a:ea typeface="Arial"/>
                <a:cs typeface="Arial"/>
                <a:sym typeface="Arial"/>
              </a:rPr>
              <a:t>Los residuos textiles dañan el medio ambiente al contaminar la tierra, el agua y el aire.  La ropa desechada tarda años en descomponerse, liberando toxinas en el suelo. Los </a:t>
            </a:r>
            <a:r>
              <a:rPr lang="es-ES" sz="2799" dirty="0" err="1">
                <a:solidFill>
                  <a:srgbClr val="C0FF99"/>
                </a:solidFill>
                <a:latin typeface="Arial"/>
                <a:ea typeface="Arial"/>
                <a:cs typeface="Arial"/>
                <a:sym typeface="Arial"/>
              </a:rPr>
              <a:t>microplásticos</a:t>
            </a:r>
            <a:r>
              <a:rPr lang="es-ES" sz="2799" dirty="0">
                <a:solidFill>
                  <a:srgbClr val="C0FF99"/>
                </a:solidFill>
                <a:latin typeface="Arial"/>
                <a:ea typeface="Arial"/>
                <a:cs typeface="Arial"/>
                <a:sym typeface="Arial"/>
              </a:rPr>
              <a:t> y los productos químicos tóxicos contaminan aún más los ecosistemas.</a:t>
            </a:r>
            <a:endParaRPr lang="en-US" sz="2799" dirty="0">
              <a:solidFill>
                <a:srgbClr val="C0FF99"/>
              </a:solidFill>
              <a:latin typeface="Arial"/>
              <a:ea typeface="Arial"/>
              <a:cs typeface="Arial"/>
              <a:sym typeface="Arial"/>
            </a:endParaRPr>
          </a:p>
        </p:txBody>
      </p:sp>
      <p:sp>
        <p:nvSpPr>
          <p:cNvPr id="32" name="TextBox 32"/>
          <p:cNvSpPr txBox="1"/>
          <p:nvPr/>
        </p:nvSpPr>
        <p:spPr>
          <a:xfrm>
            <a:off x="1028700" y="7499117"/>
            <a:ext cx="10547179" cy="844783"/>
          </a:xfrm>
          <a:prstGeom prst="rect">
            <a:avLst/>
          </a:prstGeom>
        </p:spPr>
        <p:txBody>
          <a:bodyPr lIns="0" tIns="0" rIns="0" bIns="0" rtlCol="0" anchor="t">
            <a:spAutoFit/>
          </a:bodyPr>
          <a:lstStyle/>
          <a:p>
            <a:pPr>
              <a:lnSpc>
                <a:spcPts val="3360"/>
              </a:lnSpc>
              <a:spcBef>
                <a:spcPct val="0"/>
              </a:spcBef>
            </a:pPr>
            <a:r>
              <a:rPr lang="es-ES" sz="2800" dirty="0">
                <a:solidFill>
                  <a:srgbClr val="FFFFFF"/>
                </a:solidFill>
                <a:latin typeface="Arial"/>
                <a:ea typeface="Arial"/>
                <a:cs typeface="Arial"/>
                <a:sym typeface="Arial"/>
              </a:rPr>
              <a:t>Técnicas de reciclaje textil a textil: reciclaje mecánico y reciclaje químico, reciclaje </a:t>
            </a:r>
            <a:r>
              <a:rPr lang="es-ES" sz="2800" dirty="0" err="1">
                <a:solidFill>
                  <a:srgbClr val="FFFFFF"/>
                </a:solidFill>
                <a:latin typeface="Arial"/>
                <a:ea typeface="Arial"/>
                <a:cs typeface="Arial"/>
                <a:sym typeface="Arial"/>
              </a:rPr>
              <a:t>termomecánico</a:t>
            </a:r>
            <a:r>
              <a:rPr lang="es-ES" sz="2800" dirty="0">
                <a:solidFill>
                  <a:srgbClr val="FFFFFF"/>
                </a:solidFill>
                <a:latin typeface="Arial"/>
                <a:ea typeface="Arial"/>
                <a:cs typeface="Arial"/>
                <a:sym typeface="Arial"/>
              </a:rPr>
              <a:t> y termoquímico</a:t>
            </a:r>
            <a:endParaRPr lang="en-US" sz="2800" dirty="0">
              <a:solidFill>
                <a:srgbClr val="FFFFFF"/>
              </a:solidFill>
              <a:latin typeface="Arial"/>
              <a:ea typeface="Arial"/>
              <a:cs typeface="Arial"/>
              <a:sym typeface="Arial"/>
            </a:endParaRPr>
          </a:p>
        </p:txBody>
      </p:sp>
      <p:sp>
        <p:nvSpPr>
          <p:cNvPr id="33" name="TextBox 33"/>
          <p:cNvSpPr txBox="1"/>
          <p:nvPr/>
        </p:nvSpPr>
        <p:spPr>
          <a:xfrm>
            <a:off x="1028700" y="4905601"/>
            <a:ext cx="10740975" cy="1280800"/>
          </a:xfrm>
          <a:prstGeom prst="rect">
            <a:avLst/>
          </a:prstGeom>
        </p:spPr>
        <p:txBody>
          <a:bodyPr lIns="0" tIns="0" rIns="0" bIns="0" rtlCol="0" anchor="t">
            <a:spAutoFit/>
          </a:bodyPr>
          <a:lstStyle/>
          <a:p>
            <a:pPr>
              <a:lnSpc>
                <a:spcPts val="3360"/>
              </a:lnSpc>
              <a:spcBef>
                <a:spcPct val="0"/>
              </a:spcBef>
            </a:pPr>
            <a:r>
              <a:rPr lang="es-ES" sz="2800" dirty="0">
                <a:solidFill>
                  <a:srgbClr val="FFFFFF"/>
                </a:solidFill>
                <a:latin typeface="Arial"/>
                <a:ea typeface="Arial"/>
                <a:cs typeface="Arial"/>
                <a:sym typeface="Arial"/>
              </a:rPr>
              <a:t>En Europa: una media de 16 kg de residuos textiles por persona al año, de los cuales 4,4 kg se recogen por separado para su reutilización y reciclaje</a:t>
            </a:r>
            <a:endParaRPr lang="en-US" sz="2800" dirty="0">
              <a:solidFill>
                <a:srgbClr val="FFFFFF"/>
              </a:solidFill>
              <a:latin typeface="Arial"/>
              <a:ea typeface="Arial"/>
              <a:cs typeface="Arial"/>
              <a:sym typeface="Arial"/>
            </a:endParaRPr>
          </a:p>
        </p:txBody>
      </p:sp>
      <p:sp>
        <p:nvSpPr>
          <p:cNvPr id="34" name="TextBox 34"/>
          <p:cNvSpPr txBox="1"/>
          <p:nvPr/>
        </p:nvSpPr>
        <p:spPr>
          <a:xfrm>
            <a:off x="12050128" y="5081752"/>
            <a:ext cx="4587091" cy="408766"/>
          </a:xfrm>
          <a:prstGeom prst="rect">
            <a:avLst/>
          </a:prstGeom>
        </p:spPr>
        <p:txBody>
          <a:bodyPr lIns="0" tIns="0" rIns="0" bIns="0" rtlCol="0" anchor="t">
            <a:spAutoFit/>
          </a:bodyPr>
          <a:lstStyle/>
          <a:p>
            <a:pPr algn="ctr">
              <a:lnSpc>
                <a:spcPts val="3360"/>
              </a:lnSpc>
              <a:spcBef>
                <a:spcPct val="0"/>
              </a:spcBef>
            </a:pPr>
            <a:r>
              <a:rPr lang="en-US" sz="2800" dirty="0" err="1">
                <a:solidFill>
                  <a:srgbClr val="8D5CFF"/>
                </a:solidFill>
                <a:latin typeface="Arial"/>
                <a:ea typeface="Arial"/>
                <a:cs typeface="Arial"/>
                <a:sym typeface="Arial"/>
              </a:rPr>
              <a:t>Desafío</a:t>
            </a:r>
            <a:r>
              <a:rPr lang="en-US" sz="2800" dirty="0">
                <a:solidFill>
                  <a:srgbClr val="8D5CFF"/>
                </a:solidFill>
                <a:latin typeface="Arial"/>
                <a:ea typeface="Arial"/>
                <a:cs typeface="Arial"/>
                <a:sym typeface="Arial"/>
              </a:rPr>
              <a:t> de la Cosecha</a:t>
            </a:r>
          </a:p>
        </p:txBody>
      </p:sp>
      <p:sp>
        <p:nvSpPr>
          <p:cNvPr id="35" name="TextBox 35"/>
          <p:cNvSpPr txBox="1"/>
          <p:nvPr/>
        </p:nvSpPr>
        <p:spPr>
          <a:xfrm>
            <a:off x="1052204" y="6343650"/>
            <a:ext cx="10802208" cy="857250"/>
          </a:xfrm>
          <a:prstGeom prst="rect">
            <a:avLst/>
          </a:prstGeom>
        </p:spPr>
        <p:txBody>
          <a:bodyPr lIns="0" tIns="0" rIns="0" bIns="0" rtlCol="0" anchor="t">
            <a:spAutoFit/>
          </a:bodyPr>
          <a:lstStyle/>
          <a:p>
            <a:pPr>
              <a:lnSpc>
                <a:spcPts val="3359"/>
              </a:lnSpc>
              <a:spcBef>
                <a:spcPct val="0"/>
              </a:spcBef>
            </a:pPr>
            <a:r>
              <a:rPr lang="es-ES" sz="2799" dirty="0">
                <a:solidFill>
                  <a:srgbClr val="FFFFFF"/>
                </a:solidFill>
                <a:latin typeface="Arial"/>
                <a:ea typeface="Arial"/>
                <a:cs typeface="Arial"/>
                <a:sym typeface="Arial"/>
              </a:rPr>
              <a:t>El nivel actual de textiles reciclados que se utilizan para producir ropa nueva sigue siendo aproximadamente del 1%</a:t>
            </a:r>
            <a:endParaRPr lang="en-US" sz="2799" dirty="0">
              <a:solidFill>
                <a:srgbClr val="FFFFFF"/>
              </a:solidFill>
              <a:latin typeface="Arial"/>
              <a:ea typeface="Arial"/>
              <a:cs typeface="Arial"/>
              <a:sym typeface="Arial"/>
            </a:endParaRPr>
          </a:p>
        </p:txBody>
      </p:sp>
      <p:grpSp>
        <p:nvGrpSpPr>
          <p:cNvPr id="36" name="Group 36"/>
          <p:cNvGrpSpPr/>
          <p:nvPr/>
        </p:nvGrpSpPr>
        <p:grpSpPr>
          <a:xfrm>
            <a:off x="11973699" y="6148552"/>
            <a:ext cx="4739949" cy="930560"/>
            <a:chOff x="0" y="0"/>
            <a:chExt cx="1248382" cy="245086"/>
          </a:xfrm>
        </p:grpSpPr>
        <p:sp>
          <p:nvSpPr>
            <p:cNvPr id="37" name="Freeform 37"/>
            <p:cNvSpPr/>
            <p:nvPr/>
          </p:nvSpPr>
          <p:spPr>
            <a:xfrm>
              <a:off x="0" y="0"/>
              <a:ext cx="1248382" cy="245086"/>
            </a:xfrm>
            <a:custGeom>
              <a:avLst/>
              <a:gdLst/>
              <a:ahLst/>
              <a:cxnLst/>
              <a:rect l="l" t="t" r="r" b="b"/>
              <a:pathLst>
                <a:path w="1248382" h="245086">
                  <a:moveTo>
                    <a:pt x="0" y="0"/>
                  </a:moveTo>
                  <a:lnTo>
                    <a:pt x="1248382" y="0"/>
                  </a:lnTo>
                  <a:lnTo>
                    <a:pt x="1248382" y="245086"/>
                  </a:lnTo>
                  <a:lnTo>
                    <a:pt x="0" y="245086"/>
                  </a:lnTo>
                  <a:close/>
                </a:path>
              </a:pathLst>
            </a:custGeom>
            <a:solidFill>
              <a:srgbClr val="EDE9FF"/>
            </a:solidFill>
          </p:spPr>
          <p:txBody>
            <a:bodyPr/>
            <a:lstStyle/>
            <a:p>
              <a:endParaRPr lang="el-GR"/>
            </a:p>
          </p:txBody>
        </p:sp>
        <p:sp>
          <p:nvSpPr>
            <p:cNvPr id="38" name="TextBox 38"/>
            <p:cNvSpPr txBox="1"/>
            <p:nvPr/>
          </p:nvSpPr>
          <p:spPr>
            <a:xfrm>
              <a:off x="0" y="-19050"/>
              <a:ext cx="1248382" cy="264136"/>
            </a:xfrm>
            <a:prstGeom prst="rect">
              <a:avLst/>
            </a:prstGeom>
          </p:spPr>
          <p:txBody>
            <a:bodyPr lIns="50800" tIns="50800" rIns="50800" bIns="50800" rtlCol="0" anchor="ctr"/>
            <a:lstStyle/>
            <a:p>
              <a:pPr algn="ctr">
                <a:lnSpc>
                  <a:spcPts val="2644"/>
                </a:lnSpc>
              </a:pPr>
              <a:endParaRPr/>
            </a:p>
          </p:txBody>
        </p:sp>
      </p:grpSp>
      <p:sp>
        <p:nvSpPr>
          <p:cNvPr id="39" name="TextBox 39"/>
          <p:cNvSpPr txBox="1"/>
          <p:nvPr/>
        </p:nvSpPr>
        <p:spPr>
          <a:xfrm>
            <a:off x="12050128" y="6372451"/>
            <a:ext cx="4587091" cy="408766"/>
          </a:xfrm>
          <a:prstGeom prst="rect">
            <a:avLst/>
          </a:prstGeom>
        </p:spPr>
        <p:txBody>
          <a:bodyPr lIns="0" tIns="0" rIns="0" bIns="0" rtlCol="0" anchor="t">
            <a:spAutoFit/>
          </a:bodyPr>
          <a:lstStyle/>
          <a:p>
            <a:pPr algn="ctr">
              <a:lnSpc>
                <a:spcPts val="3360"/>
              </a:lnSpc>
              <a:spcBef>
                <a:spcPct val="0"/>
              </a:spcBef>
            </a:pPr>
            <a:r>
              <a:rPr lang="en-US" sz="2800" dirty="0" err="1">
                <a:solidFill>
                  <a:srgbClr val="8D5CFF"/>
                </a:solidFill>
                <a:latin typeface="Arial"/>
                <a:ea typeface="Arial"/>
                <a:cs typeface="Arial"/>
                <a:sym typeface="Arial"/>
              </a:rPr>
              <a:t>Desafío</a:t>
            </a:r>
            <a:r>
              <a:rPr lang="en-US" sz="2800" dirty="0">
                <a:solidFill>
                  <a:srgbClr val="8D5CFF"/>
                </a:solidFill>
                <a:latin typeface="Arial"/>
                <a:ea typeface="Arial"/>
                <a:cs typeface="Arial"/>
                <a:sym typeface="Arial"/>
              </a:rPr>
              <a:t> de la </a:t>
            </a:r>
            <a:r>
              <a:rPr lang="en-US" sz="2800" dirty="0" err="1">
                <a:solidFill>
                  <a:srgbClr val="8D5CFF"/>
                </a:solidFill>
                <a:latin typeface="Arial"/>
                <a:ea typeface="Arial"/>
                <a:cs typeface="Arial"/>
                <a:sym typeface="Arial"/>
              </a:rPr>
              <a:t>demanda</a:t>
            </a:r>
            <a:endParaRPr lang="en-US" sz="2800" dirty="0">
              <a:solidFill>
                <a:srgbClr val="8D5CFF"/>
              </a:solidFill>
              <a:latin typeface="Arial"/>
              <a:ea typeface="Arial"/>
              <a:cs typeface="Arial"/>
              <a:sym typeface="Arial"/>
            </a:endParaRPr>
          </a:p>
        </p:txBody>
      </p:sp>
      <p:grpSp>
        <p:nvGrpSpPr>
          <p:cNvPr id="40" name="Group 40"/>
          <p:cNvGrpSpPr/>
          <p:nvPr/>
        </p:nvGrpSpPr>
        <p:grpSpPr>
          <a:xfrm>
            <a:off x="11973699" y="7415501"/>
            <a:ext cx="4739949" cy="930560"/>
            <a:chOff x="0" y="0"/>
            <a:chExt cx="1248382" cy="245086"/>
          </a:xfrm>
        </p:grpSpPr>
        <p:sp>
          <p:nvSpPr>
            <p:cNvPr id="41" name="Freeform 41"/>
            <p:cNvSpPr/>
            <p:nvPr/>
          </p:nvSpPr>
          <p:spPr>
            <a:xfrm>
              <a:off x="0" y="0"/>
              <a:ext cx="1248382" cy="245086"/>
            </a:xfrm>
            <a:custGeom>
              <a:avLst/>
              <a:gdLst/>
              <a:ahLst/>
              <a:cxnLst/>
              <a:rect l="l" t="t" r="r" b="b"/>
              <a:pathLst>
                <a:path w="1248382" h="245086">
                  <a:moveTo>
                    <a:pt x="0" y="0"/>
                  </a:moveTo>
                  <a:lnTo>
                    <a:pt x="1248382" y="0"/>
                  </a:lnTo>
                  <a:lnTo>
                    <a:pt x="1248382" y="245086"/>
                  </a:lnTo>
                  <a:lnTo>
                    <a:pt x="0" y="245086"/>
                  </a:lnTo>
                  <a:close/>
                </a:path>
              </a:pathLst>
            </a:custGeom>
            <a:solidFill>
              <a:srgbClr val="EDE9FF"/>
            </a:solidFill>
          </p:spPr>
          <p:txBody>
            <a:bodyPr/>
            <a:lstStyle/>
            <a:p>
              <a:endParaRPr lang="el-GR"/>
            </a:p>
          </p:txBody>
        </p:sp>
        <p:sp>
          <p:nvSpPr>
            <p:cNvPr id="42" name="TextBox 42"/>
            <p:cNvSpPr txBox="1"/>
            <p:nvPr/>
          </p:nvSpPr>
          <p:spPr>
            <a:xfrm>
              <a:off x="0" y="-19050"/>
              <a:ext cx="1248382" cy="264136"/>
            </a:xfrm>
            <a:prstGeom prst="rect">
              <a:avLst/>
            </a:prstGeom>
          </p:spPr>
          <p:txBody>
            <a:bodyPr lIns="50800" tIns="50800" rIns="50800" bIns="50800" rtlCol="0" anchor="ctr"/>
            <a:lstStyle/>
            <a:p>
              <a:pPr algn="ctr">
                <a:lnSpc>
                  <a:spcPts val="2644"/>
                </a:lnSpc>
              </a:pPr>
              <a:endParaRPr/>
            </a:p>
          </p:txBody>
        </p:sp>
      </p:grpSp>
      <p:sp>
        <p:nvSpPr>
          <p:cNvPr id="43" name="TextBox 43"/>
          <p:cNvSpPr txBox="1"/>
          <p:nvPr/>
        </p:nvSpPr>
        <p:spPr>
          <a:xfrm>
            <a:off x="12050128" y="7652181"/>
            <a:ext cx="4587091" cy="408766"/>
          </a:xfrm>
          <a:prstGeom prst="rect">
            <a:avLst/>
          </a:prstGeom>
        </p:spPr>
        <p:txBody>
          <a:bodyPr lIns="0" tIns="0" rIns="0" bIns="0" rtlCol="0" anchor="t">
            <a:spAutoFit/>
          </a:bodyPr>
          <a:lstStyle/>
          <a:p>
            <a:pPr algn="ctr">
              <a:lnSpc>
                <a:spcPts val="3360"/>
              </a:lnSpc>
              <a:spcBef>
                <a:spcPct val="0"/>
              </a:spcBef>
            </a:pPr>
            <a:r>
              <a:rPr lang="en-US" sz="2800" dirty="0" err="1">
                <a:solidFill>
                  <a:srgbClr val="8D5CFF"/>
                </a:solidFill>
                <a:latin typeface="Arial"/>
                <a:ea typeface="Arial"/>
                <a:cs typeface="Arial"/>
                <a:sym typeface="Arial"/>
              </a:rPr>
              <a:t>Desafíos</a:t>
            </a:r>
            <a:r>
              <a:rPr lang="en-US" sz="2800" dirty="0">
                <a:solidFill>
                  <a:srgbClr val="8D5CFF"/>
                </a:solidFill>
                <a:latin typeface="Arial"/>
                <a:ea typeface="Arial"/>
                <a:cs typeface="Arial"/>
                <a:sym typeface="Arial"/>
              </a:rPr>
              <a:t> </a:t>
            </a:r>
            <a:r>
              <a:rPr lang="en-US" sz="2800" dirty="0" err="1">
                <a:solidFill>
                  <a:srgbClr val="8D5CFF"/>
                </a:solidFill>
                <a:latin typeface="Arial"/>
                <a:ea typeface="Arial"/>
                <a:cs typeface="Arial"/>
                <a:sym typeface="Arial"/>
              </a:rPr>
              <a:t>tecnológicos</a:t>
            </a:r>
            <a:endParaRPr lang="en-US" sz="2800" dirty="0">
              <a:solidFill>
                <a:srgbClr val="8D5CFF"/>
              </a:solidFill>
              <a:latin typeface="Arial"/>
              <a:ea typeface="Arial"/>
              <a:cs typeface="Arial"/>
              <a:sym typeface="Arial"/>
            </a:endParaRPr>
          </a:p>
        </p:txBody>
      </p:sp>
      <p:pic>
        <p:nvPicPr>
          <p:cNvPr id="44" name="Picture 2" descr="Cofinanciado por el programa Erasmus+ de la Unión Europea Horizontal">
            <a:extLst>
              <a:ext uri="{FF2B5EF4-FFF2-40B4-BE49-F238E27FC236}">
                <a16:creationId xmlns:a16="http://schemas.microsoft.com/office/drawing/2014/main" id="{A1B8A74C-E0CF-325D-19F8-AB8BD1C335C3}"/>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p:nvPr/>
        </p:nvGrpSpPr>
        <p:grpSpPr>
          <a:xfrm>
            <a:off x="643949" y="587916"/>
            <a:ext cx="17000100" cy="2494187"/>
            <a:chOff x="0" y="0"/>
            <a:chExt cx="22666800" cy="3325582"/>
          </a:xfrm>
        </p:grpSpPr>
        <p:sp>
          <p:nvSpPr>
            <p:cNvPr id="20" name="Freeform 20"/>
            <p:cNvSpPr/>
            <p:nvPr/>
          </p:nvSpPr>
          <p:spPr>
            <a:xfrm>
              <a:off x="0" y="0"/>
              <a:ext cx="22666799" cy="3325582"/>
            </a:xfrm>
            <a:custGeom>
              <a:avLst/>
              <a:gdLst/>
              <a:ahLst/>
              <a:cxnLst/>
              <a:rect l="l" t="t" r="r" b="b"/>
              <a:pathLst>
                <a:path w="22666799" h="3325582">
                  <a:moveTo>
                    <a:pt x="0" y="0"/>
                  </a:moveTo>
                  <a:lnTo>
                    <a:pt x="22666799" y="0"/>
                  </a:lnTo>
                  <a:lnTo>
                    <a:pt x="22666799" y="3325582"/>
                  </a:lnTo>
                  <a:lnTo>
                    <a:pt x="0" y="3325582"/>
                  </a:lnTo>
                  <a:close/>
                </a:path>
              </a:pathLst>
            </a:custGeom>
            <a:solidFill>
              <a:srgbClr val="000000">
                <a:alpha val="0"/>
              </a:srgbClr>
            </a:solidFill>
          </p:spPr>
          <p:txBody>
            <a:bodyPr/>
            <a:lstStyle/>
            <a:p>
              <a:endParaRPr lang="el-GR"/>
            </a:p>
          </p:txBody>
        </p:sp>
        <p:sp>
          <p:nvSpPr>
            <p:cNvPr id="21" name="TextBox 21"/>
            <p:cNvSpPr txBox="1"/>
            <p:nvPr/>
          </p:nvSpPr>
          <p:spPr>
            <a:xfrm>
              <a:off x="0" y="-66675"/>
              <a:ext cx="22666800" cy="3392257"/>
            </a:xfrm>
            <a:prstGeom prst="rect">
              <a:avLst/>
            </a:prstGeom>
          </p:spPr>
          <p:txBody>
            <a:bodyPr lIns="0" tIns="0" rIns="0" bIns="0" rtlCol="0" anchor="ctr"/>
            <a:lstStyle/>
            <a:p>
              <a:pPr algn="ctr">
                <a:lnSpc>
                  <a:spcPts val="4967"/>
                </a:lnSpc>
              </a:pPr>
              <a:r>
                <a:rPr lang="es-ES" sz="3600" b="1" dirty="0">
                  <a:solidFill>
                    <a:srgbClr val="75C73E"/>
                  </a:solidFill>
                  <a:latin typeface="Georgia Bold"/>
                  <a:ea typeface="Georgia Bold"/>
                  <a:cs typeface="Georgia Bold"/>
                  <a:sym typeface="Georgia Bold"/>
                </a:rPr>
                <a:t>Nuestro objetivo es dotar a las mujeres de los conocimientos y habilidades necesarios en desarrollo sostenible y resiliencia, para que puedan asumir de forma eficaz cargos de gestión y liderazgo en la industria textil.</a:t>
              </a:r>
              <a:endParaRPr lang="en-US" sz="3600" b="1" dirty="0">
                <a:solidFill>
                  <a:srgbClr val="75C73E"/>
                </a:solidFill>
                <a:latin typeface="Georgia Bold"/>
                <a:ea typeface="Georgia Bold"/>
                <a:cs typeface="Georgia Bold"/>
                <a:sym typeface="Georgia Bold"/>
              </a:endParaRPr>
            </a:p>
          </p:txBody>
        </p:sp>
      </p:grpSp>
      <p:grpSp>
        <p:nvGrpSpPr>
          <p:cNvPr id="22" name="Group 22"/>
          <p:cNvGrpSpPr>
            <a:grpSpLocks noChangeAspect="1"/>
          </p:cNvGrpSpPr>
          <p:nvPr/>
        </p:nvGrpSpPr>
        <p:grpSpPr>
          <a:xfrm>
            <a:off x="12977366" y="5982057"/>
            <a:ext cx="3709575" cy="1241588"/>
            <a:chOff x="0" y="0"/>
            <a:chExt cx="4946100" cy="1655450"/>
          </a:xfrm>
        </p:grpSpPr>
        <p:sp>
          <p:nvSpPr>
            <p:cNvPr id="23" name="Freeform 23"/>
            <p:cNvSpPr/>
            <p:nvPr/>
          </p:nvSpPr>
          <p:spPr>
            <a:xfrm>
              <a:off x="0" y="0"/>
              <a:ext cx="4946142" cy="1655445"/>
            </a:xfrm>
            <a:custGeom>
              <a:avLst/>
              <a:gdLst/>
              <a:ahLst/>
              <a:cxnLst/>
              <a:rect l="l" t="t" r="r" b="b"/>
              <a:pathLst>
                <a:path w="4946142" h="1655445">
                  <a:moveTo>
                    <a:pt x="0" y="0"/>
                  </a:moveTo>
                  <a:lnTo>
                    <a:pt x="4946142" y="0"/>
                  </a:lnTo>
                  <a:lnTo>
                    <a:pt x="4946142" y="1655445"/>
                  </a:lnTo>
                  <a:lnTo>
                    <a:pt x="0" y="1655445"/>
                  </a:lnTo>
                  <a:lnTo>
                    <a:pt x="0" y="0"/>
                  </a:lnTo>
                  <a:close/>
                </a:path>
              </a:pathLst>
            </a:custGeom>
            <a:blipFill>
              <a:blip r:embed="rId9"/>
              <a:stretch>
                <a:fillRect/>
              </a:stretch>
            </a:blipFill>
          </p:spPr>
          <p:txBody>
            <a:bodyPr/>
            <a:lstStyle/>
            <a:p>
              <a:endParaRPr lang="el-GR"/>
            </a:p>
          </p:txBody>
        </p:sp>
      </p:grpSp>
      <p:grpSp>
        <p:nvGrpSpPr>
          <p:cNvPr id="24" name="Group 24"/>
          <p:cNvGrpSpPr>
            <a:grpSpLocks noChangeAspect="1"/>
          </p:cNvGrpSpPr>
          <p:nvPr/>
        </p:nvGrpSpPr>
        <p:grpSpPr>
          <a:xfrm>
            <a:off x="14919488" y="4240038"/>
            <a:ext cx="810825" cy="702105"/>
            <a:chOff x="0" y="0"/>
            <a:chExt cx="1081100" cy="936140"/>
          </a:xfrm>
        </p:grpSpPr>
        <p:sp>
          <p:nvSpPr>
            <p:cNvPr id="25" name="Freeform 25"/>
            <p:cNvSpPr/>
            <p:nvPr/>
          </p:nvSpPr>
          <p:spPr>
            <a:xfrm>
              <a:off x="0" y="0"/>
              <a:ext cx="1081151" cy="936117"/>
            </a:xfrm>
            <a:custGeom>
              <a:avLst/>
              <a:gdLst/>
              <a:ahLst/>
              <a:cxnLst/>
              <a:rect l="l" t="t" r="r" b="b"/>
              <a:pathLst>
                <a:path w="1081151" h="936117">
                  <a:moveTo>
                    <a:pt x="0" y="0"/>
                  </a:moveTo>
                  <a:lnTo>
                    <a:pt x="1081151" y="0"/>
                  </a:lnTo>
                  <a:lnTo>
                    <a:pt x="1081151" y="936117"/>
                  </a:lnTo>
                  <a:lnTo>
                    <a:pt x="0" y="936117"/>
                  </a:lnTo>
                  <a:lnTo>
                    <a:pt x="0" y="0"/>
                  </a:lnTo>
                  <a:close/>
                </a:path>
              </a:pathLst>
            </a:custGeom>
            <a:blipFill>
              <a:blip r:embed="rId10"/>
              <a:stretch>
                <a:fillRect r="4" b="-15487"/>
              </a:stretch>
            </a:blipFill>
          </p:spPr>
          <p:txBody>
            <a:bodyPr/>
            <a:lstStyle/>
            <a:p>
              <a:endParaRPr lang="el-GR"/>
            </a:p>
          </p:txBody>
        </p:sp>
      </p:grpSp>
      <p:grpSp>
        <p:nvGrpSpPr>
          <p:cNvPr id="26" name="Group 26"/>
          <p:cNvGrpSpPr>
            <a:grpSpLocks noChangeAspect="1"/>
          </p:cNvGrpSpPr>
          <p:nvPr/>
        </p:nvGrpSpPr>
        <p:grpSpPr>
          <a:xfrm>
            <a:off x="8941237" y="4240042"/>
            <a:ext cx="810825" cy="687515"/>
            <a:chOff x="0" y="0"/>
            <a:chExt cx="1081100" cy="916686"/>
          </a:xfrm>
        </p:grpSpPr>
        <p:sp>
          <p:nvSpPr>
            <p:cNvPr id="27" name="Freeform 27"/>
            <p:cNvSpPr/>
            <p:nvPr/>
          </p:nvSpPr>
          <p:spPr>
            <a:xfrm>
              <a:off x="0" y="0"/>
              <a:ext cx="1081151" cy="916686"/>
            </a:xfrm>
            <a:custGeom>
              <a:avLst/>
              <a:gdLst/>
              <a:ahLst/>
              <a:cxnLst/>
              <a:rect l="l" t="t" r="r" b="b"/>
              <a:pathLst>
                <a:path w="1081151" h="916686">
                  <a:moveTo>
                    <a:pt x="0" y="0"/>
                  </a:moveTo>
                  <a:lnTo>
                    <a:pt x="1081151" y="0"/>
                  </a:lnTo>
                  <a:lnTo>
                    <a:pt x="1081151" y="916686"/>
                  </a:lnTo>
                  <a:lnTo>
                    <a:pt x="0" y="916686"/>
                  </a:lnTo>
                  <a:lnTo>
                    <a:pt x="0" y="0"/>
                  </a:lnTo>
                  <a:close/>
                </a:path>
              </a:pathLst>
            </a:custGeom>
            <a:blipFill>
              <a:blip r:embed="rId11"/>
              <a:stretch>
                <a:fillRect r="4" b="-17935"/>
              </a:stretch>
            </a:blipFill>
          </p:spPr>
          <p:txBody>
            <a:bodyPr/>
            <a:lstStyle/>
            <a:p>
              <a:endParaRPr lang="el-GR"/>
            </a:p>
          </p:txBody>
        </p:sp>
      </p:grpSp>
      <p:grpSp>
        <p:nvGrpSpPr>
          <p:cNvPr id="28" name="Group 28"/>
          <p:cNvGrpSpPr>
            <a:grpSpLocks noChangeAspect="1"/>
          </p:cNvGrpSpPr>
          <p:nvPr/>
        </p:nvGrpSpPr>
        <p:grpSpPr>
          <a:xfrm>
            <a:off x="3108000" y="4240050"/>
            <a:ext cx="810825" cy="702075"/>
            <a:chOff x="0" y="0"/>
            <a:chExt cx="1081100" cy="936100"/>
          </a:xfrm>
        </p:grpSpPr>
        <p:sp>
          <p:nvSpPr>
            <p:cNvPr id="29" name="Freeform 29"/>
            <p:cNvSpPr/>
            <p:nvPr/>
          </p:nvSpPr>
          <p:spPr>
            <a:xfrm>
              <a:off x="0" y="0"/>
              <a:ext cx="1081151" cy="936117"/>
            </a:xfrm>
            <a:custGeom>
              <a:avLst/>
              <a:gdLst/>
              <a:ahLst/>
              <a:cxnLst/>
              <a:rect l="l" t="t" r="r" b="b"/>
              <a:pathLst>
                <a:path w="1081151" h="936117">
                  <a:moveTo>
                    <a:pt x="0" y="0"/>
                  </a:moveTo>
                  <a:lnTo>
                    <a:pt x="1081151" y="0"/>
                  </a:lnTo>
                  <a:lnTo>
                    <a:pt x="1081151" y="936117"/>
                  </a:lnTo>
                  <a:lnTo>
                    <a:pt x="0" y="936117"/>
                  </a:lnTo>
                  <a:lnTo>
                    <a:pt x="0" y="0"/>
                  </a:lnTo>
                  <a:close/>
                </a:path>
              </a:pathLst>
            </a:custGeom>
            <a:blipFill>
              <a:blip r:embed="rId12"/>
              <a:stretch>
                <a:fillRect r="4" b="-15487"/>
              </a:stretch>
            </a:blipFill>
          </p:spPr>
          <p:txBody>
            <a:bodyPr/>
            <a:lstStyle/>
            <a:p>
              <a:endParaRPr lang="el-GR"/>
            </a:p>
          </p:txBody>
        </p:sp>
      </p:grpSp>
      <p:grpSp>
        <p:nvGrpSpPr>
          <p:cNvPr id="30" name="Group 30"/>
          <p:cNvGrpSpPr>
            <a:grpSpLocks noChangeAspect="1"/>
          </p:cNvGrpSpPr>
          <p:nvPr/>
        </p:nvGrpSpPr>
        <p:grpSpPr>
          <a:xfrm>
            <a:off x="6713063" y="5982092"/>
            <a:ext cx="4861878" cy="1241588"/>
            <a:chOff x="0" y="0"/>
            <a:chExt cx="6482504" cy="1655450"/>
          </a:xfrm>
        </p:grpSpPr>
        <p:sp>
          <p:nvSpPr>
            <p:cNvPr id="31" name="Freeform 31"/>
            <p:cNvSpPr/>
            <p:nvPr/>
          </p:nvSpPr>
          <p:spPr>
            <a:xfrm>
              <a:off x="0" y="0"/>
              <a:ext cx="6482461" cy="1655445"/>
            </a:xfrm>
            <a:custGeom>
              <a:avLst/>
              <a:gdLst/>
              <a:ahLst/>
              <a:cxnLst/>
              <a:rect l="l" t="t" r="r" b="b"/>
              <a:pathLst>
                <a:path w="6482461" h="1655445">
                  <a:moveTo>
                    <a:pt x="0" y="0"/>
                  </a:moveTo>
                  <a:lnTo>
                    <a:pt x="6482461" y="0"/>
                  </a:lnTo>
                  <a:lnTo>
                    <a:pt x="6482461" y="1655445"/>
                  </a:lnTo>
                  <a:lnTo>
                    <a:pt x="0" y="1655445"/>
                  </a:lnTo>
                  <a:lnTo>
                    <a:pt x="0" y="0"/>
                  </a:lnTo>
                  <a:close/>
                </a:path>
              </a:pathLst>
            </a:custGeom>
            <a:blipFill>
              <a:blip r:embed="rId13"/>
              <a:stretch>
                <a:fillRect r="-1"/>
              </a:stretch>
            </a:blipFill>
          </p:spPr>
          <p:txBody>
            <a:bodyPr/>
            <a:lstStyle/>
            <a:p>
              <a:endParaRPr lang="el-GR"/>
            </a:p>
          </p:txBody>
        </p:sp>
      </p:grpSp>
      <p:grpSp>
        <p:nvGrpSpPr>
          <p:cNvPr id="32" name="Group 32"/>
          <p:cNvGrpSpPr>
            <a:grpSpLocks noChangeAspect="1"/>
          </p:cNvGrpSpPr>
          <p:nvPr/>
        </p:nvGrpSpPr>
        <p:grpSpPr>
          <a:xfrm>
            <a:off x="0" y="3071812"/>
            <a:ext cx="18287998" cy="5175562"/>
            <a:chOff x="0" y="0"/>
            <a:chExt cx="24383998" cy="6900750"/>
          </a:xfrm>
        </p:grpSpPr>
        <p:sp>
          <p:nvSpPr>
            <p:cNvPr id="33" name="Freeform 33"/>
            <p:cNvSpPr/>
            <p:nvPr/>
          </p:nvSpPr>
          <p:spPr>
            <a:xfrm>
              <a:off x="0" y="0"/>
              <a:ext cx="24384000" cy="6900799"/>
            </a:xfrm>
            <a:custGeom>
              <a:avLst/>
              <a:gdLst/>
              <a:ahLst/>
              <a:cxnLst/>
              <a:rect l="l" t="t" r="r" b="b"/>
              <a:pathLst>
                <a:path w="24384000" h="6900799">
                  <a:moveTo>
                    <a:pt x="0" y="0"/>
                  </a:moveTo>
                  <a:lnTo>
                    <a:pt x="24384000" y="0"/>
                  </a:lnTo>
                  <a:lnTo>
                    <a:pt x="24384000" y="6900799"/>
                  </a:lnTo>
                  <a:lnTo>
                    <a:pt x="0" y="6900799"/>
                  </a:lnTo>
                  <a:lnTo>
                    <a:pt x="0" y="0"/>
                  </a:lnTo>
                  <a:close/>
                </a:path>
              </a:pathLst>
            </a:custGeom>
            <a:blipFill>
              <a:blip r:embed="rId14"/>
              <a:stretch>
                <a:fillRect r="-514"/>
              </a:stretch>
            </a:blipFill>
          </p:spPr>
          <p:txBody>
            <a:bodyPr/>
            <a:lstStyle/>
            <a:p>
              <a:endParaRPr lang="el-GR"/>
            </a:p>
          </p:txBody>
        </p:sp>
      </p:grpSp>
      <p:pic>
        <p:nvPicPr>
          <p:cNvPr id="34" name="Picture 2" descr="Cofinanciado por el programa Erasmus+ de la Unión Europea Horizontal">
            <a:extLst>
              <a:ext uri="{FF2B5EF4-FFF2-40B4-BE49-F238E27FC236}">
                <a16:creationId xmlns:a16="http://schemas.microsoft.com/office/drawing/2014/main" id="{B312E443-983F-1D21-A65B-812B8739FC44}"/>
              </a:ext>
            </a:extLst>
          </p:cNvPr>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0358810" y="0"/>
            <a:ext cx="9668996" cy="8239990"/>
            <a:chOff x="0" y="0"/>
            <a:chExt cx="12891994" cy="10986654"/>
          </a:xfrm>
        </p:grpSpPr>
        <p:sp>
          <p:nvSpPr>
            <p:cNvPr id="20" name="Freeform 20"/>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9"/>
              <a:stretch>
                <a:fillRect b="-2"/>
              </a:stretch>
            </a:blipFill>
          </p:spPr>
          <p:txBody>
            <a:bodyPr/>
            <a:lstStyle/>
            <a:p>
              <a:endParaRPr lang="el-GR"/>
            </a:p>
          </p:txBody>
        </p:sp>
      </p:grpSp>
      <p:grpSp>
        <p:nvGrpSpPr>
          <p:cNvPr id="21" name="Group 21"/>
          <p:cNvGrpSpPr/>
          <p:nvPr/>
        </p:nvGrpSpPr>
        <p:grpSpPr>
          <a:xfrm>
            <a:off x="846620" y="218880"/>
            <a:ext cx="9843245" cy="2019658"/>
            <a:chOff x="0" y="0"/>
            <a:chExt cx="13124326" cy="2692878"/>
          </a:xfrm>
        </p:grpSpPr>
        <p:sp>
          <p:nvSpPr>
            <p:cNvPr id="22" name="Freeform 22"/>
            <p:cNvSpPr/>
            <p:nvPr/>
          </p:nvSpPr>
          <p:spPr>
            <a:xfrm>
              <a:off x="0" y="0"/>
              <a:ext cx="13124326" cy="2692878"/>
            </a:xfrm>
            <a:custGeom>
              <a:avLst/>
              <a:gdLst/>
              <a:ahLst/>
              <a:cxnLst/>
              <a:rect l="l" t="t" r="r" b="b"/>
              <a:pathLst>
                <a:path w="13124326" h="2692878">
                  <a:moveTo>
                    <a:pt x="0" y="0"/>
                  </a:moveTo>
                  <a:lnTo>
                    <a:pt x="13124326" y="0"/>
                  </a:lnTo>
                  <a:lnTo>
                    <a:pt x="13124326" y="2692878"/>
                  </a:lnTo>
                  <a:lnTo>
                    <a:pt x="0" y="2692878"/>
                  </a:lnTo>
                  <a:close/>
                </a:path>
              </a:pathLst>
            </a:custGeom>
            <a:solidFill>
              <a:srgbClr val="000000">
                <a:alpha val="0"/>
              </a:srgbClr>
            </a:solidFill>
          </p:spPr>
          <p:txBody>
            <a:bodyPr/>
            <a:lstStyle/>
            <a:p>
              <a:endParaRPr lang="el-GR"/>
            </a:p>
          </p:txBody>
        </p:sp>
        <p:sp>
          <p:nvSpPr>
            <p:cNvPr id="23" name="TextBox 23"/>
            <p:cNvSpPr txBox="1"/>
            <p:nvPr/>
          </p:nvSpPr>
          <p:spPr>
            <a:xfrm>
              <a:off x="0" y="47625"/>
              <a:ext cx="13124326" cy="2645253"/>
            </a:xfrm>
            <a:prstGeom prst="rect">
              <a:avLst/>
            </a:prstGeom>
          </p:spPr>
          <p:txBody>
            <a:bodyPr lIns="0" tIns="0" rIns="0" bIns="0" rtlCol="0" anchor="ctr"/>
            <a:lstStyle/>
            <a:p>
              <a:pPr>
                <a:lnSpc>
                  <a:spcPts val="5832"/>
                </a:lnSpc>
              </a:pPr>
              <a:r>
                <a:rPr lang="en-US" sz="5400" b="1" dirty="0" err="1">
                  <a:solidFill>
                    <a:srgbClr val="19112C"/>
                  </a:solidFill>
                  <a:latin typeface="Georgia Bold"/>
                  <a:ea typeface="Georgia Bold"/>
                  <a:cs typeface="Georgia Bold"/>
                  <a:sym typeface="Georgia Bold"/>
                </a:rPr>
                <a:t>Reciclaje</a:t>
              </a:r>
              <a:r>
                <a:rPr lang="en-US" sz="5400" b="1" dirty="0">
                  <a:solidFill>
                    <a:srgbClr val="19112C"/>
                  </a:solidFill>
                  <a:latin typeface="Georgia Bold"/>
                  <a:ea typeface="Georgia Bold"/>
                  <a:cs typeface="Georgia Bold"/>
                  <a:sym typeface="Georgia Bold"/>
                </a:rPr>
                <a:t> </a:t>
              </a:r>
              <a:r>
                <a:rPr lang="en-US" sz="5400" b="1" dirty="0" err="1">
                  <a:solidFill>
                    <a:srgbClr val="19112C"/>
                  </a:solidFill>
                  <a:latin typeface="Georgia Bold"/>
                  <a:ea typeface="Georgia Bold"/>
                  <a:cs typeface="Georgia Bold"/>
                  <a:sym typeface="Georgia Bold"/>
                </a:rPr>
                <a:t>textil</a:t>
              </a:r>
              <a:r>
                <a:rPr lang="en-US" sz="5400" b="1" dirty="0">
                  <a:solidFill>
                    <a:srgbClr val="19112C"/>
                  </a:solidFill>
                  <a:latin typeface="Georgia Bold"/>
                  <a:ea typeface="Georgia Bold"/>
                  <a:cs typeface="Georgia Bold"/>
                  <a:sym typeface="Georgia Bold"/>
                </a:rPr>
                <a:t> y </a:t>
              </a:r>
              <a:r>
                <a:rPr lang="en-US" sz="5400" b="1" dirty="0" err="1">
                  <a:solidFill>
                    <a:srgbClr val="19112C"/>
                  </a:solidFill>
                  <a:latin typeface="Georgia Bold"/>
                  <a:ea typeface="Georgia Bold"/>
                  <a:cs typeface="Georgia Bold"/>
                  <a:sym typeface="Georgia Bold"/>
                </a:rPr>
                <a:t>residuos</a:t>
              </a:r>
              <a:endParaRPr lang="en-US" sz="5400" b="1" dirty="0">
                <a:solidFill>
                  <a:srgbClr val="19112C"/>
                </a:solidFill>
                <a:latin typeface="Georgia Bold"/>
                <a:ea typeface="Georgia Bold"/>
                <a:cs typeface="Georgia Bold"/>
                <a:sym typeface="Georgia Bold"/>
              </a:endParaRPr>
            </a:p>
            <a:p>
              <a:pPr>
                <a:lnSpc>
                  <a:spcPts val="5832"/>
                </a:lnSpc>
              </a:pPr>
              <a:r>
                <a:rPr lang="es-ES" sz="3600" dirty="0">
                  <a:solidFill>
                    <a:srgbClr val="19112C"/>
                  </a:solidFill>
                  <a:latin typeface="Georgia"/>
                  <a:ea typeface="Georgia"/>
                  <a:cs typeface="Georgia"/>
                  <a:sym typeface="Georgia"/>
                </a:rPr>
                <a:t>Convertir el desperdicio en valor</a:t>
              </a:r>
              <a:endParaRPr lang="en-US" sz="3600" dirty="0">
                <a:solidFill>
                  <a:srgbClr val="19112C"/>
                </a:solidFill>
                <a:latin typeface="Georgia"/>
                <a:ea typeface="Georgia"/>
                <a:cs typeface="Georgia"/>
                <a:sym typeface="Georgia"/>
              </a:endParaRPr>
            </a:p>
          </p:txBody>
        </p:sp>
      </p:grpSp>
      <p:sp>
        <p:nvSpPr>
          <p:cNvPr id="24" name="TextBox 24"/>
          <p:cNvSpPr txBox="1"/>
          <p:nvPr/>
        </p:nvSpPr>
        <p:spPr>
          <a:xfrm>
            <a:off x="1028700" y="3378656"/>
            <a:ext cx="11144856" cy="5097742"/>
          </a:xfrm>
          <a:prstGeom prst="rect">
            <a:avLst/>
          </a:prstGeom>
        </p:spPr>
        <p:txBody>
          <a:bodyPr lIns="0" tIns="0" rIns="0" bIns="0" rtlCol="0" anchor="t">
            <a:spAutoFit/>
          </a:bodyPr>
          <a:lstStyle/>
          <a:p>
            <a:pPr>
              <a:lnSpc>
                <a:spcPts val="3960"/>
              </a:lnSpc>
            </a:pPr>
            <a:r>
              <a:rPr lang="es-ES" sz="3300" dirty="0">
                <a:solidFill>
                  <a:srgbClr val="19112C"/>
                </a:solidFill>
                <a:latin typeface="Arial"/>
                <a:ea typeface="Arial"/>
                <a:cs typeface="Arial"/>
                <a:sym typeface="Arial"/>
              </a:rPr>
              <a:t>Cada año, </a:t>
            </a:r>
            <a:r>
              <a:rPr lang="es-ES" sz="3300" b="1" dirty="0">
                <a:solidFill>
                  <a:srgbClr val="19112C"/>
                </a:solidFill>
                <a:latin typeface="Arial"/>
                <a:ea typeface="Arial"/>
                <a:cs typeface="Arial"/>
                <a:sym typeface="Arial"/>
              </a:rPr>
              <a:t>millones de toneladas </a:t>
            </a:r>
            <a:r>
              <a:rPr lang="es-ES" sz="3300" dirty="0">
                <a:solidFill>
                  <a:srgbClr val="19112C"/>
                </a:solidFill>
                <a:latin typeface="Arial"/>
                <a:ea typeface="Arial"/>
                <a:cs typeface="Arial"/>
                <a:sym typeface="Arial"/>
              </a:rPr>
              <a:t>de textiles se desechan por toda Europa, la mayoría acabando en vertederos o siendo incineradas.
Las pymes luchan con los </a:t>
            </a:r>
            <a:r>
              <a:rPr lang="es-ES" sz="3300" b="1" dirty="0">
                <a:solidFill>
                  <a:srgbClr val="19112C"/>
                </a:solidFill>
                <a:latin typeface="Arial"/>
                <a:ea typeface="Arial"/>
                <a:cs typeface="Arial"/>
                <a:sym typeface="Arial"/>
              </a:rPr>
              <a:t>residuos</a:t>
            </a:r>
            <a:r>
              <a:rPr lang="es-ES" sz="3300" dirty="0">
                <a:solidFill>
                  <a:srgbClr val="19112C"/>
                </a:solidFill>
                <a:latin typeface="Arial"/>
                <a:ea typeface="Arial"/>
                <a:cs typeface="Arial"/>
                <a:sym typeface="Arial"/>
              </a:rPr>
              <a:t> </a:t>
            </a:r>
            <a:r>
              <a:rPr lang="es-ES" sz="3300" b="1" dirty="0" err="1">
                <a:solidFill>
                  <a:srgbClr val="19112C"/>
                </a:solidFill>
                <a:latin typeface="Arial"/>
                <a:ea typeface="Arial"/>
                <a:cs typeface="Arial"/>
                <a:sym typeface="Arial"/>
              </a:rPr>
              <a:t>postconsumo</a:t>
            </a:r>
            <a:r>
              <a:rPr lang="es-ES" sz="3300" dirty="0">
                <a:solidFill>
                  <a:srgbClr val="19112C"/>
                </a:solidFill>
                <a:latin typeface="Arial"/>
                <a:ea typeface="Arial"/>
                <a:cs typeface="Arial"/>
                <a:sym typeface="Arial"/>
              </a:rPr>
              <a:t>, el acceso limitado al reciclaje y los pocos incentivos para su reutilización.
Están surgiendo nuevas oportunidades a través del </a:t>
            </a:r>
            <a:r>
              <a:rPr lang="es-ES" sz="3300" b="1" dirty="0">
                <a:solidFill>
                  <a:srgbClr val="19112C"/>
                </a:solidFill>
                <a:latin typeface="Arial"/>
                <a:ea typeface="Arial"/>
                <a:cs typeface="Arial"/>
                <a:sym typeface="Arial"/>
              </a:rPr>
              <a:t>reciclaje textil a textil, el </a:t>
            </a:r>
            <a:r>
              <a:rPr lang="es-ES" sz="3300" b="1" dirty="0" err="1">
                <a:solidFill>
                  <a:srgbClr val="19112C"/>
                </a:solidFill>
                <a:latin typeface="Arial"/>
                <a:ea typeface="Arial"/>
                <a:cs typeface="Arial"/>
                <a:sym typeface="Arial"/>
              </a:rPr>
              <a:t>upcycling</a:t>
            </a:r>
            <a:r>
              <a:rPr lang="es-ES" sz="3300" b="1" dirty="0">
                <a:solidFill>
                  <a:srgbClr val="19112C"/>
                </a:solidFill>
                <a:latin typeface="Arial"/>
                <a:ea typeface="Arial"/>
                <a:cs typeface="Arial"/>
                <a:sym typeface="Arial"/>
              </a:rPr>
              <a:t> creativo y la simbiosis industrial </a:t>
            </a:r>
            <a:r>
              <a:rPr lang="es-ES" sz="3300" dirty="0">
                <a:solidFill>
                  <a:srgbClr val="19112C"/>
                </a:solidFill>
                <a:latin typeface="Arial"/>
                <a:ea typeface="Arial"/>
                <a:cs typeface="Arial"/>
                <a:sym typeface="Arial"/>
              </a:rPr>
              <a:t>entre los sectores de la moda, la manufactura y los residuos.</a:t>
            </a:r>
            <a:endParaRPr lang="en-US" sz="3300" dirty="0">
              <a:solidFill>
                <a:srgbClr val="19112C"/>
              </a:solidFill>
              <a:latin typeface="Arial"/>
              <a:ea typeface="Arial"/>
              <a:cs typeface="Arial"/>
              <a:sym typeface="Arial"/>
            </a:endParaRPr>
          </a:p>
        </p:txBody>
      </p:sp>
      <p:pic>
        <p:nvPicPr>
          <p:cNvPr id="25" name="Picture 2" descr="Cofinanciado por el programa Erasmus+ de la Unión Europea Horizontal">
            <a:extLst>
              <a:ext uri="{FF2B5EF4-FFF2-40B4-BE49-F238E27FC236}">
                <a16:creationId xmlns:a16="http://schemas.microsoft.com/office/drawing/2014/main" id="{BAD1FC79-ADBA-2C46-5703-1D89E91881CD}"/>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0358810" y="0"/>
            <a:ext cx="9668996" cy="8239990"/>
            <a:chOff x="0" y="0"/>
            <a:chExt cx="12891994" cy="10986654"/>
          </a:xfrm>
        </p:grpSpPr>
        <p:sp>
          <p:nvSpPr>
            <p:cNvPr id="20" name="Freeform 20"/>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9"/>
              <a:stretch>
                <a:fillRect b="-2"/>
              </a:stretch>
            </a:blipFill>
          </p:spPr>
          <p:txBody>
            <a:bodyPr/>
            <a:lstStyle/>
            <a:p>
              <a:endParaRPr lang="el-GR"/>
            </a:p>
          </p:txBody>
        </p:sp>
      </p:grpSp>
      <p:grpSp>
        <p:nvGrpSpPr>
          <p:cNvPr id="21" name="Group 21"/>
          <p:cNvGrpSpPr/>
          <p:nvPr/>
        </p:nvGrpSpPr>
        <p:grpSpPr>
          <a:xfrm>
            <a:off x="846620" y="218880"/>
            <a:ext cx="9843245" cy="2019658"/>
            <a:chOff x="0" y="0"/>
            <a:chExt cx="13124326" cy="2692878"/>
          </a:xfrm>
        </p:grpSpPr>
        <p:sp>
          <p:nvSpPr>
            <p:cNvPr id="22" name="Freeform 22"/>
            <p:cNvSpPr/>
            <p:nvPr/>
          </p:nvSpPr>
          <p:spPr>
            <a:xfrm>
              <a:off x="0" y="0"/>
              <a:ext cx="13124326" cy="2692878"/>
            </a:xfrm>
            <a:custGeom>
              <a:avLst/>
              <a:gdLst/>
              <a:ahLst/>
              <a:cxnLst/>
              <a:rect l="l" t="t" r="r" b="b"/>
              <a:pathLst>
                <a:path w="13124326" h="2692878">
                  <a:moveTo>
                    <a:pt x="0" y="0"/>
                  </a:moveTo>
                  <a:lnTo>
                    <a:pt x="13124326" y="0"/>
                  </a:lnTo>
                  <a:lnTo>
                    <a:pt x="13124326" y="2692878"/>
                  </a:lnTo>
                  <a:lnTo>
                    <a:pt x="0" y="2692878"/>
                  </a:lnTo>
                  <a:close/>
                </a:path>
              </a:pathLst>
            </a:custGeom>
            <a:solidFill>
              <a:srgbClr val="000000">
                <a:alpha val="0"/>
              </a:srgbClr>
            </a:solidFill>
          </p:spPr>
          <p:txBody>
            <a:bodyPr/>
            <a:lstStyle/>
            <a:p>
              <a:endParaRPr lang="el-GR"/>
            </a:p>
          </p:txBody>
        </p:sp>
        <p:sp>
          <p:nvSpPr>
            <p:cNvPr id="23" name="TextBox 23"/>
            <p:cNvSpPr txBox="1"/>
            <p:nvPr/>
          </p:nvSpPr>
          <p:spPr>
            <a:xfrm>
              <a:off x="0" y="47625"/>
              <a:ext cx="13124326" cy="2645253"/>
            </a:xfrm>
            <a:prstGeom prst="rect">
              <a:avLst/>
            </a:prstGeom>
          </p:spPr>
          <p:txBody>
            <a:bodyPr lIns="0" tIns="0" rIns="0" bIns="0" rtlCol="0" anchor="ctr"/>
            <a:lstStyle/>
            <a:p>
              <a:pPr>
                <a:lnSpc>
                  <a:spcPts val="5832"/>
                </a:lnSpc>
              </a:pPr>
              <a:r>
                <a:rPr lang="en-US" sz="5400" b="1" dirty="0" err="1">
                  <a:solidFill>
                    <a:srgbClr val="19112C"/>
                  </a:solidFill>
                  <a:latin typeface="Georgia Bold"/>
                  <a:ea typeface="Georgia Bold"/>
                  <a:cs typeface="Georgia Bold"/>
                  <a:sym typeface="Georgia Bold"/>
                </a:rPr>
                <a:t>Reciclaje</a:t>
              </a:r>
              <a:r>
                <a:rPr lang="en-US" sz="5400" b="1" dirty="0">
                  <a:solidFill>
                    <a:srgbClr val="19112C"/>
                  </a:solidFill>
                  <a:latin typeface="Georgia Bold"/>
                  <a:ea typeface="Georgia Bold"/>
                  <a:cs typeface="Georgia Bold"/>
                  <a:sym typeface="Georgia Bold"/>
                </a:rPr>
                <a:t> </a:t>
              </a:r>
              <a:r>
                <a:rPr lang="en-US" sz="5400" b="1" dirty="0" err="1">
                  <a:solidFill>
                    <a:srgbClr val="19112C"/>
                  </a:solidFill>
                  <a:latin typeface="Georgia Bold"/>
                  <a:ea typeface="Georgia Bold"/>
                  <a:cs typeface="Georgia Bold"/>
                  <a:sym typeface="Georgia Bold"/>
                </a:rPr>
                <a:t>textil</a:t>
              </a:r>
              <a:r>
                <a:rPr lang="en-US" sz="5400" b="1" dirty="0">
                  <a:solidFill>
                    <a:srgbClr val="19112C"/>
                  </a:solidFill>
                  <a:latin typeface="Georgia Bold"/>
                  <a:ea typeface="Georgia Bold"/>
                  <a:cs typeface="Georgia Bold"/>
                  <a:sym typeface="Georgia Bold"/>
                </a:rPr>
                <a:t> y </a:t>
              </a:r>
              <a:r>
                <a:rPr lang="en-US" sz="5400" b="1" dirty="0" err="1">
                  <a:solidFill>
                    <a:srgbClr val="19112C"/>
                  </a:solidFill>
                  <a:latin typeface="Georgia Bold"/>
                  <a:ea typeface="Georgia Bold"/>
                  <a:cs typeface="Georgia Bold"/>
                  <a:sym typeface="Georgia Bold"/>
                </a:rPr>
                <a:t>residuos</a:t>
              </a:r>
              <a:endParaRPr lang="en-US" sz="5400" b="1" dirty="0">
                <a:solidFill>
                  <a:srgbClr val="19112C"/>
                </a:solidFill>
                <a:latin typeface="Georgia Bold"/>
                <a:ea typeface="Georgia Bold"/>
                <a:cs typeface="Georgia Bold"/>
                <a:sym typeface="Georgia Bold"/>
              </a:endParaRPr>
            </a:p>
            <a:p>
              <a:pPr>
                <a:lnSpc>
                  <a:spcPts val="5832"/>
                </a:lnSpc>
              </a:pPr>
              <a:r>
                <a:rPr lang="es-ES" sz="3600" dirty="0">
                  <a:solidFill>
                    <a:srgbClr val="19112C"/>
                  </a:solidFill>
                  <a:latin typeface="Georgia"/>
                  <a:ea typeface="Georgia"/>
                  <a:cs typeface="Georgia"/>
                  <a:sym typeface="Georgia"/>
                </a:rPr>
                <a:t>Convertir el desperdicio en valor</a:t>
              </a:r>
              <a:endParaRPr lang="en-US" sz="3600" dirty="0">
                <a:solidFill>
                  <a:srgbClr val="19112C"/>
                </a:solidFill>
                <a:latin typeface="Georgia"/>
                <a:ea typeface="Georgia"/>
                <a:cs typeface="Georgia"/>
                <a:sym typeface="Georgia"/>
              </a:endParaRPr>
            </a:p>
          </p:txBody>
        </p:sp>
      </p:grpSp>
      <p:sp>
        <p:nvSpPr>
          <p:cNvPr id="24" name="TextBox 24"/>
          <p:cNvSpPr txBox="1"/>
          <p:nvPr/>
        </p:nvSpPr>
        <p:spPr>
          <a:xfrm>
            <a:off x="1028700" y="3519737"/>
            <a:ext cx="11677212" cy="4616648"/>
          </a:xfrm>
          <a:prstGeom prst="rect">
            <a:avLst/>
          </a:prstGeom>
        </p:spPr>
        <p:txBody>
          <a:bodyPr lIns="0" tIns="0" rIns="0" bIns="0" rtlCol="0" anchor="t">
            <a:spAutoFit/>
          </a:bodyPr>
          <a:lstStyle/>
          <a:p>
            <a:pPr>
              <a:lnSpc>
                <a:spcPts val="3564"/>
              </a:lnSpc>
            </a:pPr>
            <a:r>
              <a:rPr lang="en-US" sz="3300" b="1" dirty="0">
                <a:solidFill>
                  <a:srgbClr val="19112C"/>
                </a:solidFill>
                <a:latin typeface="Arial Bold"/>
                <a:ea typeface="Arial Bold"/>
                <a:cs typeface="Arial Bold"/>
                <a:sym typeface="Arial Bold"/>
              </a:rPr>
              <a:t>Por </a:t>
            </a:r>
            <a:r>
              <a:rPr lang="en-US" sz="3300" b="1" dirty="0" err="1">
                <a:solidFill>
                  <a:srgbClr val="19112C"/>
                </a:solidFill>
                <a:latin typeface="Arial Bold"/>
                <a:ea typeface="Arial Bold"/>
                <a:cs typeface="Arial Bold"/>
                <a:sym typeface="Arial Bold"/>
              </a:rPr>
              <a:t>qué</a:t>
            </a:r>
            <a:r>
              <a:rPr lang="en-US" sz="3300" b="1" dirty="0">
                <a:solidFill>
                  <a:srgbClr val="19112C"/>
                </a:solidFill>
                <a:latin typeface="Arial Bold"/>
                <a:ea typeface="Arial Bold"/>
                <a:cs typeface="Arial Bold"/>
                <a:sym typeface="Arial Bold"/>
              </a:rPr>
              <a:t> es </a:t>
            </a:r>
            <a:r>
              <a:rPr lang="en-US" sz="3300" b="1" dirty="0" err="1">
                <a:solidFill>
                  <a:srgbClr val="19112C"/>
                </a:solidFill>
                <a:latin typeface="Arial Bold"/>
                <a:ea typeface="Arial Bold"/>
                <a:cs typeface="Arial Bold"/>
                <a:sym typeface="Arial Bold"/>
              </a:rPr>
              <a:t>importante</a:t>
            </a:r>
            <a:endParaRPr lang="en-US" sz="3300" b="1" dirty="0">
              <a:solidFill>
                <a:srgbClr val="19112C"/>
              </a:solidFill>
              <a:latin typeface="Arial Bold"/>
              <a:ea typeface="Arial Bold"/>
              <a:cs typeface="Arial Bold"/>
              <a:sym typeface="Arial Bold"/>
            </a:endParaRPr>
          </a:p>
          <a:p>
            <a:pPr>
              <a:lnSpc>
                <a:spcPts val="3564"/>
              </a:lnSpc>
            </a:pPr>
            <a:endParaRPr lang="en-US" sz="3300" b="1" dirty="0">
              <a:solidFill>
                <a:srgbClr val="19112C"/>
              </a:solidFill>
              <a:latin typeface="Arial Bold"/>
              <a:ea typeface="Arial Bold"/>
              <a:cs typeface="Arial Bold"/>
              <a:sym typeface="Arial Bold"/>
            </a:endParaRPr>
          </a:p>
          <a:p>
            <a:pPr marL="597219" lvl="1" indent="-298609">
              <a:lnSpc>
                <a:spcPts val="3564"/>
              </a:lnSpc>
              <a:buFont typeface="Arial"/>
              <a:buChar char="•"/>
            </a:pPr>
            <a:r>
              <a:rPr lang="es-ES" sz="3300" dirty="0">
                <a:solidFill>
                  <a:srgbClr val="19112C"/>
                </a:solidFill>
                <a:latin typeface="Arial"/>
                <a:ea typeface="Arial"/>
                <a:cs typeface="Arial"/>
                <a:sym typeface="Arial"/>
              </a:rPr>
              <a:t>Los residuos textiles son uno de los flujos de residuos de </a:t>
            </a:r>
            <a:r>
              <a:rPr lang="es-ES" sz="3300" b="1" dirty="0">
                <a:solidFill>
                  <a:srgbClr val="19112C"/>
                </a:solidFill>
                <a:latin typeface="Arial"/>
                <a:ea typeface="Arial"/>
                <a:cs typeface="Arial"/>
                <a:sym typeface="Arial"/>
              </a:rPr>
              <a:t>más rápido crecimiento </a:t>
            </a:r>
            <a:r>
              <a:rPr lang="es-ES" sz="3300" dirty="0">
                <a:solidFill>
                  <a:srgbClr val="19112C"/>
                </a:solidFill>
                <a:latin typeface="Arial"/>
                <a:ea typeface="Arial"/>
                <a:cs typeface="Arial"/>
                <a:sym typeface="Arial"/>
              </a:rPr>
              <a:t>en la UE.
La innovación en reciclaje puede </a:t>
            </a:r>
            <a:r>
              <a:rPr lang="es-ES" sz="3300" b="1" dirty="0">
                <a:solidFill>
                  <a:srgbClr val="19112C"/>
                </a:solidFill>
                <a:latin typeface="Arial"/>
                <a:ea typeface="Arial"/>
                <a:cs typeface="Arial"/>
                <a:sym typeface="Arial"/>
              </a:rPr>
              <a:t>crear empleos verdes </a:t>
            </a:r>
            <a:r>
              <a:rPr lang="es-ES" sz="3300" dirty="0">
                <a:solidFill>
                  <a:srgbClr val="19112C"/>
                </a:solidFill>
                <a:latin typeface="Arial"/>
                <a:ea typeface="Arial"/>
                <a:cs typeface="Arial"/>
                <a:sym typeface="Arial"/>
              </a:rPr>
              <a:t>locales, nuevos modelos de negocio y cadenas de valor éticas.
La próxima recogida obligatoria de la UE (2025) y la </a:t>
            </a:r>
            <a:r>
              <a:rPr lang="es-ES" sz="3300" b="1" dirty="0">
                <a:solidFill>
                  <a:srgbClr val="19112C"/>
                </a:solidFill>
                <a:latin typeface="Arial"/>
                <a:ea typeface="Arial"/>
                <a:cs typeface="Arial"/>
                <a:sym typeface="Arial"/>
              </a:rPr>
              <a:t>Responsabilidad Extendida del Productor </a:t>
            </a:r>
            <a:r>
              <a:rPr lang="es-ES" sz="3300" dirty="0">
                <a:solidFill>
                  <a:srgbClr val="19112C"/>
                </a:solidFill>
                <a:latin typeface="Arial"/>
                <a:ea typeface="Arial"/>
                <a:cs typeface="Arial"/>
                <a:sym typeface="Arial"/>
              </a:rPr>
              <a:t>(EPR) hacen que la reducción de residuos sea una prioridad urgente.</a:t>
            </a:r>
            <a:endParaRPr lang="en-US" sz="3300" dirty="0">
              <a:solidFill>
                <a:srgbClr val="19112C"/>
              </a:solidFill>
              <a:latin typeface="Arial"/>
              <a:ea typeface="Arial"/>
              <a:cs typeface="Arial"/>
              <a:sym typeface="Arial"/>
            </a:endParaRPr>
          </a:p>
        </p:txBody>
      </p:sp>
      <p:pic>
        <p:nvPicPr>
          <p:cNvPr id="25" name="Picture 2" descr="Cofinanciado por el programa Erasmus+ de la Unión Europea Horizontal">
            <a:extLst>
              <a:ext uri="{FF2B5EF4-FFF2-40B4-BE49-F238E27FC236}">
                <a16:creationId xmlns:a16="http://schemas.microsoft.com/office/drawing/2014/main" id="{5E87DEF8-D51B-52C1-73AB-81B3BE2D7C7C}"/>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l-GR"/>
            </a:p>
          </p:txBody>
        </p:sp>
      </p:grpSp>
      <p:sp>
        <p:nvSpPr>
          <p:cNvPr id="23" name="TextBox 23"/>
          <p:cNvSpPr txBox="1"/>
          <p:nvPr/>
        </p:nvSpPr>
        <p:spPr>
          <a:xfrm>
            <a:off x="834390" y="2026015"/>
            <a:ext cx="13349508" cy="4693593"/>
          </a:xfrm>
          <a:prstGeom prst="rect">
            <a:avLst/>
          </a:prstGeom>
        </p:spPr>
        <p:txBody>
          <a:bodyPr lIns="0" tIns="0" rIns="0" bIns="0" rtlCol="0" anchor="t">
            <a:spAutoFit/>
          </a:bodyPr>
          <a:lstStyle/>
          <a:p>
            <a:pPr algn="ctr">
              <a:lnSpc>
                <a:spcPts val="3888"/>
              </a:lnSpc>
            </a:pPr>
            <a:r>
              <a:rPr lang="en-US" sz="3600" b="1" u="sng" dirty="0">
                <a:solidFill>
                  <a:srgbClr val="19112C"/>
                </a:solidFill>
                <a:latin typeface="Arial Bold"/>
                <a:ea typeface="Arial Bold"/>
                <a:cs typeface="Arial Bold"/>
                <a:sym typeface="Arial Bold"/>
              </a:rPr>
              <a:t>Datos y </a:t>
            </a:r>
            <a:r>
              <a:rPr lang="en-US" sz="3600" b="1" u="sng" dirty="0" err="1">
                <a:solidFill>
                  <a:srgbClr val="19112C"/>
                </a:solidFill>
                <a:latin typeface="Arial Bold"/>
                <a:ea typeface="Arial Bold"/>
                <a:cs typeface="Arial Bold"/>
                <a:sym typeface="Arial Bold"/>
              </a:rPr>
              <a:t>cifras</a:t>
            </a:r>
            <a:r>
              <a:rPr lang="en-US" sz="3600" b="1" u="sng" dirty="0">
                <a:solidFill>
                  <a:srgbClr val="19112C"/>
                </a:solidFill>
                <a:latin typeface="Arial Bold"/>
                <a:ea typeface="Arial Bold"/>
                <a:cs typeface="Arial Bold"/>
                <a:sym typeface="Arial Bold"/>
              </a:rPr>
              <a:t> clave</a:t>
            </a:r>
          </a:p>
          <a:p>
            <a:pPr algn="ctr">
              <a:lnSpc>
                <a:spcPts val="3888"/>
              </a:lnSpc>
            </a:pPr>
            <a:endParaRPr lang="en-US" sz="3600" b="1" u="sng" dirty="0">
              <a:solidFill>
                <a:srgbClr val="19112C"/>
              </a:solidFill>
              <a:latin typeface="Arial Bold"/>
              <a:ea typeface="Arial Bold"/>
              <a:cs typeface="Arial Bold"/>
              <a:sym typeface="Arial Bold"/>
            </a:endParaRPr>
          </a:p>
          <a:p>
            <a:pPr>
              <a:lnSpc>
                <a:spcPts val="3564"/>
              </a:lnSpc>
            </a:pPr>
            <a:r>
              <a:rPr lang="en-US" sz="3300" b="1" dirty="0">
                <a:solidFill>
                  <a:srgbClr val="19112C"/>
                </a:solidFill>
                <a:latin typeface="Arial Bold"/>
                <a:ea typeface="Arial Bold"/>
                <a:cs typeface="Arial Bold"/>
                <a:sym typeface="Arial Bold"/>
              </a:rPr>
              <a:t>♻️</a:t>
            </a:r>
            <a:r>
              <a:rPr lang="en-US" sz="3300" dirty="0">
                <a:solidFill>
                  <a:srgbClr val="19112C"/>
                </a:solidFill>
                <a:latin typeface="Arial"/>
                <a:ea typeface="Arial"/>
                <a:cs typeface="Arial"/>
                <a:sym typeface="Arial"/>
              </a:rPr>
              <a:t> </a:t>
            </a:r>
            <a:r>
              <a:rPr lang="es-ES" sz="3300" dirty="0">
                <a:solidFill>
                  <a:srgbClr val="19112C"/>
                </a:solidFill>
                <a:latin typeface="Arial"/>
                <a:ea typeface="Arial"/>
                <a:cs typeface="Arial"/>
                <a:sym typeface="Arial"/>
              </a:rPr>
              <a:t>Cada ciudadano europeo genera ≈16 kg de residuos textiles al año, MIENTRAS que solo se recogen 4,4 kg para reutilización o reciclaje</a:t>
            </a:r>
          </a:p>
          <a:p>
            <a:pPr>
              <a:lnSpc>
                <a:spcPts val="3564"/>
              </a:lnSpc>
            </a:pPr>
            <a:endParaRPr lang="en-US" sz="3300" dirty="0">
              <a:solidFill>
                <a:srgbClr val="19112C"/>
              </a:solidFill>
              <a:latin typeface="Arial"/>
              <a:ea typeface="Arial"/>
              <a:cs typeface="Arial"/>
              <a:sym typeface="Arial"/>
            </a:endParaRPr>
          </a:p>
          <a:p>
            <a:pPr>
              <a:lnSpc>
                <a:spcPts val="3564"/>
              </a:lnSpc>
            </a:pPr>
            <a:r>
              <a:rPr lang="en-US" sz="3300" dirty="0">
                <a:solidFill>
                  <a:srgbClr val="19112C"/>
                </a:solidFill>
                <a:latin typeface="Arial"/>
                <a:ea typeface="Arial"/>
                <a:cs typeface="Arial"/>
                <a:sym typeface="Arial"/>
              </a:rPr>
              <a:t>🔁 </a:t>
            </a:r>
            <a:r>
              <a:rPr lang="es-ES" sz="3300" dirty="0">
                <a:solidFill>
                  <a:srgbClr val="19112C"/>
                </a:solidFill>
                <a:latin typeface="Arial"/>
                <a:ea typeface="Arial"/>
                <a:cs typeface="Arial"/>
                <a:sym typeface="Arial"/>
              </a:rPr>
              <a:t>Menos del 1% de los textiles usados se convierten en prendas nuevas</a:t>
            </a:r>
          </a:p>
          <a:p>
            <a:pPr>
              <a:lnSpc>
                <a:spcPts val="3564"/>
              </a:lnSpc>
            </a:pPr>
            <a:endParaRPr lang="en-US" sz="3300" dirty="0">
              <a:solidFill>
                <a:srgbClr val="19112C"/>
              </a:solidFill>
              <a:latin typeface="Arial"/>
              <a:ea typeface="Arial"/>
              <a:cs typeface="Arial"/>
              <a:sym typeface="Arial"/>
            </a:endParaRPr>
          </a:p>
          <a:p>
            <a:pPr>
              <a:lnSpc>
                <a:spcPts val="3564"/>
              </a:lnSpc>
            </a:pPr>
            <a:r>
              <a:rPr lang="en-US" sz="3300" dirty="0">
                <a:solidFill>
                  <a:srgbClr val="19112C"/>
                </a:solidFill>
                <a:latin typeface="Arial"/>
                <a:ea typeface="Arial"/>
                <a:cs typeface="Arial"/>
                <a:sym typeface="Arial"/>
              </a:rPr>
              <a:t>🚛 </a:t>
            </a:r>
            <a:r>
              <a:rPr lang="es-ES" sz="3300" dirty="0">
                <a:solidFill>
                  <a:srgbClr val="19112C"/>
                </a:solidFill>
                <a:latin typeface="Arial"/>
                <a:ea typeface="Arial"/>
                <a:cs typeface="Arial"/>
                <a:sym typeface="Arial"/>
              </a:rPr>
              <a:t>Se exportan anualmente más de 1,3 millones de toneladas de textiles usados Y muchos acaban como residuos en el extranjero.</a:t>
            </a:r>
            <a:endParaRPr lang="en-US" sz="3300" dirty="0">
              <a:solidFill>
                <a:srgbClr val="19112C"/>
              </a:solidFill>
              <a:latin typeface="Arial"/>
              <a:ea typeface="Arial"/>
              <a:cs typeface="Arial"/>
              <a:sym typeface="Arial"/>
            </a:endParaRPr>
          </a:p>
        </p:txBody>
      </p:sp>
      <p:sp>
        <p:nvSpPr>
          <p:cNvPr id="27" name="TextBox 25">
            <a:extLst>
              <a:ext uri="{FF2B5EF4-FFF2-40B4-BE49-F238E27FC236}">
                <a16:creationId xmlns:a16="http://schemas.microsoft.com/office/drawing/2014/main" id="{DDE96057-C2ED-7FFB-438B-8DFB50412136}"/>
              </a:ext>
            </a:extLst>
          </p:cNvPr>
          <p:cNvSpPr txBox="1"/>
          <p:nvPr/>
        </p:nvSpPr>
        <p:spPr>
          <a:xfrm>
            <a:off x="846750" y="597281"/>
            <a:ext cx="13532400" cy="1087547"/>
          </a:xfrm>
          <a:prstGeom prst="rect">
            <a:avLst/>
          </a:prstGeom>
        </p:spPr>
        <p:txBody>
          <a:bodyPr lIns="0" tIns="0" rIns="0" bIns="0" rtlCol="0" anchor="ctr"/>
          <a:lstStyle/>
          <a:p>
            <a:pPr algn="l">
              <a:lnSpc>
                <a:spcPts val="6480"/>
              </a:lnSpc>
            </a:pPr>
            <a:r>
              <a:rPr lang="en-US" sz="6000" b="1" dirty="0" err="1">
                <a:solidFill>
                  <a:srgbClr val="8D5CFF"/>
                </a:solidFill>
                <a:latin typeface="Georgia Bold"/>
                <a:ea typeface="Georgia Bold"/>
                <a:cs typeface="Georgia Bold"/>
                <a:sym typeface="Georgia Bold"/>
              </a:rPr>
              <a:t>Propuesta</a:t>
            </a:r>
            <a:r>
              <a:rPr lang="en-US" sz="6000" b="1" dirty="0">
                <a:solidFill>
                  <a:srgbClr val="8D5CFF"/>
                </a:solidFill>
                <a:latin typeface="Georgia Bold"/>
                <a:ea typeface="Georgia Bold"/>
                <a:cs typeface="Georgia Bold"/>
                <a:sym typeface="Georgia Bold"/>
              </a:rPr>
              <a:t> de </a:t>
            </a:r>
            <a:r>
              <a:rPr lang="en-US" sz="6000" b="1" dirty="0" err="1">
                <a:solidFill>
                  <a:srgbClr val="8D5CFF"/>
                </a:solidFill>
                <a:latin typeface="Georgia Bold"/>
                <a:ea typeface="Georgia Bold"/>
                <a:cs typeface="Georgia Bold"/>
                <a:sym typeface="Georgia Bold"/>
              </a:rPr>
              <a:t>retos</a:t>
            </a:r>
            <a:endParaRPr lang="en-US" sz="6000" b="1" dirty="0">
              <a:solidFill>
                <a:srgbClr val="8D5CFF"/>
              </a:solidFill>
              <a:latin typeface="Georgia Bold"/>
              <a:ea typeface="Georgia Bold"/>
              <a:cs typeface="Georgia Bold"/>
              <a:sym typeface="Georgia Bold"/>
            </a:endParaRPr>
          </a:p>
        </p:txBody>
      </p:sp>
      <p:pic>
        <p:nvPicPr>
          <p:cNvPr id="24" name="Picture 2" descr="Cofinanciado por el programa Erasmus+ de la Unión Europea Horizontal">
            <a:extLst>
              <a:ext uri="{FF2B5EF4-FFF2-40B4-BE49-F238E27FC236}">
                <a16:creationId xmlns:a16="http://schemas.microsoft.com/office/drawing/2014/main" id="{77C43380-CC01-4AB0-EEB2-ADB97C29A7F6}"/>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grpSp>
        <p:nvGrpSpPr>
          <p:cNvPr id="18" name="Group 18"/>
          <p:cNvGrpSpPr>
            <a:grpSpLocks noChangeAspect="1"/>
          </p:cNvGrpSpPr>
          <p:nvPr/>
        </p:nvGrpSpPr>
        <p:grpSpPr>
          <a:xfrm>
            <a:off x="14708498" y="-954"/>
            <a:ext cx="3579499" cy="8747478"/>
            <a:chOff x="0" y="0"/>
            <a:chExt cx="4772666" cy="11663304"/>
          </a:xfrm>
        </p:grpSpPr>
        <p:sp>
          <p:nvSpPr>
            <p:cNvPr id="19" name="Freeform 19"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l-GR"/>
            </a:p>
          </p:txBody>
        </p:sp>
      </p:grpSp>
      <p:grpSp>
        <p:nvGrpSpPr>
          <p:cNvPr id="20" name="Group 20"/>
          <p:cNvGrpSpPr>
            <a:grpSpLocks noChangeAspect="1"/>
          </p:cNvGrpSpPr>
          <p:nvPr/>
        </p:nvGrpSpPr>
        <p:grpSpPr>
          <a:xfrm>
            <a:off x="14896364" y="2252438"/>
            <a:ext cx="3203764" cy="972000"/>
            <a:chOff x="0" y="0"/>
            <a:chExt cx="4271686" cy="1296000"/>
          </a:xfrm>
        </p:grpSpPr>
        <p:sp>
          <p:nvSpPr>
            <p:cNvPr id="21" name="Freeform 21"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l-GR"/>
            </a:p>
          </p:txBody>
        </p:sp>
      </p:grpSp>
      <p:sp>
        <p:nvSpPr>
          <p:cNvPr id="22" name="TextBox 22"/>
          <p:cNvSpPr txBox="1"/>
          <p:nvPr/>
        </p:nvSpPr>
        <p:spPr>
          <a:xfrm>
            <a:off x="1906587" y="1955517"/>
            <a:ext cx="11971773" cy="4693593"/>
          </a:xfrm>
          <a:prstGeom prst="rect">
            <a:avLst/>
          </a:prstGeom>
        </p:spPr>
        <p:txBody>
          <a:bodyPr lIns="0" tIns="0" rIns="0" bIns="0" rtlCol="0" anchor="t">
            <a:spAutoFit/>
          </a:bodyPr>
          <a:lstStyle/>
          <a:p>
            <a:pPr algn="ctr">
              <a:lnSpc>
                <a:spcPts val="3888"/>
              </a:lnSpc>
            </a:pPr>
            <a:r>
              <a:rPr lang="en-US" sz="3600" b="1" u="sng" dirty="0" err="1">
                <a:solidFill>
                  <a:srgbClr val="19112C"/>
                </a:solidFill>
                <a:latin typeface="Arial Bold"/>
                <a:ea typeface="Arial Bold"/>
                <a:cs typeface="Arial Bold"/>
                <a:sym typeface="Arial Bold"/>
              </a:rPr>
              <a:t>Discusión</a:t>
            </a:r>
            <a:endParaRPr lang="en-US" sz="3600" b="1" u="sng" dirty="0">
              <a:solidFill>
                <a:srgbClr val="19112C"/>
              </a:solidFill>
              <a:latin typeface="Arial Bold"/>
              <a:ea typeface="Arial Bold"/>
              <a:cs typeface="Arial Bold"/>
              <a:sym typeface="Arial Bold"/>
            </a:endParaRPr>
          </a:p>
          <a:p>
            <a:pPr algn="ctr">
              <a:lnSpc>
                <a:spcPts val="3888"/>
              </a:lnSpc>
            </a:pPr>
            <a:endParaRPr lang="en-US" sz="3600" b="1" u="sng" dirty="0">
              <a:solidFill>
                <a:srgbClr val="19112C"/>
              </a:solidFill>
              <a:latin typeface="Arial Bold"/>
              <a:ea typeface="Arial Bold"/>
              <a:cs typeface="Arial Bold"/>
              <a:sym typeface="Arial Bold"/>
            </a:endParaRPr>
          </a:p>
          <a:p>
            <a:pPr>
              <a:lnSpc>
                <a:spcPts val="3564"/>
              </a:lnSpc>
            </a:pPr>
            <a:r>
              <a:rPr lang="es-ES" sz="3300" dirty="0">
                <a:solidFill>
                  <a:srgbClr val="19112C"/>
                </a:solidFill>
                <a:latin typeface="Arial"/>
                <a:ea typeface="Arial"/>
                <a:cs typeface="Arial"/>
                <a:sym typeface="Arial"/>
              </a:rPr>
              <a:t>¿Qué ideas podrían empoderar a las mujeres para liderar la transición hacia el reciclaje y la reutilización textil?</a:t>
            </a:r>
          </a:p>
          <a:p>
            <a:pPr>
              <a:lnSpc>
                <a:spcPts val="3564"/>
              </a:lnSpc>
            </a:pPr>
            <a:endParaRPr lang="en-US" sz="3300" dirty="0">
              <a:solidFill>
                <a:srgbClr val="19112C"/>
              </a:solidFill>
              <a:latin typeface="Arial"/>
              <a:ea typeface="Arial"/>
              <a:cs typeface="Arial"/>
              <a:sym typeface="Arial"/>
            </a:endParaRPr>
          </a:p>
          <a:p>
            <a:pPr>
              <a:lnSpc>
                <a:spcPts val="3564"/>
              </a:lnSpc>
            </a:pPr>
            <a:r>
              <a:rPr lang="es-ES" sz="3300" dirty="0">
                <a:solidFill>
                  <a:srgbClr val="19112C"/>
                </a:solidFill>
                <a:latin typeface="Arial"/>
                <a:ea typeface="Arial"/>
                <a:cs typeface="Arial"/>
                <a:sym typeface="Arial"/>
              </a:rPr>
              <a:t>¿Cómo pueden el trabajo en equipo y la creatividad ayudar a rediseñar la vida de una prenda?</a:t>
            </a:r>
          </a:p>
          <a:p>
            <a:pPr>
              <a:lnSpc>
                <a:spcPts val="3564"/>
              </a:lnSpc>
            </a:pPr>
            <a:endParaRPr lang="en-US" sz="3300" dirty="0">
              <a:solidFill>
                <a:srgbClr val="19112C"/>
              </a:solidFill>
              <a:latin typeface="Arial"/>
              <a:ea typeface="Arial"/>
              <a:cs typeface="Arial"/>
              <a:sym typeface="Arial"/>
            </a:endParaRPr>
          </a:p>
          <a:p>
            <a:pPr>
              <a:lnSpc>
                <a:spcPts val="3564"/>
              </a:lnSpc>
            </a:pPr>
            <a:r>
              <a:rPr lang="es-ES" sz="3300" dirty="0">
                <a:solidFill>
                  <a:srgbClr val="19112C"/>
                </a:solidFill>
                <a:latin typeface="Arial"/>
                <a:ea typeface="Arial"/>
                <a:cs typeface="Arial"/>
                <a:sym typeface="Arial"/>
              </a:rPr>
              <a:t>¿Qué asociaciones locales (empresas, municipios, ONG) podrían convertir el desperdicio en oportunidad?</a:t>
            </a:r>
            <a:endParaRPr lang="en-US" sz="3300" dirty="0">
              <a:solidFill>
                <a:srgbClr val="19112C"/>
              </a:solidFill>
              <a:latin typeface="Arial"/>
              <a:ea typeface="Arial"/>
              <a:cs typeface="Arial"/>
              <a:sym typeface="Arial"/>
            </a:endParaRPr>
          </a:p>
        </p:txBody>
      </p:sp>
      <p:sp>
        <p:nvSpPr>
          <p:cNvPr id="23" name="Freeform 23"/>
          <p:cNvSpPr/>
          <p:nvPr/>
        </p:nvSpPr>
        <p:spPr>
          <a:xfrm>
            <a:off x="914281" y="3035885"/>
            <a:ext cx="705253" cy="858162"/>
          </a:xfrm>
          <a:custGeom>
            <a:avLst/>
            <a:gdLst/>
            <a:ahLst/>
            <a:cxnLst/>
            <a:rect l="l" t="t" r="r" b="b"/>
            <a:pathLst>
              <a:path w="705253" h="858162">
                <a:moveTo>
                  <a:pt x="0" y="0"/>
                </a:moveTo>
                <a:lnTo>
                  <a:pt x="705253" y="0"/>
                </a:lnTo>
                <a:lnTo>
                  <a:pt x="705253" y="858162"/>
                </a:lnTo>
                <a:lnTo>
                  <a:pt x="0" y="85816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l-GR"/>
          </a:p>
        </p:txBody>
      </p:sp>
      <p:sp>
        <p:nvSpPr>
          <p:cNvPr id="24" name="Freeform 24"/>
          <p:cNvSpPr/>
          <p:nvPr/>
        </p:nvSpPr>
        <p:spPr>
          <a:xfrm>
            <a:off x="846618" y="4418577"/>
            <a:ext cx="831881" cy="831881"/>
          </a:xfrm>
          <a:custGeom>
            <a:avLst/>
            <a:gdLst/>
            <a:ahLst/>
            <a:cxnLst/>
            <a:rect l="l" t="t" r="r" b="b"/>
            <a:pathLst>
              <a:path w="831881" h="831881">
                <a:moveTo>
                  <a:pt x="0" y="0"/>
                </a:moveTo>
                <a:lnTo>
                  <a:pt x="831881" y="0"/>
                </a:lnTo>
                <a:lnTo>
                  <a:pt x="831881" y="831882"/>
                </a:lnTo>
                <a:lnTo>
                  <a:pt x="0" y="8318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l-GR"/>
          </a:p>
        </p:txBody>
      </p:sp>
      <p:sp>
        <p:nvSpPr>
          <p:cNvPr id="25" name="Freeform 25"/>
          <p:cNvSpPr/>
          <p:nvPr/>
        </p:nvSpPr>
        <p:spPr>
          <a:xfrm>
            <a:off x="896357" y="5774989"/>
            <a:ext cx="782143" cy="782143"/>
          </a:xfrm>
          <a:custGeom>
            <a:avLst/>
            <a:gdLst/>
            <a:ahLst/>
            <a:cxnLst/>
            <a:rect l="l" t="t" r="r" b="b"/>
            <a:pathLst>
              <a:path w="782143" h="782143">
                <a:moveTo>
                  <a:pt x="0" y="0"/>
                </a:moveTo>
                <a:lnTo>
                  <a:pt x="782142" y="0"/>
                </a:lnTo>
                <a:lnTo>
                  <a:pt x="782142" y="782142"/>
                </a:lnTo>
                <a:lnTo>
                  <a:pt x="0" y="78214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l-GR"/>
          </a:p>
        </p:txBody>
      </p:sp>
      <p:sp>
        <p:nvSpPr>
          <p:cNvPr id="26" name="TextBox 26"/>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sp>
        <p:nvSpPr>
          <p:cNvPr id="30" name="TextBox 25">
            <a:extLst>
              <a:ext uri="{FF2B5EF4-FFF2-40B4-BE49-F238E27FC236}">
                <a16:creationId xmlns:a16="http://schemas.microsoft.com/office/drawing/2014/main" id="{5460AA28-974E-0E69-4AEE-27AD23188FCF}"/>
              </a:ext>
            </a:extLst>
          </p:cNvPr>
          <p:cNvSpPr txBox="1"/>
          <p:nvPr/>
        </p:nvSpPr>
        <p:spPr>
          <a:xfrm>
            <a:off x="846750" y="597281"/>
            <a:ext cx="13532400" cy="1087547"/>
          </a:xfrm>
          <a:prstGeom prst="rect">
            <a:avLst/>
          </a:prstGeom>
        </p:spPr>
        <p:txBody>
          <a:bodyPr lIns="0" tIns="0" rIns="0" bIns="0" rtlCol="0" anchor="ctr"/>
          <a:lstStyle/>
          <a:p>
            <a:pPr algn="l">
              <a:lnSpc>
                <a:spcPts val="6480"/>
              </a:lnSpc>
            </a:pPr>
            <a:r>
              <a:rPr lang="en-US" sz="6000" b="1" dirty="0" err="1">
                <a:solidFill>
                  <a:srgbClr val="8D5CFF"/>
                </a:solidFill>
                <a:latin typeface="Georgia Bold"/>
                <a:ea typeface="Georgia Bold"/>
                <a:cs typeface="Georgia Bold"/>
                <a:sym typeface="Georgia Bold"/>
              </a:rPr>
              <a:t>Propuesta</a:t>
            </a:r>
            <a:r>
              <a:rPr lang="en-US" sz="6000" b="1" dirty="0">
                <a:solidFill>
                  <a:srgbClr val="8D5CFF"/>
                </a:solidFill>
                <a:latin typeface="Georgia Bold"/>
                <a:ea typeface="Georgia Bold"/>
                <a:cs typeface="Georgia Bold"/>
                <a:sym typeface="Georgia Bold"/>
              </a:rPr>
              <a:t> de </a:t>
            </a:r>
            <a:r>
              <a:rPr lang="en-US" sz="6000" b="1" dirty="0" err="1">
                <a:solidFill>
                  <a:srgbClr val="8D5CFF"/>
                </a:solidFill>
                <a:latin typeface="Georgia Bold"/>
                <a:ea typeface="Georgia Bold"/>
                <a:cs typeface="Georgia Bold"/>
                <a:sym typeface="Georgia Bold"/>
              </a:rPr>
              <a:t>retos</a:t>
            </a:r>
            <a:endParaRPr lang="en-US" sz="6000" b="1" dirty="0">
              <a:solidFill>
                <a:srgbClr val="8D5CFF"/>
              </a:solidFill>
              <a:latin typeface="Georgia Bold"/>
              <a:ea typeface="Georgia Bold"/>
              <a:cs typeface="Georgia Bold"/>
              <a:sym typeface="Georgia Bold"/>
            </a:endParaRPr>
          </a:p>
        </p:txBody>
      </p:sp>
      <p:pic>
        <p:nvPicPr>
          <p:cNvPr id="27" name="Picture 2" descr="Cofinanciado por el programa Erasmus+ de la Unión Europea Horizontal">
            <a:extLst>
              <a:ext uri="{FF2B5EF4-FFF2-40B4-BE49-F238E27FC236}">
                <a16:creationId xmlns:a16="http://schemas.microsoft.com/office/drawing/2014/main" id="{B57978E9-1BD4-3556-E68B-7F055F594765}"/>
              </a:ext>
            </a:extLst>
          </p:cNvPr>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grpSp>
        <p:nvGrpSpPr>
          <p:cNvPr id="18" name="Group 18"/>
          <p:cNvGrpSpPr>
            <a:grpSpLocks noChangeAspect="1"/>
          </p:cNvGrpSpPr>
          <p:nvPr/>
        </p:nvGrpSpPr>
        <p:grpSpPr>
          <a:xfrm>
            <a:off x="14708498" y="-954"/>
            <a:ext cx="3579499" cy="8747478"/>
            <a:chOff x="0" y="0"/>
            <a:chExt cx="4772666" cy="11663304"/>
          </a:xfrm>
        </p:grpSpPr>
        <p:sp>
          <p:nvSpPr>
            <p:cNvPr id="19" name="Freeform 19"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l-GR"/>
            </a:p>
          </p:txBody>
        </p:sp>
      </p:grpSp>
      <p:grpSp>
        <p:nvGrpSpPr>
          <p:cNvPr id="20" name="Group 20"/>
          <p:cNvGrpSpPr>
            <a:grpSpLocks noChangeAspect="1"/>
          </p:cNvGrpSpPr>
          <p:nvPr/>
        </p:nvGrpSpPr>
        <p:grpSpPr>
          <a:xfrm>
            <a:off x="14896364" y="2252438"/>
            <a:ext cx="3203764" cy="972000"/>
            <a:chOff x="0" y="0"/>
            <a:chExt cx="4271686" cy="1296000"/>
          </a:xfrm>
        </p:grpSpPr>
        <p:sp>
          <p:nvSpPr>
            <p:cNvPr id="21" name="Freeform 21"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l-GR"/>
            </a:p>
          </p:txBody>
        </p:sp>
      </p:grpSp>
      <p:sp>
        <p:nvSpPr>
          <p:cNvPr id="22" name="Freeform 22"/>
          <p:cNvSpPr/>
          <p:nvPr/>
        </p:nvSpPr>
        <p:spPr>
          <a:xfrm>
            <a:off x="2066614" y="3126661"/>
            <a:ext cx="1609001" cy="1609001"/>
          </a:xfrm>
          <a:custGeom>
            <a:avLst/>
            <a:gdLst/>
            <a:ahLst/>
            <a:cxnLst/>
            <a:rect l="l" t="t" r="r" b="b"/>
            <a:pathLst>
              <a:path w="1609001" h="1609001">
                <a:moveTo>
                  <a:pt x="0" y="0"/>
                </a:moveTo>
                <a:lnTo>
                  <a:pt x="1609001" y="0"/>
                </a:lnTo>
                <a:lnTo>
                  <a:pt x="1609001" y="1609001"/>
                </a:lnTo>
                <a:lnTo>
                  <a:pt x="0" y="1609001"/>
                </a:lnTo>
                <a:lnTo>
                  <a:pt x="0" y="0"/>
                </a:lnTo>
                <a:close/>
              </a:path>
            </a:pathLst>
          </a:custGeom>
          <a:blipFill>
            <a:blip r:embed="rId11"/>
            <a:stretch>
              <a:fillRect/>
            </a:stretch>
          </a:blipFill>
        </p:spPr>
        <p:txBody>
          <a:bodyPr/>
          <a:lstStyle/>
          <a:p>
            <a:endParaRPr lang="el-GR"/>
          </a:p>
        </p:txBody>
      </p:sp>
      <p:sp>
        <p:nvSpPr>
          <p:cNvPr id="23" name="Freeform 23"/>
          <p:cNvSpPr/>
          <p:nvPr/>
        </p:nvSpPr>
        <p:spPr>
          <a:xfrm>
            <a:off x="7138962" y="3224438"/>
            <a:ext cx="1511394" cy="1511394"/>
          </a:xfrm>
          <a:custGeom>
            <a:avLst/>
            <a:gdLst/>
            <a:ahLst/>
            <a:cxnLst/>
            <a:rect l="l" t="t" r="r" b="b"/>
            <a:pathLst>
              <a:path w="1511394" h="1511394">
                <a:moveTo>
                  <a:pt x="0" y="0"/>
                </a:moveTo>
                <a:lnTo>
                  <a:pt x="1511394" y="0"/>
                </a:lnTo>
                <a:lnTo>
                  <a:pt x="1511394" y="1511393"/>
                </a:lnTo>
                <a:lnTo>
                  <a:pt x="0" y="1511393"/>
                </a:lnTo>
                <a:lnTo>
                  <a:pt x="0" y="0"/>
                </a:lnTo>
                <a:close/>
              </a:path>
            </a:pathLst>
          </a:custGeom>
          <a:blipFill>
            <a:blip r:embed="rId12"/>
            <a:stretch>
              <a:fillRect/>
            </a:stretch>
          </a:blipFill>
        </p:spPr>
        <p:txBody>
          <a:bodyPr/>
          <a:lstStyle/>
          <a:p>
            <a:endParaRPr lang="el-GR"/>
          </a:p>
        </p:txBody>
      </p:sp>
      <p:sp>
        <p:nvSpPr>
          <p:cNvPr id="24" name="Freeform 24"/>
          <p:cNvSpPr/>
          <p:nvPr/>
        </p:nvSpPr>
        <p:spPr>
          <a:xfrm>
            <a:off x="11681271" y="3252044"/>
            <a:ext cx="1483787" cy="1483787"/>
          </a:xfrm>
          <a:custGeom>
            <a:avLst/>
            <a:gdLst/>
            <a:ahLst/>
            <a:cxnLst/>
            <a:rect l="l" t="t" r="r" b="b"/>
            <a:pathLst>
              <a:path w="1483787" h="1483787">
                <a:moveTo>
                  <a:pt x="0" y="0"/>
                </a:moveTo>
                <a:lnTo>
                  <a:pt x="1483787" y="0"/>
                </a:lnTo>
                <a:lnTo>
                  <a:pt x="1483787" y="1483787"/>
                </a:lnTo>
                <a:lnTo>
                  <a:pt x="0" y="1483787"/>
                </a:lnTo>
                <a:lnTo>
                  <a:pt x="0" y="0"/>
                </a:lnTo>
                <a:close/>
              </a:path>
            </a:pathLst>
          </a:custGeom>
          <a:blipFill>
            <a:blip r:embed="rId13"/>
            <a:stretch>
              <a:fillRect/>
            </a:stretch>
          </a:blipFill>
        </p:spPr>
        <p:txBody>
          <a:bodyPr/>
          <a:lstStyle/>
          <a:p>
            <a:endParaRPr lang="el-GR"/>
          </a:p>
        </p:txBody>
      </p:sp>
      <p:sp>
        <p:nvSpPr>
          <p:cNvPr id="25" name="TextBox 25"/>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sp>
        <p:nvSpPr>
          <p:cNvPr id="26" name="TextBox 26"/>
          <p:cNvSpPr txBox="1"/>
          <p:nvPr/>
        </p:nvSpPr>
        <p:spPr>
          <a:xfrm>
            <a:off x="994166" y="1966897"/>
            <a:ext cx="13349508" cy="500137"/>
          </a:xfrm>
          <a:prstGeom prst="rect">
            <a:avLst/>
          </a:prstGeom>
        </p:spPr>
        <p:txBody>
          <a:bodyPr lIns="0" tIns="0" rIns="0" bIns="0" rtlCol="0" anchor="t">
            <a:spAutoFit/>
          </a:bodyPr>
          <a:lstStyle/>
          <a:p>
            <a:pPr algn="ctr">
              <a:lnSpc>
                <a:spcPts val="3888"/>
              </a:lnSpc>
            </a:pPr>
            <a:r>
              <a:rPr lang="en-US" sz="3600" b="1" u="sng" dirty="0" err="1">
                <a:solidFill>
                  <a:srgbClr val="19112C"/>
                </a:solidFill>
                <a:latin typeface="Arial Bold"/>
                <a:ea typeface="Arial Bold"/>
                <a:cs typeface="Arial Bold"/>
                <a:sym typeface="Arial Bold"/>
              </a:rPr>
              <a:t>Desafíos</a:t>
            </a:r>
            <a:r>
              <a:rPr lang="en-US" sz="3600" b="1" u="sng" dirty="0">
                <a:solidFill>
                  <a:srgbClr val="19112C"/>
                </a:solidFill>
                <a:latin typeface="Arial Bold"/>
                <a:ea typeface="Arial Bold"/>
                <a:cs typeface="Arial Bold"/>
                <a:sym typeface="Arial Bold"/>
              </a:rPr>
              <a:t> a </a:t>
            </a:r>
            <a:r>
              <a:rPr lang="en-US" sz="3600" b="1" u="sng" dirty="0" err="1">
                <a:solidFill>
                  <a:srgbClr val="19112C"/>
                </a:solidFill>
                <a:latin typeface="Arial Bold"/>
                <a:ea typeface="Arial Bold"/>
                <a:cs typeface="Arial Bold"/>
                <a:sym typeface="Arial Bold"/>
              </a:rPr>
              <a:t>abordar</a:t>
            </a:r>
            <a:endParaRPr lang="en-US" sz="3600" b="1" u="sng" dirty="0">
              <a:solidFill>
                <a:srgbClr val="19112C"/>
              </a:solidFill>
              <a:latin typeface="Arial Bold"/>
              <a:ea typeface="Arial Bold"/>
              <a:cs typeface="Arial Bold"/>
              <a:sym typeface="Arial Bold"/>
            </a:endParaRPr>
          </a:p>
        </p:txBody>
      </p:sp>
      <p:sp>
        <p:nvSpPr>
          <p:cNvPr id="27" name="TextBox 27"/>
          <p:cNvSpPr txBox="1"/>
          <p:nvPr/>
        </p:nvSpPr>
        <p:spPr>
          <a:xfrm>
            <a:off x="480361" y="5162550"/>
            <a:ext cx="4398102" cy="500137"/>
          </a:xfrm>
          <a:prstGeom prst="rect">
            <a:avLst/>
          </a:prstGeom>
        </p:spPr>
        <p:txBody>
          <a:bodyPr wrap="square" lIns="0" tIns="0" rIns="0" bIns="0" rtlCol="0" anchor="t">
            <a:spAutoFit/>
          </a:bodyPr>
          <a:lstStyle/>
          <a:p>
            <a:pPr algn="ctr">
              <a:lnSpc>
                <a:spcPts val="3888"/>
              </a:lnSpc>
              <a:spcBef>
                <a:spcPct val="0"/>
              </a:spcBef>
            </a:pPr>
            <a:r>
              <a:rPr lang="en-US" sz="3600" b="1" i="1" dirty="0">
                <a:solidFill>
                  <a:srgbClr val="19112C"/>
                </a:solidFill>
                <a:latin typeface="Arial Bold Italics"/>
                <a:ea typeface="Arial Bold Italics"/>
                <a:cs typeface="Arial Bold Italics"/>
                <a:sym typeface="Arial Bold Italics"/>
              </a:rPr>
              <a:t>Medio </a:t>
            </a:r>
            <a:r>
              <a:rPr lang="en-US" sz="3600" b="1" i="1" dirty="0" err="1">
                <a:solidFill>
                  <a:srgbClr val="19112C"/>
                </a:solidFill>
                <a:latin typeface="Arial Bold Italics"/>
                <a:ea typeface="Arial Bold Italics"/>
                <a:cs typeface="Arial Bold Italics"/>
                <a:sym typeface="Arial Bold Italics"/>
              </a:rPr>
              <a:t>ambiente</a:t>
            </a:r>
            <a:endParaRPr lang="en-US" sz="3600" b="1" i="1" dirty="0">
              <a:solidFill>
                <a:srgbClr val="19112C"/>
              </a:solidFill>
              <a:latin typeface="Arial Bold Italics"/>
              <a:ea typeface="Arial Bold Italics"/>
              <a:cs typeface="Arial Bold Italics"/>
              <a:sym typeface="Arial Bold Italics"/>
            </a:endParaRPr>
          </a:p>
        </p:txBody>
      </p:sp>
      <p:sp>
        <p:nvSpPr>
          <p:cNvPr id="28" name="TextBox 28"/>
          <p:cNvSpPr txBox="1"/>
          <p:nvPr/>
        </p:nvSpPr>
        <p:spPr>
          <a:xfrm>
            <a:off x="7221212" y="5162550"/>
            <a:ext cx="1346895" cy="521589"/>
          </a:xfrm>
          <a:prstGeom prst="rect">
            <a:avLst/>
          </a:prstGeom>
        </p:spPr>
        <p:txBody>
          <a:bodyPr lIns="0" tIns="0" rIns="0" bIns="0" rtlCol="0" anchor="t">
            <a:spAutoFit/>
          </a:bodyPr>
          <a:lstStyle/>
          <a:p>
            <a:pPr algn="l">
              <a:lnSpc>
                <a:spcPts val="3888"/>
              </a:lnSpc>
              <a:spcBef>
                <a:spcPct val="0"/>
              </a:spcBef>
            </a:pPr>
            <a:r>
              <a:rPr lang="en-US" sz="3600" b="1" i="1">
                <a:solidFill>
                  <a:srgbClr val="19112C"/>
                </a:solidFill>
                <a:latin typeface="Arial Bold Italics"/>
                <a:ea typeface="Arial Bold Italics"/>
                <a:cs typeface="Arial Bold Italics"/>
                <a:sym typeface="Arial Bold Italics"/>
              </a:rPr>
              <a:t>Social</a:t>
            </a:r>
          </a:p>
        </p:txBody>
      </p:sp>
      <p:sp>
        <p:nvSpPr>
          <p:cNvPr id="29" name="TextBox 29"/>
          <p:cNvSpPr txBox="1"/>
          <p:nvPr/>
        </p:nvSpPr>
        <p:spPr>
          <a:xfrm>
            <a:off x="11027098" y="5184002"/>
            <a:ext cx="2792131" cy="500137"/>
          </a:xfrm>
          <a:prstGeom prst="rect">
            <a:avLst/>
          </a:prstGeom>
        </p:spPr>
        <p:txBody>
          <a:bodyPr wrap="square" lIns="0" tIns="0" rIns="0" bIns="0" rtlCol="0" anchor="t">
            <a:spAutoFit/>
          </a:bodyPr>
          <a:lstStyle/>
          <a:p>
            <a:pPr algn="ctr">
              <a:lnSpc>
                <a:spcPts val="3888"/>
              </a:lnSpc>
              <a:spcBef>
                <a:spcPct val="0"/>
              </a:spcBef>
            </a:pPr>
            <a:r>
              <a:rPr lang="en-US" sz="3600" b="1" i="1" dirty="0">
                <a:solidFill>
                  <a:srgbClr val="19112C"/>
                </a:solidFill>
                <a:latin typeface="Arial Bold Italics"/>
                <a:ea typeface="Arial Bold Italics"/>
                <a:cs typeface="Arial Bold Italics"/>
                <a:sym typeface="Arial Bold Italics"/>
              </a:rPr>
              <a:t>Económico</a:t>
            </a:r>
          </a:p>
        </p:txBody>
      </p:sp>
      <p:sp>
        <p:nvSpPr>
          <p:cNvPr id="30" name="TextBox 30"/>
          <p:cNvSpPr txBox="1"/>
          <p:nvPr/>
        </p:nvSpPr>
        <p:spPr>
          <a:xfrm>
            <a:off x="834390" y="5794854"/>
            <a:ext cx="4044073" cy="2769989"/>
          </a:xfrm>
          <a:prstGeom prst="rect">
            <a:avLst/>
          </a:prstGeom>
        </p:spPr>
        <p:txBody>
          <a:bodyPr lIns="0" tIns="0" rIns="0" bIns="0" rtlCol="0" anchor="t">
            <a:spAutoFit/>
          </a:bodyPr>
          <a:lstStyle/>
          <a:p>
            <a:pPr algn="ctr">
              <a:lnSpc>
                <a:spcPts val="3564"/>
              </a:lnSpc>
              <a:spcBef>
                <a:spcPct val="0"/>
              </a:spcBef>
            </a:pPr>
            <a:r>
              <a:rPr lang="es-ES" sz="3300" dirty="0">
                <a:solidFill>
                  <a:srgbClr val="19112C"/>
                </a:solidFill>
                <a:latin typeface="Arial"/>
                <a:ea typeface="Arial"/>
                <a:cs typeface="Arial"/>
                <a:sym typeface="Arial"/>
              </a:rPr>
              <a:t>Alta huella de carbono y hídrica; Pérdida de materiales y contaminación por </a:t>
            </a:r>
            <a:r>
              <a:rPr lang="es-ES" sz="3300" dirty="0" err="1">
                <a:solidFill>
                  <a:srgbClr val="19112C"/>
                </a:solidFill>
                <a:latin typeface="Arial"/>
                <a:ea typeface="Arial"/>
                <a:cs typeface="Arial"/>
                <a:sym typeface="Arial"/>
              </a:rPr>
              <a:t>microplásticos</a:t>
            </a:r>
            <a:endParaRPr lang="en-US" sz="3300" dirty="0">
              <a:solidFill>
                <a:srgbClr val="19112C"/>
              </a:solidFill>
              <a:latin typeface="Arial"/>
              <a:ea typeface="Arial"/>
              <a:cs typeface="Arial"/>
              <a:sym typeface="Arial"/>
            </a:endParaRPr>
          </a:p>
        </p:txBody>
      </p:sp>
      <p:sp>
        <p:nvSpPr>
          <p:cNvPr id="31" name="TextBox 31"/>
          <p:cNvSpPr txBox="1"/>
          <p:nvPr/>
        </p:nvSpPr>
        <p:spPr>
          <a:xfrm>
            <a:off x="5274261" y="5794854"/>
            <a:ext cx="4664039" cy="2308324"/>
          </a:xfrm>
          <a:prstGeom prst="rect">
            <a:avLst/>
          </a:prstGeom>
        </p:spPr>
        <p:txBody>
          <a:bodyPr wrap="square" lIns="0" tIns="0" rIns="0" bIns="0" rtlCol="0" anchor="t">
            <a:spAutoFit/>
          </a:bodyPr>
          <a:lstStyle/>
          <a:p>
            <a:pPr algn="ctr">
              <a:lnSpc>
                <a:spcPts val="3564"/>
              </a:lnSpc>
              <a:spcBef>
                <a:spcPct val="0"/>
              </a:spcBef>
            </a:pPr>
            <a:r>
              <a:rPr lang="es-ES" sz="3300" dirty="0">
                <a:solidFill>
                  <a:srgbClr val="19112C"/>
                </a:solidFill>
                <a:latin typeface="Arial"/>
                <a:ea typeface="Arial"/>
                <a:cs typeface="Arial"/>
                <a:sym typeface="Arial"/>
              </a:rPr>
              <a:t>Los residuos exportados generan cargas medioambientales injustas para los países de bajos ingresos</a:t>
            </a:r>
            <a:endParaRPr lang="en-US" sz="3300" dirty="0">
              <a:solidFill>
                <a:srgbClr val="19112C"/>
              </a:solidFill>
              <a:latin typeface="Arial"/>
              <a:ea typeface="Arial"/>
              <a:cs typeface="Arial"/>
              <a:sym typeface="Arial"/>
            </a:endParaRPr>
          </a:p>
        </p:txBody>
      </p:sp>
      <p:sp>
        <p:nvSpPr>
          <p:cNvPr id="32" name="TextBox 32"/>
          <p:cNvSpPr txBox="1"/>
          <p:nvPr/>
        </p:nvSpPr>
        <p:spPr>
          <a:xfrm>
            <a:off x="10334098" y="5794854"/>
            <a:ext cx="3978602" cy="2308324"/>
          </a:xfrm>
          <a:prstGeom prst="rect">
            <a:avLst/>
          </a:prstGeom>
        </p:spPr>
        <p:txBody>
          <a:bodyPr lIns="0" tIns="0" rIns="0" bIns="0" rtlCol="0" anchor="t">
            <a:spAutoFit/>
          </a:bodyPr>
          <a:lstStyle/>
          <a:p>
            <a:pPr algn="ctr">
              <a:lnSpc>
                <a:spcPts val="3564"/>
              </a:lnSpc>
              <a:spcBef>
                <a:spcPct val="0"/>
              </a:spcBef>
            </a:pPr>
            <a:r>
              <a:rPr lang="es-ES" sz="3300" dirty="0">
                <a:solidFill>
                  <a:srgbClr val="19112C"/>
                </a:solidFill>
                <a:latin typeface="Arial"/>
                <a:ea typeface="Arial"/>
                <a:cs typeface="Arial"/>
                <a:sym typeface="Arial"/>
              </a:rPr>
              <a:t>Las pymes carecen de infraestructura, incentivos y tecnologías de reciclaje rentables</a:t>
            </a:r>
            <a:endParaRPr lang="en-US" sz="3300" dirty="0">
              <a:solidFill>
                <a:srgbClr val="19112C"/>
              </a:solidFill>
              <a:latin typeface="Arial"/>
              <a:ea typeface="Arial"/>
              <a:cs typeface="Arial"/>
              <a:sym typeface="Arial"/>
            </a:endParaRPr>
          </a:p>
        </p:txBody>
      </p:sp>
      <p:sp>
        <p:nvSpPr>
          <p:cNvPr id="36" name="TextBox 25">
            <a:extLst>
              <a:ext uri="{FF2B5EF4-FFF2-40B4-BE49-F238E27FC236}">
                <a16:creationId xmlns:a16="http://schemas.microsoft.com/office/drawing/2014/main" id="{319CCDE7-F266-3271-E223-A347BBBC156D}"/>
              </a:ext>
            </a:extLst>
          </p:cNvPr>
          <p:cNvSpPr txBox="1"/>
          <p:nvPr/>
        </p:nvSpPr>
        <p:spPr>
          <a:xfrm>
            <a:off x="846750" y="597281"/>
            <a:ext cx="13532400" cy="1087547"/>
          </a:xfrm>
          <a:prstGeom prst="rect">
            <a:avLst/>
          </a:prstGeom>
        </p:spPr>
        <p:txBody>
          <a:bodyPr lIns="0" tIns="0" rIns="0" bIns="0" rtlCol="0" anchor="ctr"/>
          <a:lstStyle/>
          <a:p>
            <a:pPr algn="l">
              <a:lnSpc>
                <a:spcPts val="6480"/>
              </a:lnSpc>
            </a:pPr>
            <a:r>
              <a:rPr lang="en-US" sz="6000" b="1" dirty="0" err="1">
                <a:solidFill>
                  <a:srgbClr val="8D5CFF"/>
                </a:solidFill>
                <a:latin typeface="Georgia Bold"/>
                <a:ea typeface="Georgia Bold"/>
                <a:cs typeface="Georgia Bold"/>
                <a:sym typeface="Georgia Bold"/>
              </a:rPr>
              <a:t>Propuesta</a:t>
            </a:r>
            <a:r>
              <a:rPr lang="en-US" sz="6000" b="1" dirty="0">
                <a:solidFill>
                  <a:srgbClr val="8D5CFF"/>
                </a:solidFill>
                <a:latin typeface="Georgia Bold"/>
                <a:ea typeface="Georgia Bold"/>
                <a:cs typeface="Georgia Bold"/>
                <a:sym typeface="Georgia Bold"/>
              </a:rPr>
              <a:t> de </a:t>
            </a:r>
            <a:r>
              <a:rPr lang="en-US" sz="6000" b="1" dirty="0" err="1">
                <a:solidFill>
                  <a:srgbClr val="8D5CFF"/>
                </a:solidFill>
                <a:latin typeface="Georgia Bold"/>
                <a:ea typeface="Georgia Bold"/>
                <a:cs typeface="Georgia Bold"/>
                <a:sym typeface="Georgia Bold"/>
              </a:rPr>
              <a:t>retos</a:t>
            </a:r>
            <a:endParaRPr lang="en-US" sz="6000" b="1" dirty="0">
              <a:solidFill>
                <a:srgbClr val="8D5CFF"/>
              </a:solidFill>
              <a:latin typeface="Georgia Bold"/>
              <a:ea typeface="Georgia Bold"/>
              <a:cs typeface="Georgia Bold"/>
              <a:sym typeface="Georgia Bold"/>
            </a:endParaRPr>
          </a:p>
        </p:txBody>
      </p:sp>
      <p:pic>
        <p:nvPicPr>
          <p:cNvPr id="33" name="Picture 2" descr="Cofinanciado por el programa Erasmus+ de la Unión Europea Horizontal">
            <a:extLst>
              <a:ext uri="{FF2B5EF4-FFF2-40B4-BE49-F238E27FC236}">
                <a16:creationId xmlns:a16="http://schemas.microsoft.com/office/drawing/2014/main" id="{36ACF2E9-BF95-6E48-1E66-31C8E048EC5D}"/>
              </a:ext>
            </a:extLst>
          </p:cNvPr>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8"/>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9"/>
              <a:stretch>
                <a:fillRect t="-185" b="-183"/>
              </a:stretch>
            </a:blipFill>
          </p:spPr>
          <p:txBody>
            <a:bodyPr/>
            <a:lstStyle/>
            <a:p>
              <a:endParaRPr lang="el-GR"/>
            </a:p>
          </p:txBody>
        </p:sp>
      </p:grpSp>
      <p:sp>
        <p:nvSpPr>
          <p:cNvPr id="23" name="TextBox 23"/>
          <p:cNvSpPr txBox="1"/>
          <p:nvPr/>
        </p:nvSpPr>
        <p:spPr>
          <a:xfrm>
            <a:off x="834390" y="1625727"/>
            <a:ext cx="13206137" cy="6894195"/>
          </a:xfrm>
          <a:prstGeom prst="rect">
            <a:avLst/>
          </a:prstGeom>
        </p:spPr>
        <p:txBody>
          <a:bodyPr lIns="0" tIns="0" rIns="0" bIns="0" rtlCol="0" anchor="t">
            <a:spAutoFit/>
          </a:bodyPr>
          <a:lstStyle/>
          <a:p>
            <a:r>
              <a:rPr lang="es-ES" sz="2800" b="1" u="sng" dirty="0">
                <a:latin typeface="Arial" panose="020B0604020202020204" pitchFamily="34" charset="0"/>
                <a:cs typeface="Arial" panose="020B0604020202020204" pitchFamily="34" charset="0"/>
              </a:rPr>
              <a:t>Utilizar en vez de desperdiciar recursos en la cadena de valor</a:t>
            </a:r>
          </a:p>
          <a:p>
            <a:r>
              <a:rPr lang="es-ES" sz="2800" dirty="0">
                <a:latin typeface="Arial" panose="020B0604020202020204" pitchFamily="34" charset="0"/>
                <a:cs typeface="Arial" panose="020B0604020202020204" pitchFamily="34" charset="0"/>
              </a:rPr>
              <a:t>Desarrollar una estrategia para minimizar los recursos no utilizados en toda la cadena de valor de un producto y convertir los materiales excedentes y los recursos subutilizados en nuevas oportunidades comerciales para proporcionar valor sostenible.</a:t>
            </a:r>
          </a:p>
          <a:p>
            <a:r>
              <a:rPr lang="es-ES" sz="2800" b="1" u="sng" dirty="0">
                <a:latin typeface="Arial" panose="020B0604020202020204" pitchFamily="34" charset="0"/>
                <a:cs typeface="Arial" panose="020B0604020202020204" pitchFamily="34" charset="0"/>
              </a:rPr>
              <a:t>Rediseñar con residuos</a:t>
            </a:r>
          </a:p>
          <a:p>
            <a:r>
              <a:rPr lang="es-ES" sz="2800" dirty="0">
                <a:latin typeface="Arial" panose="020B0604020202020204" pitchFamily="34" charset="0"/>
                <a:cs typeface="Arial" panose="020B0604020202020204" pitchFamily="34" charset="0"/>
              </a:rPr>
              <a:t>Proponer ideas para diseñar soluciones innovadoras para la recolección, clasificación y reciclaje de residuos textiles que generen valor tanto para las empresas como para las comunidades, al tiempo que reducen la huella ambiental.</a:t>
            </a:r>
          </a:p>
          <a:p>
            <a:r>
              <a:rPr lang="es-ES" sz="2800" b="1" u="sng" dirty="0">
                <a:latin typeface="Arial" panose="020B0604020202020204" pitchFamily="34" charset="0"/>
                <a:cs typeface="Arial" panose="020B0604020202020204" pitchFamily="34" charset="0"/>
              </a:rPr>
              <a:t>Recolectar residuos textiles</a:t>
            </a:r>
            <a:endParaRPr lang="en-US" sz="2800" b="1" u="sng" dirty="0">
              <a:latin typeface="Arial" panose="020B0604020202020204" pitchFamily="34" charset="0"/>
              <a:cs typeface="Arial" panose="020B0604020202020204" pitchFamily="34" charset="0"/>
            </a:endParaRPr>
          </a:p>
          <a:p>
            <a:r>
              <a:rPr lang="es-ES" sz="2800" dirty="0">
                <a:latin typeface="Arial" panose="020B0604020202020204" pitchFamily="34" charset="0"/>
                <a:cs typeface="Arial" panose="020B0604020202020204" pitchFamily="34" charset="0"/>
              </a:rPr>
              <a:t>Crear una propuesta de colaboración entre consumidores, plantas de reciclaje y empresas textil que facilite la recolección de prendas usadas, su reciclaje y posterior reutilización en nuevas prendas. </a:t>
            </a:r>
          </a:p>
          <a:p>
            <a:r>
              <a:rPr lang="es-ES" sz="2800" b="1" u="sng" dirty="0">
                <a:latin typeface="Arial" panose="020B0604020202020204" pitchFamily="34" charset="0"/>
                <a:cs typeface="Arial" panose="020B0604020202020204" pitchFamily="34" charset="0"/>
              </a:rPr>
              <a:t>Agua residual</a:t>
            </a:r>
            <a:endParaRPr lang="en-US" sz="2800" dirty="0">
              <a:latin typeface="Arial" panose="020B0604020202020204" pitchFamily="34" charset="0"/>
              <a:cs typeface="Arial" panose="020B0604020202020204" pitchFamily="34" charset="0"/>
            </a:endParaRPr>
          </a:p>
          <a:p>
            <a:r>
              <a:rPr lang="es-ES" sz="2800" dirty="0">
                <a:latin typeface="Arial" panose="020B0604020202020204" pitchFamily="34" charset="0"/>
                <a:cs typeface="Arial" panose="020B0604020202020204" pitchFamily="34" charset="0"/>
              </a:rPr>
              <a:t>Desarrollar ideas sobre cómo se podría reducir el agua de teñido y qué hacer con esta agua residual de los procesos de teñido.</a:t>
            </a:r>
          </a:p>
        </p:txBody>
      </p:sp>
      <p:sp>
        <p:nvSpPr>
          <p:cNvPr id="27" name="TextBox 25">
            <a:extLst>
              <a:ext uri="{FF2B5EF4-FFF2-40B4-BE49-F238E27FC236}">
                <a16:creationId xmlns:a16="http://schemas.microsoft.com/office/drawing/2014/main" id="{EFF9F6EC-1DB6-1257-DF50-EE3460D3B58D}"/>
              </a:ext>
            </a:extLst>
          </p:cNvPr>
          <p:cNvSpPr txBox="1"/>
          <p:nvPr/>
        </p:nvSpPr>
        <p:spPr>
          <a:xfrm>
            <a:off x="846750" y="597281"/>
            <a:ext cx="13532400" cy="1087547"/>
          </a:xfrm>
          <a:prstGeom prst="rect">
            <a:avLst/>
          </a:prstGeom>
        </p:spPr>
        <p:txBody>
          <a:bodyPr lIns="0" tIns="0" rIns="0" bIns="0" rtlCol="0" anchor="ctr"/>
          <a:lstStyle/>
          <a:p>
            <a:pPr algn="l">
              <a:lnSpc>
                <a:spcPts val="6480"/>
              </a:lnSpc>
            </a:pPr>
            <a:r>
              <a:rPr lang="en-US" sz="6000" b="1" dirty="0" err="1">
                <a:solidFill>
                  <a:srgbClr val="8D5CFF"/>
                </a:solidFill>
                <a:latin typeface="Georgia Bold"/>
                <a:ea typeface="Georgia Bold"/>
                <a:cs typeface="Georgia Bold"/>
                <a:sym typeface="Georgia Bold"/>
              </a:rPr>
              <a:t>Propuesta</a:t>
            </a:r>
            <a:r>
              <a:rPr lang="en-US" sz="6000" b="1" dirty="0">
                <a:solidFill>
                  <a:srgbClr val="8D5CFF"/>
                </a:solidFill>
                <a:latin typeface="Georgia Bold"/>
                <a:ea typeface="Georgia Bold"/>
                <a:cs typeface="Georgia Bold"/>
                <a:sym typeface="Georgia Bold"/>
              </a:rPr>
              <a:t> de </a:t>
            </a:r>
            <a:r>
              <a:rPr lang="en-US" sz="6000" b="1" dirty="0" err="1">
                <a:solidFill>
                  <a:srgbClr val="8D5CFF"/>
                </a:solidFill>
                <a:latin typeface="Georgia Bold"/>
                <a:ea typeface="Georgia Bold"/>
                <a:cs typeface="Georgia Bold"/>
                <a:sym typeface="Georgia Bold"/>
              </a:rPr>
              <a:t>retos</a:t>
            </a:r>
            <a:endParaRPr lang="en-US" sz="6000" b="1" dirty="0">
              <a:solidFill>
                <a:srgbClr val="8D5CFF"/>
              </a:solidFill>
              <a:latin typeface="Georgia Bold"/>
              <a:ea typeface="Georgia Bold"/>
              <a:cs typeface="Georgia Bold"/>
              <a:sym typeface="Georgia Bold"/>
            </a:endParaRPr>
          </a:p>
        </p:txBody>
      </p:sp>
      <p:pic>
        <p:nvPicPr>
          <p:cNvPr id="24" name="Picture 2" descr="Cofinanciado por el programa Erasmus+ de la Unión Europea Horizontal">
            <a:extLst>
              <a:ext uri="{FF2B5EF4-FFF2-40B4-BE49-F238E27FC236}">
                <a16:creationId xmlns:a16="http://schemas.microsoft.com/office/drawing/2014/main" id="{87A00150-5C33-62ED-7A34-2D1F0CBC7A54}"/>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8"/>
              <a:stretch>
                <a:fillRect l="-33" r="-33"/>
              </a:stretch>
            </a:blipFill>
          </p:spPr>
          <p:txBody>
            <a:bodyPr/>
            <a:lstStyle/>
            <a:p>
              <a:endParaRPr lang="el-GR"/>
            </a:p>
          </p:txBody>
        </p:sp>
      </p:grpSp>
      <p:sp>
        <p:nvSpPr>
          <p:cNvPr id="21" name="TextBox 21"/>
          <p:cNvSpPr txBox="1"/>
          <p:nvPr/>
        </p:nvSpPr>
        <p:spPr>
          <a:xfrm>
            <a:off x="1148161" y="3734864"/>
            <a:ext cx="15991677" cy="3286125"/>
          </a:xfrm>
          <a:prstGeom prst="rect">
            <a:avLst/>
          </a:prstGeom>
        </p:spPr>
        <p:txBody>
          <a:bodyPr lIns="0" tIns="0" rIns="0" bIns="0" rtlCol="0" anchor="t">
            <a:spAutoFit/>
          </a:bodyPr>
          <a:lstStyle/>
          <a:p>
            <a:pPr>
              <a:lnSpc>
                <a:spcPts val="4320"/>
              </a:lnSpc>
            </a:pPr>
            <a:r>
              <a:rPr lang="es-ES" sz="3600" dirty="0">
                <a:solidFill>
                  <a:srgbClr val="FFFFFF"/>
                </a:solidFill>
                <a:latin typeface="Arial"/>
                <a:ea typeface="Arial"/>
                <a:cs typeface="Arial"/>
                <a:sym typeface="Arial"/>
              </a:rPr>
              <a:t>Eres una pyme de moda textil, con un pequeño departamento de diseño y distribución a nivel nacional. Estás deseando dar otro paso en la transición ecológica de tu negocio, ya sea trabajando en uno de tus productos o colaborando con tu cadena de valor.  
Puedes elegir uno de los retos propuestos... o de otra opción relacionada con los tres temas tratados.</a:t>
            </a:r>
            <a:endParaRPr lang="en-US" sz="3600" dirty="0">
              <a:solidFill>
                <a:srgbClr val="FFFFFF"/>
              </a:solidFill>
              <a:latin typeface="Arial"/>
              <a:ea typeface="Arial"/>
              <a:cs typeface="Arial"/>
              <a:sym typeface="Arial"/>
            </a:endParaRPr>
          </a:p>
        </p:txBody>
      </p:sp>
      <p:grpSp>
        <p:nvGrpSpPr>
          <p:cNvPr id="22" name="Group 22"/>
          <p:cNvGrpSpPr/>
          <p:nvPr/>
        </p:nvGrpSpPr>
        <p:grpSpPr>
          <a:xfrm>
            <a:off x="2368764" y="2031137"/>
            <a:ext cx="13983462" cy="1137553"/>
            <a:chOff x="0" y="0"/>
            <a:chExt cx="18644616" cy="1516737"/>
          </a:xfrm>
        </p:grpSpPr>
        <p:sp>
          <p:nvSpPr>
            <p:cNvPr id="23" name="Freeform 23"/>
            <p:cNvSpPr/>
            <p:nvPr/>
          </p:nvSpPr>
          <p:spPr>
            <a:xfrm>
              <a:off x="0" y="0"/>
              <a:ext cx="18644615" cy="1516737"/>
            </a:xfrm>
            <a:custGeom>
              <a:avLst/>
              <a:gdLst/>
              <a:ahLst/>
              <a:cxnLst/>
              <a:rect l="l" t="t" r="r" b="b"/>
              <a:pathLst>
                <a:path w="18644615" h="1516737">
                  <a:moveTo>
                    <a:pt x="0" y="0"/>
                  </a:moveTo>
                  <a:lnTo>
                    <a:pt x="18644615" y="0"/>
                  </a:lnTo>
                  <a:lnTo>
                    <a:pt x="18644615" y="1516737"/>
                  </a:lnTo>
                  <a:lnTo>
                    <a:pt x="0" y="1516737"/>
                  </a:lnTo>
                  <a:close/>
                </a:path>
              </a:pathLst>
            </a:custGeom>
            <a:solidFill>
              <a:srgbClr val="000000">
                <a:alpha val="0"/>
              </a:srgbClr>
            </a:solidFill>
          </p:spPr>
          <p:txBody>
            <a:bodyPr/>
            <a:lstStyle/>
            <a:p>
              <a:endParaRPr lang="el-GR"/>
            </a:p>
          </p:txBody>
        </p:sp>
        <p:sp>
          <p:nvSpPr>
            <p:cNvPr id="24" name="TextBox 24"/>
            <p:cNvSpPr txBox="1"/>
            <p:nvPr/>
          </p:nvSpPr>
          <p:spPr>
            <a:xfrm>
              <a:off x="0" y="66675"/>
              <a:ext cx="18644616" cy="1450062"/>
            </a:xfrm>
            <a:prstGeom prst="rect">
              <a:avLst/>
            </a:prstGeom>
          </p:spPr>
          <p:txBody>
            <a:bodyPr lIns="0" tIns="0" rIns="0" bIns="0" rtlCol="0" anchor="b"/>
            <a:lstStyle/>
            <a:p>
              <a:pPr>
                <a:lnSpc>
                  <a:spcPts val="6480"/>
                </a:lnSpc>
              </a:pPr>
              <a:r>
                <a:rPr lang="en-US" sz="6000" b="1" dirty="0">
                  <a:solidFill>
                    <a:srgbClr val="FFFFFF"/>
                  </a:solidFill>
                  <a:latin typeface="Georgia Bold"/>
                  <a:ea typeface="Georgia Bold"/>
                  <a:cs typeface="Georgia Bold"/>
                  <a:sym typeface="Georgia Bold"/>
                </a:rPr>
                <a:t>¡Hora de </a:t>
              </a:r>
              <a:r>
                <a:rPr lang="en-US" sz="6000" b="1" dirty="0" err="1">
                  <a:solidFill>
                    <a:srgbClr val="FFFFFF"/>
                  </a:solidFill>
                  <a:latin typeface="Georgia Bold"/>
                  <a:ea typeface="Georgia Bold"/>
                  <a:cs typeface="Georgia Bold"/>
                  <a:sym typeface="Georgia Bold"/>
                </a:rPr>
                <a:t>elegir</a:t>
              </a:r>
              <a:r>
                <a:rPr lang="en-US" sz="6000" b="1" dirty="0">
                  <a:solidFill>
                    <a:srgbClr val="FFFFFF"/>
                  </a:solidFill>
                  <a:latin typeface="Georgia Bold"/>
                  <a:ea typeface="Georgia Bold"/>
                  <a:cs typeface="Georgia Bold"/>
                  <a:sym typeface="Georgia Bold"/>
                </a:rPr>
                <a:t> </a:t>
              </a:r>
              <a:r>
                <a:rPr lang="en-US" sz="6000" b="1" dirty="0" err="1">
                  <a:solidFill>
                    <a:srgbClr val="FFFFFF"/>
                  </a:solidFill>
                  <a:latin typeface="Georgia Bold"/>
                  <a:ea typeface="Georgia Bold"/>
                  <a:cs typeface="Georgia Bold"/>
                  <a:sym typeface="Georgia Bold"/>
                </a:rPr>
                <a:t>tu</a:t>
              </a:r>
              <a:r>
                <a:rPr lang="en-US" sz="6000" b="1" dirty="0">
                  <a:solidFill>
                    <a:srgbClr val="FFFFFF"/>
                  </a:solidFill>
                  <a:latin typeface="Georgia Bold"/>
                  <a:ea typeface="Georgia Bold"/>
                  <a:cs typeface="Georgia Bold"/>
                  <a:sym typeface="Georgia Bold"/>
                </a:rPr>
                <a:t> </a:t>
              </a:r>
              <a:r>
                <a:rPr lang="en-US" sz="6000" b="1" dirty="0" err="1">
                  <a:solidFill>
                    <a:srgbClr val="FFFFFF"/>
                  </a:solidFill>
                  <a:latin typeface="Georgia Bold"/>
                  <a:ea typeface="Georgia Bold"/>
                  <a:cs typeface="Georgia Bold"/>
                  <a:sym typeface="Georgia Bold"/>
                </a:rPr>
                <a:t>reto</a:t>
              </a:r>
              <a:r>
                <a:rPr lang="en-US" sz="6000" b="1" dirty="0">
                  <a:solidFill>
                    <a:srgbClr val="FFFFFF"/>
                  </a:solidFill>
                  <a:latin typeface="Georgia Bold"/>
                  <a:ea typeface="Georgia Bold"/>
                  <a:cs typeface="Georgia Bold"/>
                  <a:sym typeface="Georgia Bold"/>
                </a:rPr>
                <a:t>!</a:t>
              </a:r>
            </a:p>
          </p:txBody>
        </p:sp>
      </p:grpSp>
      <p:pic>
        <p:nvPicPr>
          <p:cNvPr id="25" name="Picture 2" descr="Cofinanciado por el programa Erasmus+ de la Unión Europea Horizontal">
            <a:extLst>
              <a:ext uri="{FF2B5EF4-FFF2-40B4-BE49-F238E27FC236}">
                <a16:creationId xmlns:a16="http://schemas.microsoft.com/office/drawing/2014/main" id="{66AB7F0D-CA0C-B4EC-282E-F31DA76324AE}"/>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1052204" y="452011"/>
            <a:ext cx="2882265" cy="1403886"/>
            <a:chOff x="0" y="0"/>
            <a:chExt cx="3843020" cy="1871848"/>
          </a:xfrm>
        </p:grpSpPr>
        <p:sp>
          <p:nvSpPr>
            <p:cNvPr id="5" name="Freeform 5"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3"/>
              <a:stretch>
                <a:fillRect l="-33" r="-33"/>
              </a:stretch>
            </a:blipFill>
          </p:spPr>
          <p:txBody>
            <a:bodyPr/>
            <a:lstStyle/>
            <a:p>
              <a:endParaRPr lang="el-GR"/>
            </a:p>
          </p:txBody>
        </p:sp>
      </p:grpSp>
      <p:grpSp>
        <p:nvGrpSpPr>
          <p:cNvPr id="8" name="Group 8"/>
          <p:cNvGrpSpPr>
            <a:grpSpLocks noChangeAspect="1"/>
          </p:cNvGrpSpPr>
          <p:nvPr/>
        </p:nvGrpSpPr>
        <p:grpSpPr>
          <a:xfrm>
            <a:off x="6565846" y="9084780"/>
            <a:ext cx="1863449" cy="457211"/>
            <a:chOff x="0" y="0"/>
            <a:chExt cx="2484598" cy="609614"/>
          </a:xfrm>
        </p:grpSpPr>
        <p:sp>
          <p:nvSpPr>
            <p:cNvPr id="9" name="Freeform 9"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10" name="Group 10"/>
          <p:cNvGrpSpPr>
            <a:grpSpLocks noChangeAspect="1"/>
          </p:cNvGrpSpPr>
          <p:nvPr/>
        </p:nvGrpSpPr>
        <p:grpSpPr>
          <a:xfrm>
            <a:off x="8782690" y="9179158"/>
            <a:ext cx="1155611" cy="312497"/>
            <a:chOff x="0" y="0"/>
            <a:chExt cx="1540814" cy="416663"/>
          </a:xfrm>
        </p:grpSpPr>
        <p:sp>
          <p:nvSpPr>
            <p:cNvPr id="11" name="Freeform 11"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2" name="Group 12"/>
          <p:cNvGrpSpPr>
            <a:grpSpLocks noChangeAspect="1"/>
          </p:cNvGrpSpPr>
          <p:nvPr/>
        </p:nvGrpSpPr>
        <p:grpSpPr>
          <a:xfrm>
            <a:off x="10358809" y="8928531"/>
            <a:ext cx="856746" cy="856746"/>
            <a:chOff x="0" y="0"/>
            <a:chExt cx="1142328" cy="1142328"/>
          </a:xfrm>
        </p:grpSpPr>
        <p:sp>
          <p:nvSpPr>
            <p:cNvPr id="13" name="Freeform 13"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4" name="Group 14"/>
          <p:cNvGrpSpPr>
            <a:grpSpLocks noChangeAspect="1"/>
          </p:cNvGrpSpPr>
          <p:nvPr/>
        </p:nvGrpSpPr>
        <p:grpSpPr>
          <a:xfrm>
            <a:off x="11637112" y="9129872"/>
            <a:ext cx="1374778" cy="457211"/>
            <a:chOff x="0" y="0"/>
            <a:chExt cx="1833038" cy="609614"/>
          </a:xfrm>
        </p:grpSpPr>
        <p:sp>
          <p:nvSpPr>
            <p:cNvPr id="15" name="Freeform 15"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6" name="Group 16"/>
          <p:cNvGrpSpPr>
            <a:grpSpLocks noChangeAspect="1"/>
          </p:cNvGrpSpPr>
          <p:nvPr/>
        </p:nvGrpSpPr>
        <p:grpSpPr>
          <a:xfrm>
            <a:off x="13019231" y="9000888"/>
            <a:ext cx="2648887" cy="715178"/>
            <a:chOff x="0" y="0"/>
            <a:chExt cx="3531849" cy="953571"/>
          </a:xfrm>
        </p:grpSpPr>
        <p:sp>
          <p:nvSpPr>
            <p:cNvPr id="17" name="Freeform 17"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8" name="Group 18"/>
          <p:cNvGrpSpPr>
            <a:grpSpLocks noChangeAspect="1"/>
          </p:cNvGrpSpPr>
          <p:nvPr/>
        </p:nvGrpSpPr>
        <p:grpSpPr>
          <a:xfrm>
            <a:off x="15413295" y="9158185"/>
            <a:ext cx="2028087" cy="360735"/>
            <a:chOff x="0" y="0"/>
            <a:chExt cx="2704115" cy="480980"/>
          </a:xfrm>
        </p:grpSpPr>
        <p:sp>
          <p:nvSpPr>
            <p:cNvPr id="19" name="Freeform 19"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sp>
        <p:nvSpPr>
          <p:cNvPr id="20" name="TextBox 20"/>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21" name="Group 21"/>
          <p:cNvGrpSpPr/>
          <p:nvPr/>
        </p:nvGrpSpPr>
        <p:grpSpPr>
          <a:xfrm>
            <a:off x="4514391" y="2100264"/>
            <a:ext cx="11610445" cy="1064734"/>
            <a:chOff x="-4005688" y="0"/>
            <a:chExt cx="15480596" cy="1419645"/>
          </a:xfrm>
        </p:grpSpPr>
        <p:sp>
          <p:nvSpPr>
            <p:cNvPr id="22" name="Freeform 22"/>
            <p:cNvSpPr/>
            <p:nvPr/>
          </p:nvSpPr>
          <p:spPr>
            <a:xfrm>
              <a:off x="0" y="0"/>
              <a:ext cx="5632107" cy="1154674"/>
            </a:xfrm>
            <a:custGeom>
              <a:avLst/>
              <a:gdLst/>
              <a:ahLst/>
              <a:cxnLst/>
              <a:rect l="l" t="t" r="r" b="b"/>
              <a:pathLst>
                <a:path w="5632107" h="1154674">
                  <a:moveTo>
                    <a:pt x="0" y="0"/>
                  </a:moveTo>
                  <a:lnTo>
                    <a:pt x="5632107" y="0"/>
                  </a:lnTo>
                  <a:lnTo>
                    <a:pt x="5632107" y="1154674"/>
                  </a:lnTo>
                  <a:lnTo>
                    <a:pt x="0" y="1154674"/>
                  </a:lnTo>
                  <a:close/>
                </a:path>
              </a:pathLst>
            </a:custGeom>
            <a:solidFill>
              <a:srgbClr val="000000">
                <a:alpha val="0"/>
              </a:srgbClr>
            </a:solidFill>
          </p:spPr>
          <p:txBody>
            <a:bodyPr/>
            <a:lstStyle/>
            <a:p>
              <a:endParaRPr lang="el-GR"/>
            </a:p>
          </p:txBody>
        </p:sp>
        <p:sp>
          <p:nvSpPr>
            <p:cNvPr id="23" name="TextBox 23"/>
            <p:cNvSpPr txBox="1"/>
            <p:nvPr/>
          </p:nvSpPr>
          <p:spPr>
            <a:xfrm>
              <a:off x="-4005688" y="293546"/>
              <a:ext cx="15480596" cy="1126099"/>
            </a:xfrm>
            <a:prstGeom prst="rect">
              <a:avLst/>
            </a:prstGeom>
          </p:spPr>
          <p:txBody>
            <a:bodyPr lIns="0" tIns="0" rIns="0" bIns="0" rtlCol="0" anchor="b"/>
            <a:lstStyle/>
            <a:p>
              <a:pPr>
                <a:lnSpc>
                  <a:spcPts val="4536"/>
                </a:lnSpc>
              </a:pPr>
              <a:r>
                <a:rPr lang="en-US" sz="4200" b="1" dirty="0" err="1">
                  <a:solidFill>
                    <a:srgbClr val="C0FF99"/>
                  </a:solidFill>
                  <a:latin typeface="Arial Bold"/>
                  <a:ea typeface="Arial Bold"/>
                  <a:cs typeface="Arial Bold"/>
                  <a:sym typeface="Arial Bold"/>
                </a:rPr>
                <a:t>Formación</a:t>
              </a:r>
              <a:r>
                <a:rPr lang="en-US" sz="4200" b="1" dirty="0">
                  <a:solidFill>
                    <a:srgbClr val="C0FF99"/>
                  </a:solidFill>
                  <a:latin typeface="Arial Bold"/>
                  <a:ea typeface="Arial Bold"/>
                  <a:cs typeface="Arial Bold"/>
                  <a:sym typeface="Arial Bold"/>
                </a:rPr>
                <a:t> del </a:t>
              </a:r>
              <a:r>
                <a:rPr lang="en-US" sz="4200" b="1" dirty="0" err="1">
                  <a:solidFill>
                    <a:srgbClr val="C0FF99"/>
                  </a:solidFill>
                  <a:latin typeface="Arial Bold"/>
                  <a:ea typeface="Arial Bold"/>
                  <a:cs typeface="Arial Bold"/>
                  <a:sym typeface="Arial Bold"/>
                </a:rPr>
                <a:t>equipo</a:t>
              </a:r>
              <a:endParaRPr lang="en-US" sz="4200" b="1" dirty="0">
                <a:solidFill>
                  <a:srgbClr val="C0FF99"/>
                </a:solidFill>
                <a:latin typeface="Arial Bold"/>
                <a:ea typeface="Arial Bold"/>
                <a:cs typeface="Arial Bold"/>
                <a:sym typeface="Arial Bold"/>
              </a:endParaRPr>
            </a:p>
          </p:txBody>
        </p:sp>
      </p:grpSp>
      <p:sp>
        <p:nvSpPr>
          <p:cNvPr id="24" name="TextBox 24"/>
          <p:cNvSpPr txBox="1"/>
          <p:nvPr/>
        </p:nvSpPr>
        <p:spPr>
          <a:xfrm>
            <a:off x="4616755" y="804317"/>
            <a:ext cx="11610446" cy="1667123"/>
          </a:xfrm>
          <a:prstGeom prst="rect">
            <a:avLst/>
          </a:prstGeom>
        </p:spPr>
        <p:txBody>
          <a:bodyPr wrap="square" lIns="0" tIns="0" rIns="0" bIns="0" rtlCol="0" anchor="t">
            <a:spAutoFit/>
          </a:bodyPr>
          <a:lstStyle/>
          <a:p>
            <a:pPr>
              <a:lnSpc>
                <a:spcPts val="6479"/>
              </a:lnSpc>
            </a:pPr>
            <a:r>
              <a:rPr lang="es-ES" sz="5999" b="1" dirty="0">
                <a:solidFill>
                  <a:srgbClr val="FFFFFF"/>
                </a:solidFill>
                <a:latin typeface="Georgia Bold"/>
                <a:ea typeface="Georgia Bold"/>
                <a:cs typeface="Georgia Bold"/>
                <a:sym typeface="Georgia Bold"/>
              </a:rPr>
              <a:t>Instrucciones para el trabajo en equipo</a:t>
            </a:r>
            <a:endParaRPr lang="en-US" sz="5999" b="1" dirty="0">
              <a:solidFill>
                <a:srgbClr val="FFFFFF"/>
              </a:solidFill>
              <a:latin typeface="Georgia Bold"/>
              <a:ea typeface="Georgia Bold"/>
              <a:cs typeface="Georgia Bold"/>
              <a:sym typeface="Georgia Bold"/>
            </a:endParaRPr>
          </a:p>
        </p:txBody>
      </p:sp>
      <p:sp>
        <p:nvSpPr>
          <p:cNvPr id="25" name="TextBox 25"/>
          <p:cNvSpPr txBox="1"/>
          <p:nvPr/>
        </p:nvSpPr>
        <p:spPr>
          <a:xfrm>
            <a:off x="900757" y="6313167"/>
            <a:ext cx="4997490" cy="844718"/>
          </a:xfrm>
          <a:prstGeom prst="rect">
            <a:avLst/>
          </a:prstGeom>
        </p:spPr>
        <p:txBody>
          <a:bodyPr lIns="0" tIns="0" rIns="0" bIns="0" rtlCol="0" anchor="t">
            <a:spAutoFit/>
          </a:bodyPr>
          <a:lstStyle/>
          <a:p>
            <a:pPr algn="ctr">
              <a:lnSpc>
                <a:spcPts val="3359"/>
              </a:lnSpc>
            </a:pPr>
            <a:r>
              <a:rPr lang="en-US" sz="2799" b="1" dirty="0" err="1">
                <a:solidFill>
                  <a:srgbClr val="FFFFFF"/>
                </a:solidFill>
                <a:latin typeface="Arial Bold"/>
                <a:ea typeface="Arial Bold"/>
                <a:cs typeface="Arial Bold"/>
                <a:sym typeface="Arial Bold"/>
              </a:rPr>
              <a:t>Equipos</a:t>
            </a:r>
            <a:r>
              <a:rPr lang="en-US" sz="2799" b="1" dirty="0">
                <a:solidFill>
                  <a:srgbClr val="FFFFFF"/>
                </a:solidFill>
                <a:latin typeface="Arial Bold"/>
                <a:ea typeface="Arial Bold"/>
                <a:cs typeface="Arial Bold"/>
                <a:sym typeface="Arial Bold"/>
              </a:rPr>
              <a:t> de 3 a 5 </a:t>
            </a:r>
            <a:r>
              <a:rPr lang="en-US" sz="2799" b="1" dirty="0" err="1">
                <a:solidFill>
                  <a:srgbClr val="FFFFFF"/>
                </a:solidFill>
                <a:latin typeface="Arial Bold"/>
                <a:ea typeface="Arial Bold"/>
                <a:cs typeface="Arial Bold"/>
                <a:sym typeface="Arial Bold"/>
              </a:rPr>
              <a:t>participantes</a:t>
            </a:r>
            <a:endParaRPr lang="en-US" sz="2799" b="1" dirty="0">
              <a:solidFill>
                <a:srgbClr val="FFFFFF"/>
              </a:solidFill>
              <a:latin typeface="Arial Bold"/>
              <a:ea typeface="Arial Bold"/>
              <a:cs typeface="Arial Bold"/>
              <a:sym typeface="Arial Bold"/>
            </a:endParaRPr>
          </a:p>
        </p:txBody>
      </p:sp>
      <p:sp>
        <p:nvSpPr>
          <p:cNvPr id="26" name="Freeform 26" descr="Καταιγισμός ιδεών ομάδας με συμπαγές γέμισμα"/>
          <p:cNvSpPr/>
          <p:nvPr/>
        </p:nvSpPr>
        <p:spPr>
          <a:xfrm>
            <a:off x="2024216" y="3185364"/>
            <a:ext cx="2592539" cy="2561261"/>
          </a:xfrm>
          <a:custGeom>
            <a:avLst/>
            <a:gdLst/>
            <a:ahLst/>
            <a:cxnLst/>
            <a:rect l="l" t="t" r="r" b="b"/>
            <a:pathLst>
              <a:path w="2592539" h="2561261">
                <a:moveTo>
                  <a:pt x="0" y="0"/>
                </a:moveTo>
                <a:lnTo>
                  <a:pt x="2592539" y="0"/>
                </a:lnTo>
                <a:lnTo>
                  <a:pt x="2592539" y="2561261"/>
                </a:lnTo>
                <a:lnTo>
                  <a:pt x="0" y="2561261"/>
                </a:lnTo>
                <a:lnTo>
                  <a:pt x="0" y="0"/>
                </a:lnTo>
                <a:close/>
              </a:path>
            </a:pathLst>
          </a:custGeom>
          <a:blipFill>
            <a:blip r:embed="rId10">
              <a:extLst>
                <a:ext uri="{96DAC541-7B7A-43D3-8B79-37D633B846F1}">
                  <asvg:svgBlip xmlns:asvg="http://schemas.microsoft.com/office/drawing/2016/SVG/main" r:embed="rId11"/>
                </a:ext>
              </a:extLst>
            </a:blip>
            <a:stretch>
              <a:fillRect t="-610" b="-610"/>
            </a:stretch>
          </a:blipFill>
        </p:spPr>
        <p:txBody>
          <a:bodyPr/>
          <a:lstStyle/>
          <a:p>
            <a:endParaRPr lang="el-GR"/>
          </a:p>
        </p:txBody>
      </p:sp>
      <p:sp>
        <p:nvSpPr>
          <p:cNvPr id="27" name="Freeform 27" descr="Λάμπα με συμπαγές γέμισμα"/>
          <p:cNvSpPr/>
          <p:nvPr/>
        </p:nvSpPr>
        <p:spPr>
          <a:xfrm>
            <a:off x="8255409" y="3183521"/>
            <a:ext cx="2531773" cy="2535166"/>
          </a:xfrm>
          <a:custGeom>
            <a:avLst/>
            <a:gdLst/>
            <a:ahLst/>
            <a:cxnLst/>
            <a:rect l="l" t="t" r="r" b="b"/>
            <a:pathLst>
              <a:path w="2531773" h="2535166">
                <a:moveTo>
                  <a:pt x="0" y="0"/>
                </a:moveTo>
                <a:lnTo>
                  <a:pt x="2531773" y="0"/>
                </a:lnTo>
                <a:lnTo>
                  <a:pt x="2531773" y="2535166"/>
                </a:lnTo>
                <a:lnTo>
                  <a:pt x="0" y="2535166"/>
                </a:lnTo>
                <a:lnTo>
                  <a:pt x="0" y="0"/>
                </a:lnTo>
                <a:close/>
              </a:path>
            </a:pathLst>
          </a:custGeom>
          <a:blipFill>
            <a:blip r:embed="rId12">
              <a:extLst>
                <a:ext uri="{96DAC541-7B7A-43D3-8B79-37D633B846F1}">
                  <asvg:svgBlip xmlns:asvg="http://schemas.microsoft.com/office/drawing/2016/SVG/main" r:embed="rId13"/>
                </a:ext>
              </a:extLst>
            </a:blip>
            <a:stretch>
              <a:fillRect l="-67" r="-67"/>
            </a:stretch>
          </a:blipFill>
        </p:spPr>
        <p:txBody>
          <a:bodyPr/>
          <a:lstStyle/>
          <a:p>
            <a:endParaRPr lang="el-GR"/>
          </a:p>
        </p:txBody>
      </p:sp>
      <p:sp>
        <p:nvSpPr>
          <p:cNvPr id="28" name="TextBox 28"/>
          <p:cNvSpPr txBox="1"/>
          <p:nvPr/>
        </p:nvSpPr>
        <p:spPr>
          <a:xfrm>
            <a:off x="7131951" y="6313167"/>
            <a:ext cx="4997490" cy="844718"/>
          </a:xfrm>
          <a:prstGeom prst="rect">
            <a:avLst/>
          </a:prstGeom>
        </p:spPr>
        <p:txBody>
          <a:bodyPr lIns="0" tIns="0" rIns="0" bIns="0" rtlCol="0" anchor="t">
            <a:spAutoFit/>
          </a:bodyPr>
          <a:lstStyle/>
          <a:p>
            <a:pPr algn="ctr">
              <a:lnSpc>
                <a:spcPts val="3359"/>
              </a:lnSpc>
            </a:pPr>
            <a:r>
              <a:rPr lang="es-ES" sz="2799" b="1" dirty="0">
                <a:solidFill>
                  <a:srgbClr val="FFFFFF"/>
                </a:solidFill>
                <a:latin typeface="Arial Bold"/>
                <a:ea typeface="Arial Bold"/>
                <a:cs typeface="Arial Bold"/>
                <a:sym typeface="Arial Bold"/>
              </a:rPr>
              <a:t>Selección del nombre del equipo</a:t>
            </a:r>
            <a:endParaRPr lang="en-US" sz="2799" b="1" dirty="0">
              <a:solidFill>
                <a:srgbClr val="FFFFFF"/>
              </a:solidFill>
              <a:latin typeface="Arial Bold"/>
              <a:ea typeface="Arial Bold"/>
              <a:cs typeface="Arial Bold"/>
              <a:sym typeface="Arial Bold"/>
            </a:endParaRPr>
          </a:p>
        </p:txBody>
      </p:sp>
      <p:sp>
        <p:nvSpPr>
          <p:cNvPr id="29" name="Freeform 29" descr="Συνδέσεις με συμπαγές γέμισμα"/>
          <p:cNvSpPr/>
          <p:nvPr/>
        </p:nvSpPr>
        <p:spPr>
          <a:xfrm>
            <a:off x="13693878" y="3185364"/>
            <a:ext cx="2533323" cy="2533323"/>
          </a:xfrm>
          <a:custGeom>
            <a:avLst/>
            <a:gdLst/>
            <a:ahLst/>
            <a:cxnLst/>
            <a:rect l="l" t="t" r="r" b="b"/>
            <a:pathLst>
              <a:path w="2533323" h="2533323">
                <a:moveTo>
                  <a:pt x="0" y="0"/>
                </a:moveTo>
                <a:lnTo>
                  <a:pt x="2533323" y="0"/>
                </a:lnTo>
                <a:lnTo>
                  <a:pt x="2533323" y="2533323"/>
                </a:lnTo>
                <a:lnTo>
                  <a:pt x="0" y="253332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30" name="TextBox 30"/>
          <p:cNvSpPr txBox="1"/>
          <p:nvPr/>
        </p:nvSpPr>
        <p:spPr>
          <a:xfrm>
            <a:off x="12572260" y="6313167"/>
            <a:ext cx="4997490" cy="2311017"/>
          </a:xfrm>
          <a:prstGeom prst="rect">
            <a:avLst/>
          </a:prstGeom>
        </p:spPr>
        <p:txBody>
          <a:bodyPr lIns="0" tIns="0" rIns="0" bIns="0" rtlCol="0" anchor="t">
            <a:spAutoFit/>
          </a:bodyPr>
          <a:lstStyle/>
          <a:p>
            <a:pPr algn="ctr">
              <a:lnSpc>
                <a:spcPts val="3359"/>
              </a:lnSpc>
            </a:pPr>
            <a:r>
              <a:rPr lang="en-US" sz="2799" b="1" dirty="0">
                <a:solidFill>
                  <a:srgbClr val="FFFFFF"/>
                </a:solidFill>
                <a:latin typeface="Arial Bold"/>
                <a:ea typeface="Arial Bold"/>
                <a:cs typeface="Arial Bold"/>
                <a:sym typeface="Arial Bold"/>
              </a:rPr>
              <a:t>Roles</a:t>
            </a:r>
          </a:p>
          <a:p>
            <a:pPr algn="ctr">
              <a:lnSpc>
                <a:spcPts val="3240"/>
              </a:lnSpc>
            </a:pPr>
            <a:endParaRPr lang="en-US" sz="2799" b="1" dirty="0">
              <a:solidFill>
                <a:srgbClr val="FFFFFF"/>
              </a:solidFill>
              <a:latin typeface="Arial Bold"/>
              <a:ea typeface="Arial Bold"/>
              <a:cs typeface="Arial Bold"/>
              <a:sym typeface="Arial Bold"/>
            </a:endParaRPr>
          </a:p>
          <a:p>
            <a:pPr algn="ctr">
              <a:lnSpc>
                <a:spcPts val="2880"/>
              </a:lnSpc>
            </a:pPr>
            <a:r>
              <a:rPr lang="en-US" sz="2400" i="1" dirty="0" err="1">
                <a:solidFill>
                  <a:srgbClr val="FFFFFF"/>
                </a:solidFill>
                <a:latin typeface="Arial Italics"/>
                <a:ea typeface="Arial Italics"/>
                <a:cs typeface="Arial Italics"/>
                <a:sym typeface="Arial Italics"/>
              </a:rPr>
              <a:t>por</a:t>
            </a:r>
            <a:r>
              <a:rPr lang="en-US" sz="2400" i="1" dirty="0">
                <a:solidFill>
                  <a:srgbClr val="FFFFFF"/>
                </a:solidFill>
                <a:latin typeface="Arial Italics"/>
                <a:ea typeface="Arial Italics"/>
                <a:cs typeface="Arial Italics"/>
                <a:sym typeface="Arial Italics"/>
              </a:rPr>
              <a:t> </a:t>
            </a:r>
            <a:r>
              <a:rPr lang="en-US" sz="2400" i="1" dirty="0" err="1">
                <a:solidFill>
                  <a:srgbClr val="FFFFFF"/>
                </a:solidFill>
                <a:latin typeface="Arial Italics"/>
                <a:ea typeface="Arial Italics"/>
                <a:cs typeface="Arial Italics"/>
                <a:sym typeface="Arial Italics"/>
              </a:rPr>
              <a:t>ejemplo</a:t>
            </a:r>
            <a:r>
              <a:rPr lang="en-US" sz="2400" i="1" dirty="0">
                <a:solidFill>
                  <a:srgbClr val="FFFFFF"/>
                </a:solidFill>
                <a:latin typeface="Arial Italics"/>
                <a:ea typeface="Arial Italics"/>
                <a:cs typeface="Arial Italics"/>
                <a:sym typeface="Arial Italics"/>
              </a:rPr>
              <a:t>, </a:t>
            </a:r>
            <a:r>
              <a:rPr lang="en-US" sz="2400" i="1" dirty="0" err="1">
                <a:solidFill>
                  <a:srgbClr val="FFFFFF"/>
                </a:solidFill>
                <a:latin typeface="Arial Italics"/>
                <a:ea typeface="Arial Italics"/>
                <a:cs typeface="Arial Italics"/>
                <a:sym typeface="Arial Italics"/>
              </a:rPr>
              <a:t>Coordinador</a:t>
            </a:r>
            <a:r>
              <a:rPr lang="en-US" sz="2400" i="1" dirty="0">
                <a:solidFill>
                  <a:srgbClr val="FFFFFF"/>
                </a:solidFill>
                <a:latin typeface="Arial Italics"/>
                <a:ea typeface="Arial Italics"/>
                <a:cs typeface="Arial Italics"/>
                <a:sym typeface="Arial Italics"/>
              </a:rPr>
              <a:t>, </a:t>
            </a:r>
            <a:r>
              <a:rPr lang="en-US" sz="2400" i="1" dirty="0" err="1">
                <a:solidFill>
                  <a:srgbClr val="FFFFFF"/>
                </a:solidFill>
                <a:latin typeface="Arial Italics"/>
                <a:ea typeface="Arial Italics"/>
                <a:cs typeface="Arial Italics"/>
                <a:sym typeface="Arial Italics"/>
              </a:rPr>
              <a:t>Investigador</a:t>
            </a:r>
            <a:r>
              <a:rPr lang="en-US" sz="2400" i="1" dirty="0">
                <a:solidFill>
                  <a:srgbClr val="FFFFFF"/>
                </a:solidFill>
                <a:latin typeface="Arial Italics"/>
                <a:ea typeface="Arial Italics"/>
                <a:cs typeface="Arial Italics"/>
                <a:sym typeface="Arial Italics"/>
              </a:rPr>
              <a:t>, </a:t>
            </a:r>
            <a:r>
              <a:rPr lang="en-US" sz="2400" i="1" dirty="0" err="1">
                <a:solidFill>
                  <a:srgbClr val="FFFFFF"/>
                </a:solidFill>
                <a:latin typeface="Arial Italics"/>
                <a:ea typeface="Arial Italics"/>
                <a:cs typeface="Arial Italics"/>
                <a:sym typeface="Arial Italics"/>
              </a:rPr>
              <a:t>Diseñador</a:t>
            </a:r>
            <a:r>
              <a:rPr lang="en-US" sz="2400" i="1" dirty="0">
                <a:solidFill>
                  <a:srgbClr val="FFFFFF"/>
                </a:solidFill>
                <a:latin typeface="Arial Italics"/>
                <a:ea typeface="Arial Italics"/>
                <a:cs typeface="Arial Italics"/>
                <a:sym typeface="Arial Italics"/>
              </a:rPr>
              <a:t>/</a:t>
            </a:r>
            <a:r>
              <a:rPr lang="en-US" sz="2400" i="1" dirty="0" err="1">
                <a:solidFill>
                  <a:srgbClr val="FFFFFF"/>
                </a:solidFill>
                <a:latin typeface="Arial Italics"/>
                <a:ea typeface="Arial Italics"/>
                <a:cs typeface="Arial Italics"/>
                <a:sym typeface="Arial Italics"/>
              </a:rPr>
              <a:t>Creativo</a:t>
            </a:r>
            <a:r>
              <a:rPr lang="en-US" sz="2400" i="1" dirty="0">
                <a:solidFill>
                  <a:srgbClr val="FFFFFF"/>
                </a:solidFill>
                <a:latin typeface="Arial Italics"/>
                <a:ea typeface="Arial Italics"/>
                <a:cs typeface="Arial Italics"/>
                <a:sym typeface="Arial Italics"/>
              </a:rPr>
              <a:t>, </a:t>
            </a:r>
            <a:r>
              <a:rPr lang="en-US" sz="2400" i="1" dirty="0" err="1">
                <a:solidFill>
                  <a:srgbClr val="FFFFFF"/>
                </a:solidFill>
                <a:latin typeface="Arial Italics"/>
                <a:ea typeface="Arial Italics"/>
                <a:cs typeface="Arial Italics"/>
                <a:sym typeface="Arial Italics"/>
              </a:rPr>
              <a:t>Presentador</a:t>
            </a:r>
            <a:r>
              <a:rPr lang="en-US" sz="2400" i="1" dirty="0">
                <a:solidFill>
                  <a:srgbClr val="FFFFFF"/>
                </a:solidFill>
                <a:latin typeface="Arial Italics"/>
                <a:ea typeface="Arial Italics"/>
                <a:cs typeface="Arial Italics"/>
                <a:sym typeface="Arial Italics"/>
              </a:rPr>
              <a:t> de </a:t>
            </a:r>
            <a:r>
              <a:rPr lang="en-US" sz="2400" i="1" dirty="0" err="1">
                <a:solidFill>
                  <a:srgbClr val="FFFFFF"/>
                </a:solidFill>
                <a:latin typeface="Arial Italics"/>
                <a:ea typeface="Arial Italics"/>
                <a:cs typeface="Arial Italics"/>
                <a:sym typeface="Arial Italics"/>
              </a:rPr>
              <a:t>Presentaciones</a:t>
            </a:r>
            <a:r>
              <a:rPr lang="en-US" sz="2400" i="1" dirty="0">
                <a:solidFill>
                  <a:srgbClr val="FFFFFF"/>
                </a:solidFill>
                <a:latin typeface="Arial Italics"/>
                <a:ea typeface="Arial Italics"/>
                <a:cs typeface="Arial Italics"/>
                <a:sym typeface="Arial Italics"/>
              </a:rPr>
              <a:t>, </a:t>
            </a:r>
            <a:r>
              <a:rPr lang="en-US" sz="2400" i="1" dirty="0" err="1">
                <a:solidFill>
                  <a:srgbClr val="FFFFFF"/>
                </a:solidFill>
                <a:latin typeface="Arial Italics"/>
                <a:ea typeface="Arial Italics"/>
                <a:cs typeface="Arial Italics"/>
                <a:sym typeface="Arial Italics"/>
              </a:rPr>
              <a:t>Cronometrador</a:t>
            </a:r>
            <a:endParaRPr lang="en-US" sz="2400" i="1" dirty="0">
              <a:solidFill>
                <a:srgbClr val="FFFFFF"/>
              </a:solidFill>
              <a:latin typeface="Arial Italics"/>
              <a:ea typeface="Arial Italics"/>
              <a:cs typeface="Arial Italics"/>
              <a:sym typeface="Arial Italics"/>
            </a:endParaRPr>
          </a:p>
        </p:txBody>
      </p:sp>
      <p:pic>
        <p:nvPicPr>
          <p:cNvPr id="31" name="Picture 2" descr="Cofinanciado por el programa Erasmus+ de la Unión Europea Horizontal">
            <a:extLst>
              <a:ext uri="{FF2B5EF4-FFF2-40B4-BE49-F238E27FC236}">
                <a16:creationId xmlns:a16="http://schemas.microsoft.com/office/drawing/2014/main" id="{2F56AF87-6844-3114-C8FB-1CF0DB239B1B}"/>
              </a:ext>
            </a:extLst>
          </p:cNvPr>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8"/>
              <a:stretch>
                <a:fillRect l="-33" r="-33"/>
              </a:stretch>
            </a:blipFill>
          </p:spPr>
          <p:txBody>
            <a:bodyPr/>
            <a:lstStyle/>
            <a:p>
              <a:endParaRPr lang="el-GR"/>
            </a:p>
          </p:txBody>
        </p:sp>
      </p:grpSp>
      <p:sp>
        <p:nvSpPr>
          <p:cNvPr id="21" name="TextBox 21"/>
          <p:cNvSpPr txBox="1"/>
          <p:nvPr/>
        </p:nvSpPr>
        <p:spPr>
          <a:xfrm>
            <a:off x="1148162" y="5482182"/>
            <a:ext cx="9424472" cy="500137"/>
          </a:xfrm>
          <a:prstGeom prst="rect">
            <a:avLst/>
          </a:prstGeom>
        </p:spPr>
        <p:txBody>
          <a:bodyPr lIns="0" tIns="0" rIns="0" bIns="0" rtlCol="0" anchor="t">
            <a:spAutoFit/>
          </a:bodyPr>
          <a:lstStyle/>
          <a:p>
            <a:pPr>
              <a:lnSpc>
                <a:spcPts val="3888"/>
              </a:lnSpc>
            </a:pPr>
            <a:r>
              <a:rPr lang="es-ES" sz="3600" dirty="0">
                <a:solidFill>
                  <a:srgbClr val="C0FF99"/>
                </a:solidFill>
                <a:latin typeface="Arial"/>
                <a:ea typeface="Arial"/>
                <a:cs typeface="Arial"/>
                <a:sym typeface="Arial"/>
              </a:rPr>
              <a:t>¿Qué necesitaremos poner en práctica?</a:t>
            </a:r>
            <a:endParaRPr lang="en-US" sz="3600" dirty="0">
              <a:solidFill>
                <a:srgbClr val="C0FF99"/>
              </a:solidFill>
              <a:latin typeface="Arial"/>
              <a:ea typeface="Arial"/>
              <a:cs typeface="Arial"/>
              <a:sym typeface="Arial"/>
            </a:endParaRPr>
          </a:p>
        </p:txBody>
      </p:sp>
      <p:grpSp>
        <p:nvGrpSpPr>
          <p:cNvPr id="22" name="Group 22"/>
          <p:cNvGrpSpPr/>
          <p:nvPr/>
        </p:nvGrpSpPr>
        <p:grpSpPr>
          <a:xfrm>
            <a:off x="1028700" y="2493720"/>
            <a:ext cx="16230600" cy="2094476"/>
            <a:chOff x="0" y="0"/>
            <a:chExt cx="21640800" cy="2792635"/>
          </a:xfrm>
        </p:grpSpPr>
        <p:sp>
          <p:nvSpPr>
            <p:cNvPr id="23" name="Freeform 23"/>
            <p:cNvSpPr/>
            <p:nvPr/>
          </p:nvSpPr>
          <p:spPr>
            <a:xfrm>
              <a:off x="0" y="0"/>
              <a:ext cx="21640800" cy="2792635"/>
            </a:xfrm>
            <a:custGeom>
              <a:avLst/>
              <a:gdLst/>
              <a:ahLst/>
              <a:cxnLst/>
              <a:rect l="l" t="t" r="r" b="b"/>
              <a:pathLst>
                <a:path w="21640800" h="2792635">
                  <a:moveTo>
                    <a:pt x="0" y="0"/>
                  </a:moveTo>
                  <a:lnTo>
                    <a:pt x="21640800" y="0"/>
                  </a:lnTo>
                  <a:lnTo>
                    <a:pt x="21640800" y="2792635"/>
                  </a:lnTo>
                  <a:lnTo>
                    <a:pt x="0" y="2792635"/>
                  </a:lnTo>
                  <a:close/>
                </a:path>
              </a:pathLst>
            </a:custGeom>
            <a:solidFill>
              <a:srgbClr val="000000">
                <a:alpha val="0"/>
              </a:srgbClr>
            </a:solidFill>
          </p:spPr>
          <p:txBody>
            <a:bodyPr/>
            <a:lstStyle/>
            <a:p>
              <a:endParaRPr lang="el-GR"/>
            </a:p>
          </p:txBody>
        </p:sp>
        <p:sp>
          <p:nvSpPr>
            <p:cNvPr id="24" name="TextBox 24"/>
            <p:cNvSpPr txBox="1"/>
            <p:nvPr/>
          </p:nvSpPr>
          <p:spPr>
            <a:xfrm>
              <a:off x="0" y="66675"/>
              <a:ext cx="21640800" cy="2725960"/>
            </a:xfrm>
            <a:prstGeom prst="rect">
              <a:avLst/>
            </a:prstGeom>
          </p:spPr>
          <p:txBody>
            <a:bodyPr lIns="0" tIns="0" rIns="0" bIns="0" rtlCol="0" anchor="b"/>
            <a:lstStyle/>
            <a:p>
              <a:pPr>
                <a:lnSpc>
                  <a:spcPts val="6480"/>
                </a:lnSpc>
              </a:pPr>
              <a:r>
                <a:rPr lang="es-ES" sz="6000" b="1" dirty="0">
                  <a:solidFill>
                    <a:srgbClr val="FFFFFF"/>
                  </a:solidFill>
                  <a:latin typeface="Georgia Bold"/>
                  <a:ea typeface="Georgia Bold"/>
                  <a:cs typeface="Georgia Bold"/>
                  <a:sym typeface="Georgia Bold"/>
                </a:rPr>
                <a:t>Habilidades necesarias para </a:t>
              </a:r>
              <a:r>
                <a:rPr lang="es-ES" sz="6000" b="1" dirty="0" err="1">
                  <a:solidFill>
                    <a:srgbClr val="FFFFFF"/>
                  </a:solidFill>
                  <a:latin typeface="Georgia Bold"/>
                  <a:ea typeface="Georgia Bold"/>
                  <a:cs typeface="Georgia Bold"/>
                  <a:sym typeface="Georgia Bold"/>
                </a:rPr>
                <a:t>Ideathon</a:t>
              </a:r>
              <a:r>
                <a:rPr lang="es-ES" sz="6000" b="1" dirty="0">
                  <a:solidFill>
                    <a:srgbClr val="FFFFFF"/>
                  </a:solidFill>
                  <a:latin typeface="Georgia Bold"/>
                  <a:ea typeface="Georgia Bold"/>
                  <a:cs typeface="Georgia Bold"/>
                  <a:sym typeface="Georgia Bold"/>
                </a:rPr>
                <a:t> y para ser gestor en el sector textil</a:t>
              </a:r>
              <a:endParaRPr lang="en-US" sz="6000" b="1" dirty="0">
                <a:solidFill>
                  <a:srgbClr val="FFFFFF"/>
                </a:solidFill>
                <a:latin typeface="Georgia Bold"/>
                <a:ea typeface="Georgia Bold"/>
                <a:cs typeface="Georgia Bold"/>
                <a:sym typeface="Georgia Bold"/>
              </a:endParaRPr>
            </a:p>
          </p:txBody>
        </p:sp>
      </p:grpSp>
      <p:pic>
        <p:nvPicPr>
          <p:cNvPr id="25" name="Picture 2" descr="Cofinanciado por el programa Erasmus+ de la Unión Europea Horizontal">
            <a:extLst>
              <a:ext uri="{FF2B5EF4-FFF2-40B4-BE49-F238E27FC236}">
                <a16:creationId xmlns:a16="http://schemas.microsoft.com/office/drawing/2014/main" id="{DE6177C4-9EB4-438B-314F-85200A0F93C5}"/>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grpSp>
        <p:nvGrpSpPr>
          <p:cNvPr id="18" name="Group 18"/>
          <p:cNvGrpSpPr>
            <a:grpSpLocks noChangeAspect="1"/>
          </p:cNvGrpSpPr>
          <p:nvPr/>
        </p:nvGrpSpPr>
        <p:grpSpPr>
          <a:xfrm>
            <a:off x="14413361" y="768080"/>
            <a:ext cx="2878200" cy="873228"/>
            <a:chOff x="0" y="0"/>
            <a:chExt cx="3837600" cy="1164304"/>
          </a:xfrm>
        </p:grpSpPr>
        <p:sp>
          <p:nvSpPr>
            <p:cNvPr id="19" name="Freeform 19"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8"/>
              <a:stretch>
                <a:fillRect t="-185" r="-1" b="-183"/>
              </a:stretch>
            </a:blipFill>
          </p:spPr>
          <p:txBody>
            <a:bodyPr/>
            <a:lstStyle/>
            <a:p>
              <a:endParaRPr lang="el-GR"/>
            </a:p>
          </p:txBody>
        </p:sp>
      </p:grpSp>
      <p:grpSp>
        <p:nvGrpSpPr>
          <p:cNvPr id="20" name="Group 20"/>
          <p:cNvGrpSpPr/>
          <p:nvPr/>
        </p:nvGrpSpPr>
        <p:grpSpPr>
          <a:xfrm>
            <a:off x="1028700" y="503755"/>
            <a:ext cx="13082101" cy="1137553"/>
            <a:chOff x="0" y="0"/>
            <a:chExt cx="17442802" cy="1516737"/>
          </a:xfrm>
        </p:grpSpPr>
        <p:sp>
          <p:nvSpPr>
            <p:cNvPr id="21" name="Freeform 21"/>
            <p:cNvSpPr/>
            <p:nvPr/>
          </p:nvSpPr>
          <p:spPr>
            <a:xfrm>
              <a:off x="0" y="0"/>
              <a:ext cx="17442802" cy="1516737"/>
            </a:xfrm>
            <a:custGeom>
              <a:avLst/>
              <a:gdLst/>
              <a:ahLst/>
              <a:cxnLst/>
              <a:rect l="l" t="t" r="r" b="b"/>
              <a:pathLst>
                <a:path w="17442802" h="1516737">
                  <a:moveTo>
                    <a:pt x="0" y="0"/>
                  </a:moveTo>
                  <a:lnTo>
                    <a:pt x="17442802" y="0"/>
                  </a:lnTo>
                  <a:lnTo>
                    <a:pt x="17442802" y="1516737"/>
                  </a:lnTo>
                  <a:lnTo>
                    <a:pt x="0" y="1516737"/>
                  </a:lnTo>
                  <a:close/>
                </a:path>
              </a:pathLst>
            </a:custGeom>
            <a:solidFill>
              <a:srgbClr val="000000">
                <a:alpha val="0"/>
              </a:srgbClr>
            </a:solidFill>
          </p:spPr>
          <p:txBody>
            <a:bodyPr/>
            <a:lstStyle/>
            <a:p>
              <a:endParaRPr lang="el-GR" dirty="0"/>
            </a:p>
          </p:txBody>
        </p:sp>
        <p:sp>
          <p:nvSpPr>
            <p:cNvPr id="22" name="TextBox 22"/>
            <p:cNvSpPr txBox="1"/>
            <p:nvPr/>
          </p:nvSpPr>
          <p:spPr>
            <a:xfrm>
              <a:off x="0" y="66675"/>
              <a:ext cx="17442802" cy="1450062"/>
            </a:xfrm>
            <a:prstGeom prst="rect">
              <a:avLst/>
            </a:prstGeom>
          </p:spPr>
          <p:txBody>
            <a:bodyPr lIns="0" tIns="0" rIns="0" bIns="0" rtlCol="0" anchor="ctr"/>
            <a:lstStyle/>
            <a:p>
              <a:pPr>
                <a:lnSpc>
                  <a:spcPts val="6480"/>
                </a:lnSpc>
              </a:pPr>
              <a:r>
                <a:rPr lang="en-US" sz="6000" b="1" dirty="0" err="1">
                  <a:solidFill>
                    <a:srgbClr val="8D5CFF"/>
                  </a:solidFill>
                  <a:latin typeface="Georgia Bold"/>
                  <a:ea typeface="Georgia Bold"/>
                  <a:cs typeface="Georgia Bold"/>
                  <a:sym typeface="Georgia Bold"/>
                </a:rPr>
                <a:t>Técnicas</a:t>
              </a:r>
              <a:r>
                <a:rPr lang="en-US" sz="6000" b="1" dirty="0">
                  <a:solidFill>
                    <a:srgbClr val="8D5CFF"/>
                  </a:solidFill>
                  <a:latin typeface="Georgia Bold"/>
                  <a:ea typeface="Georgia Bold"/>
                  <a:cs typeface="Georgia Bold"/>
                  <a:sym typeface="Georgia Bold"/>
                </a:rPr>
                <a:t> </a:t>
              </a:r>
              <a:r>
                <a:rPr lang="en-US" sz="6000" b="1" dirty="0" err="1">
                  <a:solidFill>
                    <a:srgbClr val="8D5CFF"/>
                  </a:solidFill>
                  <a:latin typeface="Georgia Bold"/>
                  <a:ea typeface="Georgia Bold"/>
                  <a:cs typeface="Georgia Bold"/>
                  <a:sym typeface="Georgia Bold"/>
                </a:rPr>
                <a:t>generales</a:t>
              </a:r>
              <a:r>
                <a:rPr lang="en-US" sz="6000" b="1" dirty="0">
                  <a:solidFill>
                    <a:srgbClr val="8D5CFF"/>
                  </a:solidFill>
                  <a:latin typeface="Georgia Bold"/>
                  <a:ea typeface="Georgia Bold"/>
                  <a:cs typeface="Georgia Bold"/>
                  <a:sym typeface="Georgia Bold"/>
                </a:rPr>
                <a:t> de </a:t>
              </a:r>
              <a:r>
                <a:rPr lang="en-US" sz="6000" b="1" dirty="0" err="1">
                  <a:solidFill>
                    <a:srgbClr val="8D5CFF"/>
                  </a:solidFill>
                  <a:latin typeface="Georgia Bold"/>
                  <a:ea typeface="Georgia Bold"/>
                  <a:cs typeface="Georgia Bold"/>
                  <a:sym typeface="Georgia Bold"/>
                </a:rPr>
                <a:t>gestión</a:t>
              </a:r>
              <a:endParaRPr lang="en-US" sz="6000" b="1" dirty="0">
                <a:solidFill>
                  <a:srgbClr val="8D5CFF"/>
                </a:solidFill>
                <a:latin typeface="Georgia Bold"/>
                <a:ea typeface="Georgia Bold"/>
                <a:cs typeface="Georgia Bold"/>
                <a:sym typeface="Georgia Bold"/>
              </a:endParaRPr>
            </a:p>
          </p:txBody>
        </p:sp>
      </p:grpSp>
      <p:sp>
        <p:nvSpPr>
          <p:cNvPr id="23" name="Freeform 23"/>
          <p:cNvSpPr/>
          <p:nvPr/>
        </p:nvSpPr>
        <p:spPr>
          <a:xfrm>
            <a:off x="1126871" y="4088356"/>
            <a:ext cx="1366984" cy="1366984"/>
          </a:xfrm>
          <a:custGeom>
            <a:avLst/>
            <a:gdLst/>
            <a:ahLst/>
            <a:cxnLst/>
            <a:rect l="l" t="t" r="r" b="b"/>
            <a:pathLst>
              <a:path w="1366984" h="1366984">
                <a:moveTo>
                  <a:pt x="0" y="0"/>
                </a:moveTo>
                <a:lnTo>
                  <a:pt x="1366983" y="0"/>
                </a:lnTo>
                <a:lnTo>
                  <a:pt x="1366983" y="1366984"/>
                </a:lnTo>
                <a:lnTo>
                  <a:pt x="0" y="13669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sp>
        <p:nvSpPr>
          <p:cNvPr id="24" name="TextBox 24"/>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sp>
        <p:nvSpPr>
          <p:cNvPr id="25" name="TextBox 25"/>
          <p:cNvSpPr txBox="1"/>
          <p:nvPr/>
        </p:nvSpPr>
        <p:spPr>
          <a:xfrm>
            <a:off x="2868530" y="4107406"/>
            <a:ext cx="12983931" cy="1493139"/>
          </a:xfrm>
          <a:prstGeom prst="rect">
            <a:avLst/>
          </a:prstGeom>
        </p:spPr>
        <p:txBody>
          <a:bodyPr lIns="0" tIns="0" rIns="0" bIns="0" rtlCol="0" anchor="t">
            <a:spAutoFit/>
          </a:bodyPr>
          <a:lstStyle/>
          <a:p>
            <a:pPr>
              <a:lnSpc>
                <a:spcPts val="3888"/>
              </a:lnSpc>
            </a:pPr>
            <a:r>
              <a:rPr lang="es-ES" sz="3600" dirty="0">
                <a:solidFill>
                  <a:srgbClr val="19112C"/>
                </a:solidFill>
                <a:latin typeface="Arial"/>
                <a:ea typeface="Arial"/>
                <a:cs typeface="Arial"/>
                <a:sym typeface="Arial"/>
              </a:rPr>
              <a:t>Maximiza la eficiencia y la productividad, teniendo en cuenta el factor humano dentro de la organización (en este caso, tu equipo) y el tipo de ejercicio.</a:t>
            </a:r>
            <a:endParaRPr lang="en-US" sz="3600" dirty="0">
              <a:solidFill>
                <a:srgbClr val="19112C"/>
              </a:solidFill>
              <a:latin typeface="Arial"/>
              <a:ea typeface="Arial"/>
              <a:cs typeface="Arial"/>
              <a:sym typeface="Arial"/>
            </a:endParaRPr>
          </a:p>
        </p:txBody>
      </p:sp>
      <p:sp>
        <p:nvSpPr>
          <p:cNvPr id="26" name="TextBox 26"/>
          <p:cNvSpPr txBox="1"/>
          <p:nvPr/>
        </p:nvSpPr>
        <p:spPr>
          <a:xfrm>
            <a:off x="1077785" y="1698458"/>
            <a:ext cx="12983931" cy="673227"/>
          </a:xfrm>
          <a:prstGeom prst="rect">
            <a:avLst/>
          </a:prstGeom>
        </p:spPr>
        <p:txBody>
          <a:bodyPr lIns="0" tIns="0" rIns="0" bIns="0" rtlCol="0" anchor="t">
            <a:spAutoFit/>
          </a:bodyPr>
          <a:lstStyle/>
          <a:p>
            <a:pPr>
              <a:lnSpc>
                <a:spcPts val="5184"/>
              </a:lnSpc>
            </a:pPr>
            <a:r>
              <a:rPr lang="en-US" sz="4800" b="1" dirty="0" err="1">
                <a:solidFill>
                  <a:srgbClr val="8D5CFF"/>
                </a:solidFill>
                <a:latin typeface="Georgia Bold"/>
                <a:ea typeface="Georgia Bold"/>
                <a:cs typeface="Georgia Bold"/>
                <a:sym typeface="Georgia Bold"/>
              </a:rPr>
              <a:t>Estructura</a:t>
            </a:r>
            <a:r>
              <a:rPr lang="en-US" sz="4800" b="1" dirty="0">
                <a:solidFill>
                  <a:srgbClr val="8D5CFF"/>
                </a:solidFill>
                <a:latin typeface="Georgia Bold"/>
                <a:ea typeface="Georgia Bold"/>
                <a:cs typeface="Georgia Bold"/>
                <a:sym typeface="Georgia Bold"/>
              </a:rPr>
              <a:t> </a:t>
            </a:r>
            <a:r>
              <a:rPr lang="en-US" sz="4800" b="1" dirty="0" err="1">
                <a:solidFill>
                  <a:srgbClr val="8D5CFF"/>
                </a:solidFill>
                <a:latin typeface="Georgia Bold"/>
                <a:ea typeface="Georgia Bold"/>
                <a:cs typeface="Georgia Bold"/>
                <a:sym typeface="Georgia Bold"/>
              </a:rPr>
              <a:t>tu</a:t>
            </a:r>
            <a:r>
              <a:rPr lang="en-US" sz="4800" b="1" dirty="0">
                <a:solidFill>
                  <a:srgbClr val="8D5CFF"/>
                </a:solidFill>
                <a:latin typeface="Georgia Bold"/>
                <a:ea typeface="Georgia Bold"/>
                <a:cs typeface="Georgia Bold"/>
                <a:sym typeface="Georgia Bold"/>
              </a:rPr>
              <a:t> </a:t>
            </a:r>
            <a:r>
              <a:rPr lang="en-US" sz="4800" b="1" dirty="0" err="1">
                <a:solidFill>
                  <a:srgbClr val="8D5CFF"/>
                </a:solidFill>
                <a:latin typeface="Georgia Bold"/>
                <a:ea typeface="Georgia Bold"/>
                <a:cs typeface="Georgia Bold"/>
                <a:sym typeface="Georgia Bold"/>
              </a:rPr>
              <a:t>trabajo</a:t>
            </a:r>
            <a:endParaRPr lang="en-US" sz="4800" b="1" dirty="0">
              <a:solidFill>
                <a:srgbClr val="8D5CFF"/>
              </a:solidFill>
              <a:latin typeface="Georgia Bold"/>
              <a:ea typeface="Georgia Bold"/>
              <a:cs typeface="Georgia Bold"/>
              <a:sym typeface="Georgia Bold"/>
            </a:endParaRPr>
          </a:p>
        </p:txBody>
      </p:sp>
      <p:pic>
        <p:nvPicPr>
          <p:cNvPr id="27" name="Picture 2" descr="Cofinanciado por el programa Erasmus+ de la Unión Europea Horizontal">
            <a:extLst>
              <a:ext uri="{FF2B5EF4-FFF2-40B4-BE49-F238E27FC236}">
                <a16:creationId xmlns:a16="http://schemas.microsoft.com/office/drawing/2014/main" id="{8AE4895E-0F5F-8E27-3619-F98B16DD56DD}"/>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p:nvPr/>
        </p:nvGrpSpPr>
        <p:grpSpPr>
          <a:xfrm>
            <a:off x="846620" y="547688"/>
            <a:ext cx="10108856" cy="1988550"/>
            <a:chOff x="0" y="0"/>
            <a:chExt cx="13478475" cy="2651400"/>
          </a:xfrm>
        </p:grpSpPr>
        <p:sp>
          <p:nvSpPr>
            <p:cNvPr id="20" name="Freeform 20"/>
            <p:cNvSpPr/>
            <p:nvPr/>
          </p:nvSpPr>
          <p:spPr>
            <a:xfrm>
              <a:off x="0" y="0"/>
              <a:ext cx="12122400" cy="2651400"/>
            </a:xfrm>
            <a:custGeom>
              <a:avLst/>
              <a:gdLst/>
              <a:ahLst/>
              <a:cxnLst/>
              <a:rect l="l" t="t" r="r" b="b"/>
              <a:pathLst>
                <a:path w="12122400" h="2651400">
                  <a:moveTo>
                    <a:pt x="0" y="0"/>
                  </a:moveTo>
                  <a:lnTo>
                    <a:pt x="12122400" y="0"/>
                  </a:lnTo>
                  <a:lnTo>
                    <a:pt x="12122400" y="2651400"/>
                  </a:lnTo>
                  <a:lnTo>
                    <a:pt x="0" y="2651400"/>
                  </a:lnTo>
                  <a:close/>
                </a:path>
              </a:pathLst>
            </a:custGeom>
            <a:solidFill>
              <a:srgbClr val="000000">
                <a:alpha val="0"/>
              </a:srgbClr>
            </a:solidFill>
          </p:spPr>
          <p:txBody>
            <a:bodyPr/>
            <a:lstStyle/>
            <a:p>
              <a:endParaRPr lang="el-GR"/>
            </a:p>
          </p:txBody>
        </p:sp>
        <p:sp>
          <p:nvSpPr>
            <p:cNvPr id="21" name="TextBox 21"/>
            <p:cNvSpPr txBox="1"/>
            <p:nvPr/>
          </p:nvSpPr>
          <p:spPr>
            <a:xfrm>
              <a:off x="0" y="66675"/>
              <a:ext cx="13478475" cy="2584725"/>
            </a:xfrm>
            <a:prstGeom prst="rect">
              <a:avLst/>
            </a:prstGeom>
          </p:spPr>
          <p:txBody>
            <a:bodyPr lIns="0" tIns="0" rIns="0" bIns="0" rtlCol="0" anchor="ctr"/>
            <a:lstStyle/>
            <a:p>
              <a:pPr>
                <a:lnSpc>
                  <a:spcPts val="6480"/>
                </a:lnSpc>
              </a:pPr>
              <a:r>
                <a:rPr lang="en-US" sz="6000" b="1" dirty="0" err="1">
                  <a:solidFill>
                    <a:srgbClr val="75C73E"/>
                  </a:solidFill>
                  <a:latin typeface="Georgia Bold"/>
                  <a:ea typeface="Georgia Bold"/>
                  <a:cs typeface="Georgia Bold"/>
                  <a:sym typeface="Georgia Bold"/>
                </a:rPr>
                <a:t>Actividades</a:t>
              </a:r>
              <a:r>
                <a:rPr lang="en-US" sz="6000" b="1" dirty="0">
                  <a:solidFill>
                    <a:srgbClr val="75C73E"/>
                  </a:solidFill>
                  <a:latin typeface="Georgia Bold"/>
                  <a:ea typeface="Georgia Bold"/>
                  <a:cs typeface="Georgia Bold"/>
                  <a:sym typeface="Georgia Bold"/>
                </a:rPr>
                <a:t> del </a:t>
              </a:r>
              <a:r>
                <a:rPr lang="en-US" sz="6000" b="1" dirty="0" err="1">
                  <a:solidFill>
                    <a:srgbClr val="75C73E"/>
                  </a:solidFill>
                  <a:latin typeface="Georgia Bold"/>
                  <a:ea typeface="Georgia Bold"/>
                  <a:cs typeface="Georgia Bold"/>
                  <a:sym typeface="Georgia Bold"/>
                </a:rPr>
                <a:t>proyecto</a:t>
              </a:r>
              <a:endParaRPr lang="en-US" sz="6000" b="1" dirty="0">
                <a:solidFill>
                  <a:srgbClr val="75C73E"/>
                </a:solidFill>
                <a:latin typeface="Georgia Bold"/>
                <a:ea typeface="Georgia Bold"/>
                <a:cs typeface="Georgia Bold"/>
                <a:sym typeface="Georgia Bold"/>
              </a:endParaRPr>
            </a:p>
          </p:txBody>
        </p:sp>
      </p:grpSp>
      <p:grpSp>
        <p:nvGrpSpPr>
          <p:cNvPr id="22" name="Group 22"/>
          <p:cNvGrpSpPr/>
          <p:nvPr/>
        </p:nvGrpSpPr>
        <p:grpSpPr>
          <a:xfrm>
            <a:off x="959119" y="3104156"/>
            <a:ext cx="4670888" cy="3210637"/>
            <a:chOff x="0" y="0"/>
            <a:chExt cx="6227850" cy="4280850"/>
          </a:xfrm>
        </p:grpSpPr>
        <p:sp>
          <p:nvSpPr>
            <p:cNvPr id="23" name="Freeform 23"/>
            <p:cNvSpPr/>
            <p:nvPr/>
          </p:nvSpPr>
          <p:spPr>
            <a:xfrm>
              <a:off x="9525" y="9525"/>
              <a:ext cx="6208776" cy="4261739"/>
            </a:xfrm>
            <a:custGeom>
              <a:avLst/>
              <a:gdLst/>
              <a:ahLst/>
              <a:cxnLst/>
              <a:rect l="l" t="t" r="r" b="b"/>
              <a:pathLst>
                <a:path w="6208776" h="4261739">
                  <a:moveTo>
                    <a:pt x="0" y="0"/>
                  </a:moveTo>
                  <a:lnTo>
                    <a:pt x="6208776" y="0"/>
                  </a:lnTo>
                  <a:lnTo>
                    <a:pt x="6208776" y="4261739"/>
                  </a:lnTo>
                  <a:lnTo>
                    <a:pt x="0" y="4261739"/>
                  </a:lnTo>
                  <a:close/>
                </a:path>
              </a:pathLst>
            </a:custGeom>
            <a:solidFill>
              <a:srgbClr val="75C73E"/>
            </a:solidFill>
          </p:spPr>
          <p:txBody>
            <a:bodyPr/>
            <a:lstStyle/>
            <a:p>
              <a:endParaRPr lang="el-GR"/>
            </a:p>
          </p:txBody>
        </p:sp>
        <p:sp>
          <p:nvSpPr>
            <p:cNvPr id="24" name="Freeform 24"/>
            <p:cNvSpPr/>
            <p:nvPr/>
          </p:nvSpPr>
          <p:spPr>
            <a:xfrm>
              <a:off x="0" y="0"/>
              <a:ext cx="6227826" cy="4280789"/>
            </a:xfrm>
            <a:custGeom>
              <a:avLst/>
              <a:gdLst/>
              <a:ahLst/>
              <a:cxnLst/>
              <a:rect l="l" t="t" r="r" b="b"/>
              <a:pathLst>
                <a:path w="6227826" h="4280789">
                  <a:moveTo>
                    <a:pt x="9525" y="0"/>
                  </a:moveTo>
                  <a:lnTo>
                    <a:pt x="6218301" y="0"/>
                  </a:lnTo>
                  <a:cubicBezTo>
                    <a:pt x="6223508" y="0"/>
                    <a:pt x="6227826" y="4318"/>
                    <a:pt x="6227826" y="9525"/>
                  </a:cubicBezTo>
                  <a:lnTo>
                    <a:pt x="6227826" y="4271264"/>
                  </a:lnTo>
                  <a:cubicBezTo>
                    <a:pt x="6227826" y="4276471"/>
                    <a:pt x="6223508" y="4280789"/>
                    <a:pt x="6218301" y="4280789"/>
                  </a:cubicBezTo>
                  <a:lnTo>
                    <a:pt x="9525" y="4280789"/>
                  </a:lnTo>
                  <a:cubicBezTo>
                    <a:pt x="4318" y="4280789"/>
                    <a:pt x="0" y="4276471"/>
                    <a:pt x="0" y="4271264"/>
                  </a:cubicBezTo>
                  <a:lnTo>
                    <a:pt x="0" y="9525"/>
                  </a:lnTo>
                  <a:cubicBezTo>
                    <a:pt x="0" y="4318"/>
                    <a:pt x="4318" y="0"/>
                    <a:pt x="9525" y="0"/>
                  </a:cubicBezTo>
                  <a:moveTo>
                    <a:pt x="9525" y="19050"/>
                  </a:moveTo>
                  <a:lnTo>
                    <a:pt x="9525" y="9525"/>
                  </a:lnTo>
                  <a:lnTo>
                    <a:pt x="19050" y="9525"/>
                  </a:lnTo>
                  <a:lnTo>
                    <a:pt x="19050" y="4271264"/>
                  </a:lnTo>
                  <a:lnTo>
                    <a:pt x="9525" y="4271264"/>
                  </a:lnTo>
                  <a:lnTo>
                    <a:pt x="9525" y="4261739"/>
                  </a:lnTo>
                  <a:lnTo>
                    <a:pt x="6218301" y="4261739"/>
                  </a:lnTo>
                  <a:lnTo>
                    <a:pt x="6218301" y="4271264"/>
                  </a:lnTo>
                  <a:lnTo>
                    <a:pt x="6208776" y="4271264"/>
                  </a:lnTo>
                  <a:lnTo>
                    <a:pt x="6208776" y="9525"/>
                  </a:lnTo>
                  <a:lnTo>
                    <a:pt x="6218301" y="9525"/>
                  </a:lnTo>
                  <a:lnTo>
                    <a:pt x="6218301" y="19050"/>
                  </a:lnTo>
                  <a:lnTo>
                    <a:pt x="9525" y="19050"/>
                  </a:lnTo>
                  <a:close/>
                </a:path>
              </a:pathLst>
            </a:custGeom>
            <a:solidFill>
              <a:srgbClr val="75C73E"/>
            </a:solidFill>
          </p:spPr>
          <p:txBody>
            <a:bodyPr/>
            <a:lstStyle/>
            <a:p>
              <a:endParaRPr lang="el-GR"/>
            </a:p>
          </p:txBody>
        </p:sp>
        <p:sp>
          <p:nvSpPr>
            <p:cNvPr id="25" name="TextBox 25"/>
            <p:cNvSpPr txBox="1"/>
            <p:nvPr/>
          </p:nvSpPr>
          <p:spPr>
            <a:xfrm>
              <a:off x="0" y="19050"/>
              <a:ext cx="6227850" cy="4261800"/>
            </a:xfrm>
            <a:prstGeom prst="rect">
              <a:avLst/>
            </a:prstGeom>
          </p:spPr>
          <p:txBody>
            <a:bodyPr lIns="50800" tIns="50800" rIns="50800" bIns="50800" rtlCol="0" anchor="ctr"/>
            <a:lstStyle/>
            <a:p>
              <a:pPr algn="ctr">
                <a:lnSpc>
                  <a:spcPts val="3402"/>
                </a:lnSpc>
              </a:pPr>
              <a:endParaRPr dirty="0"/>
            </a:p>
            <a:p>
              <a:pPr algn="ctr">
                <a:lnSpc>
                  <a:spcPts val="3402"/>
                </a:lnSpc>
              </a:pPr>
              <a:r>
                <a:rPr lang="en-US" sz="3150" b="1" dirty="0">
                  <a:solidFill>
                    <a:srgbClr val="19112C"/>
                  </a:solidFill>
                  <a:latin typeface="Georgia Bold"/>
                  <a:ea typeface="Georgia Bold"/>
                  <a:cs typeface="Georgia Bold"/>
                  <a:sym typeface="Georgia Bold"/>
                </a:rPr>
                <a:t>“Be a Manager”</a:t>
              </a:r>
            </a:p>
            <a:p>
              <a:pPr algn="ctr">
                <a:lnSpc>
                  <a:spcPts val="3402"/>
                </a:lnSpc>
              </a:pPr>
              <a:r>
                <a:rPr lang="es-ES" sz="3150" b="1" dirty="0">
                  <a:solidFill>
                    <a:srgbClr val="19112C"/>
                  </a:solidFill>
                  <a:latin typeface="Georgia Bold"/>
                  <a:ea typeface="Georgia Bold"/>
                  <a:cs typeface="Georgia Bold"/>
                  <a:sym typeface="Georgia Bold"/>
                </a:rPr>
                <a:t>Plataforma de aprendizaje en línea</a:t>
              </a:r>
              <a:endParaRPr lang="en-US" sz="3150" b="1" dirty="0">
                <a:solidFill>
                  <a:srgbClr val="19112C"/>
                </a:solidFill>
                <a:latin typeface="Georgia Bold"/>
                <a:ea typeface="Georgia Bold"/>
                <a:cs typeface="Georgia Bold"/>
                <a:sym typeface="Georgia Bold"/>
              </a:endParaRPr>
            </a:p>
          </p:txBody>
        </p:sp>
      </p:grpSp>
      <p:sp>
        <p:nvSpPr>
          <p:cNvPr id="26" name="TextBox 26"/>
          <p:cNvSpPr txBox="1"/>
          <p:nvPr/>
        </p:nvSpPr>
        <p:spPr>
          <a:xfrm>
            <a:off x="1135988" y="6753337"/>
            <a:ext cx="4317150" cy="320601"/>
          </a:xfrm>
          <a:prstGeom prst="rect">
            <a:avLst/>
          </a:prstGeom>
        </p:spPr>
        <p:txBody>
          <a:bodyPr lIns="0" tIns="0" rIns="0" bIns="0" rtlCol="0" anchor="t">
            <a:spAutoFit/>
          </a:bodyPr>
          <a:lstStyle/>
          <a:p>
            <a:pPr algn="ctr">
              <a:lnSpc>
                <a:spcPts val="2520"/>
              </a:lnSpc>
            </a:pPr>
            <a:r>
              <a:rPr lang="en-US" sz="2100" b="1" dirty="0" err="1">
                <a:solidFill>
                  <a:srgbClr val="75C73E"/>
                </a:solidFill>
                <a:latin typeface="Georgia Bold"/>
                <a:ea typeface="Georgia Bold"/>
                <a:cs typeface="Georgia Bold"/>
                <a:sym typeface="Georgia Bold"/>
              </a:rPr>
              <a:t>Noviembre</a:t>
            </a:r>
            <a:r>
              <a:rPr lang="en-US" sz="2100" b="1" dirty="0">
                <a:solidFill>
                  <a:srgbClr val="75C73E"/>
                </a:solidFill>
                <a:latin typeface="Georgia Bold"/>
                <a:ea typeface="Georgia Bold"/>
                <a:cs typeface="Georgia Bold"/>
                <a:sym typeface="Georgia Bold"/>
              </a:rPr>
              <a:t> 2024</a:t>
            </a:r>
          </a:p>
        </p:txBody>
      </p:sp>
      <p:sp>
        <p:nvSpPr>
          <p:cNvPr id="27" name="TextBox 27"/>
          <p:cNvSpPr txBox="1"/>
          <p:nvPr/>
        </p:nvSpPr>
        <p:spPr>
          <a:xfrm>
            <a:off x="6461475" y="6753337"/>
            <a:ext cx="4317150" cy="320601"/>
          </a:xfrm>
          <a:prstGeom prst="rect">
            <a:avLst/>
          </a:prstGeom>
        </p:spPr>
        <p:txBody>
          <a:bodyPr lIns="0" tIns="0" rIns="0" bIns="0" rtlCol="0" anchor="t">
            <a:spAutoFit/>
          </a:bodyPr>
          <a:lstStyle/>
          <a:p>
            <a:pPr algn="ctr">
              <a:lnSpc>
                <a:spcPts val="2520"/>
              </a:lnSpc>
            </a:pPr>
            <a:r>
              <a:rPr lang="en-US" sz="2100" b="1" dirty="0">
                <a:solidFill>
                  <a:srgbClr val="75C73E"/>
                </a:solidFill>
                <a:latin typeface="Georgia Bold"/>
                <a:ea typeface="Georgia Bold"/>
                <a:cs typeface="Georgia Bold"/>
                <a:sym typeface="Georgia Bold"/>
              </a:rPr>
              <a:t>Junio 2025</a:t>
            </a:r>
          </a:p>
        </p:txBody>
      </p:sp>
      <p:sp>
        <p:nvSpPr>
          <p:cNvPr id="28" name="TextBox 28"/>
          <p:cNvSpPr txBox="1"/>
          <p:nvPr/>
        </p:nvSpPr>
        <p:spPr>
          <a:xfrm>
            <a:off x="11742423" y="6709111"/>
            <a:ext cx="4317150" cy="320601"/>
          </a:xfrm>
          <a:prstGeom prst="rect">
            <a:avLst/>
          </a:prstGeom>
        </p:spPr>
        <p:txBody>
          <a:bodyPr lIns="0" tIns="0" rIns="0" bIns="0" rtlCol="0" anchor="t">
            <a:spAutoFit/>
          </a:bodyPr>
          <a:lstStyle/>
          <a:p>
            <a:pPr algn="ctr">
              <a:lnSpc>
                <a:spcPts val="2520"/>
              </a:lnSpc>
            </a:pPr>
            <a:r>
              <a:rPr lang="en-US" sz="2100" b="1" dirty="0" err="1">
                <a:solidFill>
                  <a:srgbClr val="75C73E"/>
                </a:solidFill>
                <a:latin typeface="Georgia Bold"/>
                <a:ea typeface="Georgia Bold"/>
                <a:cs typeface="Georgia Bold"/>
                <a:sym typeface="Georgia Bold"/>
              </a:rPr>
              <a:t>Diciembre</a:t>
            </a:r>
            <a:r>
              <a:rPr lang="en-US" sz="2100" b="1" dirty="0">
                <a:solidFill>
                  <a:srgbClr val="75C73E"/>
                </a:solidFill>
                <a:latin typeface="Georgia Bold"/>
                <a:ea typeface="Georgia Bold"/>
                <a:cs typeface="Georgia Bold"/>
                <a:sym typeface="Georgia Bold"/>
              </a:rPr>
              <a:t> 2025</a:t>
            </a:r>
          </a:p>
        </p:txBody>
      </p:sp>
      <p:grpSp>
        <p:nvGrpSpPr>
          <p:cNvPr id="29" name="Group 29"/>
          <p:cNvGrpSpPr/>
          <p:nvPr/>
        </p:nvGrpSpPr>
        <p:grpSpPr>
          <a:xfrm>
            <a:off x="6284606" y="2907009"/>
            <a:ext cx="4670888" cy="3210637"/>
            <a:chOff x="0" y="0"/>
            <a:chExt cx="6227850" cy="4280850"/>
          </a:xfrm>
        </p:grpSpPr>
        <p:sp>
          <p:nvSpPr>
            <p:cNvPr id="30" name="Freeform 30"/>
            <p:cNvSpPr/>
            <p:nvPr/>
          </p:nvSpPr>
          <p:spPr>
            <a:xfrm>
              <a:off x="9525" y="9525"/>
              <a:ext cx="6208776" cy="4261739"/>
            </a:xfrm>
            <a:custGeom>
              <a:avLst/>
              <a:gdLst/>
              <a:ahLst/>
              <a:cxnLst/>
              <a:rect l="l" t="t" r="r" b="b"/>
              <a:pathLst>
                <a:path w="6208776" h="4261739">
                  <a:moveTo>
                    <a:pt x="0" y="0"/>
                  </a:moveTo>
                  <a:lnTo>
                    <a:pt x="6208776" y="0"/>
                  </a:lnTo>
                  <a:lnTo>
                    <a:pt x="6208776" y="4261739"/>
                  </a:lnTo>
                  <a:lnTo>
                    <a:pt x="0" y="4261739"/>
                  </a:lnTo>
                  <a:close/>
                </a:path>
              </a:pathLst>
            </a:custGeom>
            <a:solidFill>
              <a:srgbClr val="FFFFFF"/>
            </a:solidFill>
          </p:spPr>
          <p:txBody>
            <a:bodyPr/>
            <a:lstStyle/>
            <a:p>
              <a:endParaRPr lang="el-GR"/>
            </a:p>
          </p:txBody>
        </p:sp>
        <p:sp>
          <p:nvSpPr>
            <p:cNvPr id="31" name="Freeform 31"/>
            <p:cNvSpPr/>
            <p:nvPr/>
          </p:nvSpPr>
          <p:spPr>
            <a:xfrm>
              <a:off x="0" y="0"/>
              <a:ext cx="6227826" cy="4280789"/>
            </a:xfrm>
            <a:custGeom>
              <a:avLst/>
              <a:gdLst/>
              <a:ahLst/>
              <a:cxnLst/>
              <a:rect l="l" t="t" r="r" b="b"/>
              <a:pathLst>
                <a:path w="6227826" h="4280789">
                  <a:moveTo>
                    <a:pt x="9525" y="0"/>
                  </a:moveTo>
                  <a:lnTo>
                    <a:pt x="6218301" y="0"/>
                  </a:lnTo>
                  <a:cubicBezTo>
                    <a:pt x="6223508" y="0"/>
                    <a:pt x="6227826" y="4318"/>
                    <a:pt x="6227826" y="9525"/>
                  </a:cubicBezTo>
                  <a:lnTo>
                    <a:pt x="6227826" y="4271264"/>
                  </a:lnTo>
                  <a:cubicBezTo>
                    <a:pt x="6227826" y="4276471"/>
                    <a:pt x="6223508" y="4280789"/>
                    <a:pt x="6218301" y="4280789"/>
                  </a:cubicBezTo>
                  <a:lnTo>
                    <a:pt x="9525" y="4280789"/>
                  </a:lnTo>
                  <a:cubicBezTo>
                    <a:pt x="4318" y="4280789"/>
                    <a:pt x="0" y="4276471"/>
                    <a:pt x="0" y="4271264"/>
                  </a:cubicBezTo>
                  <a:lnTo>
                    <a:pt x="0" y="9525"/>
                  </a:lnTo>
                  <a:cubicBezTo>
                    <a:pt x="0" y="4318"/>
                    <a:pt x="4318" y="0"/>
                    <a:pt x="9525" y="0"/>
                  </a:cubicBezTo>
                  <a:moveTo>
                    <a:pt x="9525" y="19050"/>
                  </a:moveTo>
                  <a:lnTo>
                    <a:pt x="9525" y="9525"/>
                  </a:lnTo>
                  <a:lnTo>
                    <a:pt x="19050" y="9525"/>
                  </a:lnTo>
                  <a:lnTo>
                    <a:pt x="19050" y="4271264"/>
                  </a:lnTo>
                  <a:lnTo>
                    <a:pt x="9525" y="4271264"/>
                  </a:lnTo>
                  <a:lnTo>
                    <a:pt x="9525" y="4261739"/>
                  </a:lnTo>
                  <a:lnTo>
                    <a:pt x="6218301" y="4261739"/>
                  </a:lnTo>
                  <a:lnTo>
                    <a:pt x="6218301" y="4271264"/>
                  </a:lnTo>
                  <a:lnTo>
                    <a:pt x="6208776" y="4271264"/>
                  </a:lnTo>
                  <a:lnTo>
                    <a:pt x="6208776" y="9525"/>
                  </a:lnTo>
                  <a:lnTo>
                    <a:pt x="6218301" y="9525"/>
                  </a:lnTo>
                  <a:lnTo>
                    <a:pt x="6218301" y="19050"/>
                  </a:lnTo>
                  <a:lnTo>
                    <a:pt x="9525" y="19050"/>
                  </a:lnTo>
                  <a:close/>
                </a:path>
              </a:pathLst>
            </a:custGeom>
            <a:solidFill>
              <a:srgbClr val="FFFFFF"/>
            </a:solidFill>
          </p:spPr>
          <p:txBody>
            <a:bodyPr/>
            <a:lstStyle/>
            <a:p>
              <a:endParaRPr lang="el-GR"/>
            </a:p>
          </p:txBody>
        </p:sp>
        <p:sp>
          <p:nvSpPr>
            <p:cNvPr id="32" name="TextBox 32"/>
            <p:cNvSpPr txBox="1"/>
            <p:nvPr/>
          </p:nvSpPr>
          <p:spPr>
            <a:xfrm>
              <a:off x="0" y="19050"/>
              <a:ext cx="6227850" cy="4261800"/>
            </a:xfrm>
            <a:prstGeom prst="rect">
              <a:avLst/>
            </a:prstGeom>
          </p:spPr>
          <p:txBody>
            <a:bodyPr lIns="50800" tIns="50800" rIns="50800" bIns="50800" rtlCol="0" anchor="ctr"/>
            <a:lstStyle/>
            <a:p>
              <a:pPr algn="ctr">
                <a:lnSpc>
                  <a:spcPts val="3402"/>
                </a:lnSpc>
              </a:pPr>
              <a:endParaRPr dirty="0"/>
            </a:p>
            <a:p>
              <a:pPr algn="l">
                <a:lnSpc>
                  <a:spcPts val="3402"/>
                </a:lnSpc>
              </a:pPr>
              <a:endParaRPr dirty="0"/>
            </a:p>
            <a:p>
              <a:pPr algn="ctr">
                <a:lnSpc>
                  <a:spcPts val="3402"/>
                </a:lnSpc>
              </a:pPr>
              <a:r>
                <a:rPr lang="en-US" sz="3150" b="1" dirty="0">
                  <a:solidFill>
                    <a:srgbClr val="75C83E"/>
                  </a:solidFill>
                  <a:latin typeface="Georgia Bold"/>
                  <a:ea typeface="Georgia Bold"/>
                  <a:cs typeface="Georgia Bold"/>
                  <a:sym typeface="Georgia Bold"/>
                </a:rPr>
                <a:t> “</a:t>
              </a:r>
              <a:r>
                <a:rPr lang="en-US" sz="3150" b="1" dirty="0" err="1">
                  <a:solidFill>
                    <a:srgbClr val="75C83E"/>
                  </a:solidFill>
                  <a:latin typeface="Georgia Bold"/>
                  <a:ea typeface="Georgia Bold"/>
                  <a:cs typeface="Georgia Bold"/>
                  <a:sym typeface="Georgia Bold"/>
                </a:rPr>
                <a:t>WomenThinkGreen</a:t>
              </a:r>
              <a:r>
                <a:rPr lang="en-US" sz="3150" b="1" dirty="0">
                  <a:solidFill>
                    <a:srgbClr val="75C83E"/>
                  </a:solidFill>
                  <a:latin typeface="Georgia Bold"/>
                  <a:ea typeface="Georgia Bold"/>
                  <a:cs typeface="Georgia Bold"/>
                  <a:sym typeface="Georgia Bold"/>
                </a:rPr>
                <a:t>” </a:t>
              </a:r>
            </a:p>
            <a:p>
              <a:pPr algn="ctr">
                <a:lnSpc>
                  <a:spcPts val="3402"/>
                </a:lnSpc>
              </a:pPr>
              <a:r>
                <a:rPr lang="en-US" sz="3150" b="1" dirty="0">
                  <a:solidFill>
                    <a:srgbClr val="75C83E"/>
                  </a:solidFill>
                  <a:latin typeface="Georgia Bold"/>
                  <a:ea typeface="Georgia Bold"/>
                  <a:cs typeface="Georgia Bold"/>
                  <a:sym typeface="Georgia Bold"/>
                </a:rPr>
                <a:t>Toolkit</a:t>
              </a:r>
            </a:p>
            <a:p>
              <a:pPr algn="l">
                <a:lnSpc>
                  <a:spcPts val="3402"/>
                </a:lnSpc>
              </a:pPr>
              <a:endParaRPr lang="en-US" sz="3150" b="1" dirty="0">
                <a:solidFill>
                  <a:srgbClr val="75C83E"/>
                </a:solidFill>
                <a:latin typeface="Georgia Bold"/>
                <a:ea typeface="Georgia Bold"/>
                <a:cs typeface="Georgia Bold"/>
                <a:sym typeface="Georgia Bold"/>
              </a:endParaRPr>
            </a:p>
          </p:txBody>
        </p:sp>
      </p:grpSp>
      <p:grpSp>
        <p:nvGrpSpPr>
          <p:cNvPr id="33" name="Group 33"/>
          <p:cNvGrpSpPr/>
          <p:nvPr/>
        </p:nvGrpSpPr>
        <p:grpSpPr>
          <a:xfrm>
            <a:off x="11756451" y="3104156"/>
            <a:ext cx="4670888" cy="3210638"/>
            <a:chOff x="0" y="0"/>
            <a:chExt cx="6227850" cy="4280850"/>
          </a:xfrm>
        </p:grpSpPr>
        <p:sp>
          <p:nvSpPr>
            <p:cNvPr id="34" name="Freeform 34"/>
            <p:cNvSpPr/>
            <p:nvPr/>
          </p:nvSpPr>
          <p:spPr>
            <a:xfrm>
              <a:off x="9525" y="9525"/>
              <a:ext cx="6208776" cy="4261739"/>
            </a:xfrm>
            <a:custGeom>
              <a:avLst/>
              <a:gdLst/>
              <a:ahLst/>
              <a:cxnLst/>
              <a:rect l="l" t="t" r="r" b="b"/>
              <a:pathLst>
                <a:path w="6208776" h="4261739">
                  <a:moveTo>
                    <a:pt x="0" y="0"/>
                  </a:moveTo>
                  <a:lnTo>
                    <a:pt x="6208776" y="0"/>
                  </a:lnTo>
                  <a:lnTo>
                    <a:pt x="6208776" y="4261739"/>
                  </a:lnTo>
                  <a:lnTo>
                    <a:pt x="0" y="4261739"/>
                  </a:lnTo>
                  <a:close/>
                </a:path>
              </a:pathLst>
            </a:custGeom>
            <a:solidFill>
              <a:srgbClr val="75C73E"/>
            </a:solidFill>
          </p:spPr>
          <p:txBody>
            <a:bodyPr/>
            <a:lstStyle/>
            <a:p>
              <a:endParaRPr lang="el-GR"/>
            </a:p>
          </p:txBody>
        </p:sp>
        <p:sp>
          <p:nvSpPr>
            <p:cNvPr id="35" name="Freeform 35"/>
            <p:cNvSpPr/>
            <p:nvPr/>
          </p:nvSpPr>
          <p:spPr>
            <a:xfrm>
              <a:off x="0" y="0"/>
              <a:ext cx="6227826" cy="4280789"/>
            </a:xfrm>
            <a:custGeom>
              <a:avLst/>
              <a:gdLst/>
              <a:ahLst/>
              <a:cxnLst/>
              <a:rect l="l" t="t" r="r" b="b"/>
              <a:pathLst>
                <a:path w="6227826" h="4280789">
                  <a:moveTo>
                    <a:pt x="9525" y="0"/>
                  </a:moveTo>
                  <a:lnTo>
                    <a:pt x="6218301" y="0"/>
                  </a:lnTo>
                  <a:cubicBezTo>
                    <a:pt x="6223508" y="0"/>
                    <a:pt x="6227826" y="4318"/>
                    <a:pt x="6227826" y="9525"/>
                  </a:cubicBezTo>
                  <a:lnTo>
                    <a:pt x="6227826" y="4271264"/>
                  </a:lnTo>
                  <a:cubicBezTo>
                    <a:pt x="6227826" y="4276471"/>
                    <a:pt x="6223508" y="4280789"/>
                    <a:pt x="6218301" y="4280789"/>
                  </a:cubicBezTo>
                  <a:lnTo>
                    <a:pt x="9525" y="4280789"/>
                  </a:lnTo>
                  <a:cubicBezTo>
                    <a:pt x="4318" y="4280789"/>
                    <a:pt x="0" y="4276471"/>
                    <a:pt x="0" y="4271264"/>
                  </a:cubicBezTo>
                  <a:lnTo>
                    <a:pt x="0" y="9525"/>
                  </a:lnTo>
                  <a:cubicBezTo>
                    <a:pt x="0" y="4318"/>
                    <a:pt x="4318" y="0"/>
                    <a:pt x="9525" y="0"/>
                  </a:cubicBezTo>
                  <a:moveTo>
                    <a:pt x="9525" y="19050"/>
                  </a:moveTo>
                  <a:lnTo>
                    <a:pt x="9525" y="9525"/>
                  </a:lnTo>
                  <a:lnTo>
                    <a:pt x="19050" y="9525"/>
                  </a:lnTo>
                  <a:lnTo>
                    <a:pt x="19050" y="4271264"/>
                  </a:lnTo>
                  <a:lnTo>
                    <a:pt x="9525" y="4271264"/>
                  </a:lnTo>
                  <a:lnTo>
                    <a:pt x="9525" y="4261739"/>
                  </a:lnTo>
                  <a:lnTo>
                    <a:pt x="6218301" y="4261739"/>
                  </a:lnTo>
                  <a:lnTo>
                    <a:pt x="6218301" y="4271264"/>
                  </a:lnTo>
                  <a:lnTo>
                    <a:pt x="6208776" y="4271264"/>
                  </a:lnTo>
                  <a:lnTo>
                    <a:pt x="6208776" y="9525"/>
                  </a:lnTo>
                  <a:lnTo>
                    <a:pt x="6218301" y="9525"/>
                  </a:lnTo>
                  <a:lnTo>
                    <a:pt x="6218301" y="19050"/>
                  </a:lnTo>
                  <a:lnTo>
                    <a:pt x="9525" y="19050"/>
                  </a:lnTo>
                  <a:close/>
                </a:path>
              </a:pathLst>
            </a:custGeom>
            <a:solidFill>
              <a:srgbClr val="75C73E"/>
            </a:solidFill>
          </p:spPr>
          <p:txBody>
            <a:bodyPr/>
            <a:lstStyle/>
            <a:p>
              <a:endParaRPr lang="el-GR"/>
            </a:p>
          </p:txBody>
        </p:sp>
        <p:sp>
          <p:nvSpPr>
            <p:cNvPr id="36" name="TextBox 36"/>
            <p:cNvSpPr txBox="1"/>
            <p:nvPr/>
          </p:nvSpPr>
          <p:spPr>
            <a:xfrm>
              <a:off x="0" y="19050"/>
              <a:ext cx="6227850" cy="4261800"/>
            </a:xfrm>
            <a:prstGeom prst="rect">
              <a:avLst/>
            </a:prstGeom>
          </p:spPr>
          <p:txBody>
            <a:bodyPr lIns="50800" tIns="50800" rIns="50800" bIns="50800" rtlCol="0" anchor="ctr"/>
            <a:lstStyle/>
            <a:p>
              <a:pPr algn="l">
                <a:lnSpc>
                  <a:spcPts val="3402"/>
                </a:lnSpc>
              </a:pPr>
              <a:endParaRPr dirty="0"/>
            </a:p>
            <a:p>
              <a:pPr algn="ctr">
                <a:lnSpc>
                  <a:spcPts val="3402"/>
                </a:lnSpc>
              </a:pPr>
              <a:endParaRPr dirty="0"/>
            </a:p>
            <a:p>
              <a:pPr algn="ctr">
                <a:lnSpc>
                  <a:spcPts val="3402"/>
                </a:lnSpc>
              </a:pPr>
              <a:r>
                <a:rPr lang="en-US" sz="3150" b="1" dirty="0" err="1">
                  <a:solidFill>
                    <a:srgbClr val="19112C"/>
                  </a:solidFill>
                  <a:latin typeface="Georgia Bold"/>
                  <a:ea typeface="Georgia Bold"/>
                  <a:cs typeface="Georgia Bold"/>
                  <a:sym typeface="Georgia Bold"/>
                </a:rPr>
                <a:t>Ideathons</a:t>
              </a:r>
              <a:endParaRPr lang="en-US" sz="3150" b="1" dirty="0">
                <a:solidFill>
                  <a:srgbClr val="19112C"/>
                </a:solidFill>
                <a:latin typeface="Georgia Bold"/>
                <a:ea typeface="Georgia Bold"/>
                <a:cs typeface="Georgia Bold"/>
                <a:sym typeface="Georgia Bold"/>
              </a:endParaRPr>
            </a:p>
            <a:p>
              <a:pPr algn="l">
                <a:lnSpc>
                  <a:spcPts val="3402"/>
                </a:lnSpc>
              </a:pPr>
              <a:endParaRPr lang="en-US" sz="3150" b="1" dirty="0">
                <a:solidFill>
                  <a:srgbClr val="19112C"/>
                </a:solidFill>
                <a:latin typeface="Georgia Bold"/>
                <a:ea typeface="Georgia Bold"/>
                <a:cs typeface="Georgia Bold"/>
                <a:sym typeface="Georgia Bold"/>
              </a:endParaRPr>
            </a:p>
            <a:p>
              <a:pPr algn="l">
                <a:lnSpc>
                  <a:spcPts val="3402"/>
                </a:lnSpc>
              </a:pPr>
              <a:endParaRPr lang="en-US" sz="3150" b="1" dirty="0">
                <a:solidFill>
                  <a:srgbClr val="19112C"/>
                </a:solidFill>
                <a:latin typeface="Georgia Bold"/>
                <a:ea typeface="Georgia Bold"/>
                <a:cs typeface="Georgia Bold"/>
                <a:sym typeface="Georgia Bold"/>
              </a:endParaRPr>
            </a:p>
          </p:txBody>
        </p:sp>
      </p:grpSp>
      <p:grpSp>
        <p:nvGrpSpPr>
          <p:cNvPr id="37" name="Group 37"/>
          <p:cNvGrpSpPr>
            <a:grpSpLocks noChangeAspect="1"/>
          </p:cNvGrpSpPr>
          <p:nvPr/>
        </p:nvGrpSpPr>
        <p:grpSpPr>
          <a:xfrm>
            <a:off x="14574544" y="-1045343"/>
            <a:ext cx="4062448" cy="5652482"/>
            <a:chOff x="0" y="0"/>
            <a:chExt cx="5416598" cy="7536642"/>
          </a:xfrm>
        </p:grpSpPr>
        <p:sp>
          <p:nvSpPr>
            <p:cNvPr id="38" name="Freeform 38"/>
            <p:cNvSpPr/>
            <p:nvPr/>
          </p:nvSpPr>
          <p:spPr>
            <a:xfrm>
              <a:off x="0" y="0"/>
              <a:ext cx="5416550" cy="7536688"/>
            </a:xfrm>
            <a:custGeom>
              <a:avLst/>
              <a:gdLst/>
              <a:ahLst/>
              <a:cxnLst/>
              <a:rect l="l" t="t" r="r" b="b"/>
              <a:pathLst>
                <a:path w="5416550" h="7536688">
                  <a:moveTo>
                    <a:pt x="0" y="0"/>
                  </a:moveTo>
                  <a:lnTo>
                    <a:pt x="5416550" y="0"/>
                  </a:lnTo>
                  <a:lnTo>
                    <a:pt x="5416550" y="7536688"/>
                  </a:lnTo>
                  <a:lnTo>
                    <a:pt x="0" y="7536688"/>
                  </a:lnTo>
                  <a:lnTo>
                    <a:pt x="0" y="0"/>
                  </a:lnTo>
                  <a:close/>
                </a:path>
              </a:pathLst>
            </a:custGeom>
            <a:blipFill>
              <a:blip r:embed="rId9"/>
              <a:stretch>
                <a:fillRect r="-44474"/>
              </a:stretch>
            </a:blipFill>
          </p:spPr>
          <p:txBody>
            <a:bodyPr/>
            <a:lstStyle/>
            <a:p>
              <a:endParaRPr lang="el-GR"/>
            </a:p>
          </p:txBody>
        </p:sp>
      </p:grpSp>
      <p:grpSp>
        <p:nvGrpSpPr>
          <p:cNvPr id="39" name="Group 39"/>
          <p:cNvGrpSpPr>
            <a:grpSpLocks noChangeAspect="1"/>
          </p:cNvGrpSpPr>
          <p:nvPr/>
        </p:nvGrpSpPr>
        <p:grpSpPr>
          <a:xfrm>
            <a:off x="2957794" y="3489207"/>
            <a:ext cx="673538" cy="1117932"/>
            <a:chOff x="0" y="0"/>
            <a:chExt cx="898050" cy="1490576"/>
          </a:xfrm>
        </p:grpSpPr>
        <p:sp>
          <p:nvSpPr>
            <p:cNvPr id="40" name="Freeform 40"/>
            <p:cNvSpPr/>
            <p:nvPr/>
          </p:nvSpPr>
          <p:spPr>
            <a:xfrm>
              <a:off x="0" y="0"/>
              <a:ext cx="898017" cy="1490599"/>
            </a:xfrm>
            <a:custGeom>
              <a:avLst/>
              <a:gdLst/>
              <a:ahLst/>
              <a:cxnLst/>
              <a:rect l="l" t="t" r="r" b="b"/>
              <a:pathLst>
                <a:path w="898017" h="1490599">
                  <a:moveTo>
                    <a:pt x="0" y="0"/>
                  </a:moveTo>
                  <a:lnTo>
                    <a:pt x="898017" y="0"/>
                  </a:lnTo>
                  <a:lnTo>
                    <a:pt x="898017" y="1490599"/>
                  </a:lnTo>
                  <a:lnTo>
                    <a:pt x="0" y="1490599"/>
                  </a:lnTo>
                  <a:lnTo>
                    <a:pt x="0" y="0"/>
                  </a:lnTo>
                  <a:close/>
                </a:path>
              </a:pathLst>
            </a:custGeom>
            <a:blipFill>
              <a:blip r:embed="rId10"/>
              <a:stretch>
                <a:fillRect r="-3" b="1"/>
              </a:stretch>
            </a:blipFill>
          </p:spPr>
          <p:txBody>
            <a:bodyPr/>
            <a:lstStyle/>
            <a:p>
              <a:endParaRPr lang="el-GR"/>
            </a:p>
          </p:txBody>
        </p:sp>
      </p:grpSp>
      <p:grpSp>
        <p:nvGrpSpPr>
          <p:cNvPr id="41" name="Group 41"/>
          <p:cNvGrpSpPr>
            <a:grpSpLocks noChangeAspect="1"/>
          </p:cNvGrpSpPr>
          <p:nvPr/>
        </p:nvGrpSpPr>
        <p:grpSpPr>
          <a:xfrm>
            <a:off x="8310244" y="3489225"/>
            <a:ext cx="776212" cy="1306158"/>
            <a:chOff x="0" y="0"/>
            <a:chExt cx="1034950" cy="1741544"/>
          </a:xfrm>
        </p:grpSpPr>
        <p:sp>
          <p:nvSpPr>
            <p:cNvPr id="42" name="Freeform 42"/>
            <p:cNvSpPr/>
            <p:nvPr/>
          </p:nvSpPr>
          <p:spPr>
            <a:xfrm>
              <a:off x="0" y="0"/>
              <a:ext cx="1034923" cy="1741551"/>
            </a:xfrm>
            <a:custGeom>
              <a:avLst/>
              <a:gdLst/>
              <a:ahLst/>
              <a:cxnLst/>
              <a:rect l="l" t="t" r="r" b="b"/>
              <a:pathLst>
                <a:path w="1034923" h="1741551">
                  <a:moveTo>
                    <a:pt x="0" y="0"/>
                  </a:moveTo>
                  <a:lnTo>
                    <a:pt x="1034923" y="0"/>
                  </a:lnTo>
                  <a:lnTo>
                    <a:pt x="1034923" y="1741551"/>
                  </a:lnTo>
                  <a:lnTo>
                    <a:pt x="0" y="1741551"/>
                  </a:lnTo>
                  <a:lnTo>
                    <a:pt x="0" y="0"/>
                  </a:lnTo>
                  <a:close/>
                </a:path>
              </a:pathLst>
            </a:custGeom>
            <a:blipFill>
              <a:blip r:embed="rId11"/>
              <a:stretch>
                <a:fillRect r="-5"/>
              </a:stretch>
            </a:blipFill>
          </p:spPr>
          <p:txBody>
            <a:bodyPr/>
            <a:lstStyle/>
            <a:p>
              <a:endParaRPr lang="el-GR"/>
            </a:p>
          </p:txBody>
        </p:sp>
      </p:grpSp>
      <p:grpSp>
        <p:nvGrpSpPr>
          <p:cNvPr id="43" name="Group 43"/>
          <p:cNvGrpSpPr>
            <a:grpSpLocks noChangeAspect="1"/>
          </p:cNvGrpSpPr>
          <p:nvPr/>
        </p:nvGrpSpPr>
        <p:grpSpPr>
          <a:xfrm>
            <a:off x="13900998" y="3489258"/>
            <a:ext cx="673547" cy="1306125"/>
            <a:chOff x="0" y="0"/>
            <a:chExt cx="898062" cy="1741500"/>
          </a:xfrm>
        </p:grpSpPr>
        <p:sp>
          <p:nvSpPr>
            <p:cNvPr id="44" name="Freeform 44"/>
            <p:cNvSpPr/>
            <p:nvPr/>
          </p:nvSpPr>
          <p:spPr>
            <a:xfrm>
              <a:off x="0" y="0"/>
              <a:ext cx="898017" cy="1741551"/>
            </a:xfrm>
            <a:custGeom>
              <a:avLst/>
              <a:gdLst/>
              <a:ahLst/>
              <a:cxnLst/>
              <a:rect l="l" t="t" r="r" b="b"/>
              <a:pathLst>
                <a:path w="898017" h="1741551">
                  <a:moveTo>
                    <a:pt x="0" y="0"/>
                  </a:moveTo>
                  <a:lnTo>
                    <a:pt x="898017" y="0"/>
                  </a:lnTo>
                  <a:lnTo>
                    <a:pt x="898017" y="1741551"/>
                  </a:lnTo>
                  <a:lnTo>
                    <a:pt x="0" y="1741551"/>
                  </a:lnTo>
                  <a:lnTo>
                    <a:pt x="0" y="0"/>
                  </a:lnTo>
                  <a:close/>
                </a:path>
              </a:pathLst>
            </a:custGeom>
            <a:blipFill>
              <a:blip r:embed="rId12"/>
              <a:stretch>
                <a:fillRect r="-340" b="2"/>
              </a:stretch>
            </a:blipFill>
          </p:spPr>
          <p:txBody>
            <a:bodyPr/>
            <a:lstStyle/>
            <a:p>
              <a:endParaRPr lang="el-GR"/>
            </a:p>
          </p:txBody>
        </p:sp>
      </p:grpSp>
      <p:grpSp>
        <p:nvGrpSpPr>
          <p:cNvPr id="45" name="Group 45"/>
          <p:cNvGrpSpPr/>
          <p:nvPr/>
        </p:nvGrpSpPr>
        <p:grpSpPr>
          <a:xfrm>
            <a:off x="0" y="0"/>
            <a:ext cx="4500000" cy="600300"/>
            <a:chOff x="0" y="0"/>
            <a:chExt cx="6000000" cy="800400"/>
          </a:xfrm>
        </p:grpSpPr>
        <p:sp>
          <p:nvSpPr>
            <p:cNvPr id="46" name="Freeform 46"/>
            <p:cNvSpPr/>
            <p:nvPr/>
          </p:nvSpPr>
          <p:spPr>
            <a:xfrm>
              <a:off x="0" y="0"/>
              <a:ext cx="5999988" cy="800354"/>
            </a:xfrm>
            <a:custGeom>
              <a:avLst/>
              <a:gdLst/>
              <a:ahLst/>
              <a:cxnLst/>
              <a:rect l="l" t="t" r="r" b="b"/>
              <a:pathLst>
                <a:path w="5999988" h="800354">
                  <a:moveTo>
                    <a:pt x="0" y="0"/>
                  </a:moveTo>
                  <a:lnTo>
                    <a:pt x="5999988" y="0"/>
                  </a:lnTo>
                  <a:lnTo>
                    <a:pt x="5999988" y="800354"/>
                  </a:lnTo>
                  <a:lnTo>
                    <a:pt x="0" y="800354"/>
                  </a:lnTo>
                  <a:close/>
                </a:path>
              </a:pathLst>
            </a:custGeom>
            <a:solidFill>
              <a:srgbClr val="FFFFFF"/>
            </a:solidFill>
          </p:spPr>
          <p:txBody>
            <a:bodyPr/>
            <a:lstStyle/>
            <a:p>
              <a:endParaRPr lang="el-GR"/>
            </a:p>
          </p:txBody>
        </p:sp>
      </p:grpSp>
      <p:pic>
        <p:nvPicPr>
          <p:cNvPr id="47" name="Picture 2" descr="Cofinanciado por el programa Erasmus+ de la Unión Europea Horizontal">
            <a:extLst>
              <a:ext uri="{FF2B5EF4-FFF2-40B4-BE49-F238E27FC236}">
                <a16:creationId xmlns:a16="http://schemas.microsoft.com/office/drawing/2014/main" id="{01DC0ACA-C830-BAA5-0C5B-4F63F361B082}"/>
              </a:ext>
            </a:extLst>
          </p:cNvP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grpSp>
        <p:nvGrpSpPr>
          <p:cNvPr id="18" name="Group 18"/>
          <p:cNvGrpSpPr>
            <a:grpSpLocks noChangeAspect="1"/>
          </p:cNvGrpSpPr>
          <p:nvPr/>
        </p:nvGrpSpPr>
        <p:grpSpPr>
          <a:xfrm>
            <a:off x="14229017" y="783388"/>
            <a:ext cx="2878200" cy="873228"/>
            <a:chOff x="0" y="0"/>
            <a:chExt cx="3837600" cy="1164304"/>
          </a:xfrm>
        </p:grpSpPr>
        <p:sp>
          <p:nvSpPr>
            <p:cNvPr id="19" name="Freeform 19"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8"/>
              <a:stretch>
                <a:fillRect t="-185" r="-1" b="-183"/>
              </a:stretch>
            </a:blipFill>
          </p:spPr>
          <p:txBody>
            <a:bodyPr/>
            <a:lstStyle/>
            <a:p>
              <a:endParaRPr lang="el-GR"/>
            </a:p>
          </p:txBody>
        </p:sp>
      </p:grpSp>
      <p:grpSp>
        <p:nvGrpSpPr>
          <p:cNvPr id="20" name="Group 20"/>
          <p:cNvGrpSpPr/>
          <p:nvPr/>
        </p:nvGrpSpPr>
        <p:grpSpPr>
          <a:xfrm>
            <a:off x="1028700" y="519063"/>
            <a:ext cx="11828079" cy="1137553"/>
            <a:chOff x="0" y="0"/>
            <a:chExt cx="15770772" cy="1516737"/>
          </a:xfrm>
        </p:grpSpPr>
        <p:sp>
          <p:nvSpPr>
            <p:cNvPr id="21" name="Freeform 21"/>
            <p:cNvSpPr/>
            <p:nvPr/>
          </p:nvSpPr>
          <p:spPr>
            <a:xfrm>
              <a:off x="0" y="0"/>
              <a:ext cx="15770772" cy="1516737"/>
            </a:xfrm>
            <a:custGeom>
              <a:avLst/>
              <a:gdLst/>
              <a:ahLst/>
              <a:cxnLst/>
              <a:rect l="l" t="t" r="r" b="b"/>
              <a:pathLst>
                <a:path w="15770772" h="1516737">
                  <a:moveTo>
                    <a:pt x="0" y="0"/>
                  </a:moveTo>
                  <a:lnTo>
                    <a:pt x="15770772" y="0"/>
                  </a:lnTo>
                  <a:lnTo>
                    <a:pt x="15770772" y="1516737"/>
                  </a:lnTo>
                  <a:lnTo>
                    <a:pt x="0" y="1516737"/>
                  </a:lnTo>
                  <a:close/>
                </a:path>
              </a:pathLst>
            </a:custGeom>
            <a:solidFill>
              <a:srgbClr val="000000">
                <a:alpha val="0"/>
              </a:srgbClr>
            </a:solidFill>
          </p:spPr>
          <p:txBody>
            <a:bodyPr/>
            <a:lstStyle/>
            <a:p>
              <a:endParaRPr lang="el-GR"/>
            </a:p>
          </p:txBody>
        </p:sp>
        <p:sp>
          <p:nvSpPr>
            <p:cNvPr id="22" name="TextBox 22"/>
            <p:cNvSpPr txBox="1"/>
            <p:nvPr/>
          </p:nvSpPr>
          <p:spPr>
            <a:xfrm>
              <a:off x="0" y="66675"/>
              <a:ext cx="15770772" cy="1450062"/>
            </a:xfrm>
            <a:prstGeom prst="rect">
              <a:avLst/>
            </a:prstGeom>
          </p:spPr>
          <p:txBody>
            <a:bodyPr lIns="0" tIns="0" rIns="0" bIns="0" rtlCol="0" anchor="ctr"/>
            <a:lstStyle/>
            <a:p>
              <a:pPr>
                <a:lnSpc>
                  <a:spcPts val="6480"/>
                </a:lnSpc>
              </a:pPr>
              <a:r>
                <a:rPr lang="en-US" sz="6000" b="1" dirty="0" err="1">
                  <a:solidFill>
                    <a:srgbClr val="8D5CFF"/>
                  </a:solidFill>
                  <a:latin typeface="Georgia Bold"/>
                  <a:ea typeface="Georgia Bold"/>
                  <a:cs typeface="Georgia Bold"/>
                  <a:sym typeface="Georgia Bold"/>
                </a:rPr>
                <a:t>Planificación</a:t>
              </a:r>
              <a:r>
                <a:rPr lang="en-US" sz="6000" b="1" dirty="0">
                  <a:solidFill>
                    <a:srgbClr val="8D5CFF"/>
                  </a:solidFill>
                  <a:latin typeface="Georgia Bold"/>
                  <a:ea typeface="Georgia Bold"/>
                  <a:cs typeface="Georgia Bold"/>
                  <a:sym typeface="Georgia Bold"/>
                </a:rPr>
                <a:t> y </a:t>
              </a:r>
              <a:r>
                <a:rPr lang="en-US" sz="6000" b="1" dirty="0" err="1">
                  <a:solidFill>
                    <a:srgbClr val="8D5CFF"/>
                  </a:solidFill>
                  <a:latin typeface="Georgia Bold"/>
                  <a:ea typeface="Georgia Bold"/>
                  <a:cs typeface="Georgia Bold"/>
                  <a:sym typeface="Georgia Bold"/>
                </a:rPr>
                <a:t>organización</a:t>
              </a:r>
              <a:endParaRPr lang="en-US" sz="6000" b="1" dirty="0">
                <a:solidFill>
                  <a:srgbClr val="8D5CFF"/>
                </a:solidFill>
                <a:latin typeface="Georgia Bold"/>
                <a:ea typeface="Georgia Bold"/>
                <a:cs typeface="Georgia Bold"/>
                <a:sym typeface="Georgia Bold"/>
              </a:endParaRPr>
            </a:p>
          </p:txBody>
        </p:sp>
      </p:grpSp>
      <p:sp>
        <p:nvSpPr>
          <p:cNvPr id="23" name="Freeform 23"/>
          <p:cNvSpPr/>
          <p:nvPr/>
        </p:nvSpPr>
        <p:spPr>
          <a:xfrm>
            <a:off x="1268841" y="3706221"/>
            <a:ext cx="1120827" cy="1118025"/>
          </a:xfrm>
          <a:custGeom>
            <a:avLst/>
            <a:gdLst/>
            <a:ahLst/>
            <a:cxnLst/>
            <a:rect l="l" t="t" r="r" b="b"/>
            <a:pathLst>
              <a:path w="1120827" h="1118025">
                <a:moveTo>
                  <a:pt x="0" y="0"/>
                </a:moveTo>
                <a:lnTo>
                  <a:pt x="1120827" y="0"/>
                </a:lnTo>
                <a:lnTo>
                  <a:pt x="1120827" y="1118025"/>
                </a:lnTo>
                <a:lnTo>
                  <a:pt x="0" y="11180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sp>
        <p:nvSpPr>
          <p:cNvPr id="24" name="Freeform 24"/>
          <p:cNvSpPr/>
          <p:nvPr/>
        </p:nvSpPr>
        <p:spPr>
          <a:xfrm>
            <a:off x="1227749" y="5328752"/>
            <a:ext cx="1203011" cy="1203011"/>
          </a:xfrm>
          <a:custGeom>
            <a:avLst/>
            <a:gdLst/>
            <a:ahLst/>
            <a:cxnLst/>
            <a:rect l="l" t="t" r="r" b="b"/>
            <a:pathLst>
              <a:path w="1203011" h="1203011">
                <a:moveTo>
                  <a:pt x="0" y="0"/>
                </a:moveTo>
                <a:lnTo>
                  <a:pt x="1203011" y="0"/>
                </a:lnTo>
                <a:lnTo>
                  <a:pt x="1203011" y="1203010"/>
                </a:lnTo>
                <a:lnTo>
                  <a:pt x="0" y="12030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l-GR"/>
          </a:p>
        </p:txBody>
      </p:sp>
      <p:sp>
        <p:nvSpPr>
          <p:cNvPr id="25" name="TextBox 25"/>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sp>
        <p:nvSpPr>
          <p:cNvPr id="26" name="TextBox 26"/>
          <p:cNvSpPr txBox="1"/>
          <p:nvPr/>
        </p:nvSpPr>
        <p:spPr>
          <a:xfrm>
            <a:off x="2926090" y="3826866"/>
            <a:ext cx="12868810" cy="3000821"/>
          </a:xfrm>
          <a:prstGeom prst="rect">
            <a:avLst/>
          </a:prstGeom>
        </p:spPr>
        <p:txBody>
          <a:bodyPr lIns="0" tIns="0" rIns="0" bIns="0" rtlCol="0" anchor="t">
            <a:spAutoFit/>
          </a:bodyPr>
          <a:lstStyle/>
          <a:p>
            <a:pPr>
              <a:lnSpc>
                <a:spcPts val="3888"/>
              </a:lnSpc>
            </a:pPr>
            <a:r>
              <a:rPr lang="es-ES" sz="3600" i="1" dirty="0">
                <a:solidFill>
                  <a:srgbClr val="19112C"/>
                </a:solidFill>
                <a:latin typeface="Arial Italics"/>
                <a:ea typeface="Arial Italics"/>
                <a:cs typeface="Arial Italics"/>
                <a:sym typeface="Arial Italics"/>
              </a:rPr>
              <a:t>Planificación </a:t>
            </a:r>
            <a:r>
              <a:rPr lang="es-ES" sz="3600" i="1" dirty="0">
                <a:solidFill>
                  <a:srgbClr val="19112C"/>
                </a:solidFill>
                <a:latin typeface="Arial" panose="020B0604020202020204" pitchFamily="34" charset="0"/>
                <a:cs typeface="Arial" panose="020B0604020202020204" pitchFamily="34" charset="0"/>
                <a:sym typeface="Arial Italics"/>
              </a:rPr>
              <a:t>estratégica</a:t>
            </a:r>
            <a:r>
              <a:rPr lang="es-ES" sz="3600" dirty="0">
                <a:solidFill>
                  <a:srgbClr val="19112C"/>
                </a:solidFill>
                <a:latin typeface="Arial" panose="020B0604020202020204" pitchFamily="34" charset="0"/>
                <a:cs typeface="Arial" panose="020B0604020202020204" pitchFamily="34" charset="0"/>
                <a:sym typeface="Arial Italics"/>
              </a:rPr>
              <a:t> para establecer objetivos claros y definir la visión común del equipo hacia el futuro.</a:t>
            </a:r>
          </a:p>
          <a:p>
            <a:pPr>
              <a:lnSpc>
                <a:spcPts val="3888"/>
              </a:lnSpc>
            </a:pPr>
            <a:endParaRPr lang="en-US" sz="3600" dirty="0">
              <a:solidFill>
                <a:srgbClr val="19112C"/>
              </a:solidFill>
              <a:latin typeface="Arial"/>
              <a:ea typeface="Arial"/>
              <a:cs typeface="Arial"/>
              <a:sym typeface="Arial"/>
            </a:endParaRPr>
          </a:p>
          <a:p>
            <a:pPr>
              <a:lnSpc>
                <a:spcPts val="3888"/>
              </a:lnSpc>
            </a:pPr>
            <a:r>
              <a:rPr lang="es-ES" sz="3600" i="1" dirty="0">
                <a:solidFill>
                  <a:srgbClr val="19112C"/>
                </a:solidFill>
                <a:latin typeface="Arial Italics"/>
                <a:ea typeface="Arial Italics"/>
                <a:cs typeface="Arial Italics"/>
                <a:sym typeface="Arial Italics"/>
              </a:rPr>
              <a:t>Organización </a:t>
            </a:r>
            <a:r>
              <a:rPr lang="es-ES" sz="3600" dirty="0">
                <a:solidFill>
                  <a:srgbClr val="19112C"/>
                </a:solidFill>
                <a:latin typeface="Arial" panose="020B0604020202020204" pitchFamily="34" charset="0"/>
                <a:ea typeface="Arial Italics"/>
                <a:cs typeface="Arial" panose="020B0604020202020204" pitchFamily="34" charset="0"/>
                <a:sym typeface="Arial Italics"/>
              </a:rPr>
              <a:t>para centrarse en la ejecución eficiente de planes previamente elaborados, incluyendo la gestión del tiempo, la priorización de tareas, etc.</a:t>
            </a:r>
            <a:endParaRPr lang="en-US" sz="3600" dirty="0">
              <a:solidFill>
                <a:srgbClr val="19112C"/>
              </a:solidFill>
              <a:latin typeface="Arial" panose="020B0604020202020204" pitchFamily="34" charset="0"/>
              <a:ea typeface="Arial"/>
              <a:cs typeface="Arial" panose="020B0604020202020204" pitchFamily="34" charset="0"/>
              <a:sym typeface="Arial"/>
            </a:endParaRPr>
          </a:p>
        </p:txBody>
      </p:sp>
      <p:pic>
        <p:nvPicPr>
          <p:cNvPr id="27" name="Picture 2" descr="Cofinanciado por el programa Erasmus+ de la Unión Europea Horizontal">
            <a:extLst>
              <a:ext uri="{FF2B5EF4-FFF2-40B4-BE49-F238E27FC236}">
                <a16:creationId xmlns:a16="http://schemas.microsoft.com/office/drawing/2014/main" id="{321A3B70-0718-329C-0E05-BB794AB456B1}"/>
              </a:ext>
            </a:extLst>
          </p:cNvP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4110801" y="768080"/>
            <a:ext cx="2878200" cy="873228"/>
            <a:chOff x="0" y="0"/>
            <a:chExt cx="3837600" cy="1164304"/>
          </a:xfrm>
        </p:grpSpPr>
        <p:sp>
          <p:nvSpPr>
            <p:cNvPr id="20" name="Freeform 20"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8"/>
              <a:stretch>
                <a:fillRect t="-185" r="-1" b="-183"/>
              </a:stretch>
            </a:blipFill>
          </p:spPr>
          <p:txBody>
            <a:bodyPr/>
            <a:lstStyle/>
            <a:p>
              <a:endParaRPr lang="el-GR"/>
            </a:p>
          </p:txBody>
        </p:sp>
      </p:grpSp>
      <p:grpSp>
        <p:nvGrpSpPr>
          <p:cNvPr id="21" name="Group 21"/>
          <p:cNvGrpSpPr/>
          <p:nvPr/>
        </p:nvGrpSpPr>
        <p:grpSpPr>
          <a:xfrm>
            <a:off x="1028700" y="503755"/>
            <a:ext cx="11071335" cy="1137553"/>
            <a:chOff x="0" y="0"/>
            <a:chExt cx="14761780" cy="1516737"/>
          </a:xfrm>
        </p:grpSpPr>
        <p:sp>
          <p:nvSpPr>
            <p:cNvPr id="22" name="Freeform 22"/>
            <p:cNvSpPr/>
            <p:nvPr/>
          </p:nvSpPr>
          <p:spPr>
            <a:xfrm>
              <a:off x="0" y="0"/>
              <a:ext cx="14761780" cy="1516737"/>
            </a:xfrm>
            <a:custGeom>
              <a:avLst/>
              <a:gdLst/>
              <a:ahLst/>
              <a:cxnLst/>
              <a:rect l="l" t="t" r="r" b="b"/>
              <a:pathLst>
                <a:path w="14761780" h="1516737">
                  <a:moveTo>
                    <a:pt x="0" y="0"/>
                  </a:moveTo>
                  <a:lnTo>
                    <a:pt x="14761780" y="0"/>
                  </a:lnTo>
                  <a:lnTo>
                    <a:pt x="14761780" y="1516737"/>
                  </a:lnTo>
                  <a:lnTo>
                    <a:pt x="0" y="1516737"/>
                  </a:lnTo>
                  <a:close/>
                </a:path>
              </a:pathLst>
            </a:custGeom>
            <a:solidFill>
              <a:srgbClr val="000000">
                <a:alpha val="0"/>
              </a:srgbClr>
            </a:solidFill>
          </p:spPr>
          <p:txBody>
            <a:bodyPr/>
            <a:lstStyle/>
            <a:p>
              <a:endParaRPr lang="el-GR"/>
            </a:p>
          </p:txBody>
        </p:sp>
        <p:sp>
          <p:nvSpPr>
            <p:cNvPr id="23" name="TextBox 23"/>
            <p:cNvSpPr txBox="1"/>
            <p:nvPr/>
          </p:nvSpPr>
          <p:spPr>
            <a:xfrm>
              <a:off x="0" y="66675"/>
              <a:ext cx="14761780" cy="1450062"/>
            </a:xfrm>
            <a:prstGeom prst="rect">
              <a:avLst/>
            </a:prstGeom>
          </p:spPr>
          <p:txBody>
            <a:bodyPr lIns="0" tIns="0" rIns="0" bIns="0" rtlCol="0" anchor="ctr"/>
            <a:lstStyle/>
            <a:p>
              <a:pPr>
                <a:lnSpc>
                  <a:spcPts val="6480"/>
                </a:lnSpc>
              </a:pPr>
              <a:r>
                <a:rPr lang="en-US" sz="6000" b="1" dirty="0" err="1">
                  <a:solidFill>
                    <a:srgbClr val="8D5CFF"/>
                  </a:solidFill>
                  <a:latin typeface="Georgia Bold"/>
                  <a:ea typeface="Georgia Bold"/>
                  <a:cs typeface="Georgia Bold"/>
                  <a:sym typeface="Georgia Bold"/>
                </a:rPr>
                <a:t>Resolución</a:t>
              </a:r>
              <a:r>
                <a:rPr lang="en-US" sz="6000" b="1" dirty="0">
                  <a:solidFill>
                    <a:srgbClr val="8D5CFF"/>
                  </a:solidFill>
                  <a:latin typeface="Georgia Bold"/>
                  <a:ea typeface="Georgia Bold"/>
                  <a:cs typeface="Georgia Bold"/>
                  <a:sym typeface="Georgia Bold"/>
                </a:rPr>
                <a:t> de </a:t>
              </a:r>
              <a:r>
                <a:rPr lang="en-US" sz="6000" b="1" dirty="0" err="1">
                  <a:solidFill>
                    <a:srgbClr val="8D5CFF"/>
                  </a:solidFill>
                  <a:latin typeface="Georgia Bold"/>
                  <a:ea typeface="Georgia Bold"/>
                  <a:cs typeface="Georgia Bold"/>
                  <a:sym typeface="Georgia Bold"/>
                </a:rPr>
                <a:t>problemas</a:t>
              </a:r>
              <a:endParaRPr lang="en-US" sz="6000" b="1" dirty="0">
                <a:solidFill>
                  <a:srgbClr val="8D5CFF"/>
                </a:solidFill>
                <a:latin typeface="Georgia Bold"/>
                <a:ea typeface="Georgia Bold"/>
                <a:cs typeface="Georgia Bold"/>
                <a:sym typeface="Georgia Bold"/>
              </a:endParaRPr>
            </a:p>
          </p:txBody>
        </p:sp>
      </p:grpSp>
      <p:sp>
        <p:nvSpPr>
          <p:cNvPr id="24" name="TextBox 24"/>
          <p:cNvSpPr txBox="1"/>
          <p:nvPr/>
        </p:nvSpPr>
        <p:spPr>
          <a:xfrm>
            <a:off x="3984718" y="3710169"/>
            <a:ext cx="10515251" cy="2500685"/>
          </a:xfrm>
          <a:prstGeom prst="rect">
            <a:avLst/>
          </a:prstGeom>
        </p:spPr>
        <p:txBody>
          <a:bodyPr lIns="0" tIns="0" rIns="0" bIns="0" rtlCol="0" anchor="t">
            <a:spAutoFit/>
          </a:bodyPr>
          <a:lstStyle/>
          <a:p>
            <a:pPr>
              <a:lnSpc>
                <a:spcPts val="3888"/>
              </a:lnSpc>
            </a:pPr>
            <a:r>
              <a:rPr lang="es-ES" sz="3600" dirty="0">
                <a:solidFill>
                  <a:srgbClr val="19112C"/>
                </a:solidFill>
                <a:latin typeface="Arial"/>
                <a:ea typeface="Arial"/>
                <a:cs typeface="Arial"/>
                <a:sym typeface="Arial"/>
              </a:rPr>
              <a:t>Requiere análisis, pensamiento crítico y creatividad.</a:t>
            </a:r>
          </a:p>
          <a:p>
            <a:pPr>
              <a:lnSpc>
                <a:spcPts val="3888"/>
              </a:lnSpc>
            </a:pPr>
            <a:r>
              <a:rPr lang="es-ES" sz="3600" dirty="0">
                <a:solidFill>
                  <a:srgbClr val="19112C"/>
                </a:solidFill>
                <a:latin typeface="Arial"/>
                <a:ea typeface="Arial"/>
                <a:cs typeface="Arial"/>
                <a:sym typeface="Arial"/>
              </a:rPr>
              <a:t>
IDEAL: Identificar el problema, definirlo, explorar soluciones, actuar y aprender.</a:t>
            </a:r>
            <a:endParaRPr lang="en-US" sz="3600" dirty="0">
              <a:solidFill>
                <a:srgbClr val="19112C"/>
              </a:solidFill>
              <a:latin typeface="Arial"/>
              <a:ea typeface="Arial"/>
              <a:cs typeface="Arial"/>
              <a:sym typeface="Arial"/>
            </a:endParaRPr>
          </a:p>
        </p:txBody>
      </p:sp>
      <p:sp>
        <p:nvSpPr>
          <p:cNvPr id="25" name="Freeform 25" descr="Lluvia de ideas con relleno sólido"/>
          <p:cNvSpPr/>
          <p:nvPr/>
        </p:nvSpPr>
        <p:spPr>
          <a:xfrm>
            <a:off x="1257300" y="3453856"/>
            <a:ext cx="2472489" cy="2472489"/>
          </a:xfrm>
          <a:custGeom>
            <a:avLst/>
            <a:gdLst/>
            <a:ahLst/>
            <a:cxnLst/>
            <a:rect l="l" t="t" r="r" b="b"/>
            <a:pathLst>
              <a:path w="2472489" h="2472489">
                <a:moveTo>
                  <a:pt x="0" y="0"/>
                </a:moveTo>
                <a:lnTo>
                  <a:pt x="2472489" y="0"/>
                </a:lnTo>
                <a:lnTo>
                  <a:pt x="2472489" y="2472490"/>
                </a:lnTo>
                <a:lnTo>
                  <a:pt x="0" y="24724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pic>
        <p:nvPicPr>
          <p:cNvPr id="26" name="Picture 2" descr="Cofinanciado por el programa Erasmus+ de la Unión Europea Horizontal">
            <a:extLst>
              <a:ext uri="{FF2B5EF4-FFF2-40B4-BE49-F238E27FC236}">
                <a16:creationId xmlns:a16="http://schemas.microsoft.com/office/drawing/2014/main" id="{1DB83704-3976-25F9-063B-8D8FAC89CEB0}"/>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grpSp>
        <p:nvGrpSpPr>
          <p:cNvPr id="18" name="Group 18"/>
          <p:cNvGrpSpPr>
            <a:grpSpLocks noChangeAspect="1"/>
          </p:cNvGrpSpPr>
          <p:nvPr/>
        </p:nvGrpSpPr>
        <p:grpSpPr>
          <a:xfrm>
            <a:off x="14110801" y="768080"/>
            <a:ext cx="2878200" cy="873228"/>
            <a:chOff x="0" y="0"/>
            <a:chExt cx="3837600" cy="1164304"/>
          </a:xfrm>
        </p:grpSpPr>
        <p:sp>
          <p:nvSpPr>
            <p:cNvPr id="19" name="Freeform 19"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8"/>
              <a:stretch>
                <a:fillRect t="-185" r="-1" b="-183"/>
              </a:stretch>
            </a:blipFill>
          </p:spPr>
          <p:txBody>
            <a:bodyPr/>
            <a:lstStyle/>
            <a:p>
              <a:endParaRPr lang="el-GR"/>
            </a:p>
          </p:txBody>
        </p:sp>
      </p:grpSp>
      <p:grpSp>
        <p:nvGrpSpPr>
          <p:cNvPr id="20" name="Group 20"/>
          <p:cNvGrpSpPr/>
          <p:nvPr/>
        </p:nvGrpSpPr>
        <p:grpSpPr>
          <a:xfrm>
            <a:off x="1028700" y="503755"/>
            <a:ext cx="8681001" cy="1137553"/>
            <a:chOff x="0" y="0"/>
            <a:chExt cx="11574668" cy="1516737"/>
          </a:xfrm>
        </p:grpSpPr>
        <p:sp>
          <p:nvSpPr>
            <p:cNvPr id="21" name="Freeform 21"/>
            <p:cNvSpPr/>
            <p:nvPr/>
          </p:nvSpPr>
          <p:spPr>
            <a:xfrm>
              <a:off x="0" y="0"/>
              <a:ext cx="11574668" cy="1516737"/>
            </a:xfrm>
            <a:custGeom>
              <a:avLst/>
              <a:gdLst/>
              <a:ahLst/>
              <a:cxnLst/>
              <a:rect l="l" t="t" r="r" b="b"/>
              <a:pathLst>
                <a:path w="11574668" h="1516737">
                  <a:moveTo>
                    <a:pt x="0" y="0"/>
                  </a:moveTo>
                  <a:lnTo>
                    <a:pt x="11574668" y="0"/>
                  </a:lnTo>
                  <a:lnTo>
                    <a:pt x="11574668" y="1516737"/>
                  </a:lnTo>
                  <a:lnTo>
                    <a:pt x="0" y="1516737"/>
                  </a:lnTo>
                  <a:close/>
                </a:path>
              </a:pathLst>
            </a:custGeom>
            <a:solidFill>
              <a:srgbClr val="000000">
                <a:alpha val="0"/>
              </a:srgbClr>
            </a:solidFill>
          </p:spPr>
          <p:txBody>
            <a:bodyPr/>
            <a:lstStyle/>
            <a:p>
              <a:endParaRPr lang="el-GR"/>
            </a:p>
          </p:txBody>
        </p:sp>
        <p:sp>
          <p:nvSpPr>
            <p:cNvPr id="22" name="TextBox 22"/>
            <p:cNvSpPr txBox="1"/>
            <p:nvPr/>
          </p:nvSpPr>
          <p:spPr>
            <a:xfrm>
              <a:off x="0" y="66675"/>
              <a:ext cx="11574668" cy="1450062"/>
            </a:xfrm>
            <a:prstGeom prst="rect">
              <a:avLst/>
            </a:prstGeom>
          </p:spPr>
          <p:txBody>
            <a:bodyPr lIns="0" tIns="0" rIns="0" bIns="0" rtlCol="0" anchor="ctr"/>
            <a:lstStyle/>
            <a:p>
              <a:pPr>
                <a:lnSpc>
                  <a:spcPts val="6480"/>
                </a:lnSpc>
              </a:pPr>
              <a:r>
                <a:rPr lang="en-US" sz="6000" b="1" dirty="0">
                  <a:solidFill>
                    <a:srgbClr val="8D5CFF"/>
                  </a:solidFill>
                  <a:latin typeface="Georgia Bold"/>
                  <a:ea typeface="Georgia Bold"/>
                  <a:cs typeface="Georgia Bold"/>
                  <a:sym typeface="Georgia Bold"/>
                </a:rPr>
                <a:t>Toma de </a:t>
              </a:r>
              <a:r>
                <a:rPr lang="en-US" sz="6000" b="1" dirty="0" err="1">
                  <a:solidFill>
                    <a:srgbClr val="8D5CFF"/>
                  </a:solidFill>
                  <a:latin typeface="Georgia Bold"/>
                  <a:ea typeface="Georgia Bold"/>
                  <a:cs typeface="Georgia Bold"/>
                  <a:sym typeface="Georgia Bold"/>
                </a:rPr>
                <a:t>decisiones</a:t>
              </a:r>
              <a:endParaRPr lang="en-US" sz="6000" b="1" dirty="0">
                <a:solidFill>
                  <a:srgbClr val="8D5CFF"/>
                </a:solidFill>
                <a:latin typeface="Georgia Bold"/>
                <a:ea typeface="Georgia Bold"/>
                <a:cs typeface="Georgia Bold"/>
                <a:sym typeface="Georgia Bold"/>
              </a:endParaRPr>
            </a:p>
          </p:txBody>
        </p:sp>
      </p:grpSp>
      <p:sp>
        <p:nvSpPr>
          <p:cNvPr id="23" name="Freeform 23"/>
          <p:cNvSpPr/>
          <p:nvPr/>
        </p:nvSpPr>
        <p:spPr>
          <a:xfrm>
            <a:off x="1458911" y="3792548"/>
            <a:ext cx="2293383" cy="2293383"/>
          </a:xfrm>
          <a:custGeom>
            <a:avLst/>
            <a:gdLst/>
            <a:ahLst/>
            <a:cxnLst/>
            <a:rect l="l" t="t" r="r" b="b"/>
            <a:pathLst>
              <a:path w="2293383" h="2293383">
                <a:moveTo>
                  <a:pt x="0" y="0"/>
                </a:moveTo>
                <a:lnTo>
                  <a:pt x="2293384" y="0"/>
                </a:lnTo>
                <a:lnTo>
                  <a:pt x="2293384" y="2293384"/>
                </a:lnTo>
                <a:lnTo>
                  <a:pt x="0" y="22933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sp>
        <p:nvSpPr>
          <p:cNvPr id="24" name="TextBox 24"/>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sp>
        <p:nvSpPr>
          <p:cNvPr id="25" name="TextBox 25"/>
          <p:cNvSpPr txBox="1"/>
          <p:nvPr/>
        </p:nvSpPr>
        <p:spPr>
          <a:xfrm>
            <a:off x="4366345" y="4202195"/>
            <a:ext cx="11984927" cy="2000548"/>
          </a:xfrm>
          <a:prstGeom prst="rect">
            <a:avLst/>
          </a:prstGeom>
        </p:spPr>
        <p:txBody>
          <a:bodyPr lIns="0" tIns="0" rIns="0" bIns="0" rtlCol="0" anchor="t">
            <a:spAutoFit/>
          </a:bodyPr>
          <a:lstStyle/>
          <a:p>
            <a:pPr>
              <a:lnSpc>
                <a:spcPts val="3888"/>
              </a:lnSpc>
            </a:pPr>
            <a:r>
              <a:rPr lang="es-ES" sz="3600" dirty="0">
                <a:solidFill>
                  <a:srgbClr val="19112C"/>
                </a:solidFill>
                <a:latin typeface="Arial"/>
                <a:ea typeface="Arial"/>
                <a:cs typeface="Arial"/>
                <a:sym typeface="Arial"/>
              </a:rPr>
              <a:t>El proceso de toma de decisiones es un conjunto de pasos que siguen los directivos o líderes de una empresa para elegir entre una variedad de alternativas en una situación determinada.</a:t>
            </a:r>
            <a:endParaRPr lang="en-US" sz="3600" dirty="0">
              <a:solidFill>
                <a:srgbClr val="19112C"/>
              </a:solidFill>
              <a:latin typeface="Arial"/>
              <a:ea typeface="Arial"/>
              <a:cs typeface="Arial"/>
              <a:sym typeface="Arial"/>
            </a:endParaRPr>
          </a:p>
        </p:txBody>
      </p:sp>
      <p:pic>
        <p:nvPicPr>
          <p:cNvPr id="26" name="Picture 2" descr="Cofinanciado por el programa Erasmus+ de la Unión Europea Horizontal">
            <a:extLst>
              <a:ext uri="{FF2B5EF4-FFF2-40B4-BE49-F238E27FC236}">
                <a16:creationId xmlns:a16="http://schemas.microsoft.com/office/drawing/2014/main" id="{CF989B33-0D8E-903D-E88B-9009BCF83A71}"/>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13735943" y="4723112"/>
            <a:ext cx="5062165" cy="506216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5CFF"/>
            </a:solidFill>
          </p:spPr>
          <p:txBody>
            <a:bodyPr/>
            <a:lstStyle/>
            <a:p>
              <a:endParaRPr lang="el-GR"/>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0" y="8722950"/>
            <a:ext cx="18288000" cy="1564048"/>
            <a:chOff x="0" y="0"/>
            <a:chExt cx="24384000" cy="2085398"/>
          </a:xfrm>
        </p:grpSpPr>
        <p:sp>
          <p:nvSpPr>
            <p:cNvPr id="6" name="Freeform 6"/>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9" name="Group 9"/>
          <p:cNvGrpSpPr>
            <a:grpSpLocks noChangeAspect="1"/>
          </p:cNvGrpSpPr>
          <p:nvPr/>
        </p:nvGrpSpPr>
        <p:grpSpPr>
          <a:xfrm>
            <a:off x="6565846" y="9084780"/>
            <a:ext cx="1863449" cy="457211"/>
            <a:chOff x="0" y="0"/>
            <a:chExt cx="2484598" cy="609614"/>
          </a:xfrm>
        </p:grpSpPr>
        <p:sp>
          <p:nvSpPr>
            <p:cNvPr id="10" name="Freeform 10"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11" name="Group 11"/>
          <p:cNvGrpSpPr>
            <a:grpSpLocks noChangeAspect="1"/>
          </p:cNvGrpSpPr>
          <p:nvPr/>
        </p:nvGrpSpPr>
        <p:grpSpPr>
          <a:xfrm>
            <a:off x="8782690" y="9179158"/>
            <a:ext cx="1155611" cy="312497"/>
            <a:chOff x="0" y="0"/>
            <a:chExt cx="1540814" cy="416663"/>
          </a:xfrm>
        </p:grpSpPr>
        <p:sp>
          <p:nvSpPr>
            <p:cNvPr id="12" name="Freeform 12"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3" name="Group 13"/>
          <p:cNvGrpSpPr>
            <a:grpSpLocks noChangeAspect="1"/>
          </p:cNvGrpSpPr>
          <p:nvPr/>
        </p:nvGrpSpPr>
        <p:grpSpPr>
          <a:xfrm>
            <a:off x="10358809" y="8928531"/>
            <a:ext cx="856746" cy="856746"/>
            <a:chOff x="0" y="0"/>
            <a:chExt cx="1142328" cy="1142328"/>
          </a:xfrm>
        </p:grpSpPr>
        <p:sp>
          <p:nvSpPr>
            <p:cNvPr id="14" name="Freeform 14"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5" name="Group 15"/>
          <p:cNvGrpSpPr>
            <a:grpSpLocks noChangeAspect="1"/>
          </p:cNvGrpSpPr>
          <p:nvPr/>
        </p:nvGrpSpPr>
        <p:grpSpPr>
          <a:xfrm>
            <a:off x="11637112" y="9129872"/>
            <a:ext cx="1374778" cy="457211"/>
            <a:chOff x="0" y="0"/>
            <a:chExt cx="1833038" cy="609614"/>
          </a:xfrm>
        </p:grpSpPr>
        <p:sp>
          <p:nvSpPr>
            <p:cNvPr id="16" name="Freeform 16"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7" name="Group 17"/>
          <p:cNvGrpSpPr>
            <a:grpSpLocks noChangeAspect="1"/>
          </p:cNvGrpSpPr>
          <p:nvPr/>
        </p:nvGrpSpPr>
        <p:grpSpPr>
          <a:xfrm>
            <a:off x="13019231" y="9000888"/>
            <a:ext cx="2648887" cy="715178"/>
            <a:chOff x="0" y="0"/>
            <a:chExt cx="3531849" cy="953571"/>
          </a:xfrm>
        </p:grpSpPr>
        <p:sp>
          <p:nvSpPr>
            <p:cNvPr id="18" name="Freeform 18"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9" name="Group 19"/>
          <p:cNvGrpSpPr>
            <a:grpSpLocks noChangeAspect="1"/>
          </p:cNvGrpSpPr>
          <p:nvPr/>
        </p:nvGrpSpPr>
        <p:grpSpPr>
          <a:xfrm>
            <a:off x="15413295" y="9158185"/>
            <a:ext cx="2028087" cy="360735"/>
            <a:chOff x="0" y="0"/>
            <a:chExt cx="2704115" cy="480980"/>
          </a:xfrm>
        </p:grpSpPr>
        <p:sp>
          <p:nvSpPr>
            <p:cNvPr id="20" name="Freeform 20"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grpSp>
        <p:nvGrpSpPr>
          <p:cNvPr id="21" name="Group 21"/>
          <p:cNvGrpSpPr>
            <a:grpSpLocks noChangeAspect="1"/>
          </p:cNvGrpSpPr>
          <p:nvPr/>
        </p:nvGrpSpPr>
        <p:grpSpPr>
          <a:xfrm>
            <a:off x="14110801" y="768080"/>
            <a:ext cx="2878200" cy="873228"/>
            <a:chOff x="0" y="0"/>
            <a:chExt cx="3837600" cy="1164304"/>
          </a:xfrm>
        </p:grpSpPr>
        <p:sp>
          <p:nvSpPr>
            <p:cNvPr id="22" name="Freeform 22"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8"/>
              <a:stretch>
                <a:fillRect t="-185" r="-1" b="-183"/>
              </a:stretch>
            </a:blipFill>
          </p:spPr>
          <p:txBody>
            <a:bodyPr/>
            <a:lstStyle/>
            <a:p>
              <a:endParaRPr lang="el-GR"/>
            </a:p>
          </p:txBody>
        </p:sp>
      </p:grpSp>
      <p:grpSp>
        <p:nvGrpSpPr>
          <p:cNvPr id="23" name="Group 23"/>
          <p:cNvGrpSpPr/>
          <p:nvPr/>
        </p:nvGrpSpPr>
        <p:grpSpPr>
          <a:xfrm>
            <a:off x="1028700" y="662119"/>
            <a:ext cx="8681001" cy="1137553"/>
            <a:chOff x="0" y="0"/>
            <a:chExt cx="11574668" cy="1516737"/>
          </a:xfrm>
        </p:grpSpPr>
        <p:sp>
          <p:nvSpPr>
            <p:cNvPr id="24" name="Freeform 24"/>
            <p:cNvSpPr/>
            <p:nvPr/>
          </p:nvSpPr>
          <p:spPr>
            <a:xfrm>
              <a:off x="0" y="0"/>
              <a:ext cx="11574668" cy="1516737"/>
            </a:xfrm>
            <a:custGeom>
              <a:avLst/>
              <a:gdLst/>
              <a:ahLst/>
              <a:cxnLst/>
              <a:rect l="l" t="t" r="r" b="b"/>
              <a:pathLst>
                <a:path w="11574668" h="1516737">
                  <a:moveTo>
                    <a:pt x="0" y="0"/>
                  </a:moveTo>
                  <a:lnTo>
                    <a:pt x="11574668" y="0"/>
                  </a:lnTo>
                  <a:lnTo>
                    <a:pt x="11574668" y="1516737"/>
                  </a:lnTo>
                  <a:lnTo>
                    <a:pt x="0" y="1516737"/>
                  </a:lnTo>
                  <a:close/>
                </a:path>
              </a:pathLst>
            </a:custGeom>
            <a:solidFill>
              <a:srgbClr val="000000">
                <a:alpha val="0"/>
              </a:srgbClr>
            </a:solidFill>
          </p:spPr>
          <p:txBody>
            <a:bodyPr/>
            <a:lstStyle/>
            <a:p>
              <a:endParaRPr lang="el-GR"/>
            </a:p>
          </p:txBody>
        </p:sp>
        <p:sp>
          <p:nvSpPr>
            <p:cNvPr id="25" name="TextBox 25"/>
            <p:cNvSpPr txBox="1"/>
            <p:nvPr/>
          </p:nvSpPr>
          <p:spPr>
            <a:xfrm>
              <a:off x="0" y="66675"/>
              <a:ext cx="11574668" cy="1450062"/>
            </a:xfrm>
            <a:prstGeom prst="rect">
              <a:avLst/>
            </a:prstGeom>
          </p:spPr>
          <p:txBody>
            <a:bodyPr lIns="0" tIns="0" rIns="0" bIns="0" rtlCol="0" anchor="ctr"/>
            <a:lstStyle/>
            <a:p>
              <a:pPr>
                <a:lnSpc>
                  <a:spcPts val="6480"/>
                </a:lnSpc>
              </a:pPr>
              <a:r>
                <a:rPr lang="en-US" sz="6000" b="1" dirty="0" err="1">
                  <a:solidFill>
                    <a:srgbClr val="8D5CFF"/>
                  </a:solidFill>
                  <a:latin typeface="Georgia Bold"/>
                  <a:ea typeface="Georgia Bold"/>
                  <a:cs typeface="Georgia Bold"/>
                  <a:sym typeface="Georgia Bold"/>
                </a:rPr>
                <a:t>Liderazgo</a:t>
              </a:r>
              <a:endParaRPr lang="en-US" sz="6000" b="1" dirty="0">
                <a:solidFill>
                  <a:srgbClr val="8D5CFF"/>
                </a:solidFill>
                <a:latin typeface="Georgia Bold"/>
                <a:ea typeface="Georgia Bold"/>
                <a:cs typeface="Georgia Bold"/>
                <a:sym typeface="Georgia Bold"/>
              </a:endParaRPr>
            </a:p>
          </p:txBody>
        </p:sp>
      </p:grpSp>
      <p:sp>
        <p:nvSpPr>
          <p:cNvPr id="26" name="TextBox 26"/>
          <p:cNvSpPr txBox="1"/>
          <p:nvPr/>
        </p:nvSpPr>
        <p:spPr>
          <a:xfrm>
            <a:off x="1130515" y="2678811"/>
            <a:ext cx="15304350" cy="3000821"/>
          </a:xfrm>
          <a:prstGeom prst="rect">
            <a:avLst/>
          </a:prstGeom>
        </p:spPr>
        <p:txBody>
          <a:bodyPr lIns="0" tIns="0" rIns="0" bIns="0" rtlCol="0" anchor="t">
            <a:spAutoFit/>
          </a:bodyPr>
          <a:lstStyle/>
          <a:p>
            <a:pPr>
              <a:lnSpc>
                <a:spcPts val="3888"/>
              </a:lnSpc>
            </a:pPr>
            <a:r>
              <a:rPr lang="es-ES" sz="3600" dirty="0">
                <a:solidFill>
                  <a:srgbClr val="19112C"/>
                </a:solidFill>
                <a:latin typeface="Arial"/>
                <a:ea typeface="Arial"/>
                <a:cs typeface="Arial"/>
                <a:sym typeface="Arial"/>
              </a:rPr>
              <a:t>Un conjunto de comportamientos mediante los cuales se facilita a las personas para establecer y alinearse con una dirección colectiva, implementar planes estratégicos e innovar constantemente dentro de una organización.</a:t>
            </a:r>
          </a:p>
          <a:p>
            <a:pPr>
              <a:lnSpc>
                <a:spcPts val="3888"/>
              </a:lnSpc>
            </a:pPr>
            <a:endParaRPr lang="en-US" sz="3600" dirty="0">
              <a:solidFill>
                <a:srgbClr val="19112C"/>
              </a:solidFill>
              <a:latin typeface="Arial"/>
              <a:ea typeface="Arial"/>
              <a:cs typeface="Arial"/>
              <a:sym typeface="Arial"/>
            </a:endParaRPr>
          </a:p>
          <a:p>
            <a:pPr>
              <a:lnSpc>
                <a:spcPts val="3888"/>
              </a:lnSpc>
            </a:pPr>
            <a:r>
              <a:rPr lang="en-US" sz="3600" b="1" dirty="0">
                <a:solidFill>
                  <a:srgbClr val="19112C"/>
                </a:solidFill>
                <a:latin typeface="Arial Bold"/>
                <a:ea typeface="Arial Bold"/>
                <a:cs typeface="Arial Bold"/>
                <a:sym typeface="Arial Bold"/>
              </a:rPr>
              <a:t>¿</a:t>
            </a:r>
            <a:r>
              <a:rPr lang="en-US" sz="3600" b="1" dirty="0" err="1">
                <a:solidFill>
                  <a:srgbClr val="19112C"/>
                </a:solidFill>
                <a:latin typeface="Arial Bold"/>
                <a:ea typeface="Arial Bold"/>
                <a:cs typeface="Arial Bold"/>
                <a:sym typeface="Arial Bold"/>
              </a:rPr>
              <a:t>Liderazgo</a:t>
            </a:r>
            <a:r>
              <a:rPr lang="en-US" sz="3600" b="1" dirty="0">
                <a:solidFill>
                  <a:srgbClr val="19112C"/>
                </a:solidFill>
                <a:latin typeface="Arial Bold"/>
                <a:ea typeface="Arial Bold"/>
                <a:cs typeface="Arial Bold"/>
                <a:sym typeface="Arial Bold"/>
              </a:rPr>
              <a:t> </a:t>
            </a:r>
            <a:r>
              <a:rPr lang="en-US" sz="3600" b="1" dirty="0" err="1">
                <a:solidFill>
                  <a:srgbClr val="19112C"/>
                </a:solidFill>
                <a:latin typeface="Arial Bold"/>
                <a:ea typeface="Arial Bold"/>
                <a:cs typeface="Arial Bold"/>
                <a:sym typeface="Arial Bold"/>
              </a:rPr>
              <a:t>femenino</a:t>
            </a:r>
            <a:r>
              <a:rPr lang="en-US" sz="3600" b="1" dirty="0">
                <a:solidFill>
                  <a:srgbClr val="19112C"/>
                </a:solidFill>
                <a:latin typeface="Arial Bold"/>
                <a:ea typeface="Arial Bold"/>
                <a:cs typeface="Arial Bold"/>
                <a:sym typeface="Arial Bold"/>
              </a:rPr>
              <a:t>?</a:t>
            </a:r>
          </a:p>
        </p:txBody>
      </p:sp>
      <p:sp>
        <p:nvSpPr>
          <p:cNvPr id="27" name="Freeform 27" descr="Corona con relleno sólido"/>
          <p:cNvSpPr/>
          <p:nvPr/>
        </p:nvSpPr>
        <p:spPr>
          <a:xfrm>
            <a:off x="14681764" y="5347963"/>
            <a:ext cx="3170523" cy="3170523"/>
          </a:xfrm>
          <a:custGeom>
            <a:avLst/>
            <a:gdLst/>
            <a:ahLst/>
            <a:cxnLst/>
            <a:rect l="l" t="t" r="r" b="b"/>
            <a:pathLst>
              <a:path w="3170523" h="3170523">
                <a:moveTo>
                  <a:pt x="0" y="0"/>
                </a:moveTo>
                <a:lnTo>
                  <a:pt x="3170523" y="0"/>
                </a:lnTo>
                <a:lnTo>
                  <a:pt x="3170523" y="3170524"/>
                </a:lnTo>
                <a:lnTo>
                  <a:pt x="0" y="31705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sp>
        <p:nvSpPr>
          <p:cNvPr id="28" name="TextBox 2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pic>
        <p:nvPicPr>
          <p:cNvPr id="29" name="Picture 2" descr="Cofinanciado por el programa Erasmus+ de la Unión Europea Horizontal">
            <a:extLst>
              <a:ext uri="{FF2B5EF4-FFF2-40B4-BE49-F238E27FC236}">
                <a16:creationId xmlns:a16="http://schemas.microsoft.com/office/drawing/2014/main" id="{08D18DEC-C1E9-0AE6-EFAA-00CF904F3370}"/>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13735943" y="4723112"/>
            <a:ext cx="5062165" cy="506216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5CFF"/>
            </a:solidFill>
          </p:spPr>
          <p:txBody>
            <a:bodyPr/>
            <a:lstStyle/>
            <a:p>
              <a:endParaRPr lang="el-GR"/>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0" y="8722950"/>
            <a:ext cx="18288000" cy="1564048"/>
            <a:chOff x="0" y="0"/>
            <a:chExt cx="24384000" cy="2085398"/>
          </a:xfrm>
        </p:grpSpPr>
        <p:sp>
          <p:nvSpPr>
            <p:cNvPr id="6" name="Freeform 6"/>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9" name="Group 9"/>
          <p:cNvGrpSpPr>
            <a:grpSpLocks noChangeAspect="1"/>
          </p:cNvGrpSpPr>
          <p:nvPr/>
        </p:nvGrpSpPr>
        <p:grpSpPr>
          <a:xfrm>
            <a:off x="6565846" y="9084780"/>
            <a:ext cx="1863449" cy="457211"/>
            <a:chOff x="0" y="0"/>
            <a:chExt cx="2484598" cy="609614"/>
          </a:xfrm>
        </p:grpSpPr>
        <p:sp>
          <p:nvSpPr>
            <p:cNvPr id="10" name="Freeform 10"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11" name="Group 11"/>
          <p:cNvGrpSpPr>
            <a:grpSpLocks noChangeAspect="1"/>
          </p:cNvGrpSpPr>
          <p:nvPr/>
        </p:nvGrpSpPr>
        <p:grpSpPr>
          <a:xfrm>
            <a:off x="8782690" y="9179158"/>
            <a:ext cx="1155611" cy="312497"/>
            <a:chOff x="0" y="0"/>
            <a:chExt cx="1540814" cy="416663"/>
          </a:xfrm>
        </p:grpSpPr>
        <p:sp>
          <p:nvSpPr>
            <p:cNvPr id="12" name="Freeform 12"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3" name="Group 13"/>
          <p:cNvGrpSpPr>
            <a:grpSpLocks noChangeAspect="1"/>
          </p:cNvGrpSpPr>
          <p:nvPr/>
        </p:nvGrpSpPr>
        <p:grpSpPr>
          <a:xfrm>
            <a:off x="10358809" y="8928531"/>
            <a:ext cx="856746" cy="856746"/>
            <a:chOff x="0" y="0"/>
            <a:chExt cx="1142328" cy="1142328"/>
          </a:xfrm>
        </p:grpSpPr>
        <p:sp>
          <p:nvSpPr>
            <p:cNvPr id="14" name="Freeform 14"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5" name="Group 15"/>
          <p:cNvGrpSpPr>
            <a:grpSpLocks noChangeAspect="1"/>
          </p:cNvGrpSpPr>
          <p:nvPr/>
        </p:nvGrpSpPr>
        <p:grpSpPr>
          <a:xfrm>
            <a:off x="11637112" y="9129872"/>
            <a:ext cx="1374778" cy="457211"/>
            <a:chOff x="0" y="0"/>
            <a:chExt cx="1833038" cy="609614"/>
          </a:xfrm>
        </p:grpSpPr>
        <p:sp>
          <p:nvSpPr>
            <p:cNvPr id="16" name="Freeform 16"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7" name="Group 17"/>
          <p:cNvGrpSpPr>
            <a:grpSpLocks noChangeAspect="1"/>
          </p:cNvGrpSpPr>
          <p:nvPr/>
        </p:nvGrpSpPr>
        <p:grpSpPr>
          <a:xfrm>
            <a:off x="13019231" y="9000888"/>
            <a:ext cx="2648887" cy="715178"/>
            <a:chOff x="0" y="0"/>
            <a:chExt cx="3531849" cy="953571"/>
          </a:xfrm>
        </p:grpSpPr>
        <p:sp>
          <p:nvSpPr>
            <p:cNvPr id="18" name="Freeform 18"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9" name="Group 19"/>
          <p:cNvGrpSpPr>
            <a:grpSpLocks noChangeAspect="1"/>
          </p:cNvGrpSpPr>
          <p:nvPr/>
        </p:nvGrpSpPr>
        <p:grpSpPr>
          <a:xfrm>
            <a:off x="15413295" y="9158185"/>
            <a:ext cx="2028087" cy="360735"/>
            <a:chOff x="0" y="0"/>
            <a:chExt cx="2704115" cy="480980"/>
          </a:xfrm>
        </p:grpSpPr>
        <p:sp>
          <p:nvSpPr>
            <p:cNvPr id="20" name="Freeform 20"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grpSp>
        <p:nvGrpSpPr>
          <p:cNvPr id="21" name="Group 21"/>
          <p:cNvGrpSpPr>
            <a:grpSpLocks noChangeAspect="1"/>
          </p:cNvGrpSpPr>
          <p:nvPr/>
        </p:nvGrpSpPr>
        <p:grpSpPr>
          <a:xfrm>
            <a:off x="14110801" y="768080"/>
            <a:ext cx="2878200" cy="873228"/>
            <a:chOff x="0" y="0"/>
            <a:chExt cx="3837600" cy="1164304"/>
          </a:xfrm>
        </p:grpSpPr>
        <p:sp>
          <p:nvSpPr>
            <p:cNvPr id="22" name="Freeform 22"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8"/>
              <a:stretch>
                <a:fillRect t="-185" r="-1" b="-183"/>
              </a:stretch>
            </a:blipFill>
          </p:spPr>
          <p:txBody>
            <a:bodyPr/>
            <a:lstStyle/>
            <a:p>
              <a:endParaRPr lang="el-GR"/>
            </a:p>
          </p:txBody>
        </p:sp>
      </p:grpSp>
      <p:grpSp>
        <p:nvGrpSpPr>
          <p:cNvPr id="23" name="Group 23"/>
          <p:cNvGrpSpPr/>
          <p:nvPr/>
        </p:nvGrpSpPr>
        <p:grpSpPr>
          <a:xfrm>
            <a:off x="1028700" y="539106"/>
            <a:ext cx="8681001" cy="1137553"/>
            <a:chOff x="0" y="0"/>
            <a:chExt cx="11574668" cy="1516737"/>
          </a:xfrm>
        </p:grpSpPr>
        <p:sp>
          <p:nvSpPr>
            <p:cNvPr id="24" name="Freeform 24"/>
            <p:cNvSpPr/>
            <p:nvPr/>
          </p:nvSpPr>
          <p:spPr>
            <a:xfrm>
              <a:off x="0" y="0"/>
              <a:ext cx="11574668" cy="1516737"/>
            </a:xfrm>
            <a:custGeom>
              <a:avLst/>
              <a:gdLst/>
              <a:ahLst/>
              <a:cxnLst/>
              <a:rect l="l" t="t" r="r" b="b"/>
              <a:pathLst>
                <a:path w="11574668" h="1516737">
                  <a:moveTo>
                    <a:pt x="0" y="0"/>
                  </a:moveTo>
                  <a:lnTo>
                    <a:pt x="11574668" y="0"/>
                  </a:lnTo>
                  <a:lnTo>
                    <a:pt x="11574668" y="1516737"/>
                  </a:lnTo>
                  <a:lnTo>
                    <a:pt x="0" y="1516737"/>
                  </a:lnTo>
                  <a:close/>
                </a:path>
              </a:pathLst>
            </a:custGeom>
            <a:solidFill>
              <a:srgbClr val="000000">
                <a:alpha val="0"/>
              </a:srgbClr>
            </a:solidFill>
          </p:spPr>
          <p:txBody>
            <a:bodyPr/>
            <a:lstStyle/>
            <a:p>
              <a:endParaRPr lang="el-GR"/>
            </a:p>
          </p:txBody>
        </p:sp>
        <p:sp>
          <p:nvSpPr>
            <p:cNvPr id="25" name="TextBox 25"/>
            <p:cNvSpPr txBox="1"/>
            <p:nvPr/>
          </p:nvSpPr>
          <p:spPr>
            <a:xfrm>
              <a:off x="0" y="66675"/>
              <a:ext cx="11574668" cy="1450062"/>
            </a:xfrm>
            <a:prstGeom prst="rect">
              <a:avLst/>
            </a:prstGeom>
          </p:spPr>
          <p:txBody>
            <a:bodyPr lIns="0" tIns="0" rIns="0" bIns="0" rtlCol="0" anchor="ctr"/>
            <a:lstStyle/>
            <a:p>
              <a:pPr>
                <a:lnSpc>
                  <a:spcPts val="6480"/>
                </a:lnSpc>
              </a:pPr>
              <a:r>
                <a:rPr lang="en-US" sz="6000" b="1" dirty="0" err="1">
                  <a:solidFill>
                    <a:srgbClr val="8D5CFF"/>
                  </a:solidFill>
                  <a:latin typeface="Georgia Bold"/>
                  <a:ea typeface="Georgia Bold"/>
                  <a:cs typeface="Georgia Bold"/>
                  <a:sym typeface="Georgia Bold"/>
                </a:rPr>
                <a:t>Gestión</a:t>
              </a:r>
              <a:r>
                <a:rPr lang="en-US" sz="6000" b="1" dirty="0">
                  <a:solidFill>
                    <a:srgbClr val="8D5CFF"/>
                  </a:solidFill>
                  <a:latin typeface="Georgia Bold"/>
                  <a:ea typeface="Georgia Bold"/>
                  <a:cs typeface="Georgia Bold"/>
                  <a:sym typeface="Georgia Bold"/>
                </a:rPr>
                <a:t> del </a:t>
              </a:r>
              <a:r>
                <a:rPr lang="en-US" sz="6000" b="1" dirty="0" err="1">
                  <a:solidFill>
                    <a:srgbClr val="8D5CFF"/>
                  </a:solidFill>
                  <a:latin typeface="Georgia Bold"/>
                  <a:ea typeface="Georgia Bold"/>
                  <a:cs typeface="Georgia Bold"/>
                  <a:sym typeface="Georgia Bold"/>
                </a:rPr>
                <a:t>equipo</a:t>
              </a:r>
              <a:endParaRPr lang="en-US" sz="6000" b="1" dirty="0">
                <a:solidFill>
                  <a:srgbClr val="8D5CFF"/>
                </a:solidFill>
                <a:latin typeface="Georgia Bold"/>
                <a:ea typeface="Georgia Bold"/>
                <a:cs typeface="Georgia Bold"/>
                <a:sym typeface="Georgia Bold"/>
              </a:endParaRPr>
            </a:p>
          </p:txBody>
        </p:sp>
      </p:grpSp>
      <p:sp>
        <p:nvSpPr>
          <p:cNvPr id="26" name="Freeform 26"/>
          <p:cNvSpPr/>
          <p:nvPr/>
        </p:nvSpPr>
        <p:spPr>
          <a:xfrm>
            <a:off x="14932514" y="5744911"/>
            <a:ext cx="2669023" cy="2578943"/>
          </a:xfrm>
          <a:custGeom>
            <a:avLst/>
            <a:gdLst/>
            <a:ahLst/>
            <a:cxnLst/>
            <a:rect l="l" t="t" r="r" b="b"/>
            <a:pathLst>
              <a:path w="2669023" h="2578943">
                <a:moveTo>
                  <a:pt x="0" y="0"/>
                </a:moveTo>
                <a:lnTo>
                  <a:pt x="2669023" y="0"/>
                </a:lnTo>
                <a:lnTo>
                  <a:pt x="2669023" y="2578943"/>
                </a:lnTo>
                <a:lnTo>
                  <a:pt x="0" y="25789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sp>
        <p:nvSpPr>
          <p:cNvPr id="27" name="TextBox 27"/>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sp>
        <p:nvSpPr>
          <p:cNvPr id="28" name="TextBox 28"/>
          <p:cNvSpPr txBox="1"/>
          <p:nvPr/>
        </p:nvSpPr>
        <p:spPr>
          <a:xfrm>
            <a:off x="1028700" y="2525123"/>
            <a:ext cx="15991677" cy="2500685"/>
          </a:xfrm>
          <a:prstGeom prst="rect">
            <a:avLst/>
          </a:prstGeom>
        </p:spPr>
        <p:txBody>
          <a:bodyPr lIns="0" tIns="0" rIns="0" bIns="0" rtlCol="0" anchor="t">
            <a:spAutoFit/>
          </a:bodyPr>
          <a:lstStyle/>
          <a:p>
            <a:pPr>
              <a:lnSpc>
                <a:spcPts val="3888"/>
              </a:lnSpc>
            </a:pPr>
            <a:r>
              <a:rPr lang="es-ES" sz="3600" dirty="0">
                <a:solidFill>
                  <a:srgbClr val="19112C"/>
                </a:solidFill>
                <a:latin typeface="Arial"/>
                <a:ea typeface="Arial"/>
                <a:cs typeface="Arial"/>
                <a:sym typeface="Arial"/>
              </a:rPr>
              <a:t>Comprenderse activamente a uno mismo, conocer sus fortalezas, talentos, intereses y cómo podemos contribuir eficazmente a los objetivos y metas del equipo.</a:t>
            </a:r>
          </a:p>
          <a:p>
            <a:pPr>
              <a:lnSpc>
                <a:spcPts val="3888"/>
              </a:lnSpc>
            </a:pPr>
            <a:endParaRPr lang="en-US" sz="3600" dirty="0">
              <a:solidFill>
                <a:srgbClr val="19112C"/>
              </a:solidFill>
              <a:latin typeface="Arial"/>
              <a:ea typeface="Arial"/>
              <a:cs typeface="Arial"/>
              <a:sym typeface="Arial"/>
            </a:endParaRPr>
          </a:p>
          <a:p>
            <a:pPr>
              <a:lnSpc>
                <a:spcPts val="3888"/>
              </a:lnSpc>
            </a:pPr>
            <a:r>
              <a:rPr lang="es-ES" sz="3600" b="1" dirty="0">
                <a:solidFill>
                  <a:srgbClr val="19112C"/>
                </a:solidFill>
                <a:latin typeface="Arial Bold"/>
                <a:ea typeface="Arial Bold"/>
                <a:cs typeface="Arial Bold"/>
                <a:sym typeface="Arial Bold"/>
              </a:rPr>
              <a:t>¿Qué tiene de especial los equipos femeninos?</a:t>
            </a:r>
            <a:endParaRPr lang="en-US" sz="3600" b="1" dirty="0">
              <a:solidFill>
                <a:srgbClr val="19112C"/>
              </a:solidFill>
              <a:latin typeface="Arial Bold"/>
              <a:ea typeface="Arial Bold"/>
              <a:cs typeface="Arial Bold"/>
              <a:sym typeface="Arial Bold"/>
            </a:endParaRPr>
          </a:p>
        </p:txBody>
      </p:sp>
      <p:pic>
        <p:nvPicPr>
          <p:cNvPr id="29" name="Picture 2" descr="Cofinanciado por el programa Erasmus+ de la Unión Europea Horizontal">
            <a:extLst>
              <a:ext uri="{FF2B5EF4-FFF2-40B4-BE49-F238E27FC236}">
                <a16:creationId xmlns:a16="http://schemas.microsoft.com/office/drawing/2014/main" id="{D62410D4-C648-0DF0-C315-F04699B48DCB}"/>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13735943" y="4723112"/>
            <a:ext cx="5062165" cy="506216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5CFF"/>
            </a:solidFill>
          </p:spPr>
          <p:txBody>
            <a:bodyPr/>
            <a:lstStyle/>
            <a:p>
              <a:endParaRPr lang="el-GR"/>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0" y="8722950"/>
            <a:ext cx="18288000" cy="1564048"/>
            <a:chOff x="0" y="0"/>
            <a:chExt cx="24384000" cy="2085398"/>
          </a:xfrm>
        </p:grpSpPr>
        <p:sp>
          <p:nvSpPr>
            <p:cNvPr id="6" name="Freeform 6"/>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9" name="Group 9"/>
          <p:cNvGrpSpPr>
            <a:grpSpLocks noChangeAspect="1"/>
          </p:cNvGrpSpPr>
          <p:nvPr/>
        </p:nvGrpSpPr>
        <p:grpSpPr>
          <a:xfrm>
            <a:off x="6565846" y="9084780"/>
            <a:ext cx="1863449" cy="457211"/>
            <a:chOff x="0" y="0"/>
            <a:chExt cx="2484598" cy="609614"/>
          </a:xfrm>
        </p:grpSpPr>
        <p:sp>
          <p:nvSpPr>
            <p:cNvPr id="10" name="Freeform 10"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11" name="Group 11"/>
          <p:cNvGrpSpPr>
            <a:grpSpLocks noChangeAspect="1"/>
          </p:cNvGrpSpPr>
          <p:nvPr/>
        </p:nvGrpSpPr>
        <p:grpSpPr>
          <a:xfrm>
            <a:off x="8782690" y="9179158"/>
            <a:ext cx="1155611" cy="312497"/>
            <a:chOff x="0" y="0"/>
            <a:chExt cx="1540814" cy="416663"/>
          </a:xfrm>
        </p:grpSpPr>
        <p:sp>
          <p:nvSpPr>
            <p:cNvPr id="12" name="Freeform 12"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3" name="Group 13"/>
          <p:cNvGrpSpPr>
            <a:grpSpLocks noChangeAspect="1"/>
          </p:cNvGrpSpPr>
          <p:nvPr/>
        </p:nvGrpSpPr>
        <p:grpSpPr>
          <a:xfrm>
            <a:off x="10358809" y="8928531"/>
            <a:ext cx="856746" cy="856746"/>
            <a:chOff x="0" y="0"/>
            <a:chExt cx="1142328" cy="1142328"/>
          </a:xfrm>
        </p:grpSpPr>
        <p:sp>
          <p:nvSpPr>
            <p:cNvPr id="14" name="Freeform 14"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5" name="Group 15"/>
          <p:cNvGrpSpPr>
            <a:grpSpLocks noChangeAspect="1"/>
          </p:cNvGrpSpPr>
          <p:nvPr/>
        </p:nvGrpSpPr>
        <p:grpSpPr>
          <a:xfrm>
            <a:off x="11637112" y="9129872"/>
            <a:ext cx="1374778" cy="457211"/>
            <a:chOff x="0" y="0"/>
            <a:chExt cx="1833038" cy="609614"/>
          </a:xfrm>
        </p:grpSpPr>
        <p:sp>
          <p:nvSpPr>
            <p:cNvPr id="16" name="Freeform 16"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7" name="Group 17"/>
          <p:cNvGrpSpPr>
            <a:grpSpLocks noChangeAspect="1"/>
          </p:cNvGrpSpPr>
          <p:nvPr/>
        </p:nvGrpSpPr>
        <p:grpSpPr>
          <a:xfrm>
            <a:off x="13019231" y="9000888"/>
            <a:ext cx="2648887" cy="715178"/>
            <a:chOff x="0" y="0"/>
            <a:chExt cx="3531849" cy="953571"/>
          </a:xfrm>
        </p:grpSpPr>
        <p:sp>
          <p:nvSpPr>
            <p:cNvPr id="18" name="Freeform 18"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9" name="Group 19"/>
          <p:cNvGrpSpPr>
            <a:grpSpLocks noChangeAspect="1"/>
          </p:cNvGrpSpPr>
          <p:nvPr/>
        </p:nvGrpSpPr>
        <p:grpSpPr>
          <a:xfrm>
            <a:off x="15413295" y="9158185"/>
            <a:ext cx="2028087" cy="360735"/>
            <a:chOff x="0" y="0"/>
            <a:chExt cx="2704115" cy="480980"/>
          </a:xfrm>
        </p:grpSpPr>
        <p:sp>
          <p:nvSpPr>
            <p:cNvPr id="20" name="Freeform 20"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21" name="TextBox 21"/>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22" name="Group 22"/>
          <p:cNvGrpSpPr>
            <a:grpSpLocks noChangeAspect="1"/>
          </p:cNvGrpSpPr>
          <p:nvPr/>
        </p:nvGrpSpPr>
        <p:grpSpPr>
          <a:xfrm>
            <a:off x="14110801" y="768080"/>
            <a:ext cx="2878200" cy="873228"/>
            <a:chOff x="0" y="0"/>
            <a:chExt cx="3837600" cy="1164304"/>
          </a:xfrm>
        </p:grpSpPr>
        <p:sp>
          <p:nvSpPr>
            <p:cNvPr id="23" name="Freeform 23"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8"/>
              <a:stretch>
                <a:fillRect t="-185" r="-1" b="-183"/>
              </a:stretch>
            </a:blipFill>
          </p:spPr>
          <p:txBody>
            <a:bodyPr/>
            <a:lstStyle/>
            <a:p>
              <a:endParaRPr lang="el-GR"/>
            </a:p>
          </p:txBody>
        </p:sp>
      </p:grpSp>
      <p:grpSp>
        <p:nvGrpSpPr>
          <p:cNvPr id="24" name="Group 24"/>
          <p:cNvGrpSpPr/>
          <p:nvPr/>
        </p:nvGrpSpPr>
        <p:grpSpPr>
          <a:xfrm>
            <a:off x="1028700" y="539106"/>
            <a:ext cx="11071335" cy="1137553"/>
            <a:chOff x="0" y="0"/>
            <a:chExt cx="14761780" cy="1516737"/>
          </a:xfrm>
        </p:grpSpPr>
        <p:sp>
          <p:nvSpPr>
            <p:cNvPr id="25" name="Freeform 25"/>
            <p:cNvSpPr/>
            <p:nvPr/>
          </p:nvSpPr>
          <p:spPr>
            <a:xfrm>
              <a:off x="0" y="0"/>
              <a:ext cx="14761780" cy="1516737"/>
            </a:xfrm>
            <a:custGeom>
              <a:avLst/>
              <a:gdLst/>
              <a:ahLst/>
              <a:cxnLst/>
              <a:rect l="l" t="t" r="r" b="b"/>
              <a:pathLst>
                <a:path w="14761780" h="1516737">
                  <a:moveTo>
                    <a:pt x="0" y="0"/>
                  </a:moveTo>
                  <a:lnTo>
                    <a:pt x="14761780" y="0"/>
                  </a:lnTo>
                  <a:lnTo>
                    <a:pt x="14761780" y="1516737"/>
                  </a:lnTo>
                  <a:lnTo>
                    <a:pt x="0" y="1516737"/>
                  </a:lnTo>
                  <a:close/>
                </a:path>
              </a:pathLst>
            </a:custGeom>
            <a:solidFill>
              <a:srgbClr val="000000">
                <a:alpha val="0"/>
              </a:srgbClr>
            </a:solidFill>
          </p:spPr>
          <p:txBody>
            <a:bodyPr/>
            <a:lstStyle/>
            <a:p>
              <a:endParaRPr lang="el-GR"/>
            </a:p>
          </p:txBody>
        </p:sp>
        <p:sp>
          <p:nvSpPr>
            <p:cNvPr id="26" name="TextBox 26"/>
            <p:cNvSpPr txBox="1"/>
            <p:nvPr/>
          </p:nvSpPr>
          <p:spPr>
            <a:xfrm>
              <a:off x="0" y="66675"/>
              <a:ext cx="14761780" cy="1450062"/>
            </a:xfrm>
            <a:prstGeom prst="rect">
              <a:avLst/>
            </a:prstGeom>
          </p:spPr>
          <p:txBody>
            <a:bodyPr lIns="0" tIns="0" rIns="0" bIns="0" rtlCol="0" anchor="ctr"/>
            <a:lstStyle/>
            <a:p>
              <a:pPr>
                <a:lnSpc>
                  <a:spcPts val="6480"/>
                </a:lnSpc>
              </a:pPr>
              <a:r>
                <a:rPr lang="en-US" sz="6000" b="1" dirty="0" err="1">
                  <a:solidFill>
                    <a:srgbClr val="8D5CFF"/>
                  </a:solidFill>
                  <a:latin typeface="Georgia Bold"/>
                  <a:ea typeface="Georgia Bold"/>
                  <a:cs typeface="Georgia Bold"/>
                  <a:sym typeface="Georgia Bold"/>
                </a:rPr>
                <a:t>Comunicación</a:t>
              </a:r>
              <a:endParaRPr lang="en-US" sz="6000" b="1" dirty="0">
                <a:solidFill>
                  <a:srgbClr val="8D5CFF"/>
                </a:solidFill>
                <a:latin typeface="Georgia Bold"/>
                <a:ea typeface="Georgia Bold"/>
                <a:cs typeface="Georgia Bold"/>
                <a:sym typeface="Georgia Bold"/>
              </a:endParaRPr>
            </a:p>
          </p:txBody>
        </p:sp>
      </p:grpSp>
      <p:sp>
        <p:nvSpPr>
          <p:cNvPr id="27" name="TextBox 27"/>
          <p:cNvSpPr txBox="1"/>
          <p:nvPr/>
        </p:nvSpPr>
        <p:spPr>
          <a:xfrm>
            <a:off x="1148162" y="2725148"/>
            <a:ext cx="15991677" cy="2000548"/>
          </a:xfrm>
          <a:prstGeom prst="rect">
            <a:avLst/>
          </a:prstGeom>
        </p:spPr>
        <p:txBody>
          <a:bodyPr lIns="0" tIns="0" rIns="0" bIns="0" rtlCol="0" anchor="t">
            <a:spAutoFit/>
          </a:bodyPr>
          <a:lstStyle/>
          <a:p>
            <a:pPr>
              <a:lnSpc>
                <a:spcPts val="3888"/>
              </a:lnSpc>
            </a:pPr>
            <a:r>
              <a:rPr lang="es-ES" sz="3600" dirty="0">
                <a:solidFill>
                  <a:srgbClr val="19112C"/>
                </a:solidFill>
                <a:latin typeface="Arial"/>
                <a:ea typeface="Arial"/>
                <a:cs typeface="Arial"/>
                <a:sym typeface="Arial"/>
              </a:rPr>
              <a:t>Comunicación verbal y no verbal para transmitir un mensaje.
Crea comunidad, comunicación asertiva y transmite confianza</a:t>
            </a:r>
          </a:p>
          <a:p>
            <a:pPr>
              <a:lnSpc>
                <a:spcPts val="3888"/>
              </a:lnSpc>
            </a:pPr>
            <a:endParaRPr lang="en-US" sz="3600" dirty="0">
              <a:solidFill>
                <a:srgbClr val="19112C"/>
              </a:solidFill>
              <a:latin typeface="Arial"/>
              <a:ea typeface="Arial"/>
              <a:cs typeface="Arial"/>
              <a:sym typeface="Arial"/>
            </a:endParaRPr>
          </a:p>
          <a:p>
            <a:pPr>
              <a:lnSpc>
                <a:spcPts val="3888"/>
              </a:lnSpc>
            </a:pPr>
            <a:r>
              <a:rPr lang="en-US" sz="3600" b="1" dirty="0">
                <a:solidFill>
                  <a:srgbClr val="19112C"/>
                </a:solidFill>
                <a:latin typeface="Arial Bold"/>
                <a:ea typeface="Arial Bold"/>
                <a:cs typeface="Arial Bold"/>
                <a:sym typeface="Arial Bold"/>
              </a:rPr>
              <a:t>¿</a:t>
            </a:r>
            <a:r>
              <a:rPr lang="en-US" sz="3600" b="1" dirty="0" err="1">
                <a:solidFill>
                  <a:srgbClr val="19112C"/>
                </a:solidFill>
                <a:latin typeface="Arial Bold"/>
                <a:ea typeface="Arial Bold"/>
                <a:cs typeface="Arial Bold"/>
                <a:sym typeface="Arial Bold"/>
              </a:rPr>
              <a:t>Comunicación</a:t>
            </a:r>
            <a:r>
              <a:rPr lang="en-US" sz="3600" b="1" dirty="0">
                <a:solidFill>
                  <a:srgbClr val="19112C"/>
                </a:solidFill>
                <a:latin typeface="Arial Bold"/>
                <a:ea typeface="Arial Bold"/>
                <a:cs typeface="Arial Bold"/>
                <a:sym typeface="Arial Bold"/>
              </a:rPr>
              <a:t> de/</a:t>
            </a:r>
            <a:r>
              <a:rPr lang="en-US" sz="3600" b="1" dirty="0" err="1">
                <a:solidFill>
                  <a:srgbClr val="19112C"/>
                </a:solidFill>
                <a:latin typeface="Arial Bold"/>
                <a:ea typeface="Arial Bold"/>
                <a:cs typeface="Arial Bold"/>
                <a:sym typeface="Arial Bold"/>
              </a:rPr>
              <a:t>hacia</a:t>
            </a:r>
            <a:r>
              <a:rPr lang="en-US" sz="3600" b="1" dirty="0">
                <a:solidFill>
                  <a:srgbClr val="19112C"/>
                </a:solidFill>
                <a:latin typeface="Arial Bold"/>
                <a:ea typeface="Arial Bold"/>
                <a:cs typeface="Arial Bold"/>
                <a:sym typeface="Arial Bold"/>
              </a:rPr>
              <a:t> </a:t>
            </a:r>
            <a:r>
              <a:rPr lang="en-US" sz="3600" b="1" dirty="0" err="1">
                <a:solidFill>
                  <a:srgbClr val="19112C"/>
                </a:solidFill>
                <a:latin typeface="Arial Bold"/>
                <a:ea typeface="Arial Bold"/>
                <a:cs typeface="Arial Bold"/>
                <a:sym typeface="Arial Bold"/>
              </a:rPr>
              <a:t>mujeres</a:t>
            </a:r>
            <a:r>
              <a:rPr lang="en-US" sz="3600" b="1" dirty="0">
                <a:solidFill>
                  <a:srgbClr val="19112C"/>
                </a:solidFill>
                <a:latin typeface="Arial Bold"/>
                <a:ea typeface="Arial Bold"/>
                <a:cs typeface="Arial Bold"/>
                <a:sym typeface="Arial Bold"/>
              </a:rPr>
              <a:t>?</a:t>
            </a:r>
          </a:p>
        </p:txBody>
      </p:sp>
      <p:sp>
        <p:nvSpPr>
          <p:cNvPr id="28" name="Freeform 28" descr="Chateo con relleno sólido"/>
          <p:cNvSpPr/>
          <p:nvPr/>
        </p:nvSpPr>
        <p:spPr>
          <a:xfrm>
            <a:off x="14343674" y="5341084"/>
            <a:ext cx="3838074" cy="3838074"/>
          </a:xfrm>
          <a:custGeom>
            <a:avLst/>
            <a:gdLst/>
            <a:ahLst/>
            <a:cxnLst/>
            <a:rect l="l" t="t" r="r" b="b"/>
            <a:pathLst>
              <a:path w="3838074" h="3838074">
                <a:moveTo>
                  <a:pt x="0" y="0"/>
                </a:moveTo>
                <a:lnTo>
                  <a:pt x="3838074" y="0"/>
                </a:lnTo>
                <a:lnTo>
                  <a:pt x="3838074" y="3838074"/>
                </a:lnTo>
                <a:lnTo>
                  <a:pt x="0" y="38380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pic>
        <p:nvPicPr>
          <p:cNvPr id="29" name="Picture 2" descr="Cofinanciado por el programa Erasmus+ de la Unión Europea Horizontal">
            <a:extLst>
              <a:ext uri="{FF2B5EF4-FFF2-40B4-BE49-F238E27FC236}">
                <a16:creationId xmlns:a16="http://schemas.microsoft.com/office/drawing/2014/main" id="{4DA84477-07D3-B703-6F8D-884370ABAB77}"/>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1052204" y="452011"/>
            <a:ext cx="2882265" cy="1403886"/>
            <a:chOff x="0" y="0"/>
            <a:chExt cx="3843020" cy="1871848"/>
          </a:xfrm>
        </p:grpSpPr>
        <p:sp>
          <p:nvSpPr>
            <p:cNvPr id="5" name="Freeform 5"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2"/>
              <a:stretch>
                <a:fillRect l="-33" r="-33"/>
              </a:stretch>
            </a:blipFill>
          </p:spPr>
          <p:txBody>
            <a:bodyPr/>
            <a:lstStyle/>
            <a:p>
              <a:endParaRPr lang="el-GR"/>
            </a:p>
          </p:txBody>
        </p:sp>
      </p:grpSp>
      <p:grpSp>
        <p:nvGrpSpPr>
          <p:cNvPr id="8" name="Group 8"/>
          <p:cNvGrpSpPr>
            <a:grpSpLocks noChangeAspect="1"/>
          </p:cNvGrpSpPr>
          <p:nvPr/>
        </p:nvGrpSpPr>
        <p:grpSpPr>
          <a:xfrm>
            <a:off x="6565846" y="9084780"/>
            <a:ext cx="1863449" cy="457211"/>
            <a:chOff x="0" y="0"/>
            <a:chExt cx="2484598" cy="609614"/>
          </a:xfrm>
        </p:grpSpPr>
        <p:sp>
          <p:nvSpPr>
            <p:cNvPr id="9" name="Freeform 9"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10" name="Group 10"/>
          <p:cNvGrpSpPr>
            <a:grpSpLocks noChangeAspect="1"/>
          </p:cNvGrpSpPr>
          <p:nvPr/>
        </p:nvGrpSpPr>
        <p:grpSpPr>
          <a:xfrm>
            <a:off x="8782690" y="9179158"/>
            <a:ext cx="1155611" cy="312497"/>
            <a:chOff x="0" y="0"/>
            <a:chExt cx="1540814" cy="416663"/>
          </a:xfrm>
        </p:grpSpPr>
        <p:sp>
          <p:nvSpPr>
            <p:cNvPr id="11" name="Freeform 11"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2" name="Group 12"/>
          <p:cNvGrpSpPr>
            <a:grpSpLocks noChangeAspect="1"/>
          </p:cNvGrpSpPr>
          <p:nvPr/>
        </p:nvGrpSpPr>
        <p:grpSpPr>
          <a:xfrm>
            <a:off x="10358809" y="8928531"/>
            <a:ext cx="856746" cy="856746"/>
            <a:chOff x="0" y="0"/>
            <a:chExt cx="1142328" cy="1142328"/>
          </a:xfrm>
        </p:grpSpPr>
        <p:sp>
          <p:nvSpPr>
            <p:cNvPr id="13" name="Freeform 13"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4" name="Group 14"/>
          <p:cNvGrpSpPr>
            <a:grpSpLocks noChangeAspect="1"/>
          </p:cNvGrpSpPr>
          <p:nvPr/>
        </p:nvGrpSpPr>
        <p:grpSpPr>
          <a:xfrm>
            <a:off x="11637112" y="9129872"/>
            <a:ext cx="1374778" cy="457211"/>
            <a:chOff x="0" y="0"/>
            <a:chExt cx="1833038" cy="609614"/>
          </a:xfrm>
        </p:grpSpPr>
        <p:sp>
          <p:nvSpPr>
            <p:cNvPr id="15" name="Freeform 15"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6" name="Group 16"/>
          <p:cNvGrpSpPr>
            <a:grpSpLocks noChangeAspect="1"/>
          </p:cNvGrpSpPr>
          <p:nvPr/>
        </p:nvGrpSpPr>
        <p:grpSpPr>
          <a:xfrm>
            <a:off x="13019231" y="9000888"/>
            <a:ext cx="2648887" cy="715178"/>
            <a:chOff x="0" y="0"/>
            <a:chExt cx="3531849" cy="953571"/>
          </a:xfrm>
        </p:grpSpPr>
        <p:sp>
          <p:nvSpPr>
            <p:cNvPr id="17" name="Freeform 17"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8" name="Group 18"/>
          <p:cNvGrpSpPr>
            <a:grpSpLocks noChangeAspect="1"/>
          </p:cNvGrpSpPr>
          <p:nvPr/>
        </p:nvGrpSpPr>
        <p:grpSpPr>
          <a:xfrm>
            <a:off x="15413295" y="9158185"/>
            <a:ext cx="2028087" cy="360735"/>
            <a:chOff x="0" y="0"/>
            <a:chExt cx="2704115" cy="480980"/>
          </a:xfrm>
        </p:grpSpPr>
        <p:sp>
          <p:nvSpPr>
            <p:cNvPr id="19" name="Freeform 19"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20" name="TextBox 20"/>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21" name="Group 21"/>
          <p:cNvGrpSpPr/>
          <p:nvPr/>
        </p:nvGrpSpPr>
        <p:grpSpPr>
          <a:xfrm>
            <a:off x="1052203" y="2835395"/>
            <a:ext cx="14874820" cy="2922283"/>
            <a:chOff x="0" y="0"/>
            <a:chExt cx="19833094" cy="3896378"/>
          </a:xfrm>
        </p:grpSpPr>
        <p:sp>
          <p:nvSpPr>
            <p:cNvPr id="22" name="Freeform 22"/>
            <p:cNvSpPr/>
            <p:nvPr/>
          </p:nvSpPr>
          <p:spPr>
            <a:xfrm>
              <a:off x="0" y="0"/>
              <a:ext cx="19833095" cy="3896378"/>
            </a:xfrm>
            <a:custGeom>
              <a:avLst/>
              <a:gdLst/>
              <a:ahLst/>
              <a:cxnLst/>
              <a:rect l="l" t="t" r="r" b="b"/>
              <a:pathLst>
                <a:path w="19833095" h="3896378">
                  <a:moveTo>
                    <a:pt x="0" y="0"/>
                  </a:moveTo>
                  <a:lnTo>
                    <a:pt x="19833095" y="0"/>
                  </a:lnTo>
                  <a:lnTo>
                    <a:pt x="19833095" y="3896378"/>
                  </a:lnTo>
                  <a:lnTo>
                    <a:pt x="0" y="3896378"/>
                  </a:lnTo>
                  <a:close/>
                </a:path>
              </a:pathLst>
            </a:custGeom>
            <a:solidFill>
              <a:srgbClr val="000000">
                <a:alpha val="0"/>
              </a:srgbClr>
            </a:solidFill>
          </p:spPr>
          <p:txBody>
            <a:bodyPr/>
            <a:lstStyle/>
            <a:p>
              <a:endParaRPr lang="el-GR"/>
            </a:p>
          </p:txBody>
        </p:sp>
        <p:sp>
          <p:nvSpPr>
            <p:cNvPr id="23" name="TextBox 23"/>
            <p:cNvSpPr txBox="1"/>
            <p:nvPr/>
          </p:nvSpPr>
          <p:spPr>
            <a:xfrm>
              <a:off x="0" y="19050"/>
              <a:ext cx="19833094" cy="3877328"/>
            </a:xfrm>
            <a:prstGeom prst="rect">
              <a:avLst/>
            </a:prstGeom>
          </p:spPr>
          <p:txBody>
            <a:bodyPr lIns="0" tIns="0" rIns="0" bIns="0" rtlCol="0" anchor="b"/>
            <a:lstStyle/>
            <a:p>
              <a:pPr>
                <a:lnSpc>
                  <a:spcPts val="3888"/>
                </a:lnSpc>
              </a:pPr>
              <a:r>
                <a:rPr lang="es-ES" sz="3600" b="1" dirty="0">
                  <a:solidFill>
                    <a:srgbClr val="FFFFFF"/>
                  </a:solidFill>
                  <a:latin typeface="Arial Bold"/>
                  <a:ea typeface="Arial Bold"/>
                  <a:cs typeface="Arial Bold"/>
                  <a:sym typeface="Arial Bold"/>
                </a:rPr>
                <a:t>Ahora pondremos en práctica todo lo que acabamos de ver...</a:t>
              </a:r>
              <a:endParaRPr lang="en-US" sz="3600" b="1" dirty="0">
                <a:solidFill>
                  <a:srgbClr val="FFFFFF"/>
                </a:solidFill>
                <a:latin typeface="Arial Bold"/>
                <a:ea typeface="Arial Bold"/>
                <a:cs typeface="Arial Bold"/>
                <a:sym typeface="Arial Bold"/>
              </a:endParaRPr>
            </a:p>
            <a:p>
              <a:pPr algn="l">
                <a:lnSpc>
                  <a:spcPts val="3888"/>
                </a:lnSpc>
              </a:pPr>
              <a:endParaRPr lang="en-US" sz="3600" b="1" dirty="0">
                <a:solidFill>
                  <a:srgbClr val="FFFFFF"/>
                </a:solidFill>
                <a:latin typeface="Arial Bold"/>
                <a:ea typeface="Arial Bold"/>
                <a:cs typeface="Arial Bold"/>
                <a:sym typeface="Arial Bold"/>
              </a:endParaRPr>
            </a:p>
            <a:p>
              <a:pPr algn="l">
                <a:lnSpc>
                  <a:spcPts val="3888"/>
                </a:lnSpc>
              </a:pPr>
              <a:endParaRPr lang="en-US" sz="3600" b="1" dirty="0">
                <a:solidFill>
                  <a:srgbClr val="FFFFFF"/>
                </a:solidFill>
                <a:latin typeface="Arial Bold"/>
                <a:ea typeface="Arial Bold"/>
                <a:cs typeface="Arial Bold"/>
                <a:sym typeface="Arial Bold"/>
              </a:endParaRPr>
            </a:p>
          </p:txBody>
        </p:sp>
      </p:grpSp>
      <p:sp>
        <p:nvSpPr>
          <p:cNvPr id="24" name="TextBox 24"/>
          <p:cNvSpPr txBox="1"/>
          <p:nvPr/>
        </p:nvSpPr>
        <p:spPr>
          <a:xfrm>
            <a:off x="4548216" y="856150"/>
            <a:ext cx="11015502" cy="1487587"/>
          </a:xfrm>
          <a:prstGeom prst="rect">
            <a:avLst/>
          </a:prstGeom>
        </p:spPr>
        <p:txBody>
          <a:bodyPr lIns="0" tIns="0" rIns="0" bIns="0" rtlCol="0" anchor="t">
            <a:spAutoFit/>
          </a:bodyPr>
          <a:lstStyle/>
          <a:p>
            <a:pPr>
              <a:lnSpc>
                <a:spcPts val="5832"/>
              </a:lnSpc>
            </a:pPr>
            <a:r>
              <a:rPr lang="es-ES" sz="5400" b="1" dirty="0">
                <a:solidFill>
                  <a:srgbClr val="C0FF99"/>
                </a:solidFill>
                <a:latin typeface="Georgia Bold"/>
                <a:ea typeface="Georgia Bold"/>
                <a:cs typeface="Georgia Bold"/>
                <a:sym typeface="Georgia Bold"/>
              </a:rPr>
              <a:t>Instrucciones para el trabajo en equipo</a:t>
            </a:r>
            <a:endParaRPr lang="en-US" sz="5400" b="1" dirty="0">
              <a:solidFill>
                <a:srgbClr val="C0FF99"/>
              </a:solidFill>
              <a:latin typeface="Georgia Bold"/>
              <a:ea typeface="Georgia Bold"/>
              <a:cs typeface="Georgia Bold"/>
              <a:sym typeface="Georgia Bold"/>
            </a:endParaRPr>
          </a:p>
        </p:txBody>
      </p:sp>
      <p:pic>
        <p:nvPicPr>
          <p:cNvPr id="25" name="Picture 2" descr="Cofinanciado por el programa Erasmus+ de la Unión Europea Horizontal">
            <a:extLst>
              <a:ext uri="{FF2B5EF4-FFF2-40B4-BE49-F238E27FC236}">
                <a16:creationId xmlns:a16="http://schemas.microsoft.com/office/drawing/2014/main" id="{2E9F9C97-7A22-99B0-CA70-61183923450B}"/>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1052204" y="452011"/>
            <a:ext cx="2882265" cy="1403886"/>
            <a:chOff x="0" y="0"/>
            <a:chExt cx="3843020" cy="1871848"/>
          </a:xfrm>
        </p:grpSpPr>
        <p:sp>
          <p:nvSpPr>
            <p:cNvPr id="5" name="Freeform 5"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3"/>
              <a:stretch>
                <a:fillRect l="-33" r="-33"/>
              </a:stretch>
            </a:blipFill>
          </p:spPr>
          <p:txBody>
            <a:bodyPr/>
            <a:lstStyle/>
            <a:p>
              <a:endParaRPr lang="el-GR"/>
            </a:p>
          </p:txBody>
        </p:sp>
      </p:grpSp>
      <p:grpSp>
        <p:nvGrpSpPr>
          <p:cNvPr id="8" name="Group 8"/>
          <p:cNvGrpSpPr>
            <a:grpSpLocks noChangeAspect="1"/>
          </p:cNvGrpSpPr>
          <p:nvPr/>
        </p:nvGrpSpPr>
        <p:grpSpPr>
          <a:xfrm>
            <a:off x="6565846" y="9084780"/>
            <a:ext cx="1863449" cy="457211"/>
            <a:chOff x="0" y="0"/>
            <a:chExt cx="2484598" cy="609614"/>
          </a:xfrm>
        </p:grpSpPr>
        <p:sp>
          <p:nvSpPr>
            <p:cNvPr id="9" name="Freeform 9"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10" name="Group 10"/>
          <p:cNvGrpSpPr>
            <a:grpSpLocks noChangeAspect="1"/>
          </p:cNvGrpSpPr>
          <p:nvPr/>
        </p:nvGrpSpPr>
        <p:grpSpPr>
          <a:xfrm>
            <a:off x="8782690" y="9179158"/>
            <a:ext cx="1155611" cy="312497"/>
            <a:chOff x="0" y="0"/>
            <a:chExt cx="1540814" cy="416663"/>
          </a:xfrm>
        </p:grpSpPr>
        <p:sp>
          <p:nvSpPr>
            <p:cNvPr id="11" name="Freeform 11"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2" name="Group 12"/>
          <p:cNvGrpSpPr>
            <a:grpSpLocks noChangeAspect="1"/>
          </p:cNvGrpSpPr>
          <p:nvPr/>
        </p:nvGrpSpPr>
        <p:grpSpPr>
          <a:xfrm>
            <a:off x="10358809" y="8928531"/>
            <a:ext cx="856746" cy="856746"/>
            <a:chOff x="0" y="0"/>
            <a:chExt cx="1142328" cy="1142328"/>
          </a:xfrm>
        </p:grpSpPr>
        <p:sp>
          <p:nvSpPr>
            <p:cNvPr id="13" name="Freeform 13"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4" name="Group 14"/>
          <p:cNvGrpSpPr>
            <a:grpSpLocks noChangeAspect="1"/>
          </p:cNvGrpSpPr>
          <p:nvPr/>
        </p:nvGrpSpPr>
        <p:grpSpPr>
          <a:xfrm>
            <a:off x="11637112" y="9129872"/>
            <a:ext cx="1374778" cy="457211"/>
            <a:chOff x="0" y="0"/>
            <a:chExt cx="1833038" cy="609614"/>
          </a:xfrm>
        </p:grpSpPr>
        <p:sp>
          <p:nvSpPr>
            <p:cNvPr id="15" name="Freeform 15"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6" name="Group 16"/>
          <p:cNvGrpSpPr>
            <a:grpSpLocks noChangeAspect="1"/>
          </p:cNvGrpSpPr>
          <p:nvPr/>
        </p:nvGrpSpPr>
        <p:grpSpPr>
          <a:xfrm>
            <a:off x="13019231" y="9000888"/>
            <a:ext cx="2648887" cy="715178"/>
            <a:chOff x="0" y="0"/>
            <a:chExt cx="3531849" cy="953571"/>
          </a:xfrm>
        </p:grpSpPr>
        <p:sp>
          <p:nvSpPr>
            <p:cNvPr id="17" name="Freeform 17"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8" name="Group 18"/>
          <p:cNvGrpSpPr>
            <a:grpSpLocks noChangeAspect="1"/>
          </p:cNvGrpSpPr>
          <p:nvPr/>
        </p:nvGrpSpPr>
        <p:grpSpPr>
          <a:xfrm>
            <a:off x="15413295" y="9158185"/>
            <a:ext cx="2028087" cy="360735"/>
            <a:chOff x="0" y="0"/>
            <a:chExt cx="2704115" cy="480980"/>
          </a:xfrm>
        </p:grpSpPr>
        <p:sp>
          <p:nvSpPr>
            <p:cNvPr id="19" name="Freeform 19"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sp>
        <p:nvSpPr>
          <p:cNvPr id="20" name="TextBox 20"/>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21" name="Group 21"/>
          <p:cNvGrpSpPr/>
          <p:nvPr/>
        </p:nvGrpSpPr>
        <p:grpSpPr>
          <a:xfrm>
            <a:off x="818708" y="979944"/>
            <a:ext cx="14890502" cy="2054218"/>
            <a:chOff x="0" y="0"/>
            <a:chExt cx="19854003" cy="2738957"/>
          </a:xfrm>
        </p:grpSpPr>
        <p:sp>
          <p:nvSpPr>
            <p:cNvPr id="22" name="Freeform 22"/>
            <p:cNvSpPr/>
            <p:nvPr/>
          </p:nvSpPr>
          <p:spPr>
            <a:xfrm>
              <a:off x="0" y="0"/>
              <a:ext cx="19833095" cy="2440204"/>
            </a:xfrm>
            <a:custGeom>
              <a:avLst/>
              <a:gdLst/>
              <a:ahLst/>
              <a:cxnLst/>
              <a:rect l="l" t="t" r="r" b="b"/>
              <a:pathLst>
                <a:path w="19833095" h="2440204">
                  <a:moveTo>
                    <a:pt x="0" y="0"/>
                  </a:moveTo>
                  <a:lnTo>
                    <a:pt x="19833095" y="0"/>
                  </a:lnTo>
                  <a:lnTo>
                    <a:pt x="19833095" y="2440204"/>
                  </a:lnTo>
                  <a:lnTo>
                    <a:pt x="0" y="2440204"/>
                  </a:lnTo>
                  <a:close/>
                </a:path>
              </a:pathLst>
            </a:custGeom>
            <a:solidFill>
              <a:srgbClr val="000000">
                <a:alpha val="0"/>
              </a:srgbClr>
            </a:solidFill>
          </p:spPr>
          <p:txBody>
            <a:bodyPr/>
            <a:lstStyle/>
            <a:p>
              <a:endParaRPr lang="el-GR"/>
            </a:p>
          </p:txBody>
        </p:sp>
        <p:sp>
          <p:nvSpPr>
            <p:cNvPr id="23" name="TextBox 23"/>
            <p:cNvSpPr txBox="1"/>
            <p:nvPr/>
          </p:nvSpPr>
          <p:spPr>
            <a:xfrm>
              <a:off x="20909" y="327328"/>
              <a:ext cx="19833094" cy="2411629"/>
            </a:xfrm>
            <a:prstGeom prst="rect">
              <a:avLst/>
            </a:prstGeom>
          </p:spPr>
          <p:txBody>
            <a:bodyPr lIns="0" tIns="0" rIns="0" bIns="0" rtlCol="0" anchor="b"/>
            <a:lstStyle/>
            <a:p>
              <a:pPr>
                <a:lnSpc>
                  <a:spcPts val="4536"/>
                </a:lnSpc>
              </a:pPr>
              <a:r>
                <a:rPr lang="en-US" sz="4200" b="1" dirty="0" err="1">
                  <a:solidFill>
                    <a:srgbClr val="FFFFFF"/>
                  </a:solidFill>
                  <a:latin typeface="Arial Bold"/>
                  <a:ea typeface="Arial Bold"/>
                  <a:cs typeface="Arial Bold"/>
                  <a:sym typeface="Arial Bold"/>
                </a:rPr>
                <a:t>Proceso</a:t>
              </a:r>
              <a:r>
                <a:rPr lang="en-US" sz="4200" b="1" dirty="0">
                  <a:solidFill>
                    <a:srgbClr val="FFFFFF"/>
                  </a:solidFill>
                  <a:latin typeface="Arial Bold"/>
                  <a:ea typeface="Arial Bold"/>
                  <a:cs typeface="Arial Bold"/>
                  <a:sym typeface="Arial Bold"/>
                </a:rPr>
                <a:t> </a:t>
              </a:r>
              <a:r>
                <a:rPr lang="en-US" sz="4200" b="1" dirty="0" err="1">
                  <a:solidFill>
                    <a:srgbClr val="FFFFFF"/>
                  </a:solidFill>
                  <a:latin typeface="Arial Bold"/>
                  <a:ea typeface="Arial Bold"/>
                  <a:cs typeface="Arial Bold"/>
                  <a:sym typeface="Arial Bold"/>
                </a:rPr>
                <a:t>Ideathon</a:t>
              </a:r>
              <a:endParaRPr lang="en-US" sz="4200" b="1" dirty="0">
                <a:solidFill>
                  <a:srgbClr val="FFFFFF"/>
                </a:solidFill>
                <a:latin typeface="Arial Bold"/>
                <a:ea typeface="Arial Bold"/>
                <a:cs typeface="Arial Bold"/>
                <a:sym typeface="Arial Bold"/>
              </a:endParaRPr>
            </a:p>
          </p:txBody>
        </p:sp>
      </p:grpSp>
      <p:sp>
        <p:nvSpPr>
          <p:cNvPr id="24" name="TextBox 24"/>
          <p:cNvSpPr txBox="1"/>
          <p:nvPr/>
        </p:nvSpPr>
        <p:spPr>
          <a:xfrm>
            <a:off x="846618" y="6328822"/>
            <a:ext cx="2857752" cy="1247775"/>
          </a:xfrm>
          <a:prstGeom prst="rect">
            <a:avLst/>
          </a:prstGeom>
        </p:spPr>
        <p:txBody>
          <a:bodyPr lIns="0" tIns="0" rIns="0" bIns="0" rtlCol="0" anchor="t">
            <a:spAutoFit/>
          </a:bodyPr>
          <a:lstStyle/>
          <a:p>
            <a:pPr algn="ctr">
              <a:lnSpc>
                <a:spcPts val="3240"/>
              </a:lnSpc>
            </a:pPr>
            <a:r>
              <a:rPr lang="es-ES" sz="2700" b="1" dirty="0">
                <a:solidFill>
                  <a:srgbClr val="C0FF99"/>
                </a:solidFill>
                <a:latin typeface="Arial Bold"/>
                <a:ea typeface="Arial Bold"/>
                <a:cs typeface="Arial Bold"/>
                <a:sym typeface="Arial Bold"/>
              </a:rPr>
              <a:t>Define tu reto: Recogida de datos</a:t>
            </a:r>
            <a:endParaRPr lang="en-US" sz="2700" b="1" dirty="0">
              <a:solidFill>
                <a:srgbClr val="C0FF99"/>
              </a:solidFill>
              <a:latin typeface="Arial Bold"/>
              <a:ea typeface="Arial Bold"/>
              <a:cs typeface="Arial Bold"/>
              <a:sym typeface="Arial Bold"/>
            </a:endParaRPr>
          </a:p>
        </p:txBody>
      </p:sp>
      <p:sp>
        <p:nvSpPr>
          <p:cNvPr id="25" name="TextBox 25"/>
          <p:cNvSpPr txBox="1"/>
          <p:nvPr/>
        </p:nvSpPr>
        <p:spPr>
          <a:xfrm>
            <a:off x="4522040" y="6328824"/>
            <a:ext cx="2371575" cy="820738"/>
          </a:xfrm>
          <a:prstGeom prst="rect">
            <a:avLst/>
          </a:prstGeom>
        </p:spPr>
        <p:txBody>
          <a:bodyPr lIns="0" tIns="0" rIns="0" bIns="0" rtlCol="0" anchor="t">
            <a:spAutoFit/>
          </a:bodyPr>
          <a:lstStyle/>
          <a:p>
            <a:pPr algn="ctr">
              <a:lnSpc>
                <a:spcPts val="3240"/>
              </a:lnSpc>
            </a:pPr>
            <a:r>
              <a:rPr lang="en-US" sz="2700" b="1" dirty="0">
                <a:solidFill>
                  <a:srgbClr val="C0FF99"/>
                </a:solidFill>
                <a:latin typeface="Arial Bold"/>
                <a:ea typeface="Arial Bold"/>
                <a:cs typeface="Arial Bold"/>
                <a:sym typeface="Arial Bold"/>
              </a:rPr>
              <a:t>Lluvia de ideas</a:t>
            </a:r>
          </a:p>
        </p:txBody>
      </p:sp>
      <p:sp>
        <p:nvSpPr>
          <p:cNvPr id="26" name="TextBox 26"/>
          <p:cNvSpPr txBox="1"/>
          <p:nvPr/>
        </p:nvSpPr>
        <p:spPr>
          <a:xfrm>
            <a:off x="7950890" y="6328824"/>
            <a:ext cx="2617546" cy="820738"/>
          </a:xfrm>
          <a:prstGeom prst="rect">
            <a:avLst/>
          </a:prstGeom>
        </p:spPr>
        <p:txBody>
          <a:bodyPr lIns="0" tIns="0" rIns="0" bIns="0" rtlCol="0" anchor="t">
            <a:spAutoFit/>
          </a:bodyPr>
          <a:lstStyle/>
          <a:p>
            <a:pPr algn="ctr">
              <a:lnSpc>
                <a:spcPts val="3240"/>
              </a:lnSpc>
            </a:pPr>
            <a:r>
              <a:rPr lang="en-US" sz="2700" b="1" dirty="0" err="1">
                <a:solidFill>
                  <a:srgbClr val="C0FF99"/>
                </a:solidFill>
                <a:latin typeface="Arial Bold"/>
                <a:ea typeface="Arial Bold"/>
                <a:cs typeface="Arial Bold"/>
                <a:sym typeface="Arial Bold"/>
              </a:rPr>
              <a:t>Evaluación</a:t>
            </a:r>
            <a:r>
              <a:rPr lang="en-US" sz="2700" b="1" dirty="0">
                <a:solidFill>
                  <a:srgbClr val="C0FF99"/>
                </a:solidFill>
                <a:latin typeface="Arial Bold"/>
                <a:ea typeface="Arial Bold"/>
                <a:cs typeface="Arial Bold"/>
                <a:sym typeface="Arial Bold"/>
              </a:rPr>
              <a:t> de </a:t>
            </a:r>
            <a:r>
              <a:rPr lang="en-US" sz="2700" b="1" dirty="0" err="1">
                <a:solidFill>
                  <a:srgbClr val="C0FF99"/>
                </a:solidFill>
                <a:latin typeface="Arial Bold"/>
                <a:ea typeface="Arial Bold"/>
                <a:cs typeface="Arial Bold"/>
                <a:sym typeface="Arial Bold"/>
              </a:rPr>
              <a:t>soluciones</a:t>
            </a:r>
            <a:endParaRPr lang="en-US" sz="2700" b="1" dirty="0">
              <a:solidFill>
                <a:srgbClr val="C0FF99"/>
              </a:solidFill>
              <a:latin typeface="Arial Bold"/>
              <a:ea typeface="Arial Bold"/>
              <a:cs typeface="Arial Bold"/>
              <a:sym typeface="Arial Bold"/>
            </a:endParaRPr>
          </a:p>
        </p:txBody>
      </p:sp>
      <p:sp>
        <p:nvSpPr>
          <p:cNvPr id="27" name="TextBox 27"/>
          <p:cNvSpPr txBox="1"/>
          <p:nvPr/>
        </p:nvSpPr>
        <p:spPr>
          <a:xfrm>
            <a:off x="11326154" y="6328822"/>
            <a:ext cx="3017520" cy="1657350"/>
          </a:xfrm>
          <a:prstGeom prst="rect">
            <a:avLst/>
          </a:prstGeom>
        </p:spPr>
        <p:txBody>
          <a:bodyPr lIns="0" tIns="0" rIns="0" bIns="0" rtlCol="0" anchor="t">
            <a:spAutoFit/>
          </a:bodyPr>
          <a:lstStyle/>
          <a:p>
            <a:pPr algn="ctr">
              <a:lnSpc>
                <a:spcPts val="3240"/>
              </a:lnSpc>
            </a:pPr>
            <a:r>
              <a:rPr lang="es-ES" sz="2700" b="1" dirty="0">
                <a:solidFill>
                  <a:srgbClr val="C0FF99"/>
                </a:solidFill>
                <a:latin typeface="Arial Bold"/>
                <a:ea typeface="Arial Bold"/>
                <a:cs typeface="Arial Bold"/>
                <a:sym typeface="Arial Bold"/>
              </a:rPr>
              <a:t>Desarrollo creativo – perfecciona tu concepto</a:t>
            </a:r>
            <a:endParaRPr lang="en-US" sz="2700" b="1" dirty="0">
              <a:solidFill>
                <a:srgbClr val="C0FF99"/>
              </a:solidFill>
              <a:latin typeface="Arial Bold"/>
              <a:ea typeface="Arial Bold"/>
              <a:cs typeface="Arial Bold"/>
              <a:sym typeface="Arial Bold"/>
            </a:endParaRPr>
          </a:p>
        </p:txBody>
      </p:sp>
      <p:sp>
        <p:nvSpPr>
          <p:cNvPr id="28" name="TextBox 28"/>
          <p:cNvSpPr txBox="1"/>
          <p:nvPr/>
        </p:nvSpPr>
        <p:spPr>
          <a:xfrm>
            <a:off x="15101393" y="6328822"/>
            <a:ext cx="2339966" cy="820738"/>
          </a:xfrm>
          <a:prstGeom prst="rect">
            <a:avLst/>
          </a:prstGeom>
        </p:spPr>
        <p:txBody>
          <a:bodyPr wrap="square" lIns="0" tIns="0" rIns="0" bIns="0" rtlCol="0" anchor="t">
            <a:spAutoFit/>
          </a:bodyPr>
          <a:lstStyle/>
          <a:p>
            <a:pPr algn="ctr">
              <a:lnSpc>
                <a:spcPts val="3240"/>
              </a:lnSpc>
            </a:pPr>
            <a:r>
              <a:rPr lang="en-US" sz="2700" b="1" dirty="0" err="1">
                <a:solidFill>
                  <a:srgbClr val="C0FF99"/>
                </a:solidFill>
                <a:latin typeface="Arial Bold"/>
                <a:ea typeface="Arial Bold"/>
                <a:cs typeface="Arial Bold"/>
                <a:sym typeface="Arial Bold"/>
              </a:rPr>
              <a:t>Prepara</a:t>
            </a:r>
            <a:r>
              <a:rPr lang="en-US" sz="2700" b="1" dirty="0">
                <a:solidFill>
                  <a:srgbClr val="C0FF99"/>
                </a:solidFill>
                <a:latin typeface="Arial Bold"/>
                <a:ea typeface="Arial Bold"/>
                <a:cs typeface="Arial Bold"/>
                <a:sym typeface="Arial Bold"/>
              </a:rPr>
              <a:t> </a:t>
            </a:r>
            <a:r>
              <a:rPr lang="en-US" sz="2700" b="1" dirty="0" err="1">
                <a:solidFill>
                  <a:srgbClr val="C0FF99"/>
                </a:solidFill>
                <a:latin typeface="Arial Bold"/>
                <a:ea typeface="Arial Bold"/>
                <a:cs typeface="Arial Bold"/>
                <a:sym typeface="Arial Bold"/>
              </a:rPr>
              <a:t>tu</a:t>
            </a:r>
            <a:r>
              <a:rPr lang="en-US" sz="2700" b="1" dirty="0">
                <a:solidFill>
                  <a:srgbClr val="C0FF99"/>
                </a:solidFill>
                <a:latin typeface="Arial Bold"/>
                <a:ea typeface="Arial Bold"/>
                <a:cs typeface="Arial Bold"/>
                <a:sym typeface="Arial Bold"/>
              </a:rPr>
              <a:t> </a:t>
            </a:r>
            <a:r>
              <a:rPr lang="en-US" sz="2700" b="1" dirty="0" err="1">
                <a:solidFill>
                  <a:srgbClr val="C0FF99"/>
                </a:solidFill>
                <a:latin typeface="Arial Bold"/>
                <a:ea typeface="Arial Bold"/>
                <a:cs typeface="Arial Bold"/>
                <a:sym typeface="Arial Bold"/>
              </a:rPr>
              <a:t>presentación</a:t>
            </a:r>
            <a:endParaRPr lang="en-US" sz="2700" b="1" dirty="0">
              <a:solidFill>
                <a:srgbClr val="C0FF99"/>
              </a:solidFill>
              <a:latin typeface="Arial Bold"/>
              <a:ea typeface="Arial Bold"/>
              <a:cs typeface="Arial Bold"/>
              <a:sym typeface="Arial Bold"/>
            </a:endParaRPr>
          </a:p>
        </p:txBody>
      </p:sp>
      <p:sp>
        <p:nvSpPr>
          <p:cNvPr id="29" name="Freeform 29" descr="Σήμα 1 με συμπαγές γέμισμα"/>
          <p:cNvSpPr/>
          <p:nvPr/>
        </p:nvSpPr>
        <p:spPr>
          <a:xfrm>
            <a:off x="942583" y="3173781"/>
            <a:ext cx="2736936" cy="2718147"/>
          </a:xfrm>
          <a:custGeom>
            <a:avLst/>
            <a:gdLst/>
            <a:ahLst/>
            <a:cxnLst/>
            <a:rect l="l" t="t" r="r" b="b"/>
            <a:pathLst>
              <a:path w="2736936" h="2718147">
                <a:moveTo>
                  <a:pt x="0" y="0"/>
                </a:moveTo>
                <a:lnTo>
                  <a:pt x="2736936" y="0"/>
                </a:lnTo>
                <a:lnTo>
                  <a:pt x="2736936" y="2718147"/>
                </a:lnTo>
                <a:lnTo>
                  <a:pt x="0" y="2718147"/>
                </a:lnTo>
                <a:lnTo>
                  <a:pt x="0" y="0"/>
                </a:lnTo>
                <a:close/>
              </a:path>
            </a:pathLst>
          </a:custGeom>
          <a:blipFill>
            <a:blip r:embed="rId10">
              <a:extLst>
                <a:ext uri="{96DAC541-7B7A-43D3-8B79-37D633B846F1}">
                  <asvg:svgBlip xmlns:asvg="http://schemas.microsoft.com/office/drawing/2016/SVG/main" r:embed="rId11"/>
                </a:ext>
              </a:extLst>
            </a:blip>
            <a:stretch>
              <a:fillRect t="-345" b="-345"/>
            </a:stretch>
          </a:blipFill>
        </p:spPr>
        <p:txBody>
          <a:bodyPr/>
          <a:lstStyle/>
          <a:p>
            <a:endParaRPr lang="el-GR"/>
          </a:p>
        </p:txBody>
      </p:sp>
      <p:sp>
        <p:nvSpPr>
          <p:cNvPr id="30" name="Freeform 30" descr="Σήμα με συμπαγές γέμισμα"/>
          <p:cNvSpPr/>
          <p:nvPr/>
        </p:nvSpPr>
        <p:spPr>
          <a:xfrm>
            <a:off x="4410728" y="3173782"/>
            <a:ext cx="2736936" cy="2718147"/>
          </a:xfrm>
          <a:custGeom>
            <a:avLst/>
            <a:gdLst/>
            <a:ahLst/>
            <a:cxnLst/>
            <a:rect l="l" t="t" r="r" b="b"/>
            <a:pathLst>
              <a:path w="2736936" h="2718147">
                <a:moveTo>
                  <a:pt x="0" y="0"/>
                </a:moveTo>
                <a:lnTo>
                  <a:pt x="2736935" y="0"/>
                </a:lnTo>
                <a:lnTo>
                  <a:pt x="2736935" y="2718148"/>
                </a:lnTo>
                <a:lnTo>
                  <a:pt x="0" y="2718148"/>
                </a:lnTo>
                <a:lnTo>
                  <a:pt x="0" y="0"/>
                </a:lnTo>
                <a:close/>
              </a:path>
            </a:pathLst>
          </a:custGeom>
          <a:blipFill>
            <a:blip r:embed="rId12">
              <a:extLst>
                <a:ext uri="{96DAC541-7B7A-43D3-8B79-37D633B846F1}">
                  <asvg:svgBlip xmlns:asvg="http://schemas.microsoft.com/office/drawing/2016/SVG/main" r:embed="rId13"/>
                </a:ext>
              </a:extLst>
            </a:blip>
            <a:stretch>
              <a:fillRect t="-345" b="-345"/>
            </a:stretch>
          </a:blipFill>
        </p:spPr>
        <p:txBody>
          <a:bodyPr/>
          <a:lstStyle/>
          <a:p>
            <a:endParaRPr lang="el-GR"/>
          </a:p>
        </p:txBody>
      </p:sp>
      <p:sp>
        <p:nvSpPr>
          <p:cNvPr id="31" name="Freeform 31" descr="Σήμα 3 με συμπαγές γέμισμα"/>
          <p:cNvSpPr/>
          <p:nvPr/>
        </p:nvSpPr>
        <p:spPr>
          <a:xfrm>
            <a:off x="7878872" y="3142467"/>
            <a:ext cx="2746331" cy="2749463"/>
          </a:xfrm>
          <a:custGeom>
            <a:avLst/>
            <a:gdLst/>
            <a:ahLst/>
            <a:cxnLst/>
            <a:rect l="l" t="t" r="r" b="b"/>
            <a:pathLst>
              <a:path w="2746331" h="2749463">
                <a:moveTo>
                  <a:pt x="0" y="0"/>
                </a:moveTo>
                <a:lnTo>
                  <a:pt x="2746330" y="0"/>
                </a:lnTo>
                <a:lnTo>
                  <a:pt x="2746330" y="2749463"/>
                </a:lnTo>
                <a:lnTo>
                  <a:pt x="0" y="2749463"/>
                </a:lnTo>
                <a:lnTo>
                  <a:pt x="0" y="0"/>
                </a:lnTo>
                <a:close/>
              </a:path>
            </a:pathLst>
          </a:custGeom>
          <a:blipFill>
            <a:blip r:embed="rId14">
              <a:extLst>
                <a:ext uri="{96DAC541-7B7A-43D3-8B79-37D633B846F1}">
                  <asvg:svgBlip xmlns:asvg="http://schemas.microsoft.com/office/drawing/2016/SVG/main" r:embed="rId15"/>
                </a:ext>
              </a:extLst>
            </a:blip>
            <a:stretch>
              <a:fillRect l="-57" r="-57"/>
            </a:stretch>
          </a:blipFill>
        </p:spPr>
        <p:txBody>
          <a:bodyPr/>
          <a:lstStyle/>
          <a:p>
            <a:endParaRPr lang="el-GR"/>
          </a:p>
        </p:txBody>
      </p:sp>
      <p:sp>
        <p:nvSpPr>
          <p:cNvPr id="32" name="Freeform 32" descr="Σήμα 4 με συμπαγές γέμισμα"/>
          <p:cNvSpPr/>
          <p:nvPr/>
        </p:nvSpPr>
        <p:spPr>
          <a:xfrm>
            <a:off x="11362672" y="3158124"/>
            <a:ext cx="2736936" cy="2718147"/>
          </a:xfrm>
          <a:custGeom>
            <a:avLst/>
            <a:gdLst/>
            <a:ahLst/>
            <a:cxnLst/>
            <a:rect l="l" t="t" r="r" b="b"/>
            <a:pathLst>
              <a:path w="2736936" h="2718147">
                <a:moveTo>
                  <a:pt x="0" y="0"/>
                </a:moveTo>
                <a:lnTo>
                  <a:pt x="2736936" y="0"/>
                </a:lnTo>
                <a:lnTo>
                  <a:pt x="2736936" y="2718147"/>
                </a:lnTo>
                <a:lnTo>
                  <a:pt x="0" y="2718147"/>
                </a:lnTo>
                <a:lnTo>
                  <a:pt x="0" y="0"/>
                </a:lnTo>
                <a:close/>
              </a:path>
            </a:pathLst>
          </a:custGeom>
          <a:blipFill>
            <a:blip r:embed="rId16">
              <a:extLst>
                <a:ext uri="{96DAC541-7B7A-43D3-8B79-37D633B846F1}">
                  <asvg:svgBlip xmlns:asvg="http://schemas.microsoft.com/office/drawing/2016/SVG/main" r:embed="rId17"/>
                </a:ext>
              </a:extLst>
            </a:blip>
            <a:stretch>
              <a:fillRect t="-345" b="-345"/>
            </a:stretch>
          </a:blipFill>
        </p:spPr>
        <p:txBody>
          <a:bodyPr/>
          <a:lstStyle/>
          <a:p>
            <a:endParaRPr lang="el-GR"/>
          </a:p>
        </p:txBody>
      </p:sp>
      <p:sp>
        <p:nvSpPr>
          <p:cNvPr id="33" name="Freeform 33" descr="Σήμα 5 με συμπαγές γέμισμα"/>
          <p:cNvSpPr/>
          <p:nvPr/>
        </p:nvSpPr>
        <p:spPr>
          <a:xfrm>
            <a:off x="14830817" y="3173782"/>
            <a:ext cx="2736936" cy="2718147"/>
          </a:xfrm>
          <a:custGeom>
            <a:avLst/>
            <a:gdLst/>
            <a:ahLst/>
            <a:cxnLst/>
            <a:rect l="l" t="t" r="r" b="b"/>
            <a:pathLst>
              <a:path w="2736936" h="2718147">
                <a:moveTo>
                  <a:pt x="0" y="0"/>
                </a:moveTo>
                <a:lnTo>
                  <a:pt x="2736935" y="0"/>
                </a:lnTo>
                <a:lnTo>
                  <a:pt x="2736935" y="2718148"/>
                </a:lnTo>
                <a:lnTo>
                  <a:pt x="0" y="2718148"/>
                </a:lnTo>
                <a:lnTo>
                  <a:pt x="0" y="0"/>
                </a:lnTo>
                <a:close/>
              </a:path>
            </a:pathLst>
          </a:custGeom>
          <a:blipFill>
            <a:blip r:embed="rId18">
              <a:extLst>
                <a:ext uri="{96DAC541-7B7A-43D3-8B79-37D633B846F1}">
                  <asvg:svgBlip xmlns:asvg="http://schemas.microsoft.com/office/drawing/2016/SVG/main" r:embed="rId19"/>
                </a:ext>
              </a:extLst>
            </a:blip>
            <a:stretch>
              <a:fillRect t="-345" b="-345"/>
            </a:stretch>
          </a:blipFill>
        </p:spPr>
        <p:txBody>
          <a:bodyPr/>
          <a:lstStyle/>
          <a:p>
            <a:endParaRPr lang="el-GR"/>
          </a:p>
        </p:txBody>
      </p:sp>
      <p:sp>
        <p:nvSpPr>
          <p:cNvPr id="34" name="TextBox 34"/>
          <p:cNvSpPr txBox="1"/>
          <p:nvPr/>
        </p:nvSpPr>
        <p:spPr>
          <a:xfrm>
            <a:off x="4548216" y="856150"/>
            <a:ext cx="11015502" cy="1487587"/>
          </a:xfrm>
          <a:prstGeom prst="rect">
            <a:avLst/>
          </a:prstGeom>
        </p:spPr>
        <p:txBody>
          <a:bodyPr lIns="0" tIns="0" rIns="0" bIns="0" rtlCol="0" anchor="t">
            <a:spAutoFit/>
          </a:bodyPr>
          <a:lstStyle/>
          <a:p>
            <a:pPr>
              <a:lnSpc>
                <a:spcPts val="5832"/>
              </a:lnSpc>
            </a:pPr>
            <a:r>
              <a:rPr lang="es-ES" sz="5400" b="1" dirty="0">
                <a:solidFill>
                  <a:srgbClr val="C0FF99"/>
                </a:solidFill>
                <a:latin typeface="Georgia Bold"/>
                <a:ea typeface="Georgia Bold"/>
                <a:cs typeface="Georgia Bold"/>
                <a:sym typeface="Georgia Bold"/>
              </a:rPr>
              <a:t>Instrucciones para el trabajo en equipo</a:t>
            </a:r>
            <a:endParaRPr lang="en-US" sz="5400" b="1" dirty="0">
              <a:solidFill>
                <a:srgbClr val="C0FF99"/>
              </a:solidFill>
              <a:latin typeface="Georgia Bold"/>
              <a:ea typeface="Georgia Bold"/>
              <a:cs typeface="Georgia Bold"/>
              <a:sym typeface="Georgia Bold"/>
            </a:endParaRPr>
          </a:p>
        </p:txBody>
      </p:sp>
      <p:pic>
        <p:nvPicPr>
          <p:cNvPr id="35" name="Picture 2" descr="Cofinanciado por el programa Erasmus+ de la Unión Europea Horizontal">
            <a:extLst>
              <a:ext uri="{FF2B5EF4-FFF2-40B4-BE49-F238E27FC236}">
                <a16:creationId xmlns:a16="http://schemas.microsoft.com/office/drawing/2014/main" id="{533C920F-3E8C-A4AD-D6C8-23007899227D}"/>
              </a:ext>
            </a:extLst>
          </p:cNvPr>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1052204" y="452011"/>
            <a:ext cx="2882265" cy="1403886"/>
            <a:chOff x="0" y="0"/>
            <a:chExt cx="3843020" cy="1871848"/>
          </a:xfrm>
        </p:grpSpPr>
        <p:sp>
          <p:nvSpPr>
            <p:cNvPr id="5" name="Freeform 5"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3"/>
              <a:stretch>
                <a:fillRect l="-33" r="-33"/>
              </a:stretch>
            </a:blipFill>
          </p:spPr>
          <p:txBody>
            <a:bodyPr/>
            <a:lstStyle/>
            <a:p>
              <a:endParaRPr lang="el-GR"/>
            </a:p>
          </p:txBody>
        </p:sp>
      </p:grpSp>
      <p:grpSp>
        <p:nvGrpSpPr>
          <p:cNvPr id="8" name="Group 8"/>
          <p:cNvGrpSpPr>
            <a:grpSpLocks noChangeAspect="1"/>
          </p:cNvGrpSpPr>
          <p:nvPr/>
        </p:nvGrpSpPr>
        <p:grpSpPr>
          <a:xfrm>
            <a:off x="6565846" y="9084780"/>
            <a:ext cx="1863449" cy="457211"/>
            <a:chOff x="0" y="0"/>
            <a:chExt cx="2484598" cy="609614"/>
          </a:xfrm>
        </p:grpSpPr>
        <p:sp>
          <p:nvSpPr>
            <p:cNvPr id="9" name="Freeform 9"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10" name="Group 10"/>
          <p:cNvGrpSpPr>
            <a:grpSpLocks noChangeAspect="1"/>
          </p:cNvGrpSpPr>
          <p:nvPr/>
        </p:nvGrpSpPr>
        <p:grpSpPr>
          <a:xfrm>
            <a:off x="8782690" y="9179158"/>
            <a:ext cx="1155611" cy="312497"/>
            <a:chOff x="0" y="0"/>
            <a:chExt cx="1540814" cy="416663"/>
          </a:xfrm>
        </p:grpSpPr>
        <p:sp>
          <p:nvSpPr>
            <p:cNvPr id="11" name="Freeform 11"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2" name="Group 12"/>
          <p:cNvGrpSpPr>
            <a:grpSpLocks noChangeAspect="1"/>
          </p:cNvGrpSpPr>
          <p:nvPr/>
        </p:nvGrpSpPr>
        <p:grpSpPr>
          <a:xfrm>
            <a:off x="10358809" y="8928531"/>
            <a:ext cx="856746" cy="856746"/>
            <a:chOff x="0" y="0"/>
            <a:chExt cx="1142328" cy="1142328"/>
          </a:xfrm>
        </p:grpSpPr>
        <p:sp>
          <p:nvSpPr>
            <p:cNvPr id="13" name="Freeform 13"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4" name="Group 14"/>
          <p:cNvGrpSpPr>
            <a:grpSpLocks noChangeAspect="1"/>
          </p:cNvGrpSpPr>
          <p:nvPr/>
        </p:nvGrpSpPr>
        <p:grpSpPr>
          <a:xfrm>
            <a:off x="11637112" y="9129872"/>
            <a:ext cx="1374778" cy="457211"/>
            <a:chOff x="0" y="0"/>
            <a:chExt cx="1833038" cy="609614"/>
          </a:xfrm>
        </p:grpSpPr>
        <p:sp>
          <p:nvSpPr>
            <p:cNvPr id="15" name="Freeform 15"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6" name="Group 16"/>
          <p:cNvGrpSpPr>
            <a:grpSpLocks noChangeAspect="1"/>
          </p:cNvGrpSpPr>
          <p:nvPr/>
        </p:nvGrpSpPr>
        <p:grpSpPr>
          <a:xfrm>
            <a:off x="13019231" y="9000888"/>
            <a:ext cx="2648887" cy="715178"/>
            <a:chOff x="0" y="0"/>
            <a:chExt cx="3531849" cy="953571"/>
          </a:xfrm>
        </p:grpSpPr>
        <p:sp>
          <p:nvSpPr>
            <p:cNvPr id="17" name="Freeform 17"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8" name="Group 18"/>
          <p:cNvGrpSpPr>
            <a:grpSpLocks noChangeAspect="1"/>
          </p:cNvGrpSpPr>
          <p:nvPr/>
        </p:nvGrpSpPr>
        <p:grpSpPr>
          <a:xfrm>
            <a:off x="15413295" y="9158185"/>
            <a:ext cx="2028087" cy="360735"/>
            <a:chOff x="0" y="0"/>
            <a:chExt cx="2704115" cy="480980"/>
          </a:xfrm>
        </p:grpSpPr>
        <p:sp>
          <p:nvSpPr>
            <p:cNvPr id="19" name="Freeform 19"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sp>
        <p:nvSpPr>
          <p:cNvPr id="20" name="TextBox 20"/>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21" name="Group 21"/>
          <p:cNvGrpSpPr/>
          <p:nvPr/>
        </p:nvGrpSpPr>
        <p:grpSpPr>
          <a:xfrm>
            <a:off x="818708" y="979944"/>
            <a:ext cx="14874821" cy="2073040"/>
            <a:chOff x="0" y="0"/>
            <a:chExt cx="19833095" cy="2764053"/>
          </a:xfrm>
        </p:grpSpPr>
        <p:sp>
          <p:nvSpPr>
            <p:cNvPr id="22" name="Freeform 22"/>
            <p:cNvSpPr/>
            <p:nvPr/>
          </p:nvSpPr>
          <p:spPr>
            <a:xfrm>
              <a:off x="0" y="0"/>
              <a:ext cx="19833095" cy="2440204"/>
            </a:xfrm>
            <a:custGeom>
              <a:avLst/>
              <a:gdLst/>
              <a:ahLst/>
              <a:cxnLst/>
              <a:rect l="l" t="t" r="r" b="b"/>
              <a:pathLst>
                <a:path w="19833095" h="2440204">
                  <a:moveTo>
                    <a:pt x="0" y="0"/>
                  </a:moveTo>
                  <a:lnTo>
                    <a:pt x="19833095" y="0"/>
                  </a:lnTo>
                  <a:lnTo>
                    <a:pt x="19833095" y="2440204"/>
                  </a:lnTo>
                  <a:lnTo>
                    <a:pt x="0" y="2440204"/>
                  </a:lnTo>
                  <a:close/>
                </a:path>
              </a:pathLst>
            </a:custGeom>
            <a:solidFill>
              <a:srgbClr val="000000">
                <a:alpha val="0"/>
              </a:srgbClr>
            </a:solidFill>
          </p:spPr>
          <p:txBody>
            <a:bodyPr/>
            <a:lstStyle/>
            <a:p>
              <a:endParaRPr lang="el-GR"/>
            </a:p>
          </p:txBody>
        </p:sp>
        <p:sp>
          <p:nvSpPr>
            <p:cNvPr id="23" name="TextBox 23"/>
            <p:cNvSpPr txBox="1"/>
            <p:nvPr/>
          </p:nvSpPr>
          <p:spPr>
            <a:xfrm>
              <a:off x="0" y="352424"/>
              <a:ext cx="19833094" cy="2411629"/>
            </a:xfrm>
            <a:prstGeom prst="rect">
              <a:avLst/>
            </a:prstGeom>
          </p:spPr>
          <p:txBody>
            <a:bodyPr lIns="0" tIns="0" rIns="0" bIns="0" rtlCol="0" anchor="b"/>
            <a:lstStyle/>
            <a:p>
              <a:pPr>
                <a:lnSpc>
                  <a:spcPts val="4536"/>
                </a:lnSpc>
              </a:pPr>
              <a:r>
                <a:rPr lang="en-US" sz="4200" b="1" dirty="0" err="1">
                  <a:solidFill>
                    <a:srgbClr val="FFFFFF"/>
                  </a:solidFill>
                  <a:latin typeface="Arial Bold"/>
                  <a:ea typeface="Arial Bold"/>
                  <a:cs typeface="Arial Bold"/>
                  <a:sym typeface="Arial Bold"/>
                </a:rPr>
                <a:t>Consejos</a:t>
              </a:r>
              <a:r>
                <a:rPr lang="en-US" sz="4200" b="1" dirty="0">
                  <a:solidFill>
                    <a:srgbClr val="FFFFFF"/>
                  </a:solidFill>
                  <a:latin typeface="Arial Bold"/>
                  <a:ea typeface="Arial Bold"/>
                  <a:cs typeface="Arial Bold"/>
                  <a:sym typeface="Arial Bold"/>
                </a:rPr>
                <a:t> para </a:t>
              </a:r>
              <a:r>
                <a:rPr lang="en-US" sz="4200" b="1" dirty="0" err="1">
                  <a:solidFill>
                    <a:srgbClr val="FFFFFF"/>
                  </a:solidFill>
                  <a:latin typeface="Arial Bold"/>
                  <a:ea typeface="Arial Bold"/>
                  <a:cs typeface="Arial Bold"/>
                  <a:sym typeface="Arial Bold"/>
                </a:rPr>
                <a:t>colaborar</a:t>
              </a:r>
              <a:endParaRPr lang="en-US" sz="4200" b="1" dirty="0">
                <a:solidFill>
                  <a:srgbClr val="FFFFFF"/>
                </a:solidFill>
                <a:latin typeface="Arial Bold"/>
                <a:ea typeface="Arial Bold"/>
                <a:cs typeface="Arial Bold"/>
                <a:sym typeface="Arial Bold"/>
              </a:endParaRPr>
            </a:p>
          </p:txBody>
        </p:sp>
      </p:grpSp>
      <p:sp>
        <p:nvSpPr>
          <p:cNvPr id="24" name="TextBox 24"/>
          <p:cNvSpPr txBox="1"/>
          <p:nvPr/>
        </p:nvSpPr>
        <p:spPr>
          <a:xfrm>
            <a:off x="4740069" y="3371315"/>
            <a:ext cx="3533512" cy="2051844"/>
          </a:xfrm>
          <a:prstGeom prst="rect">
            <a:avLst/>
          </a:prstGeom>
        </p:spPr>
        <p:txBody>
          <a:bodyPr lIns="0" tIns="0" rIns="0" bIns="0" rtlCol="0" anchor="t">
            <a:spAutoFit/>
          </a:bodyPr>
          <a:lstStyle/>
          <a:p>
            <a:pPr algn="ctr">
              <a:lnSpc>
                <a:spcPts val="3240"/>
              </a:lnSpc>
            </a:pPr>
            <a:r>
              <a:rPr lang="es-ES" sz="2700" b="1" dirty="0">
                <a:solidFill>
                  <a:srgbClr val="C0FF99"/>
                </a:solidFill>
                <a:latin typeface="Arial Bold"/>
                <a:ea typeface="Arial Bold"/>
                <a:cs typeface="Arial Bold"/>
                <a:sym typeface="Arial Bold"/>
              </a:rPr>
              <a:t>Escucha activamente, anima todas las voces, especialmente a los más callados.</a:t>
            </a:r>
            <a:endParaRPr lang="en-US" sz="2700" b="1" dirty="0">
              <a:solidFill>
                <a:srgbClr val="C0FF99"/>
              </a:solidFill>
              <a:latin typeface="Arial Bold"/>
              <a:ea typeface="Arial Bold"/>
              <a:cs typeface="Arial Bold"/>
              <a:sym typeface="Arial Bold"/>
            </a:endParaRPr>
          </a:p>
        </p:txBody>
      </p:sp>
      <p:sp>
        <p:nvSpPr>
          <p:cNvPr id="25" name="TextBox 25"/>
          <p:cNvSpPr txBox="1"/>
          <p:nvPr/>
        </p:nvSpPr>
        <p:spPr>
          <a:xfrm>
            <a:off x="9887508" y="3371313"/>
            <a:ext cx="3422734" cy="1641475"/>
          </a:xfrm>
          <a:prstGeom prst="rect">
            <a:avLst/>
          </a:prstGeom>
        </p:spPr>
        <p:txBody>
          <a:bodyPr lIns="0" tIns="0" rIns="0" bIns="0" rtlCol="0" anchor="t">
            <a:spAutoFit/>
          </a:bodyPr>
          <a:lstStyle/>
          <a:p>
            <a:pPr algn="ctr">
              <a:lnSpc>
                <a:spcPts val="3240"/>
              </a:lnSpc>
            </a:pPr>
            <a:r>
              <a:rPr lang="es-ES" sz="2700" b="1" dirty="0">
                <a:solidFill>
                  <a:srgbClr val="C0FF99"/>
                </a:solidFill>
                <a:latin typeface="Arial Bold"/>
                <a:ea typeface="Arial Bold"/>
                <a:cs typeface="Arial Bold"/>
                <a:sym typeface="Arial Bold"/>
              </a:rPr>
              <a:t>Combina creatividad con practicidad, ya que la innovación surge de ambas.</a:t>
            </a:r>
            <a:endParaRPr lang="en-US" sz="2700" b="1" dirty="0">
              <a:solidFill>
                <a:srgbClr val="C0FF99"/>
              </a:solidFill>
              <a:latin typeface="Arial Bold"/>
              <a:ea typeface="Arial Bold"/>
              <a:cs typeface="Arial Bold"/>
              <a:sym typeface="Arial Bold"/>
            </a:endParaRPr>
          </a:p>
        </p:txBody>
      </p:sp>
      <p:sp>
        <p:nvSpPr>
          <p:cNvPr id="26" name="TextBox 26"/>
          <p:cNvSpPr txBox="1"/>
          <p:nvPr/>
        </p:nvSpPr>
        <p:spPr>
          <a:xfrm>
            <a:off x="4562818" y="6185948"/>
            <a:ext cx="3892070" cy="2051844"/>
          </a:xfrm>
          <a:prstGeom prst="rect">
            <a:avLst/>
          </a:prstGeom>
        </p:spPr>
        <p:txBody>
          <a:bodyPr lIns="0" tIns="0" rIns="0" bIns="0" rtlCol="0" anchor="t">
            <a:spAutoFit/>
          </a:bodyPr>
          <a:lstStyle/>
          <a:p>
            <a:pPr algn="ctr">
              <a:lnSpc>
                <a:spcPts val="3240"/>
              </a:lnSpc>
            </a:pPr>
            <a:r>
              <a:rPr lang="es-ES" sz="2700" b="1" dirty="0">
                <a:solidFill>
                  <a:srgbClr val="C0FF99"/>
                </a:solidFill>
                <a:latin typeface="Arial Bold"/>
                <a:ea typeface="Arial Bold"/>
                <a:cs typeface="Arial Bold"/>
                <a:sym typeface="Arial Bold"/>
              </a:rPr>
              <a:t>Apoyarnos mutuamente. Esto es más sobre aprender, más que una competición.</a:t>
            </a:r>
            <a:endParaRPr lang="en-US" sz="2700" b="1" dirty="0">
              <a:solidFill>
                <a:srgbClr val="C0FF99"/>
              </a:solidFill>
              <a:latin typeface="Arial Bold"/>
              <a:ea typeface="Arial Bold"/>
              <a:cs typeface="Arial Bold"/>
              <a:sym typeface="Arial Bold"/>
            </a:endParaRPr>
          </a:p>
        </p:txBody>
      </p:sp>
      <p:sp>
        <p:nvSpPr>
          <p:cNvPr id="27" name="TextBox 27"/>
          <p:cNvSpPr txBox="1"/>
          <p:nvPr/>
        </p:nvSpPr>
        <p:spPr>
          <a:xfrm>
            <a:off x="9638232" y="6185948"/>
            <a:ext cx="3920449" cy="2051844"/>
          </a:xfrm>
          <a:prstGeom prst="rect">
            <a:avLst/>
          </a:prstGeom>
        </p:spPr>
        <p:txBody>
          <a:bodyPr lIns="0" tIns="0" rIns="0" bIns="0" rtlCol="0" anchor="t">
            <a:spAutoFit/>
          </a:bodyPr>
          <a:lstStyle/>
          <a:p>
            <a:pPr algn="ctr">
              <a:lnSpc>
                <a:spcPts val="3240"/>
              </a:lnSpc>
            </a:pPr>
            <a:r>
              <a:rPr lang="es-ES" sz="2700" b="1" dirty="0">
                <a:solidFill>
                  <a:srgbClr val="C0FF99"/>
                </a:solidFill>
                <a:latin typeface="Arial Bold"/>
                <a:ea typeface="Arial Bold"/>
                <a:cs typeface="Arial Bold"/>
                <a:sym typeface="Arial Bold"/>
              </a:rPr>
              <a:t>Seguimiento del tiempo. Asigna los minutos sabiamente entre la lluvia de ideas y el diseño.</a:t>
            </a:r>
            <a:endParaRPr lang="en-US" sz="2700" b="1" dirty="0">
              <a:solidFill>
                <a:srgbClr val="C0FF99"/>
              </a:solidFill>
              <a:latin typeface="Arial Bold"/>
              <a:ea typeface="Arial Bold"/>
              <a:cs typeface="Arial Bold"/>
              <a:sym typeface="Arial Bold"/>
            </a:endParaRPr>
          </a:p>
        </p:txBody>
      </p:sp>
      <p:grpSp>
        <p:nvGrpSpPr>
          <p:cNvPr id="28" name="Group 28"/>
          <p:cNvGrpSpPr>
            <a:grpSpLocks noChangeAspect="1"/>
          </p:cNvGrpSpPr>
          <p:nvPr/>
        </p:nvGrpSpPr>
        <p:grpSpPr>
          <a:xfrm>
            <a:off x="3854313" y="3232806"/>
            <a:ext cx="4600575" cy="2328862"/>
            <a:chOff x="0" y="0"/>
            <a:chExt cx="6134100" cy="3105150"/>
          </a:xfrm>
        </p:grpSpPr>
        <p:sp>
          <p:nvSpPr>
            <p:cNvPr id="29" name="Freeform 29" descr="Εικόνα που περιέχει αερόστατο θερμού αέρα  Το περιεχόμενο που δημιουργείται από ΑΙ μπορεί να μην είναι σωστό."/>
            <p:cNvSpPr/>
            <p:nvPr/>
          </p:nvSpPr>
          <p:spPr>
            <a:xfrm>
              <a:off x="0" y="0"/>
              <a:ext cx="6134100" cy="3105150"/>
            </a:xfrm>
            <a:custGeom>
              <a:avLst/>
              <a:gdLst/>
              <a:ahLst/>
              <a:cxnLst/>
              <a:rect l="l" t="t" r="r" b="b"/>
              <a:pathLst>
                <a:path w="6134100" h="3105150">
                  <a:moveTo>
                    <a:pt x="0" y="0"/>
                  </a:moveTo>
                  <a:lnTo>
                    <a:pt x="6134100" y="0"/>
                  </a:lnTo>
                  <a:lnTo>
                    <a:pt x="6134100" y="3105150"/>
                  </a:lnTo>
                  <a:lnTo>
                    <a:pt x="0" y="3105150"/>
                  </a:lnTo>
                  <a:lnTo>
                    <a:pt x="0" y="0"/>
                  </a:lnTo>
                  <a:close/>
                </a:path>
              </a:pathLst>
            </a:custGeom>
            <a:blipFill>
              <a:blip r:embed="rId10"/>
              <a:stretch>
                <a:fillRect l="-621" r="-621"/>
              </a:stretch>
            </a:blipFill>
          </p:spPr>
          <p:txBody>
            <a:bodyPr/>
            <a:lstStyle/>
            <a:p>
              <a:endParaRPr lang="el-GR" dirty="0"/>
            </a:p>
          </p:txBody>
        </p:sp>
      </p:grpSp>
      <p:grpSp>
        <p:nvGrpSpPr>
          <p:cNvPr id="30" name="Group 30"/>
          <p:cNvGrpSpPr>
            <a:grpSpLocks noChangeAspect="1"/>
          </p:cNvGrpSpPr>
          <p:nvPr/>
        </p:nvGrpSpPr>
        <p:grpSpPr>
          <a:xfrm>
            <a:off x="9128185" y="3015678"/>
            <a:ext cx="4600575" cy="2328862"/>
            <a:chOff x="0" y="0"/>
            <a:chExt cx="6134100" cy="3105150"/>
          </a:xfrm>
        </p:grpSpPr>
        <p:sp>
          <p:nvSpPr>
            <p:cNvPr id="31" name="Freeform 31" descr="Εικόνα που περιέχει αερόστατο θερμού αέρα  Το περιεχόμενο που δημιουργείται από ΑΙ μπορεί να μην είναι σωστό."/>
            <p:cNvSpPr/>
            <p:nvPr/>
          </p:nvSpPr>
          <p:spPr>
            <a:xfrm>
              <a:off x="0" y="0"/>
              <a:ext cx="6134100" cy="3105150"/>
            </a:xfrm>
            <a:custGeom>
              <a:avLst/>
              <a:gdLst/>
              <a:ahLst/>
              <a:cxnLst/>
              <a:rect l="l" t="t" r="r" b="b"/>
              <a:pathLst>
                <a:path w="6134100" h="3105150">
                  <a:moveTo>
                    <a:pt x="0" y="0"/>
                  </a:moveTo>
                  <a:lnTo>
                    <a:pt x="6134100" y="0"/>
                  </a:lnTo>
                  <a:lnTo>
                    <a:pt x="6134100" y="3105150"/>
                  </a:lnTo>
                  <a:lnTo>
                    <a:pt x="0" y="3105150"/>
                  </a:lnTo>
                  <a:lnTo>
                    <a:pt x="0" y="0"/>
                  </a:lnTo>
                  <a:close/>
                </a:path>
              </a:pathLst>
            </a:custGeom>
            <a:blipFill>
              <a:blip r:embed="rId10"/>
              <a:stretch>
                <a:fillRect l="-621" r="-621"/>
              </a:stretch>
            </a:blipFill>
          </p:spPr>
          <p:txBody>
            <a:bodyPr/>
            <a:lstStyle/>
            <a:p>
              <a:endParaRPr lang="el-GR"/>
            </a:p>
          </p:txBody>
        </p:sp>
      </p:grpSp>
      <p:grpSp>
        <p:nvGrpSpPr>
          <p:cNvPr id="32" name="Group 32"/>
          <p:cNvGrpSpPr>
            <a:grpSpLocks noChangeAspect="1"/>
          </p:cNvGrpSpPr>
          <p:nvPr/>
        </p:nvGrpSpPr>
        <p:grpSpPr>
          <a:xfrm>
            <a:off x="3924092" y="6069586"/>
            <a:ext cx="4600575" cy="2328862"/>
            <a:chOff x="0" y="0"/>
            <a:chExt cx="6134100" cy="3105150"/>
          </a:xfrm>
        </p:grpSpPr>
        <p:sp>
          <p:nvSpPr>
            <p:cNvPr id="33" name="Freeform 33" descr="Εικόνα που περιέχει αερόστατο θερμού αέρα  Το περιεχόμενο που δημιουργείται από ΑΙ μπορεί να μην είναι σωστό."/>
            <p:cNvSpPr/>
            <p:nvPr/>
          </p:nvSpPr>
          <p:spPr>
            <a:xfrm>
              <a:off x="0" y="0"/>
              <a:ext cx="6134100" cy="3105150"/>
            </a:xfrm>
            <a:custGeom>
              <a:avLst/>
              <a:gdLst/>
              <a:ahLst/>
              <a:cxnLst/>
              <a:rect l="l" t="t" r="r" b="b"/>
              <a:pathLst>
                <a:path w="6134100" h="3105150">
                  <a:moveTo>
                    <a:pt x="0" y="0"/>
                  </a:moveTo>
                  <a:lnTo>
                    <a:pt x="6134100" y="0"/>
                  </a:lnTo>
                  <a:lnTo>
                    <a:pt x="6134100" y="3105150"/>
                  </a:lnTo>
                  <a:lnTo>
                    <a:pt x="0" y="3105150"/>
                  </a:lnTo>
                  <a:lnTo>
                    <a:pt x="0" y="0"/>
                  </a:lnTo>
                  <a:close/>
                </a:path>
              </a:pathLst>
            </a:custGeom>
            <a:blipFill>
              <a:blip r:embed="rId10"/>
              <a:stretch>
                <a:fillRect l="-621" r="-621"/>
              </a:stretch>
            </a:blipFill>
          </p:spPr>
          <p:txBody>
            <a:bodyPr/>
            <a:lstStyle/>
            <a:p>
              <a:endParaRPr lang="el-GR"/>
            </a:p>
          </p:txBody>
        </p:sp>
      </p:grpSp>
      <p:grpSp>
        <p:nvGrpSpPr>
          <p:cNvPr id="34" name="Group 34"/>
          <p:cNvGrpSpPr>
            <a:grpSpLocks noChangeAspect="1"/>
          </p:cNvGrpSpPr>
          <p:nvPr/>
        </p:nvGrpSpPr>
        <p:grpSpPr>
          <a:xfrm>
            <a:off x="9163393" y="6047439"/>
            <a:ext cx="4600575" cy="2328862"/>
            <a:chOff x="0" y="0"/>
            <a:chExt cx="6134100" cy="3105150"/>
          </a:xfrm>
        </p:grpSpPr>
        <p:sp>
          <p:nvSpPr>
            <p:cNvPr id="35" name="Freeform 35" descr="Εικόνα που περιέχει αερόστατο θερμού αέρα  Το περιεχόμενο που δημιουργείται από ΑΙ μπορεί να μην είναι σωστό."/>
            <p:cNvSpPr/>
            <p:nvPr/>
          </p:nvSpPr>
          <p:spPr>
            <a:xfrm>
              <a:off x="0" y="0"/>
              <a:ext cx="6134100" cy="3105150"/>
            </a:xfrm>
            <a:custGeom>
              <a:avLst/>
              <a:gdLst/>
              <a:ahLst/>
              <a:cxnLst/>
              <a:rect l="l" t="t" r="r" b="b"/>
              <a:pathLst>
                <a:path w="6134100" h="3105150">
                  <a:moveTo>
                    <a:pt x="0" y="0"/>
                  </a:moveTo>
                  <a:lnTo>
                    <a:pt x="6134100" y="0"/>
                  </a:lnTo>
                  <a:lnTo>
                    <a:pt x="6134100" y="3105150"/>
                  </a:lnTo>
                  <a:lnTo>
                    <a:pt x="0" y="3105150"/>
                  </a:lnTo>
                  <a:lnTo>
                    <a:pt x="0" y="0"/>
                  </a:lnTo>
                  <a:close/>
                </a:path>
              </a:pathLst>
            </a:custGeom>
            <a:blipFill>
              <a:blip r:embed="rId10"/>
              <a:stretch>
                <a:fillRect l="-621" r="-621"/>
              </a:stretch>
            </a:blipFill>
          </p:spPr>
          <p:txBody>
            <a:bodyPr/>
            <a:lstStyle/>
            <a:p>
              <a:endParaRPr lang="el-GR"/>
            </a:p>
          </p:txBody>
        </p:sp>
      </p:grpSp>
      <p:sp>
        <p:nvSpPr>
          <p:cNvPr id="36" name="TextBox 36"/>
          <p:cNvSpPr txBox="1"/>
          <p:nvPr/>
        </p:nvSpPr>
        <p:spPr>
          <a:xfrm>
            <a:off x="4548216" y="856150"/>
            <a:ext cx="11015502" cy="1487587"/>
          </a:xfrm>
          <a:prstGeom prst="rect">
            <a:avLst/>
          </a:prstGeom>
        </p:spPr>
        <p:txBody>
          <a:bodyPr lIns="0" tIns="0" rIns="0" bIns="0" rtlCol="0" anchor="t">
            <a:spAutoFit/>
          </a:bodyPr>
          <a:lstStyle/>
          <a:p>
            <a:pPr>
              <a:lnSpc>
                <a:spcPts val="5832"/>
              </a:lnSpc>
            </a:pPr>
            <a:r>
              <a:rPr lang="es-ES" sz="5400" b="1" dirty="0">
                <a:solidFill>
                  <a:srgbClr val="C0FF99"/>
                </a:solidFill>
                <a:latin typeface="Georgia Bold"/>
                <a:ea typeface="Georgia Bold"/>
                <a:cs typeface="Georgia Bold"/>
                <a:sym typeface="Georgia Bold"/>
              </a:rPr>
              <a:t>Instrucciones para el trabajo en equipo</a:t>
            </a:r>
            <a:endParaRPr lang="en-US" sz="5400" b="1" dirty="0">
              <a:solidFill>
                <a:srgbClr val="C0FF99"/>
              </a:solidFill>
              <a:latin typeface="Georgia Bold"/>
              <a:ea typeface="Georgia Bold"/>
              <a:cs typeface="Georgia Bold"/>
              <a:sym typeface="Georgia Bold"/>
            </a:endParaRPr>
          </a:p>
        </p:txBody>
      </p:sp>
      <p:pic>
        <p:nvPicPr>
          <p:cNvPr id="37" name="Picture 2" descr="Cofinanciado por el programa Erasmus+ de la Unión Europea Horizontal">
            <a:extLst>
              <a:ext uri="{FF2B5EF4-FFF2-40B4-BE49-F238E27FC236}">
                <a16:creationId xmlns:a16="http://schemas.microsoft.com/office/drawing/2014/main" id="{CEF2BA6E-7D1E-1AE3-8FBA-A877F707B696}"/>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p:nvPr/>
        </p:nvGrpSpPr>
        <p:grpSpPr>
          <a:xfrm>
            <a:off x="846618" y="19828"/>
            <a:ext cx="13514840" cy="1988344"/>
            <a:chOff x="0" y="0"/>
            <a:chExt cx="18019786" cy="2651126"/>
          </a:xfrm>
        </p:grpSpPr>
        <p:sp>
          <p:nvSpPr>
            <p:cNvPr id="20" name="Freeform 20"/>
            <p:cNvSpPr/>
            <p:nvPr/>
          </p:nvSpPr>
          <p:spPr>
            <a:xfrm>
              <a:off x="0" y="0"/>
              <a:ext cx="18019785" cy="2651126"/>
            </a:xfrm>
            <a:custGeom>
              <a:avLst/>
              <a:gdLst/>
              <a:ahLst/>
              <a:cxnLst/>
              <a:rect l="l" t="t" r="r" b="b"/>
              <a:pathLst>
                <a:path w="18019785" h="2651126">
                  <a:moveTo>
                    <a:pt x="0" y="0"/>
                  </a:moveTo>
                  <a:lnTo>
                    <a:pt x="18019785" y="0"/>
                  </a:lnTo>
                  <a:lnTo>
                    <a:pt x="18019785" y="2651126"/>
                  </a:lnTo>
                  <a:lnTo>
                    <a:pt x="0" y="2651126"/>
                  </a:lnTo>
                  <a:close/>
                </a:path>
              </a:pathLst>
            </a:custGeom>
            <a:solidFill>
              <a:srgbClr val="000000">
                <a:alpha val="0"/>
              </a:srgbClr>
            </a:solidFill>
          </p:spPr>
          <p:txBody>
            <a:bodyPr/>
            <a:lstStyle/>
            <a:p>
              <a:endParaRPr lang="el-GR"/>
            </a:p>
          </p:txBody>
        </p:sp>
        <p:sp>
          <p:nvSpPr>
            <p:cNvPr id="21" name="TextBox 21"/>
            <p:cNvSpPr txBox="1"/>
            <p:nvPr/>
          </p:nvSpPr>
          <p:spPr>
            <a:xfrm>
              <a:off x="0" y="47625"/>
              <a:ext cx="18019786" cy="2603501"/>
            </a:xfrm>
            <a:prstGeom prst="rect">
              <a:avLst/>
            </a:prstGeom>
          </p:spPr>
          <p:txBody>
            <a:bodyPr lIns="0" tIns="0" rIns="0" bIns="0" rtlCol="0" anchor="ctr"/>
            <a:lstStyle/>
            <a:p>
              <a:pPr>
                <a:lnSpc>
                  <a:spcPts val="5832"/>
                </a:lnSpc>
              </a:pPr>
              <a:r>
                <a:rPr lang="es-ES" sz="5400" b="1" dirty="0">
                  <a:solidFill>
                    <a:srgbClr val="8D5CFF"/>
                  </a:solidFill>
                  <a:latin typeface="Georgia Bold"/>
                  <a:ea typeface="Georgia Bold"/>
                  <a:cs typeface="Georgia Bold"/>
                  <a:sym typeface="Georgia Bold"/>
                </a:rPr>
                <a:t>Cómo serán juzgadas tus ideas</a:t>
              </a:r>
              <a:endParaRPr lang="en-US" sz="5400" b="1" dirty="0">
                <a:solidFill>
                  <a:srgbClr val="8D5CFF"/>
                </a:solidFill>
                <a:latin typeface="Georgia Bold"/>
                <a:ea typeface="Georgia Bold"/>
                <a:cs typeface="Georgia Bold"/>
                <a:sym typeface="Georgia Bold"/>
              </a:endParaRPr>
            </a:p>
          </p:txBody>
        </p:sp>
      </p:grpSp>
      <p:grpSp>
        <p:nvGrpSpPr>
          <p:cNvPr id="22" name="Group 22"/>
          <p:cNvGrpSpPr>
            <a:grpSpLocks noChangeAspect="1"/>
          </p:cNvGrpSpPr>
          <p:nvPr/>
        </p:nvGrpSpPr>
        <p:grpSpPr>
          <a:xfrm>
            <a:off x="14526490" y="544438"/>
            <a:ext cx="3282540" cy="997420"/>
            <a:chOff x="0" y="0"/>
            <a:chExt cx="4376720" cy="1329894"/>
          </a:xfrm>
        </p:grpSpPr>
        <p:sp>
          <p:nvSpPr>
            <p:cNvPr id="23" name="Freeform 23" descr="Εικόνα που περιέχει γραφικά, γραφιστική, στιγμιότυπο οθόνης, γραμματοσειρά  Το περιεχόμενο που δημιουργείται από AI ενδέχεται να είναι εσφαλμένο."/>
            <p:cNvSpPr/>
            <p:nvPr/>
          </p:nvSpPr>
          <p:spPr>
            <a:xfrm>
              <a:off x="0" y="0"/>
              <a:ext cx="4376674" cy="1329944"/>
            </a:xfrm>
            <a:custGeom>
              <a:avLst/>
              <a:gdLst/>
              <a:ahLst/>
              <a:cxnLst/>
              <a:rect l="l" t="t" r="r" b="b"/>
              <a:pathLst>
                <a:path w="4376674" h="1329944">
                  <a:moveTo>
                    <a:pt x="0" y="0"/>
                  </a:moveTo>
                  <a:lnTo>
                    <a:pt x="4376674" y="0"/>
                  </a:lnTo>
                  <a:lnTo>
                    <a:pt x="4376674" y="1329944"/>
                  </a:lnTo>
                  <a:lnTo>
                    <a:pt x="0" y="1329944"/>
                  </a:lnTo>
                  <a:lnTo>
                    <a:pt x="0" y="0"/>
                  </a:lnTo>
                  <a:close/>
                </a:path>
              </a:pathLst>
            </a:custGeom>
            <a:blipFill>
              <a:blip r:embed="rId9"/>
              <a:stretch>
                <a:fillRect r="-1" b="3"/>
              </a:stretch>
            </a:blipFill>
          </p:spPr>
          <p:txBody>
            <a:bodyPr/>
            <a:lstStyle/>
            <a:p>
              <a:endParaRPr lang="el-GR"/>
            </a:p>
          </p:txBody>
        </p:sp>
      </p:grpSp>
      <p:sp>
        <p:nvSpPr>
          <p:cNvPr id="24" name="TextBox 24"/>
          <p:cNvSpPr txBox="1"/>
          <p:nvPr/>
        </p:nvSpPr>
        <p:spPr>
          <a:xfrm>
            <a:off x="2682843" y="1951023"/>
            <a:ext cx="12673913" cy="1231106"/>
          </a:xfrm>
          <a:prstGeom prst="rect">
            <a:avLst/>
          </a:prstGeom>
        </p:spPr>
        <p:txBody>
          <a:bodyPr lIns="0" tIns="0" rIns="0" bIns="0" rtlCol="0" anchor="t">
            <a:spAutoFit/>
          </a:bodyPr>
          <a:lstStyle/>
          <a:p>
            <a:pPr algn="ctr">
              <a:lnSpc>
                <a:spcPts val="3240"/>
              </a:lnSpc>
            </a:pPr>
            <a:r>
              <a:rPr lang="es-ES" sz="2700" dirty="0">
                <a:solidFill>
                  <a:srgbClr val="19112C"/>
                </a:solidFill>
                <a:latin typeface="Arial"/>
                <a:ea typeface="Arial"/>
                <a:cs typeface="Arial"/>
                <a:sym typeface="Arial"/>
              </a:rPr>
              <a:t>Tu idea será evaluada por un panel de expertos.</a:t>
            </a:r>
          </a:p>
          <a:p>
            <a:pPr algn="ctr">
              <a:lnSpc>
                <a:spcPts val="3240"/>
              </a:lnSpc>
            </a:pPr>
            <a:endParaRPr lang="en-US" sz="2700" dirty="0">
              <a:solidFill>
                <a:srgbClr val="19112C"/>
              </a:solidFill>
              <a:latin typeface="Arial"/>
              <a:ea typeface="Arial"/>
              <a:cs typeface="Arial"/>
              <a:sym typeface="Arial"/>
            </a:endParaRPr>
          </a:p>
          <a:p>
            <a:pPr algn="ctr">
              <a:lnSpc>
                <a:spcPts val="3240"/>
              </a:lnSpc>
            </a:pPr>
            <a:r>
              <a:rPr lang="en-US" sz="2700" b="1" dirty="0">
                <a:solidFill>
                  <a:srgbClr val="19112C"/>
                </a:solidFill>
                <a:latin typeface="Arial Bold"/>
                <a:ea typeface="Arial Bold"/>
                <a:cs typeface="Arial Bold"/>
                <a:sym typeface="Arial Bold"/>
              </a:rPr>
              <a:t>CRITERIOS DE EVALUACIÓN</a:t>
            </a:r>
          </a:p>
        </p:txBody>
      </p:sp>
      <p:sp>
        <p:nvSpPr>
          <p:cNvPr id="25" name="TextBox 25"/>
          <p:cNvSpPr txBox="1"/>
          <p:nvPr/>
        </p:nvSpPr>
        <p:spPr>
          <a:xfrm>
            <a:off x="1787505" y="6866235"/>
            <a:ext cx="2176860" cy="923330"/>
          </a:xfrm>
          <a:prstGeom prst="rect">
            <a:avLst/>
          </a:prstGeom>
        </p:spPr>
        <p:txBody>
          <a:bodyPr lIns="0" tIns="0" rIns="0" bIns="0" rtlCol="0" anchor="t">
            <a:spAutoFit/>
          </a:bodyPr>
          <a:lstStyle/>
          <a:p>
            <a:pPr algn="ctr">
              <a:lnSpc>
                <a:spcPts val="3600"/>
              </a:lnSpc>
            </a:pPr>
            <a:r>
              <a:rPr lang="en-US" sz="3000" b="1" dirty="0" err="1">
                <a:solidFill>
                  <a:srgbClr val="8D5CFF"/>
                </a:solidFill>
                <a:latin typeface="Arial Bold"/>
                <a:ea typeface="Arial Bold"/>
                <a:cs typeface="Arial Bold"/>
                <a:sym typeface="Arial Bold"/>
              </a:rPr>
              <a:t>Creatividad</a:t>
            </a:r>
            <a:r>
              <a:rPr lang="en-US" sz="3000" dirty="0">
                <a:solidFill>
                  <a:srgbClr val="8D5CFF"/>
                </a:solidFill>
                <a:latin typeface="Arial"/>
                <a:ea typeface="Arial"/>
                <a:cs typeface="Arial"/>
                <a:sym typeface="Arial"/>
              </a:rPr>
              <a:t> </a:t>
            </a:r>
          </a:p>
          <a:p>
            <a:pPr algn="ctr">
              <a:lnSpc>
                <a:spcPts val="3600"/>
              </a:lnSpc>
            </a:pPr>
            <a:endParaRPr lang="en-US" sz="3000" dirty="0">
              <a:solidFill>
                <a:srgbClr val="8D5CFF"/>
              </a:solidFill>
              <a:latin typeface="Arial"/>
              <a:ea typeface="Arial"/>
              <a:cs typeface="Arial"/>
              <a:sym typeface="Arial"/>
            </a:endParaRPr>
          </a:p>
        </p:txBody>
      </p:sp>
      <p:sp>
        <p:nvSpPr>
          <p:cNvPr id="26" name="TextBox 26"/>
          <p:cNvSpPr txBox="1"/>
          <p:nvPr/>
        </p:nvSpPr>
        <p:spPr>
          <a:xfrm>
            <a:off x="4903101" y="6866233"/>
            <a:ext cx="2176860" cy="989439"/>
          </a:xfrm>
          <a:prstGeom prst="rect">
            <a:avLst/>
          </a:prstGeom>
        </p:spPr>
        <p:txBody>
          <a:bodyPr lIns="0" tIns="0" rIns="0" bIns="0" rtlCol="0" anchor="t">
            <a:spAutoFit/>
          </a:bodyPr>
          <a:lstStyle/>
          <a:p>
            <a:pPr algn="ctr">
              <a:lnSpc>
                <a:spcPts val="3600"/>
              </a:lnSpc>
            </a:pPr>
            <a:r>
              <a:rPr lang="en-US" sz="3000" b="1" dirty="0">
                <a:solidFill>
                  <a:srgbClr val="8D5CFF"/>
                </a:solidFill>
                <a:latin typeface="Arial Bold"/>
                <a:ea typeface="Arial Bold"/>
                <a:cs typeface="Arial Bold"/>
                <a:sym typeface="Arial Bold"/>
              </a:rPr>
              <a:t>Feasibility</a:t>
            </a:r>
          </a:p>
          <a:p>
            <a:pPr algn="ctr">
              <a:lnSpc>
                <a:spcPts val="3600"/>
              </a:lnSpc>
            </a:pPr>
            <a:endParaRPr lang="en-US" sz="3000" b="1" dirty="0">
              <a:solidFill>
                <a:srgbClr val="8D5CFF"/>
              </a:solidFill>
              <a:latin typeface="Arial Bold"/>
              <a:ea typeface="Arial Bold"/>
              <a:cs typeface="Arial Bold"/>
              <a:sym typeface="Arial Bold"/>
            </a:endParaRPr>
          </a:p>
        </p:txBody>
      </p:sp>
      <p:sp>
        <p:nvSpPr>
          <p:cNvPr id="27" name="TextBox 27"/>
          <p:cNvSpPr txBox="1"/>
          <p:nvPr/>
        </p:nvSpPr>
        <p:spPr>
          <a:xfrm>
            <a:off x="7815908" y="6866233"/>
            <a:ext cx="2674617" cy="923330"/>
          </a:xfrm>
          <a:prstGeom prst="rect">
            <a:avLst/>
          </a:prstGeom>
        </p:spPr>
        <p:txBody>
          <a:bodyPr lIns="0" tIns="0" rIns="0" bIns="0" rtlCol="0" anchor="t">
            <a:spAutoFit/>
          </a:bodyPr>
          <a:lstStyle/>
          <a:p>
            <a:pPr algn="ctr">
              <a:lnSpc>
                <a:spcPts val="3600"/>
              </a:lnSpc>
            </a:pPr>
            <a:r>
              <a:rPr lang="en-US" sz="3000" b="1" dirty="0" err="1">
                <a:solidFill>
                  <a:srgbClr val="8D5CFF"/>
                </a:solidFill>
                <a:latin typeface="Arial Bold"/>
                <a:ea typeface="Arial Bold"/>
                <a:cs typeface="Arial Bold"/>
                <a:sym typeface="Arial Bold"/>
              </a:rPr>
              <a:t>Sostenibilidad</a:t>
            </a:r>
            <a:endParaRPr lang="en-US" sz="3000" b="1" dirty="0">
              <a:solidFill>
                <a:srgbClr val="8D5CFF"/>
              </a:solidFill>
              <a:latin typeface="Arial Bold"/>
              <a:ea typeface="Arial Bold"/>
              <a:cs typeface="Arial Bold"/>
              <a:sym typeface="Arial Bold"/>
            </a:endParaRPr>
          </a:p>
          <a:p>
            <a:pPr algn="ctr">
              <a:lnSpc>
                <a:spcPts val="3600"/>
              </a:lnSpc>
            </a:pPr>
            <a:endParaRPr lang="en-US" sz="3000" b="1" dirty="0">
              <a:solidFill>
                <a:srgbClr val="8D5CFF"/>
              </a:solidFill>
              <a:latin typeface="Arial Bold"/>
              <a:ea typeface="Arial Bold"/>
              <a:cs typeface="Arial Bold"/>
              <a:sym typeface="Arial Bold"/>
            </a:endParaRPr>
          </a:p>
        </p:txBody>
      </p:sp>
      <p:sp>
        <p:nvSpPr>
          <p:cNvPr id="28" name="TextBox 28"/>
          <p:cNvSpPr txBox="1"/>
          <p:nvPr/>
        </p:nvSpPr>
        <p:spPr>
          <a:xfrm>
            <a:off x="11263344" y="6866233"/>
            <a:ext cx="2176860" cy="923330"/>
          </a:xfrm>
          <a:prstGeom prst="rect">
            <a:avLst/>
          </a:prstGeom>
        </p:spPr>
        <p:txBody>
          <a:bodyPr lIns="0" tIns="0" rIns="0" bIns="0" rtlCol="0" anchor="t">
            <a:spAutoFit/>
          </a:bodyPr>
          <a:lstStyle/>
          <a:p>
            <a:pPr algn="ctr">
              <a:lnSpc>
                <a:spcPts val="3600"/>
              </a:lnSpc>
            </a:pPr>
            <a:r>
              <a:rPr lang="en-US" sz="3000" b="1" dirty="0">
                <a:solidFill>
                  <a:srgbClr val="8D5CFF"/>
                </a:solidFill>
                <a:latin typeface="Arial Bold"/>
                <a:ea typeface="Arial Bold"/>
                <a:cs typeface="Arial Bold"/>
                <a:sym typeface="Arial Bold"/>
              </a:rPr>
              <a:t>Impacto </a:t>
            </a:r>
            <a:r>
              <a:rPr lang="en-US" sz="3000" b="1" dirty="0" err="1">
                <a:solidFill>
                  <a:srgbClr val="8D5CFF"/>
                </a:solidFill>
                <a:latin typeface="Arial Bold"/>
                <a:ea typeface="Arial Bold"/>
                <a:cs typeface="Arial Bold"/>
                <a:sym typeface="Arial Bold"/>
              </a:rPr>
              <a:t>empresarial</a:t>
            </a:r>
            <a:endParaRPr lang="en-US" sz="3000" b="1" dirty="0">
              <a:solidFill>
                <a:srgbClr val="8D5CFF"/>
              </a:solidFill>
              <a:latin typeface="Arial Bold"/>
              <a:ea typeface="Arial Bold"/>
              <a:cs typeface="Arial Bold"/>
              <a:sym typeface="Arial Bold"/>
            </a:endParaRPr>
          </a:p>
        </p:txBody>
      </p:sp>
      <p:sp>
        <p:nvSpPr>
          <p:cNvPr id="29" name="TextBox 29"/>
          <p:cNvSpPr txBox="1"/>
          <p:nvPr/>
        </p:nvSpPr>
        <p:spPr>
          <a:xfrm>
            <a:off x="14120842" y="6866235"/>
            <a:ext cx="2471826" cy="923330"/>
          </a:xfrm>
          <a:prstGeom prst="rect">
            <a:avLst/>
          </a:prstGeom>
        </p:spPr>
        <p:txBody>
          <a:bodyPr lIns="0" tIns="0" rIns="0" bIns="0" rtlCol="0" anchor="t">
            <a:spAutoFit/>
          </a:bodyPr>
          <a:lstStyle/>
          <a:p>
            <a:pPr algn="ctr">
              <a:lnSpc>
                <a:spcPts val="3600"/>
              </a:lnSpc>
            </a:pPr>
            <a:r>
              <a:rPr lang="en-US" sz="3000" b="1" dirty="0">
                <a:solidFill>
                  <a:srgbClr val="8D5CFF"/>
                </a:solidFill>
                <a:latin typeface="Arial Bold"/>
                <a:ea typeface="Arial Bold"/>
                <a:cs typeface="Arial Bold"/>
                <a:sym typeface="Arial Bold"/>
              </a:rPr>
              <a:t>Calidad de </a:t>
            </a:r>
            <a:r>
              <a:rPr lang="en-US" sz="3000" b="1" dirty="0" err="1">
                <a:solidFill>
                  <a:srgbClr val="8D5CFF"/>
                </a:solidFill>
                <a:latin typeface="Arial Bold"/>
                <a:ea typeface="Arial Bold"/>
                <a:cs typeface="Arial Bold"/>
                <a:sym typeface="Arial Bold"/>
              </a:rPr>
              <a:t>presentación</a:t>
            </a:r>
            <a:endParaRPr lang="en-US" sz="3000" b="1" dirty="0">
              <a:solidFill>
                <a:srgbClr val="8D5CFF"/>
              </a:solidFill>
              <a:latin typeface="Arial Bold"/>
              <a:ea typeface="Arial Bold"/>
              <a:cs typeface="Arial Bold"/>
              <a:sym typeface="Arial Bold"/>
            </a:endParaRPr>
          </a:p>
        </p:txBody>
      </p:sp>
      <p:grpSp>
        <p:nvGrpSpPr>
          <p:cNvPr id="30" name="Group 30"/>
          <p:cNvGrpSpPr>
            <a:grpSpLocks noChangeAspect="1"/>
          </p:cNvGrpSpPr>
          <p:nvPr/>
        </p:nvGrpSpPr>
        <p:grpSpPr>
          <a:xfrm>
            <a:off x="1132486" y="3284523"/>
            <a:ext cx="16219713" cy="3343586"/>
            <a:chOff x="0" y="0"/>
            <a:chExt cx="21626284" cy="4458114"/>
          </a:xfrm>
        </p:grpSpPr>
        <p:sp>
          <p:nvSpPr>
            <p:cNvPr id="31" name="Freeform 31"/>
            <p:cNvSpPr/>
            <p:nvPr/>
          </p:nvSpPr>
          <p:spPr>
            <a:xfrm>
              <a:off x="0" y="0"/>
              <a:ext cx="21626322" cy="4458081"/>
            </a:xfrm>
            <a:custGeom>
              <a:avLst/>
              <a:gdLst/>
              <a:ahLst/>
              <a:cxnLst/>
              <a:rect l="l" t="t" r="r" b="b"/>
              <a:pathLst>
                <a:path w="21626322" h="4458081">
                  <a:moveTo>
                    <a:pt x="0" y="0"/>
                  </a:moveTo>
                  <a:lnTo>
                    <a:pt x="21626322" y="0"/>
                  </a:lnTo>
                  <a:lnTo>
                    <a:pt x="21626322" y="4458081"/>
                  </a:lnTo>
                  <a:lnTo>
                    <a:pt x="0" y="4458081"/>
                  </a:lnTo>
                  <a:lnTo>
                    <a:pt x="0" y="0"/>
                  </a:lnTo>
                  <a:close/>
                </a:path>
              </a:pathLst>
            </a:custGeom>
            <a:blipFill>
              <a:blip r:embed="rId10"/>
              <a:stretch>
                <a:fillRect l="-1112" t="-1112"/>
              </a:stretch>
            </a:blipFill>
          </p:spPr>
          <p:txBody>
            <a:bodyPr/>
            <a:lstStyle/>
            <a:p>
              <a:endParaRPr lang="el-GR"/>
            </a:p>
          </p:txBody>
        </p:sp>
      </p:grpSp>
      <p:pic>
        <p:nvPicPr>
          <p:cNvPr id="32" name="Picture 2" descr="Cofinanciado por el programa Erasmus+ de la Unión Europea Horizontal">
            <a:extLst>
              <a:ext uri="{FF2B5EF4-FFF2-40B4-BE49-F238E27FC236}">
                <a16:creationId xmlns:a16="http://schemas.microsoft.com/office/drawing/2014/main" id="{E2704A98-239A-2856-A8D1-ABB515B48019}"/>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p:nvPr/>
        </p:nvGrpSpPr>
        <p:grpSpPr>
          <a:xfrm>
            <a:off x="846620" y="547688"/>
            <a:ext cx="13679871" cy="1988345"/>
            <a:chOff x="0" y="0"/>
            <a:chExt cx="18239828" cy="2651126"/>
          </a:xfrm>
        </p:grpSpPr>
        <p:sp>
          <p:nvSpPr>
            <p:cNvPr id="20" name="Freeform 20"/>
            <p:cNvSpPr/>
            <p:nvPr/>
          </p:nvSpPr>
          <p:spPr>
            <a:xfrm>
              <a:off x="0" y="0"/>
              <a:ext cx="18239828" cy="2651126"/>
            </a:xfrm>
            <a:custGeom>
              <a:avLst/>
              <a:gdLst/>
              <a:ahLst/>
              <a:cxnLst/>
              <a:rect l="l" t="t" r="r" b="b"/>
              <a:pathLst>
                <a:path w="18239828" h="2651126">
                  <a:moveTo>
                    <a:pt x="0" y="0"/>
                  </a:moveTo>
                  <a:lnTo>
                    <a:pt x="18239828" y="0"/>
                  </a:lnTo>
                  <a:lnTo>
                    <a:pt x="18239828" y="2651126"/>
                  </a:lnTo>
                  <a:lnTo>
                    <a:pt x="0" y="2651126"/>
                  </a:lnTo>
                  <a:close/>
                </a:path>
              </a:pathLst>
            </a:custGeom>
            <a:solidFill>
              <a:srgbClr val="000000">
                <a:alpha val="0"/>
              </a:srgbClr>
            </a:solidFill>
          </p:spPr>
          <p:txBody>
            <a:bodyPr/>
            <a:lstStyle/>
            <a:p>
              <a:endParaRPr lang="el-GR"/>
            </a:p>
          </p:txBody>
        </p:sp>
        <p:sp>
          <p:nvSpPr>
            <p:cNvPr id="21" name="TextBox 21"/>
            <p:cNvSpPr txBox="1"/>
            <p:nvPr/>
          </p:nvSpPr>
          <p:spPr>
            <a:xfrm>
              <a:off x="0" y="66675"/>
              <a:ext cx="18239828" cy="2584451"/>
            </a:xfrm>
            <a:prstGeom prst="rect">
              <a:avLst/>
            </a:prstGeom>
          </p:spPr>
          <p:txBody>
            <a:bodyPr lIns="0" tIns="0" rIns="0" bIns="0" rtlCol="0" anchor="ctr"/>
            <a:lstStyle/>
            <a:p>
              <a:pPr>
                <a:lnSpc>
                  <a:spcPts val="6480"/>
                </a:lnSpc>
              </a:pPr>
              <a:r>
                <a:rPr lang="en-US" sz="6000" b="1" dirty="0" err="1">
                  <a:solidFill>
                    <a:srgbClr val="19112C"/>
                  </a:solidFill>
                  <a:latin typeface="Georgia Bold"/>
                  <a:ea typeface="Georgia Bold"/>
                  <a:cs typeface="Georgia Bold"/>
                  <a:sym typeface="Georgia Bold"/>
                </a:rPr>
                <a:t>Estructura</a:t>
              </a:r>
              <a:r>
                <a:rPr lang="en-US" sz="6000" b="1" dirty="0">
                  <a:solidFill>
                    <a:srgbClr val="19112C"/>
                  </a:solidFill>
                  <a:latin typeface="Georgia Bold"/>
                  <a:ea typeface="Georgia Bold"/>
                  <a:cs typeface="Georgia Bold"/>
                  <a:sym typeface="Georgia Bold"/>
                </a:rPr>
                <a:t> del </a:t>
              </a:r>
              <a:r>
                <a:rPr lang="en-US" sz="6000" b="1" dirty="0" err="1">
                  <a:solidFill>
                    <a:srgbClr val="19112C"/>
                  </a:solidFill>
                  <a:latin typeface="Georgia Bold"/>
                  <a:ea typeface="Georgia Bold"/>
                  <a:cs typeface="Georgia Bold"/>
                  <a:sym typeface="Georgia Bold"/>
                </a:rPr>
                <a:t>Ideathon</a:t>
              </a:r>
              <a:endParaRPr lang="en-US" sz="6000" b="1" dirty="0">
                <a:solidFill>
                  <a:srgbClr val="19112C"/>
                </a:solidFill>
                <a:latin typeface="Georgia Bold"/>
                <a:ea typeface="Georgia Bold"/>
                <a:cs typeface="Georgia Bold"/>
                <a:sym typeface="Georgia Bold"/>
              </a:endParaRPr>
            </a:p>
          </p:txBody>
        </p:sp>
      </p:grpSp>
      <p:grpSp>
        <p:nvGrpSpPr>
          <p:cNvPr id="22" name="Group 22"/>
          <p:cNvGrpSpPr/>
          <p:nvPr/>
        </p:nvGrpSpPr>
        <p:grpSpPr>
          <a:xfrm>
            <a:off x="1975500" y="3600392"/>
            <a:ext cx="1647000" cy="1647000"/>
            <a:chOff x="0" y="0"/>
            <a:chExt cx="2196000" cy="2196000"/>
          </a:xfrm>
        </p:grpSpPr>
        <p:sp>
          <p:nvSpPr>
            <p:cNvPr id="23" name="Freeform 23"/>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75C83E"/>
            </a:solidFill>
          </p:spPr>
          <p:txBody>
            <a:bodyPr/>
            <a:lstStyle/>
            <a:p>
              <a:endParaRPr lang="el-GR"/>
            </a:p>
          </p:txBody>
        </p:sp>
      </p:grpSp>
      <p:sp>
        <p:nvSpPr>
          <p:cNvPr id="24" name="Freeform 24"/>
          <p:cNvSpPr/>
          <p:nvPr/>
        </p:nvSpPr>
        <p:spPr>
          <a:xfrm>
            <a:off x="2326500" y="3951392"/>
            <a:ext cx="945000" cy="945000"/>
          </a:xfrm>
          <a:custGeom>
            <a:avLst/>
            <a:gdLst/>
            <a:ahLst/>
            <a:cxnLst/>
            <a:rect l="l" t="t" r="r" b="b"/>
            <a:pathLst>
              <a:path w="945000" h="945000">
                <a:moveTo>
                  <a:pt x="0" y="0"/>
                </a:moveTo>
                <a:lnTo>
                  <a:pt x="945000" y="0"/>
                </a:lnTo>
                <a:lnTo>
                  <a:pt x="945000" y="944999"/>
                </a:lnTo>
                <a:lnTo>
                  <a:pt x="0" y="9449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25" name="TextBox 25"/>
          <p:cNvSpPr txBox="1"/>
          <p:nvPr/>
        </p:nvSpPr>
        <p:spPr>
          <a:xfrm>
            <a:off x="1444238" y="5736579"/>
            <a:ext cx="2709525" cy="844718"/>
          </a:xfrm>
          <a:prstGeom prst="rect">
            <a:avLst/>
          </a:prstGeom>
        </p:spPr>
        <p:txBody>
          <a:bodyPr lIns="0" tIns="0" rIns="0" bIns="0" rtlCol="0" anchor="t">
            <a:spAutoFit/>
          </a:bodyPr>
          <a:lstStyle/>
          <a:p>
            <a:pPr algn="ctr">
              <a:lnSpc>
                <a:spcPts val="3359"/>
              </a:lnSpc>
            </a:pPr>
            <a:r>
              <a:rPr lang="en-US" sz="2799" b="1" dirty="0" err="1">
                <a:solidFill>
                  <a:srgbClr val="8D5CFF"/>
                </a:solidFill>
                <a:latin typeface="Arial Bold"/>
                <a:ea typeface="Arial Bold"/>
                <a:cs typeface="Arial Bold"/>
                <a:sym typeface="Arial Bold"/>
              </a:rPr>
              <a:t>Formación</a:t>
            </a:r>
            <a:r>
              <a:rPr lang="en-US" sz="2799" b="1" dirty="0">
                <a:solidFill>
                  <a:srgbClr val="8D5CFF"/>
                </a:solidFill>
                <a:latin typeface="Arial Bold"/>
                <a:ea typeface="Arial Bold"/>
                <a:cs typeface="Arial Bold"/>
                <a:sym typeface="Arial Bold"/>
              </a:rPr>
              <a:t> de </a:t>
            </a:r>
            <a:r>
              <a:rPr lang="en-US" sz="2799" b="1" dirty="0" err="1">
                <a:solidFill>
                  <a:srgbClr val="8D5CFF"/>
                </a:solidFill>
                <a:latin typeface="Arial Bold"/>
                <a:ea typeface="Arial Bold"/>
                <a:cs typeface="Arial Bold"/>
                <a:sym typeface="Arial Bold"/>
              </a:rPr>
              <a:t>equipos</a:t>
            </a:r>
            <a:endParaRPr lang="en-US" sz="2799" b="1" dirty="0">
              <a:solidFill>
                <a:srgbClr val="8D5CFF"/>
              </a:solidFill>
              <a:latin typeface="Arial Bold"/>
              <a:ea typeface="Arial Bold"/>
              <a:cs typeface="Arial Bold"/>
              <a:sym typeface="Arial Bold"/>
            </a:endParaRPr>
          </a:p>
        </p:txBody>
      </p:sp>
      <p:grpSp>
        <p:nvGrpSpPr>
          <p:cNvPr id="26" name="Group 26"/>
          <p:cNvGrpSpPr/>
          <p:nvPr/>
        </p:nvGrpSpPr>
        <p:grpSpPr>
          <a:xfrm>
            <a:off x="5148000" y="3600392"/>
            <a:ext cx="1647000" cy="1647000"/>
            <a:chOff x="0" y="0"/>
            <a:chExt cx="2196000" cy="2196000"/>
          </a:xfrm>
        </p:grpSpPr>
        <p:sp>
          <p:nvSpPr>
            <p:cNvPr id="27" name="Freeform 27"/>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8D5CFF"/>
            </a:solidFill>
          </p:spPr>
          <p:txBody>
            <a:bodyPr/>
            <a:lstStyle/>
            <a:p>
              <a:endParaRPr lang="el-GR"/>
            </a:p>
          </p:txBody>
        </p:sp>
      </p:grpSp>
      <p:sp>
        <p:nvSpPr>
          <p:cNvPr id="28" name="Freeform 28"/>
          <p:cNvSpPr/>
          <p:nvPr/>
        </p:nvSpPr>
        <p:spPr>
          <a:xfrm>
            <a:off x="5499000" y="3951392"/>
            <a:ext cx="945000" cy="945000"/>
          </a:xfrm>
          <a:custGeom>
            <a:avLst/>
            <a:gdLst/>
            <a:ahLst/>
            <a:cxnLst/>
            <a:rect l="l" t="t" r="r" b="b"/>
            <a:pathLst>
              <a:path w="945000" h="945000">
                <a:moveTo>
                  <a:pt x="0" y="0"/>
                </a:moveTo>
                <a:lnTo>
                  <a:pt x="945000" y="0"/>
                </a:lnTo>
                <a:lnTo>
                  <a:pt x="945000" y="944999"/>
                </a:lnTo>
                <a:lnTo>
                  <a:pt x="0" y="9449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29" name="TextBox 29"/>
          <p:cNvSpPr txBox="1"/>
          <p:nvPr/>
        </p:nvSpPr>
        <p:spPr>
          <a:xfrm>
            <a:off x="4616738" y="5736579"/>
            <a:ext cx="2709525" cy="857250"/>
          </a:xfrm>
          <a:prstGeom prst="rect">
            <a:avLst/>
          </a:prstGeom>
        </p:spPr>
        <p:txBody>
          <a:bodyPr lIns="0" tIns="0" rIns="0" bIns="0" rtlCol="0" anchor="t">
            <a:spAutoFit/>
          </a:bodyPr>
          <a:lstStyle/>
          <a:p>
            <a:pPr algn="ctr">
              <a:lnSpc>
                <a:spcPts val="3359"/>
              </a:lnSpc>
            </a:pPr>
            <a:r>
              <a:rPr lang="en-US" sz="2799" b="1" dirty="0" err="1">
                <a:solidFill>
                  <a:srgbClr val="8D5CFF"/>
                </a:solidFill>
                <a:latin typeface="Arial Bold"/>
                <a:ea typeface="Arial Bold"/>
                <a:cs typeface="Arial Bold"/>
                <a:sym typeface="Arial Bold"/>
              </a:rPr>
              <a:t>Contenido</a:t>
            </a:r>
            <a:r>
              <a:rPr lang="en-US" sz="2799" b="1" dirty="0">
                <a:solidFill>
                  <a:srgbClr val="8D5CFF"/>
                </a:solidFill>
                <a:latin typeface="Arial Bold"/>
                <a:ea typeface="Arial Bold"/>
                <a:cs typeface="Arial Bold"/>
                <a:sym typeface="Arial Bold"/>
              </a:rPr>
              <a:t> </a:t>
            </a:r>
            <a:r>
              <a:rPr lang="en-US" sz="2799" b="1" dirty="0" err="1">
                <a:solidFill>
                  <a:srgbClr val="8D5CFF"/>
                </a:solidFill>
                <a:latin typeface="Arial Bold"/>
                <a:ea typeface="Arial Bold"/>
                <a:cs typeface="Arial Bold"/>
                <a:sym typeface="Arial Bold"/>
              </a:rPr>
              <a:t>teórico</a:t>
            </a:r>
            <a:endParaRPr lang="en-US" sz="2799" b="1" dirty="0">
              <a:solidFill>
                <a:srgbClr val="8D5CFF"/>
              </a:solidFill>
              <a:latin typeface="Arial Bold"/>
              <a:ea typeface="Arial Bold"/>
              <a:cs typeface="Arial Bold"/>
              <a:sym typeface="Arial Bold"/>
            </a:endParaRPr>
          </a:p>
        </p:txBody>
      </p:sp>
      <p:grpSp>
        <p:nvGrpSpPr>
          <p:cNvPr id="30" name="Group 30"/>
          <p:cNvGrpSpPr/>
          <p:nvPr/>
        </p:nvGrpSpPr>
        <p:grpSpPr>
          <a:xfrm>
            <a:off x="8320500" y="3600392"/>
            <a:ext cx="1647000" cy="1647000"/>
            <a:chOff x="0" y="0"/>
            <a:chExt cx="2196000" cy="2196000"/>
          </a:xfrm>
        </p:grpSpPr>
        <p:sp>
          <p:nvSpPr>
            <p:cNvPr id="31" name="Freeform 31"/>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75C83E"/>
            </a:solidFill>
          </p:spPr>
          <p:txBody>
            <a:bodyPr/>
            <a:lstStyle/>
            <a:p>
              <a:endParaRPr lang="el-GR"/>
            </a:p>
          </p:txBody>
        </p:sp>
      </p:grpSp>
      <p:sp>
        <p:nvSpPr>
          <p:cNvPr id="32" name="Freeform 32"/>
          <p:cNvSpPr/>
          <p:nvPr/>
        </p:nvSpPr>
        <p:spPr>
          <a:xfrm>
            <a:off x="8671500" y="3951392"/>
            <a:ext cx="945000" cy="945000"/>
          </a:xfrm>
          <a:custGeom>
            <a:avLst/>
            <a:gdLst/>
            <a:ahLst/>
            <a:cxnLst/>
            <a:rect l="l" t="t" r="r" b="b"/>
            <a:pathLst>
              <a:path w="945000" h="945000">
                <a:moveTo>
                  <a:pt x="0" y="0"/>
                </a:moveTo>
                <a:lnTo>
                  <a:pt x="945000" y="0"/>
                </a:lnTo>
                <a:lnTo>
                  <a:pt x="945000" y="944999"/>
                </a:lnTo>
                <a:lnTo>
                  <a:pt x="0" y="9449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33" name="TextBox 33"/>
          <p:cNvSpPr txBox="1"/>
          <p:nvPr/>
        </p:nvSpPr>
        <p:spPr>
          <a:xfrm>
            <a:off x="7789237" y="5736579"/>
            <a:ext cx="2709525" cy="844718"/>
          </a:xfrm>
          <a:prstGeom prst="rect">
            <a:avLst/>
          </a:prstGeom>
        </p:spPr>
        <p:txBody>
          <a:bodyPr lIns="0" tIns="0" rIns="0" bIns="0" rtlCol="0" anchor="t">
            <a:spAutoFit/>
          </a:bodyPr>
          <a:lstStyle/>
          <a:p>
            <a:pPr algn="ctr">
              <a:lnSpc>
                <a:spcPts val="3359"/>
              </a:lnSpc>
            </a:pPr>
            <a:r>
              <a:rPr lang="en-US" sz="2799" b="1" dirty="0" err="1">
                <a:solidFill>
                  <a:srgbClr val="8D5CFF"/>
                </a:solidFill>
                <a:latin typeface="Arial Bold"/>
                <a:ea typeface="Arial Bold"/>
                <a:cs typeface="Arial Bold"/>
                <a:sym typeface="Arial Bold"/>
              </a:rPr>
              <a:t>Trabajo</a:t>
            </a:r>
            <a:r>
              <a:rPr lang="en-US" sz="2799" b="1" dirty="0">
                <a:solidFill>
                  <a:srgbClr val="8D5CFF"/>
                </a:solidFill>
                <a:latin typeface="Arial Bold"/>
                <a:ea typeface="Arial Bold"/>
                <a:cs typeface="Arial Bold"/>
                <a:sym typeface="Arial Bold"/>
              </a:rPr>
              <a:t> </a:t>
            </a:r>
            <a:r>
              <a:rPr lang="en-US" sz="2799" b="1" dirty="0" err="1">
                <a:solidFill>
                  <a:srgbClr val="8D5CFF"/>
                </a:solidFill>
                <a:latin typeface="Arial Bold"/>
                <a:ea typeface="Arial Bold"/>
                <a:cs typeface="Arial Bold"/>
                <a:sym typeface="Arial Bold"/>
              </a:rPr>
              <a:t>en</a:t>
            </a:r>
            <a:r>
              <a:rPr lang="en-US" sz="2799" b="1" dirty="0">
                <a:solidFill>
                  <a:srgbClr val="8D5CFF"/>
                </a:solidFill>
                <a:latin typeface="Arial Bold"/>
                <a:ea typeface="Arial Bold"/>
                <a:cs typeface="Arial Bold"/>
                <a:sym typeface="Arial Bold"/>
              </a:rPr>
              <a:t> Equipo</a:t>
            </a:r>
          </a:p>
        </p:txBody>
      </p:sp>
      <p:grpSp>
        <p:nvGrpSpPr>
          <p:cNvPr id="34" name="Group 34"/>
          <p:cNvGrpSpPr/>
          <p:nvPr/>
        </p:nvGrpSpPr>
        <p:grpSpPr>
          <a:xfrm>
            <a:off x="11493000" y="3600392"/>
            <a:ext cx="1647000" cy="1647000"/>
            <a:chOff x="0" y="0"/>
            <a:chExt cx="2196000" cy="2196000"/>
          </a:xfrm>
        </p:grpSpPr>
        <p:sp>
          <p:nvSpPr>
            <p:cNvPr id="35" name="Freeform 35"/>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8D5CFF"/>
            </a:solidFill>
          </p:spPr>
          <p:txBody>
            <a:bodyPr/>
            <a:lstStyle/>
            <a:p>
              <a:endParaRPr lang="el-GR"/>
            </a:p>
          </p:txBody>
        </p:sp>
      </p:grpSp>
      <p:sp>
        <p:nvSpPr>
          <p:cNvPr id="36" name="Freeform 36"/>
          <p:cNvSpPr/>
          <p:nvPr/>
        </p:nvSpPr>
        <p:spPr>
          <a:xfrm>
            <a:off x="11844000" y="3951392"/>
            <a:ext cx="945000" cy="945000"/>
          </a:xfrm>
          <a:custGeom>
            <a:avLst/>
            <a:gdLst/>
            <a:ahLst/>
            <a:cxnLst/>
            <a:rect l="l" t="t" r="r" b="b"/>
            <a:pathLst>
              <a:path w="945000" h="945000">
                <a:moveTo>
                  <a:pt x="0" y="0"/>
                </a:moveTo>
                <a:lnTo>
                  <a:pt x="945000" y="0"/>
                </a:lnTo>
                <a:lnTo>
                  <a:pt x="945000" y="944999"/>
                </a:lnTo>
                <a:lnTo>
                  <a:pt x="0" y="9449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37" name="TextBox 37"/>
          <p:cNvSpPr txBox="1"/>
          <p:nvPr/>
        </p:nvSpPr>
        <p:spPr>
          <a:xfrm>
            <a:off x="10961737" y="5736579"/>
            <a:ext cx="2709525" cy="844718"/>
          </a:xfrm>
          <a:prstGeom prst="rect">
            <a:avLst/>
          </a:prstGeom>
        </p:spPr>
        <p:txBody>
          <a:bodyPr lIns="0" tIns="0" rIns="0" bIns="0" rtlCol="0" anchor="t">
            <a:spAutoFit/>
          </a:bodyPr>
          <a:lstStyle/>
          <a:p>
            <a:pPr algn="ctr">
              <a:lnSpc>
                <a:spcPts val="3359"/>
              </a:lnSpc>
            </a:pPr>
            <a:r>
              <a:rPr lang="es-ES" sz="2799" b="1" dirty="0">
                <a:solidFill>
                  <a:srgbClr val="8D5CFF"/>
                </a:solidFill>
                <a:latin typeface="Arial Bold"/>
                <a:ea typeface="Arial Bold"/>
                <a:cs typeface="Arial Bold"/>
                <a:sym typeface="Arial Bold"/>
              </a:rPr>
              <a:t>Historia de éxito</a:t>
            </a:r>
            <a:endParaRPr lang="en-US" sz="2799" b="1" dirty="0">
              <a:solidFill>
                <a:srgbClr val="8D5CFF"/>
              </a:solidFill>
              <a:latin typeface="Arial Bold"/>
              <a:ea typeface="Arial Bold"/>
              <a:cs typeface="Arial Bold"/>
              <a:sym typeface="Arial Bold"/>
            </a:endParaRPr>
          </a:p>
        </p:txBody>
      </p:sp>
      <p:grpSp>
        <p:nvGrpSpPr>
          <p:cNvPr id="38" name="Group 38"/>
          <p:cNvGrpSpPr/>
          <p:nvPr/>
        </p:nvGrpSpPr>
        <p:grpSpPr>
          <a:xfrm>
            <a:off x="14665500" y="3600392"/>
            <a:ext cx="1647000" cy="1647000"/>
            <a:chOff x="0" y="0"/>
            <a:chExt cx="2196000" cy="2196000"/>
          </a:xfrm>
        </p:grpSpPr>
        <p:sp>
          <p:nvSpPr>
            <p:cNvPr id="39" name="Freeform 39"/>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75C83E"/>
            </a:solidFill>
          </p:spPr>
          <p:txBody>
            <a:bodyPr/>
            <a:lstStyle/>
            <a:p>
              <a:endParaRPr lang="el-GR"/>
            </a:p>
          </p:txBody>
        </p:sp>
      </p:grpSp>
      <p:sp>
        <p:nvSpPr>
          <p:cNvPr id="40" name="Freeform 40"/>
          <p:cNvSpPr/>
          <p:nvPr/>
        </p:nvSpPr>
        <p:spPr>
          <a:xfrm>
            <a:off x="15016498" y="3951392"/>
            <a:ext cx="945000" cy="945000"/>
          </a:xfrm>
          <a:custGeom>
            <a:avLst/>
            <a:gdLst/>
            <a:ahLst/>
            <a:cxnLst/>
            <a:rect l="l" t="t" r="r" b="b"/>
            <a:pathLst>
              <a:path w="945000" h="945000">
                <a:moveTo>
                  <a:pt x="0" y="0"/>
                </a:moveTo>
                <a:lnTo>
                  <a:pt x="945000" y="0"/>
                </a:lnTo>
                <a:lnTo>
                  <a:pt x="945000" y="944999"/>
                </a:lnTo>
                <a:lnTo>
                  <a:pt x="0" y="94499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l-GR"/>
          </a:p>
        </p:txBody>
      </p:sp>
      <p:sp>
        <p:nvSpPr>
          <p:cNvPr id="41" name="TextBox 41"/>
          <p:cNvSpPr txBox="1"/>
          <p:nvPr/>
        </p:nvSpPr>
        <p:spPr>
          <a:xfrm>
            <a:off x="14134238" y="5736579"/>
            <a:ext cx="2709525" cy="1276350"/>
          </a:xfrm>
          <a:prstGeom prst="rect">
            <a:avLst/>
          </a:prstGeom>
        </p:spPr>
        <p:txBody>
          <a:bodyPr lIns="0" tIns="0" rIns="0" bIns="0" rtlCol="0" anchor="t">
            <a:spAutoFit/>
          </a:bodyPr>
          <a:lstStyle/>
          <a:p>
            <a:pPr algn="ctr">
              <a:lnSpc>
                <a:spcPts val="3359"/>
              </a:lnSpc>
            </a:pPr>
            <a:r>
              <a:rPr lang="en-US" sz="2799" b="1" dirty="0">
                <a:solidFill>
                  <a:srgbClr val="8D5CFF"/>
                </a:solidFill>
                <a:latin typeface="Arial Bold"/>
                <a:ea typeface="Arial Bold"/>
                <a:cs typeface="Arial Bold"/>
                <a:sym typeface="Arial Bold"/>
              </a:rPr>
              <a:t>Presentación, </a:t>
            </a:r>
            <a:r>
              <a:rPr lang="en-US" sz="2799" b="1" dirty="0" err="1">
                <a:solidFill>
                  <a:srgbClr val="8D5CFF"/>
                </a:solidFill>
                <a:latin typeface="Arial Bold"/>
                <a:ea typeface="Arial Bold"/>
                <a:cs typeface="Arial Bold"/>
                <a:sym typeface="Arial Bold"/>
              </a:rPr>
              <a:t>evaluación</a:t>
            </a:r>
            <a:r>
              <a:rPr lang="en-US" sz="2799" b="1" dirty="0">
                <a:solidFill>
                  <a:srgbClr val="8D5CFF"/>
                </a:solidFill>
                <a:latin typeface="Arial Bold"/>
                <a:ea typeface="Arial Bold"/>
                <a:cs typeface="Arial Bold"/>
                <a:sym typeface="Arial Bold"/>
              </a:rPr>
              <a:t> y </a:t>
            </a:r>
            <a:r>
              <a:rPr lang="en-US" sz="2799" b="1" dirty="0" err="1">
                <a:solidFill>
                  <a:srgbClr val="8D5CFF"/>
                </a:solidFill>
                <a:latin typeface="Arial Bold"/>
                <a:ea typeface="Arial Bold"/>
                <a:cs typeface="Arial Bold"/>
                <a:sym typeface="Arial Bold"/>
              </a:rPr>
              <a:t>resultados</a:t>
            </a:r>
            <a:endParaRPr lang="en-US" sz="2799" b="1" dirty="0">
              <a:solidFill>
                <a:srgbClr val="8D5CFF"/>
              </a:solidFill>
              <a:latin typeface="Arial Bold"/>
              <a:ea typeface="Arial Bold"/>
              <a:cs typeface="Arial Bold"/>
              <a:sym typeface="Arial Bold"/>
            </a:endParaRPr>
          </a:p>
        </p:txBody>
      </p:sp>
      <p:grpSp>
        <p:nvGrpSpPr>
          <p:cNvPr id="42" name="Group 42"/>
          <p:cNvGrpSpPr/>
          <p:nvPr/>
        </p:nvGrpSpPr>
        <p:grpSpPr>
          <a:xfrm>
            <a:off x="3932019" y="4076399"/>
            <a:ext cx="1087454" cy="740945"/>
            <a:chOff x="0" y="0"/>
            <a:chExt cx="1449938" cy="987926"/>
          </a:xfrm>
        </p:grpSpPr>
        <p:sp>
          <p:nvSpPr>
            <p:cNvPr id="43" name="Freeform 43"/>
            <p:cNvSpPr/>
            <p:nvPr/>
          </p:nvSpPr>
          <p:spPr>
            <a:xfrm>
              <a:off x="12700" y="12700"/>
              <a:ext cx="1424432" cy="962533"/>
            </a:xfrm>
            <a:custGeom>
              <a:avLst/>
              <a:gdLst/>
              <a:ahLst/>
              <a:cxnLst/>
              <a:rect l="l" t="t" r="r" b="b"/>
              <a:pathLst>
                <a:path w="1424432" h="962533">
                  <a:moveTo>
                    <a:pt x="0" y="240665"/>
                  </a:moveTo>
                  <a:lnTo>
                    <a:pt x="939165" y="240665"/>
                  </a:lnTo>
                  <a:lnTo>
                    <a:pt x="939165" y="0"/>
                  </a:lnTo>
                  <a:lnTo>
                    <a:pt x="1424432" y="481203"/>
                  </a:lnTo>
                  <a:lnTo>
                    <a:pt x="939165" y="962533"/>
                  </a:lnTo>
                  <a:lnTo>
                    <a:pt x="939165" y="721868"/>
                  </a:lnTo>
                  <a:lnTo>
                    <a:pt x="0" y="721868"/>
                  </a:lnTo>
                  <a:close/>
                </a:path>
              </a:pathLst>
            </a:custGeom>
            <a:solidFill>
              <a:srgbClr val="19112C"/>
            </a:solidFill>
          </p:spPr>
          <p:txBody>
            <a:bodyPr/>
            <a:lstStyle/>
            <a:p>
              <a:endParaRPr lang="el-GR"/>
            </a:p>
          </p:txBody>
        </p:sp>
        <p:sp>
          <p:nvSpPr>
            <p:cNvPr id="44" name="Freeform 44"/>
            <p:cNvSpPr/>
            <p:nvPr/>
          </p:nvSpPr>
          <p:spPr>
            <a:xfrm>
              <a:off x="0" y="-889"/>
              <a:ext cx="1449959" cy="989838"/>
            </a:xfrm>
            <a:custGeom>
              <a:avLst/>
              <a:gdLst/>
              <a:ahLst/>
              <a:cxnLst/>
              <a:rect l="l" t="t" r="r" b="b"/>
              <a:pathLst>
                <a:path w="1449959" h="989838">
                  <a:moveTo>
                    <a:pt x="12700" y="241554"/>
                  </a:moveTo>
                  <a:lnTo>
                    <a:pt x="951865" y="241554"/>
                  </a:lnTo>
                  <a:lnTo>
                    <a:pt x="951865" y="254254"/>
                  </a:lnTo>
                  <a:lnTo>
                    <a:pt x="939165" y="254254"/>
                  </a:lnTo>
                  <a:lnTo>
                    <a:pt x="939165" y="13589"/>
                  </a:lnTo>
                  <a:cubicBezTo>
                    <a:pt x="939165" y="8509"/>
                    <a:pt x="942213" y="3810"/>
                    <a:pt x="947039" y="1905"/>
                  </a:cubicBezTo>
                  <a:cubicBezTo>
                    <a:pt x="951865" y="0"/>
                    <a:pt x="957199" y="1016"/>
                    <a:pt x="960882" y="4572"/>
                  </a:cubicBezTo>
                  <a:lnTo>
                    <a:pt x="1446149" y="485775"/>
                  </a:lnTo>
                  <a:cubicBezTo>
                    <a:pt x="1448562" y="488188"/>
                    <a:pt x="1449959" y="491363"/>
                    <a:pt x="1449959" y="494792"/>
                  </a:cubicBezTo>
                  <a:cubicBezTo>
                    <a:pt x="1449959" y="498221"/>
                    <a:pt x="1448562" y="501396"/>
                    <a:pt x="1446149" y="503809"/>
                  </a:cubicBezTo>
                  <a:lnTo>
                    <a:pt x="960882" y="985139"/>
                  </a:lnTo>
                  <a:cubicBezTo>
                    <a:pt x="957199" y="988695"/>
                    <a:pt x="951738" y="989838"/>
                    <a:pt x="947039" y="987806"/>
                  </a:cubicBezTo>
                  <a:cubicBezTo>
                    <a:pt x="942340" y="985774"/>
                    <a:pt x="939165" y="981202"/>
                    <a:pt x="939165" y="976122"/>
                  </a:cubicBezTo>
                  <a:lnTo>
                    <a:pt x="939165" y="735457"/>
                  </a:lnTo>
                  <a:lnTo>
                    <a:pt x="951865" y="735457"/>
                  </a:lnTo>
                  <a:lnTo>
                    <a:pt x="951865" y="748157"/>
                  </a:lnTo>
                  <a:lnTo>
                    <a:pt x="12700" y="748157"/>
                  </a:lnTo>
                  <a:cubicBezTo>
                    <a:pt x="5715" y="748157"/>
                    <a:pt x="0" y="742442"/>
                    <a:pt x="0" y="735457"/>
                  </a:cubicBezTo>
                  <a:lnTo>
                    <a:pt x="0" y="254254"/>
                  </a:lnTo>
                  <a:cubicBezTo>
                    <a:pt x="0" y="247269"/>
                    <a:pt x="5715" y="241554"/>
                    <a:pt x="12700" y="241554"/>
                  </a:cubicBezTo>
                  <a:moveTo>
                    <a:pt x="12700" y="266954"/>
                  </a:moveTo>
                  <a:lnTo>
                    <a:pt x="12700" y="254254"/>
                  </a:lnTo>
                  <a:lnTo>
                    <a:pt x="25400" y="254254"/>
                  </a:lnTo>
                  <a:lnTo>
                    <a:pt x="25400" y="735457"/>
                  </a:lnTo>
                  <a:lnTo>
                    <a:pt x="12700" y="735457"/>
                  </a:lnTo>
                  <a:lnTo>
                    <a:pt x="12700" y="722757"/>
                  </a:lnTo>
                  <a:lnTo>
                    <a:pt x="951865" y="722757"/>
                  </a:lnTo>
                  <a:cubicBezTo>
                    <a:pt x="958850" y="722757"/>
                    <a:pt x="964565" y="728472"/>
                    <a:pt x="964565" y="735457"/>
                  </a:cubicBezTo>
                  <a:lnTo>
                    <a:pt x="964565" y="976122"/>
                  </a:lnTo>
                  <a:lnTo>
                    <a:pt x="951865" y="976122"/>
                  </a:lnTo>
                  <a:lnTo>
                    <a:pt x="942975" y="967105"/>
                  </a:lnTo>
                  <a:lnTo>
                    <a:pt x="1428242" y="485902"/>
                  </a:lnTo>
                  <a:lnTo>
                    <a:pt x="1437132" y="494919"/>
                  </a:lnTo>
                  <a:lnTo>
                    <a:pt x="1428242" y="503936"/>
                  </a:lnTo>
                  <a:lnTo>
                    <a:pt x="942975" y="22606"/>
                  </a:lnTo>
                  <a:lnTo>
                    <a:pt x="951865" y="13589"/>
                  </a:lnTo>
                  <a:lnTo>
                    <a:pt x="964565" y="13589"/>
                  </a:lnTo>
                  <a:lnTo>
                    <a:pt x="964565" y="254254"/>
                  </a:lnTo>
                  <a:cubicBezTo>
                    <a:pt x="964565" y="261239"/>
                    <a:pt x="958850" y="266954"/>
                    <a:pt x="951865" y="266954"/>
                  </a:cubicBezTo>
                  <a:lnTo>
                    <a:pt x="12700" y="266954"/>
                  </a:lnTo>
                  <a:close/>
                </a:path>
              </a:pathLst>
            </a:custGeom>
            <a:solidFill>
              <a:srgbClr val="172C51"/>
            </a:solidFill>
          </p:spPr>
          <p:txBody>
            <a:bodyPr/>
            <a:lstStyle/>
            <a:p>
              <a:endParaRPr lang="el-GR"/>
            </a:p>
          </p:txBody>
        </p:sp>
      </p:grpSp>
      <p:grpSp>
        <p:nvGrpSpPr>
          <p:cNvPr id="45" name="Group 45"/>
          <p:cNvGrpSpPr/>
          <p:nvPr/>
        </p:nvGrpSpPr>
        <p:grpSpPr>
          <a:xfrm>
            <a:off x="7142828" y="4076399"/>
            <a:ext cx="1087454" cy="740945"/>
            <a:chOff x="0" y="0"/>
            <a:chExt cx="1449938" cy="987926"/>
          </a:xfrm>
        </p:grpSpPr>
        <p:sp>
          <p:nvSpPr>
            <p:cNvPr id="46" name="Freeform 46"/>
            <p:cNvSpPr/>
            <p:nvPr/>
          </p:nvSpPr>
          <p:spPr>
            <a:xfrm>
              <a:off x="12700" y="12700"/>
              <a:ext cx="1424432" cy="962533"/>
            </a:xfrm>
            <a:custGeom>
              <a:avLst/>
              <a:gdLst/>
              <a:ahLst/>
              <a:cxnLst/>
              <a:rect l="l" t="t" r="r" b="b"/>
              <a:pathLst>
                <a:path w="1424432" h="962533">
                  <a:moveTo>
                    <a:pt x="0" y="240665"/>
                  </a:moveTo>
                  <a:lnTo>
                    <a:pt x="939165" y="240665"/>
                  </a:lnTo>
                  <a:lnTo>
                    <a:pt x="939165" y="0"/>
                  </a:lnTo>
                  <a:lnTo>
                    <a:pt x="1424432" y="481203"/>
                  </a:lnTo>
                  <a:lnTo>
                    <a:pt x="939165" y="962533"/>
                  </a:lnTo>
                  <a:lnTo>
                    <a:pt x="939165" y="721868"/>
                  </a:lnTo>
                  <a:lnTo>
                    <a:pt x="0" y="721868"/>
                  </a:lnTo>
                  <a:close/>
                </a:path>
              </a:pathLst>
            </a:custGeom>
            <a:solidFill>
              <a:srgbClr val="19112C"/>
            </a:solidFill>
          </p:spPr>
          <p:txBody>
            <a:bodyPr/>
            <a:lstStyle/>
            <a:p>
              <a:endParaRPr lang="el-GR"/>
            </a:p>
          </p:txBody>
        </p:sp>
        <p:sp>
          <p:nvSpPr>
            <p:cNvPr id="47" name="Freeform 47"/>
            <p:cNvSpPr/>
            <p:nvPr/>
          </p:nvSpPr>
          <p:spPr>
            <a:xfrm>
              <a:off x="0" y="-889"/>
              <a:ext cx="1449959" cy="989838"/>
            </a:xfrm>
            <a:custGeom>
              <a:avLst/>
              <a:gdLst/>
              <a:ahLst/>
              <a:cxnLst/>
              <a:rect l="l" t="t" r="r" b="b"/>
              <a:pathLst>
                <a:path w="1449959" h="989838">
                  <a:moveTo>
                    <a:pt x="12700" y="241554"/>
                  </a:moveTo>
                  <a:lnTo>
                    <a:pt x="951865" y="241554"/>
                  </a:lnTo>
                  <a:lnTo>
                    <a:pt x="951865" y="254254"/>
                  </a:lnTo>
                  <a:lnTo>
                    <a:pt x="939165" y="254254"/>
                  </a:lnTo>
                  <a:lnTo>
                    <a:pt x="939165" y="13589"/>
                  </a:lnTo>
                  <a:cubicBezTo>
                    <a:pt x="939165" y="8509"/>
                    <a:pt x="942213" y="3810"/>
                    <a:pt x="947039" y="1905"/>
                  </a:cubicBezTo>
                  <a:cubicBezTo>
                    <a:pt x="951865" y="0"/>
                    <a:pt x="957199" y="1016"/>
                    <a:pt x="960882" y="4572"/>
                  </a:cubicBezTo>
                  <a:lnTo>
                    <a:pt x="1446149" y="485775"/>
                  </a:lnTo>
                  <a:cubicBezTo>
                    <a:pt x="1448562" y="488188"/>
                    <a:pt x="1449959" y="491363"/>
                    <a:pt x="1449959" y="494792"/>
                  </a:cubicBezTo>
                  <a:cubicBezTo>
                    <a:pt x="1449959" y="498221"/>
                    <a:pt x="1448562" y="501396"/>
                    <a:pt x="1446149" y="503809"/>
                  </a:cubicBezTo>
                  <a:lnTo>
                    <a:pt x="960882" y="985139"/>
                  </a:lnTo>
                  <a:cubicBezTo>
                    <a:pt x="957199" y="988695"/>
                    <a:pt x="951738" y="989838"/>
                    <a:pt x="947039" y="987806"/>
                  </a:cubicBezTo>
                  <a:cubicBezTo>
                    <a:pt x="942340" y="985774"/>
                    <a:pt x="939165" y="981202"/>
                    <a:pt x="939165" y="976122"/>
                  </a:cubicBezTo>
                  <a:lnTo>
                    <a:pt x="939165" y="735457"/>
                  </a:lnTo>
                  <a:lnTo>
                    <a:pt x="951865" y="735457"/>
                  </a:lnTo>
                  <a:lnTo>
                    <a:pt x="951865" y="748157"/>
                  </a:lnTo>
                  <a:lnTo>
                    <a:pt x="12700" y="748157"/>
                  </a:lnTo>
                  <a:cubicBezTo>
                    <a:pt x="5715" y="748157"/>
                    <a:pt x="0" y="742442"/>
                    <a:pt x="0" y="735457"/>
                  </a:cubicBezTo>
                  <a:lnTo>
                    <a:pt x="0" y="254254"/>
                  </a:lnTo>
                  <a:cubicBezTo>
                    <a:pt x="0" y="247269"/>
                    <a:pt x="5715" y="241554"/>
                    <a:pt x="12700" y="241554"/>
                  </a:cubicBezTo>
                  <a:moveTo>
                    <a:pt x="12700" y="266954"/>
                  </a:moveTo>
                  <a:lnTo>
                    <a:pt x="12700" y="254254"/>
                  </a:lnTo>
                  <a:lnTo>
                    <a:pt x="25400" y="254254"/>
                  </a:lnTo>
                  <a:lnTo>
                    <a:pt x="25400" y="735457"/>
                  </a:lnTo>
                  <a:lnTo>
                    <a:pt x="12700" y="735457"/>
                  </a:lnTo>
                  <a:lnTo>
                    <a:pt x="12700" y="722757"/>
                  </a:lnTo>
                  <a:lnTo>
                    <a:pt x="951865" y="722757"/>
                  </a:lnTo>
                  <a:cubicBezTo>
                    <a:pt x="958850" y="722757"/>
                    <a:pt x="964565" y="728472"/>
                    <a:pt x="964565" y="735457"/>
                  </a:cubicBezTo>
                  <a:lnTo>
                    <a:pt x="964565" y="976122"/>
                  </a:lnTo>
                  <a:lnTo>
                    <a:pt x="951865" y="976122"/>
                  </a:lnTo>
                  <a:lnTo>
                    <a:pt x="942975" y="967105"/>
                  </a:lnTo>
                  <a:lnTo>
                    <a:pt x="1428242" y="485902"/>
                  </a:lnTo>
                  <a:lnTo>
                    <a:pt x="1437132" y="494919"/>
                  </a:lnTo>
                  <a:lnTo>
                    <a:pt x="1428242" y="503936"/>
                  </a:lnTo>
                  <a:lnTo>
                    <a:pt x="942975" y="22606"/>
                  </a:lnTo>
                  <a:lnTo>
                    <a:pt x="951865" y="13589"/>
                  </a:lnTo>
                  <a:lnTo>
                    <a:pt x="964565" y="13589"/>
                  </a:lnTo>
                  <a:lnTo>
                    <a:pt x="964565" y="254254"/>
                  </a:lnTo>
                  <a:cubicBezTo>
                    <a:pt x="964565" y="261239"/>
                    <a:pt x="958850" y="266954"/>
                    <a:pt x="951865" y="266954"/>
                  </a:cubicBezTo>
                  <a:lnTo>
                    <a:pt x="12700" y="266954"/>
                  </a:lnTo>
                  <a:close/>
                </a:path>
              </a:pathLst>
            </a:custGeom>
            <a:solidFill>
              <a:srgbClr val="172C51"/>
            </a:solidFill>
          </p:spPr>
          <p:txBody>
            <a:bodyPr/>
            <a:lstStyle/>
            <a:p>
              <a:endParaRPr lang="el-GR"/>
            </a:p>
          </p:txBody>
        </p:sp>
      </p:grpSp>
      <p:grpSp>
        <p:nvGrpSpPr>
          <p:cNvPr id="48" name="Group 48"/>
          <p:cNvGrpSpPr/>
          <p:nvPr/>
        </p:nvGrpSpPr>
        <p:grpSpPr>
          <a:xfrm>
            <a:off x="10180379" y="4076399"/>
            <a:ext cx="1087454" cy="740945"/>
            <a:chOff x="0" y="0"/>
            <a:chExt cx="1449938" cy="987926"/>
          </a:xfrm>
        </p:grpSpPr>
        <p:sp>
          <p:nvSpPr>
            <p:cNvPr id="49" name="Freeform 49"/>
            <p:cNvSpPr/>
            <p:nvPr/>
          </p:nvSpPr>
          <p:spPr>
            <a:xfrm>
              <a:off x="12700" y="12700"/>
              <a:ext cx="1424432" cy="962533"/>
            </a:xfrm>
            <a:custGeom>
              <a:avLst/>
              <a:gdLst/>
              <a:ahLst/>
              <a:cxnLst/>
              <a:rect l="l" t="t" r="r" b="b"/>
              <a:pathLst>
                <a:path w="1424432" h="962533">
                  <a:moveTo>
                    <a:pt x="0" y="240665"/>
                  </a:moveTo>
                  <a:lnTo>
                    <a:pt x="939165" y="240665"/>
                  </a:lnTo>
                  <a:lnTo>
                    <a:pt x="939165" y="0"/>
                  </a:lnTo>
                  <a:lnTo>
                    <a:pt x="1424432" y="481203"/>
                  </a:lnTo>
                  <a:lnTo>
                    <a:pt x="939165" y="962533"/>
                  </a:lnTo>
                  <a:lnTo>
                    <a:pt x="939165" y="721868"/>
                  </a:lnTo>
                  <a:lnTo>
                    <a:pt x="0" y="721868"/>
                  </a:lnTo>
                  <a:close/>
                </a:path>
              </a:pathLst>
            </a:custGeom>
            <a:solidFill>
              <a:srgbClr val="19112C"/>
            </a:solidFill>
          </p:spPr>
          <p:txBody>
            <a:bodyPr/>
            <a:lstStyle/>
            <a:p>
              <a:endParaRPr lang="el-GR"/>
            </a:p>
          </p:txBody>
        </p:sp>
        <p:sp>
          <p:nvSpPr>
            <p:cNvPr id="50" name="Freeform 50"/>
            <p:cNvSpPr/>
            <p:nvPr/>
          </p:nvSpPr>
          <p:spPr>
            <a:xfrm>
              <a:off x="0" y="-889"/>
              <a:ext cx="1449959" cy="989838"/>
            </a:xfrm>
            <a:custGeom>
              <a:avLst/>
              <a:gdLst/>
              <a:ahLst/>
              <a:cxnLst/>
              <a:rect l="l" t="t" r="r" b="b"/>
              <a:pathLst>
                <a:path w="1449959" h="989838">
                  <a:moveTo>
                    <a:pt x="12700" y="241554"/>
                  </a:moveTo>
                  <a:lnTo>
                    <a:pt x="951865" y="241554"/>
                  </a:lnTo>
                  <a:lnTo>
                    <a:pt x="951865" y="254254"/>
                  </a:lnTo>
                  <a:lnTo>
                    <a:pt x="939165" y="254254"/>
                  </a:lnTo>
                  <a:lnTo>
                    <a:pt x="939165" y="13589"/>
                  </a:lnTo>
                  <a:cubicBezTo>
                    <a:pt x="939165" y="8509"/>
                    <a:pt x="942213" y="3810"/>
                    <a:pt x="947039" y="1905"/>
                  </a:cubicBezTo>
                  <a:cubicBezTo>
                    <a:pt x="951865" y="0"/>
                    <a:pt x="957199" y="1016"/>
                    <a:pt x="960882" y="4572"/>
                  </a:cubicBezTo>
                  <a:lnTo>
                    <a:pt x="1446149" y="485775"/>
                  </a:lnTo>
                  <a:cubicBezTo>
                    <a:pt x="1448562" y="488188"/>
                    <a:pt x="1449959" y="491363"/>
                    <a:pt x="1449959" y="494792"/>
                  </a:cubicBezTo>
                  <a:cubicBezTo>
                    <a:pt x="1449959" y="498221"/>
                    <a:pt x="1448562" y="501396"/>
                    <a:pt x="1446149" y="503809"/>
                  </a:cubicBezTo>
                  <a:lnTo>
                    <a:pt x="960882" y="985139"/>
                  </a:lnTo>
                  <a:cubicBezTo>
                    <a:pt x="957199" y="988695"/>
                    <a:pt x="951738" y="989838"/>
                    <a:pt x="947039" y="987806"/>
                  </a:cubicBezTo>
                  <a:cubicBezTo>
                    <a:pt x="942340" y="985774"/>
                    <a:pt x="939165" y="981202"/>
                    <a:pt x="939165" y="976122"/>
                  </a:cubicBezTo>
                  <a:lnTo>
                    <a:pt x="939165" y="735457"/>
                  </a:lnTo>
                  <a:lnTo>
                    <a:pt x="951865" y="735457"/>
                  </a:lnTo>
                  <a:lnTo>
                    <a:pt x="951865" y="748157"/>
                  </a:lnTo>
                  <a:lnTo>
                    <a:pt x="12700" y="748157"/>
                  </a:lnTo>
                  <a:cubicBezTo>
                    <a:pt x="5715" y="748157"/>
                    <a:pt x="0" y="742442"/>
                    <a:pt x="0" y="735457"/>
                  </a:cubicBezTo>
                  <a:lnTo>
                    <a:pt x="0" y="254254"/>
                  </a:lnTo>
                  <a:cubicBezTo>
                    <a:pt x="0" y="247269"/>
                    <a:pt x="5715" y="241554"/>
                    <a:pt x="12700" y="241554"/>
                  </a:cubicBezTo>
                  <a:moveTo>
                    <a:pt x="12700" y="266954"/>
                  </a:moveTo>
                  <a:lnTo>
                    <a:pt x="12700" y="254254"/>
                  </a:lnTo>
                  <a:lnTo>
                    <a:pt x="25400" y="254254"/>
                  </a:lnTo>
                  <a:lnTo>
                    <a:pt x="25400" y="735457"/>
                  </a:lnTo>
                  <a:lnTo>
                    <a:pt x="12700" y="735457"/>
                  </a:lnTo>
                  <a:lnTo>
                    <a:pt x="12700" y="722757"/>
                  </a:lnTo>
                  <a:lnTo>
                    <a:pt x="951865" y="722757"/>
                  </a:lnTo>
                  <a:cubicBezTo>
                    <a:pt x="958850" y="722757"/>
                    <a:pt x="964565" y="728472"/>
                    <a:pt x="964565" y="735457"/>
                  </a:cubicBezTo>
                  <a:lnTo>
                    <a:pt x="964565" y="976122"/>
                  </a:lnTo>
                  <a:lnTo>
                    <a:pt x="951865" y="976122"/>
                  </a:lnTo>
                  <a:lnTo>
                    <a:pt x="942975" y="967105"/>
                  </a:lnTo>
                  <a:lnTo>
                    <a:pt x="1428242" y="485902"/>
                  </a:lnTo>
                  <a:lnTo>
                    <a:pt x="1437132" y="494919"/>
                  </a:lnTo>
                  <a:lnTo>
                    <a:pt x="1428242" y="503936"/>
                  </a:lnTo>
                  <a:lnTo>
                    <a:pt x="942975" y="22606"/>
                  </a:lnTo>
                  <a:lnTo>
                    <a:pt x="951865" y="13589"/>
                  </a:lnTo>
                  <a:lnTo>
                    <a:pt x="964565" y="13589"/>
                  </a:lnTo>
                  <a:lnTo>
                    <a:pt x="964565" y="254254"/>
                  </a:lnTo>
                  <a:cubicBezTo>
                    <a:pt x="964565" y="261239"/>
                    <a:pt x="958850" y="266954"/>
                    <a:pt x="951865" y="266954"/>
                  </a:cubicBezTo>
                  <a:lnTo>
                    <a:pt x="12700" y="266954"/>
                  </a:lnTo>
                  <a:close/>
                </a:path>
              </a:pathLst>
            </a:custGeom>
            <a:solidFill>
              <a:srgbClr val="172C51"/>
            </a:solidFill>
          </p:spPr>
          <p:txBody>
            <a:bodyPr/>
            <a:lstStyle/>
            <a:p>
              <a:endParaRPr lang="el-GR"/>
            </a:p>
          </p:txBody>
        </p:sp>
      </p:grpSp>
      <p:grpSp>
        <p:nvGrpSpPr>
          <p:cNvPr id="51" name="Group 51"/>
          <p:cNvGrpSpPr/>
          <p:nvPr/>
        </p:nvGrpSpPr>
        <p:grpSpPr>
          <a:xfrm>
            <a:off x="13448562" y="4076397"/>
            <a:ext cx="1087454" cy="740945"/>
            <a:chOff x="0" y="0"/>
            <a:chExt cx="1449938" cy="987926"/>
          </a:xfrm>
        </p:grpSpPr>
        <p:sp>
          <p:nvSpPr>
            <p:cNvPr id="52" name="Freeform 52"/>
            <p:cNvSpPr/>
            <p:nvPr/>
          </p:nvSpPr>
          <p:spPr>
            <a:xfrm>
              <a:off x="12700" y="12700"/>
              <a:ext cx="1424432" cy="962533"/>
            </a:xfrm>
            <a:custGeom>
              <a:avLst/>
              <a:gdLst/>
              <a:ahLst/>
              <a:cxnLst/>
              <a:rect l="l" t="t" r="r" b="b"/>
              <a:pathLst>
                <a:path w="1424432" h="962533">
                  <a:moveTo>
                    <a:pt x="0" y="240665"/>
                  </a:moveTo>
                  <a:lnTo>
                    <a:pt x="939165" y="240665"/>
                  </a:lnTo>
                  <a:lnTo>
                    <a:pt x="939165" y="0"/>
                  </a:lnTo>
                  <a:lnTo>
                    <a:pt x="1424432" y="481203"/>
                  </a:lnTo>
                  <a:lnTo>
                    <a:pt x="939165" y="962533"/>
                  </a:lnTo>
                  <a:lnTo>
                    <a:pt x="939165" y="721868"/>
                  </a:lnTo>
                  <a:lnTo>
                    <a:pt x="0" y="721868"/>
                  </a:lnTo>
                  <a:close/>
                </a:path>
              </a:pathLst>
            </a:custGeom>
            <a:solidFill>
              <a:srgbClr val="19112C"/>
            </a:solidFill>
          </p:spPr>
          <p:txBody>
            <a:bodyPr/>
            <a:lstStyle/>
            <a:p>
              <a:endParaRPr lang="el-GR"/>
            </a:p>
          </p:txBody>
        </p:sp>
        <p:sp>
          <p:nvSpPr>
            <p:cNvPr id="53" name="Freeform 53"/>
            <p:cNvSpPr/>
            <p:nvPr/>
          </p:nvSpPr>
          <p:spPr>
            <a:xfrm>
              <a:off x="0" y="-889"/>
              <a:ext cx="1449959" cy="989838"/>
            </a:xfrm>
            <a:custGeom>
              <a:avLst/>
              <a:gdLst/>
              <a:ahLst/>
              <a:cxnLst/>
              <a:rect l="l" t="t" r="r" b="b"/>
              <a:pathLst>
                <a:path w="1449959" h="989838">
                  <a:moveTo>
                    <a:pt x="12700" y="241554"/>
                  </a:moveTo>
                  <a:lnTo>
                    <a:pt x="951865" y="241554"/>
                  </a:lnTo>
                  <a:lnTo>
                    <a:pt x="951865" y="254254"/>
                  </a:lnTo>
                  <a:lnTo>
                    <a:pt x="939165" y="254254"/>
                  </a:lnTo>
                  <a:lnTo>
                    <a:pt x="939165" y="13589"/>
                  </a:lnTo>
                  <a:cubicBezTo>
                    <a:pt x="939165" y="8509"/>
                    <a:pt x="942213" y="3810"/>
                    <a:pt x="947039" y="1905"/>
                  </a:cubicBezTo>
                  <a:cubicBezTo>
                    <a:pt x="951865" y="0"/>
                    <a:pt x="957199" y="1016"/>
                    <a:pt x="960882" y="4572"/>
                  </a:cubicBezTo>
                  <a:lnTo>
                    <a:pt x="1446149" y="485775"/>
                  </a:lnTo>
                  <a:cubicBezTo>
                    <a:pt x="1448562" y="488188"/>
                    <a:pt x="1449959" y="491363"/>
                    <a:pt x="1449959" y="494792"/>
                  </a:cubicBezTo>
                  <a:cubicBezTo>
                    <a:pt x="1449959" y="498221"/>
                    <a:pt x="1448562" y="501396"/>
                    <a:pt x="1446149" y="503809"/>
                  </a:cubicBezTo>
                  <a:lnTo>
                    <a:pt x="960882" y="985139"/>
                  </a:lnTo>
                  <a:cubicBezTo>
                    <a:pt x="957199" y="988695"/>
                    <a:pt x="951738" y="989838"/>
                    <a:pt x="947039" y="987806"/>
                  </a:cubicBezTo>
                  <a:cubicBezTo>
                    <a:pt x="942340" y="985774"/>
                    <a:pt x="939165" y="981202"/>
                    <a:pt x="939165" y="976122"/>
                  </a:cubicBezTo>
                  <a:lnTo>
                    <a:pt x="939165" y="735457"/>
                  </a:lnTo>
                  <a:lnTo>
                    <a:pt x="951865" y="735457"/>
                  </a:lnTo>
                  <a:lnTo>
                    <a:pt x="951865" y="748157"/>
                  </a:lnTo>
                  <a:lnTo>
                    <a:pt x="12700" y="748157"/>
                  </a:lnTo>
                  <a:cubicBezTo>
                    <a:pt x="5715" y="748157"/>
                    <a:pt x="0" y="742442"/>
                    <a:pt x="0" y="735457"/>
                  </a:cubicBezTo>
                  <a:lnTo>
                    <a:pt x="0" y="254254"/>
                  </a:lnTo>
                  <a:cubicBezTo>
                    <a:pt x="0" y="247269"/>
                    <a:pt x="5715" y="241554"/>
                    <a:pt x="12700" y="241554"/>
                  </a:cubicBezTo>
                  <a:moveTo>
                    <a:pt x="12700" y="266954"/>
                  </a:moveTo>
                  <a:lnTo>
                    <a:pt x="12700" y="254254"/>
                  </a:lnTo>
                  <a:lnTo>
                    <a:pt x="25400" y="254254"/>
                  </a:lnTo>
                  <a:lnTo>
                    <a:pt x="25400" y="735457"/>
                  </a:lnTo>
                  <a:lnTo>
                    <a:pt x="12700" y="735457"/>
                  </a:lnTo>
                  <a:lnTo>
                    <a:pt x="12700" y="722757"/>
                  </a:lnTo>
                  <a:lnTo>
                    <a:pt x="951865" y="722757"/>
                  </a:lnTo>
                  <a:cubicBezTo>
                    <a:pt x="958850" y="722757"/>
                    <a:pt x="964565" y="728472"/>
                    <a:pt x="964565" y="735457"/>
                  </a:cubicBezTo>
                  <a:lnTo>
                    <a:pt x="964565" y="976122"/>
                  </a:lnTo>
                  <a:lnTo>
                    <a:pt x="951865" y="976122"/>
                  </a:lnTo>
                  <a:lnTo>
                    <a:pt x="942975" y="967105"/>
                  </a:lnTo>
                  <a:lnTo>
                    <a:pt x="1428242" y="485902"/>
                  </a:lnTo>
                  <a:lnTo>
                    <a:pt x="1437132" y="494919"/>
                  </a:lnTo>
                  <a:lnTo>
                    <a:pt x="1428242" y="503936"/>
                  </a:lnTo>
                  <a:lnTo>
                    <a:pt x="942975" y="22606"/>
                  </a:lnTo>
                  <a:lnTo>
                    <a:pt x="951865" y="13589"/>
                  </a:lnTo>
                  <a:lnTo>
                    <a:pt x="964565" y="13589"/>
                  </a:lnTo>
                  <a:lnTo>
                    <a:pt x="964565" y="254254"/>
                  </a:lnTo>
                  <a:cubicBezTo>
                    <a:pt x="964565" y="261239"/>
                    <a:pt x="958850" y="266954"/>
                    <a:pt x="951865" y="266954"/>
                  </a:cubicBezTo>
                  <a:lnTo>
                    <a:pt x="12700" y="266954"/>
                  </a:lnTo>
                  <a:close/>
                </a:path>
              </a:pathLst>
            </a:custGeom>
            <a:solidFill>
              <a:srgbClr val="172C51"/>
            </a:solidFill>
          </p:spPr>
          <p:txBody>
            <a:bodyPr/>
            <a:lstStyle/>
            <a:p>
              <a:endParaRPr lang="el-GR"/>
            </a:p>
          </p:txBody>
        </p:sp>
      </p:grpSp>
      <p:pic>
        <p:nvPicPr>
          <p:cNvPr id="54" name="Picture 2" descr="Cofinanciado por el programa Erasmus+ de la Unión Europea Horizontal">
            <a:extLst>
              <a:ext uri="{FF2B5EF4-FFF2-40B4-BE49-F238E27FC236}">
                <a16:creationId xmlns:a16="http://schemas.microsoft.com/office/drawing/2014/main" id="{7BE91CF8-BDAF-3C45-BC4F-85EAA6B05FF5}"/>
              </a:ext>
            </a:extLst>
          </p:cNvPr>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grpSp>
        <p:nvGrpSpPr>
          <p:cNvPr id="18" name="Group 18"/>
          <p:cNvGrpSpPr/>
          <p:nvPr/>
        </p:nvGrpSpPr>
        <p:grpSpPr>
          <a:xfrm>
            <a:off x="875194" y="290512"/>
            <a:ext cx="13514840" cy="1988344"/>
            <a:chOff x="0" y="0"/>
            <a:chExt cx="18019786" cy="2651126"/>
          </a:xfrm>
        </p:grpSpPr>
        <p:sp>
          <p:nvSpPr>
            <p:cNvPr id="19" name="Freeform 19"/>
            <p:cNvSpPr/>
            <p:nvPr/>
          </p:nvSpPr>
          <p:spPr>
            <a:xfrm>
              <a:off x="0" y="0"/>
              <a:ext cx="18019785" cy="2651126"/>
            </a:xfrm>
            <a:custGeom>
              <a:avLst/>
              <a:gdLst/>
              <a:ahLst/>
              <a:cxnLst/>
              <a:rect l="l" t="t" r="r" b="b"/>
              <a:pathLst>
                <a:path w="18019785" h="2651126">
                  <a:moveTo>
                    <a:pt x="0" y="0"/>
                  </a:moveTo>
                  <a:lnTo>
                    <a:pt x="18019785" y="0"/>
                  </a:lnTo>
                  <a:lnTo>
                    <a:pt x="18019785" y="2651126"/>
                  </a:lnTo>
                  <a:lnTo>
                    <a:pt x="0" y="2651126"/>
                  </a:lnTo>
                  <a:close/>
                </a:path>
              </a:pathLst>
            </a:custGeom>
            <a:solidFill>
              <a:srgbClr val="000000">
                <a:alpha val="0"/>
              </a:srgbClr>
            </a:solidFill>
          </p:spPr>
          <p:txBody>
            <a:bodyPr/>
            <a:lstStyle/>
            <a:p>
              <a:endParaRPr lang="el-GR"/>
            </a:p>
          </p:txBody>
        </p:sp>
        <p:sp>
          <p:nvSpPr>
            <p:cNvPr id="20" name="TextBox 20"/>
            <p:cNvSpPr txBox="1"/>
            <p:nvPr/>
          </p:nvSpPr>
          <p:spPr>
            <a:xfrm>
              <a:off x="0" y="47625"/>
              <a:ext cx="18019786" cy="2603501"/>
            </a:xfrm>
            <a:prstGeom prst="rect">
              <a:avLst/>
            </a:prstGeom>
          </p:spPr>
          <p:txBody>
            <a:bodyPr lIns="0" tIns="0" rIns="0" bIns="0" rtlCol="0" anchor="ctr"/>
            <a:lstStyle/>
            <a:p>
              <a:pPr>
                <a:lnSpc>
                  <a:spcPts val="5832"/>
                </a:lnSpc>
              </a:pPr>
              <a:r>
                <a:rPr lang="es-ES" sz="5400" b="1" dirty="0">
                  <a:solidFill>
                    <a:srgbClr val="8D5CFF"/>
                  </a:solidFill>
                  <a:latin typeface="Georgia Bold"/>
                  <a:ea typeface="Georgia Bold"/>
                  <a:cs typeface="Georgia Bold"/>
                  <a:sym typeface="Georgia Bold"/>
                </a:rPr>
                <a:t>Cómo serán juzgadas tus ideas</a:t>
              </a:r>
              <a:endParaRPr lang="en-US" sz="5400" b="1" dirty="0">
                <a:solidFill>
                  <a:srgbClr val="8D5CFF"/>
                </a:solidFill>
                <a:latin typeface="Georgia Bold"/>
                <a:ea typeface="Georgia Bold"/>
                <a:cs typeface="Georgia Bold"/>
                <a:sym typeface="Georgia Bold"/>
              </a:endParaRPr>
            </a:p>
          </p:txBody>
        </p:sp>
      </p:grpSp>
      <p:grpSp>
        <p:nvGrpSpPr>
          <p:cNvPr id="21" name="Group 21"/>
          <p:cNvGrpSpPr>
            <a:grpSpLocks noChangeAspect="1"/>
          </p:cNvGrpSpPr>
          <p:nvPr/>
        </p:nvGrpSpPr>
        <p:grpSpPr>
          <a:xfrm>
            <a:off x="14526490" y="544438"/>
            <a:ext cx="3282540" cy="997420"/>
            <a:chOff x="0" y="0"/>
            <a:chExt cx="4376720" cy="1329894"/>
          </a:xfrm>
        </p:grpSpPr>
        <p:sp>
          <p:nvSpPr>
            <p:cNvPr id="22" name="Freeform 22" descr="Εικόνα που περιέχει γραφικά, γραφιστική, στιγμιότυπο οθόνης, γραμματοσειρά  Το περιεχόμενο που δημιουργείται από AI ενδέχεται να είναι εσφαλμένο."/>
            <p:cNvSpPr/>
            <p:nvPr/>
          </p:nvSpPr>
          <p:spPr>
            <a:xfrm>
              <a:off x="0" y="0"/>
              <a:ext cx="4376674" cy="1329944"/>
            </a:xfrm>
            <a:custGeom>
              <a:avLst/>
              <a:gdLst/>
              <a:ahLst/>
              <a:cxnLst/>
              <a:rect l="l" t="t" r="r" b="b"/>
              <a:pathLst>
                <a:path w="4376674" h="1329944">
                  <a:moveTo>
                    <a:pt x="0" y="0"/>
                  </a:moveTo>
                  <a:lnTo>
                    <a:pt x="4376674" y="0"/>
                  </a:lnTo>
                  <a:lnTo>
                    <a:pt x="4376674" y="1329944"/>
                  </a:lnTo>
                  <a:lnTo>
                    <a:pt x="0" y="1329944"/>
                  </a:lnTo>
                  <a:lnTo>
                    <a:pt x="0" y="0"/>
                  </a:lnTo>
                  <a:close/>
                </a:path>
              </a:pathLst>
            </a:custGeom>
            <a:blipFill>
              <a:blip r:embed="rId9"/>
              <a:stretch>
                <a:fillRect r="-1" b="3"/>
              </a:stretch>
            </a:blipFill>
          </p:spPr>
          <p:txBody>
            <a:bodyPr/>
            <a:lstStyle/>
            <a:p>
              <a:endParaRPr lang="el-GR"/>
            </a:p>
          </p:txBody>
        </p:sp>
      </p:grpSp>
      <p:sp>
        <p:nvSpPr>
          <p:cNvPr id="24" name="TextBox 24"/>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aphicFrame>
        <p:nvGraphicFramePr>
          <p:cNvPr id="25" name="Πίνακας 24">
            <a:extLst>
              <a:ext uri="{FF2B5EF4-FFF2-40B4-BE49-F238E27FC236}">
                <a16:creationId xmlns:a16="http://schemas.microsoft.com/office/drawing/2014/main" id="{93619E6B-5B1A-E0CD-A2D0-760461BCD3BA}"/>
              </a:ext>
            </a:extLst>
          </p:cNvPr>
          <p:cNvGraphicFramePr>
            <a:graphicFrameLocks noGrp="1"/>
          </p:cNvGraphicFramePr>
          <p:nvPr>
            <p:extLst>
              <p:ext uri="{D42A27DB-BD31-4B8C-83A1-F6EECF244321}">
                <p14:modId xmlns:p14="http://schemas.microsoft.com/office/powerpoint/2010/main" val="3417945560"/>
              </p:ext>
            </p:extLst>
          </p:nvPr>
        </p:nvGraphicFramePr>
        <p:xfrm>
          <a:off x="1740931" y="2250610"/>
          <a:ext cx="14426812" cy="6107064"/>
        </p:xfrm>
        <a:graphic>
          <a:graphicData uri="http://schemas.openxmlformats.org/drawingml/2006/table">
            <a:tbl>
              <a:tblPr bandRow="1">
                <a:tableStyleId>{5C22544A-7EE6-4342-B048-85BDC9FD1C3A}</a:tableStyleId>
              </a:tblPr>
              <a:tblGrid>
                <a:gridCol w="3488041">
                  <a:extLst>
                    <a:ext uri="{9D8B030D-6E8A-4147-A177-3AD203B41FA5}">
                      <a16:colId xmlns:a16="http://schemas.microsoft.com/office/drawing/2014/main" val="2596417991"/>
                    </a:ext>
                  </a:extLst>
                </a:gridCol>
                <a:gridCol w="2702776">
                  <a:extLst>
                    <a:ext uri="{9D8B030D-6E8A-4147-A177-3AD203B41FA5}">
                      <a16:colId xmlns:a16="http://schemas.microsoft.com/office/drawing/2014/main" val="1774310747"/>
                    </a:ext>
                  </a:extLst>
                </a:gridCol>
                <a:gridCol w="8235995">
                  <a:extLst>
                    <a:ext uri="{9D8B030D-6E8A-4147-A177-3AD203B41FA5}">
                      <a16:colId xmlns:a16="http://schemas.microsoft.com/office/drawing/2014/main" val="1788240280"/>
                    </a:ext>
                  </a:extLst>
                </a:gridCol>
              </a:tblGrid>
              <a:tr h="1017844">
                <a:tc>
                  <a:txBody>
                    <a:bodyPr/>
                    <a:lstStyle/>
                    <a:p>
                      <a:pPr algn="ctr">
                        <a:buNone/>
                      </a:pPr>
                      <a:r>
                        <a:rPr lang="af-ZA" sz="2800" b="1" dirty="0">
                          <a:latin typeface="Arial"/>
                        </a:rPr>
                        <a:t>Criterio</a:t>
                      </a:r>
                      <a:endParaRPr lang="af-ZA" sz="2800" dirty="0">
                        <a:latin typeface="Arial"/>
                      </a:endParaRPr>
                    </a:p>
                  </a:txBody>
                  <a:tcPr anchor="ctr">
                    <a:lnL>
                      <a:noFill/>
                    </a:lnL>
                    <a:lnR>
                      <a:noFill/>
                    </a:lnR>
                    <a:lnT>
                      <a:noFill/>
                    </a:lnT>
                    <a:lnB>
                      <a:noFill/>
                    </a:lnB>
                    <a:noFill/>
                  </a:tcPr>
                </a:tc>
                <a:tc>
                  <a:txBody>
                    <a:bodyPr/>
                    <a:lstStyle/>
                    <a:p>
                      <a:pPr algn="ctr">
                        <a:buNone/>
                      </a:pPr>
                      <a:r>
                        <a:rPr lang="af-ZA" sz="2800" b="1" dirty="0">
                          <a:latin typeface="Arial"/>
                        </a:rPr>
                        <a:t>Rango de puntuación</a:t>
                      </a:r>
                      <a:endParaRPr lang="af-ZA" sz="2800" dirty="0">
                        <a:latin typeface="Arial"/>
                      </a:endParaRPr>
                    </a:p>
                  </a:txBody>
                  <a:tcPr anchor="ctr">
                    <a:lnL>
                      <a:noFill/>
                    </a:lnL>
                    <a:lnR>
                      <a:noFill/>
                    </a:lnR>
                    <a:lnT>
                      <a:noFill/>
                    </a:lnT>
                    <a:lnB>
                      <a:noFill/>
                    </a:lnB>
                    <a:noFill/>
                  </a:tcPr>
                </a:tc>
                <a:tc>
                  <a:txBody>
                    <a:bodyPr/>
                    <a:lstStyle/>
                    <a:p>
                      <a:pPr algn="ctr">
                        <a:buNone/>
                      </a:pPr>
                      <a:r>
                        <a:rPr lang="af-ZA" sz="2800" b="1" dirty="0">
                          <a:latin typeface="Arial"/>
                        </a:rPr>
                        <a:t>Significado</a:t>
                      </a:r>
                      <a:endParaRPr lang="af-ZA" sz="2800" dirty="0">
                        <a:latin typeface="Arial"/>
                      </a:endParaRPr>
                    </a:p>
                  </a:txBody>
                  <a:tcPr anchor="ctr">
                    <a:lnL>
                      <a:noFill/>
                    </a:lnL>
                    <a:lnR>
                      <a:noFill/>
                    </a:lnR>
                    <a:lnT>
                      <a:noFill/>
                    </a:lnT>
                    <a:lnB>
                      <a:noFill/>
                    </a:lnB>
                    <a:noFill/>
                  </a:tcPr>
                </a:tc>
                <a:extLst>
                  <a:ext uri="{0D108BD9-81ED-4DB2-BD59-A6C34878D82A}">
                    <a16:rowId xmlns:a16="http://schemas.microsoft.com/office/drawing/2014/main" val="320026427"/>
                  </a:ext>
                </a:extLst>
              </a:tr>
              <a:tr h="1017844">
                <a:tc>
                  <a:txBody>
                    <a:bodyPr/>
                    <a:lstStyle/>
                    <a:p>
                      <a:pPr algn="ctr">
                        <a:buNone/>
                      </a:pPr>
                      <a:r>
                        <a:rPr lang="af-ZA" sz="2800" dirty="0">
                          <a:latin typeface="Arial"/>
                        </a:rPr>
                        <a:t>Creatividad</a:t>
                      </a:r>
                    </a:p>
                  </a:txBody>
                  <a:tcPr anchor="ctr">
                    <a:lnL>
                      <a:noFill/>
                    </a:lnL>
                    <a:lnR>
                      <a:noFill/>
                    </a:lnR>
                    <a:lnT>
                      <a:noFill/>
                    </a:lnT>
                    <a:lnB>
                      <a:noFill/>
                    </a:lnB>
                    <a:noFill/>
                  </a:tcPr>
                </a:tc>
                <a:tc>
                  <a:txBody>
                    <a:bodyPr/>
                    <a:lstStyle/>
                    <a:p>
                      <a:pPr algn="ctr">
                        <a:buNone/>
                      </a:pPr>
                      <a:r>
                        <a:rPr lang="el-GR" sz="2800" dirty="0">
                          <a:latin typeface="Arial"/>
                        </a:rPr>
                        <a:t>1–10</a:t>
                      </a:r>
                    </a:p>
                  </a:txBody>
                  <a:tcPr anchor="ctr">
                    <a:lnL>
                      <a:noFill/>
                    </a:lnL>
                    <a:lnR>
                      <a:noFill/>
                    </a:lnR>
                    <a:lnT>
                      <a:noFill/>
                    </a:lnT>
                    <a:lnB>
                      <a:noFill/>
                    </a:lnB>
                    <a:noFill/>
                  </a:tcPr>
                </a:tc>
                <a:tc>
                  <a:txBody>
                    <a:bodyPr/>
                    <a:lstStyle/>
                    <a:p>
                      <a:pPr>
                        <a:buNone/>
                      </a:pPr>
                      <a:r>
                        <a:rPr lang="es-ES" sz="2800" dirty="0">
                          <a:latin typeface="Arial"/>
                        </a:rPr>
                        <a:t>De la innovación básica a la excepcional</a:t>
                      </a:r>
                      <a:endParaRPr lang="af-ZA" sz="2800" dirty="0">
                        <a:latin typeface="Arial"/>
                      </a:endParaRPr>
                    </a:p>
                  </a:txBody>
                  <a:tcPr anchor="ctr">
                    <a:lnL>
                      <a:noFill/>
                    </a:lnL>
                    <a:lnR>
                      <a:noFill/>
                    </a:lnR>
                    <a:lnT>
                      <a:noFill/>
                    </a:lnT>
                    <a:lnB>
                      <a:noFill/>
                    </a:lnB>
                    <a:noFill/>
                  </a:tcPr>
                </a:tc>
                <a:extLst>
                  <a:ext uri="{0D108BD9-81ED-4DB2-BD59-A6C34878D82A}">
                    <a16:rowId xmlns:a16="http://schemas.microsoft.com/office/drawing/2014/main" val="2874068542"/>
                  </a:ext>
                </a:extLst>
              </a:tr>
              <a:tr h="1017844">
                <a:tc>
                  <a:txBody>
                    <a:bodyPr/>
                    <a:lstStyle/>
                    <a:p>
                      <a:pPr algn="ctr">
                        <a:buNone/>
                      </a:pPr>
                      <a:r>
                        <a:rPr lang="af-ZA" sz="2800" dirty="0">
                          <a:latin typeface="Arial"/>
                        </a:rPr>
                        <a:t>Viabilidad</a:t>
                      </a:r>
                    </a:p>
                  </a:txBody>
                  <a:tcPr anchor="ctr">
                    <a:lnL>
                      <a:noFill/>
                    </a:lnL>
                    <a:lnR>
                      <a:noFill/>
                    </a:lnR>
                    <a:lnT>
                      <a:noFill/>
                    </a:lnT>
                    <a:lnB>
                      <a:noFill/>
                    </a:lnB>
                    <a:noFill/>
                  </a:tcPr>
                </a:tc>
                <a:tc>
                  <a:txBody>
                    <a:bodyPr/>
                    <a:lstStyle/>
                    <a:p>
                      <a:pPr algn="ctr">
                        <a:buNone/>
                      </a:pPr>
                      <a:r>
                        <a:rPr lang="el-GR" sz="2800" dirty="0">
                          <a:latin typeface="Arial"/>
                        </a:rPr>
                        <a:t>1–10</a:t>
                      </a:r>
                    </a:p>
                  </a:txBody>
                  <a:tcPr anchor="ctr">
                    <a:lnL>
                      <a:noFill/>
                    </a:lnL>
                    <a:lnR>
                      <a:noFill/>
                    </a:lnR>
                    <a:lnT>
                      <a:noFill/>
                    </a:lnT>
                    <a:lnB>
                      <a:noFill/>
                    </a:lnB>
                    <a:noFill/>
                  </a:tcPr>
                </a:tc>
                <a:tc>
                  <a:txBody>
                    <a:bodyPr/>
                    <a:lstStyle/>
                    <a:p>
                      <a:pPr>
                        <a:buNone/>
                      </a:pPr>
                      <a:r>
                        <a:rPr lang="es-ES" sz="2800" dirty="0">
                          <a:latin typeface="Arial"/>
                        </a:rPr>
                        <a:t>De poco claro a totalmente accionable</a:t>
                      </a:r>
                      <a:endParaRPr lang="af-ZA" sz="2800" dirty="0">
                        <a:latin typeface="Arial"/>
                      </a:endParaRPr>
                    </a:p>
                  </a:txBody>
                  <a:tcPr anchor="ctr">
                    <a:lnL>
                      <a:noFill/>
                    </a:lnL>
                    <a:lnR>
                      <a:noFill/>
                    </a:lnR>
                    <a:lnT>
                      <a:noFill/>
                    </a:lnT>
                    <a:lnB>
                      <a:noFill/>
                    </a:lnB>
                    <a:noFill/>
                  </a:tcPr>
                </a:tc>
                <a:extLst>
                  <a:ext uri="{0D108BD9-81ED-4DB2-BD59-A6C34878D82A}">
                    <a16:rowId xmlns:a16="http://schemas.microsoft.com/office/drawing/2014/main" val="1429223396"/>
                  </a:ext>
                </a:extLst>
              </a:tr>
              <a:tr h="1017844">
                <a:tc>
                  <a:txBody>
                    <a:bodyPr/>
                    <a:lstStyle/>
                    <a:p>
                      <a:pPr algn="ctr">
                        <a:buNone/>
                      </a:pPr>
                      <a:r>
                        <a:rPr lang="af-ZA" sz="2800" dirty="0">
                          <a:latin typeface="Arial"/>
                        </a:rPr>
                        <a:t>Sostenibilidad</a:t>
                      </a:r>
                    </a:p>
                  </a:txBody>
                  <a:tcPr anchor="ctr">
                    <a:lnL>
                      <a:noFill/>
                    </a:lnL>
                    <a:lnR>
                      <a:noFill/>
                    </a:lnR>
                    <a:lnT>
                      <a:noFill/>
                    </a:lnT>
                    <a:lnB>
                      <a:noFill/>
                    </a:lnB>
                    <a:noFill/>
                  </a:tcPr>
                </a:tc>
                <a:tc>
                  <a:txBody>
                    <a:bodyPr/>
                    <a:lstStyle/>
                    <a:p>
                      <a:pPr algn="ctr">
                        <a:buNone/>
                      </a:pPr>
                      <a:r>
                        <a:rPr lang="el-GR" sz="2800" dirty="0">
                          <a:latin typeface="Arial"/>
                        </a:rPr>
                        <a:t>1–10</a:t>
                      </a:r>
                    </a:p>
                  </a:txBody>
                  <a:tcPr anchor="ctr">
                    <a:lnL>
                      <a:noFill/>
                    </a:lnL>
                    <a:lnR>
                      <a:noFill/>
                    </a:lnR>
                    <a:lnT>
                      <a:noFill/>
                    </a:lnT>
                    <a:lnB>
                      <a:noFill/>
                    </a:lnB>
                    <a:noFill/>
                  </a:tcPr>
                </a:tc>
                <a:tc>
                  <a:txBody>
                    <a:bodyPr/>
                    <a:lstStyle/>
                    <a:p>
                      <a:pPr>
                        <a:buNone/>
                      </a:pPr>
                      <a:r>
                        <a:rPr lang="es-ES" sz="2800" dirty="0">
                          <a:latin typeface="Arial"/>
                        </a:rPr>
                        <a:t>Desde impacto mínimo hasta a largo plazo</a:t>
                      </a:r>
                      <a:endParaRPr lang="af-ZA" sz="2800" dirty="0">
                        <a:latin typeface="Arial"/>
                      </a:endParaRPr>
                    </a:p>
                  </a:txBody>
                  <a:tcPr anchor="ctr">
                    <a:lnL>
                      <a:noFill/>
                    </a:lnL>
                    <a:lnR>
                      <a:noFill/>
                    </a:lnR>
                    <a:lnT>
                      <a:noFill/>
                    </a:lnT>
                    <a:lnB>
                      <a:noFill/>
                    </a:lnB>
                    <a:noFill/>
                  </a:tcPr>
                </a:tc>
                <a:extLst>
                  <a:ext uri="{0D108BD9-81ED-4DB2-BD59-A6C34878D82A}">
                    <a16:rowId xmlns:a16="http://schemas.microsoft.com/office/drawing/2014/main" val="2511826664"/>
                  </a:ext>
                </a:extLst>
              </a:tr>
              <a:tr h="1017844">
                <a:tc>
                  <a:txBody>
                    <a:bodyPr/>
                    <a:lstStyle/>
                    <a:p>
                      <a:pPr algn="ctr">
                        <a:buNone/>
                      </a:pPr>
                      <a:r>
                        <a:rPr lang="af-ZA" sz="2800" dirty="0">
                          <a:latin typeface="Arial"/>
                        </a:rPr>
                        <a:t>Impacto empresarial</a:t>
                      </a:r>
                    </a:p>
                  </a:txBody>
                  <a:tcPr anchor="ctr">
                    <a:lnL>
                      <a:noFill/>
                    </a:lnL>
                    <a:lnR>
                      <a:noFill/>
                    </a:lnR>
                    <a:lnT>
                      <a:noFill/>
                    </a:lnT>
                    <a:lnB>
                      <a:noFill/>
                    </a:lnB>
                    <a:noFill/>
                  </a:tcPr>
                </a:tc>
                <a:tc>
                  <a:txBody>
                    <a:bodyPr/>
                    <a:lstStyle/>
                    <a:p>
                      <a:pPr algn="ctr">
                        <a:buNone/>
                      </a:pPr>
                      <a:r>
                        <a:rPr lang="el-GR" sz="2800" dirty="0">
                          <a:latin typeface="Arial"/>
                        </a:rPr>
                        <a:t>1–10</a:t>
                      </a:r>
                    </a:p>
                  </a:txBody>
                  <a:tcPr anchor="ctr">
                    <a:lnL>
                      <a:noFill/>
                    </a:lnL>
                    <a:lnR>
                      <a:noFill/>
                    </a:lnR>
                    <a:lnT>
                      <a:noFill/>
                    </a:lnT>
                    <a:lnB>
                      <a:noFill/>
                    </a:lnB>
                    <a:noFill/>
                  </a:tcPr>
                </a:tc>
                <a:tc>
                  <a:txBody>
                    <a:bodyPr/>
                    <a:lstStyle/>
                    <a:p>
                      <a:pPr>
                        <a:buNone/>
                      </a:pPr>
                      <a:r>
                        <a:rPr lang="es-ES" sz="2800" dirty="0">
                          <a:latin typeface="Arial"/>
                        </a:rPr>
                        <a:t>De bajo valor a fuerte relevancia para el mercado</a:t>
                      </a:r>
                      <a:endParaRPr lang="af-ZA" sz="2800" dirty="0">
                        <a:latin typeface="Arial"/>
                      </a:endParaRPr>
                    </a:p>
                  </a:txBody>
                  <a:tcPr anchor="ctr">
                    <a:lnL>
                      <a:noFill/>
                    </a:lnL>
                    <a:lnR>
                      <a:noFill/>
                    </a:lnR>
                    <a:lnT>
                      <a:noFill/>
                    </a:lnT>
                    <a:lnB>
                      <a:noFill/>
                    </a:lnB>
                    <a:noFill/>
                  </a:tcPr>
                </a:tc>
                <a:extLst>
                  <a:ext uri="{0D108BD9-81ED-4DB2-BD59-A6C34878D82A}">
                    <a16:rowId xmlns:a16="http://schemas.microsoft.com/office/drawing/2014/main" val="3776856928"/>
                  </a:ext>
                </a:extLst>
              </a:tr>
              <a:tr h="1017844">
                <a:tc>
                  <a:txBody>
                    <a:bodyPr/>
                    <a:lstStyle/>
                    <a:p>
                      <a:pPr algn="ctr">
                        <a:buNone/>
                      </a:pPr>
                      <a:r>
                        <a:rPr lang="af-ZA" sz="2800" dirty="0">
                          <a:latin typeface="Arial"/>
                        </a:rPr>
                        <a:t>Presentación</a:t>
                      </a:r>
                    </a:p>
                  </a:txBody>
                  <a:tcPr anchor="ctr">
                    <a:lnL>
                      <a:noFill/>
                    </a:lnL>
                    <a:lnR>
                      <a:noFill/>
                    </a:lnR>
                    <a:lnT>
                      <a:noFill/>
                    </a:lnT>
                    <a:lnB>
                      <a:noFill/>
                    </a:lnB>
                    <a:noFill/>
                  </a:tcPr>
                </a:tc>
                <a:tc>
                  <a:txBody>
                    <a:bodyPr/>
                    <a:lstStyle/>
                    <a:p>
                      <a:pPr algn="ctr">
                        <a:buNone/>
                      </a:pPr>
                      <a:r>
                        <a:rPr lang="el-GR" sz="2800" dirty="0">
                          <a:latin typeface="Arial"/>
                        </a:rPr>
                        <a:t>1–10</a:t>
                      </a:r>
                    </a:p>
                  </a:txBody>
                  <a:tcPr anchor="ctr">
                    <a:lnL>
                      <a:noFill/>
                    </a:lnL>
                    <a:lnR>
                      <a:noFill/>
                    </a:lnR>
                    <a:lnT>
                      <a:noFill/>
                    </a:lnT>
                    <a:lnB>
                      <a:noFill/>
                    </a:lnB>
                    <a:noFill/>
                  </a:tcPr>
                </a:tc>
                <a:tc>
                  <a:txBody>
                    <a:bodyPr/>
                    <a:lstStyle/>
                    <a:p>
                      <a:pPr>
                        <a:buNone/>
                      </a:pPr>
                      <a:r>
                        <a:rPr lang="es-ES" sz="2800" dirty="0">
                          <a:latin typeface="Arial"/>
                        </a:rPr>
                        <a:t>De una entrega no estructurada a una entrega inspiradora</a:t>
                      </a:r>
                      <a:endParaRPr lang="af-ZA" sz="2800" dirty="0">
                        <a:latin typeface="Arial"/>
                      </a:endParaRPr>
                    </a:p>
                  </a:txBody>
                  <a:tcPr anchor="ctr">
                    <a:lnL>
                      <a:noFill/>
                    </a:lnL>
                    <a:lnR>
                      <a:noFill/>
                    </a:lnR>
                    <a:lnT>
                      <a:noFill/>
                    </a:lnT>
                    <a:lnB>
                      <a:noFill/>
                    </a:lnB>
                    <a:noFill/>
                  </a:tcPr>
                </a:tc>
                <a:extLst>
                  <a:ext uri="{0D108BD9-81ED-4DB2-BD59-A6C34878D82A}">
                    <a16:rowId xmlns:a16="http://schemas.microsoft.com/office/drawing/2014/main" val="995506080"/>
                  </a:ext>
                </a:extLst>
              </a:tr>
            </a:tbl>
          </a:graphicData>
        </a:graphic>
      </p:graphicFrame>
      <p:pic>
        <p:nvPicPr>
          <p:cNvPr id="23" name="Picture 2" descr="Cofinanciado por el programa Erasmus+ de la Unión Europea Horizontal">
            <a:extLst>
              <a:ext uri="{FF2B5EF4-FFF2-40B4-BE49-F238E27FC236}">
                <a16:creationId xmlns:a16="http://schemas.microsoft.com/office/drawing/2014/main" id="{22ECA8CE-99F5-15A4-2514-6356CEA94F95}"/>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grpSp>
        <p:nvGrpSpPr>
          <p:cNvPr id="18" name="Group 18"/>
          <p:cNvGrpSpPr/>
          <p:nvPr/>
        </p:nvGrpSpPr>
        <p:grpSpPr>
          <a:xfrm>
            <a:off x="740151" y="378389"/>
            <a:ext cx="13514840" cy="1988345"/>
            <a:chOff x="0" y="0"/>
            <a:chExt cx="18019786" cy="2651126"/>
          </a:xfrm>
        </p:grpSpPr>
        <p:sp>
          <p:nvSpPr>
            <p:cNvPr id="19" name="Freeform 19"/>
            <p:cNvSpPr/>
            <p:nvPr/>
          </p:nvSpPr>
          <p:spPr>
            <a:xfrm>
              <a:off x="0" y="0"/>
              <a:ext cx="18019785" cy="2651126"/>
            </a:xfrm>
            <a:custGeom>
              <a:avLst/>
              <a:gdLst/>
              <a:ahLst/>
              <a:cxnLst/>
              <a:rect l="l" t="t" r="r" b="b"/>
              <a:pathLst>
                <a:path w="18019785" h="2651126">
                  <a:moveTo>
                    <a:pt x="0" y="0"/>
                  </a:moveTo>
                  <a:lnTo>
                    <a:pt x="18019785" y="0"/>
                  </a:lnTo>
                  <a:lnTo>
                    <a:pt x="18019785" y="2651126"/>
                  </a:lnTo>
                  <a:lnTo>
                    <a:pt x="0" y="2651126"/>
                  </a:lnTo>
                  <a:close/>
                </a:path>
              </a:pathLst>
            </a:custGeom>
            <a:solidFill>
              <a:srgbClr val="000000">
                <a:alpha val="0"/>
              </a:srgbClr>
            </a:solidFill>
          </p:spPr>
          <p:txBody>
            <a:bodyPr/>
            <a:lstStyle/>
            <a:p>
              <a:endParaRPr lang="el-GR"/>
            </a:p>
          </p:txBody>
        </p:sp>
        <p:sp>
          <p:nvSpPr>
            <p:cNvPr id="20" name="TextBox 20"/>
            <p:cNvSpPr txBox="1"/>
            <p:nvPr/>
          </p:nvSpPr>
          <p:spPr>
            <a:xfrm>
              <a:off x="0" y="47625"/>
              <a:ext cx="18019786" cy="2603501"/>
            </a:xfrm>
            <a:prstGeom prst="rect">
              <a:avLst/>
            </a:prstGeom>
          </p:spPr>
          <p:txBody>
            <a:bodyPr lIns="0" tIns="0" rIns="0" bIns="0" rtlCol="0" anchor="ctr"/>
            <a:lstStyle/>
            <a:p>
              <a:pPr>
                <a:lnSpc>
                  <a:spcPts val="5832"/>
                </a:lnSpc>
              </a:pPr>
              <a:r>
                <a:rPr lang="es-ES" sz="5400" b="1" dirty="0">
                  <a:solidFill>
                    <a:srgbClr val="8D5CFF"/>
                  </a:solidFill>
                  <a:latin typeface="Georgia Bold"/>
                  <a:ea typeface="Georgia Bold"/>
                  <a:cs typeface="Georgia Bold"/>
                  <a:sym typeface="Georgia Bold"/>
                </a:rPr>
                <a:t>Cómo se evaluarán tus propuestas</a:t>
              </a:r>
              <a:endParaRPr lang="en-US" sz="5400" b="1" dirty="0">
                <a:solidFill>
                  <a:srgbClr val="8D5CFF"/>
                </a:solidFill>
                <a:latin typeface="Georgia Bold"/>
                <a:ea typeface="Georgia Bold"/>
                <a:cs typeface="Georgia Bold"/>
                <a:sym typeface="Georgia Bold"/>
              </a:endParaRPr>
            </a:p>
          </p:txBody>
        </p:sp>
      </p:grpSp>
      <p:grpSp>
        <p:nvGrpSpPr>
          <p:cNvPr id="21" name="Group 21"/>
          <p:cNvGrpSpPr>
            <a:grpSpLocks noChangeAspect="1"/>
          </p:cNvGrpSpPr>
          <p:nvPr/>
        </p:nvGrpSpPr>
        <p:grpSpPr>
          <a:xfrm>
            <a:off x="14526490" y="544438"/>
            <a:ext cx="3282540" cy="997420"/>
            <a:chOff x="0" y="0"/>
            <a:chExt cx="4376720" cy="1329894"/>
          </a:xfrm>
        </p:grpSpPr>
        <p:sp>
          <p:nvSpPr>
            <p:cNvPr id="22" name="Freeform 22" descr="Εικόνα που περιέχει γραφικά, γραφιστική, στιγμιότυπο οθόνης, γραμματοσειρά  Το περιεχόμενο που δημιουργείται από AI ενδέχεται να είναι εσφαλμένο."/>
            <p:cNvSpPr/>
            <p:nvPr/>
          </p:nvSpPr>
          <p:spPr>
            <a:xfrm>
              <a:off x="0" y="0"/>
              <a:ext cx="4376674" cy="1329944"/>
            </a:xfrm>
            <a:custGeom>
              <a:avLst/>
              <a:gdLst/>
              <a:ahLst/>
              <a:cxnLst/>
              <a:rect l="l" t="t" r="r" b="b"/>
              <a:pathLst>
                <a:path w="4376674" h="1329944">
                  <a:moveTo>
                    <a:pt x="0" y="0"/>
                  </a:moveTo>
                  <a:lnTo>
                    <a:pt x="4376674" y="0"/>
                  </a:lnTo>
                  <a:lnTo>
                    <a:pt x="4376674" y="1329944"/>
                  </a:lnTo>
                  <a:lnTo>
                    <a:pt x="0" y="1329944"/>
                  </a:lnTo>
                  <a:lnTo>
                    <a:pt x="0" y="0"/>
                  </a:lnTo>
                  <a:close/>
                </a:path>
              </a:pathLst>
            </a:custGeom>
            <a:blipFill>
              <a:blip r:embed="rId8"/>
              <a:stretch>
                <a:fillRect r="-1" b="3"/>
              </a:stretch>
            </a:blipFill>
          </p:spPr>
          <p:txBody>
            <a:bodyPr/>
            <a:lstStyle/>
            <a:p>
              <a:endParaRPr lang="el-GR"/>
            </a:p>
          </p:txBody>
        </p:sp>
      </p:grpSp>
      <p:sp>
        <p:nvSpPr>
          <p:cNvPr id="23" name="TextBox 23"/>
          <p:cNvSpPr txBox="1"/>
          <p:nvPr/>
        </p:nvSpPr>
        <p:spPr>
          <a:xfrm>
            <a:off x="1029498" y="2755583"/>
            <a:ext cx="13669378" cy="4411464"/>
          </a:xfrm>
          <a:prstGeom prst="rect">
            <a:avLst/>
          </a:prstGeom>
        </p:spPr>
        <p:txBody>
          <a:bodyPr lIns="0" tIns="0" rIns="0" bIns="0" rtlCol="0" anchor="t">
            <a:spAutoFit/>
          </a:bodyPr>
          <a:lstStyle/>
          <a:p>
            <a:pPr algn="l">
              <a:lnSpc>
                <a:spcPts val="4320"/>
              </a:lnSpc>
            </a:pPr>
            <a:endParaRPr dirty="0"/>
          </a:p>
          <a:p>
            <a:pPr>
              <a:lnSpc>
                <a:spcPts val="4320"/>
              </a:lnSpc>
            </a:pPr>
            <a:r>
              <a:rPr lang="en-US" sz="3600" b="1" dirty="0">
                <a:solidFill>
                  <a:srgbClr val="19112C"/>
                </a:solidFill>
                <a:latin typeface="Arial Bold"/>
                <a:ea typeface="Arial Bold"/>
                <a:cs typeface="Arial Bold"/>
                <a:sym typeface="Arial Bold"/>
              </a:rPr>
              <a:t>Escala de </a:t>
            </a:r>
            <a:r>
              <a:rPr lang="en-US" sz="3600" b="1" dirty="0" err="1">
                <a:solidFill>
                  <a:srgbClr val="19112C"/>
                </a:solidFill>
                <a:latin typeface="Arial Bold"/>
                <a:ea typeface="Arial Bold"/>
                <a:cs typeface="Arial Bold"/>
                <a:sym typeface="Arial Bold"/>
              </a:rPr>
              <a:t>puntuación</a:t>
            </a:r>
            <a:endParaRPr lang="en-US" sz="3600" b="1" dirty="0">
              <a:solidFill>
                <a:srgbClr val="19112C"/>
              </a:solidFill>
              <a:latin typeface="Arial Bold"/>
              <a:ea typeface="Arial Bold"/>
              <a:cs typeface="Arial Bold"/>
              <a:sym typeface="Arial Bold"/>
            </a:endParaRPr>
          </a:p>
          <a:p>
            <a:pPr>
              <a:lnSpc>
                <a:spcPts val="4320"/>
              </a:lnSpc>
            </a:pPr>
            <a:endParaRPr lang="en-US" sz="3600" b="1" dirty="0">
              <a:solidFill>
                <a:srgbClr val="19112C"/>
              </a:solidFill>
              <a:latin typeface="Arial Bold"/>
              <a:ea typeface="Arial"/>
              <a:cs typeface="Arial Bold"/>
              <a:sym typeface="Arial Bold"/>
            </a:endParaRPr>
          </a:p>
          <a:p>
            <a:pPr>
              <a:lnSpc>
                <a:spcPts val="4320"/>
              </a:lnSpc>
            </a:pPr>
            <a:r>
              <a:rPr lang="es-ES" sz="3600" dirty="0">
                <a:solidFill>
                  <a:srgbClr val="19112C"/>
                </a:solidFill>
                <a:latin typeface="Arial"/>
                <a:ea typeface="Arial"/>
                <a:cs typeface="Arial"/>
                <a:sym typeface="Arial"/>
              </a:rPr>
              <a:t>1-2 = Pobre – no demostrado o irrelevante
3-4 = Razonable: evidencia mínima o poco clara
5-6 = Bueno – Cumple adecuadamente con las expectativas
7-8 = Muy bueno – demostración fuerte y bien desarrollada
9-10 = Excelente – excepcional, completo e impactante</a:t>
            </a:r>
            <a:endParaRPr lang="en-US" sz="3600" dirty="0">
              <a:solidFill>
                <a:srgbClr val="19112C"/>
              </a:solidFill>
              <a:latin typeface="Arial"/>
              <a:ea typeface="Arial"/>
              <a:cs typeface="Arial"/>
              <a:sym typeface="Arial"/>
            </a:endParaRPr>
          </a:p>
        </p:txBody>
      </p:sp>
      <p:sp>
        <p:nvSpPr>
          <p:cNvPr id="24" name="TextBox 24"/>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pic>
        <p:nvPicPr>
          <p:cNvPr id="25" name="Picture 2" descr="Cofinanciado por el programa Erasmus+ de la Unión Europea Horizontal">
            <a:extLst>
              <a:ext uri="{FF2B5EF4-FFF2-40B4-BE49-F238E27FC236}">
                <a16:creationId xmlns:a16="http://schemas.microsoft.com/office/drawing/2014/main" id="{F88DE289-2034-0DD6-53AB-C38390D33279}"/>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1052204" y="452011"/>
            <a:ext cx="2882265" cy="1403886"/>
            <a:chOff x="0" y="0"/>
            <a:chExt cx="3843020" cy="1871848"/>
          </a:xfrm>
        </p:grpSpPr>
        <p:sp>
          <p:nvSpPr>
            <p:cNvPr id="5" name="Freeform 5"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2"/>
              <a:stretch>
                <a:fillRect l="-33" r="-33"/>
              </a:stretch>
            </a:blipFill>
          </p:spPr>
          <p:txBody>
            <a:bodyPr/>
            <a:lstStyle/>
            <a:p>
              <a:endParaRPr lang="el-GR"/>
            </a:p>
          </p:txBody>
        </p:sp>
      </p:grpSp>
      <p:grpSp>
        <p:nvGrpSpPr>
          <p:cNvPr id="8" name="Group 8"/>
          <p:cNvGrpSpPr>
            <a:grpSpLocks noChangeAspect="1"/>
          </p:cNvGrpSpPr>
          <p:nvPr/>
        </p:nvGrpSpPr>
        <p:grpSpPr>
          <a:xfrm>
            <a:off x="6565846" y="9084780"/>
            <a:ext cx="1863449" cy="457211"/>
            <a:chOff x="0" y="0"/>
            <a:chExt cx="2484598" cy="609614"/>
          </a:xfrm>
        </p:grpSpPr>
        <p:sp>
          <p:nvSpPr>
            <p:cNvPr id="9" name="Freeform 9"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10" name="Group 10"/>
          <p:cNvGrpSpPr>
            <a:grpSpLocks noChangeAspect="1"/>
          </p:cNvGrpSpPr>
          <p:nvPr/>
        </p:nvGrpSpPr>
        <p:grpSpPr>
          <a:xfrm>
            <a:off x="8782690" y="9179158"/>
            <a:ext cx="1155611" cy="312497"/>
            <a:chOff x="0" y="0"/>
            <a:chExt cx="1540814" cy="416663"/>
          </a:xfrm>
        </p:grpSpPr>
        <p:sp>
          <p:nvSpPr>
            <p:cNvPr id="11" name="Freeform 11"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2" name="Group 12"/>
          <p:cNvGrpSpPr>
            <a:grpSpLocks noChangeAspect="1"/>
          </p:cNvGrpSpPr>
          <p:nvPr/>
        </p:nvGrpSpPr>
        <p:grpSpPr>
          <a:xfrm>
            <a:off x="10358809" y="8928531"/>
            <a:ext cx="856746" cy="856746"/>
            <a:chOff x="0" y="0"/>
            <a:chExt cx="1142328" cy="1142328"/>
          </a:xfrm>
        </p:grpSpPr>
        <p:sp>
          <p:nvSpPr>
            <p:cNvPr id="13" name="Freeform 13"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4" name="Group 14"/>
          <p:cNvGrpSpPr>
            <a:grpSpLocks noChangeAspect="1"/>
          </p:cNvGrpSpPr>
          <p:nvPr/>
        </p:nvGrpSpPr>
        <p:grpSpPr>
          <a:xfrm>
            <a:off x="11637112" y="9129872"/>
            <a:ext cx="1374778" cy="457211"/>
            <a:chOff x="0" y="0"/>
            <a:chExt cx="1833038" cy="609614"/>
          </a:xfrm>
        </p:grpSpPr>
        <p:sp>
          <p:nvSpPr>
            <p:cNvPr id="15" name="Freeform 15"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6" name="Group 16"/>
          <p:cNvGrpSpPr>
            <a:grpSpLocks noChangeAspect="1"/>
          </p:cNvGrpSpPr>
          <p:nvPr/>
        </p:nvGrpSpPr>
        <p:grpSpPr>
          <a:xfrm>
            <a:off x="13019231" y="9000888"/>
            <a:ext cx="2648887" cy="715178"/>
            <a:chOff x="0" y="0"/>
            <a:chExt cx="3531849" cy="953571"/>
          </a:xfrm>
        </p:grpSpPr>
        <p:sp>
          <p:nvSpPr>
            <p:cNvPr id="17" name="Freeform 17"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8" name="Group 18"/>
          <p:cNvGrpSpPr>
            <a:grpSpLocks noChangeAspect="1"/>
          </p:cNvGrpSpPr>
          <p:nvPr/>
        </p:nvGrpSpPr>
        <p:grpSpPr>
          <a:xfrm>
            <a:off x="15413295" y="9158185"/>
            <a:ext cx="2028087" cy="360735"/>
            <a:chOff x="0" y="0"/>
            <a:chExt cx="2704115" cy="480980"/>
          </a:xfrm>
        </p:grpSpPr>
        <p:sp>
          <p:nvSpPr>
            <p:cNvPr id="19" name="Freeform 19"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20" name="TextBox 20"/>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21" name="Group 21"/>
          <p:cNvGrpSpPr/>
          <p:nvPr/>
        </p:nvGrpSpPr>
        <p:grpSpPr>
          <a:xfrm>
            <a:off x="846618" y="1683544"/>
            <a:ext cx="14874820" cy="3581400"/>
            <a:chOff x="0" y="0"/>
            <a:chExt cx="19833094" cy="4775200"/>
          </a:xfrm>
        </p:grpSpPr>
        <p:sp>
          <p:nvSpPr>
            <p:cNvPr id="22" name="Freeform 22"/>
            <p:cNvSpPr/>
            <p:nvPr/>
          </p:nvSpPr>
          <p:spPr>
            <a:xfrm>
              <a:off x="0" y="0"/>
              <a:ext cx="19833095" cy="4775200"/>
            </a:xfrm>
            <a:custGeom>
              <a:avLst/>
              <a:gdLst/>
              <a:ahLst/>
              <a:cxnLst/>
              <a:rect l="l" t="t" r="r" b="b"/>
              <a:pathLst>
                <a:path w="19833095" h="4775200">
                  <a:moveTo>
                    <a:pt x="0" y="0"/>
                  </a:moveTo>
                  <a:lnTo>
                    <a:pt x="19833095" y="0"/>
                  </a:lnTo>
                  <a:lnTo>
                    <a:pt x="19833095" y="4775200"/>
                  </a:lnTo>
                  <a:lnTo>
                    <a:pt x="0" y="4775200"/>
                  </a:lnTo>
                  <a:close/>
                </a:path>
              </a:pathLst>
            </a:custGeom>
            <a:solidFill>
              <a:srgbClr val="000000">
                <a:alpha val="0"/>
              </a:srgbClr>
            </a:solidFill>
          </p:spPr>
          <p:txBody>
            <a:bodyPr/>
            <a:lstStyle/>
            <a:p>
              <a:endParaRPr lang="el-GR"/>
            </a:p>
          </p:txBody>
        </p:sp>
        <p:sp>
          <p:nvSpPr>
            <p:cNvPr id="23" name="TextBox 23"/>
            <p:cNvSpPr txBox="1"/>
            <p:nvPr/>
          </p:nvSpPr>
          <p:spPr>
            <a:xfrm>
              <a:off x="0" y="85725"/>
              <a:ext cx="19833094" cy="4689475"/>
            </a:xfrm>
            <a:prstGeom prst="rect">
              <a:avLst/>
            </a:prstGeom>
          </p:spPr>
          <p:txBody>
            <a:bodyPr lIns="0" tIns="0" rIns="0" bIns="0" rtlCol="0" anchor="b"/>
            <a:lstStyle/>
            <a:p>
              <a:pPr>
                <a:lnSpc>
                  <a:spcPts val="9720"/>
                </a:lnSpc>
              </a:pPr>
              <a:r>
                <a:rPr lang="en-US" sz="9000" b="1" dirty="0" err="1">
                  <a:solidFill>
                    <a:srgbClr val="FFFFFF"/>
                  </a:solidFill>
                  <a:latin typeface="Georgia Bold"/>
                  <a:ea typeface="Georgia Bold"/>
                  <a:cs typeface="Georgia Bold"/>
                  <a:sym typeface="Georgia Bold"/>
                </a:rPr>
                <a:t>Empecemos</a:t>
              </a:r>
              <a:r>
                <a:rPr lang="en-US" sz="9000" b="1" dirty="0">
                  <a:solidFill>
                    <a:srgbClr val="FFFFFF"/>
                  </a:solidFill>
                  <a:latin typeface="Georgia Bold"/>
                  <a:ea typeface="Georgia Bold"/>
                  <a:cs typeface="Georgia Bold"/>
                  <a:sym typeface="Georgia Bold"/>
                </a:rPr>
                <a:t>... ¡AHORA!</a:t>
              </a:r>
            </a:p>
          </p:txBody>
        </p:sp>
      </p:grpSp>
      <p:pic>
        <p:nvPicPr>
          <p:cNvPr id="24" name="Picture 2" descr="Cofinanciado por el programa Erasmus+ de la Unión Europea Horizontal">
            <a:extLst>
              <a:ext uri="{FF2B5EF4-FFF2-40B4-BE49-F238E27FC236}">
                <a16:creationId xmlns:a16="http://schemas.microsoft.com/office/drawing/2014/main" id="{A89B8500-D6EF-D5D9-E5DD-53D68793CE3F}"/>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grpSp>
        <p:nvGrpSpPr>
          <p:cNvPr id="18" name="Group 18"/>
          <p:cNvGrpSpPr>
            <a:grpSpLocks noChangeAspect="1"/>
          </p:cNvGrpSpPr>
          <p:nvPr/>
        </p:nvGrpSpPr>
        <p:grpSpPr>
          <a:xfrm>
            <a:off x="14110801" y="768080"/>
            <a:ext cx="2878200" cy="873228"/>
            <a:chOff x="0" y="0"/>
            <a:chExt cx="3837600" cy="1164304"/>
          </a:xfrm>
        </p:grpSpPr>
        <p:sp>
          <p:nvSpPr>
            <p:cNvPr id="19" name="Freeform 19"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8"/>
              <a:stretch>
                <a:fillRect t="-185" r="-1" b="-183"/>
              </a:stretch>
            </a:blipFill>
          </p:spPr>
          <p:txBody>
            <a:bodyPr/>
            <a:lstStyle/>
            <a:p>
              <a:endParaRPr lang="el-GR"/>
            </a:p>
          </p:txBody>
        </p:sp>
      </p:grpSp>
      <p:grpSp>
        <p:nvGrpSpPr>
          <p:cNvPr id="20" name="Group 20"/>
          <p:cNvGrpSpPr/>
          <p:nvPr/>
        </p:nvGrpSpPr>
        <p:grpSpPr>
          <a:xfrm>
            <a:off x="1028700" y="242303"/>
            <a:ext cx="11071335" cy="1137553"/>
            <a:chOff x="0" y="0"/>
            <a:chExt cx="14761780" cy="1516737"/>
          </a:xfrm>
        </p:grpSpPr>
        <p:sp>
          <p:nvSpPr>
            <p:cNvPr id="21" name="Freeform 21"/>
            <p:cNvSpPr/>
            <p:nvPr/>
          </p:nvSpPr>
          <p:spPr>
            <a:xfrm>
              <a:off x="0" y="0"/>
              <a:ext cx="14761780" cy="1516737"/>
            </a:xfrm>
            <a:custGeom>
              <a:avLst/>
              <a:gdLst/>
              <a:ahLst/>
              <a:cxnLst/>
              <a:rect l="l" t="t" r="r" b="b"/>
              <a:pathLst>
                <a:path w="14761780" h="1516737">
                  <a:moveTo>
                    <a:pt x="0" y="0"/>
                  </a:moveTo>
                  <a:lnTo>
                    <a:pt x="14761780" y="0"/>
                  </a:lnTo>
                  <a:lnTo>
                    <a:pt x="14761780" y="1516737"/>
                  </a:lnTo>
                  <a:lnTo>
                    <a:pt x="0" y="1516737"/>
                  </a:lnTo>
                  <a:close/>
                </a:path>
              </a:pathLst>
            </a:custGeom>
            <a:solidFill>
              <a:srgbClr val="000000">
                <a:alpha val="0"/>
              </a:srgbClr>
            </a:solidFill>
          </p:spPr>
          <p:txBody>
            <a:bodyPr/>
            <a:lstStyle/>
            <a:p>
              <a:endParaRPr lang="el-GR"/>
            </a:p>
          </p:txBody>
        </p:sp>
        <p:sp>
          <p:nvSpPr>
            <p:cNvPr id="22" name="TextBox 22"/>
            <p:cNvSpPr txBox="1"/>
            <p:nvPr/>
          </p:nvSpPr>
          <p:spPr>
            <a:xfrm>
              <a:off x="0" y="66675"/>
              <a:ext cx="14761780" cy="1450062"/>
            </a:xfrm>
            <a:prstGeom prst="rect">
              <a:avLst/>
            </a:prstGeom>
          </p:spPr>
          <p:txBody>
            <a:bodyPr lIns="0" tIns="0" rIns="0" bIns="0" rtlCol="0" anchor="ctr"/>
            <a:lstStyle/>
            <a:p>
              <a:pPr>
                <a:lnSpc>
                  <a:spcPts val="6480"/>
                </a:lnSpc>
              </a:pPr>
              <a:r>
                <a:rPr lang="en-US" sz="6000" b="1" dirty="0">
                  <a:solidFill>
                    <a:srgbClr val="8D5CFF"/>
                  </a:solidFill>
                  <a:latin typeface="Georgia Bold"/>
                  <a:ea typeface="Georgia Bold"/>
                  <a:cs typeface="Georgia Bold"/>
                  <a:sym typeface="Georgia Bold"/>
                </a:rPr>
                <a:t>1. </a:t>
              </a:r>
              <a:r>
                <a:rPr lang="en-US" sz="6000" b="1" dirty="0" err="1">
                  <a:solidFill>
                    <a:srgbClr val="8D5CFF"/>
                  </a:solidFill>
                  <a:latin typeface="Georgia Bold"/>
                  <a:ea typeface="Georgia Bold"/>
                  <a:cs typeface="Georgia Bold"/>
                  <a:sym typeface="Georgia Bold"/>
                </a:rPr>
                <a:t>Recogida</a:t>
              </a:r>
              <a:r>
                <a:rPr lang="en-US" sz="6000" b="1" dirty="0">
                  <a:solidFill>
                    <a:srgbClr val="8D5CFF"/>
                  </a:solidFill>
                  <a:latin typeface="Georgia Bold"/>
                  <a:ea typeface="Georgia Bold"/>
                  <a:cs typeface="Georgia Bold"/>
                  <a:sym typeface="Georgia Bold"/>
                </a:rPr>
                <a:t> de </a:t>
              </a:r>
              <a:r>
                <a:rPr lang="en-US" sz="6000" b="1" dirty="0" err="1">
                  <a:solidFill>
                    <a:srgbClr val="8D5CFF"/>
                  </a:solidFill>
                  <a:latin typeface="Georgia Bold"/>
                  <a:ea typeface="Georgia Bold"/>
                  <a:cs typeface="Georgia Bold"/>
                  <a:sym typeface="Georgia Bold"/>
                </a:rPr>
                <a:t>datos</a:t>
              </a:r>
              <a:endParaRPr lang="en-US" sz="6000" b="1" dirty="0">
                <a:solidFill>
                  <a:srgbClr val="8D5CFF"/>
                </a:solidFill>
                <a:latin typeface="Georgia Bold"/>
                <a:ea typeface="Georgia Bold"/>
                <a:cs typeface="Georgia Bold"/>
                <a:sym typeface="Georgia Bold"/>
              </a:endParaRPr>
            </a:p>
          </p:txBody>
        </p:sp>
      </p:grpSp>
      <p:sp>
        <p:nvSpPr>
          <p:cNvPr id="23" name="Freeform 23"/>
          <p:cNvSpPr/>
          <p:nvPr/>
        </p:nvSpPr>
        <p:spPr>
          <a:xfrm>
            <a:off x="2117475" y="1751331"/>
            <a:ext cx="2326488" cy="2671333"/>
          </a:xfrm>
          <a:custGeom>
            <a:avLst/>
            <a:gdLst/>
            <a:ahLst/>
            <a:cxnLst/>
            <a:rect l="l" t="t" r="r" b="b"/>
            <a:pathLst>
              <a:path w="2326488" h="2671333">
                <a:moveTo>
                  <a:pt x="0" y="0"/>
                </a:moveTo>
                <a:lnTo>
                  <a:pt x="2326489" y="0"/>
                </a:lnTo>
                <a:lnTo>
                  <a:pt x="2326489" y="2671333"/>
                </a:lnTo>
                <a:lnTo>
                  <a:pt x="0" y="26713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sp>
        <p:nvSpPr>
          <p:cNvPr id="24" name="Freeform 24"/>
          <p:cNvSpPr/>
          <p:nvPr/>
        </p:nvSpPr>
        <p:spPr>
          <a:xfrm>
            <a:off x="7387414" y="1751331"/>
            <a:ext cx="2671333" cy="2671333"/>
          </a:xfrm>
          <a:custGeom>
            <a:avLst/>
            <a:gdLst/>
            <a:ahLst/>
            <a:cxnLst/>
            <a:rect l="l" t="t" r="r" b="b"/>
            <a:pathLst>
              <a:path w="2671333" h="2671333">
                <a:moveTo>
                  <a:pt x="0" y="0"/>
                </a:moveTo>
                <a:lnTo>
                  <a:pt x="2671334" y="0"/>
                </a:lnTo>
                <a:lnTo>
                  <a:pt x="2671334" y="2671333"/>
                </a:lnTo>
                <a:lnTo>
                  <a:pt x="0" y="267133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l-GR"/>
          </a:p>
        </p:txBody>
      </p:sp>
      <p:sp>
        <p:nvSpPr>
          <p:cNvPr id="25" name="Freeform 25"/>
          <p:cNvSpPr/>
          <p:nvPr/>
        </p:nvSpPr>
        <p:spPr>
          <a:xfrm>
            <a:off x="13002198" y="1751331"/>
            <a:ext cx="2217206" cy="2671333"/>
          </a:xfrm>
          <a:custGeom>
            <a:avLst/>
            <a:gdLst/>
            <a:ahLst/>
            <a:cxnLst/>
            <a:rect l="l" t="t" r="r" b="b"/>
            <a:pathLst>
              <a:path w="2217206" h="2671333">
                <a:moveTo>
                  <a:pt x="0" y="0"/>
                </a:moveTo>
                <a:lnTo>
                  <a:pt x="2217207" y="0"/>
                </a:lnTo>
                <a:lnTo>
                  <a:pt x="2217207" y="2671333"/>
                </a:lnTo>
                <a:lnTo>
                  <a:pt x="0" y="267133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l-GR"/>
          </a:p>
        </p:txBody>
      </p:sp>
      <p:sp>
        <p:nvSpPr>
          <p:cNvPr id="26" name="TextBox 26"/>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sp>
        <p:nvSpPr>
          <p:cNvPr id="27" name="TextBox 27"/>
          <p:cNvSpPr txBox="1"/>
          <p:nvPr/>
        </p:nvSpPr>
        <p:spPr>
          <a:xfrm>
            <a:off x="2190318" y="4878279"/>
            <a:ext cx="2180804" cy="284565"/>
          </a:xfrm>
          <a:prstGeom prst="rect">
            <a:avLst/>
          </a:prstGeom>
        </p:spPr>
        <p:txBody>
          <a:bodyPr lIns="0" tIns="0" rIns="0" bIns="0" rtlCol="0" anchor="t">
            <a:spAutoFit/>
          </a:bodyPr>
          <a:lstStyle/>
          <a:p>
            <a:pPr algn="ctr">
              <a:lnSpc>
                <a:spcPts val="2159"/>
              </a:lnSpc>
            </a:pPr>
            <a:r>
              <a:rPr lang="en-US" sz="2499" b="1" dirty="0">
                <a:solidFill>
                  <a:srgbClr val="8D5CFF"/>
                </a:solidFill>
                <a:latin typeface="Arial Bold"/>
                <a:ea typeface="Arial Bold"/>
                <a:cs typeface="Arial Bold"/>
                <a:sym typeface="Arial Bold"/>
              </a:rPr>
              <a:t>40 </a:t>
            </a:r>
            <a:r>
              <a:rPr lang="en-US" sz="2499" b="1" dirty="0" err="1">
                <a:solidFill>
                  <a:srgbClr val="8D5CFF"/>
                </a:solidFill>
                <a:latin typeface="Arial Bold"/>
                <a:ea typeface="Arial Bold"/>
                <a:cs typeface="Arial Bold"/>
                <a:sym typeface="Arial Bold"/>
              </a:rPr>
              <a:t>minutos</a:t>
            </a:r>
            <a:endParaRPr lang="en-US" sz="2499" b="1" dirty="0">
              <a:solidFill>
                <a:srgbClr val="8D5CFF"/>
              </a:solidFill>
              <a:latin typeface="Arial Bold"/>
              <a:ea typeface="Arial Bold"/>
              <a:cs typeface="Arial Bold"/>
              <a:sym typeface="Arial Bold"/>
            </a:endParaRPr>
          </a:p>
        </p:txBody>
      </p:sp>
      <p:sp>
        <p:nvSpPr>
          <p:cNvPr id="28" name="TextBox 28"/>
          <p:cNvSpPr txBox="1"/>
          <p:nvPr/>
        </p:nvSpPr>
        <p:spPr>
          <a:xfrm>
            <a:off x="7012679" y="4878279"/>
            <a:ext cx="3346130" cy="848822"/>
          </a:xfrm>
          <a:prstGeom prst="rect">
            <a:avLst/>
          </a:prstGeom>
        </p:spPr>
        <p:txBody>
          <a:bodyPr lIns="0" tIns="0" rIns="0" bIns="0" rtlCol="0" anchor="t">
            <a:spAutoFit/>
          </a:bodyPr>
          <a:lstStyle/>
          <a:p>
            <a:pPr algn="ctr">
              <a:lnSpc>
                <a:spcPts val="2159"/>
              </a:lnSpc>
            </a:pPr>
            <a:r>
              <a:rPr lang="es-ES" sz="2499" b="1" dirty="0">
                <a:solidFill>
                  <a:srgbClr val="8D5CFF"/>
                </a:solidFill>
                <a:latin typeface="Arial Bold"/>
                <a:ea typeface="Arial Bold"/>
                <a:cs typeface="Arial Bold"/>
                <a:sym typeface="Arial Bold"/>
              </a:rPr>
              <a:t>comprender el reto elegido y recopilar información relevante</a:t>
            </a:r>
            <a:endParaRPr lang="en-US" sz="2499" b="1" dirty="0">
              <a:solidFill>
                <a:srgbClr val="8D5CFF"/>
              </a:solidFill>
              <a:latin typeface="Arial Bold"/>
              <a:ea typeface="Arial Bold"/>
              <a:cs typeface="Arial Bold"/>
              <a:sym typeface="Arial Bold"/>
            </a:endParaRPr>
          </a:p>
        </p:txBody>
      </p:sp>
      <p:sp>
        <p:nvSpPr>
          <p:cNvPr id="29" name="TextBox 29"/>
          <p:cNvSpPr txBox="1"/>
          <p:nvPr/>
        </p:nvSpPr>
        <p:spPr>
          <a:xfrm>
            <a:off x="1028700" y="6327984"/>
            <a:ext cx="16607952" cy="2004716"/>
          </a:xfrm>
          <a:prstGeom prst="rect">
            <a:avLst/>
          </a:prstGeom>
        </p:spPr>
        <p:txBody>
          <a:bodyPr lIns="0" tIns="0" rIns="0" bIns="0" rtlCol="0" anchor="t">
            <a:spAutoFit/>
          </a:bodyPr>
          <a:lstStyle/>
          <a:p>
            <a:pPr>
              <a:lnSpc>
                <a:spcPts val="2592"/>
              </a:lnSpc>
            </a:pPr>
            <a:r>
              <a:rPr lang="es-ES" sz="3000" dirty="0">
                <a:solidFill>
                  <a:srgbClr val="19112C"/>
                </a:solidFill>
                <a:latin typeface="Arial"/>
                <a:ea typeface="Arial"/>
                <a:cs typeface="Arial"/>
                <a:sym typeface="Arial"/>
              </a:rPr>
              <a:t>Busca todos los elementos relevantes que puedan completar nuestra comprensión del desafío. </a:t>
            </a:r>
          </a:p>
          <a:p>
            <a:pPr>
              <a:lnSpc>
                <a:spcPts val="2592"/>
              </a:lnSpc>
            </a:pPr>
            <a:r>
              <a:rPr lang="es-ES" sz="3000" dirty="0">
                <a:solidFill>
                  <a:srgbClr val="19112C"/>
                </a:solidFill>
                <a:latin typeface="Arial"/>
                <a:ea typeface="Arial"/>
                <a:cs typeface="Arial"/>
                <a:sym typeface="Arial"/>
              </a:rPr>
              <a:t>
¿Cuál es el origen del problema?
¿Cómo hemos llegado a esta situación?
¿Cuál es el impacto actual, con cifras? (Impacto social, ambiental, local, nacional, europeo, etc.)
¿Cuáles son los elementos más problemáticos de esta situación?</a:t>
            </a:r>
            <a:endParaRPr lang="en-US" sz="3000" dirty="0">
              <a:solidFill>
                <a:srgbClr val="19112C"/>
              </a:solidFill>
              <a:latin typeface="Arial"/>
              <a:ea typeface="Arial"/>
              <a:cs typeface="Arial"/>
              <a:sym typeface="Arial"/>
            </a:endParaRPr>
          </a:p>
        </p:txBody>
      </p:sp>
      <p:sp>
        <p:nvSpPr>
          <p:cNvPr id="30" name="TextBox 30"/>
          <p:cNvSpPr txBox="1"/>
          <p:nvPr/>
        </p:nvSpPr>
        <p:spPr>
          <a:xfrm>
            <a:off x="12437736" y="4878279"/>
            <a:ext cx="3346130" cy="284565"/>
          </a:xfrm>
          <a:prstGeom prst="rect">
            <a:avLst/>
          </a:prstGeom>
        </p:spPr>
        <p:txBody>
          <a:bodyPr lIns="0" tIns="0" rIns="0" bIns="0" rtlCol="0" anchor="t">
            <a:spAutoFit/>
          </a:bodyPr>
          <a:lstStyle/>
          <a:p>
            <a:pPr algn="ctr">
              <a:lnSpc>
                <a:spcPts val="2159"/>
              </a:lnSpc>
            </a:pPr>
            <a:r>
              <a:rPr lang="en-US" sz="2499" b="1" dirty="0" err="1">
                <a:solidFill>
                  <a:srgbClr val="8D5CFF"/>
                </a:solidFill>
                <a:latin typeface="Arial Bold"/>
                <a:ea typeface="Arial Bold"/>
                <a:cs typeface="Arial Bold"/>
                <a:sym typeface="Arial Bold"/>
              </a:rPr>
              <a:t>Definición</a:t>
            </a:r>
            <a:r>
              <a:rPr lang="en-US" sz="2499" b="1" dirty="0">
                <a:solidFill>
                  <a:srgbClr val="8D5CFF"/>
                </a:solidFill>
                <a:latin typeface="Arial Bold"/>
                <a:ea typeface="Arial Bold"/>
                <a:cs typeface="Arial Bold"/>
                <a:sym typeface="Arial Bold"/>
              </a:rPr>
              <a:t> del </a:t>
            </a:r>
            <a:r>
              <a:rPr lang="en-US" sz="2499" b="1" dirty="0" err="1">
                <a:solidFill>
                  <a:srgbClr val="8D5CFF"/>
                </a:solidFill>
                <a:latin typeface="Arial Bold"/>
                <a:ea typeface="Arial Bold"/>
                <a:cs typeface="Arial Bold"/>
                <a:sym typeface="Arial Bold"/>
              </a:rPr>
              <a:t>desafío</a:t>
            </a:r>
            <a:endParaRPr lang="en-US" sz="2499" b="1" dirty="0">
              <a:solidFill>
                <a:srgbClr val="8D5CFF"/>
              </a:solidFill>
              <a:latin typeface="Arial Bold"/>
              <a:ea typeface="Arial Bold"/>
              <a:cs typeface="Arial Bold"/>
              <a:sym typeface="Arial Bold"/>
            </a:endParaRPr>
          </a:p>
        </p:txBody>
      </p:sp>
      <p:pic>
        <p:nvPicPr>
          <p:cNvPr id="31" name="Picture 2" descr="Cofinanciado por el programa Erasmus+ de la Unión Europea Horizontal">
            <a:extLst>
              <a:ext uri="{FF2B5EF4-FFF2-40B4-BE49-F238E27FC236}">
                <a16:creationId xmlns:a16="http://schemas.microsoft.com/office/drawing/2014/main" id="{7817554D-F617-5377-3B73-356D38B1BF47}"/>
              </a:ext>
            </a:extLst>
          </p:cNvPr>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8"/>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9"/>
              <a:stretch>
                <a:fillRect t="-185" b="-183"/>
              </a:stretch>
            </a:blipFill>
          </p:spPr>
          <p:txBody>
            <a:bodyPr/>
            <a:lstStyle/>
            <a:p>
              <a:endParaRPr lang="el-GR"/>
            </a:p>
          </p:txBody>
        </p:sp>
      </p:grpSp>
      <p:grpSp>
        <p:nvGrpSpPr>
          <p:cNvPr id="23" name="Group 23"/>
          <p:cNvGrpSpPr/>
          <p:nvPr/>
        </p:nvGrpSpPr>
        <p:grpSpPr>
          <a:xfrm>
            <a:off x="734729" y="-156720"/>
            <a:ext cx="14440619" cy="1988345"/>
            <a:chOff x="0" y="0"/>
            <a:chExt cx="19254158" cy="2651126"/>
          </a:xfrm>
        </p:grpSpPr>
        <p:sp>
          <p:nvSpPr>
            <p:cNvPr id="24" name="Freeform 24"/>
            <p:cNvSpPr/>
            <p:nvPr/>
          </p:nvSpPr>
          <p:spPr>
            <a:xfrm>
              <a:off x="0" y="0"/>
              <a:ext cx="19254158" cy="2651126"/>
            </a:xfrm>
            <a:custGeom>
              <a:avLst/>
              <a:gdLst/>
              <a:ahLst/>
              <a:cxnLst/>
              <a:rect l="l" t="t" r="r" b="b"/>
              <a:pathLst>
                <a:path w="19254158" h="2651126">
                  <a:moveTo>
                    <a:pt x="0" y="0"/>
                  </a:moveTo>
                  <a:lnTo>
                    <a:pt x="19254158" y="0"/>
                  </a:lnTo>
                  <a:lnTo>
                    <a:pt x="19254158" y="2651126"/>
                  </a:lnTo>
                  <a:lnTo>
                    <a:pt x="0" y="2651126"/>
                  </a:lnTo>
                  <a:close/>
                </a:path>
              </a:pathLst>
            </a:custGeom>
            <a:solidFill>
              <a:srgbClr val="000000">
                <a:alpha val="0"/>
              </a:srgbClr>
            </a:solidFill>
          </p:spPr>
          <p:txBody>
            <a:bodyPr/>
            <a:lstStyle/>
            <a:p>
              <a:endParaRPr lang="el-GR"/>
            </a:p>
          </p:txBody>
        </p:sp>
        <p:sp>
          <p:nvSpPr>
            <p:cNvPr id="25" name="TextBox 25"/>
            <p:cNvSpPr txBox="1"/>
            <p:nvPr/>
          </p:nvSpPr>
          <p:spPr>
            <a:xfrm>
              <a:off x="0" y="66675"/>
              <a:ext cx="19254158" cy="2584451"/>
            </a:xfrm>
            <a:prstGeom prst="rect">
              <a:avLst/>
            </a:prstGeom>
          </p:spPr>
          <p:txBody>
            <a:bodyPr lIns="0" tIns="0" rIns="0" bIns="0" rtlCol="0" anchor="ctr"/>
            <a:lstStyle/>
            <a:p>
              <a:pPr>
                <a:lnSpc>
                  <a:spcPts val="6480"/>
                </a:lnSpc>
              </a:pPr>
              <a:r>
                <a:rPr lang="en-US" sz="6000" b="1" dirty="0">
                  <a:solidFill>
                    <a:srgbClr val="8D5CFF"/>
                  </a:solidFill>
                  <a:latin typeface="Georgia Bold"/>
                  <a:ea typeface="Georgia Bold"/>
                  <a:cs typeface="Georgia Bold"/>
                  <a:sym typeface="Georgia Bold"/>
                </a:rPr>
                <a:t>Plantilla de </a:t>
              </a:r>
              <a:r>
                <a:rPr lang="en-US" sz="6000" b="1" dirty="0" err="1">
                  <a:solidFill>
                    <a:srgbClr val="8D5CFF"/>
                  </a:solidFill>
                  <a:latin typeface="Georgia Bold"/>
                  <a:ea typeface="Georgia Bold"/>
                  <a:cs typeface="Georgia Bold"/>
                  <a:sym typeface="Georgia Bold"/>
                </a:rPr>
                <a:t>Resultado</a:t>
              </a:r>
              <a:r>
                <a:rPr lang="en-US" sz="6000" b="1" dirty="0">
                  <a:solidFill>
                    <a:srgbClr val="8D5CFF"/>
                  </a:solidFill>
                  <a:latin typeface="Georgia Bold"/>
                  <a:ea typeface="Georgia Bold"/>
                  <a:cs typeface="Georgia Bold"/>
                  <a:sym typeface="Georgia Bold"/>
                </a:rPr>
                <a:t> </a:t>
              </a:r>
              <a:r>
                <a:rPr lang="en-US" sz="6000" b="1" dirty="0" err="1">
                  <a:solidFill>
                    <a:srgbClr val="8D5CFF"/>
                  </a:solidFill>
                  <a:latin typeface="Georgia Bold"/>
                  <a:ea typeface="Georgia Bold"/>
                  <a:cs typeface="Georgia Bold"/>
                  <a:sym typeface="Georgia Bold"/>
                </a:rPr>
                <a:t>Propuesta</a:t>
              </a:r>
              <a:endParaRPr lang="en-US" sz="6000" b="1" dirty="0">
                <a:solidFill>
                  <a:srgbClr val="8D5CFF"/>
                </a:solidFill>
                <a:latin typeface="Georgia Bold"/>
                <a:ea typeface="Georgia Bold"/>
                <a:cs typeface="Georgia Bold"/>
                <a:sym typeface="Georgia Bold"/>
              </a:endParaRPr>
            </a:p>
          </p:txBody>
        </p:sp>
      </p:grpSp>
      <p:graphicFrame>
        <p:nvGraphicFramePr>
          <p:cNvPr id="27" name="Tabla 26">
            <a:extLst>
              <a:ext uri="{FF2B5EF4-FFF2-40B4-BE49-F238E27FC236}">
                <a16:creationId xmlns:a16="http://schemas.microsoft.com/office/drawing/2014/main" id="{BC35D3DA-99FF-2262-3B8A-B96E16A2AC02}"/>
              </a:ext>
            </a:extLst>
          </p:cNvPr>
          <p:cNvGraphicFramePr>
            <a:graphicFrameLocks noGrp="1"/>
          </p:cNvGraphicFramePr>
          <p:nvPr>
            <p:extLst>
              <p:ext uri="{D42A27DB-BD31-4B8C-83A1-F6EECF244321}">
                <p14:modId xmlns:p14="http://schemas.microsoft.com/office/powerpoint/2010/main" val="2465792398"/>
              </p:ext>
            </p:extLst>
          </p:nvPr>
        </p:nvGraphicFramePr>
        <p:xfrm>
          <a:off x="824300" y="1638301"/>
          <a:ext cx="13044099" cy="6629403"/>
        </p:xfrm>
        <a:graphic>
          <a:graphicData uri="http://schemas.openxmlformats.org/drawingml/2006/table">
            <a:tbl>
              <a:tblPr firstRow="1" bandRow="1">
                <a:tableStyleId>{46F890A9-2807-4EBB-B81D-B2AA78EC7F39}</a:tableStyleId>
              </a:tblPr>
              <a:tblGrid>
                <a:gridCol w="5599120">
                  <a:extLst>
                    <a:ext uri="{9D8B030D-6E8A-4147-A177-3AD203B41FA5}">
                      <a16:colId xmlns:a16="http://schemas.microsoft.com/office/drawing/2014/main" val="2498256811"/>
                    </a:ext>
                  </a:extLst>
                </a:gridCol>
                <a:gridCol w="7444979">
                  <a:extLst>
                    <a:ext uri="{9D8B030D-6E8A-4147-A177-3AD203B41FA5}">
                      <a16:colId xmlns:a16="http://schemas.microsoft.com/office/drawing/2014/main" val="3008478414"/>
                    </a:ext>
                  </a:extLst>
                </a:gridCol>
              </a:tblGrid>
              <a:tr h="618067">
                <a:tc>
                  <a:txBody>
                    <a:bodyPr/>
                    <a:lstStyle/>
                    <a:p>
                      <a:r>
                        <a:rPr lang="es-ES" dirty="0"/>
                        <a:t>Elemento</a:t>
                      </a:r>
                    </a:p>
                  </a:txBody>
                  <a:tcPr>
                    <a:solidFill>
                      <a:srgbClr val="92D050"/>
                    </a:solidFill>
                  </a:tcPr>
                </a:tc>
                <a:tc>
                  <a:txBody>
                    <a:bodyPr/>
                    <a:lstStyle/>
                    <a:p>
                      <a:r>
                        <a:rPr lang="es-ES" dirty="0"/>
                        <a:t>Datos</a:t>
                      </a:r>
                    </a:p>
                  </a:txBody>
                  <a:tcPr>
                    <a:solidFill>
                      <a:srgbClr val="92D050"/>
                    </a:solidFill>
                  </a:tcPr>
                </a:tc>
                <a:extLst>
                  <a:ext uri="{0D108BD9-81ED-4DB2-BD59-A6C34878D82A}">
                    <a16:rowId xmlns:a16="http://schemas.microsoft.com/office/drawing/2014/main" val="2046367339"/>
                  </a:ext>
                </a:extLst>
              </a:tr>
              <a:tr h="618067">
                <a:tc>
                  <a:txBody>
                    <a:bodyPr/>
                    <a:lstStyle/>
                    <a:p>
                      <a:r>
                        <a:rPr lang="es-ES" dirty="0"/>
                        <a:t>Nombre del equipo</a:t>
                      </a:r>
                    </a:p>
                  </a:txBody>
                  <a:tcPr/>
                </a:tc>
                <a:tc>
                  <a:txBody>
                    <a:bodyPr/>
                    <a:lstStyle/>
                    <a:p>
                      <a:endParaRPr lang="es-ES" dirty="0"/>
                    </a:p>
                  </a:txBody>
                  <a:tcPr/>
                </a:tc>
                <a:extLst>
                  <a:ext uri="{0D108BD9-81ED-4DB2-BD59-A6C34878D82A}">
                    <a16:rowId xmlns:a16="http://schemas.microsoft.com/office/drawing/2014/main" val="3412072737"/>
                  </a:ext>
                </a:extLst>
              </a:tr>
              <a:tr h="618067">
                <a:tc>
                  <a:txBody>
                    <a:bodyPr/>
                    <a:lstStyle/>
                    <a:p>
                      <a:r>
                        <a:rPr lang="es-ES" dirty="0"/>
                        <a:t>Desafío seleccionado</a:t>
                      </a:r>
                    </a:p>
                  </a:txBody>
                  <a:tcPr/>
                </a:tc>
                <a:tc>
                  <a:txBody>
                    <a:bodyPr/>
                    <a:lstStyle/>
                    <a:p>
                      <a:endParaRPr lang="es-ES" dirty="0"/>
                    </a:p>
                  </a:txBody>
                  <a:tcPr/>
                </a:tc>
                <a:extLst>
                  <a:ext uri="{0D108BD9-81ED-4DB2-BD59-A6C34878D82A}">
                    <a16:rowId xmlns:a16="http://schemas.microsoft.com/office/drawing/2014/main" val="38975526"/>
                  </a:ext>
                </a:extLst>
              </a:tr>
              <a:tr h="618067">
                <a:tc>
                  <a:txBody>
                    <a:bodyPr/>
                    <a:lstStyle/>
                    <a:p>
                      <a:r>
                        <a:rPr lang="es-ES" dirty="0"/>
                        <a:t>Descripción breve del problema</a:t>
                      </a:r>
                    </a:p>
                  </a:txBody>
                  <a:tcPr/>
                </a:tc>
                <a:tc>
                  <a:txBody>
                    <a:bodyPr/>
                    <a:lstStyle/>
                    <a:p>
                      <a:endParaRPr lang="es-ES"/>
                    </a:p>
                  </a:txBody>
                  <a:tcPr/>
                </a:tc>
                <a:extLst>
                  <a:ext uri="{0D108BD9-81ED-4DB2-BD59-A6C34878D82A}">
                    <a16:rowId xmlns:a16="http://schemas.microsoft.com/office/drawing/2014/main" val="907852479"/>
                  </a:ext>
                </a:extLst>
              </a:tr>
              <a:tr h="618067">
                <a:tc>
                  <a:txBody>
                    <a:bodyPr/>
                    <a:lstStyle/>
                    <a:p>
                      <a:r>
                        <a:rPr lang="es-ES" dirty="0"/>
                        <a:t>Causas principales identificadas</a:t>
                      </a:r>
                    </a:p>
                  </a:txBody>
                  <a:tcPr/>
                </a:tc>
                <a:tc>
                  <a:txBody>
                    <a:bodyPr/>
                    <a:lstStyle/>
                    <a:p>
                      <a:endParaRPr lang="es-ES"/>
                    </a:p>
                  </a:txBody>
                  <a:tcPr/>
                </a:tc>
                <a:extLst>
                  <a:ext uri="{0D108BD9-81ED-4DB2-BD59-A6C34878D82A}">
                    <a16:rowId xmlns:a16="http://schemas.microsoft.com/office/drawing/2014/main" val="3884894080"/>
                  </a:ext>
                </a:extLst>
              </a:tr>
              <a:tr h="618067">
                <a:tc>
                  <a:txBody>
                    <a:bodyPr/>
                    <a:lstStyle/>
                    <a:p>
                      <a:r>
                        <a:rPr lang="es-ES" dirty="0"/>
                        <a:t>Impacto social</a:t>
                      </a:r>
                    </a:p>
                  </a:txBody>
                  <a:tcPr/>
                </a:tc>
                <a:tc>
                  <a:txBody>
                    <a:bodyPr/>
                    <a:lstStyle/>
                    <a:p>
                      <a:endParaRPr lang="es-ES" dirty="0"/>
                    </a:p>
                  </a:txBody>
                  <a:tcPr/>
                </a:tc>
                <a:extLst>
                  <a:ext uri="{0D108BD9-81ED-4DB2-BD59-A6C34878D82A}">
                    <a16:rowId xmlns:a16="http://schemas.microsoft.com/office/drawing/2014/main" val="1906680382"/>
                  </a:ext>
                </a:extLst>
              </a:tr>
              <a:tr h="618067">
                <a:tc>
                  <a:txBody>
                    <a:bodyPr/>
                    <a:lstStyle/>
                    <a:p>
                      <a:r>
                        <a:rPr lang="es-ES" dirty="0"/>
                        <a:t>Impacto ambiental</a:t>
                      </a:r>
                    </a:p>
                  </a:txBody>
                  <a:tcPr/>
                </a:tc>
                <a:tc>
                  <a:txBody>
                    <a:bodyPr/>
                    <a:lstStyle/>
                    <a:p>
                      <a:endParaRPr lang="es-ES" dirty="0"/>
                    </a:p>
                  </a:txBody>
                  <a:tcPr/>
                </a:tc>
                <a:extLst>
                  <a:ext uri="{0D108BD9-81ED-4DB2-BD59-A6C34878D82A}">
                    <a16:rowId xmlns:a16="http://schemas.microsoft.com/office/drawing/2014/main" val="2360270963"/>
                  </a:ext>
                </a:extLst>
              </a:tr>
              <a:tr h="618067">
                <a:tc>
                  <a:txBody>
                    <a:bodyPr/>
                    <a:lstStyle/>
                    <a:p>
                      <a:r>
                        <a:rPr lang="es-ES" dirty="0"/>
                        <a:t>Actores implicados</a:t>
                      </a:r>
                    </a:p>
                  </a:txBody>
                  <a:tcPr/>
                </a:tc>
                <a:tc>
                  <a:txBody>
                    <a:bodyPr/>
                    <a:lstStyle/>
                    <a:p>
                      <a:endParaRPr lang="es-ES" dirty="0"/>
                    </a:p>
                  </a:txBody>
                  <a:tcPr/>
                </a:tc>
                <a:extLst>
                  <a:ext uri="{0D108BD9-81ED-4DB2-BD59-A6C34878D82A}">
                    <a16:rowId xmlns:a16="http://schemas.microsoft.com/office/drawing/2014/main" val="3585360411"/>
                  </a:ext>
                </a:extLst>
              </a:tr>
              <a:tr h="618067">
                <a:tc>
                  <a:txBody>
                    <a:bodyPr/>
                    <a:lstStyle/>
                    <a:p>
                      <a:r>
                        <a:rPr lang="es-ES" dirty="0"/>
                        <a:t>Fuentes</a:t>
                      </a:r>
                    </a:p>
                  </a:txBody>
                  <a:tcPr/>
                </a:tc>
                <a:tc>
                  <a:txBody>
                    <a:bodyPr/>
                    <a:lstStyle/>
                    <a:p>
                      <a:endParaRPr lang="es-ES" dirty="0"/>
                    </a:p>
                  </a:txBody>
                  <a:tcPr/>
                </a:tc>
                <a:extLst>
                  <a:ext uri="{0D108BD9-81ED-4DB2-BD59-A6C34878D82A}">
                    <a16:rowId xmlns:a16="http://schemas.microsoft.com/office/drawing/2014/main" val="2124511437"/>
                  </a:ext>
                </a:extLst>
              </a:tr>
              <a:tr h="1066800">
                <a:tc>
                  <a:txBody>
                    <a:bodyPr/>
                    <a:lstStyle/>
                    <a:p>
                      <a:r>
                        <a:rPr lang="es-ES" dirty="0"/>
                        <a:t>Conclusión sobre la situación actual</a:t>
                      </a:r>
                    </a:p>
                  </a:txBody>
                  <a:tcPr/>
                </a:tc>
                <a:tc>
                  <a:txBody>
                    <a:bodyPr/>
                    <a:lstStyle/>
                    <a:p>
                      <a:endParaRPr lang="es-ES" dirty="0"/>
                    </a:p>
                  </a:txBody>
                  <a:tcPr/>
                </a:tc>
                <a:extLst>
                  <a:ext uri="{0D108BD9-81ED-4DB2-BD59-A6C34878D82A}">
                    <a16:rowId xmlns:a16="http://schemas.microsoft.com/office/drawing/2014/main" val="240317363"/>
                  </a:ext>
                </a:extLst>
              </a:tr>
            </a:tbl>
          </a:graphicData>
        </a:graphic>
      </p:graphicFrame>
      <p:pic>
        <p:nvPicPr>
          <p:cNvPr id="26" name="Picture 2" descr="Cofinanciado por el programa Erasmus+ de la Unión Europea Horizontal">
            <a:extLst>
              <a:ext uri="{FF2B5EF4-FFF2-40B4-BE49-F238E27FC236}">
                <a16:creationId xmlns:a16="http://schemas.microsoft.com/office/drawing/2014/main" id="{B3A1921A-BD79-FDCD-3BDB-86EDAD255D82}"/>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grpSp>
        <p:nvGrpSpPr>
          <p:cNvPr id="18" name="Group 18"/>
          <p:cNvGrpSpPr>
            <a:grpSpLocks noChangeAspect="1"/>
          </p:cNvGrpSpPr>
          <p:nvPr/>
        </p:nvGrpSpPr>
        <p:grpSpPr>
          <a:xfrm>
            <a:off x="14110801" y="768080"/>
            <a:ext cx="2878200" cy="873228"/>
            <a:chOff x="0" y="0"/>
            <a:chExt cx="3837600" cy="1164304"/>
          </a:xfrm>
        </p:grpSpPr>
        <p:sp>
          <p:nvSpPr>
            <p:cNvPr id="19" name="Freeform 19"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8"/>
              <a:stretch>
                <a:fillRect t="-185" r="-1" b="-183"/>
              </a:stretch>
            </a:blipFill>
          </p:spPr>
          <p:txBody>
            <a:bodyPr/>
            <a:lstStyle/>
            <a:p>
              <a:endParaRPr lang="el-GR"/>
            </a:p>
          </p:txBody>
        </p:sp>
      </p:grpSp>
      <p:grpSp>
        <p:nvGrpSpPr>
          <p:cNvPr id="20" name="Group 20"/>
          <p:cNvGrpSpPr/>
          <p:nvPr/>
        </p:nvGrpSpPr>
        <p:grpSpPr>
          <a:xfrm>
            <a:off x="1031383" y="356603"/>
            <a:ext cx="13599017" cy="1137553"/>
            <a:chOff x="-1" y="0"/>
            <a:chExt cx="18132023" cy="1516737"/>
          </a:xfrm>
        </p:grpSpPr>
        <p:sp>
          <p:nvSpPr>
            <p:cNvPr id="21" name="Freeform 21"/>
            <p:cNvSpPr/>
            <p:nvPr/>
          </p:nvSpPr>
          <p:spPr>
            <a:xfrm>
              <a:off x="0" y="0"/>
              <a:ext cx="15983795" cy="1516737"/>
            </a:xfrm>
            <a:custGeom>
              <a:avLst/>
              <a:gdLst/>
              <a:ahLst/>
              <a:cxnLst/>
              <a:rect l="l" t="t" r="r" b="b"/>
              <a:pathLst>
                <a:path w="15983795" h="1516737">
                  <a:moveTo>
                    <a:pt x="0" y="0"/>
                  </a:moveTo>
                  <a:lnTo>
                    <a:pt x="15983795" y="0"/>
                  </a:lnTo>
                  <a:lnTo>
                    <a:pt x="15983795" y="1516737"/>
                  </a:lnTo>
                  <a:lnTo>
                    <a:pt x="0" y="1516737"/>
                  </a:lnTo>
                  <a:close/>
                </a:path>
              </a:pathLst>
            </a:custGeom>
            <a:solidFill>
              <a:srgbClr val="000000">
                <a:alpha val="0"/>
              </a:srgbClr>
            </a:solidFill>
          </p:spPr>
          <p:txBody>
            <a:bodyPr/>
            <a:lstStyle/>
            <a:p>
              <a:endParaRPr lang="el-GR"/>
            </a:p>
          </p:txBody>
        </p:sp>
        <p:sp>
          <p:nvSpPr>
            <p:cNvPr id="22" name="TextBox 22"/>
            <p:cNvSpPr txBox="1"/>
            <p:nvPr/>
          </p:nvSpPr>
          <p:spPr>
            <a:xfrm>
              <a:off x="-1" y="66675"/>
              <a:ext cx="18132023" cy="1450062"/>
            </a:xfrm>
            <a:prstGeom prst="rect">
              <a:avLst/>
            </a:prstGeom>
          </p:spPr>
          <p:txBody>
            <a:bodyPr lIns="0" tIns="0" rIns="0" bIns="0" rtlCol="0" anchor="ctr"/>
            <a:lstStyle/>
            <a:p>
              <a:pPr>
                <a:lnSpc>
                  <a:spcPts val="6480"/>
                </a:lnSpc>
              </a:pPr>
              <a:r>
                <a:rPr lang="es-ES" sz="6000" b="1" dirty="0">
                  <a:solidFill>
                    <a:srgbClr val="8D5CFF"/>
                  </a:solidFill>
                  <a:latin typeface="Georgia Bold"/>
                  <a:ea typeface="Georgia Bold"/>
                  <a:cs typeface="Georgia Bold"/>
                  <a:sym typeface="Georgia Bold"/>
                </a:rPr>
                <a:t>2. Lluvia de ideas sobre alternativas</a:t>
              </a:r>
              <a:endParaRPr lang="en-US" sz="6000" b="1" dirty="0">
                <a:solidFill>
                  <a:srgbClr val="8D5CFF"/>
                </a:solidFill>
                <a:latin typeface="Georgia Bold"/>
                <a:ea typeface="Georgia Bold"/>
                <a:cs typeface="Georgia Bold"/>
                <a:sym typeface="Georgia Bold"/>
              </a:endParaRPr>
            </a:p>
          </p:txBody>
        </p:sp>
      </p:grpSp>
      <p:sp>
        <p:nvSpPr>
          <p:cNvPr id="23" name="TextBox 23"/>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sp>
        <p:nvSpPr>
          <p:cNvPr id="24" name="TextBox 24"/>
          <p:cNvSpPr txBox="1"/>
          <p:nvPr/>
        </p:nvSpPr>
        <p:spPr>
          <a:xfrm>
            <a:off x="2190318" y="4878279"/>
            <a:ext cx="2180804" cy="284565"/>
          </a:xfrm>
          <a:prstGeom prst="rect">
            <a:avLst/>
          </a:prstGeom>
        </p:spPr>
        <p:txBody>
          <a:bodyPr lIns="0" tIns="0" rIns="0" bIns="0" rtlCol="0" anchor="t">
            <a:spAutoFit/>
          </a:bodyPr>
          <a:lstStyle/>
          <a:p>
            <a:pPr algn="ctr">
              <a:lnSpc>
                <a:spcPts val="2159"/>
              </a:lnSpc>
            </a:pPr>
            <a:r>
              <a:rPr lang="en-US" sz="2499" b="1" dirty="0">
                <a:solidFill>
                  <a:srgbClr val="8D5CFF"/>
                </a:solidFill>
                <a:latin typeface="Arial Bold"/>
                <a:ea typeface="Arial Bold"/>
                <a:cs typeface="Arial Bold"/>
                <a:sym typeface="Arial Bold"/>
              </a:rPr>
              <a:t>40 </a:t>
            </a:r>
            <a:r>
              <a:rPr lang="en-US" sz="2499" b="1" dirty="0" err="1">
                <a:solidFill>
                  <a:srgbClr val="8D5CFF"/>
                </a:solidFill>
                <a:latin typeface="Arial Bold"/>
                <a:ea typeface="Arial Bold"/>
                <a:cs typeface="Arial Bold"/>
                <a:sym typeface="Arial Bold"/>
              </a:rPr>
              <a:t>minutos</a:t>
            </a:r>
            <a:endParaRPr lang="en-US" sz="2499" b="1" dirty="0">
              <a:solidFill>
                <a:srgbClr val="8D5CFF"/>
              </a:solidFill>
              <a:latin typeface="Arial Bold"/>
              <a:ea typeface="Arial Bold"/>
              <a:cs typeface="Arial Bold"/>
              <a:sym typeface="Arial Bold"/>
            </a:endParaRPr>
          </a:p>
        </p:txBody>
      </p:sp>
      <p:sp>
        <p:nvSpPr>
          <p:cNvPr id="25" name="TextBox 25"/>
          <p:cNvSpPr txBox="1"/>
          <p:nvPr/>
        </p:nvSpPr>
        <p:spPr>
          <a:xfrm>
            <a:off x="7012679" y="4878279"/>
            <a:ext cx="3346130" cy="1130951"/>
          </a:xfrm>
          <a:prstGeom prst="rect">
            <a:avLst/>
          </a:prstGeom>
        </p:spPr>
        <p:txBody>
          <a:bodyPr lIns="0" tIns="0" rIns="0" bIns="0" rtlCol="0" anchor="t">
            <a:spAutoFit/>
          </a:bodyPr>
          <a:lstStyle/>
          <a:p>
            <a:pPr algn="ctr">
              <a:lnSpc>
                <a:spcPts val="2159"/>
              </a:lnSpc>
            </a:pPr>
            <a:r>
              <a:rPr lang="es-ES" sz="2499" b="1" dirty="0">
                <a:solidFill>
                  <a:srgbClr val="8D5CFF"/>
                </a:solidFill>
                <a:latin typeface="Arial Bold"/>
                <a:ea typeface="Arial Bold"/>
                <a:cs typeface="Arial Bold"/>
                <a:sym typeface="Arial Bold"/>
              </a:rPr>
              <a:t>generar tantas ideas como sea posible sin evaluar aún su viabilidad</a:t>
            </a:r>
            <a:endParaRPr lang="en-US" sz="2499" b="1" dirty="0">
              <a:solidFill>
                <a:srgbClr val="8D5CFF"/>
              </a:solidFill>
              <a:latin typeface="Arial Bold"/>
              <a:ea typeface="Arial Bold"/>
              <a:cs typeface="Arial Bold"/>
              <a:sym typeface="Arial Bold"/>
            </a:endParaRPr>
          </a:p>
        </p:txBody>
      </p:sp>
      <p:sp>
        <p:nvSpPr>
          <p:cNvPr id="26" name="TextBox 26"/>
          <p:cNvSpPr txBox="1"/>
          <p:nvPr/>
        </p:nvSpPr>
        <p:spPr>
          <a:xfrm>
            <a:off x="1028700" y="6327984"/>
            <a:ext cx="16607952" cy="1671291"/>
          </a:xfrm>
          <a:prstGeom prst="rect">
            <a:avLst/>
          </a:prstGeom>
        </p:spPr>
        <p:txBody>
          <a:bodyPr lIns="0" tIns="0" rIns="0" bIns="0" rtlCol="0" anchor="t">
            <a:spAutoFit/>
          </a:bodyPr>
          <a:lstStyle/>
          <a:p>
            <a:pPr>
              <a:lnSpc>
                <a:spcPts val="2592"/>
              </a:lnSpc>
            </a:pPr>
            <a:r>
              <a:rPr lang="es-ES" sz="3000" dirty="0">
                <a:solidFill>
                  <a:srgbClr val="19112C"/>
                </a:solidFill>
                <a:latin typeface="Arial"/>
                <a:ea typeface="Arial"/>
                <a:cs typeface="Arial"/>
                <a:sym typeface="Arial"/>
              </a:rPr>
              <a:t>Compartimos ideas, incluso las más locas, que podrían ayudarnos a resolver el problema.</a:t>
            </a:r>
          </a:p>
          <a:p>
            <a:pPr>
              <a:lnSpc>
                <a:spcPts val="2592"/>
              </a:lnSpc>
            </a:pPr>
            <a:r>
              <a:rPr lang="es-ES" sz="3000" dirty="0">
                <a:solidFill>
                  <a:srgbClr val="19112C"/>
                </a:solidFill>
                <a:latin typeface="Arial"/>
                <a:ea typeface="Arial"/>
                <a:cs typeface="Arial"/>
                <a:sym typeface="Arial"/>
              </a:rPr>
              <a:t>
Para cada idea, respondemos ¿Qué? ¿Dónde? ¿Quién? ¿Cómo? ¿Cuándo?</a:t>
            </a:r>
          </a:p>
          <a:p>
            <a:pPr>
              <a:lnSpc>
                <a:spcPts val="2592"/>
              </a:lnSpc>
            </a:pPr>
            <a:r>
              <a:rPr lang="es-ES" sz="3000" dirty="0">
                <a:solidFill>
                  <a:srgbClr val="19112C"/>
                </a:solidFill>
                <a:latin typeface="Arial"/>
                <a:ea typeface="Arial"/>
                <a:cs typeface="Arial"/>
                <a:sym typeface="Arial"/>
              </a:rPr>
              <a:t>
En esta etapa, ¡todas las ideas cuentan!</a:t>
            </a:r>
            <a:endParaRPr lang="en-US" sz="3000" dirty="0">
              <a:solidFill>
                <a:srgbClr val="19112C"/>
              </a:solidFill>
              <a:latin typeface="Arial"/>
              <a:ea typeface="Arial"/>
              <a:cs typeface="Arial"/>
              <a:sym typeface="Arial"/>
            </a:endParaRPr>
          </a:p>
        </p:txBody>
      </p:sp>
      <p:sp>
        <p:nvSpPr>
          <p:cNvPr id="27" name="TextBox 27"/>
          <p:cNvSpPr txBox="1"/>
          <p:nvPr/>
        </p:nvSpPr>
        <p:spPr>
          <a:xfrm>
            <a:off x="12437736" y="4878279"/>
            <a:ext cx="3346130" cy="573405"/>
          </a:xfrm>
          <a:prstGeom prst="rect">
            <a:avLst/>
          </a:prstGeom>
        </p:spPr>
        <p:txBody>
          <a:bodyPr lIns="0" tIns="0" rIns="0" bIns="0" rtlCol="0" anchor="t">
            <a:spAutoFit/>
          </a:bodyPr>
          <a:lstStyle/>
          <a:p>
            <a:pPr algn="ctr">
              <a:lnSpc>
                <a:spcPts val="2159"/>
              </a:lnSpc>
            </a:pPr>
            <a:r>
              <a:rPr lang="en-US" sz="2499" b="1" dirty="0" err="1">
                <a:solidFill>
                  <a:srgbClr val="8D5CFF"/>
                </a:solidFill>
                <a:latin typeface="Arial Bold"/>
                <a:ea typeface="Arial Bold"/>
                <a:cs typeface="Arial Bold"/>
                <a:sym typeface="Arial Bold"/>
              </a:rPr>
              <a:t>Definición</a:t>
            </a:r>
            <a:r>
              <a:rPr lang="en-US" sz="2499" b="1" dirty="0">
                <a:solidFill>
                  <a:srgbClr val="8D5CFF"/>
                </a:solidFill>
                <a:latin typeface="Arial Bold"/>
                <a:ea typeface="Arial Bold"/>
                <a:cs typeface="Arial Bold"/>
                <a:sym typeface="Arial Bold"/>
              </a:rPr>
              <a:t> de ideas </a:t>
            </a:r>
            <a:r>
              <a:rPr lang="en-US" sz="2499" b="1" dirty="0" err="1">
                <a:solidFill>
                  <a:srgbClr val="8D5CFF"/>
                </a:solidFill>
                <a:latin typeface="Arial Bold"/>
                <a:ea typeface="Arial Bold"/>
                <a:cs typeface="Arial Bold"/>
                <a:sym typeface="Arial Bold"/>
              </a:rPr>
              <a:t>alternativas</a:t>
            </a:r>
            <a:endParaRPr lang="en-US" sz="2499" b="1" dirty="0">
              <a:solidFill>
                <a:srgbClr val="8D5CFF"/>
              </a:solidFill>
              <a:latin typeface="Arial Bold"/>
              <a:ea typeface="Arial Bold"/>
              <a:cs typeface="Arial Bold"/>
              <a:sym typeface="Arial Bold"/>
            </a:endParaRPr>
          </a:p>
        </p:txBody>
      </p:sp>
      <p:sp>
        <p:nvSpPr>
          <p:cNvPr id="28" name="Freeform 28"/>
          <p:cNvSpPr/>
          <p:nvPr/>
        </p:nvSpPr>
        <p:spPr>
          <a:xfrm>
            <a:off x="2117475" y="1751331"/>
            <a:ext cx="2326488" cy="2671333"/>
          </a:xfrm>
          <a:custGeom>
            <a:avLst/>
            <a:gdLst/>
            <a:ahLst/>
            <a:cxnLst/>
            <a:rect l="l" t="t" r="r" b="b"/>
            <a:pathLst>
              <a:path w="2326488" h="2671333">
                <a:moveTo>
                  <a:pt x="0" y="0"/>
                </a:moveTo>
                <a:lnTo>
                  <a:pt x="2326489" y="0"/>
                </a:lnTo>
                <a:lnTo>
                  <a:pt x="2326489" y="2671333"/>
                </a:lnTo>
                <a:lnTo>
                  <a:pt x="0" y="26713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sp>
        <p:nvSpPr>
          <p:cNvPr id="29" name="Freeform 29"/>
          <p:cNvSpPr/>
          <p:nvPr/>
        </p:nvSpPr>
        <p:spPr>
          <a:xfrm>
            <a:off x="7387414" y="1751331"/>
            <a:ext cx="2671333" cy="2671333"/>
          </a:xfrm>
          <a:custGeom>
            <a:avLst/>
            <a:gdLst/>
            <a:ahLst/>
            <a:cxnLst/>
            <a:rect l="l" t="t" r="r" b="b"/>
            <a:pathLst>
              <a:path w="2671333" h="2671333">
                <a:moveTo>
                  <a:pt x="0" y="0"/>
                </a:moveTo>
                <a:lnTo>
                  <a:pt x="2671334" y="0"/>
                </a:lnTo>
                <a:lnTo>
                  <a:pt x="2671334" y="2671333"/>
                </a:lnTo>
                <a:lnTo>
                  <a:pt x="0" y="267133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l-GR"/>
          </a:p>
        </p:txBody>
      </p:sp>
      <p:sp>
        <p:nvSpPr>
          <p:cNvPr id="30" name="Freeform 30"/>
          <p:cNvSpPr/>
          <p:nvPr/>
        </p:nvSpPr>
        <p:spPr>
          <a:xfrm>
            <a:off x="13002198" y="1751331"/>
            <a:ext cx="2217206" cy="2671333"/>
          </a:xfrm>
          <a:custGeom>
            <a:avLst/>
            <a:gdLst/>
            <a:ahLst/>
            <a:cxnLst/>
            <a:rect l="l" t="t" r="r" b="b"/>
            <a:pathLst>
              <a:path w="2217206" h="2671333">
                <a:moveTo>
                  <a:pt x="0" y="0"/>
                </a:moveTo>
                <a:lnTo>
                  <a:pt x="2217207" y="0"/>
                </a:lnTo>
                <a:lnTo>
                  <a:pt x="2217207" y="2671333"/>
                </a:lnTo>
                <a:lnTo>
                  <a:pt x="0" y="267133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l-GR"/>
          </a:p>
        </p:txBody>
      </p:sp>
      <p:pic>
        <p:nvPicPr>
          <p:cNvPr id="31" name="Picture 2" descr="Cofinanciado por el programa Erasmus+ de la Unión Europea Horizontal">
            <a:extLst>
              <a:ext uri="{FF2B5EF4-FFF2-40B4-BE49-F238E27FC236}">
                <a16:creationId xmlns:a16="http://schemas.microsoft.com/office/drawing/2014/main" id="{FF54117F-E5A3-A195-89EB-1317411B96CA}"/>
              </a:ext>
            </a:extLst>
          </p:cNvPr>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grpSp>
        <p:nvGrpSpPr>
          <p:cNvPr id="18" name="Group 18"/>
          <p:cNvGrpSpPr>
            <a:grpSpLocks noChangeAspect="1"/>
          </p:cNvGrpSpPr>
          <p:nvPr/>
        </p:nvGrpSpPr>
        <p:grpSpPr>
          <a:xfrm>
            <a:off x="14110801" y="768080"/>
            <a:ext cx="2878200" cy="873228"/>
            <a:chOff x="0" y="0"/>
            <a:chExt cx="3837600" cy="1164304"/>
          </a:xfrm>
        </p:grpSpPr>
        <p:sp>
          <p:nvSpPr>
            <p:cNvPr id="19" name="Freeform 19"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8"/>
              <a:stretch>
                <a:fillRect t="-185" r="-1" b="-183"/>
              </a:stretch>
            </a:blipFill>
          </p:spPr>
          <p:txBody>
            <a:bodyPr/>
            <a:lstStyle/>
            <a:p>
              <a:endParaRPr lang="el-GR"/>
            </a:p>
          </p:txBody>
        </p:sp>
      </p:grpSp>
      <p:grpSp>
        <p:nvGrpSpPr>
          <p:cNvPr id="20" name="Group 20"/>
          <p:cNvGrpSpPr/>
          <p:nvPr/>
        </p:nvGrpSpPr>
        <p:grpSpPr>
          <a:xfrm>
            <a:off x="1257300" y="547689"/>
            <a:ext cx="11071335" cy="979188"/>
            <a:chOff x="0" y="0"/>
            <a:chExt cx="14761780" cy="1305584"/>
          </a:xfrm>
        </p:grpSpPr>
        <p:sp>
          <p:nvSpPr>
            <p:cNvPr id="21" name="Freeform 21"/>
            <p:cNvSpPr/>
            <p:nvPr/>
          </p:nvSpPr>
          <p:spPr>
            <a:xfrm>
              <a:off x="0" y="0"/>
              <a:ext cx="14761780" cy="1305584"/>
            </a:xfrm>
            <a:custGeom>
              <a:avLst/>
              <a:gdLst/>
              <a:ahLst/>
              <a:cxnLst/>
              <a:rect l="l" t="t" r="r" b="b"/>
              <a:pathLst>
                <a:path w="14761780" h="1305584">
                  <a:moveTo>
                    <a:pt x="0" y="0"/>
                  </a:moveTo>
                  <a:lnTo>
                    <a:pt x="14761780" y="0"/>
                  </a:lnTo>
                  <a:lnTo>
                    <a:pt x="14761780" y="1305584"/>
                  </a:lnTo>
                  <a:lnTo>
                    <a:pt x="0" y="1305584"/>
                  </a:lnTo>
                  <a:close/>
                </a:path>
              </a:pathLst>
            </a:custGeom>
            <a:solidFill>
              <a:srgbClr val="000000">
                <a:alpha val="0"/>
              </a:srgbClr>
            </a:solidFill>
          </p:spPr>
          <p:txBody>
            <a:bodyPr/>
            <a:lstStyle/>
            <a:p>
              <a:endParaRPr lang="el-GR"/>
            </a:p>
          </p:txBody>
        </p:sp>
        <p:sp>
          <p:nvSpPr>
            <p:cNvPr id="22" name="TextBox 22"/>
            <p:cNvSpPr txBox="1"/>
            <p:nvPr/>
          </p:nvSpPr>
          <p:spPr>
            <a:xfrm>
              <a:off x="0" y="57150"/>
              <a:ext cx="14761780" cy="1248434"/>
            </a:xfrm>
            <a:prstGeom prst="rect">
              <a:avLst/>
            </a:prstGeom>
          </p:spPr>
          <p:txBody>
            <a:bodyPr lIns="0" tIns="0" rIns="0" bIns="0" rtlCol="0" anchor="ctr"/>
            <a:lstStyle/>
            <a:p>
              <a:pPr>
                <a:lnSpc>
                  <a:spcPts val="6415"/>
                </a:lnSpc>
              </a:pPr>
              <a:r>
                <a:rPr lang="es-ES" sz="5940" b="1" dirty="0">
                  <a:solidFill>
                    <a:srgbClr val="8D5CFF"/>
                  </a:solidFill>
                  <a:latin typeface="Georgia Bold"/>
                  <a:ea typeface="Georgia Bold"/>
                  <a:cs typeface="Georgia Bold"/>
                  <a:sym typeface="Georgia Bold"/>
                </a:rPr>
                <a:t>Reglas de la lluvia de ideas</a:t>
              </a:r>
              <a:endParaRPr lang="en-US" sz="5940" b="1" dirty="0">
                <a:solidFill>
                  <a:srgbClr val="8D5CFF"/>
                </a:solidFill>
                <a:latin typeface="Georgia Bold"/>
                <a:ea typeface="Georgia Bold"/>
                <a:cs typeface="Georgia Bold"/>
                <a:sym typeface="Georgia Bold"/>
              </a:endParaRPr>
            </a:p>
          </p:txBody>
        </p:sp>
      </p:grpSp>
      <p:sp>
        <p:nvSpPr>
          <p:cNvPr id="23" name="Freeform 23"/>
          <p:cNvSpPr/>
          <p:nvPr/>
        </p:nvSpPr>
        <p:spPr>
          <a:xfrm>
            <a:off x="1257300" y="2963906"/>
            <a:ext cx="817816" cy="4114800"/>
          </a:xfrm>
          <a:custGeom>
            <a:avLst/>
            <a:gdLst/>
            <a:ahLst/>
            <a:cxnLst/>
            <a:rect l="l" t="t" r="r" b="b"/>
            <a:pathLst>
              <a:path w="817816" h="4114800">
                <a:moveTo>
                  <a:pt x="0" y="0"/>
                </a:moveTo>
                <a:lnTo>
                  <a:pt x="817816" y="0"/>
                </a:lnTo>
                <a:lnTo>
                  <a:pt x="817816"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grpSp>
        <p:nvGrpSpPr>
          <p:cNvPr id="24" name="Group 24"/>
          <p:cNvGrpSpPr/>
          <p:nvPr/>
        </p:nvGrpSpPr>
        <p:grpSpPr>
          <a:xfrm>
            <a:off x="11215555" y="6142012"/>
            <a:ext cx="6458736" cy="1330996"/>
            <a:chOff x="0" y="0"/>
            <a:chExt cx="1701066" cy="350550"/>
          </a:xfrm>
        </p:grpSpPr>
        <p:sp>
          <p:nvSpPr>
            <p:cNvPr id="25" name="Freeform 25"/>
            <p:cNvSpPr/>
            <p:nvPr/>
          </p:nvSpPr>
          <p:spPr>
            <a:xfrm>
              <a:off x="0" y="0"/>
              <a:ext cx="1701066" cy="350550"/>
            </a:xfrm>
            <a:custGeom>
              <a:avLst/>
              <a:gdLst/>
              <a:ahLst/>
              <a:cxnLst/>
              <a:rect l="l" t="t" r="r" b="b"/>
              <a:pathLst>
                <a:path w="1701066" h="350550">
                  <a:moveTo>
                    <a:pt x="0" y="0"/>
                  </a:moveTo>
                  <a:lnTo>
                    <a:pt x="1701066" y="0"/>
                  </a:lnTo>
                  <a:lnTo>
                    <a:pt x="1701066" y="350550"/>
                  </a:lnTo>
                  <a:lnTo>
                    <a:pt x="0" y="350550"/>
                  </a:lnTo>
                  <a:close/>
                </a:path>
              </a:pathLst>
            </a:custGeom>
            <a:solidFill>
              <a:srgbClr val="FFFFFF"/>
            </a:solidFill>
          </p:spPr>
          <p:txBody>
            <a:bodyPr/>
            <a:lstStyle/>
            <a:p>
              <a:endParaRPr lang="el-GR"/>
            </a:p>
          </p:txBody>
        </p:sp>
        <p:sp>
          <p:nvSpPr>
            <p:cNvPr id="26" name="TextBox 26"/>
            <p:cNvSpPr txBox="1"/>
            <p:nvPr/>
          </p:nvSpPr>
          <p:spPr>
            <a:xfrm>
              <a:off x="0" y="-19050"/>
              <a:ext cx="1701066" cy="369600"/>
            </a:xfrm>
            <a:prstGeom prst="rect">
              <a:avLst/>
            </a:prstGeom>
          </p:spPr>
          <p:txBody>
            <a:bodyPr lIns="50800" tIns="50800" rIns="50800" bIns="50800" rtlCol="0" anchor="ctr"/>
            <a:lstStyle/>
            <a:p>
              <a:pPr algn="ctr">
                <a:lnSpc>
                  <a:spcPts val="2644"/>
                </a:lnSpc>
              </a:pPr>
              <a:endParaRPr/>
            </a:p>
          </p:txBody>
        </p:sp>
      </p:grpSp>
      <p:sp>
        <p:nvSpPr>
          <p:cNvPr id="27" name="TextBox 27"/>
          <p:cNvSpPr txBox="1"/>
          <p:nvPr/>
        </p:nvSpPr>
        <p:spPr>
          <a:xfrm>
            <a:off x="11313642" y="6180112"/>
            <a:ext cx="6262562" cy="1257605"/>
          </a:xfrm>
          <a:prstGeom prst="rect">
            <a:avLst/>
          </a:prstGeom>
        </p:spPr>
        <p:txBody>
          <a:bodyPr lIns="0" tIns="0" rIns="0" bIns="0" rtlCol="0" anchor="t">
            <a:spAutoFit/>
          </a:bodyPr>
          <a:lstStyle/>
          <a:p>
            <a:pPr algn="ctr">
              <a:lnSpc>
                <a:spcPts val="3207"/>
              </a:lnSpc>
            </a:pPr>
            <a:r>
              <a:rPr lang="es-ES" sz="3300" b="1" dirty="0">
                <a:solidFill>
                  <a:srgbClr val="8D5CFF"/>
                </a:solidFill>
                <a:latin typeface="Arial Bold"/>
                <a:ea typeface="Arial Bold"/>
                <a:cs typeface="Arial Bold"/>
                <a:sym typeface="Arial Bold"/>
              </a:rPr>
              <a:t>Si es necesario, categorizamos pequeñas ideas en núcleos para organizarlas</a:t>
            </a:r>
            <a:endParaRPr lang="en-US" sz="3300" b="1" dirty="0">
              <a:solidFill>
                <a:srgbClr val="8D5CFF"/>
              </a:solidFill>
              <a:latin typeface="Arial Bold"/>
              <a:ea typeface="Arial Bold"/>
              <a:cs typeface="Arial Bold"/>
              <a:sym typeface="Arial Bold"/>
            </a:endParaRPr>
          </a:p>
        </p:txBody>
      </p:sp>
      <p:sp>
        <p:nvSpPr>
          <p:cNvPr id="28" name="TextBox 2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sp>
        <p:nvSpPr>
          <p:cNvPr id="29" name="TextBox 29"/>
          <p:cNvSpPr txBox="1"/>
          <p:nvPr/>
        </p:nvSpPr>
        <p:spPr>
          <a:xfrm>
            <a:off x="2260270" y="4308536"/>
            <a:ext cx="8255330" cy="448841"/>
          </a:xfrm>
          <a:prstGeom prst="rect">
            <a:avLst/>
          </a:prstGeom>
        </p:spPr>
        <p:txBody>
          <a:bodyPr wrap="square" lIns="0" tIns="0" rIns="0" bIns="0" rtlCol="0" anchor="t">
            <a:spAutoFit/>
          </a:bodyPr>
          <a:lstStyle/>
          <a:p>
            <a:pPr>
              <a:lnSpc>
                <a:spcPts val="3499"/>
              </a:lnSpc>
            </a:pPr>
            <a:r>
              <a:rPr lang="en-US" sz="3600" dirty="0" err="1">
                <a:solidFill>
                  <a:srgbClr val="19112C"/>
                </a:solidFill>
                <a:latin typeface="Arial"/>
                <a:ea typeface="Arial"/>
                <a:cs typeface="Arial"/>
                <a:sym typeface="Arial"/>
              </a:rPr>
              <a:t>Cantidad</a:t>
            </a:r>
            <a:r>
              <a:rPr lang="en-US" sz="3600" dirty="0">
                <a:solidFill>
                  <a:srgbClr val="19112C"/>
                </a:solidFill>
                <a:latin typeface="Arial"/>
                <a:ea typeface="Arial"/>
                <a:cs typeface="Arial"/>
                <a:sym typeface="Arial"/>
              </a:rPr>
              <a:t> </a:t>
            </a:r>
            <a:r>
              <a:rPr lang="en-US" sz="3600" dirty="0" err="1">
                <a:solidFill>
                  <a:srgbClr val="19112C"/>
                </a:solidFill>
                <a:latin typeface="Arial"/>
                <a:ea typeface="Arial"/>
                <a:cs typeface="Arial"/>
                <a:sym typeface="Arial"/>
              </a:rPr>
              <a:t>más</a:t>
            </a:r>
            <a:r>
              <a:rPr lang="en-US" sz="3600" dirty="0">
                <a:solidFill>
                  <a:srgbClr val="19112C"/>
                </a:solidFill>
                <a:latin typeface="Arial"/>
                <a:ea typeface="Arial"/>
                <a:cs typeface="Arial"/>
                <a:sym typeface="Arial"/>
              </a:rPr>
              <a:t> </a:t>
            </a:r>
            <a:r>
              <a:rPr lang="en-US" sz="3600" dirty="0" err="1">
                <a:solidFill>
                  <a:srgbClr val="19112C"/>
                </a:solidFill>
                <a:latin typeface="Arial"/>
                <a:ea typeface="Arial"/>
                <a:cs typeface="Arial"/>
                <a:sym typeface="Arial"/>
              </a:rPr>
              <a:t>importante</a:t>
            </a:r>
            <a:r>
              <a:rPr lang="en-US" sz="3600" dirty="0">
                <a:solidFill>
                  <a:srgbClr val="19112C"/>
                </a:solidFill>
                <a:latin typeface="Arial"/>
                <a:ea typeface="Arial"/>
                <a:cs typeface="Arial"/>
                <a:sym typeface="Arial"/>
              </a:rPr>
              <a:t> </a:t>
            </a:r>
            <a:r>
              <a:rPr lang="en-US" sz="3600" dirty="0" err="1">
                <a:solidFill>
                  <a:srgbClr val="19112C"/>
                </a:solidFill>
                <a:latin typeface="Arial"/>
                <a:ea typeface="Arial"/>
                <a:cs typeface="Arial"/>
                <a:sym typeface="Arial"/>
              </a:rPr>
              <a:t>que</a:t>
            </a:r>
            <a:r>
              <a:rPr lang="en-US" sz="3600" dirty="0">
                <a:solidFill>
                  <a:srgbClr val="19112C"/>
                </a:solidFill>
                <a:latin typeface="Arial"/>
                <a:ea typeface="Arial"/>
                <a:cs typeface="Arial"/>
                <a:sym typeface="Arial"/>
              </a:rPr>
              <a:t> </a:t>
            </a:r>
            <a:r>
              <a:rPr lang="en-US" sz="3600" dirty="0" err="1">
                <a:solidFill>
                  <a:srgbClr val="19112C"/>
                </a:solidFill>
                <a:latin typeface="Arial"/>
                <a:ea typeface="Arial"/>
                <a:cs typeface="Arial"/>
                <a:sym typeface="Arial"/>
              </a:rPr>
              <a:t>calidad</a:t>
            </a:r>
            <a:endParaRPr lang="en-US" sz="3600" dirty="0">
              <a:solidFill>
                <a:srgbClr val="19112C"/>
              </a:solidFill>
              <a:latin typeface="Arial"/>
              <a:ea typeface="Arial"/>
              <a:cs typeface="Arial"/>
              <a:sym typeface="Arial"/>
            </a:endParaRPr>
          </a:p>
        </p:txBody>
      </p:sp>
      <p:sp>
        <p:nvSpPr>
          <p:cNvPr id="30" name="TextBox 30"/>
          <p:cNvSpPr txBox="1"/>
          <p:nvPr/>
        </p:nvSpPr>
        <p:spPr>
          <a:xfrm>
            <a:off x="2260270" y="3166075"/>
            <a:ext cx="2720722" cy="448841"/>
          </a:xfrm>
          <a:prstGeom prst="rect">
            <a:avLst/>
          </a:prstGeom>
        </p:spPr>
        <p:txBody>
          <a:bodyPr lIns="0" tIns="0" rIns="0" bIns="0" rtlCol="0" anchor="t">
            <a:spAutoFit/>
          </a:bodyPr>
          <a:lstStyle/>
          <a:p>
            <a:pPr>
              <a:lnSpc>
                <a:spcPts val="3499"/>
              </a:lnSpc>
            </a:pPr>
            <a:r>
              <a:rPr lang="en-US" sz="3600" dirty="0">
                <a:solidFill>
                  <a:srgbClr val="19112C"/>
                </a:solidFill>
                <a:latin typeface="Arial"/>
                <a:ea typeface="Arial"/>
                <a:cs typeface="Arial"/>
                <a:sym typeface="Arial"/>
              </a:rPr>
              <a:t>No </a:t>
            </a:r>
            <a:r>
              <a:rPr lang="en-US" sz="3600" dirty="0" err="1">
                <a:solidFill>
                  <a:srgbClr val="19112C"/>
                </a:solidFill>
                <a:latin typeface="Arial"/>
                <a:ea typeface="Arial"/>
                <a:cs typeface="Arial"/>
                <a:sym typeface="Arial"/>
              </a:rPr>
              <a:t>juzgar</a:t>
            </a:r>
            <a:endParaRPr lang="en-US" sz="3600" dirty="0">
              <a:solidFill>
                <a:srgbClr val="19112C"/>
              </a:solidFill>
              <a:latin typeface="Arial"/>
              <a:ea typeface="Arial"/>
              <a:cs typeface="Arial"/>
              <a:sym typeface="Arial"/>
            </a:endParaRPr>
          </a:p>
        </p:txBody>
      </p:sp>
      <p:sp>
        <p:nvSpPr>
          <p:cNvPr id="31" name="TextBox 31"/>
          <p:cNvSpPr txBox="1"/>
          <p:nvPr/>
        </p:nvSpPr>
        <p:spPr>
          <a:xfrm>
            <a:off x="2260270" y="5450997"/>
            <a:ext cx="6592480" cy="448841"/>
          </a:xfrm>
          <a:prstGeom prst="rect">
            <a:avLst/>
          </a:prstGeom>
        </p:spPr>
        <p:txBody>
          <a:bodyPr lIns="0" tIns="0" rIns="0" bIns="0" rtlCol="0" anchor="t">
            <a:spAutoFit/>
          </a:bodyPr>
          <a:lstStyle/>
          <a:p>
            <a:pPr>
              <a:lnSpc>
                <a:spcPts val="3499"/>
              </a:lnSpc>
            </a:pPr>
            <a:r>
              <a:rPr lang="es-ES" sz="3600" dirty="0">
                <a:solidFill>
                  <a:srgbClr val="19112C"/>
                </a:solidFill>
                <a:latin typeface="Arial"/>
                <a:ea typeface="Arial"/>
                <a:cs typeface="Arial"/>
                <a:sym typeface="Arial"/>
              </a:rPr>
              <a:t>Aprovechar las ideas de otros</a:t>
            </a:r>
            <a:endParaRPr lang="en-US" sz="3600" dirty="0">
              <a:solidFill>
                <a:srgbClr val="19112C"/>
              </a:solidFill>
              <a:latin typeface="Arial"/>
              <a:ea typeface="Arial"/>
              <a:cs typeface="Arial"/>
              <a:sym typeface="Arial"/>
            </a:endParaRPr>
          </a:p>
        </p:txBody>
      </p:sp>
      <p:sp>
        <p:nvSpPr>
          <p:cNvPr id="32" name="TextBox 32"/>
          <p:cNvSpPr txBox="1"/>
          <p:nvPr/>
        </p:nvSpPr>
        <p:spPr>
          <a:xfrm>
            <a:off x="2260270" y="6593464"/>
            <a:ext cx="8918550" cy="448841"/>
          </a:xfrm>
          <a:prstGeom prst="rect">
            <a:avLst/>
          </a:prstGeom>
        </p:spPr>
        <p:txBody>
          <a:bodyPr lIns="0" tIns="0" rIns="0" bIns="0" rtlCol="0" anchor="t">
            <a:spAutoFit/>
          </a:bodyPr>
          <a:lstStyle/>
          <a:p>
            <a:pPr>
              <a:lnSpc>
                <a:spcPts val="3499"/>
              </a:lnSpc>
            </a:pPr>
            <a:r>
              <a:rPr lang="en-US" sz="3600" dirty="0" err="1">
                <a:solidFill>
                  <a:srgbClr val="19112C"/>
                </a:solidFill>
                <a:latin typeface="Arial"/>
                <a:ea typeface="Arial"/>
                <a:cs typeface="Arial"/>
                <a:sym typeface="Arial"/>
              </a:rPr>
              <a:t>Número</a:t>
            </a:r>
            <a:r>
              <a:rPr lang="en-US" sz="3600" dirty="0">
                <a:solidFill>
                  <a:srgbClr val="19112C"/>
                </a:solidFill>
                <a:latin typeface="Arial"/>
                <a:ea typeface="Arial"/>
                <a:cs typeface="Arial"/>
                <a:sym typeface="Arial"/>
              </a:rPr>
              <a:t> </a:t>
            </a:r>
            <a:r>
              <a:rPr lang="en-US" sz="3600" dirty="0" err="1">
                <a:solidFill>
                  <a:srgbClr val="19112C"/>
                </a:solidFill>
                <a:latin typeface="Arial"/>
                <a:ea typeface="Arial"/>
                <a:cs typeface="Arial"/>
                <a:sym typeface="Arial"/>
              </a:rPr>
              <a:t>mínimo</a:t>
            </a:r>
            <a:r>
              <a:rPr lang="en-US" sz="3600" dirty="0">
                <a:solidFill>
                  <a:srgbClr val="19112C"/>
                </a:solidFill>
                <a:latin typeface="Arial"/>
                <a:ea typeface="Arial"/>
                <a:cs typeface="Arial"/>
                <a:sym typeface="Arial"/>
              </a:rPr>
              <a:t> de ideas </a:t>
            </a:r>
            <a:r>
              <a:rPr lang="en-US" sz="3600" dirty="0" err="1">
                <a:solidFill>
                  <a:srgbClr val="19112C"/>
                </a:solidFill>
                <a:latin typeface="Arial"/>
                <a:ea typeface="Arial"/>
                <a:cs typeface="Arial"/>
                <a:sym typeface="Arial"/>
              </a:rPr>
              <a:t>generadas</a:t>
            </a:r>
            <a:r>
              <a:rPr lang="en-US" sz="3600" dirty="0">
                <a:solidFill>
                  <a:srgbClr val="19112C"/>
                </a:solidFill>
                <a:latin typeface="Arial"/>
                <a:ea typeface="Arial"/>
                <a:cs typeface="Arial"/>
                <a:sym typeface="Arial"/>
              </a:rPr>
              <a:t>: 10 ⟶</a:t>
            </a:r>
          </a:p>
        </p:txBody>
      </p:sp>
      <p:pic>
        <p:nvPicPr>
          <p:cNvPr id="33" name="Picture 2" descr="Cofinanciado por el programa Erasmus+ de la Unión Europea Horizontal">
            <a:extLst>
              <a:ext uri="{FF2B5EF4-FFF2-40B4-BE49-F238E27FC236}">
                <a16:creationId xmlns:a16="http://schemas.microsoft.com/office/drawing/2014/main" id="{5BED454C-55AF-32CA-8D9C-29A421DF58DE}"/>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8"/>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9"/>
              <a:stretch>
                <a:fillRect t="-185" b="-183"/>
              </a:stretch>
            </a:blipFill>
          </p:spPr>
          <p:txBody>
            <a:bodyPr/>
            <a:lstStyle/>
            <a:p>
              <a:endParaRPr lang="el-GR"/>
            </a:p>
          </p:txBody>
        </p:sp>
      </p:grpSp>
      <p:sp>
        <p:nvSpPr>
          <p:cNvPr id="25" name="TextBox 25"/>
          <p:cNvSpPr txBox="1"/>
          <p:nvPr/>
        </p:nvSpPr>
        <p:spPr>
          <a:xfrm>
            <a:off x="706841" y="-173401"/>
            <a:ext cx="14440619" cy="1938339"/>
          </a:xfrm>
          <a:prstGeom prst="rect">
            <a:avLst/>
          </a:prstGeom>
        </p:spPr>
        <p:txBody>
          <a:bodyPr lIns="0" tIns="0" rIns="0" bIns="0" rtlCol="0" anchor="ctr"/>
          <a:lstStyle/>
          <a:p>
            <a:pPr>
              <a:lnSpc>
                <a:spcPts val="6480"/>
              </a:lnSpc>
            </a:pPr>
            <a:r>
              <a:rPr lang="en-US" sz="6000" b="1" dirty="0">
                <a:solidFill>
                  <a:srgbClr val="8D5CFF"/>
                </a:solidFill>
                <a:latin typeface="Georgia Bold"/>
                <a:ea typeface="Georgia Bold"/>
                <a:cs typeface="Georgia Bold"/>
                <a:sym typeface="Georgia Bold"/>
              </a:rPr>
              <a:t>Plantilla de </a:t>
            </a:r>
            <a:r>
              <a:rPr lang="en-US" sz="6000" b="1" dirty="0" err="1">
                <a:solidFill>
                  <a:srgbClr val="8D5CFF"/>
                </a:solidFill>
                <a:latin typeface="Georgia Bold"/>
                <a:ea typeface="Georgia Bold"/>
                <a:cs typeface="Georgia Bold"/>
                <a:sym typeface="Georgia Bold"/>
              </a:rPr>
              <a:t>Resultado</a:t>
            </a:r>
            <a:r>
              <a:rPr lang="en-US" sz="6000" b="1" dirty="0">
                <a:solidFill>
                  <a:srgbClr val="8D5CFF"/>
                </a:solidFill>
                <a:latin typeface="Georgia Bold"/>
                <a:ea typeface="Georgia Bold"/>
                <a:cs typeface="Georgia Bold"/>
                <a:sym typeface="Georgia Bold"/>
              </a:rPr>
              <a:t> </a:t>
            </a:r>
            <a:r>
              <a:rPr lang="en-US" sz="6000" b="1" dirty="0" err="1">
                <a:solidFill>
                  <a:srgbClr val="8D5CFF"/>
                </a:solidFill>
                <a:latin typeface="Georgia Bold"/>
                <a:ea typeface="Georgia Bold"/>
                <a:cs typeface="Georgia Bold"/>
                <a:sym typeface="Georgia Bold"/>
              </a:rPr>
              <a:t>Propuesta</a:t>
            </a:r>
            <a:endParaRPr lang="en-US" sz="6000" b="1" dirty="0">
              <a:solidFill>
                <a:srgbClr val="8D5CFF"/>
              </a:solidFill>
              <a:latin typeface="Georgia Bold"/>
              <a:ea typeface="Georgia Bold"/>
              <a:cs typeface="Georgia Bold"/>
              <a:sym typeface="Georgia Bold"/>
            </a:endParaRPr>
          </a:p>
        </p:txBody>
      </p:sp>
      <p:graphicFrame>
        <p:nvGraphicFramePr>
          <p:cNvPr id="26" name="Table 26"/>
          <p:cNvGraphicFramePr>
            <a:graphicFrameLocks noGrp="1"/>
          </p:cNvGraphicFramePr>
          <p:nvPr>
            <p:extLst>
              <p:ext uri="{D42A27DB-BD31-4B8C-83A1-F6EECF244321}">
                <p14:modId xmlns:p14="http://schemas.microsoft.com/office/powerpoint/2010/main" val="3166241885"/>
              </p:ext>
            </p:extLst>
          </p:nvPr>
        </p:nvGraphicFramePr>
        <p:xfrm>
          <a:off x="706841" y="1222013"/>
          <a:ext cx="13359531" cy="7500941"/>
        </p:xfrm>
        <a:graphic>
          <a:graphicData uri="http://schemas.openxmlformats.org/drawingml/2006/table">
            <a:tbl>
              <a:tblPr/>
              <a:tblGrid>
                <a:gridCol w="1466715">
                  <a:extLst>
                    <a:ext uri="{9D8B030D-6E8A-4147-A177-3AD203B41FA5}">
                      <a16:colId xmlns:a16="http://schemas.microsoft.com/office/drawing/2014/main" val="20000"/>
                    </a:ext>
                  </a:extLst>
                </a:gridCol>
                <a:gridCol w="1999896">
                  <a:extLst>
                    <a:ext uri="{9D8B030D-6E8A-4147-A177-3AD203B41FA5}">
                      <a16:colId xmlns:a16="http://schemas.microsoft.com/office/drawing/2014/main" val="20001"/>
                    </a:ext>
                  </a:extLst>
                </a:gridCol>
                <a:gridCol w="1978584">
                  <a:extLst>
                    <a:ext uri="{9D8B030D-6E8A-4147-A177-3AD203B41FA5}">
                      <a16:colId xmlns:a16="http://schemas.microsoft.com/office/drawing/2014/main" val="20002"/>
                    </a:ext>
                  </a:extLst>
                </a:gridCol>
                <a:gridCol w="1978584">
                  <a:extLst>
                    <a:ext uri="{9D8B030D-6E8A-4147-A177-3AD203B41FA5}">
                      <a16:colId xmlns:a16="http://schemas.microsoft.com/office/drawing/2014/main" val="20003"/>
                    </a:ext>
                  </a:extLst>
                </a:gridCol>
                <a:gridCol w="1978584">
                  <a:extLst>
                    <a:ext uri="{9D8B030D-6E8A-4147-A177-3AD203B41FA5}">
                      <a16:colId xmlns:a16="http://schemas.microsoft.com/office/drawing/2014/main" val="20004"/>
                    </a:ext>
                  </a:extLst>
                </a:gridCol>
                <a:gridCol w="1978584">
                  <a:extLst>
                    <a:ext uri="{9D8B030D-6E8A-4147-A177-3AD203B41FA5}">
                      <a16:colId xmlns:a16="http://schemas.microsoft.com/office/drawing/2014/main" val="20005"/>
                    </a:ext>
                  </a:extLst>
                </a:gridCol>
                <a:gridCol w="1978584">
                  <a:extLst>
                    <a:ext uri="{9D8B030D-6E8A-4147-A177-3AD203B41FA5}">
                      <a16:colId xmlns:a16="http://schemas.microsoft.com/office/drawing/2014/main" val="20006"/>
                    </a:ext>
                  </a:extLst>
                </a:gridCol>
              </a:tblGrid>
              <a:tr h="752953">
                <a:tc>
                  <a:txBody>
                    <a:bodyPr/>
                    <a:lstStyle/>
                    <a:p>
                      <a:pPr algn="l">
                        <a:lnSpc>
                          <a:spcPts val="3120"/>
                        </a:lnSpc>
                        <a:defRPr/>
                      </a:pPr>
                      <a:r>
                        <a:rPr lang="en-US" sz="2600" b="1">
                          <a:solidFill>
                            <a:srgbClr val="FFFFFF"/>
                          </a:solidFill>
                          <a:latin typeface="Arial Bold"/>
                          <a:ea typeface="Arial Bold"/>
                          <a:cs typeface="Arial Bold"/>
                          <a:sym typeface="Arial Bold"/>
                        </a:rPr>
                        <a:t>Idea nº</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a:lnSpc>
                          <a:spcPts val="3120"/>
                        </a:lnSpc>
                        <a:defRPr/>
                      </a:pPr>
                      <a:r>
                        <a:rPr lang="en-US" sz="2600" b="1" dirty="0" err="1">
                          <a:solidFill>
                            <a:srgbClr val="FFFFFF"/>
                          </a:solidFill>
                          <a:latin typeface="Arial Bold"/>
                          <a:ea typeface="Arial Bold"/>
                          <a:cs typeface="Arial Bold"/>
                          <a:sym typeface="Arial Bold"/>
                        </a:rPr>
                        <a:t>Titulo</a:t>
                      </a:r>
                      <a:endParaRPr lang="en-US" sz="1100" dirty="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a:lnSpc>
                          <a:spcPts val="3120"/>
                        </a:lnSpc>
                        <a:defRPr/>
                      </a:pPr>
                      <a:r>
                        <a:rPr lang="en-US" sz="2600" b="1" dirty="0">
                          <a:solidFill>
                            <a:srgbClr val="FFFFFF"/>
                          </a:solidFill>
                          <a:latin typeface="Arial Bold"/>
                          <a:ea typeface="Arial Bold"/>
                          <a:cs typeface="Arial Bold"/>
                          <a:sym typeface="Arial Bold"/>
                        </a:rPr>
                        <a:t>¿</a:t>
                      </a:r>
                      <a:r>
                        <a:rPr lang="en-US" sz="2600" b="1" dirty="0" err="1">
                          <a:solidFill>
                            <a:srgbClr val="FFFFFF"/>
                          </a:solidFill>
                          <a:latin typeface="Arial Bold"/>
                          <a:ea typeface="Arial Bold"/>
                          <a:cs typeface="Arial Bold"/>
                          <a:sym typeface="Arial Bold"/>
                        </a:rPr>
                        <a:t>Qué</a:t>
                      </a:r>
                      <a:r>
                        <a:rPr lang="en-US" sz="2600" b="1" dirty="0">
                          <a:solidFill>
                            <a:srgbClr val="FFFFFF"/>
                          </a:solidFill>
                          <a:latin typeface="Arial Bold"/>
                          <a:ea typeface="Arial Bold"/>
                          <a:cs typeface="Arial Bold"/>
                          <a:sym typeface="Arial Bold"/>
                        </a:rPr>
                        <a:t>?</a:t>
                      </a:r>
                      <a:endParaRPr lang="en-US" sz="1100" dirty="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a:lnSpc>
                          <a:spcPts val="3120"/>
                        </a:lnSpc>
                        <a:defRPr/>
                      </a:pPr>
                      <a:r>
                        <a:rPr lang="en-US" sz="2600" b="1" dirty="0">
                          <a:solidFill>
                            <a:srgbClr val="FFFFFF"/>
                          </a:solidFill>
                          <a:latin typeface="Arial Bold"/>
                          <a:ea typeface="Arial Bold"/>
                          <a:cs typeface="Arial Bold"/>
                          <a:sym typeface="Arial Bold"/>
                        </a:rPr>
                        <a:t>¿</a:t>
                      </a:r>
                      <a:r>
                        <a:rPr lang="en-US" sz="2600" b="1" dirty="0" err="1">
                          <a:solidFill>
                            <a:srgbClr val="FFFFFF"/>
                          </a:solidFill>
                          <a:latin typeface="Arial Bold"/>
                          <a:ea typeface="Arial Bold"/>
                          <a:cs typeface="Arial Bold"/>
                          <a:sym typeface="Arial Bold"/>
                        </a:rPr>
                        <a:t>Cómo</a:t>
                      </a:r>
                      <a:r>
                        <a:rPr lang="en-US" sz="2600" b="1" dirty="0">
                          <a:solidFill>
                            <a:srgbClr val="FFFFFF"/>
                          </a:solidFill>
                          <a:latin typeface="Arial Bold"/>
                          <a:ea typeface="Arial Bold"/>
                          <a:cs typeface="Arial Bold"/>
                          <a:sym typeface="Arial Bold"/>
                        </a:rPr>
                        <a:t>?</a:t>
                      </a:r>
                      <a:endParaRPr lang="en-US" sz="1100" dirty="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a:lnSpc>
                          <a:spcPts val="3120"/>
                        </a:lnSpc>
                        <a:defRPr/>
                      </a:pPr>
                      <a:r>
                        <a:rPr lang="en-US" sz="2600" b="1" dirty="0">
                          <a:solidFill>
                            <a:srgbClr val="FFFFFF"/>
                          </a:solidFill>
                          <a:latin typeface="Arial Bold"/>
                          <a:ea typeface="Arial Bold"/>
                          <a:cs typeface="Arial Bold"/>
                          <a:sym typeface="Arial Bold"/>
                        </a:rPr>
                        <a:t>¿</a:t>
                      </a:r>
                      <a:r>
                        <a:rPr lang="en-US" sz="2600" b="1" dirty="0" err="1">
                          <a:solidFill>
                            <a:srgbClr val="FFFFFF"/>
                          </a:solidFill>
                          <a:latin typeface="Arial Bold"/>
                          <a:ea typeface="Arial Bold"/>
                          <a:cs typeface="Arial Bold"/>
                          <a:sym typeface="Arial Bold"/>
                        </a:rPr>
                        <a:t>Quien</a:t>
                      </a:r>
                      <a:r>
                        <a:rPr lang="en-US" sz="2600" b="1" dirty="0">
                          <a:solidFill>
                            <a:srgbClr val="FFFFFF"/>
                          </a:solidFill>
                          <a:latin typeface="Arial Bold"/>
                          <a:ea typeface="Arial Bold"/>
                          <a:cs typeface="Arial Bold"/>
                          <a:sym typeface="Arial Bold"/>
                        </a:rPr>
                        <a:t>?</a:t>
                      </a:r>
                      <a:endParaRPr lang="en-US" sz="1100" dirty="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a:lnSpc>
                          <a:spcPts val="3120"/>
                        </a:lnSpc>
                        <a:defRPr/>
                      </a:pPr>
                      <a:r>
                        <a:rPr lang="en-US" sz="2600" b="1" dirty="0">
                          <a:solidFill>
                            <a:srgbClr val="FFFFFF"/>
                          </a:solidFill>
                          <a:latin typeface="Arial Bold"/>
                          <a:ea typeface="Arial Bold"/>
                          <a:cs typeface="Arial Bold"/>
                          <a:sym typeface="Arial Bold"/>
                        </a:rPr>
                        <a:t>¿</a:t>
                      </a:r>
                      <a:r>
                        <a:rPr lang="en-US" sz="2600" b="1" dirty="0" err="1">
                          <a:solidFill>
                            <a:srgbClr val="FFFFFF"/>
                          </a:solidFill>
                          <a:latin typeface="Arial Bold"/>
                          <a:ea typeface="Arial Bold"/>
                          <a:cs typeface="Arial Bold"/>
                          <a:sym typeface="Arial Bold"/>
                        </a:rPr>
                        <a:t>Dónde</a:t>
                      </a:r>
                      <a:r>
                        <a:rPr lang="en-US" sz="2600" b="1" dirty="0">
                          <a:solidFill>
                            <a:srgbClr val="FFFFFF"/>
                          </a:solidFill>
                          <a:latin typeface="Arial Bold"/>
                          <a:ea typeface="Arial Bold"/>
                          <a:cs typeface="Arial Bold"/>
                          <a:sym typeface="Arial Bold"/>
                        </a:rPr>
                        <a:t>?</a:t>
                      </a:r>
                      <a:endParaRPr lang="en-US" sz="1100" dirty="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a:lnSpc>
                          <a:spcPts val="3120"/>
                        </a:lnSpc>
                        <a:defRPr/>
                      </a:pPr>
                      <a:r>
                        <a:rPr lang="en-US" sz="2600" b="1" dirty="0">
                          <a:solidFill>
                            <a:srgbClr val="FFFFFF"/>
                          </a:solidFill>
                          <a:latin typeface="Arial Bold"/>
                          <a:ea typeface="Arial Bold"/>
                          <a:cs typeface="Arial Bold"/>
                          <a:sym typeface="Arial Bold"/>
                        </a:rPr>
                        <a:t>¿Cuando?</a:t>
                      </a:r>
                      <a:endParaRPr lang="en-US" sz="1100" dirty="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0000"/>
                  </a:ext>
                </a:extLst>
              </a:tr>
              <a:tr h="676705">
                <a:tc>
                  <a:txBody>
                    <a:bodyPr/>
                    <a:lstStyle/>
                    <a:p>
                      <a:pPr algn="l">
                        <a:lnSpc>
                          <a:spcPts val="2639"/>
                        </a:lnSpc>
                        <a:defRPr/>
                      </a:pPr>
                      <a:r>
                        <a:rPr lang="en-US" sz="2199">
                          <a:solidFill>
                            <a:srgbClr val="19112C"/>
                          </a:solidFill>
                          <a:latin typeface="Arial"/>
                          <a:ea typeface="Arial"/>
                          <a:cs typeface="Arial"/>
                          <a:sym typeface="Arial"/>
                        </a:rPr>
                        <a:t>1</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1"/>
                  </a:ext>
                </a:extLst>
              </a:tr>
              <a:tr h="676705">
                <a:tc>
                  <a:txBody>
                    <a:bodyPr/>
                    <a:lstStyle/>
                    <a:p>
                      <a:pPr algn="l">
                        <a:lnSpc>
                          <a:spcPts val="2639"/>
                        </a:lnSpc>
                        <a:defRPr/>
                      </a:pPr>
                      <a:r>
                        <a:rPr lang="en-US" sz="2199">
                          <a:solidFill>
                            <a:srgbClr val="19112C"/>
                          </a:solidFill>
                          <a:latin typeface="Arial"/>
                          <a:ea typeface="Arial"/>
                          <a:cs typeface="Arial"/>
                          <a:sym typeface="Arial"/>
                        </a:rPr>
                        <a:t>2</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2"/>
                  </a:ext>
                </a:extLst>
              </a:tr>
              <a:tr h="676705">
                <a:tc>
                  <a:txBody>
                    <a:bodyPr/>
                    <a:lstStyle/>
                    <a:p>
                      <a:pPr algn="l">
                        <a:lnSpc>
                          <a:spcPts val="2639"/>
                        </a:lnSpc>
                        <a:defRPr/>
                      </a:pPr>
                      <a:r>
                        <a:rPr lang="en-US" sz="2199">
                          <a:solidFill>
                            <a:srgbClr val="19112C"/>
                          </a:solidFill>
                          <a:latin typeface="Arial"/>
                          <a:ea typeface="Arial"/>
                          <a:cs typeface="Arial"/>
                          <a:sym typeface="Arial"/>
                        </a:rPr>
                        <a:t>3</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3"/>
                  </a:ext>
                </a:extLst>
              </a:tr>
              <a:tr h="676705">
                <a:tc>
                  <a:txBody>
                    <a:bodyPr/>
                    <a:lstStyle/>
                    <a:p>
                      <a:pPr algn="l">
                        <a:lnSpc>
                          <a:spcPts val="2639"/>
                        </a:lnSpc>
                        <a:defRPr/>
                      </a:pPr>
                      <a:r>
                        <a:rPr lang="en-US" sz="2199">
                          <a:solidFill>
                            <a:srgbClr val="19112C"/>
                          </a:solidFill>
                          <a:latin typeface="Arial"/>
                          <a:ea typeface="Arial"/>
                          <a:cs typeface="Arial"/>
                          <a:sym typeface="Arial"/>
                        </a:rPr>
                        <a:t>4</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4"/>
                  </a:ext>
                </a:extLst>
              </a:tr>
              <a:tr h="676705">
                <a:tc>
                  <a:txBody>
                    <a:bodyPr/>
                    <a:lstStyle/>
                    <a:p>
                      <a:pPr algn="l">
                        <a:lnSpc>
                          <a:spcPts val="2639"/>
                        </a:lnSpc>
                        <a:defRPr/>
                      </a:pPr>
                      <a:r>
                        <a:rPr lang="en-US" sz="2199">
                          <a:solidFill>
                            <a:srgbClr val="19112C"/>
                          </a:solidFill>
                          <a:latin typeface="Arial"/>
                          <a:ea typeface="Arial"/>
                          <a:cs typeface="Arial"/>
                          <a:sym typeface="Arial"/>
                        </a:rPr>
                        <a:t>5</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5"/>
                  </a:ext>
                </a:extLst>
              </a:tr>
              <a:tr h="676705">
                <a:tc>
                  <a:txBody>
                    <a:bodyPr/>
                    <a:lstStyle/>
                    <a:p>
                      <a:pPr algn="l">
                        <a:lnSpc>
                          <a:spcPts val="2639"/>
                        </a:lnSpc>
                        <a:defRPr/>
                      </a:pPr>
                      <a:r>
                        <a:rPr lang="en-US" sz="2199">
                          <a:solidFill>
                            <a:srgbClr val="19112C"/>
                          </a:solidFill>
                          <a:latin typeface="Arial"/>
                          <a:ea typeface="Arial"/>
                          <a:cs typeface="Arial"/>
                          <a:sym typeface="Arial"/>
                        </a:rPr>
                        <a:t>6</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6"/>
                  </a:ext>
                </a:extLst>
              </a:tr>
              <a:tr h="676705">
                <a:tc>
                  <a:txBody>
                    <a:bodyPr/>
                    <a:lstStyle/>
                    <a:p>
                      <a:pPr algn="l">
                        <a:lnSpc>
                          <a:spcPts val="2639"/>
                        </a:lnSpc>
                        <a:defRPr/>
                      </a:pPr>
                      <a:r>
                        <a:rPr lang="en-US" sz="2199">
                          <a:solidFill>
                            <a:srgbClr val="19112C"/>
                          </a:solidFill>
                          <a:latin typeface="Arial"/>
                          <a:ea typeface="Arial"/>
                          <a:cs typeface="Arial"/>
                          <a:sym typeface="Arial"/>
                        </a:rPr>
                        <a:t>7</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7"/>
                  </a:ext>
                </a:extLst>
              </a:tr>
              <a:tr h="676705">
                <a:tc>
                  <a:txBody>
                    <a:bodyPr/>
                    <a:lstStyle/>
                    <a:p>
                      <a:pPr algn="l">
                        <a:lnSpc>
                          <a:spcPts val="2639"/>
                        </a:lnSpc>
                        <a:defRPr/>
                      </a:pPr>
                      <a:r>
                        <a:rPr lang="en-US" sz="2199">
                          <a:solidFill>
                            <a:srgbClr val="19112C"/>
                          </a:solidFill>
                          <a:latin typeface="Arial"/>
                          <a:ea typeface="Arial"/>
                          <a:cs typeface="Arial"/>
                          <a:sym typeface="Arial"/>
                        </a:rPr>
                        <a:t>8</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8"/>
                  </a:ext>
                </a:extLst>
              </a:tr>
              <a:tr h="667174">
                <a:tc>
                  <a:txBody>
                    <a:bodyPr/>
                    <a:lstStyle/>
                    <a:p>
                      <a:pPr algn="l">
                        <a:lnSpc>
                          <a:spcPts val="2837"/>
                        </a:lnSpc>
                        <a:defRPr/>
                      </a:pPr>
                      <a:r>
                        <a:rPr lang="en-US" sz="2199">
                          <a:solidFill>
                            <a:srgbClr val="19112C"/>
                          </a:solidFill>
                          <a:latin typeface="Arial"/>
                          <a:ea typeface="Arial"/>
                          <a:cs typeface="Arial"/>
                          <a:sym typeface="Arial"/>
                        </a:rPr>
                        <a:t>9</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9"/>
                  </a:ext>
                </a:extLst>
              </a:tr>
              <a:tr h="667174">
                <a:tc>
                  <a:txBody>
                    <a:bodyPr/>
                    <a:lstStyle/>
                    <a:p>
                      <a:pPr algn="l">
                        <a:lnSpc>
                          <a:spcPts val="2837"/>
                        </a:lnSpc>
                        <a:defRPr/>
                      </a:pPr>
                      <a:r>
                        <a:rPr lang="en-US" sz="2199">
                          <a:solidFill>
                            <a:srgbClr val="19112C"/>
                          </a:solidFill>
                          <a:latin typeface="Arial"/>
                          <a:ea typeface="Arial"/>
                          <a:cs typeface="Arial"/>
                          <a:sym typeface="Arial"/>
                        </a:rPr>
                        <a:t>10</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dirty="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dirty="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dirty="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10"/>
                  </a:ext>
                </a:extLst>
              </a:tr>
            </a:tbl>
          </a:graphicData>
        </a:graphic>
      </p:graphicFrame>
      <p:pic>
        <p:nvPicPr>
          <p:cNvPr id="27" name="Picture 2" descr="Cofinanciado por el programa Erasmus+ de la Unión Europea Horizontal">
            <a:extLst>
              <a:ext uri="{FF2B5EF4-FFF2-40B4-BE49-F238E27FC236}">
                <a16:creationId xmlns:a16="http://schemas.microsoft.com/office/drawing/2014/main" id="{E69B884B-2BEA-1EA5-7E79-9B65F17ADDC7}"/>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1052204" y="452011"/>
            <a:ext cx="2882265" cy="1403886"/>
            <a:chOff x="0" y="0"/>
            <a:chExt cx="3843020" cy="1871848"/>
          </a:xfrm>
        </p:grpSpPr>
        <p:sp>
          <p:nvSpPr>
            <p:cNvPr id="5" name="Freeform 5"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2"/>
              <a:stretch>
                <a:fillRect l="-33" r="-33"/>
              </a:stretch>
            </a:blipFill>
          </p:spPr>
          <p:txBody>
            <a:bodyPr/>
            <a:lstStyle/>
            <a:p>
              <a:endParaRPr lang="el-GR"/>
            </a:p>
          </p:txBody>
        </p:sp>
      </p:grpSp>
      <p:grpSp>
        <p:nvGrpSpPr>
          <p:cNvPr id="8" name="Group 8"/>
          <p:cNvGrpSpPr>
            <a:grpSpLocks noChangeAspect="1"/>
          </p:cNvGrpSpPr>
          <p:nvPr/>
        </p:nvGrpSpPr>
        <p:grpSpPr>
          <a:xfrm>
            <a:off x="6565846" y="9084780"/>
            <a:ext cx="1863449" cy="457211"/>
            <a:chOff x="0" y="0"/>
            <a:chExt cx="2484598" cy="609614"/>
          </a:xfrm>
        </p:grpSpPr>
        <p:sp>
          <p:nvSpPr>
            <p:cNvPr id="9" name="Freeform 9"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10" name="Group 10"/>
          <p:cNvGrpSpPr>
            <a:grpSpLocks noChangeAspect="1"/>
          </p:cNvGrpSpPr>
          <p:nvPr/>
        </p:nvGrpSpPr>
        <p:grpSpPr>
          <a:xfrm>
            <a:off x="8782690" y="9179158"/>
            <a:ext cx="1155611" cy="312497"/>
            <a:chOff x="0" y="0"/>
            <a:chExt cx="1540814" cy="416663"/>
          </a:xfrm>
        </p:grpSpPr>
        <p:sp>
          <p:nvSpPr>
            <p:cNvPr id="11" name="Freeform 11"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2" name="Group 12"/>
          <p:cNvGrpSpPr>
            <a:grpSpLocks noChangeAspect="1"/>
          </p:cNvGrpSpPr>
          <p:nvPr/>
        </p:nvGrpSpPr>
        <p:grpSpPr>
          <a:xfrm>
            <a:off x="10358809" y="8928531"/>
            <a:ext cx="856746" cy="856746"/>
            <a:chOff x="0" y="0"/>
            <a:chExt cx="1142328" cy="1142328"/>
          </a:xfrm>
        </p:grpSpPr>
        <p:sp>
          <p:nvSpPr>
            <p:cNvPr id="13" name="Freeform 13"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4" name="Group 14"/>
          <p:cNvGrpSpPr>
            <a:grpSpLocks noChangeAspect="1"/>
          </p:cNvGrpSpPr>
          <p:nvPr/>
        </p:nvGrpSpPr>
        <p:grpSpPr>
          <a:xfrm>
            <a:off x="11637112" y="9129872"/>
            <a:ext cx="1374778" cy="457211"/>
            <a:chOff x="0" y="0"/>
            <a:chExt cx="1833038" cy="609614"/>
          </a:xfrm>
        </p:grpSpPr>
        <p:sp>
          <p:nvSpPr>
            <p:cNvPr id="15" name="Freeform 15"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6" name="Group 16"/>
          <p:cNvGrpSpPr>
            <a:grpSpLocks noChangeAspect="1"/>
          </p:cNvGrpSpPr>
          <p:nvPr/>
        </p:nvGrpSpPr>
        <p:grpSpPr>
          <a:xfrm>
            <a:off x="13019231" y="9000888"/>
            <a:ext cx="2648887" cy="715178"/>
            <a:chOff x="0" y="0"/>
            <a:chExt cx="3531849" cy="953571"/>
          </a:xfrm>
        </p:grpSpPr>
        <p:sp>
          <p:nvSpPr>
            <p:cNvPr id="17" name="Freeform 17"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8" name="Group 18"/>
          <p:cNvGrpSpPr>
            <a:grpSpLocks noChangeAspect="1"/>
          </p:cNvGrpSpPr>
          <p:nvPr/>
        </p:nvGrpSpPr>
        <p:grpSpPr>
          <a:xfrm>
            <a:off x="15413295" y="9158185"/>
            <a:ext cx="2028087" cy="360735"/>
            <a:chOff x="0" y="0"/>
            <a:chExt cx="2704115" cy="480980"/>
          </a:xfrm>
        </p:grpSpPr>
        <p:sp>
          <p:nvSpPr>
            <p:cNvPr id="19" name="Freeform 19"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20" name="TextBox 20"/>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21" name="Group 21"/>
          <p:cNvGrpSpPr/>
          <p:nvPr/>
        </p:nvGrpSpPr>
        <p:grpSpPr>
          <a:xfrm>
            <a:off x="846618" y="1683545"/>
            <a:ext cx="14874820" cy="3581400"/>
            <a:chOff x="0" y="0"/>
            <a:chExt cx="19833094" cy="4775200"/>
          </a:xfrm>
        </p:grpSpPr>
        <p:sp>
          <p:nvSpPr>
            <p:cNvPr id="22" name="Freeform 22"/>
            <p:cNvSpPr/>
            <p:nvPr/>
          </p:nvSpPr>
          <p:spPr>
            <a:xfrm>
              <a:off x="0" y="0"/>
              <a:ext cx="19833095" cy="4775200"/>
            </a:xfrm>
            <a:custGeom>
              <a:avLst/>
              <a:gdLst/>
              <a:ahLst/>
              <a:cxnLst/>
              <a:rect l="l" t="t" r="r" b="b"/>
              <a:pathLst>
                <a:path w="19833095" h="4775200">
                  <a:moveTo>
                    <a:pt x="0" y="0"/>
                  </a:moveTo>
                  <a:lnTo>
                    <a:pt x="19833095" y="0"/>
                  </a:lnTo>
                  <a:lnTo>
                    <a:pt x="19833095" y="4775200"/>
                  </a:lnTo>
                  <a:lnTo>
                    <a:pt x="0" y="4775200"/>
                  </a:lnTo>
                  <a:close/>
                </a:path>
              </a:pathLst>
            </a:custGeom>
            <a:solidFill>
              <a:srgbClr val="000000">
                <a:alpha val="0"/>
              </a:srgbClr>
            </a:solidFill>
          </p:spPr>
          <p:txBody>
            <a:bodyPr/>
            <a:lstStyle/>
            <a:p>
              <a:endParaRPr lang="el-GR"/>
            </a:p>
          </p:txBody>
        </p:sp>
        <p:sp>
          <p:nvSpPr>
            <p:cNvPr id="23" name="TextBox 23"/>
            <p:cNvSpPr txBox="1"/>
            <p:nvPr/>
          </p:nvSpPr>
          <p:spPr>
            <a:xfrm>
              <a:off x="0" y="76200"/>
              <a:ext cx="19833094" cy="4699000"/>
            </a:xfrm>
            <a:prstGeom prst="rect">
              <a:avLst/>
            </a:prstGeom>
          </p:spPr>
          <p:txBody>
            <a:bodyPr lIns="0" tIns="0" rIns="0" bIns="0" rtlCol="0" anchor="b"/>
            <a:lstStyle/>
            <a:p>
              <a:pPr>
                <a:lnSpc>
                  <a:spcPts val="7884"/>
                </a:lnSpc>
              </a:pPr>
              <a:r>
                <a:rPr lang="es-ES" sz="7300" b="1" dirty="0">
                  <a:solidFill>
                    <a:srgbClr val="FFFFFF"/>
                  </a:solidFill>
                  <a:latin typeface="Georgia Bold"/>
                  <a:ea typeface="Georgia Bold"/>
                  <a:cs typeface="Georgia Bold"/>
                  <a:sym typeface="Georgia Bold"/>
                </a:rPr>
                <a:t>¿Hacemos una pequeña pausa antes de continuar?</a:t>
              </a:r>
              <a:endParaRPr lang="en-US" sz="7300" b="1" dirty="0">
                <a:solidFill>
                  <a:srgbClr val="FFFFFF"/>
                </a:solidFill>
                <a:latin typeface="Georgia Bold"/>
                <a:ea typeface="Georgia Bold"/>
                <a:cs typeface="Georgia Bold"/>
                <a:sym typeface="Georgia Bold"/>
              </a:endParaRPr>
            </a:p>
          </p:txBody>
        </p:sp>
      </p:grpSp>
      <p:pic>
        <p:nvPicPr>
          <p:cNvPr id="24" name="Picture 2" descr="Cofinanciado por el programa Erasmus+ de la Unión Europea Horizontal">
            <a:extLst>
              <a:ext uri="{FF2B5EF4-FFF2-40B4-BE49-F238E27FC236}">
                <a16:creationId xmlns:a16="http://schemas.microsoft.com/office/drawing/2014/main" id="{FB51930C-EEE5-78DE-B91F-5C19D033B836}"/>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grpSp>
        <p:nvGrpSpPr>
          <p:cNvPr id="18" name="Group 18"/>
          <p:cNvGrpSpPr>
            <a:grpSpLocks noChangeAspect="1"/>
          </p:cNvGrpSpPr>
          <p:nvPr/>
        </p:nvGrpSpPr>
        <p:grpSpPr>
          <a:xfrm>
            <a:off x="14110801" y="768080"/>
            <a:ext cx="2878200" cy="873228"/>
            <a:chOff x="0" y="0"/>
            <a:chExt cx="3837600" cy="1164304"/>
          </a:xfrm>
        </p:grpSpPr>
        <p:sp>
          <p:nvSpPr>
            <p:cNvPr id="19" name="Freeform 19"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8"/>
              <a:stretch>
                <a:fillRect t="-185" r="-1" b="-183"/>
              </a:stretch>
            </a:blipFill>
          </p:spPr>
          <p:txBody>
            <a:bodyPr/>
            <a:lstStyle/>
            <a:p>
              <a:endParaRPr lang="el-GR"/>
            </a:p>
          </p:txBody>
        </p:sp>
      </p:grpSp>
      <p:grpSp>
        <p:nvGrpSpPr>
          <p:cNvPr id="20" name="Group 20"/>
          <p:cNvGrpSpPr/>
          <p:nvPr/>
        </p:nvGrpSpPr>
        <p:grpSpPr>
          <a:xfrm>
            <a:off x="1031384" y="356603"/>
            <a:ext cx="11987846" cy="1956703"/>
            <a:chOff x="0" y="0"/>
            <a:chExt cx="15983795" cy="2608937"/>
          </a:xfrm>
        </p:grpSpPr>
        <p:sp>
          <p:nvSpPr>
            <p:cNvPr id="21" name="Freeform 21"/>
            <p:cNvSpPr/>
            <p:nvPr/>
          </p:nvSpPr>
          <p:spPr>
            <a:xfrm>
              <a:off x="0" y="0"/>
              <a:ext cx="15983795" cy="2608937"/>
            </a:xfrm>
            <a:custGeom>
              <a:avLst/>
              <a:gdLst/>
              <a:ahLst/>
              <a:cxnLst/>
              <a:rect l="l" t="t" r="r" b="b"/>
              <a:pathLst>
                <a:path w="15983795" h="2608937">
                  <a:moveTo>
                    <a:pt x="0" y="0"/>
                  </a:moveTo>
                  <a:lnTo>
                    <a:pt x="15983795" y="0"/>
                  </a:lnTo>
                  <a:lnTo>
                    <a:pt x="15983795" y="2608937"/>
                  </a:lnTo>
                  <a:lnTo>
                    <a:pt x="0" y="2608937"/>
                  </a:lnTo>
                  <a:close/>
                </a:path>
              </a:pathLst>
            </a:custGeom>
            <a:solidFill>
              <a:srgbClr val="000000">
                <a:alpha val="0"/>
              </a:srgbClr>
            </a:solidFill>
          </p:spPr>
          <p:txBody>
            <a:bodyPr/>
            <a:lstStyle/>
            <a:p>
              <a:endParaRPr lang="el-GR"/>
            </a:p>
          </p:txBody>
        </p:sp>
        <p:sp>
          <p:nvSpPr>
            <p:cNvPr id="22" name="TextBox 22"/>
            <p:cNvSpPr txBox="1"/>
            <p:nvPr/>
          </p:nvSpPr>
          <p:spPr>
            <a:xfrm>
              <a:off x="0" y="66675"/>
              <a:ext cx="15983795" cy="2542262"/>
            </a:xfrm>
            <a:prstGeom prst="rect">
              <a:avLst/>
            </a:prstGeom>
          </p:spPr>
          <p:txBody>
            <a:bodyPr lIns="0" tIns="0" rIns="0" bIns="0" rtlCol="0" anchor="ctr"/>
            <a:lstStyle/>
            <a:p>
              <a:pPr>
                <a:lnSpc>
                  <a:spcPts val="6480"/>
                </a:lnSpc>
              </a:pPr>
              <a:r>
                <a:rPr lang="en-US" sz="6000" b="1" dirty="0">
                  <a:solidFill>
                    <a:srgbClr val="8D5CFF"/>
                  </a:solidFill>
                  <a:latin typeface="Georgia Bold"/>
                  <a:ea typeface="Georgia Bold"/>
                  <a:cs typeface="Georgia Bold"/>
                  <a:sym typeface="Georgia Bold"/>
                </a:rPr>
                <a:t>3. </a:t>
              </a:r>
              <a:r>
                <a:rPr lang="es-ES" sz="6000" b="1" dirty="0">
                  <a:solidFill>
                    <a:srgbClr val="8D5CFF"/>
                  </a:solidFill>
                  <a:latin typeface="Georgia Bold"/>
                  <a:ea typeface="Georgia Bold"/>
                  <a:cs typeface="Georgia Bold"/>
                  <a:sym typeface="Georgia Bold"/>
                </a:rPr>
                <a:t>Evaluar las alternativas – Elegir la solución</a:t>
              </a:r>
              <a:endParaRPr lang="en-US" sz="6000" b="1" dirty="0">
                <a:solidFill>
                  <a:srgbClr val="8D5CFF"/>
                </a:solidFill>
                <a:latin typeface="Georgia Bold"/>
                <a:ea typeface="Georgia Bold"/>
                <a:cs typeface="Georgia Bold"/>
                <a:sym typeface="Georgia Bold"/>
              </a:endParaRPr>
            </a:p>
          </p:txBody>
        </p:sp>
      </p:grpSp>
      <p:sp>
        <p:nvSpPr>
          <p:cNvPr id="23" name="TextBox 23"/>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sp>
        <p:nvSpPr>
          <p:cNvPr id="24" name="TextBox 24"/>
          <p:cNvSpPr txBox="1"/>
          <p:nvPr/>
        </p:nvSpPr>
        <p:spPr>
          <a:xfrm>
            <a:off x="1028700" y="6401536"/>
            <a:ext cx="16607952" cy="2338141"/>
          </a:xfrm>
          <a:prstGeom prst="rect">
            <a:avLst/>
          </a:prstGeom>
        </p:spPr>
        <p:txBody>
          <a:bodyPr lIns="0" tIns="0" rIns="0" bIns="0" rtlCol="0" anchor="t">
            <a:spAutoFit/>
          </a:bodyPr>
          <a:lstStyle/>
          <a:p>
            <a:pPr>
              <a:lnSpc>
                <a:spcPts val="2592"/>
              </a:lnSpc>
            </a:pPr>
            <a:r>
              <a:rPr lang="es-ES" sz="3000" dirty="0">
                <a:solidFill>
                  <a:srgbClr val="19112C"/>
                </a:solidFill>
                <a:latin typeface="Arial"/>
                <a:ea typeface="Arial"/>
                <a:cs typeface="Arial"/>
                <a:sym typeface="Arial"/>
              </a:rPr>
              <a:t>Compartimos ideas, incluso las más locas, que podrían ayudarnos a resolver el problema.</a:t>
            </a:r>
          </a:p>
          <a:p>
            <a:pPr>
              <a:lnSpc>
                <a:spcPts val="2592"/>
              </a:lnSpc>
            </a:pPr>
            <a:r>
              <a:rPr lang="es-ES" sz="3000" dirty="0">
                <a:solidFill>
                  <a:srgbClr val="19112C"/>
                </a:solidFill>
                <a:latin typeface="Arial"/>
                <a:ea typeface="Arial"/>
                <a:cs typeface="Arial"/>
                <a:sym typeface="Arial"/>
              </a:rPr>
              <a:t>
Aplicamos el pensamiento crítico, evaluando alternativas desde diferentes perspectivas. </a:t>
            </a:r>
          </a:p>
          <a:p>
            <a:pPr>
              <a:lnSpc>
                <a:spcPts val="2592"/>
              </a:lnSpc>
            </a:pPr>
            <a:r>
              <a:rPr lang="es-ES" sz="3000" dirty="0">
                <a:solidFill>
                  <a:srgbClr val="19112C"/>
                </a:solidFill>
                <a:latin typeface="Arial"/>
                <a:ea typeface="Arial"/>
                <a:cs typeface="Arial"/>
                <a:sym typeface="Arial"/>
              </a:rPr>
              <a:t>
Destacamos aspectos BUENOS/MALOS/INTERESANTES de cada alternativa</a:t>
            </a:r>
          </a:p>
          <a:p>
            <a:pPr>
              <a:lnSpc>
                <a:spcPts val="2592"/>
              </a:lnSpc>
            </a:pPr>
            <a:r>
              <a:rPr lang="es-ES" sz="3000" dirty="0">
                <a:solidFill>
                  <a:srgbClr val="19112C"/>
                </a:solidFill>
                <a:latin typeface="Arial"/>
                <a:ea typeface="Arial"/>
                <a:cs typeface="Arial"/>
                <a:sym typeface="Arial"/>
              </a:rPr>
              <a:t>
Centrarse en: Creatividad, Viabilidad, Sostenibilidad, Impacto en el Negocio</a:t>
            </a:r>
            <a:endParaRPr lang="en-US" sz="3000" dirty="0">
              <a:solidFill>
                <a:srgbClr val="19112C"/>
              </a:solidFill>
              <a:latin typeface="Arial"/>
              <a:ea typeface="Arial"/>
              <a:cs typeface="Arial"/>
              <a:sym typeface="Arial"/>
            </a:endParaRPr>
          </a:p>
        </p:txBody>
      </p:sp>
      <p:grpSp>
        <p:nvGrpSpPr>
          <p:cNvPr id="25" name="Group 25"/>
          <p:cNvGrpSpPr/>
          <p:nvPr/>
        </p:nvGrpSpPr>
        <p:grpSpPr>
          <a:xfrm>
            <a:off x="2193566" y="5366435"/>
            <a:ext cx="13593549" cy="1130951"/>
            <a:chOff x="0" y="66675"/>
            <a:chExt cx="18124732" cy="1507934"/>
          </a:xfrm>
        </p:grpSpPr>
        <p:sp>
          <p:nvSpPr>
            <p:cNvPr id="26" name="TextBox 26"/>
            <p:cNvSpPr txBox="1"/>
            <p:nvPr/>
          </p:nvSpPr>
          <p:spPr>
            <a:xfrm>
              <a:off x="0" y="66675"/>
              <a:ext cx="2907739" cy="379420"/>
            </a:xfrm>
            <a:prstGeom prst="rect">
              <a:avLst/>
            </a:prstGeom>
          </p:spPr>
          <p:txBody>
            <a:bodyPr lIns="0" tIns="0" rIns="0" bIns="0" rtlCol="0" anchor="t">
              <a:spAutoFit/>
            </a:bodyPr>
            <a:lstStyle/>
            <a:p>
              <a:pPr algn="ctr">
                <a:lnSpc>
                  <a:spcPts val="2159"/>
                </a:lnSpc>
              </a:pPr>
              <a:r>
                <a:rPr lang="en-US" sz="2499" b="1" dirty="0">
                  <a:solidFill>
                    <a:srgbClr val="8D5CFF"/>
                  </a:solidFill>
                  <a:latin typeface="Arial Bold"/>
                  <a:ea typeface="Arial Bold"/>
                  <a:cs typeface="Arial Bold"/>
                  <a:sym typeface="Arial Bold"/>
                </a:rPr>
                <a:t>40 </a:t>
              </a:r>
              <a:r>
                <a:rPr lang="en-US" sz="2499" b="1" dirty="0" err="1">
                  <a:solidFill>
                    <a:srgbClr val="8D5CFF"/>
                  </a:solidFill>
                  <a:latin typeface="Arial Bold"/>
                  <a:ea typeface="Arial Bold"/>
                  <a:cs typeface="Arial Bold"/>
                  <a:sym typeface="Arial Bold"/>
                </a:rPr>
                <a:t>minutos</a:t>
              </a:r>
              <a:endParaRPr lang="en-US" sz="2499" b="1" dirty="0">
                <a:solidFill>
                  <a:srgbClr val="8D5CFF"/>
                </a:solidFill>
                <a:latin typeface="Arial Bold"/>
                <a:ea typeface="Arial Bold"/>
                <a:cs typeface="Arial Bold"/>
                <a:sym typeface="Arial Bold"/>
              </a:endParaRPr>
            </a:p>
          </p:txBody>
        </p:sp>
        <p:sp>
          <p:nvSpPr>
            <p:cNvPr id="27" name="TextBox 27"/>
            <p:cNvSpPr txBox="1"/>
            <p:nvPr/>
          </p:nvSpPr>
          <p:spPr>
            <a:xfrm>
              <a:off x="6429815" y="66675"/>
              <a:ext cx="4461507" cy="1507934"/>
            </a:xfrm>
            <a:prstGeom prst="rect">
              <a:avLst/>
            </a:prstGeom>
          </p:spPr>
          <p:txBody>
            <a:bodyPr lIns="0" tIns="0" rIns="0" bIns="0" rtlCol="0" anchor="t">
              <a:spAutoFit/>
            </a:bodyPr>
            <a:lstStyle/>
            <a:p>
              <a:pPr algn="ctr">
                <a:lnSpc>
                  <a:spcPts val="2159"/>
                </a:lnSpc>
              </a:pPr>
              <a:r>
                <a:rPr lang="es-ES" sz="2499" b="1" dirty="0">
                  <a:solidFill>
                    <a:srgbClr val="8D5CFF"/>
                  </a:solidFill>
                  <a:latin typeface="Arial Bold"/>
                  <a:ea typeface="Arial Bold"/>
                  <a:cs typeface="Arial Bold"/>
                  <a:sym typeface="Arial Bold"/>
                </a:rPr>
                <a:t>analizar las ideas generadas y seleccionar una propuesta viable</a:t>
              </a:r>
              <a:endParaRPr lang="en-US" sz="2499" b="1" dirty="0">
                <a:solidFill>
                  <a:srgbClr val="8D5CFF"/>
                </a:solidFill>
                <a:latin typeface="Arial Bold"/>
                <a:ea typeface="Arial Bold"/>
                <a:cs typeface="Arial Bold"/>
                <a:sym typeface="Arial Bold"/>
              </a:endParaRPr>
            </a:p>
          </p:txBody>
        </p:sp>
        <p:sp>
          <p:nvSpPr>
            <p:cNvPr id="28" name="TextBox 28"/>
            <p:cNvSpPr txBox="1"/>
            <p:nvPr/>
          </p:nvSpPr>
          <p:spPr>
            <a:xfrm>
              <a:off x="13663225" y="66675"/>
              <a:ext cx="4461507" cy="755592"/>
            </a:xfrm>
            <a:prstGeom prst="rect">
              <a:avLst/>
            </a:prstGeom>
          </p:spPr>
          <p:txBody>
            <a:bodyPr lIns="0" tIns="0" rIns="0" bIns="0" rtlCol="0" anchor="t">
              <a:spAutoFit/>
            </a:bodyPr>
            <a:lstStyle/>
            <a:p>
              <a:pPr algn="ctr">
                <a:lnSpc>
                  <a:spcPts val="2159"/>
                </a:lnSpc>
              </a:pPr>
              <a:r>
                <a:rPr lang="es-ES" sz="2499" b="1" dirty="0">
                  <a:solidFill>
                    <a:srgbClr val="8D5CFF"/>
                  </a:solidFill>
                  <a:latin typeface="Arial Bold"/>
                  <a:ea typeface="Arial Bold"/>
                  <a:cs typeface="Arial Bold"/>
                  <a:sym typeface="Arial Bold"/>
                </a:rPr>
                <a:t>Selección de la mejor idea</a:t>
              </a:r>
              <a:endParaRPr lang="en-US" sz="2499" b="1" dirty="0">
                <a:solidFill>
                  <a:srgbClr val="8D5CFF"/>
                </a:solidFill>
                <a:latin typeface="Arial Bold"/>
                <a:ea typeface="Arial Bold"/>
                <a:cs typeface="Arial Bold"/>
                <a:sym typeface="Arial Bold"/>
              </a:endParaRPr>
            </a:p>
          </p:txBody>
        </p:sp>
      </p:grpSp>
      <p:sp>
        <p:nvSpPr>
          <p:cNvPr id="29" name="Freeform 29"/>
          <p:cNvSpPr/>
          <p:nvPr/>
        </p:nvSpPr>
        <p:spPr>
          <a:xfrm>
            <a:off x="2193566" y="2313306"/>
            <a:ext cx="2326488" cy="2671333"/>
          </a:xfrm>
          <a:custGeom>
            <a:avLst/>
            <a:gdLst/>
            <a:ahLst/>
            <a:cxnLst/>
            <a:rect l="l" t="t" r="r" b="b"/>
            <a:pathLst>
              <a:path w="2326488" h="2671333">
                <a:moveTo>
                  <a:pt x="0" y="0"/>
                </a:moveTo>
                <a:lnTo>
                  <a:pt x="2326488" y="0"/>
                </a:lnTo>
                <a:lnTo>
                  <a:pt x="2326488" y="2671333"/>
                </a:lnTo>
                <a:lnTo>
                  <a:pt x="0" y="26713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sp>
        <p:nvSpPr>
          <p:cNvPr id="30" name="Freeform 30"/>
          <p:cNvSpPr/>
          <p:nvPr/>
        </p:nvSpPr>
        <p:spPr>
          <a:xfrm>
            <a:off x="7463505" y="2313306"/>
            <a:ext cx="2671333" cy="2671333"/>
          </a:xfrm>
          <a:custGeom>
            <a:avLst/>
            <a:gdLst/>
            <a:ahLst/>
            <a:cxnLst/>
            <a:rect l="l" t="t" r="r" b="b"/>
            <a:pathLst>
              <a:path w="2671333" h="2671333">
                <a:moveTo>
                  <a:pt x="0" y="0"/>
                </a:moveTo>
                <a:lnTo>
                  <a:pt x="2671333" y="0"/>
                </a:lnTo>
                <a:lnTo>
                  <a:pt x="2671333" y="2671333"/>
                </a:lnTo>
                <a:lnTo>
                  <a:pt x="0" y="267133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l-GR"/>
          </a:p>
        </p:txBody>
      </p:sp>
      <p:sp>
        <p:nvSpPr>
          <p:cNvPr id="31" name="Freeform 31"/>
          <p:cNvSpPr/>
          <p:nvPr/>
        </p:nvSpPr>
        <p:spPr>
          <a:xfrm>
            <a:off x="13078289" y="2313306"/>
            <a:ext cx="2217206" cy="2671333"/>
          </a:xfrm>
          <a:custGeom>
            <a:avLst/>
            <a:gdLst/>
            <a:ahLst/>
            <a:cxnLst/>
            <a:rect l="l" t="t" r="r" b="b"/>
            <a:pathLst>
              <a:path w="2217206" h="2671333">
                <a:moveTo>
                  <a:pt x="0" y="0"/>
                </a:moveTo>
                <a:lnTo>
                  <a:pt x="2217206" y="0"/>
                </a:lnTo>
                <a:lnTo>
                  <a:pt x="2217206" y="2671333"/>
                </a:lnTo>
                <a:lnTo>
                  <a:pt x="0" y="267133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l-GR"/>
          </a:p>
        </p:txBody>
      </p:sp>
      <p:pic>
        <p:nvPicPr>
          <p:cNvPr id="32" name="Picture 2" descr="Cofinanciado por el programa Erasmus+ de la Unión Europea Horizontal">
            <a:extLst>
              <a:ext uri="{FF2B5EF4-FFF2-40B4-BE49-F238E27FC236}">
                <a16:creationId xmlns:a16="http://schemas.microsoft.com/office/drawing/2014/main" id="{0686BE3C-C19B-9F89-BDC6-3F2E3DAC8A1F}"/>
              </a:ext>
            </a:extLst>
          </p:cNvPr>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p:nvPr/>
        </p:nvGrpSpPr>
        <p:grpSpPr>
          <a:xfrm>
            <a:off x="379460" y="3512278"/>
            <a:ext cx="4020416" cy="2159993"/>
            <a:chOff x="0" y="0"/>
            <a:chExt cx="5360555" cy="2879991"/>
          </a:xfrm>
        </p:grpSpPr>
        <p:sp>
          <p:nvSpPr>
            <p:cNvPr id="20" name="Freeform 20"/>
            <p:cNvSpPr/>
            <p:nvPr/>
          </p:nvSpPr>
          <p:spPr>
            <a:xfrm>
              <a:off x="0" y="0"/>
              <a:ext cx="5360555" cy="2879991"/>
            </a:xfrm>
            <a:custGeom>
              <a:avLst/>
              <a:gdLst/>
              <a:ahLst/>
              <a:cxnLst/>
              <a:rect l="l" t="t" r="r" b="b"/>
              <a:pathLst>
                <a:path w="5360555" h="2879991">
                  <a:moveTo>
                    <a:pt x="0" y="0"/>
                  </a:moveTo>
                  <a:lnTo>
                    <a:pt x="5360555" y="0"/>
                  </a:lnTo>
                  <a:lnTo>
                    <a:pt x="5360555" y="2879991"/>
                  </a:lnTo>
                  <a:lnTo>
                    <a:pt x="0" y="2879991"/>
                  </a:lnTo>
                  <a:close/>
                </a:path>
              </a:pathLst>
            </a:custGeom>
            <a:solidFill>
              <a:srgbClr val="000000">
                <a:alpha val="0"/>
              </a:srgbClr>
            </a:solidFill>
          </p:spPr>
          <p:txBody>
            <a:bodyPr/>
            <a:lstStyle/>
            <a:p>
              <a:endParaRPr lang="el-GR"/>
            </a:p>
          </p:txBody>
        </p:sp>
        <p:sp>
          <p:nvSpPr>
            <p:cNvPr id="21" name="TextBox 21"/>
            <p:cNvSpPr txBox="1"/>
            <p:nvPr/>
          </p:nvSpPr>
          <p:spPr>
            <a:xfrm>
              <a:off x="0" y="66675"/>
              <a:ext cx="5360555" cy="2813316"/>
            </a:xfrm>
            <a:prstGeom prst="rect">
              <a:avLst/>
            </a:prstGeom>
          </p:spPr>
          <p:txBody>
            <a:bodyPr lIns="0" tIns="0" rIns="0" bIns="0" rtlCol="0" anchor="ctr"/>
            <a:lstStyle/>
            <a:p>
              <a:pPr algn="ctr">
                <a:lnSpc>
                  <a:spcPts val="7128"/>
                </a:lnSpc>
              </a:pPr>
              <a:r>
                <a:rPr lang="en-US" sz="6600" b="1" dirty="0">
                  <a:solidFill>
                    <a:srgbClr val="19112C"/>
                  </a:solidFill>
                  <a:latin typeface="Georgia Bold"/>
                  <a:ea typeface="Georgia Bold"/>
                  <a:cs typeface="Georgia Bold"/>
                  <a:sym typeface="Georgia Bold"/>
                </a:rPr>
                <a:t>Agenda</a:t>
              </a:r>
            </a:p>
          </p:txBody>
        </p:sp>
      </p:grpSp>
      <p:graphicFrame>
        <p:nvGraphicFramePr>
          <p:cNvPr id="22" name="Table 22"/>
          <p:cNvGraphicFramePr>
            <a:graphicFrameLocks noGrp="1"/>
          </p:cNvGraphicFramePr>
          <p:nvPr/>
        </p:nvGraphicFramePr>
        <p:xfrm>
          <a:off x="4555586" y="341744"/>
          <a:ext cx="13322070" cy="8501061"/>
        </p:xfrm>
        <a:graphic>
          <a:graphicData uri="http://schemas.openxmlformats.org/drawingml/2006/table">
            <a:tbl>
              <a:tblPr/>
              <a:tblGrid>
                <a:gridCol w="2240802">
                  <a:extLst>
                    <a:ext uri="{9D8B030D-6E8A-4147-A177-3AD203B41FA5}">
                      <a16:colId xmlns:a16="http://schemas.microsoft.com/office/drawing/2014/main" val="20000"/>
                    </a:ext>
                  </a:extLst>
                </a:gridCol>
                <a:gridCol w="11081268">
                  <a:extLst>
                    <a:ext uri="{9D8B030D-6E8A-4147-A177-3AD203B41FA5}">
                      <a16:colId xmlns:a16="http://schemas.microsoft.com/office/drawing/2014/main" val="20001"/>
                    </a:ext>
                  </a:extLst>
                </a:gridCol>
              </a:tblGrid>
              <a:tr h="686184">
                <a:tc>
                  <a:txBody>
                    <a:bodyPr/>
                    <a:lstStyle/>
                    <a:p>
                      <a:pPr algn="ctr">
                        <a:lnSpc>
                          <a:spcPts val="2879"/>
                        </a:lnSpc>
                        <a:defRPr/>
                      </a:pPr>
                      <a:r>
                        <a:rPr lang="en-US" sz="2400" b="1" dirty="0">
                          <a:solidFill>
                            <a:srgbClr val="FFFFFF"/>
                          </a:solidFill>
                          <a:latin typeface="Arial Bold"/>
                          <a:ea typeface="Arial Bold"/>
                          <a:cs typeface="Arial Bold"/>
                          <a:sym typeface="Arial Bold"/>
                        </a:rPr>
                        <a:t>Franja </a:t>
                      </a:r>
                      <a:r>
                        <a:rPr lang="en-US" sz="2400" b="1" dirty="0" err="1">
                          <a:solidFill>
                            <a:srgbClr val="FFFFFF"/>
                          </a:solidFill>
                          <a:latin typeface="Arial Bold"/>
                          <a:ea typeface="Arial Bold"/>
                          <a:cs typeface="Arial Bold"/>
                          <a:sym typeface="Arial Bold"/>
                        </a:rPr>
                        <a:t>horaria</a:t>
                      </a:r>
                      <a:endParaRPr lang="en-US" sz="1100" dirty="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5C73E"/>
                    </a:solidFill>
                  </a:tcPr>
                </a:tc>
                <a:tc>
                  <a:txBody>
                    <a:bodyPr/>
                    <a:lstStyle/>
                    <a:p>
                      <a:pPr algn="ctr">
                        <a:lnSpc>
                          <a:spcPts val="2640"/>
                        </a:lnSpc>
                        <a:defRPr/>
                      </a:pPr>
                      <a:r>
                        <a:rPr lang="en-US" sz="2200" b="1" dirty="0" err="1">
                          <a:solidFill>
                            <a:srgbClr val="FFFFFF"/>
                          </a:solidFill>
                          <a:latin typeface="Arial Bold"/>
                          <a:ea typeface="Arial Bold"/>
                          <a:cs typeface="Arial Bold"/>
                          <a:sym typeface="Arial Bold"/>
                        </a:rPr>
                        <a:t>Descripción</a:t>
                      </a:r>
                      <a:endParaRPr lang="en-US" sz="1100" dirty="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5C73E"/>
                    </a:solidFill>
                  </a:tcPr>
                </a:tc>
                <a:extLst>
                  <a:ext uri="{0D108BD9-81ED-4DB2-BD59-A6C34878D82A}">
                    <a16:rowId xmlns:a16="http://schemas.microsoft.com/office/drawing/2014/main" val="10000"/>
                  </a:ext>
                </a:extLst>
              </a:tr>
              <a:tr h="686184">
                <a:tc>
                  <a:txBody>
                    <a:bodyPr/>
                    <a:lstStyle/>
                    <a:p>
                      <a:pPr algn="l">
                        <a:lnSpc>
                          <a:spcPts val="2879"/>
                        </a:lnSpc>
                        <a:defRPr/>
                      </a:pPr>
                      <a:r>
                        <a:rPr lang="en-US" sz="2400" b="1">
                          <a:solidFill>
                            <a:srgbClr val="19112C"/>
                          </a:solidFill>
                          <a:latin typeface="Arial Bold"/>
                          <a:ea typeface="Arial Bold"/>
                          <a:cs typeface="Arial Bold"/>
                          <a:sym typeface="Arial Bold"/>
                        </a:rPr>
                        <a:t>00:00 – 00:00</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3168"/>
                        </a:lnSpc>
                        <a:defRPr/>
                      </a:pPr>
                      <a:r>
                        <a:rPr lang="en-US" sz="2400" dirty="0">
                          <a:solidFill>
                            <a:srgbClr val="19112C"/>
                          </a:solidFill>
                          <a:latin typeface="Arial"/>
                          <a:ea typeface="Arial"/>
                          <a:cs typeface="Arial"/>
                          <a:sym typeface="Arial"/>
                        </a:rPr>
                        <a:t>Please add description here</a:t>
                      </a:r>
                      <a:endParaRPr lang="en-US" sz="1100" dirty="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1"/>
                  </a:ext>
                </a:extLst>
              </a:tr>
              <a:tr h="648063">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2640"/>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2"/>
                  </a:ext>
                </a:extLst>
              </a:tr>
              <a:tr h="648063">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2640"/>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3"/>
                  </a:ext>
                </a:extLst>
              </a:tr>
              <a:tr h="648063">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2640"/>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4"/>
                  </a:ext>
                </a:extLst>
              </a:tr>
              <a:tr h="648063">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2640"/>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5"/>
                  </a:ext>
                </a:extLst>
              </a:tr>
              <a:tr h="648063">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2640"/>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6"/>
                  </a:ext>
                </a:extLst>
              </a:tr>
              <a:tr h="648063">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2640"/>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7"/>
                  </a:ext>
                </a:extLst>
              </a:tr>
              <a:tr h="648063">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2640"/>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8"/>
                  </a:ext>
                </a:extLst>
              </a:tr>
              <a:tr h="648063">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2640"/>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9"/>
                  </a:ext>
                </a:extLst>
              </a:tr>
              <a:tr h="648063">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2640"/>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10"/>
                  </a:ext>
                </a:extLst>
              </a:tr>
              <a:tr h="648063">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2640"/>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11"/>
                  </a:ext>
                </a:extLst>
              </a:tr>
              <a:tr h="648063">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2640"/>
                        </a:lnSpc>
                        <a:defRPr/>
                      </a:pPr>
                      <a:endParaRPr lang="en-US" sz="1100" dirty="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12"/>
                  </a:ext>
                </a:extLst>
              </a:tr>
            </a:tbl>
          </a:graphicData>
        </a:graphic>
      </p:graphicFrame>
      <p:pic>
        <p:nvPicPr>
          <p:cNvPr id="23" name="Picture 2" descr="Cofinanciado por el programa Erasmus+ de la Unión Europea Horizontal">
            <a:extLst>
              <a:ext uri="{FF2B5EF4-FFF2-40B4-BE49-F238E27FC236}">
                <a16:creationId xmlns:a16="http://schemas.microsoft.com/office/drawing/2014/main" id="{1B255765-DA52-E8CB-CCDB-59B07FC84997}"/>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8"/>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9"/>
              <a:stretch>
                <a:fillRect t="-185" b="-183"/>
              </a:stretch>
            </a:blipFill>
          </p:spPr>
          <p:txBody>
            <a:bodyPr/>
            <a:lstStyle/>
            <a:p>
              <a:endParaRPr lang="el-GR"/>
            </a:p>
          </p:txBody>
        </p:sp>
      </p:grpSp>
      <p:grpSp>
        <p:nvGrpSpPr>
          <p:cNvPr id="23" name="Group 23"/>
          <p:cNvGrpSpPr/>
          <p:nvPr/>
        </p:nvGrpSpPr>
        <p:grpSpPr>
          <a:xfrm>
            <a:off x="491456" y="178368"/>
            <a:ext cx="14440619" cy="1988345"/>
            <a:chOff x="0" y="0"/>
            <a:chExt cx="19254158" cy="2651126"/>
          </a:xfrm>
        </p:grpSpPr>
        <p:sp>
          <p:nvSpPr>
            <p:cNvPr id="24" name="Freeform 24"/>
            <p:cNvSpPr/>
            <p:nvPr/>
          </p:nvSpPr>
          <p:spPr>
            <a:xfrm>
              <a:off x="0" y="0"/>
              <a:ext cx="19254158" cy="2651126"/>
            </a:xfrm>
            <a:custGeom>
              <a:avLst/>
              <a:gdLst/>
              <a:ahLst/>
              <a:cxnLst/>
              <a:rect l="l" t="t" r="r" b="b"/>
              <a:pathLst>
                <a:path w="19254158" h="2651126">
                  <a:moveTo>
                    <a:pt x="0" y="0"/>
                  </a:moveTo>
                  <a:lnTo>
                    <a:pt x="19254158" y="0"/>
                  </a:lnTo>
                  <a:lnTo>
                    <a:pt x="19254158" y="2651126"/>
                  </a:lnTo>
                  <a:lnTo>
                    <a:pt x="0" y="2651126"/>
                  </a:lnTo>
                  <a:close/>
                </a:path>
              </a:pathLst>
            </a:custGeom>
            <a:solidFill>
              <a:srgbClr val="000000">
                <a:alpha val="0"/>
              </a:srgbClr>
            </a:solidFill>
          </p:spPr>
          <p:txBody>
            <a:bodyPr/>
            <a:lstStyle/>
            <a:p>
              <a:endParaRPr lang="el-GR"/>
            </a:p>
          </p:txBody>
        </p:sp>
        <p:sp>
          <p:nvSpPr>
            <p:cNvPr id="25" name="TextBox 25"/>
            <p:cNvSpPr txBox="1"/>
            <p:nvPr/>
          </p:nvSpPr>
          <p:spPr>
            <a:xfrm>
              <a:off x="0" y="66675"/>
              <a:ext cx="19254158" cy="2584451"/>
            </a:xfrm>
            <a:prstGeom prst="rect">
              <a:avLst/>
            </a:prstGeom>
          </p:spPr>
          <p:txBody>
            <a:bodyPr lIns="0" tIns="0" rIns="0" bIns="0" rtlCol="0" anchor="ctr"/>
            <a:lstStyle/>
            <a:p>
              <a:pPr>
                <a:lnSpc>
                  <a:spcPts val="6480"/>
                </a:lnSpc>
              </a:pPr>
              <a:r>
                <a:rPr lang="en-US" sz="6000" b="1" dirty="0">
                  <a:solidFill>
                    <a:srgbClr val="8D5CFF"/>
                  </a:solidFill>
                  <a:latin typeface="Georgia Bold"/>
                  <a:ea typeface="Georgia Bold"/>
                  <a:cs typeface="Georgia Bold"/>
                  <a:sym typeface="Georgia Bold"/>
                </a:rPr>
                <a:t>Plantilla de </a:t>
              </a:r>
              <a:r>
                <a:rPr lang="en-US" sz="6000" b="1" dirty="0" err="1">
                  <a:solidFill>
                    <a:srgbClr val="8D5CFF"/>
                  </a:solidFill>
                  <a:latin typeface="Georgia Bold"/>
                  <a:ea typeface="Georgia Bold"/>
                  <a:cs typeface="Georgia Bold"/>
                  <a:sym typeface="Georgia Bold"/>
                </a:rPr>
                <a:t>Resultado</a:t>
              </a:r>
              <a:r>
                <a:rPr lang="en-US" sz="6000" b="1" dirty="0">
                  <a:solidFill>
                    <a:srgbClr val="8D5CFF"/>
                  </a:solidFill>
                  <a:latin typeface="Georgia Bold"/>
                  <a:ea typeface="Georgia Bold"/>
                  <a:cs typeface="Georgia Bold"/>
                  <a:sym typeface="Georgia Bold"/>
                </a:rPr>
                <a:t> </a:t>
              </a:r>
              <a:r>
                <a:rPr lang="en-US" sz="6000" b="1" dirty="0" err="1">
                  <a:solidFill>
                    <a:srgbClr val="8D5CFF"/>
                  </a:solidFill>
                  <a:latin typeface="Georgia Bold"/>
                  <a:ea typeface="Georgia Bold"/>
                  <a:cs typeface="Georgia Bold"/>
                  <a:sym typeface="Georgia Bold"/>
                </a:rPr>
                <a:t>Propuesta</a:t>
              </a:r>
              <a:endParaRPr lang="en-US" sz="6000" b="1" dirty="0">
                <a:solidFill>
                  <a:srgbClr val="8D5CFF"/>
                </a:solidFill>
                <a:latin typeface="Georgia Bold"/>
                <a:ea typeface="Georgia Bold"/>
                <a:cs typeface="Georgia Bold"/>
                <a:sym typeface="Georgia Bold"/>
              </a:endParaRPr>
            </a:p>
          </p:txBody>
        </p:sp>
      </p:grpSp>
      <p:graphicFrame>
        <p:nvGraphicFramePr>
          <p:cNvPr id="26" name="Table 26"/>
          <p:cNvGraphicFramePr>
            <a:graphicFrameLocks noGrp="1"/>
          </p:cNvGraphicFramePr>
          <p:nvPr>
            <p:extLst>
              <p:ext uri="{D42A27DB-BD31-4B8C-83A1-F6EECF244321}">
                <p14:modId xmlns:p14="http://schemas.microsoft.com/office/powerpoint/2010/main" val="2111502286"/>
              </p:ext>
            </p:extLst>
          </p:nvPr>
        </p:nvGraphicFramePr>
        <p:xfrm>
          <a:off x="474273" y="1745649"/>
          <a:ext cx="14046595" cy="4719636"/>
        </p:xfrm>
        <a:graphic>
          <a:graphicData uri="http://schemas.openxmlformats.org/drawingml/2006/table">
            <a:tbl>
              <a:tblPr/>
              <a:tblGrid>
                <a:gridCol w="1335035">
                  <a:extLst>
                    <a:ext uri="{9D8B030D-6E8A-4147-A177-3AD203B41FA5}">
                      <a16:colId xmlns:a16="http://schemas.microsoft.com/office/drawing/2014/main" val="20000"/>
                    </a:ext>
                  </a:extLst>
                </a:gridCol>
                <a:gridCol w="2105011">
                  <a:extLst>
                    <a:ext uri="{9D8B030D-6E8A-4147-A177-3AD203B41FA5}">
                      <a16:colId xmlns:a16="http://schemas.microsoft.com/office/drawing/2014/main" val="20001"/>
                    </a:ext>
                  </a:extLst>
                </a:gridCol>
                <a:gridCol w="1592099">
                  <a:extLst>
                    <a:ext uri="{9D8B030D-6E8A-4147-A177-3AD203B41FA5}">
                      <a16:colId xmlns:a16="http://schemas.microsoft.com/office/drawing/2014/main" val="20002"/>
                    </a:ext>
                  </a:extLst>
                </a:gridCol>
                <a:gridCol w="2472444">
                  <a:extLst>
                    <a:ext uri="{9D8B030D-6E8A-4147-A177-3AD203B41FA5}">
                      <a16:colId xmlns:a16="http://schemas.microsoft.com/office/drawing/2014/main" val="20003"/>
                    </a:ext>
                  </a:extLst>
                </a:gridCol>
                <a:gridCol w="1943077">
                  <a:extLst>
                    <a:ext uri="{9D8B030D-6E8A-4147-A177-3AD203B41FA5}">
                      <a16:colId xmlns:a16="http://schemas.microsoft.com/office/drawing/2014/main" val="20004"/>
                    </a:ext>
                  </a:extLst>
                </a:gridCol>
                <a:gridCol w="1877150">
                  <a:extLst>
                    <a:ext uri="{9D8B030D-6E8A-4147-A177-3AD203B41FA5}">
                      <a16:colId xmlns:a16="http://schemas.microsoft.com/office/drawing/2014/main" val="20005"/>
                    </a:ext>
                  </a:extLst>
                </a:gridCol>
                <a:gridCol w="2721779">
                  <a:extLst>
                    <a:ext uri="{9D8B030D-6E8A-4147-A177-3AD203B41FA5}">
                      <a16:colId xmlns:a16="http://schemas.microsoft.com/office/drawing/2014/main" val="20006"/>
                    </a:ext>
                  </a:extLst>
                </a:gridCol>
              </a:tblGrid>
              <a:tr h="1477866">
                <a:tc>
                  <a:txBody>
                    <a:bodyPr/>
                    <a:lstStyle/>
                    <a:p>
                      <a:pPr algn="l">
                        <a:lnSpc>
                          <a:spcPts val="3000"/>
                        </a:lnSpc>
                        <a:defRPr/>
                      </a:pPr>
                      <a:r>
                        <a:rPr lang="en-US" sz="2500" b="1">
                          <a:solidFill>
                            <a:srgbClr val="FFFFFF"/>
                          </a:solidFill>
                          <a:latin typeface="Arial Bold"/>
                          <a:ea typeface="Arial Bold"/>
                          <a:cs typeface="Arial Bold"/>
                          <a:sym typeface="Arial Bold"/>
                        </a:rPr>
                        <a:t>Idea nº</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a:lnSpc>
                          <a:spcPts val="3000"/>
                        </a:lnSpc>
                        <a:defRPr/>
                      </a:pPr>
                      <a:r>
                        <a:rPr lang="en-US" sz="2500" b="1" dirty="0" err="1">
                          <a:solidFill>
                            <a:srgbClr val="FFFFFF"/>
                          </a:solidFill>
                          <a:latin typeface="Arial Bold"/>
                          <a:ea typeface="Arial Bold"/>
                          <a:cs typeface="Arial Bold"/>
                          <a:sym typeface="Arial Bold"/>
                        </a:rPr>
                        <a:t>Ventajas</a:t>
                      </a:r>
                      <a:r>
                        <a:rPr lang="en-US" sz="2500" b="1" dirty="0">
                          <a:solidFill>
                            <a:srgbClr val="FFFFFF"/>
                          </a:solidFill>
                          <a:latin typeface="Arial Bold"/>
                          <a:ea typeface="Arial Bold"/>
                          <a:cs typeface="Arial Bold"/>
                          <a:sym typeface="Arial Bold"/>
                        </a:rPr>
                        <a:t> </a:t>
                      </a:r>
                      <a:endParaRPr lang="en-US" sz="1100" dirty="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a:lnSpc>
                          <a:spcPts val="3000"/>
                        </a:lnSpc>
                        <a:defRPr/>
                      </a:pPr>
                      <a:r>
                        <a:rPr lang="en-US" sz="2500" b="1" dirty="0" err="1">
                          <a:solidFill>
                            <a:srgbClr val="FFFFFF"/>
                          </a:solidFill>
                          <a:latin typeface="Arial Bold"/>
                          <a:ea typeface="Arial Bold"/>
                          <a:cs typeface="Arial Bold"/>
                          <a:sym typeface="Arial Bold"/>
                        </a:rPr>
                        <a:t>Límites</a:t>
                      </a:r>
                      <a:endParaRPr lang="en-US" sz="1100" dirty="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a:lnSpc>
                          <a:spcPts val="3000"/>
                        </a:lnSpc>
                        <a:defRPr/>
                      </a:pPr>
                      <a:r>
                        <a:rPr lang="en-US" sz="2500" b="1" dirty="0">
                          <a:solidFill>
                            <a:srgbClr val="FFFFFF"/>
                          </a:solidFill>
                          <a:latin typeface="Arial Bold"/>
                          <a:ea typeface="Arial Bold"/>
                          <a:cs typeface="Arial Bold"/>
                          <a:sym typeface="Arial Bold"/>
                        </a:rPr>
                        <a:t>Impacto Ambiental/social </a:t>
                      </a:r>
                      <a:r>
                        <a:rPr lang="en-US" sz="2500" b="1" dirty="0" err="1">
                          <a:solidFill>
                            <a:srgbClr val="FFFFFF"/>
                          </a:solidFill>
                          <a:latin typeface="Arial Bold"/>
                          <a:ea typeface="Arial Bold"/>
                          <a:cs typeface="Arial Bold"/>
                          <a:sym typeface="Arial Bold"/>
                        </a:rPr>
                        <a:t>positivo</a:t>
                      </a:r>
                      <a:endParaRPr lang="en-US" sz="2500" b="1" dirty="0">
                        <a:solidFill>
                          <a:srgbClr val="FFFFFF"/>
                        </a:solidFill>
                        <a:latin typeface="Arial Bold"/>
                        <a:ea typeface="Arial Bold"/>
                        <a:cs typeface="Arial Bold"/>
                        <a:sym typeface="Arial Bold"/>
                      </a:endParaRPr>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a:lnSpc>
                          <a:spcPts val="3000"/>
                        </a:lnSpc>
                        <a:defRPr/>
                      </a:pPr>
                      <a:r>
                        <a:rPr lang="en-US" sz="2500" b="1" dirty="0" err="1">
                          <a:solidFill>
                            <a:srgbClr val="FFFFFF"/>
                          </a:solidFill>
                          <a:latin typeface="Arial Bold"/>
                          <a:ea typeface="Arial Bold"/>
                          <a:cs typeface="Arial Bold"/>
                          <a:sym typeface="Arial Bold"/>
                        </a:rPr>
                        <a:t>Creatividad</a:t>
                      </a:r>
                      <a:endParaRPr lang="en-US" sz="1100" dirty="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a:lnSpc>
                          <a:spcPts val="3000"/>
                        </a:lnSpc>
                        <a:defRPr/>
                      </a:pPr>
                      <a:r>
                        <a:rPr lang="en-US" sz="2500" b="1" dirty="0" err="1">
                          <a:solidFill>
                            <a:srgbClr val="FFFFFF"/>
                          </a:solidFill>
                          <a:latin typeface="Arial Bold"/>
                          <a:ea typeface="Arial Bold"/>
                          <a:cs typeface="Arial Bold"/>
                          <a:sym typeface="Arial Bold"/>
                        </a:rPr>
                        <a:t>Innovación</a:t>
                      </a:r>
                      <a:endParaRPr lang="en-US" sz="1100" dirty="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a:lnSpc>
                          <a:spcPts val="3000"/>
                        </a:lnSpc>
                        <a:defRPr/>
                      </a:pPr>
                      <a:r>
                        <a:rPr lang="en-US" sz="2500" b="1" dirty="0" err="1">
                          <a:solidFill>
                            <a:srgbClr val="FFFFFF"/>
                          </a:solidFill>
                          <a:latin typeface="Arial Bold"/>
                          <a:ea typeface="Arial Bold"/>
                          <a:cs typeface="Arial Bold"/>
                          <a:sym typeface="Arial Bold"/>
                        </a:rPr>
                        <a:t>Viabilidad</a:t>
                      </a:r>
                      <a:r>
                        <a:rPr lang="en-US" sz="2500" b="1" dirty="0">
                          <a:solidFill>
                            <a:srgbClr val="FFFFFF"/>
                          </a:solidFill>
                          <a:latin typeface="Arial Bold"/>
                          <a:ea typeface="Arial Bold"/>
                          <a:cs typeface="Arial Bold"/>
                          <a:sym typeface="Arial Bold"/>
                        </a:rPr>
                        <a:t> </a:t>
                      </a:r>
                      <a:r>
                        <a:rPr lang="en-US" sz="2500" b="1" dirty="0" err="1">
                          <a:solidFill>
                            <a:srgbClr val="FFFFFF"/>
                          </a:solidFill>
                          <a:latin typeface="Arial Bold"/>
                          <a:ea typeface="Arial Bold"/>
                          <a:cs typeface="Arial Bold"/>
                          <a:sym typeface="Arial Bold"/>
                        </a:rPr>
                        <a:t>económica</a:t>
                      </a:r>
                      <a:endParaRPr lang="en-US" sz="1100" dirty="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0000"/>
                  </a:ext>
                </a:extLst>
              </a:tr>
              <a:tr h="648354">
                <a:tc>
                  <a:txBody>
                    <a:bodyPr/>
                    <a:lstStyle/>
                    <a:p>
                      <a:pPr algn="l">
                        <a:lnSpc>
                          <a:spcPts val="2639"/>
                        </a:lnSpc>
                        <a:defRPr/>
                      </a:pPr>
                      <a:r>
                        <a:rPr lang="en-US" sz="2199">
                          <a:solidFill>
                            <a:srgbClr val="19112C"/>
                          </a:solidFill>
                          <a:latin typeface="Arial"/>
                          <a:ea typeface="Arial"/>
                          <a:cs typeface="Arial"/>
                          <a:sym typeface="Arial"/>
                        </a:rPr>
                        <a:t>1</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1"/>
                  </a:ext>
                </a:extLst>
              </a:tr>
              <a:tr h="648354">
                <a:tc>
                  <a:txBody>
                    <a:bodyPr/>
                    <a:lstStyle/>
                    <a:p>
                      <a:pPr algn="l">
                        <a:lnSpc>
                          <a:spcPts val="2639"/>
                        </a:lnSpc>
                        <a:defRPr/>
                      </a:pPr>
                      <a:r>
                        <a:rPr lang="en-US" sz="2199">
                          <a:solidFill>
                            <a:srgbClr val="19112C"/>
                          </a:solidFill>
                          <a:latin typeface="Arial"/>
                          <a:ea typeface="Arial"/>
                          <a:cs typeface="Arial"/>
                          <a:sym typeface="Arial"/>
                        </a:rPr>
                        <a:t>2</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2"/>
                  </a:ext>
                </a:extLst>
              </a:tr>
              <a:tr h="648354">
                <a:tc>
                  <a:txBody>
                    <a:bodyPr/>
                    <a:lstStyle/>
                    <a:p>
                      <a:pPr algn="l">
                        <a:lnSpc>
                          <a:spcPts val="2639"/>
                        </a:lnSpc>
                        <a:defRPr/>
                      </a:pPr>
                      <a:r>
                        <a:rPr lang="en-US" sz="2199">
                          <a:solidFill>
                            <a:srgbClr val="19112C"/>
                          </a:solidFill>
                          <a:latin typeface="Arial"/>
                          <a:ea typeface="Arial"/>
                          <a:cs typeface="Arial"/>
                          <a:sym typeface="Arial"/>
                        </a:rPr>
                        <a:t>3</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3"/>
                  </a:ext>
                </a:extLst>
              </a:tr>
              <a:tr h="648354">
                <a:tc>
                  <a:txBody>
                    <a:bodyPr/>
                    <a:lstStyle/>
                    <a:p>
                      <a:pPr algn="l">
                        <a:lnSpc>
                          <a:spcPts val="2639"/>
                        </a:lnSpc>
                        <a:defRPr/>
                      </a:pPr>
                      <a:r>
                        <a:rPr lang="en-US" sz="2199">
                          <a:solidFill>
                            <a:srgbClr val="19112C"/>
                          </a:solidFill>
                          <a:latin typeface="Arial"/>
                          <a:ea typeface="Arial"/>
                          <a:cs typeface="Arial"/>
                          <a:sym typeface="Arial"/>
                        </a:rPr>
                        <a:t>4</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4"/>
                  </a:ext>
                </a:extLst>
              </a:tr>
              <a:tr h="648354">
                <a:tc>
                  <a:txBody>
                    <a:bodyPr/>
                    <a:lstStyle/>
                    <a:p>
                      <a:pPr algn="l">
                        <a:lnSpc>
                          <a:spcPts val="2639"/>
                        </a:lnSpc>
                        <a:defRPr/>
                      </a:pPr>
                      <a:r>
                        <a:rPr lang="en-US" sz="2199">
                          <a:solidFill>
                            <a:srgbClr val="19112C"/>
                          </a:solidFill>
                          <a:latin typeface="Arial"/>
                          <a:ea typeface="Arial"/>
                          <a:cs typeface="Arial"/>
                          <a:sym typeface="Arial"/>
                        </a:rPr>
                        <a:t>…</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dirty="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5"/>
                  </a:ext>
                </a:extLst>
              </a:tr>
            </a:tbl>
          </a:graphicData>
        </a:graphic>
      </p:graphicFrame>
      <p:graphicFrame>
        <p:nvGraphicFramePr>
          <p:cNvPr id="27" name="Table 27"/>
          <p:cNvGraphicFramePr>
            <a:graphicFrameLocks noGrp="1"/>
          </p:cNvGraphicFramePr>
          <p:nvPr/>
        </p:nvGraphicFramePr>
        <p:xfrm>
          <a:off x="474273" y="6484337"/>
          <a:ext cx="14046595" cy="2262186"/>
        </p:xfrm>
        <a:graphic>
          <a:graphicData uri="http://schemas.openxmlformats.org/drawingml/2006/table">
            <a:tbl>
              <a:tblPr/>
              <a:tblGrid>
                <a:gridCol w="4522972">
                  <a:extLst>
                    <a:ext uri="{9D8B030D-6E8A-4147-A177-3AD203B41FA5}">
                      <a16:colId xmlns:a16="http://schemas.microsoft.com/office/drawing/2014/main" val="20000"/>
                    </a:ext>
                  </a:extLst>
                </a:gridCol>
                <a:gridCol w="9523623">
                  <a:extLst>
                    <a:ext uri="{9D8B030D-6E8A-4147-A177-3AD203B41FA5}">
                      <a16:colId xmlns:a16="http://schemas.microsoft.com/office/drawing/2014/main" val="20001"/>
                    </a:ext>
                  </a:extLst>
                </a:gridCol>
              </a:tblGrid>
              <a:tr h="754062">
                <a:tc>
                  <a:txBody>
                    <a:bodyPr/>
                    <a:lstStyle/>
                    <a:p>
                      <a:pPr algn="l">
                        <a:lnSpc>
                          <a:spcPts val="3240"/>
                        </a:lnSpc>
                        <a:defRPr/>
                      </a:pPr>
                      <a:r>
                        <a:rPr lang="en-US" sz="2700" b="1" dirty="0" err="1">
                          <a:solidFill>
                            <a:srgbClr val="FFFFFF"/>
                          </a:solidFill>
                          <a:latin typeface="Arial Bold"/>
                          <a:ea typeface="Arial Bold"/>
                          <a:cs typeface="Arial Bold"/>
                          <a:sym typeface="Arial Bold"/>
                        </a:rPr>
                        <a:t>Solución</a:t>
                      </a:r>
                      <a:r>
                        <a:rPr lang="en-US" sz="2700" b="1" dirty="0">
                          <a:solidFill>
                            <a:srgbClr val="FFFFFF"/>
                          </a:solidFill>
                          <a:latin typeface="Arial Bold"/>
                          <a:ea typeface="Arial Bold"/>
                          <a:cs typeface="Arial Bold"/>
                          <a:sym typeface="Arial Bold"/>
                        </a:rPr>
                        <a:t> </a:t>
                      </a:r>
                      <a:r>
                        <a:rPr lang="en-US" sz="2700" b="1" dirty="0" err="1">
                          <a:solidFill>
                            <a:srgbClr val="FFFFFF"/>
                          </a:solidFill>
                          <a:latin typeface="Arial Bold"/>
                          <a:ea typeface="Arial Bold"/>
                          <a:cs typeface="Arial Bold"/>
                          <a:sym typeface="Arial Bold"/>
                        </a:rPr>
                        <a:t>seleccionada</a:t>
                      </a:r>
                      <a:r>
                        <a:rPr lang="en-US" sz="2700" b="1" dirty="0">
                          <a:solidFill>
                            <a:srgbClr val="FFFFFF"/>
                          </a:solidFill>
                          <a:latin typeface="Arial Bold"/>
                          <a:ea typeface="Arial Bold"/>
                          <a:cs typeface="Arial Bold"/>
                          <a:sym typeface="Arial Bold"/>
                        </a:rPr>
                        <a:t>:</a:t>
                      </a:r>
                      <a:endParaRPr lang="en-US" sz="1100" dirty="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5C73E"/>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BF1E9"/>
                    </a:solidFill>
                  </a:tcPr>
                </a:tc>
                <a:extLst>
                  <a:ext uri="{0D108BD9-81ED-4DB2-BD59-A6C34878D82A}">
                    <a16:rowId xmlns:a16="http://schemas.microsoft.com/office/drawing/2014/main" val="10000"/>
                  </a:ext>
                </a:extLst>
              </a:tr>
              <a:tr h="754062">
                <a:tc>
                  <a:txBody>
                    <a:bodyPr/>
                    <a:lstStyle/>
                    <a:p>
                      <a:pPr algn="l">
                        <a:lnSpc>
                          <a:spcPts val="3240"/>
                        </a:lnSpc>
                        <a:defRPr/>
                      </a:pPr>
                      <a:r>
                        <a:rPr lang="en-US" sz="2700" b="1" dirty="0" err="1">
                          <a:solidFill>
                            <a:srgbClr val="FFFFFF"/>
                          </a:solidFill>
                          <a:latin typeface="Arial Bold"/>
                          <a:ea typeface="Arial Bold"/>
                          <a:cs typeface="Arial Bold"/>
                          <a:sym typeface="Arial Bold"/>
                        </a:rPr>
                        <a:t>Justificación</a:t>
                      </a:r>
                      <a:r>
                        <a:rPr lang="en-US" sz="2700" b="1" dirty="0">
                          <a:solidFill>
                            <a:srgbClr val="FFFFFF"/>
                          </a:solidFill>
                          <a:latin typeface="Arial Bold"/>
                          <a:ea typeface="Arial Bold"/>
                          <a:cs typeface="Arial Bold"/>
                          <a:sym typeface="Arial Bold"/>
                        </a:rPr>
                        <a:t>:</a:t>
                      </a:r>
                      <a:endParaRPr lang="en-US" sz="1100" dirty="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5C73E"/>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5E3CF"/>
                    </a:solidFill>
                  </a:tcPr>
                </a:tc>
                <a:extLst>
                  <a:ext uri="{0D108BD9-81ED-4DB2-BD59-A6C34878D82A}">
                    <a16:rowId xmlns:a16="http://schemas.microsoft.com/office/drawing/2014/main" val="10001"/>
                  </a:ext>
                </a:extLst>
              </a:tr>
              <a:tr h="754062">
                <a:tc>
                  <a:txBody>
                    <a:bodyPr/>
                    <a:lstStyle/>
                    <a:p>
                      <a:pPr algn="l">
                        <a:lnSpc>
                          <a:spcPts val="3240"/>
                        </a:lnSpc>
                        <a:defRPr/>
                      </a:pPr>
                      <a:r>
                        <a:rPr lang="en-US" sz="2700" b="1" dirty="0">
                          <a:solidFill>
                            <a:srgbClr val="FFFFFF"/>
                          </a:solidFill>
                          <a:latin typeface="Arial Bold"/>
                          <a:ea typeface="Arial Bold"/>
                          <a:cs typeface="Arial Bold"/>
                          <a:sym typeface="Arial Bold"/>
                        </a:rPr>
                        <a:t>Impacto </a:t>
                      </a:r>
                      <a:r>
                        <a:rPr lang="en-US" sz="2700" b="1" dirty="0" err="1">
                          <a:solidFill>
                            <a:srgbClr val="FFFFFF"/>
                          </a:solidFill>
                          <a:latin typeface="Arial Bold"/>
                          <a:ea typeface="Arial Bold"/>
                          <a:cs typeface="Arial Bold"/>
                          <a:sym typeface="Arial Bold"/>
                        </a:rPr>
                        <a:t>esperado</a:t>
                      </a:r>
                      <a:r>
                        <a:rPr lang="en-US" sz="2700" b="1" dirty="0">
                          <a:solidFill>
                            <a:srgbClr val="FFFFFF"/>
                          </a:solidFill>
                          <a:latin typeface="Arial Bold"/>
                          <a:ea typeface="Arial Bold"/>
                          <a:cs typeface="Arial Bold"/>
                          <a:sym typeface="Arial Bold"/>
                        </a:rPr>
                        <a:t>:</a:t>
                      </a:r>
                      <a:endParaRPr lang="en-US" sz="1100" dirty="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5C73E"/>
                    </a:solidFill>
                  </a:tcPr>
                </a:tc>
                <a:tc>
                  <a:txBody>
                    <a:bodyPr/>
                    <a:lstStyle/>
                    <a:p>
                      <a:pPr algn="l">
                        <a:lnSpc>
                          <a:spcPts val="1679"/>
                        </a:lnSpc>
                        <a:defRPr/>
                      </a:pPr>
                      <a:endParaRPr lang="en-US" sz="1100" dirty="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BF1E9"/>
                    </a:solidFill>
                  </a:tcPr>
                </a:tc>
                <a:extLst>
                  <a:ext uri="{0D108BD9-81ED-4DB2-BD59-A6C34878D82A}">
                    <a16:rowId xmlns:a16="http://schemas.microsoft.com/office/drawing/2014/main" val="10002"/>
                  </a:ext>
                </a:extLst>
              </a:tr>
            </a:tbl>
          </a:graphicData>
        </a:graphic>
      </p:graphicFrame>
      <p:pic>
        <p:nvPicPr>
          <p:cNvPr id="28" name="Picture 2" descr="Cofinanciado por el programa Erasmus+ de la Unión Europea Horizontal">
            <a:extLst>
              <a:ext uri="{FF2B5EF4-FFF2-40B4-BE49-F238E27FC236}">
                <a16:creationId xmlns:a16="http://schemas.microsoft.com/office/drawing/2014/main" id="{20DEDE0A-C733-BE73-BB39-A304484C0654}"/>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grpSp>
        <p:nvGrpSpPr>
          <p:cNvPr id="18" name="Group 18"/>
          <p:cNvGrpSpPr>
            <a:grpSpLocks noChangeAspect="1"/>
          </p:cNvGrpSpPr>
          <p:nvPr/>
        </p:nvGrpSpPr>
        <p:grpSpPr>
          <a:xfrm>
            <a:off x="14110801" y="768080"/>
            <a:ext cx="2878200" cy="873228"/>
            <a:chOff x="0" y="0"/>
            <a:chExt cx="3837600" cy="1164304"/>
          </a:xfrm>
        </p:grpSpPr>
        <p:sp>
          <p:nvSpPr>
            <p:cNvPr id="19" name="Freeform 19"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8"/>
              <a:stretch>
                <a:fillRect t="-185" r="-1" b="-183"/>
              </a:stretch>
            </a:blipFill>
          </p:spPr>
          <p:txBody>
            <a:bodyPr/>
            <a:lstStyle/>
            <a:p>
              <a:endParaRPr lang="el-GR"/>
            </a:p>
          </p:txBody>
        </p:sp>
      </p:grpSp>
      <p:grpSp>
        <p:nvGrpSpPr>
          <p:cNvPr id="20" name="Group 20"/>
          <p:cNvGrpSpPr/>
          <p:nvPr/>
        </p:nvGrpSpPr>
        <p:grpSpPr>
          <a:xfrm>
            <a:off x="1031384" y="356603"/>
            <a:ext cx="11987846" cy="1137553"/>
            <a:chOff x="0" y="0"/>
            <a:chExt cx="15983795" cy="1516737"/>
          </a:xfrm>
        </p:grpSpPr>
        <p:sp>
          <p:nvSpPr>
            <p:cNvPr id="21" name="Freeform 21"/>
            <p:cNvSpPr/>
            <p:nvPr/>
          </p:nvSpPr>
          <p:spPr>
            <a:xfrm>
              <a:off x="0" y="0"/>
              <a:ext cx="15983795" cy="1516737"/>
            </a:xfrm>
            <a:custGeom>
              <a:avLst/>
              <a:gdLst/>
              <a:ahLst/>
              <a:cxnLst/>
              <a:rect l="l" t="t" r="r" b="b"/>
              <a:pathLst>
                <a:path w="15983795" h="1516737">
                  <a:moveTo>
                    <a:pt x="0" y="0"/>
                  </a:moveTo>
                  <a:lnTo>
                    <a:pt x="15983795" y="0"/>
                  </a:lnTo>
                  <a:lnTo>
                    <a:pt x="15983795" y="1516737"/>
                  </a:lnTo>
                  <a:lnTo>
                    <a:pt x="0" y="1516737"/>
                  </a:lnTo>
                  <a:close/>
                </a:path>
              </a:pathLst>
            </a:custGeom>
            <a:solidFill>
              <a:srgbClr val="000000">
                <a:alpha val="0"/>
              </a:srgbClr>
            </a:solidFill>
          </p:spPr>
          <p:txBody>
            <a:bodyPr/>
            <a:lstStyle/>
            <a:p>
              <a:endParaRPr lang="el-GR"/>
            </a:p>
          </p:txBody>
        </p:sp>
        <p:sp>
          <p:nvSpPr>
            <p:cNvPr id="22" name="TextBox 22"/>
            <p:cNvSpPr txBox="1"/>
            <p:nvPr/>
          </p:nvSpPr>
          <p:spPr>
            <a:xfrm>
              <a:off x="0" y="66675"/>
              <a:ext cx="15983795" cy="1450062"/>
            </a:xfrm>
            <a:prstGeom prst="rect">
              <a:avLst/>
            </a:prstGeom>
          </p:spPr>
          <p:txBody>
            <a:bodyPr lIns="0" tIns="0" rIns="0" bIns="0" rtlCol="0" anchor="ctr"/>
            <a:lstStyle/>
            <a:p>
              <a:pPr>
                <a:lnSpc>
                  <a:spcPts val="6480"/>
                </a:lnSpc>
              </a:pPr>
              <a:r>
                <a:rPr lang="en-US" sz="6000" b="1" dirty="0">
                  <a:solidFill>
                    <a:srgbClr val="8D5CFF"/>
                  </a:solidFill>
                  <a:latin typeface="Georgia Bold"/>
                  <a:ea typeface="Georgia Bold"/>
                  <a:cs typeface="Georgia Bold"/>
                  <a:sym typeface="Georgia Bold"/>
                </a:rPr>
                <a:t>4. Desarrollo </a:t>
              </a:r>
              <a:r>
                <a:rPr lang="en-US" sz="6000" b="1" dirty="0" err="1">
                  <a:solidFill>
                    <a:srgbClr val="8D5CFF"/>
                  </a:solidFill>
                  <a:latin typeface="Georgia Bold"/>
                  <a:ea typeface="Georgia Bold"/>
                  <a:cs typeface="Georgia Bold"/>
                  <a:sym typeface="Georgia Bold"/>
                </a:rPr>
                <a:t>creativo</a:t>
              </a:r>
              <a:endParaRPr lang="en-US" sz="6000" b="1" dirty="0">
                <a:solidFill>
                  <a:srgbClr val="8D5CFF"/>
                </a:solidFill>
                <a:latin typeface="Georgia Bold"/>
                <a:ea typeface="Georgia Bold"/>
                <a:cs typeface="Georgia Bold"/>
                <a:sym typeface="Georgia Bold"/>
              </a:endParaRPr>
            </a:p>
          </p:txBody>
        </p:sp>
      </p:grpSp>
      <p:sp>
        <p:nvSpPr>
          <p:cNvPr id="23" name="Freeform 23"/>
          <p:cNvSpPr/>
          <p:nvPr/>
        </p:nvSpPr>
        <p:spPr>
          <a:xfrm>
            <a:off x="2117475" y="1751331"/>
            <a:ext cx="2326488" cy="2671333"/>
          </a:xfrm>
          <a:custGeom>
            <a:avLst/>
            <a:gdLst/>
            <a:ahLst/>
            <a:cxnLst/>
            <a:rect l="l" t="t" r="r" b="b"/>
            <a:pathLst>
              <a:path w="2326488" h="2671333">
                <a:moveTo>
                  <a:pt x="0" y="0"/>
                </a:moveTo>
                <a:lnTo>
                  <a:pt x="2326489" y="0"/>
                </a:lnTo>
                <a:lnTo>
                  <a:pt x="2326489" y="2671333"/>
                </a:lnTo>
                <a:lnTo>
                  <a:pt x="0" y="26713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sp>
        <p:nvSpPr>
          <p:cNvPr id="24" name="Freeform 24"/>
          <p:cNvSpPr/>
          <p:nvPr/>
        </p:nvSpPr>
        <p:spPr>
          <a:xfrm>
            <a:off x="7387414" y="1751331"/>
            <a:ext cx="2671333" cy="2671333"/>
          </a:xfrm>
          <a:custGeom>
            <a:avLst/>
            <a:gdLst/>
            <a:ahLst/>
            <a:cxnLst/>
            <a:rect l="l" t="t" r="r" b="b"/>
            <a:pathLst>
              <a:path w="2671333" h="2671333">
                <a:moveTo>
                  <a:pt x="0" y="0"/>
                </a:moveTo>
                <a:lnTo>
                  <a:pt x="2671334" y="0"/>
                </a:lnTo>
                <a:lnTo>
                  <a:pt x="2671334" y="2671333"/>
                </a:lnTo>
                <a:lnTo>
                  <a:pt x="0" y="267133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l-GR"/>
          </a:p>
        </p:txBody>
      </p:sp>
      <p:sp>
        <p:nvSpPr>
          <p:cNvPr id="25" name="Freeform 25"/>
          <p:cNvSpPr/>
          <p:nvPr/>
        </p:nvSpPr>
        <p:spPr>
          <a:xfrm>
            <a:off x="13002198" y="1751331"/>
            <a:ext cx="2217206" cy="2671333"/>
          </a:xfrm>
          <a:custGeom>
            <a:avLst/>
            <a:gdLst/>
            <a:ahLst/>
            <a:cxnLst/>
            <a:rect l="l" t="t" r="r" b="b"/>
            <a:pathLst>
              <a:path w="2217206" h="2671333">
                <a:moveTo>
                  <a:pt x="0" y="0"/>
                </a:moveTo>
                <a:lnTo>
                  <a:pt x="2217207" y="0"/>
                </a:lnTo>
                <a:lnTo>
                  <a:pt x="2217207" y="2671333"/>
                </a:lnTo>
                <a:lnTo>
                  <a:pt x="0" y="267133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l-GR"/>
          </a:p>
        </p:txBody>
      </p:sp>
      <p:sp>
        <p:nvSpPr>
          <p:cNvPr id="26" name="TextBox 26"/>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sp>
        <p:nvSpPr>
          <p:cNvPr id="27" name="TextBox 27"/>
          <p:cNvSpPr txBox="1"/>
          <p:nvPr/>
        </p:nvSpPr>
        <p:spPr>
          <a:xfrm>
            <a:off x="2190318" y="4878279"/>
            <a:ext cx="2180804" cy="284565"/>
          </a:xfrm>
          <a:prstGeom prst="rect">
            <a:avLst/>
          </a:prstGeom>
        </p:spPr>
        <p:txBody>
          <a:bodyPr lIns="0" tIns="0" rIns="0" bIns="0" rtlCol="0" anchor="t">
            <a:spAutoFit/>
          </a:bodyPr>
          <a:lstStyle/>
          <a:p>
            <a:pPr algn="ctr">
              <a:lnSpc>
                <a:spcPts val="2159"/>
              </a:lnSpc>
            </a:pPr>
            <a:r>
              <a:rPr lang="en-US" sz="2499" b="1" dirty="0">
                <a:solidFill>
                  <a:srgbClr val="8D5CFF"/>
                </a:solidFill>
                <a:latin typeface="Arial Bold"/>
                <a:ea typeface="Arial Bold"/>
                <a:cs typeface="Arial Bold"/>
                <a:sym typeface="Arial Bold"/>
              </a:rPr>
              <a:t>30 </a:t>
            </a:r>
            <a:r>
              <a:rPr lang="en-US" sz="2499" b="1" dirty="0" err="1">
                <a:solidFill>
                  <a:srgbClr val="8D5CFF"/>
                </a:solidFill>
                <a:latin typeface="Arial Bold"/>
                <a:ea typeface="Arial Bold"/>
                <a:cs typeface="Arial Bold"/>
                <a:sym typeface="Arial Bold"/>
              </a:rPr>
              <a:t>minutos</a:t>
            </a:r>
            <a:endParaRPr lang="en-US" sz="2499" b="1" dirty="0">
              <a:solidFill>
                <a:srgbClr val="8D5CFF"/>
              </a:solidFill>
              <a:latin typeface="Arial Bold"/>
              <a:ea typeface="Arial Bold"/>
              <a:cs typeface="Arial Bold"/>
              <a:sym typeface="Arial Bold"/>
            </a:endParaRPr>
          </a:p>
        </p:txBody>
      </p:sp>
      <p:sp>
        <p:nvSpPr>
          <p:cNvPr id="28" name="TextBox 28"/>
          <p:cNvSpPr txBox="1"/>
          <p:nvPr/>
        </p:nvSpPr>
        <p:spPr>
          <a:xfrm>
            <a:off x="7012679" y="4878279"/>
            <a:ext cx="3346130" cy="1130951"/>
          </a:xfrm>
          <a:prstGeom prst="rect">
            <a:avLst/>
          </a:prstGeom>
        </p:spPr>
        <p:txBody>
          <a:bodyPr lIns="0" tIns="0" rIns="0" bIns="0" rtlCol="0" anchor="t">
            <a:spAutoFit/>
          </a:bodyPr>
          <a:lstStyle/>
          <a:p>
            <a:pPr algn="ctr">
              <a:lnSpc>
                <a:spcPts val="2159"/>
              </a:lnSpc>
            </a:pPr>
            <a:r>
              <a:rPr lang="es-ES" sz="2499" b="1" dirty="0">
                <a:solidFill>
                  <a:srgbClr val="8D5CFF"/>
                </a:solidFill>
                <a:latin typeface="Arial Bold"/>
                <a:ea typeface="Arial Bold"/>
                <a:cs typeface="Arial Bold"/>
                <a:sym typeface="Arial Bold"/>
              </a:rPr>
              <a:t>Definir la propuesta final con una identidad clara y diferenciadora</a:t>
            </a:r>
            <a:endParaRPr lang="en-US" sz="2499" b="1" dirty="0">
              <a:solidFill>
                <a:srgbClr val="8D5CFF"/>
              </a:solidFill>
              <a:latin typeface="Arial Bold"/>
              <a:ea typeface="Arial Bold"/>
              <a:cs typeface="Arial Bold"/>
              <a:sym typeface="Arial Bold"/>
            </a:endParaRPr>
          </a:p>
        </p:txBody>
      </p:sp>
      <p:sp>
        <p:nvSpPr>
          <p:cNvPr id="29" name="TextBox 29"/>
          <p:cNvSpPr txBox="1"/>
          <p:nvPr/>
        </p:nvSpPr>
        <p:spPr>
          <a:xfrm>
            <a:off x="1028700" y="6327984"/>
            <a:ext cx="16607952" cy="2338141"/>
          </a:xfrm>
          <a:prstGeom prst="rect">
            <a:avLst/>
          </a:prstGeom>
        </p:spPr>
        <p:txBody>
          <a:bodyPr lIns="0" tIns="0" rIns="0" bIns="0" rtlCol="0" anchor="t">
            <a:spAutoFit/>
          </a:bodyPr>
          <a:lstStyle/>
          <a:p>
            <a:pPr>
              <a:lnSpc>
                <a:spcPts val="2592"/>
              </a:lnSpc>
            </a:pPr>
            <a:r>
              <a:rPr lang="es-ES" sz="3000" dirty="0">
                <a:solidFill>
                  <a:srgbClr val="19112C"/>
                </a:solidFill>
                <a:latin typeface="Arial"/>
                <a:ea typeface="Arial"/>
                <a:cs typeface="Arial"/>
                <a:sym typeface="Arial"/>
              </a:rPr>
              <a:t>Tu idea debe ser única, creativa, viable y relevante para el mercado.</a:t>
            </a:r>
          </a:p>
          <a:p>
            <a:pPr>
              <a:lnSpc>
                <a:spcPts val="2592"/>
              </a:lnSpc>
            </a:pPr>
            <a:r>
              <a:rPr lang="es-ES" sz="3000" dirty="0">
                <a:solidFill>
                  <a:srgbClr val="19112C"/>
                </a:solidFill>
                <a:latin typeface="Arial"/>
                <a:ea typeface="Arial"/>
                <a:cs typeface="Arial"/>
                <a:sym typeface="Arial"/>
              </a:rPr>
              <a:t>
- La solución debe ser creativa e innovadora.</a:t>
            </a:r>
          </a:p>
          <a:p>
            <a:pPr>
              <a:lnSpc>
                <a:spcPts val="2592"/>
              </a:lnSpc>
            </a:pPr>
            <a:r>
              <a:rPr lang="es-ES" sz="3000" dirty="0">
                <a:solidFill>
                  <a:srgbClr val="19112C"/>
                </a:solidFill>
                <a:latin typeface="Arial"/>
                <a:ea typeface="Arial"/>
                <a:cs typeface="Arial"/>
                <a:sym typeface="Arial"/>
              </a:rPr>
              <a:t>- Debe ofrecer una "ventaja competitiva" o un "valor añadido" que mantenga a la empresa textil en una buena posición en el mercado.</a:t>
            </a:r>
          </a:p>
          <a:p>
            <a:pPr>
              <a:lnSpc>
                <a:spcPts val="2592"/>
              </a:lnSpc>
            </a:pPr>
            <a:r>
              <a:rPr lang="es-ES" sz="3000" dirty="0">
                <a:solidFill>
                  <a:srgbClr val="19112C"/>
                </a:solidFill>
                <a:latin typeface="Arial"/>
                <a:ea typeface="Arial"/>
                <a:cs typeface="Arial"/>
                <a:sym typeface="Arial"/>
              </a:rPr>
              <a:t>
¡Piensa en los criterios de evaluación!</a:t>
            </a:r>
            <a:endParaRPr lang="en-US" sz="3000" dirty="0">
              <a:solidFill>
                <a:srgbClr val="19112C"/>
              </a:solidFill>
              <a:latin typeface="Arial"/>
              <a:ea typeface="Arial"/>
              <a:cs typeface="Arial"/>
              <a:sym typeface="Arial"/>
            </a:endParaRPr>
          </a:p>
        </p:txBody>
      </p:sp>
      <p:sp>
        <p:nvSpPr>
          <p:cNvPr id="30" name="TextBox 30"/>
          <p:cNvSpPr txBox="1"/>
          <p:nvPr/>
        </p:nvSpPr>
        <p:spPr>
          <a:xfrm>
            <a:off x="12437736" y="4878279"/>
            <a:ext cx="3346130" cy="566694"/>
          </a:xfrm>
          <a:prstGeom prst="rect">
            <a:avLst/>
          </a:prstGeom>
        </p:spPr>
        <p:txBody>
          <a:bodyPr lIns="0" tIns="0" rIns="0" bIns="0" rtlCol="0" anchor="t">
            <a:spAutoFit/>
          </a:bodyPr>
          <a:lstStyle/>
          <a:p>
            <a:pPr algn="ctr">
              <a:lnSpc>
                <a:spcPts val="2159"/>
              </a:lnSpc>
            </a:pPr>
            <a:r>
              <a:rPr lang="en-US" sz="2499" b="1" dirty="0" err="1">
                <a:solidFill>
                  <a:srgbClr val="8D5CFF"/>
                </a:solidFill>
                <a:latin typeface="Arial Bold"/>
                <a:ea typeface="Arial Bold"/>
                <a:cs typeface="Arial Bold"/>
                <a:sym typeface="Arial Bold"/>
              </a:rPr>
              <a:t>Propuesta</a:t>
            </a:r>
            <a:r>
              <a:rPr lang="en-US" sz="2499" b="1" dirty="0">
                <a:solidFill>
                  <a:srgbClr val="8D5CFF"/>
                </a:solidFill>
                <a:latin typeface="Arial Bold"/>
                <a:ea typeface="Arial Bold"/>
                <a:cs typeface="Arial Bold"/>
                <a:sym typeface="Arial Bold"/>
              </a:rPr>
              <a:t> de idea final</a:t>
            </a:r>
          </a:p>
        </p:txBody>
      </p:sp>
      <p:pic>
        <p:nvPicPr>
          <p:cNvPr id="31" name="Picture 2" descr="Cofinanciado por el programa Erasmus+ de la Unión Europea Horizontal">
            <a:extLst>
              <a:ext uri="{FF2B5EF4-FFF2-40B4-BE49-F238E27FC236}">
                <a16:creationId xmlns:a16="http://schemas.microsoft.com/office/drawing/2014/main" id="{C6ED507A-8808-5BC7-3157-AF3289D786FE}"/>
              </a:ext>
            </a:extLst>
          </p:cNvPr>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8"/>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9"/>
              <a:stretch>
                <a:fillRect t="-185" b="-183"/>
              </a:stretch>
            </a:blipFill>
          </p:spPr>
          <p:txBody>
            <a:bodyPr/>
            <a:lstStyle/>
            <a:p>
              <a:endParaRPr lang="el-GR"/>
            </a:p>
          </p:txBody>
        </p:sp>
      </p:grpSp>
      <p:grpSp>
        <p:nvGrpSpPr>
          <p:cNvPr id="23" name="Group 23"/>
          <p:cNvGrpSpPr/>
          <p:nvPr/>
        </p:nvGrpSpPr>
        <p:grpSpPr>
          <a:xfrm>
            <a:off x="576027" y="245043"/>
            <a:ext cx="14440619" cy="1988345"/>
            <a:chOff x="0" y="0"/>
            <a:chExt cx="19254158" cy="2651126"/>
          </a:xfrm>
        </p:grpSpPr>
        <p:sp>
          <p:nvSpPr>
            <p:cNvPr id="24" name="Freeform 24"/>
            <p:cNvSpPr/>
            <p:nvPr/>
          </p:nvSpPr>
          <p:spPr>
            <a:xfrm>
              <a:off x="0" y="0"/>
              <a:ext cx="19254158" cy="2651126"/>
            </a:xfrm>
            <a:custGeom>
              <a:avLst/>
              <a:gdLst/>
              <a:ahLst/>
              <a:cxnLst/>
              <a:rect l="l" t="t" r="r" b="b"/>
              <a:pathLst>
                <a:path w="19254158" h="2651126">
                  <a:moveTo>
                    <a:pt x="0" y="0"/>
                  </a:moveTo>
                  <a:lnTo>
                    <a:pt x="19254158" y="0"/>
                  </a:lnTo>
                  <a:lnTo>
                    <a:pt x="19254158" y="2651126"/>
                  </a:lnTo>
                  <a:lnTo>
                    <a:pt x="0" y="2651126"/>
                  </a:lnTo>
                  <a:close/>
                </a:path>
              </a:pathLst>
            </a:custGeom>
            <a:solidFill>
              <a:srgbClr val="000000">
                <a:alpha val="0"/>
              </a:srgbClr>
            </a:solidFill>
          </p:spPr>
          <p:txBody>
            <a:bodyPr/>
            <a:lstStyle/>
            <a:p>
              <a:endParaRPr lang="el-GR"/>
            </a:p>
          </p:txBody>
        </p:sp>
        <p:sp>
          <p:nvSpPr>
            <p:cNvPr id="25" name="TextBox 25"/>
            <p:cNvSpPr txBox="1"/>
            <p:nvPr/>
          </p:nvSpPr>
          <p:spPr>
            <a:xfrm>
              <a:off x="0" y="66675"/>
              <a:ext cx="19254158" cy="2584451"/>
            </a:xfrm>
            <a:prstGeom prst="rect">
              <a:avLst/>
            </a:prstGeom>
          </p:spPr>
          <p:txBody>
            <a:bodyPr lIns="0" tIns="0" rIns="0" bIns="0" rtlCol="0" anchor="ctr"/>
            <a:lstStyle/>
            <a:p>
              <a:pPr>
                <a:lnSpc>
                  <a:spcPts val="6480"/>
                </a:lnSpc>
              </a:pPr>
              <a:r>
                <a:rPr lang="en-US" sz="6000" b="1" dirty="0">
                  <a:solidFill>
                    <a:srgbClr val="8D5CFF"/>
                  </a:solidFill>
                  <a:latin typeface="Georgia Bold"/>
                  <a:ea typeface="Georgia Bold"/>
                  <a:cs typeface="Georgia Bold"/>
                  <a:sym typeface="Georgia Bold"/>
                </a:rPr>
                <a:t>Plantilla de </a:t>
              </a:r>
              <a:r>
                <a:rPr lang="en-US" sz="6000" b="1" dirty="0" err="1">
                  <a:solidFill>
                    <a:srgbClr val="8D5CFF"/>
                  </a:solidFill>
                  <a:latin typeface="Georgia Bold"/>
                  <a:ea typeface="Georgia Bold"/>
                  <a:cs typeface="Georgia Bold"/>
                  <a:sym typeface="Georgia Bold"/>
                </a:rPr>
                <a:t>Resultado</a:t>
              </a:r>
              <a:r>
                <a:rPr lang="en-US" sz="6000" b="1" dirty="0">
                  <a:solidFill>
                    <a:srgbClr val="8D5CFF"/>
                  </a:solidFill>
                  <a:latin typeface="Georgia Bold"/>
                  <a:ea typeface="Georgia Bold"/>
                  <a:cs typeface="Georgia Bold"/>
                  <a:sym typeface="Georgia Bold"/>
                </a:rPr>
                <a:t> </a:t>
              </a:r>
              <a:r>
                <a:rPr lang="en-US" sz="6000" b="1" dirty="0" err="1">
                  <a:solidFill>
                    <a:srgbClr val="8D5CFF"/>
                  </a:solidFill>
                  <a:latin typeface="Georgia Bold"/>
                  <a:ea typeface="Georgia Bold"/>
                  <a:cs typeface="Georgia Bold"/>
                  <a:sym typeface="Georgia Bold"/>
                </a:rPr>
                <a:t>Propuesta</a:t>
              </a:r>
              <a:endParaRPr lang="en-US" sz="6000" b="1" dirty="0">
                <a:solidFill>
                  <a:srgbClr val="8D5CFF"/>
                </a:solidFill>
                <a:latin typeface="Georgia Bold"/>
                <a:ea typeface="Georgia Bold"/>
                <a:cs typeface="Georgia Bold"/>
                <a:sym typeface="Georgia Bold"/>
              </a:endParaRPr>
            </a:p>
          </p:txBody>
        </p:sp>
      </p:grpSp>
      <p:graphicFrame>
        <p:nvGraphicFramePr>
          <p:cNvPr id="26" name="Table 26"/>
          <p:cNvGraphicFramePr>
            <a:graphicFrameLocks noGrp="1"/>
          </p:cNvGraphicFramePr>
          <p:nvPr>
            <p:extLst>
              <p:ext uri="{D42A27DB-BD31-4B8C-83A1-F6EECF244321}">
                <p14:modId xmlns:p14="http://schemas.microsoft.com/office/powerpoint/2010/main" val="1280868724"/>
              </p:ext>
            </p:extLst>
          </p:nvPr>
        </p:nvGraphicFramePr>
        <p:xfrm>
          <a:off x="576027" y="1890035"/>
          <a:ext cx="13620750" cy="6613839"/>
        </p:xfrm>
        <a:graphic>
          <a:graphicData uri="http://schemas.openxmlformats.org/drawingml/2006/table">
            <a:tbl>
              <a:tblPr/>
              <a:tblGrid>
                <a:gridCol w="5977173">
                  <a:extLst>
                    <a:ext uri="{9D8B030D-6E8A-4147-A177-3AD203B41FA5}">
                      <a16:colId xmlns:a16="http://schemas.microsoft.com/office/drawing/2014/main" val="20000"/>
                    </a:ext>
                  </a:extLst>
                </a:gridCol>
                <a:gridCol w="7643577">
                  <a:extLst>
                    <a:ext uri="{9D8B030D-6E8A-4147-A177-3AD203B41FA5}">
                      <a16:colId xmlns:a16="http://schemas.microsoft.com/office/drawing/2014/main" val="20001"/>
                    </a:ext>
                  </a:extLst>
                </a:gridCol>
              </a:tblGrid>
              <a:tr h="686294">
                <a:tc>
                  <a:txBody>
                    <a:bodyPr/>
                    <a:lstStyle/>
                    <a:p>
                      <a:pPr algn="l">
                        <a:lnSpc>
                          <a:spcPts val="2879"/>
                        </a:lnSpc>
                        <a:defRPr/>
                      </a:pPr>
                      <a:r>
                        <a:rPr lang="en-US" sz="2400" dirty="0">
                          <a:solidFill>
                            <a:srgbClr val="19112C"/>
                          </a:solidFill>
                          <a:latin typeface="Arial"/>
                          <a:ea typeface="Arial"/>
                          <a:cs typeface="Arial"/>
                          <a:sym typeface="Arial"/>
                        </a:rPr>
                        <a:t>Nombre del </a:t>
                      </a:r>
                      <a:r>
                        <a:rPr lang="en-US" sz="2400" dirty="0" err="1">
                          <a:solidFill>
                            <a:srgbClr val="19112C"/>
                          </a:solidFill>
                          <a:latin typeface="Arial"/>
                          <a:ea typeface="Arial"/>
                          <a:cs typeface="Arial"/>
                          <a:sym typeface="Arial"/>
                        </a:rPr>
                        <a:t>proyecto</a:t>
                      </a:r>
                      <a:r>
                        <a:rPr lang="en-US" sz="2400" dirty="0">
                          <a:solidFill>
                            <a:srgbClr val="19112C"/>
                          </a:solidFill>
                          <a:latin typeface="Arial"/>
                          <a:ea typeface="Arial"/>
                          <a:cs typeface="Arial"/>
                          <a:sym typeface="Arial"/>
                        </a:rPr>
                        <a:t>:</a:t>
                      </a:r>
                      <a:endParaRPr lang="en-US" sz="1100" dirty="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686294">
                <a:tc>
                  <a:txBody>
                    <a:bodyPr/>
                    <a:lstStyle/>
                    <a:p>
                      <a:pPr algn="l">
                        <a:lnSpc>
                          <a:spcPts val="2879"/>
                        </a:lnSpc>
                        <a:defRPr/>
                      </a:pPr>
                      <a:r>
                        <a:rPr lang="en-US" sz="2400" dirty="0">
                          <a:solidFill>
                            <a:srgbClr val="19112C"/>
                          </a:solidFill>
                          <a:latin typeface="Arial"/>
                          <a:ea typeface="Arial"/>
                          <a:cs typeface="Arial"/>
                          <a:sym typeface="Arial"/>
                        </a:rPr>
                        <a:t>Slogan o </a:t>
                      </a:r>
                      <a:r>
                        <a:rPr lang="en-US" sz="2400" dirty="0" err="1">
                          <a:solidFill>
                            <a:srgbClr val="19112C"/>
                          </a:solidFill>
                          <a:latin typeface="Arial"/>
                          <a:ea typeface="Arial"/>
                          <a:cs typeface="Arial"/>
                          <a:sym typeface="Arial"/>
                        </a:rPr>
                        <a:t>lema</a:t>
                      </a:r>
                      <a:r>
                        <a:rPr lang="en-US" sz="2400" dirty="0">
                          <a:solidFill>
                            <a:srgbClr val="19112C"/>
                          </a:solidFill>
                          <a:latin typeface="Arial"/>
                          <a:ea typeface="Arial"/>
                          <a:cs typeface="Arial"/>
                          <a:sym typeface="Arial"/>
                        </a:rPr>
                        <a:t>:</a:t>
                      </a:r>
                      <a:endParaRPr lang="en-US" sz="1100" dirty="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A7DD73"/>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A7DD73"/>
                    </a:solidFill>
                  </a:tcPr>
                </a:tc>
                <a:extLst>
                  <a:ext uri="{0D108BD9-81ED-4DB2-BD59-A6C34878D82A}">
                    <a16:rowId xmlns:a16="http://schemas.microsoft.com/office/drawing/2014/main" val="10001"/>
                  </a:ext>
                </a:extLst>
              </a:tr>
              <a:tr h="686294">
                <a:tc>
                  <a:txBody>
                    <a:bodyPr/>
                    <a:lstStyle/>
                    <a:p>
                      <a:pPr algn="l">
                        <a:lnSpc>
                          <a:spcPts val="2879"/>
                        </a:lnSpc>
                        <a:defRPr/>
                      </a:pPr>
                      <a:r>
                        <a:rPr lang="en-US" sz="2400" dirty="0">
                          <a:solidFill>
                            <a:srgbClr val="19112C"/>
                          </a:solidFill>
                          <a:latin typeface="Arial"/>
                          <a:ea typeface="Arial"/>
                          <a:cs typeface="Arial"/>
                          <a:sym typeface="Arial"/>
                        </a:rPr>
                        <a:t>Breve </a:t>
                      </a:r>
                      <a:r>
                        <a:rPr lang="en-US" sz="2400" dirty="0" err="1">
                          <a:solidFill>
                            <a:srgbClr val="19112C"/>
                          </a:solidFill>
                          <a:latin typeface="Arial"/>
                          <a:ea typeface="Arial"/>
                          <a:cs typeface="Arial"/>
                          <a:sym typeface="Arial"/>
                        </a:rPr>
                        <a:t>descripción</a:t>
                      </a:r>
                      <a:r>
                        <a:rPr lang="en-US" sz="2400" dirty="0">
                          <a:solidFill>
                            <a:srgbClr val="19112C"/>
                          </a:solidFill>
                          <a:latin typeface="Arial"/>
                          <a:ea typeface="Arial"/>
                          <a:cs typeface="Arial"/>
                          <a:sym typeface="Arial"/>
                        </a:rPr>
                        <a:t>:</a:t>
                      </a:r>
                      <a:endParaRPr lang="en-US" sz="1100" dirty="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048505">
                <a:tc>
                  <a:txBody>
                    <a:bodyPr/>
                    <a:lstStyle/>
                    <a:p>
                      <a:pPr algn="l">
                        <a:lnSpc>
                          <a:spcPts val="2879"/>
                        </a:lnSpc>
                        <a:defRPr/>
                      </a:pPr>
                      <a:r>
                        <a:rPr lang="es-ES" sz="2400" dirty="0">
                          <a:solidFill>
                            <a:srgbClr val="19112C"/>
                          </a:solidFill>
                          <a:latin typeface="Arial"/>
                          <a:ea typeface="Arial"/>
                          <a:cs typeface="Arial"/>
                          <a:sym typeface="Arial"/>
                        </a:rPr>
                        <a:t>¿Qué lo hace único o innovador?</a:t>
                      </a:r>
                      <a:endParaRPr lang="en-US" sz="1100" dirty="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A7DD73"/>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A7DD73"/>
                    </a:solidFill>
                  </a:tcPr>
                </a:tc>
                <a:extLst>
                  <a:ext uri="{0D108BD9-81ED-4DB2-BD59-A6C34878D82A}">
                    <a16:rowId xmlns:a16="http://schemas.microsoft.com/office/drawing/2014/main" val="10003"/>
                  </a:ext>
                </a:extLst>
              </a:tr>
              <a:tr h="686294">
                <a:tc>
                  <a:txBody>
                    <a:bodyPr/>
                    <a:lstStyle/>
                    <a:p>
                      <a:pPr algn="l">
                        <a:lnSpc>
                          <a:spcPts val="2879"/>
                        </a:lnSpc>
                        <a:defRPr/>
                      </a:pPr>
                      <a:r>
                        <a:rPr lang="en-US" sz="2400" dirty="0">
                          <a:solidFill>
                            <a:srgbClr val="19112C"/>
                          </a:solidFill>
                          <a:latin typeface="Arial"/>
                          <a:ea typeface="Arial"/>
                          <a:cs typeface="Arial"/>
                          <a:sym typeface="Arial"/>
                        </a:rPr>
                        <a:t>¿A </a:t>
                      </a:r>
                      <a:r>
                        <a:rPr lang="en-US" sz="2400" dirty="0" err="1">
                          <a:solidFill>
                            <a:srgbClr val="19112C"/>
                          </a:solidFill>
                          <a:latin typeface="Arial"/>
                          <a:ea typeface="Arial"/>
                          <a:cs typeface="Arial"/>
                          <a:sym typeface="Arial"/>
                        </a:rPr>
                        <a:t>qué</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necesidad</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específica</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responde</a:t>
                      </a:r>
                      <a:r>
                        <a:rPr lang="en-US" sz="2400" dirty="0">
                          <a:solidFill>
                            <a:srgbClr val="19112C"/>
                          </a:solidFill>
                          <a:latin typeface="Arial"/>
                          <a:ea typeface="Arial"/>
                          <a:cs typeface="Arial"/>
                          <a:sym typeface="Arial"/>
                        </a:rPr>
                        <a:t>?</a:t>
                      </a:r>
                      <a:endParaRPr lang="en-US" sz="1100" dirty="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1048505">
                <a:tc>
                  <a:txBody>
                    <a:bodyPr/>
                    <a:lstStyle/>
                    <a:p>
                      <a:pPr algn="l">
                        <a:lnSpc>
                          <a:spcPts val="2879"/>
                        </a:lnSpc>
                        <a:defRPr/>
                      </a:pPr>
                      <a:r>
                        <a:rPr lang="en-US" sz="2400" dirty="0">
                          <a:solidFill>
                            <a:srgbClr val="19112C"/>
                          </a:solidFill>
                          <a:latin typeface="Arial"/>
                          <a:ea typeface="Arial"/>
                          <a:cs typeface="Arial"/>
                          <a:sym typeface="Arial"/>
                        </a:rPr>
                        <a:t>Público </a:t>
                      </a:r>
                      <a:r>
                        <a:rPr lang="en-US" sz="2400" dirty="0" err="1">
                          <a:solidFill>
                            <a:srgbClr val="19112C"/>
                          </a:solidFill>
                          <a:latin typeface="Arial"/>
                          <a:ea typeface="Arial"/>
                          <a:cs typeface="Arial"/>
                          <a:sym typeface="Arial"/>
                        </a:rPr>
                        <a:t>objetivo</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aliados</a:t>
                      </a:r>
                      <a:r>
                        <a:rPr lang="en-US" sz="2400" dirty="0">
                          <a:solidFill>
                            <a:srgbClr val="19112C"/>
                          </a:solidFill>
                          <a:latin typeface="Arial"/>
                          <a:ea typeface="Arial"/>
                          <a:cs typeface="Arial"/>
                          <a:sym typeface="Arial"/>
                        </a:rPr>
                        <a:t> o partes </a:t>
                      </a:r>
                      <a:r>
                        <a:rPr lang="en-US" sz="2400" dirty="0" err="1">
                          <a:solidFill>
                            <a:srgbClr val="19112C"/>
                          </a:solidFill>
                          <a:latin typeface="Arial"/>
                          <a:ea typeface="Arial"/>
                          <a:cs typeface="Arial"/>
                          <a:sym typeface="Arial"/>
                        </a:rPr>
                        <a:t>interesadas</a:t>
                      </a:r>
                      <a:endParaRPr lang="en-US" sz="1100" dirty="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A7DD73"/>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A7DD73"/>
                    </a:solidFill>
                  </a:tcPr>
                </a:tc>
                <a:extLst>
                  <a:ext uri="{0D108BD9-81ED-4DB2-BD59-A6C34878D82A}">
                    <a16:rowId xmlns:a16="http://schemas.microsoft.com/office/drawing/2014/main" val="10005"/>
                  </a:ext>
                </a:extLst>
              </a:tr>
              <a:tr h="1048505">
                <a:tc>
                  <a:txBody>
                    <a:bodyPr/>
                    <a:lstStyle/>
                    <a:p>
                      <a:pPr algn="l">
                        <a:lnSpc>
                          <a:spcPts val="2879"/>
                        </a:lnSpc>
                        <a:defRPr/>
                      </a:pPr>
                      <a:r>
                        <a:rPr lang="es-ES" sz="2400" dirty="0">
                          <a:solidFill>
                            <a:srgbClr val="19112C"/>
                          </a:solidFill>
                          <a:latin typeface="Arial"/>
                          <a:ea typeface="Arial"/>
                          <a:cs typeface="Arial"/>
                          <a:sym typeface="Arial"/>
                        </a:rPr>
                        <a:t>Modelo de sostenibilidad (Económico, social, medioambiental)</a:t>
                      </a:r>
                      <a:endParaRPr lang="en-US" sz="1100" dirty="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723148">
                <a:tc>
                  <a:txBody>
                    <a:bodyPr/>
                    <a:lstStyle/>
                    <a:p>
                      <a:pPr algn="l">
                        <a:lnSpc>
                          <a:spcPts val="2879"/>
                        </a:lnSpc>
                        <a:defRPr/>
                      </a:pPr>
                      <a:r>
                        <a:rPr lang="en-US" sz="2400" dirty="0" err="1">
                          <a:solidFill>
                            <a:srgbClr val="19112C"/>
                          </a:solidFill>
                          <a:latin typeface="Arial"/>
                          <a:ea typeface="Arial"/>
                          <a:cs typeface="Arial"/>
                          <a:sym typeface="Arial"/>
                        </a:rPr>
                        <a:t>Esquema</a:t>
                      </a:r>
                      <a:r>
                        <a:rPr lang="en-US" sz="2400" dirty="0">
                          <a:solidFill>
                            <a:srgbClr val="19112C"/>
                          </a:solidFill>
                          <a:latin typeface="Arial"/>
                          <a:ea typeface="Arial"/>
                          <a:cs typeface="Arial"/>
                          <a:sym typeface="Arial"/>
                        </a:rPr>
                        <a:t> visual</a:t>
                      </a:r>
                      <a:endParaRPr lang="en-US" sz="1100" dirty="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A7DD73"/>
                    </a:solidFill>
                  </a:tcPr>
                </a:tc>
                <a:tc>
                  <a:txBody>
                    <a:bodyPr/>
                    <a:lstStyle/>
                    <a:p>
                      <a:pPr algn="l">
                        <a:lnSpc>
                          <a:spcPts val="1679"/>
                        </a:lnSpc>
                        <a:defRPr/>
                      </a:pPr>
                      <a:endParaRPr lang="en-US" sz="1100" dirty="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A7DD73"/>
                    </a:solidFill>
                  </a:tcPr>
                </a:tc>
                <a:extLst>
                  <a:ext uri="{0D108BD9-81ED-4DB2-BD59-A6C34878D82A}">
                    <a16:rowId xmlns:a16="http://schemas.microsoft.com/office/drawing/2014/main" val="10007"/>
                  </a:ext>
                </a:extLst>
              </a:tr>
            </a:tbl>
          </a:graphicData>
        </a:graphic>
      </p:graphicFrame>
      <p:pic>
        <p:nvPicPr>
          <p:cNvPr id="27" name="Picture 2" descr="Cofinanciado por el programa Erasmus+ de la Unión Europea Horizontal">
            <a:extLst>
              <a:ext uri="{FF2B5EF4-FFF2-40B4-BE49-F238E27FC236}">
                <a16:creationId xmlns:a16="http://schemas.microsoft.com/office/drawing/2014/main" id="{595A13B1-F919-F992-ADE7-39030EC65011}"/>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2F9ED"/>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grpSp>
        <p:nvGrpSpPr>
          <p:cNvPr id="18" name="Group 18"/>
          <p:cNvGrpSpPr/>
          <p:nvPr/>
        </p:nvGrpSpPr>
        <p:grpSpPr>
          <a:xfrm>
            <a:off x="1028700" y="386879"/>
            <a:ext cx="9091683" cy="1988345"/>
            <a:chOff x="0" y="0"/>
            <a:chExt cx="12122244" cy="2651126"/>
          </a:xfrm>
        </p:grpSpPr>
        <p:sp>
          <p:nvSpPr>
            <p:cNvPr id="19" name="Freeform 19"/>
            <p:cNvSpPr/>
            <p:nvPr/>
          </p:nvSpPr>
          <p:spPr>
            <a:xfrm>
              <a:off x="0" y="0"/>
              <a:ext cx="12122244" cy="2651126"/>
            </a:xfrm>
            <a:custGeom>
              <a:avLst/>
              <a:gdLst/>
              <a:ahLst/>
              <a:cxnLst/>
              <a:rect l="l" t="t" r="r" b="b"/>
              <a:pathLst>
                <a:path w="12122244" h="2651126">
                  <a:moveTo>
                    <a:pt x="0" y="0"/>
                  </a:moveTo>
                  <a:lnTo>
                    <a:pt x="12122244" y="0"/>
                  </a:lnTo>
                  <a:lnTo>
                    <a:pt x="12122244" y="2651126"/>
                  </a:lnTo>
                  <a:lnTo>
                    <a:pt x="0" y="2651126"/>
                  </a:lnTo>
                  <a:close/>
                </a:path>
              </a:pathLst>
            </a:custGeom>
            <a:solidFill>
              <a:srgbClr val="000000">
                <a:alpha val="0"/>
              </a:srgbClr>
            </a:solidFill>
          </p:spPr>
          <p:txBody>
            <a:bodyPr/>
            <a:lstStyle/>
            <a:p>
              <a:endParaRPr lang="el-GR"/>
            </a:p>
          </p:txBody>
        </p:sp>
        <p:sp>
          <p:nvSpPr>
            <p:cNvPr id="20" name="TextBox 20"/>
            <p:cNvSpPr txBox="1"/>
            <p:nvPr/>
          </p:nvSpPr>
          <p:spPr>
            <a:xfrm>
              <a:off x="0" y="66675"/>
              <a:ext cx="12122244" cy="2584451"/>
            </a:xfrm>
            <a:prstGeom prst="rect">
              <a:avLst/>
            </a:prstGeom>
          </p:spPr>
          <p:txBody>
            <a:bodyPr lIns="0" tIns="0" rIns="0" bIns="0" rtlCol="0" anchor="ctr"/>
            <a:lstStyle/>
            <a:p>
              <a:pPr>
                <a:lnSpc>
                  <a:spcPts val="6480"/>
                </a:lnSpc>
              </a:pPr>
              <a:r>
                <a:rPr lang="en-US" sz="6000" b="1" dirty="0">
                  <a:solidFill>
                    <a:srgbClr val="19112C"/>
                  </a:solidFill>
                  <a:latin typeface="Georgia Bold"/>
                  <a:ea typeface="Georgia Bold"/>
                  <a:cs typeface="Georgia Bold"/>
                  <a:sym typeface="Georgia Bold"/>
                </a:rPr>
                <a:t>Un </a:t>
              </a:r>
              <a:r>
                <a:rPr lang="en-US" sz="6000" b="1" dirty="0" err="1">
                  <a:solidFill>
                    <a:srgbClr val="19112C"/>
                  </a:solidFill>
                  <a:latin typeface="Georgia Bold"/>
                  <a:ea typeface="Georgia Bold"/>
                  <a:cs typeface="Georgia Bold"/>
                  <a:sym typeface="Georgia Bold"/>
                </a:rPr>
                <a:t>ejemplo</a:t>
              </a:r>
              <a:r>
                <a:rPr lang="en-US" sz="6000" b="1" dirty="0">
                  <a:solidFill>
                    <a:srgbClr val="19112C"/>
                  </a:solidFill>
                  <a:latin typeface="Georgia Bold"/>
                  <a:ea typeface="Georgia Bold"/>
                  <a:cs typeface="Georgia Bold"/>
                  <a:sym typeface="Georgia Bold"/>
                </a:rPr>
                <a:t> </a:t>
              </a:r>
              <a:r>
                <a:rPr lang="en-US" sz="6000" b="1" dirty="0" err="1">
                  <a:solidFill>
                    <a:srgbClr val="19112C"/>
                  </a:solidFill>
                  <a:latin typeface="Georgia Bold"/>
                  <a:ea typeface="Georgia Bold"/>
                  <a:cs typeface="Georgia Bold"/>
                  <a:sym typeface="Georgia Bold"/>
                </a:rPr>
                <a:t>inspirador</a:t>
              </a:r>
              <a:endParaRPr lang="en-US" sz="6000" b="1" dirty="0">
                <a:solidFill>
                  <a:srgbClr val="19112C"/>
                </a:solidFill>
                <a:latin typeface="Georgia Bold"/>
                <a:ea typeface="Georgia Bold"/>
                <a:cs typeface="Georgia Bold"/>
                <a:sym typeface="Georgia Bold"/>
              </a:endParaRPr>
            </a:p>
          </p:txBody>
        </p:sp>
      </p:grpSp>
      <p:sp>
        <p:nvSpPr>
          <p:cNvPr id="21" name="TextBox 21"/>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sp>
        <p:nvSpPr>
          <p:cNvPr id="22" name="TextBox 22"/>
          <p:cNvSpPr txBox="1"/>
          <p:nvPr/>
        </p:nvSpPr>
        <p:spPr>
          <a:xfrm>
            <a:off x="1028700" y="2594298"/>
            <a:ext cx="11677212" cy="577081"/>
          </a:xfrm>
          <a:prstGeom prst="rect">
            <a:avLst/>
          </a:prstGeom>
        </p:spPr>
        <p:txBody>
          <a:bodyPr lIns="0" tIns="0" rIns="0" bIns="0" rtlCol="0" anchor="t">
            <a:spAutoFit/>
          </a:bodyPr>
          <a:lstStyle/>
          <a:p>
            <a:pPr>
              <a:lnSpc>
                <a:spcPts val="4536"/>
              </a:lnSpc>
            </a:pPr>
            <a:r>
              <a:rPr lang="es-ES" sz="4200" dirty="0">
                <a:solidFill>
                  <a:srgbClr val="19112C"/>
                </a:solidFill>
                <a:latin typeface="Arial"/>
                <a:ea typeface="Arial"/>
                <a:cs typeface="Arial"/>
                <a:sym typeface="Arial"/>
              </a:rPr>
              <a:t>Soluciones de ecodiseño de </a:t>
            </a:r>
            <a:r>
              <a:rPr lang="es-ES" sz="4200" dirty="0" err="1">
                <a:solidFill>
                  <a:srgbClr val="19112C"/>
                </a:solidFill>
                <a:latin typeface="Arial"/>
                <a:ea typeface="Arial"/>
                <a:cs typeface="Arial"/>
                <a:sym typeface="Arial"/>
              </a:rPr>
              <a:t>Canussa</a:t>
            </a:r>
            <a:endParaRPr lang="en-US" sz="4200" dirty="0">
              <a:solidFill>
                <a:srgbClr val="19112C"/>
              </a:solidFill>
              <a:latin typeface="Arial"/>
              <a:ea typeface="Arial"/>
              <a:cs typeface="Arial"/>
              <a:sym typeface="Arial"/>
            </a:endParaRPr>
          </a:p>
        </p:txBody>
      </p:sp>
      <p:grpSp>
        <p:nvGrpSpPr>
          <p:cNvPr id="23" name="Group 23"/>
          <p:cNvGrpSpPr/>
          <p:nvPr/>
        </p:nvGrpSpPr>
        <p:grpSpPr>
          <a:xfrm>
            <a:off x="1028700" y="3936949"/>
            <a:ext cx="13469810" cy="4463199"/>
            <a:chOff x="0" y="0"/>
            <a:chExt cx="17959746" cy="5950932"/>
          </a:xfrm>
        </p:grpSpPr>
        <p:grpSp>
          <p:nvGrpSpPr>
            <p:cNvPr id="24" name="Group 24"/>
            <p:cNvGrpSpPr>
              <a:grpSpLocks noChangeAspect="1"/>
            </p:cNvGrpSpPr>
            <p:nvPr/>
          </p:nvGrpSpPr>
          <p:grpSpPr>
            <a:xfrm>
              <a:off x="0" y="0"/>
              <a:ext cx="17540547" cy="5950932"/>
              <a:chOff x="0" y="0"/>
              <a:chExt cx="19262218" cy="6535039"/>
            </a:xfrm>
          </p:grpSpPr>
          <p:sp>
            <p:nvSpPr>
              <p:cNvPr id="25" name="Freeform 25"/>
              <p:cNvSpPr/>
              <p:nvPr/>
            </p:nvSpPr>
            <p:spPr>
              <a:xfrm>
                <a:off x="0" y="0"/>
                <a:ext cx="19262218" cy="6535039"/>
              </a:xfrm>
              <a:custGeom>
                <a:avLst/>
                <a:gdLst/>
                <a:ahLst/>
                <a:cxnLst/>
                <a:rect l="l" t="t" r="r" b="b"/>
                <a:pathLst>
                  <a:path w="19262217" h="6535039">
                    <a:moveTo>
                      <a:pt x="0" y="0"/>
                    </a:moveTo>
                    <a:lnTo>
                      <a:pt x="19262217" y="0"/>
                    </a:lnTo>
                    <a:lnTo>
                      <a:pt x="19262217" y="6535039"/>
                    </a:lnTo>
                    <a:lnTo>
                      <a:pt x="0" y="6535039"/>
                    </a:lnTo>
                    <a:lnTo>
                      <a:pt x="0" y="0"/>
                    </a:lnTo>
                    <a:close/>
                  </a:path>
                </a:pathLst>
              </a:custGeom>
              <a:blipFill>
                <a:blip r:embed="rId8"/>
                <a:stretch>
                  <a:fillRect/>
                </a:stretch>
              </a:blipFill>
            </p:spPr>
            <p:txBody>
              <a:bodyPr/>
              <a:lstStyle/>
              <a:p>
                <a:endParaRPr lang="el-GR"/>
              </a:p>
            </p:txBody>
          </p:sp>
        </p:grpSp>
        <p:sp>
          <p:nvSpPr>
            <p:cNvPr id="26" name="Freeform 26"/>
            <p:cNvSpPr/>
            <p:nvPr/>
          </p:nvSpPr>
          <p:spPr>
            <a:xfrm rot="91009">
              <a:off x="7811157" y="646673"/>
              <a:ext cx="10148589" cy="1281259"/>
            </a:xfrm>
            <a:custGeom>
              <a:avLst/>
              <a:gdLst/>
              <a:ahLst/>
              <a:cxnLst/>
              <a:rect l="l" t="t" r="r" b="b"/>
              <a:pathLst>
                <a:path w="10148589" h="1281259">
                  <a:moveTo>
                    <a:pt x="0" y="0"/>
                  </a:moveTo>
                  <a:lnTo>
                    <a:pt x="10148589" y="0"/>
                  </a:lnTo>
                  <a:lnTo>
                    <a:pt x="10148589" y="1281259"/>
                  </a:lnTo>
                  <a:lnTo>
                    <a:pt x="0" y="128125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sp>
          <p:nvSpPr>
            <p:cNvPr id="27" name="TextBox 27"/>
            <p:cNvSpPr txBox="1"/>
            <p:nvPr/>
          </p:nvSpPr>
          <p:spPr>
            <a:xfrm>
              <a:off x="8971280" y="731595"/>
              <a:ext cx="8497105" cy="1111416"/>
            </a:xfrm>
            <a:prstGeom prst="rect">
              <a:avLst/>
            </a:prstGeom>
          </p:spPr>
          <p:txBody>
            <a:bodyPr wrap="square" lIns="0" tIns="0" rIns="0" bIns="0" rtlCol="0" anchor="t">
              <a:spAutoFit/>
            </a:bodyPr>
            <a:lstStyle/>
            <a:p>
              <a:pPr algn="ctr">
                <a:lnSpc>
                  <a:spcPts val="6480"/>
                </a:lnSpc>
                <a:spcBef>
                  <a:spcPct val="0"/>
                </a:spcBef>
              </a:pPr>
              <a:r>
                <a:rPr lang="en-US" sz="6000" b="1" dirty="0">
                  <a:solidFill>
                    <a:srgbClr val="19112C"/>
                  </a:solidFill>
                  <a:latin typeface="Georgia Bold"/>
                  <a:ea typeface="Georgia Bold"/>
                  <a:cs typeface="Georgia Bold"/>
                  <a:sym typeface="Georgia Bold"/>
                </a:rPr>
                <a:t>Caso de </a:t>
              </a:r>
              <a:r>
                <a:rPr lang="en-US" sz="6000" b="1" dirty="0" err="1">
                  <a:solidFill>
                    <a:srgbClr val="19112C"/>
                  </a:solidFill>
                  <a:latin typeface="Georgia Bold"/>
                  <a:ea typeface="Georgia Bold"/>
                  <a:cs typeface="Georgia Bold"/>
                  <a:sym typeface="Georgia Bold"/>
                </a:rPr>
                <a:t>estudio</a:t>
              </a:r>
              <a:endParaRPr lang="en-US" sz="6000" b="1" dirty="0">
                <a:solidFill>
                  <a:srgbClr val="19112C"/>
                </a:solidFill>
                <a:latin typeface="Georgia Bold"/>
                <a:ea typeface="Georgia Bold"/>
                <a:cs typeface="Georgia Bold"/>
                <a:sym typeface="Georgia Bold"/>
              </a:endParaRPr>
            </a:p>
          </p:txBody>
        </p:sp>
      </p:grpSp>
      <p:sp>
        <p:nvSpPr>
          <p:cNvPr id="28" name="Freeform 25">
            <a:extLst>
              <a:ext uri="{FF2B5EF4-FFF2-40B4-BE49-F238E27FC236}">
                <a16:creationId xmlns:a16="http://schemas.microsoft.com/office/drawing/2014/main" id="{10CE3807-56DC-DDB5-03F0-64D0BE0FD955}"/>
              </a:ext>
            </a:extLst>
          </p:cNvPr>
          <p:cNvSpPr/>
          <p:nvPr/>
        </p:nvSpPr>
        <p:spPr>
          <a:xfrm>
            <a:off x="13604511" y="226570"/>
            <a:ext cx="4683489" cy="1710664"/>
          </a:xfrm>
          <a:custGeom>
            <a:avLst/>
            <a:gdLst/>
            <a:ahLst/>
            <a:cxnLst/>
            <a:rect l="l" t="t" r="r" b="b"/>
            <a:pathLst>
              <a:path w="19262217" h="6535039">
                <a:moveTo>
                  <a:pt x="0" y="0"/>
                </a:moveTo>
                <a:lnTo>
                  <a:pt x="19262217" y="0"/>
                </a:lnTo>
                <a:lnTo>
                  <a:pt x="19262217" y="6535039"/>
                </a:lnTo>
                <a:lnTo>
                  <a:pt x="0" y="6535039"/>
                </a:lnTo>
                <a:lnTo>
                  <a:pt x="0" y="0"/>
                </a:lnTo>
                <a:close/>
              </a:path>
            </a:pathLst>
          </a:custGeom>
          <a:blipFill>
            <a:blip r:embed="rId8"/>
            <a:stretch>
              <a:fillRect l="1" r="-180890" b="-160904"/>
            </a:stretch>
          </a:blipFill>
        </p:spPr>
        <p:txBody>
          <a:bodyPr/>
          <a:lstStyle/>
          <a:p>
            <a:endParaRPr lang="el-GR"/>
          </a:p>
        </p:txBody>
      </p:sp>
      <p:sp>
        <p:nvSpPr>
          <p:cNvPr id="30" name="Freeform 25">
            <a:extLst>
              <a:ext uri="{FF2B5EF4-FFF2-40B4-BE49-F238E27FC236}">
                <a16:creationId xmlns:a16="http://schemas.microsoft.com/office/drawing/2014/main" id="{9997AB63-E191-D88A-9EC7-6FC91925C3A0}"/>
              </a:ext>
            </a:extLst>
          </p:cNvPr>
          <p:cNvSpPr/>
          <p:nvPr/>
        </p:nvSpPr>
        <p:spPr>
          <a:xfrm>
            <a:off x="96643" y="4077782"/>
            <a:ext cx="6743700" cy="1447800"/>
          </a:xfrm>
          <a:custGeom>
            <a:avLst/>
            <a:gdLst/>
            <a:ahLst/>
            <a:cxnLst/>
            <a:rect l="l" t="t" r="r" b="b"/>
            <a:pathLst>
              <a:path w="19262217" h="6535039">
                <a:moveTo>
                  <a:pt x="0" y="0"/>
                </a:moveTo>
                <a:lnTo>
                  <a:pt x="19262217" y="0"/>
                </a:lnTo>
                <a:lnTo>
                  <a:pt x="19262217" y="6535039"/>
                </a:lnTo>
                <a:lnTo>
                  <a:pt x="0" y="6535039"/>
                </a:lnTo>
                <a:lnTo>
                  <a:pt x="0" y="0"/>
                </a:lnTo>
                <a:close/>
              </a:path>
            </a:pathLst>
          </a:custGeom>
          <a:blipFill>
            <a:blip r:embed="rId8"/>
            <a:stretch>
              <a:fillRect t="-107441" r="-95077" b="-80626"/>
            </a:stretch>
          </a:blipFill>
        </p:spPr>
        <p:txBody>
          <a:bodyPr/>
          <a:lstStyle/>
          <a:p>
            <a:endParaRPr lang="el-GR"/>
          </a:p>
        </p:txBody>
      </p:sp>
      <p:pic>
        <p:nvPicPr>
          <p:cNvPr id="29" name="Picture 2" descr="Cofinanciado por el programa Erasmus+ de la Unión Europea Horizontal">
            <a:extLst>
              <a:ext uri="{FF2B5EF4-FFF2-40B4-BE49-F238E27FC236}">
                <a16:creationId xmlns:a16="http://schemas.microsoft.com/office/drawing/2014/main" id="{E351C2B9-A38A-0351-613A-86D0124E27A4}"/>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grpSp>
        <p:nvGrpSpPr>
          <p:cNvPr id="18" name="Group 18"/>
          <p:cNvGrpSpPr>
            <a:grpSpLocks noChangeAspect="1"/>
          </p:cNvGrpSpPr>
          <p:nvPr/>
        </p:nvGrpSpPr>
        <p:grpSpPr>
          <a:xfrm>
            <a:off x="14110801" y="768080"/>
            <a:ext cx="2878200" cy="873228"/>
            <a:chOff x="0" y="0"/>
            <a:chExt cx="3837600" cy="1164304"/>
          </a:xfrm>
        </p:grpSpPr>
        <p:sp>
          <p:nvSpPr>
            <p:cNvPr id="19" name="Freeform 19"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8"/>
              <a:stretch>
                <a:fillRect t="-185" r="-1" b="-183"/>
              </a:stretch>
            </a:blipFill>
          </p:spPr>
          <p:txBody>
            <a:bodyPr/>
            <a:lstStyle/>
            <a:p>
              <a:endParaRPr lang="el-GR"/>
            </a:p>
          </p:txBody>
        </p:sp>
      </p:grpSp>
      <p:grpSp>
        <p:nvGrpSpPr>
          <p:cNvPr id="20" name="Group 20"/>
          <p:cNvGrpSpPr/>
          <p:nvPr/>
        </p:nvGrpSpPr>
        <p:grpSpPr>
          <a:xfrm>
            <a:off x="1031384" y="356603"/>
            <a:ext cx="11987846" cy="1137553"/>
            <a:chOff x="0" y="0"/>
            <a:chExt cx="15983795" cy="1516737"/>
          </a:xfrm>
        </p:grpSpPr>
        <p:sp>
          <p:nvSpPr>
            <p:cNvPr id="21" name="Freeform 21"/>
            <p:cNvSpPr/>
            <p:nvPr/>
          </p:nvSpPr>
          <p:spPr>
            <a:xfrm>
              <a:off x="0" y="0"/>
              <a:ext cx="15983795" cy="1516737"/>
            </a:xfrm>
            <a:custGeom>
              <a:avLst/>
              <a:gdLst/>
              <a:ahLst/>
              <a:cxnLst/>
              <a:rect l="l" t="t" r="r" b="b"/>
              <a:pathLst>
                <a:path w="15983795" h="1516737">
                  <a:moveTo>
                    <a:pt x="0" y="0"/>
                  </a:moveTo>
                  <a:lnTo>
                    <a:pt x="15983795" y="0"/>
                  </a:lnTo>
                  <a:lnTo>
                    <a:pt x="15983795" y="1516737"/>
                  </a:lnTo>
                  <a:lnTo>
                    <a:pt x="0" y="1516737"/>
                  </a:lnTo>
                  <a:close/>
                </a:path>
              </a:pathLst>
            </a:custGeom>
            <a:solidFill>
              <a:srgbClr val="000000">
                <a:alpha val="0"/>
              </a:srgbClr>
            </a:solidFill>
          </p:spPr>
          <p:txBody>
            <a:bodyPr/>
            <a:lstStyle/>
            <a:p>
              <a:endParaRPr lang="el-GR"/>
            </a:p>
          </p:txBody>
        </p:sp>
        <p:sp>
          <p:nvSpPr>
            <p:cNvPr id="22" name="TextBox 22"/>
            <p:cNvSpPr txBox="1"/>
            <p:nvPr/>
          </p:nvSpPr>
          <p:spPr>
            <a:xfrm>
              <a:off x="0" y="66675"/>
              <a:ext cx="15983795" cy="1450062"/>
            </a:xfrm>
            <a:prstGeom prst="rect">
              <a:avLst/>
            </a:prstGeom>
          </p:spPr>
          <p:txBody>
            <a:bodyPr lIns="0" tIns="0" rIns="0" bIns="0" rtlCol="0" anchor="ctr"/>
            <a:lstStyle/>
            <a:p>
              <a:pPr>
                <a:lnSpc>
                  <a:spcPts val="6480"/>
                </a:lnSpc>
              </a:pPr>
              <a:r>
                <a:rPr lang="en-US" sz="6000" b="1" dirty="0" err="1">
                  <a:solidFill>
                    <a:srgbClr val="8D5CFF"/>
                  </a:solidFill>
                  <a:latin typeface="Georgia Bold"/>
                  <a:ea typeface="Georgia Bold"/>
                  <a:cs typeface="Georgia Bold"/>
                  <a:sym typeface="Georgia Bold"/>
                </a:rPr>
                <a:t>Comunicación</a:t>
              </a:r>
              <a:r>
                <a:rPr lang="en-US" sz="6000" b="1" dirty="0">
                  <a:solidFill>
                    <a:srgbClr val="8D5CFF"/>
                  </a:solidFill>
                  <a:latin typeface="Georgia Bold"/>
                  <a:ea typeface="Georgia Bold"/>
                  <a:cs typeface="Georgia Bold"/>
                  <a:sym typeface="Georgia Bold"/>
                </a:rPr>
                <a:t> &amp; Pitch</a:t>
              </a:r>
            </a:p>
          </p:txBody>
        </p:sp>
      </p:grpSp>
      <p:sp>
        <p:nvSpPr>
          <p:cNvPr id="23" name="Freeform 23"/>
          <p:cNvSpPr/>
          <p:nvPr/>
        </p:nvSpPr>
        <p:spPr>
          <a:xfrm>
            <a:off x="2769474" y="1639169"/>
            <a:ext cx="2326488" cy="2671333"/>
          </a:xfrm>
          <a:custGeom>
            <a:avLst/>
            <a:gdLst/>
            <a:ahLst/>
            <a:cxnLst/>
            <a:rect l="l" t="t" r="r" b="b"/>
            <a:pathLst>
              <a:path w="2326488" h="2671333">
                <a:moveTo>
                  <a:pt x="0" y="0"/>
                </a:moveTo>
                <a:lnTo>
                  <a:pt x="2326488" y="0"/>
                </a:lnTo>
                <a:lnTo>
                  <a:pt x="2326488" y="2671333"/>
                </a:lnTo>
                <a:lnTo>
                  <a:pt x="0" y="26713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sp>
        <p:nvSpPr>
          <p:cNvPr id="24" name="TextBox 24"/>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sp>
        <p:nvSpPr>
          <p:cNvPr id="25" name="TextBox 25"/>
          <p:cNvSpPr txBox="1"/>
          <p:nvPr/>
        </p:nvSpPr>
        <p:spPr>
          <a:xfrm>
            <a:off x="2842316" y="4522191"/>
            <a:ext cx="2180804" cy="284565"/>
          </a:xfrm>
          <a:prstGeom prst="rect">
            <a:avLst/>
          </a:prstGeom>
        </p:spPr>
        <p:txBody>
          <a:bodyPr lIns="0" tIns="0" rIns="0" bIns="0" rtlCol="0" anchor="t">
            <a:spAutoFit/>
          </a:bodyPr>
          <a:lstStyle/>
          <a:p>
            <a:pPr algn="ctr">
              <a:lnSpc>
                <a:spcPts val="2159"/>
              </a:lnSpc>
            </a:pPr>
            <a:r>
              <a:rPr lang="en-US" sz="2499" b="1" dirty="0">
                <a:solidFill>
                  <a:srgbClr val="8D5CFF"/>
                </a:solidFill>
                <a:latin typeface="Arial Bold"/>
                <a:ea typeface="Arial Bold"/>
                <a:cs typeface="Arial Bold"/>
                <a:sym typeface="Arial Bold"/>
              </a:rPr>
              <a:t>30 </a:t>
            </a:r>
            <a:r>
              <a:rPr lang="en-US" sz="2499" b="1" dirty="0" err="1">
                <a:solidFill>
                  <a:srgbClr val="8D5CFF"/>
                </a:solidFill>
                <a:latin typeface="Arial Bold"/>
                <a:ea typeface="Arial Bold"/>
                <a:cs typeface="Arial Bold"/>
                <a:sym typeface="Arial Bold"/>
              </a:rPr>
              <a:t>minutos</a:t>
            </a:r>
            <a:endParaRPr lang="en-US" sz="2499" b="1" dirty="0">
              <a:solidFill>
                <a:srgbClr val="8D5CFF"/>
              </a:solidFill>
              <a:latin typeface="Arial Bold"/>
              <a:ea typeface="Arial Bold"/>
              <a:cs typeface="Arial Bold"/>
              <a:sym typeface="Arial Bold"/>
            </a:endParaRPr>
          </a:p>
        </p:txBody>
      </p:sp>
      <p:sp>
        <p:nvSpPr>
          <p:cNvPr id="26" name="TextBox 26"/>
          <p:cNvSpPr txBox="1"/>
          <p:nvPr/>
        </p:nvSpPr>
        <p:spPr>
          <a:xfrm>
            <a:off x="1028700" y="6064215"/>
            <a:ext cx="16607952" cy="2338141"/>
          </a:xfrm>
          <a:prstGeom prst="rect">
            <a:avLst/>
          </a:prstGeom>
        </p:spPr>
        <p:txBody>
          <a:bodyPr lIns="0" tIns="0" rIns="0" bIns="0" rtlCol="0" anchor="t">
            <a:spAutoFit/>
          </a:bodyPr>
          <a:lstStyle/>
          <a:p>
            <a:pPr marL="647700" lvl="1" indent="-323850">
              <a:lnSpc>
                <a:spcPts val="2592"/>
              </a:lnSpc>
              <a:buFont typeface="Arial"/>
              <a:buChar char="•"/>
            </a:pPr>
            <a:r>
              <a:rPr lang="en-US" sz="3000" b="1" dirty="0">
                <a:solidFill>
                  <a:srgbClr val="8D5CFF"/>
                </a:solidFill>
                <a:latin typeface="Arial Bold"/>
                <a:ea typeface="Arial Bold"/>
                <a:cs typeface="Arial Bold"/>
                <a:sym typeface="Arial Bold"/>
              </a:rPr>
              <a:t>Pitch </a:t>
            </a:r>
            <a:r>
              <a:rPr lang="es-ES" sz="3000" dirty="0">
                <a:solidFill>
                  <a:srgbClr val="19112C"/>
                </a:solidFill>
                <a:latin typeface="Arial"/>
                <a:ea typeface="Arial"/>
                <a:cs typeface="Arial"/>
                <a:sym typeface="Arial"/>
              </a:rPr>
              <a:t>= descripción del proyecto en el tiempo que disponemos durante un recorrido en ascensor. 
Es fundamental preparar un buen guion que capte la atención del interlocutor. La primera imagen es clave. Queremos que el público se quede con ganas de hacer preguntas y aprender más, de querer INVERTIR en la idea. 
De nuevo: ¡piensa en los criterios de evaluación!
Puedes usar el esquema de la fase anterior como apoyo visual durante tu presentación.</a:t>
            </a:r>
            <a:endParaRPr lang="en-US" sz="3000" dirty="0">
              <a:solidFill>
                <a:srgbClr val="19112C"/>
              </a:solidFill>
              <a:latin typeface="Arial"/>
              <a:ea typeface="Arial"/>
              <a:cs typeface="Arial"/>
              <a:sym typeface="Arial"/>
            </a:endParaRPr>
          </a:p>
        </p:txBody>
      </p:sp>
      <p:sp>
        <p:nvSpPr>
          <p:cNvPr id="27" name="Freeform 27"/>
          <p:cNvSpPr/>
          <p:nvPr/>
        </p:nvSpPr>
        <p:spPr>
          <a:xfrm>
            <a:off x="11215555" y="1641308"/>
            <a:ext cx="2671333" cy="2671333"/>
          </a:xfrm>
          <a:custGeom>
            <a:avLst/>
            <a:gdLst/>
            <a:ahLst/>
            <a:cxnLst/>
            <a:rect l="l" t="t" r="r" b="b"/>
            <a:pathLst>
              <a:path w="2671333" h="2671333">
                <a:moveTo>
                  <a:pt x="0" y="0"/>
                </a:moveTo>
                <a:lnTo>
                  <a:pt x="2671333" y="0"/>
                </a:lnTo>
                <a:lnTo>
                  <a:pt x="2671333" y="2671333"/>
                </a:lnTo>
                <a:lnTo>
                  <a:pt x="0" y="267133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l-GR"/>
          </a:p>
        </p:txBody>
      </p:sp>
      <p:sp>
        <p:nvSpPr>
          <p:cNvPr id="28" name="TextBox 28"/>
          <p:cNvSpPr txBox="1"/>
          <p:nvPr/>
        </p:nvSpPr>
        <p:spPr>
          <a:xfrm>
            <a:off x="10787182" y="4522191"/>
            <a:ext cx="3767018" cy="848822"/>
          </a:xfrm>
          <a:prstGeom prst="rect">
            <a:avLst/>
          </a:prstGeom>
        </p:spPr>
        <p:txBody>
          <a:bodyPr wrap="square" lIns="0" tIns="0" rIns="0" bIns="0" rtlCol="0" anchor="t">
            <a:spAutoFit/>
          </a:bodyPr>
          <a:lstStyle/>
          <a:p>
            <a:pPr algn="ctr">
              <a:lnSpc>
                <a:spcPts val="2159"/>
              </a:lnSpc>
            </a:pPr>
            <a:r>
              <a:rPr lang="en-US" sz="2499" b="1" dirty="0" err="1">
                <a:solidFill>
                  <a:srgbClr val="8D5CFF"/>
                </a:solidFill>
                <a:latin typeface="Arial Bold"/>
                <a:ea typeface="Arial Bold"/>
                <a:cs typeface="Arial Bold"/>
                <a:sym typeface="Arial Bold"/>
              </a:rPr>
              <a:t>comunicar</a:t>
            </a:r>
            <a:r>
              <a:rPr lang="en-US" sz="2499" b="1" dirty="0">
                <a:solidFill>
                  <a:srgbClr val="8D5CFF"/>
                </a:solidFill>
                <a:latin typeface="Arial Bold"/>
                <a:ea typeface="Arial Bold"/>
                <a:cs typeface="Arial Bold"/>
                <a:sym typeface="Arial Bold"/>
              </a:rPr>
              <a:t> </a:t>
            </a:r>
            <a:r>
              <a:rPr lang="en-US" sz="2499" b="1" dirty="0" err="1">
                <a:solidFill>
                  <a:srgbClr val="8D5CFF"/>
                </a:solidFill>
                <a:latin typeface="Arial Bold"/>
                <a:ea typeface="Arial Bold"/>
                <a:cs typeface="Arial Bold"/>
                <a:sym typeface="Arial Bold"/>
              </a:rPr>
              <a:t>tu</a:t>
            </a:r>
            <a:r>
              <a:rPr lang="en-US" sz="2499" b="1" dirty="0">
                <a:solidFill>
                  <a:srgbClr val="8D5CFF"/>
                </a:solidFill>
                <a:latin typeface="Arial Bold"/>
                <a:ea typeface="Arial Bold"/>
                <a:cs typeface="Arial Bold"/>
                <a:sym typeface="Arial Bold"/>
              </a:rPr>
              <a:t> </a:t>
            </a:r>
            <a:r>
              <a:rPr lang="en-US" sz="2499" b="1" dirty="0" err="1">
                <a:solidFill>
                  <a:srgbClr val="8D5CFF"/>
                </a:solidFill>
                <a:latin typeface="Arial Bold"/>
                <a:ea typeface="Arial Bold"/>
                <a:cs typeface="Arial Bold"/>
                <a:sym typeface="Arial Bold"/>
              </a:rPr>
              <a:t>proyecto</a:t>
            </a:r>
            <a:r>
              <a:rPr lang="en-US" sz="2499" b="1" dirty="0">
                <a:solidFill>
                  <a:srgbClr val="8D5CFF"/>
                </a:solidFill>
                <a:latin typeface="Arial Bold"/>
                <a:ea typeface="Arial Bold"/>
                <a:cs typeface="Arial Bold"/>
                <a:sym typeface="Arial Bold"/>
              </a:rPr>
              <a:t> para </a:t>
            </a:r>
            <a:r>
              <a:rPr lang="en-US" sz="2499" b="1" dirty="0" err="1">
                <a:solidFill>
                  <a:srgbClr val="8D5CFF"/>
                </a:solidFill>
                <a:latin typeface="Arial Bold"/>
                <a:ea typeface="Arial Bold"/>
                <a:cs typeface="Arial Bold"/>
                <a:sym typeface="Arial Bold"/>
              </a:rPr>
              <a:t>convencer</a:t>
            </a:r>
            <a:r>
              <a:rPr lang="en-US" sz="2499" b="1" dirty="0">
                <a:solidFill>
                  <a:srgbClr val="8D5CFF"/>
                </a:solidFill>
                <a:latin typeface="Arial Bold"/>
                <a:ea typeface="Arial Bold"/>
                <a:cs typeface="Arial Bold"/>
                <a:sym typeface="Arial Bold"/>
              </a:rPr>
              <a:t> a </a:t>
            </a:r>
            <a:r>
              <a:rPr lang="en-US" sz="2499" b="1" dirty="0" err="1">
                <a:solidFill>
                  <a:srgbClr val="8D5CFF"/>
                </a:solidFill>
                <a:latin typeface="Arial Bold"/>
                <a:ea typeface="Arial Bold"/>
                <a:cs typeface="Arial Bold"/>
                <a:sym typeface="Arial Bold"/>
              </a:rPr>
              <a:t>tu</a:t>
            </a:r>
            <a:r>
              <a:rPr lang="en-US" sz="2499" b="1" dirty="0">
                <a:solidFill>
                  <a:srgbClr val="8D5CFF"/>
                </a:solidFill>
                <a:latin typeface="Arial Bold"/>
                <a:ea typeface="Arial Bold"/>
                <a:cs typeface="Arial Bold"/>
                <a:sym typeface="Arial Bold"/>
              </a:rPr>
              <a:t> audiencia</a:t>
            </a:r>
          </a:p>
        </p:txBody>
      </p:sp>
      <p:pic>
        <p:nvPicPr>
          <p:cNvPr id="29" name="Picture 2" descr="Cofinanciado por el programa Erasmus+ de la Unión Europea Horizontal">
            <a:extLst>
              <a:ext uri="{FF2B5EF4-FFF2-40B4-BE49-F238E27FC236}">
                <a16:creationId xmlns:a16="http://schemas.microsoft.com/office/drawing/2014/main" id="{DA8715B0-AB5B-FDCA-D3CF-4740D65113E9}"/>
              </a:ext>
            </a:extLst>
          </p:cNvP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2510105" y="-30686"/>
            <a:ext cx="5777895" cy="1870290"/>
            <a:chOff x="0" y="0"/>
            <a:chExt cx="7703860" cy="2493720"/>
          </a:xfrm>
        </p:grpSpPr>
        <p:sp>
          <p:nvSpPr>
            <p:cNvPr id="20" name="Freeform 20" descr="A purple needle with a hole in the middle  Description automatically generated"/>
            <p:cNvSpPr/>
            <p:nvPr/>
          </p:nvSpPr>
          <p:spPr>
            <a:xfrm>
              <a:off x="0" y="0"/>
              <a:ext cx="7703820" cy="2493772"/>
            </a:xfrm>
            <a:custGeom>
              <a:avLst/>
              <a:gdLst/>
              <a:ahLst/>
              <a:cxnLst/>
              <a:rect l="l" t="t" r="r" b="b"/>
              <a:pathLst>
                <a:path w="7703820" h="2493772">
                  <a:moveTo>
                    <a:pt x="0" y="0"/>
                  </a:moveTo>
                  <a:lnTo>
                    <a:pt x="7703820" y="0"/>
                  </a:lnTo>
                  <a:lnTo>
                    <a:pt x="7703820" y="2493772"/>
                  </a:lnTo>
                  <a:lnTo>
                    <a:pt x="0" y="2493772"/>
                  </a:lnTo>
                  <a:lnTo>
                    <a:pt x="0" y="0"/>
                  </a:lnTo>
                  <a:close/>
                </a:path>
              </a:pathLst>
            </a:custGeom>
            <a:blipFill>
              <a:blip r:embed="rId8"/>
              <a:stretch>
                <a:fillRect t="-6311" b="1"/>
              </a:stretch>
            </a:blipFill>
          </p:spPr>
          <p:txBody>
            <a:bodyPr/>
            <a:lstStyle/>
            <a:p>
              <a:endParaRPr lang="el-GR"/>
            </a:p>
          </p:txBody>
        </p:sp>
      </p:grpSp>
      <p:grpSp>
        <p:nvGrpSpPr>
          <p:cNvPr id="21" name="Group 21"/>
          <p:cNvGrpSpPr>
            <a:grpSpLocks noChangeAspect="1"/>
          </p:cNvGrpSpPr>
          <p:nvPr/>
        </p:nvGrpSpPr>
        <p:grpSpPr>
          <a:xfrm rot="-5400000">
            <a:off x="15532650" y="2677252"/>
            <a:ext cx="3593001" cy="1917703"/>
            <a:chOff x="0" y="0"/>
            <a:chExt cx="4790668" cy="2556938"/>
          </a:xfrm>
        </p:grpSpPr>
        <p:sp>
          <p:nvSpPr>
            <p:cNvPr id="22" name="Freeform 22" descr="A black and green square with a spool of thread and a button  Description automatically generated"/>
            <p:cNvSpPr/>
            <p:nvPr/>
          </p:nvSpPr>
          <p:spPr>
            <a:xfrm>
              <a:off x="0" y="0"/>
              <a:ext cx="4790694" cy="2556891"/>
            </a:xfrm>
            <a:custGeom>
              <a:avLst/>
              <a:gdLst/>
              <a:ahLst/>
              <a:cxnLst/>
              <a:rect l="l" t="t" r="r" b="b"/>
              <a:pathLst>
                <a:path w="4790694" h="2556891">
                  <a:moveTo>
                    <a:pt x="0" y="0"/>
                  </a:moveTo>
                  <a:lnTo>
                    <a:pt x="4790694" y="0"/>
                  </a:lnTo>
                  <a:lnTo>
                    <a:pt x="4790694" y="2556891"/>
                  </a:lnTo>
                  <a:lnTo>
                    <a:pt x="0" y="2556891"/>
                  </a:lnTo>
                  <a:lnTo>
                    <a:pt x="0" y="0"/>
                  </a:lnTo>
                  <a:close/>
                </a:path>
              </a:pathLst>
            </a:custGeom>
            <a:blipFill>
              <a:blip r:embed="rId9"/>
              <a:stretch>
                <a:fillRect t="-7806" r="-11110" b="-1"/>
              </a:stretch>
            </a:blipFill>
          </p:spPr>
          <p:txBody>
            <a:bodyPr/>
            <a:lstStyle/>
            <a:p>
              <a:endParaRPr lang="el-GR"/>
            </a:p>
          </p:txBody>
        </p:sp>
      </p:grpSp>
      <p:grpSp>
        <p:nvGrpSpPr>
          <p:cNvPr id="23" name="Group 23"/>
          <p:cNvGrpSpPr>
            <a:grpSpLocks noChangeAspect="1"/>
          </p:cNvGrpSpPr>
          <p:nvPr/>
        </p:nvGrpSpPr>
        <p:grpSpPr>
          <a:xfrm>
            <a:off x="13144500" y="1907102"/>
            <a:ext cx="2882265" cy="1403886"/>
            <a:chOff x="0" y="0"/>
            <a:chExt cx="3843020" cy="1871848"/>
          </a:xfrm>
        </p:grpSpPr>
        <p:sp>
          <p:nvSpPr>
            <p:cNvPr id="24" name="Freeform 24"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10"/>
              <a:stretch>
                <a:fillRect l="-33" r="-33"/>
              </a:stretch>
            </a:blipFill>
          </p:spPr>
          <p:txBody>
            <a:bodyPr/>
            <a:lstStyle/>
            <a:p>
              <a:endParaRPr lang="el-GR"/>
            </a:p>
          </p:txBody>
        </p:sp>
      </p:grpSp>
      <p:grpSp>
        <p:nvGrpSpPr>
          <p:cNvPr id="25" name="Group 25"/>
          <p:cNvGrpSpPr/>
          <p:nvPr/>
        </p:nvGrpSpPr>
        <p:grpSpPr>
          <a:xfrm>
            <a:off x="846618" y="547688"/>
            <a:ext cx="11663484" cy="1988345"/>
            <a:chOff x="0" y="0"/>
            <a:chExt cx="15551312" cy="2651126"/>
          </a:xfrm>
        </p:grpSpPr>
        <p:sp>
          <p:nvSpPr>
            <p:cNvPr id="26" name="Freeform 26"/>
            <p:cNvSpPr/>
            <p:nvPr/>
          </p:nvSpPr>
          <p:spPr>
            <a:xfrm>
              <a:off x="0" y="0"/>
              <a:ext cx="15551313" cy="2651126"/>
            </a:xfrm>
            <a:custGeom>
              <a:avLst/>
              <a:gdLst/>
              <a:ahLst/>
              <a:cxnLst/>
              <a:rect l="l" t="t" r="r" b="b"/>
              <a:pathLst>
                <a:path w="15551313" h="2651126">
                  <a:moveTo>
                    <a:pt x="0" y="0"/>
                  </a:moveTo>
                  <a:lnTo>
                    <a:pt x="15551313" y="0"/>
                  </a:lnTo>
                  <a:lnTo>
                    <a:pt x="15551313" y="2651126"/>
                  </a:lnTo>
                  <a:lnTo>
                    <a:pt x="0" y="2651126"/>
                  </a:lnTo>
                  <a:close/>
                </a:path>
              </a:pathLst>
            </a:custGeom>
            <a:solidFill>
              <a:srgbClr val="000000">
                <a:alpha val="0"/>
              </a:srgbClr>
            </a:solidFill>
          </p:spPr>
          <p:txBody>
            <a:bodyPr/>
            <a:lstStyle/>
            <a:p>
              <a:endParaRPr lang="el-GR"/>
            </a:p>
          </p:txBody>
        </p:sp>
        <p:sp>
          <p:nvSpPr>
            <p:cNvPr id="27" name="TextBox 27"/>
            <p:cNvSpPr txBox="1"/>
            <p:nvPr/>
          </p:nvSpPr>
          <p:spPr>
            <a:xfrm>
              <a:off x="0" y="66675"/>
              <a:ext cx="15551312" cy="2584451"/>
            </a:xfrm>
            <a:prstGeom prst="rect">
              <a:avLst/>
            </a:prstGeom>
          </p:spPr>
          <p:txBody>
            <a:bodyPr lIns="0" tIns="0" rIns="0" bIns="0" rtlCol="0" anchor="ctr"/>
            <a:lstStyle/>
            <a:p>
              <a:pPr>
                <a:lnSpc>
                  <a:spcPts val="7128"/>
                </a:lnSpc>
              </a:pPr>
              <a:r>
                <a:rPr lang="en-US" sz="6600" b="1" dirty="0" err="1">
                  <a:solidFill>
                    <a:srgbClr val="FFFFFF"/>
                  </a:solidFill>
                  <a:latin typeface="Georgia Bold"/>
                  <a:ea typeface="Georgia Bold"/>
                  <a:cs typeface="Georgia Bold"/>
                  <a:sym typeface="Georgia Bold"/>
                </a:rPr>
                <a:t>Consejos</a:t>
              </a:r>
              <a:r>
                <a:rPr lang="en-US" sz="6600" b="1" dirty="0">
                  <a:solidFill>
                    <a:srgbClr val="FFFFFF"/>
                  </a:solidFill>
                  <a:latin typeface="Georgia Bold"/>
                  <a:ea typeface="Georgia Bold"/>
                  <a:cs typeface="Georgia Bold"/>
                  <a:sym typeface="Georgia Bold"/>
                </a:rPr>
                <a:t> para </a:t>
              </a:r>
              <a:r>
                <a:rPr lang="en-US" sz="6600" b="1" dirty="0" err="1">
                  <a:solidFill>
                    <a:srgbClr val="FFFFFF"/>
                  </a:solidFill>
                  <a:latin typeface="Georgia Bold"/>
                  <a:ea typeface="Georgia Bold"/>
                  <a:cs typeface="Georgia Bold"/>
                  <a:sym typeface="Georgia Bold"/>
                </a:rPr>
                <a:t>el</a:t>
              </a:r>
              <a:r>
                <a:rPr lang="en-US" sz="6600" b="1" dirty="0">
                  <a:solidFill>
                    <a:srgbClr val="FFFFFF"/>
                  </a:solidFill>
                  <a:latin typeface="Georgia Bold"/>
                  <a:ea typeface="Georgia Bold"/>
                  <a:cs typeface="Georgia Bold"/>
                  <a:sym typeface="Georgia Bold"/>
                </a:rPr>
                <a:t> pitch</a:t>
              </a:r>
            </a:p>
          </p:txBody>
        </p:sp>
      </p:grpSp>
      <p:sp>
        <p:nvSpPr>
          <p:cNvPr id="28" name="TextBox 28"/>
          <p:cNvSpPr txBox="1"/>
          <p:nvPr/>
        </p:nvSpPr>
        <p:spPr>
          <a:xfrm>
            <a:off x="834390" y="2612232"/>
            <a:ext cx="15443150" cy="525785"/>
          </a:xfrm>
          <a:prstGeom prst="rect">
            <a:avLst/>
          </a:prstGeom>
        </p:spPr>
        <p:txBody>
          <a:bodyPr lIns="0" tIns="0" rIns="0" bIns="0" rtlCol="0" anchor="t">
            <a:spAutoFit/>
          </a:bodyPr>
          <a:lstStyle/>
          <a:p>
            <a:pPr>
              <a:lnSpc>
                <a:spcPts val="4082"/>
              </a:lnSpc>
            </a:pPr>
            <a:r>
              <a:rPr lang="en-US" sz="4200" dirty="0" err="1">
                <a:solidFill>
                  <a:srgbClr val="FFFFFF"/>
                </a:solidFill>
                <a:latin typeface="Arial"/>
                <a:ea typeface="Arial"/>
                <a:cs typeface="Arial"/>
                <a:sym typeface="Arial"/>
              </a:rPr>
              <a:t>Estructura</a:t>
            </a:r>
            <a:endParaRPr lang="en-US" sz="4200" dirty="0">
              <a:solidFill>
                <a:srgbClr val="FFFFFF"/>
              </a:solidFill>
              <a:latin typeface="Arial"/>
              <a:ea typeface="Arial"/>
              <a:cs typeface="Arial"/>
              <a:sym typeface="Arial"/>
            </a:endParaRPr>
          </a:p>
        </p:txBody>
      </p:sp>
      <p:grpSp>
        <p:nvGrpSpPr>
          <p:cNvPr id="29" name="Group 29"/>
          <p:cNvGrpSpPr/>
          <p:nvPr/>
        </p:nvGrpSpPr>
        <p:grpSpPr>
          <a:xfrm>
            <a:off x="1437344" y="4255876"/>
            <a:ext cx="1647000" cy="1647000"/>
            <a:chOff x="0" y="0"/>
            <a:chExt cx="2196000" cy="2196000"/>
          </a:xfrm>
        </p:grpSpPr>
        <p:sp>
          <p:nvSpPr>
            <p:cNvPr id="30" name="Freeform 30"/>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75C83E"/>
            </a:solidFill>
          </p:spPr>
          <p:txBody>
            <a:bodyPr/>
            <a:lstStyle/>
            <a:p>
              <a:endParaRPr lang="el-GR"/>
            </a:p>
          </p:txBody>
        </p:sp>
      </p:grpSp>
      <p:sp>
        <p:nvSpPr>
          <p:cNvPr id="31" name="Freeform 31"/>
          <p:cNvSpPr/>
          <p:nvPr/>
        </p:nvSpPr>
        <p:spPr>
          <a:xfrm>
            <a:off x="1788345" y="4606878"/>
            <a:ext cx="945000" cy="945000"/>
          </a:xfrm>
          <a:custGeom>
            <a:avLst/>
            <a:gdLst/>
            <a:ahLst/>
            <a:cxnLst/>
            <a:rect l="l" t="t" r="r" b="b"/>
            <a:pathLst>
              <a:path w="945000" h="945000">
                <a:moveTo>
                  <a:pt x="0" y="0"/>
                </a:moveTo>
                <a:lnTo>
                  <a:pt x="945000" y="0"/>
                </a:lnTo>
                <a:lnTo>
                  <a:pt x="945000" y="945000"/>
                </a:lnTo>
                <a:lnTo>
                  <a:pt x="0" y="9450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l-GR"/>
          </a:p>
        </p:txBody>
      </p:sp>
      <p:sp>
        <p:nvSpPr>
          <p:cNvPr id="32" name="TextBox 32"/>
          <p:cNvSpPr txBox="1"/>
          <p:nvPr/>
        </p:nvSpPr>
        <p:spPr>
          <a:xfrm>
            <a:off x="906082" y="6382541"/>
            <a:ext cx="2709525" cy="481094"/>
          </a:xfrm>
          <a:prstGeom prst="rect">
            <a:avLst/>
          </a:prstGeom>
        </p:spPr>
        <p:txBody>
          <a:bodyPr lIns="0" tIns="0" rIns="0" bIns="0" rtlCol="0" anchor="t">
            <a:spAutoFit/>
          </a:bodyPr>
          <a:lstStyle/>
          <a:p>
            <a:pPr algn="ctr">
              <a:lnSpc>
                <a:spcPts val="3960"/>
              </a:lnSpc>
            </a:pPr>
            <a:r>
              <a:rPr lang="en-US" sz="3300" b="1">
                <a:solidFill>
                  <a:srgbClr val="FFFFFF"/>
                </a:solidFill>
                <a:latin typeface="Arial Bold"/>
                <a:ea typeface="Arial Bold"/>
                <a:cs typeface="Arial Bold"/>
                <a:sym typeface="Arial Bold"/>
              </a:rPr>
              <a:t>PROBLEMA</a:t>
            </a:r>
          </a:p>
        </p:txBody>
      </p:sp>
      <p:grpSp>
        <p:nvGrpSpPr>
          <p:cNvPr id="33" name="Group 33"/>
          <p:cNvGrpSpPr/>
          <p:nvPr/>
        </p:nvGrpSpPr>
        <p:grpSpPr>
          <a:xfrm>
            <a:off x="4609845" y="4255876"/>
            <a:ext cx="1647000" cy="1647000"/>
            <a:chOff x="0" y="0"/>
            <a:chExt cx="2196000" cy="2196000"/>
          </a:xfrm>
        </p:grpSpPr>
        <p:sp>
          <p:nvSpPr>
            <p:cNvPr id="34" name="Freeform 34"/>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75C83E"/>
            </a:solidFill>
          </p:spPr>
          <p:txBody>
            <a:bodyPr/>
            <a:lstStyle/>
            <a:p>
              <a:endParaRPr lang="el-GR"/>
            </a:p>
          </p:txBody>
        </p:sp>
      </p:grpSp>
      <p:sp>
        <p:nvSpPr>
          <p:cNvPr id="35" name="Freeform 35"/>
          <p:cNvSpPr/>
          <p:nvPr/>
        </p:nvSpPr>
        <p:spPr>
          <a:xfrm>
            <a:off x="4960845" y="4606877"/>
            <a:ext cx="945000" cy="945000"/>
          </a:xfrm>
          <a:custGeom>
            <a:avLst/>
            <a:gdLst/>
            <a:ahLst/>
            <a:cxnLst/>
            <a:rect l="l" t="t" r="r" b="b"/>
            <a:pathLst>
              <a:path w="945000" h="945000">
                <a:moveTo>
                  <a:pt x="0" y="0"/>
                </a:moveTo>
                <a:lnTo>
                  <a:pt x="945000" y="0"/>
                </a:lnTo>
                <a:lnTo>
                  <a:pt x="945000" y="944999"/>
                </a:lnTo>
                <a:lnTo>
                  <a:pt x="0" y="94499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l-GR"/>
          </a:p>
        </p:txBody>
      </p:sp>
      <p:sp>
        <p:nvSpPr>
          <p:cNvPr id="36" name="TextBox 36"/>
          <p:cNvSpPr txBox="1"/>
          <p:nvPr/>
        </p:nvSpPr>
        <p:spPr>
          <a:xfrm>
            <a:off x="4078583" y="6382541"/>
            <a:ext cx="2709525" cy="481094"/>
          </a:xfrm>
          <a:prstGeom prst="rect">
            <a:avLst/>
          </a:prstGeom>
        </p:spPr>
        <p:txBody>
          <a:bodyPr lIns="0" tIns="0" rIns="0" bIns="0" rtlCol="0" anchor="t">
            <a:spAutoFit/>
          </a:bodyPr>
          <a:lstStyle/>
          <a:p>
            <a:pPr algn="ctr">
              <a:lnSpc>
                <a:spcPts val="3960"/>
              </a:lnSpc>
            </a:pPr>
            <a:r>
              <a:rPr lang="en-US" sz="3300" b="1" dirty="0">
                <a:solidFill>
                  <a:srgbClr val="FFFFFF"/>
                </a:solidFill>
                <a:latin typeface="Arial Bold"/>
                <a:ea typeface="Arial Bold"/>
                <a:cs typeface="Arial Bold"/>
                <a:sym typeface="Arial Bold"/>
              </a:rPr>
              <a:t>SOLUCIÓN</a:t>
            </a:r>
          </a:p>
        </p:txBody>
      </p:sp>
      <p:grpSp>
        <p:nvGrpSpPr>
          <p:cNvPr id="37" name="Group 37"/>
          <p:cNvGrpSpPr/>
          <p:nvPr/>
        </p:nvGrpSpPr>
        <p:grpSpPr>
          <a:xfrm>
            <a:off x="7782345" y="4255876"/>
            <a:ext cx="1647000" cy="1647000"/>
            <a:chOff x="0" y="0"/>
            <a:chExt cx="2196000" cy="2196000"/>
          </a:xfrm>
        </p:grpSpPr>
        <p:sp>
          <p:nvSpPr>
            <p:cNvPr id="38" name="Freeform 38"/>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75C83E"/>
            </a:solidFill>
          </p:spPr>
          <p:txBody>
            <a:bodyPr/>
            <a:lstStyle/>
            <a:p>
              <a:endParaRPr lang="el-GR"/>
            </a:p>
          </p:txBody>
        </p:sp>
      </p:grpSp>
      <p:sp>
        <p:nvSpPr>
          <p:cNvPr id="39" name="Freeform 39"/>
          <p:cNvSpPr/>
          <p:nvPr/>
        </p:nvSpPr>
        <p:spPr>
          <a:xfrm>
            <a:off x="8133345" y="4606877"/>
            <a:ext cx="945000" cy="945000"/>
          </a:xfrm>
          <a:custGeom>
            <a:avLst/>
            <a:gdLst/>
            <a:ahLst/>
            <a:cxnLst/>
            <a:rect l="l" t="t" r="r" b="b"/>
            <a:pathLst>
              <a:path w="945000" h="945000">
                <a:moveTo>
                  <a:pt x="0" y="0"/>
                </a:moveTo>
                <a:lnTo>
                  <a:pt x="945000" y="0"/>
                </a:lnTo>
                <a:lnTo>
                  <a:pt x="945000" y="944999"/>
                </a:lnTo>
                <a:lnTo>
                  <a:pt x="0" y="94499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l-GR"/>
          </a:p>
        </p:txBody>
      </p:sp>
      <p:sp>
        <p:nvSpPr>
          <p:cNvPr id="40" name="TextBox 40"/>
          <p:cNvSpPr txBox="1"/>
          <p:nvPr/>
        </p:nvSpPr>
        <p:spPr>
          <a:xfrm>
            <a:off x="7251082" y="6382541"/>
            <a:ext cx="2709525" cy="481094"/>
          </a:xfrm>
          <a:prstGeom prst="rect">
            <a:avLst/>
          </a:prstGeom>
        </p:spPr>
        <p:txBody>
          <a:bodyPr lIns="0" tIns="0" rIns="0" bIns="0" rtlCol="0" anchor="t">
            <a:spAutoFit/>
          </a:bodyPr>
          <a:lstStyle/>
          <a:p>
            <a:pPr algn="ctr">
              <a:lnSpc>
                <a:spcPts val="3960"/>
              </a:lnSpc>
            </a:pPr>
            <a:r>
              <a:rPr lang="en-US" sz="3300" b="1" dirty="0">
                <a:solidFill>
                  <a:srgbClr val="FFFFFF"/>
                </a:solidFill>
                <a:latin typeface="Arial Bold"/>
                <a:ea typeface="Arial Bold"/>
                <a:cs typeface="Arial Bold"/>
                <a:sym typeface="Arial Bold"/>
              </a:rPr>
              <a:t>BENEFICIOS</a:t>
            </a:r>
          </a:p>
        </p:txBody>
      </p:sp>
      <p:grpSp>
        <p:nvGrpSpPr>
          <p:cNvPr id="41" name="Group 41"/>
          <p:cNvGrpSpPr/>
          <p:nvPr/>
        </p:nvGrpSpPr>
        <p:grpSpPr>
          <a:xfrm>
            <a:off x="10954845" y="4255876"/>
            <a:ext cx="1647000" cy="1647000"/>
            <a:chOff x="0" y="0"/>
            <a:chExt cx="2196000" cy="2196000"/>
          </a:xfrm>
        </p:grpSpPr>
        <p:sp>
          <p:nvSpPr>
            <p:cNvPr id="42" name="Freeform 42"/>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75C73E"/>
            </a:solidFill>
          </p:spPr>
          <p:txBody>
            <a:bodyPr/>
            <a:lstStyle/>
            <a:p>
              <a:endParaRPr lang="el-GR"/>
            </a:p>
          </p:txBody>
        </p:sp>
      </p:grpSp>
      <p:sp>
        <p:nvSpPr>
          <p:cNvPr id="43" name="Freeform 43"/>
          <p:cNvSpPr/>
          <p:nvPr/>
        </p:nvSpPr>
        <p:spPr>
          <a:xfrm>
            <a:off x="11305845" y="4606877"/>
            <a:ext cx="945000" cy="945000"/>
          </a:xfrm>
          <a:custGeom>
            <a:avLst/>
            <a:gdLst/>
            <a:ahLst/>
            <a:cxnLst/>
            <a:rect l="l" t="t" r="r" b="b"/>
            <a:pathLst>
              <a:path w="945000" h="945000">
                <a:moveTo>
                  <a:pt x="0" y="0"/>
                </a:moveTo>
                <a:lnTo>
                  <a:pt x="945000" y="0"/>
                </a:lnTo>
                <a:lnTo>
                  <a:pt x="945000" y="944999"/>
                </a:lnTo>
                <a:lnTo>
                  <a:pt x="0" y="94499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l-GR"/>
          </a:p>
        </p:txBody>
      </p:sp>
      <p:sp>
        <p:nvSpPr>
          <p:cNvPr id="44" name="TextBox 44"/>
          <p:cNvSpPr txBox="1"/>
          <p:nvPr/>
        </p:nvSpPr>
        <p:spPr>
          <a:xfrm>
            <a:off x="10423582" y="6382541"/>
            <a:ext cx="2709525" cy="481094"/>
          </a:xfrm>
          <a:prstGeom prst="rect">
            <a:avLst/>
          </a:prstGeom>
        </p:spPr>
        <p:txBody>
          <a:bodyPr lIns="0" tIns="0" rIns="0" bIns="0" rtlCol="0" anchor="t">
            <a:spAutoFit/>
          </a:bodyPr>
          <a:lstStyle/>
          <a:p>
            <a:pPr algn="ctr">
              <a:lnSpc>
                <a:spcPts val="3960"/>
              </a:lnSpc>
            </a:pPr>
            <a:r>
              <a:rPr lang="en-US" sz="3300" b="1" dirty="0">
                <a:solidFill>
                  <a:srgbClr val="FFFFFF"/>
                </a:solidFill>
                <a:latin typeface="Arial Bold"/>
                <a:ea typeface="Arial Bold"/>
                <a:cs typeface="Arial Bold"/>
                <a:sym typeface="Arial Bold"/>
              </a:rPr>
              <a:t>IMPACTO</a:t>
            </a:r>
          </a:p>
        </p:txBody>
      </p:sp>
      <p:grpSp>
        <p:nvGrpSpPr>
          <p:cNvPr id="45" name="Group 45"/>
          <p:cNvGrpSpPr/>
          <p:nvPr/>
        </p:nvGrpSpPr>
        <p:grpSpPr>
          <a:xfrm>
            <a:off x="14127345" y="4255876"/>
            <a:ext cx="1647000" cy="1647000"/>
            <a:chOff x="0" y="0"/>
            <a:chExt cx="2196000" cy="2196000"/>
          </a:xfrm>
        </p:grpSpPr>
        <p:sp>
          <p:nvSpPr>
            <p:cNvPr id="46" name="Freeform 46"/>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75C83E"/>
            </a:solidFill>
          </p:spPr>
          <p:txBody>
            <a:bodyPr/>
            <a:lstStyle/>
            <a:p>
              <a:endParaRPr lang="el-GR"/>
            </a:p>
          </p:txBody>
        </p:sp>
      </p:grpSp>
      <p:sp>
        <p:nvSpPr>
          <p:cNvPr id="47" name="Freeform 47"/>
          <p:cNvSpPr/>
          <p:nvPr/>
        </p:nvSpPr>
        <p:spPr>
          <a:xfrm>
            <a:off x="14478345" y="4606877"/>
            <a:ext cx="945000" cy="945000"/>
          </a:xfrm>
          <a:custGeom>
            <a:avLst/>
            <a:gdLst/>
            <a:ahLst/>
            <a:cxnLst/>
            <a:rect l="l" t="t" r="r" b="b"/>
            <a:pathLst>
              <a:path w="945000" h="945000">
                <a:moveTo>
                  <a:pt x="0" y="0"/>
                </a:moveTo>
                <a:lnTo>
                  <a:pt x="945000" y="0"/>
                </a:lnTo>
                <a:lnTo>
                  <a:pt x="945000" y="944999"/>
                </a:lnTo>
                <a:lnTo>
                  <a:pt x="0" y="94499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l-GR"/>
          </a:p>
        </p:txBody>
      </p:sp>
      <p:sp>
        <p:nvSpPr>
          <p:cNvPr id="48" name="TextBox 48"/>
          <p:cNvSpPr txBox="1"/>
          <p:nvPr/>
        </p:nvSpPr>
        <p:spPr>
          <a:xfrm>
            <a:off x="13269602" y="6382541"/>
            <a:ext cx="3733068" cy="994055"/>
          </a:xfrm>
          <a:prstGeom prst="rect">
            <a:avLst/>
          </a:prstGeom>
        </p:spPr>
        <p:txBody>
          <a:bodyPr lIns="0" tIns="0" rIns="0" bIns="0" rtlCol="0" anchor="t">
            <a:spAutoFit/>
          </a:bodyPr>
          <a:lstStyle/>
          <a:p>
            <a:pPr algn="ctr">
              <a:lnSpc>
                <a:spcPts val="3960"/>
              </a:lnSpc>
            </a:pPr>
            <a:r>
              <a:rPr lang="en-US" sz="3300" b="1">
                <a:solidFill>
                  <a:srgbClr val="FFFFFF"/>
                </a:solidFill>
                <a:latin typeface="Arial Bold"/>
                <a:ea typeface="Arial Bold"/>
                <a:cs typeface="Arial Bold"/>
                <a:sym typeface="Arial Bold"/>
              </a:rPr>
              <a:t>LLAMADA A LA ACCIÓN</a:t>
            </a:r>
            <a:endParaRPr lang="en-US" sz="3300" b="1" dirty="0">
              <a:solidFill>
                <a:srgbClr val="FFFFFF"/>
              </a:solidFill>
              <a:latin typeface="Arial Bold"/>
              <a:ea typeface="Arial Bold"/>
              <a:cs typeface="Arial Bold"/>
              <a:sym typeface="Arial Bold"/>
            </a:endParaRPr>
          </a:p>
        </p:txBody>
      </p:sp>
      <p:grpSp>
        <p:nvGrpSpPr>
          <p:cNvPr id="49" name="Group 49"/>
          <p:cNvGrpSpPr/>
          <p:nvPr/>
        </p:nvGrpSpPr>
        <p:grpSpPr>
          <a:xfrm>
            <a:off x="3289430" y="4773030"/>
            <a:ext cx="1087454" cy="740945"/>
            <a:chOff x="0" y="0"/>
            <a:chExt cx="1449938" cy="987926"/>
          </a:xfrm>
        </p:grpSpPr>
        <p:sp>
          <p:nvSpPr>
            <p:cNvPr id="50" name="Freeform 50"/>
            <p:cNvSpPr/>
            <p:nvPr/>
          </p:nvSpPr>
          <p:spPr>
            <a:xfrm>
              <a:off x="12700" y="12700"/>
              <a:ext cx="1424432" cy="962533"/>
            </a:xfrm>
            <a:custGeom>
              <a:avLst/>
              <a:gdLst/>
              <a:ahLst/>
              <a:cxnLst/>
              <a:rect l="l" t="t" r="r" b="b"/>
              <a:pathLst>
                <a:path w="1424432" h="962533">
                  <a:moveTo>
                    <a:pt x="0" y="240665"/>
                  </a:moveTo>
                  <a:lnTo>
                    <a:pt x="939165" y="240665"/>
                  </a:lnTo>
                  <a:lnTo>
                    <a:pt x="939165" y="0"/>
                  </a:lnTo>
                  <a:lnTo>
                    <a:pt x="1424432" y="481203"/>
                  </a:lnTo>
                  <a:lnTo>
                    <a:pt x="939165" y="962533"/>
                  </a:lnTo>
                  <a:lnTo>
                    <a:pt x="939165" y="721868"/>
                  </a:lnTo>
                  <a:lnTo>
                    <a:pt x="0" y="721868"/>
                  </a:lnTo>
                  <a:close/>
                </a:path>
              </a:pathLst>
            </a:custGeom>
            <a:solidFill>
              <a:srgbClr val="FFFFFF"/>
            </a:solidFill>
          </p:spPr>
          <p:txBody>
            <a:bodyPr/>
            <a:lstStyle/>
            <a:p>
              <a:endParaRPr lang="el-GR"/>
            </a:p>
          </p:txBody>
        </p:sp>
        <p:sp>
          <p:nvSpPr>
            <p:cNvPr id="51" name="Freeform 51"/>
            <p:cNvSpPr/>
            <p:nvPr/>
          </p:nvSpPr>
          <p:spPr>
            <a:xfrm>
              <a:off x="0" y="-889"/>
              <a:ext cx="1449959" cy="989838"/>
            </a:xfrm>
            <a:custGeom>
              <a:avLst/>
              <a:gdLst/>
              <a:ahLst/>
              <a:cxnLst/>
              <a:rect l="l" t="t" r="r" b="b"/>
              <a:pathLst>
                <a:path w="1449959" h="989838">
                  <a:moveTo>
                    <a:pt x="12700" y="241554"/>
                  </a:moveTo>
                  <a:lnTo>
                    <a:pt x="951865" y="241554"/>
                  </a:lnTo>
                  <a:lnTo>
                    <a:pt x="951865" y="254254"/>
                  </a:lnTo>
                  <a:lnTo>
                    <a:pt x="939165" y="254254"/>
                  </a:lnTo>
                  <a:lnTo>
                    <a:pt x="939165" y="13589"/>
                  </a:lnTo>
                  <a:cubicBezTo>
                    <a:pt x="939165" y="8509"/>
                    <a:pt x="942213" y="3810"/>
                    <a:pt x="947039" y="1905"/>
                  </a:cubicBezTo>
                  <a:cubicBezTo>
                    <a:pt x="951865" y="0"/>
                    <a:pt x="957199" y="1016"/>
                    <a:pt x="960882" y="4572"/>
                  </a:cubicBezTo>
                  <a:lnTo>
                    <a:pt x="1446149" y="485775"/>
                  </a:lnTo>
                  <a:cubicBezTo>
                    <a:pt x="1448562" y="488188"/>
                    <a:pt x="1449959" y="491363"/>
                    <a:pt x="1449959" y="494792"/>
                  </a:cubicBezTo>
                  <a:cubicBezTo>
                    <a:pt x="1449959" y="498221"/>
                    <a:pt x="1448562" y="501396"/>
                    <a:pt x="1446149" y="503809"/>
                  </a:cubicBezTo>
                  <a:lnTo>
                    <a:pt x="960882" y="985139"/>
                  </a:lnTo>
                  <a:cubicBezTo>
                    <a:pt x="957199" y="988695"/>
                    <a:pt x="951738" y="989838"/>
                    <a:pt x="947039" y="987806"/>
                  </a:cubicBezTo>
                  <a:cubicBezTo>
                    <a:pt x="942340" y="985774"/>
                    <a:pt x="939165" y="981202"/>
                    <a:pt x="939165" y="976122"/>
                  </a:cubicBezTo>
                  <a:lnTo>
                    <a:pt x="939165" y="735457"/>
                  </a:lnTo>
                  <a:lnTo>
                    <a:pt x="951865" y="735457"/>
                  </a:lnTo>
                  <a:lnTo>
                    <a:pt x="951865" y="748157"/>
                  </a:lnTo>
                  <a:lnTo>
                    <a:pt x="12700" y="748157"/>
                  </a:lnTo>
                  <a:cubicBezTo>
                    <a:pt x="5715" y="748157"/>
                    <a:pt x="0" y="742442"/>
                    <a:pt x="0" y="735457"/>
                  </a:cubicBezTo>
                  <a:lnTo>
                    <a:pt x="0" y="254254"/>
                  </a:lnTo>
                  <a:cubicBezTo>
                    <a:pt x="0" y="247269"/>
                    <a:pt x="5715" y="241554"/>
                    <a:pt x="12700" y="241554"/>
                  </a:cubicBezTo>
                  <a:moveTo>
                    <a:pt x="12700" y="266954"/>
                  </a:moveTo>
                  <a:lnTo>
                    <a:pt x="12700" y="254254"/>
                  </a:lnTo>
                  <a:lnTo>
                    <a:pt x="25400" y="254254"/>
                  </a:lnTo>
                  <a:lnTo>
                    <a:pt x="25400" y="735457"/>
                  </a:lnTo>
                  <a:lnTo>
                    <a:pt x="12700" y="735457"/>
                  </a:lnTo>
                  <a:lnTo>
                    <a:pt x="12700" y="722757"/>
                  </a:lnTo>
                  <a:lnTo>
                    <a:pt x="951865" y="722757"/>
                  </a:lnTo>
                  <a:cubicBezTo>
                    <a:pt x="958850" y="722757"/>
                    <a:pt x="964565" y="728472"/>
                    <a:pt x="964565" y="735457"/>
                  </a:cubicBezTo>
                  <a:lnTo>
                    <a:pt x="964565" y="976122"/>
                  </a:lnTo>
                  <a:lnTo>
                    <a:pt x="951865" y="976122"/>
                  </a:lnTo>
                  <a:lnTo>
                    <a:pt x="942975" y="967105"/>
                  </a:lnTo>
                  <a:lnTo>
                    <a:pt x="1428242" y="485902"/>
                  </a:lnTo>
                  <a:lnTo>
                    <a:pt x="1437132" y="494919"/>
                  </a:lnTo>
                  <a:lnTo>
                    <a:pt x="1428242" y="503936"/>
                  </a:lnTo>
                  <a:lnTo>
                    <a:pt x="942975" y="22606"/>
                  </a:lnTo>
                  <a:lnTo>
                    <a:pt x="951865" y="13589"/>
                  </a:lnTo>
                  <a:lnTo>
                    <a:pt x="964565" y="13589"/>
                  </a:lnTo>
                  <a:lnTo>
                    <a:pt x="964565" y="254254"/>
                  </a:lnTo>
                  <a:cubicBezTo>
                    <a:pt x="964565" y="261239"/>
                    <a:pt x="958850" y="266954"/>
                    <a:pt x="951865" y="266954"/>
                  </a:cubicBezTo>
                  <a:lnTo>
                    <a:pt x="12700" y="266954"/>
                  </a:lnTo>
                  <a:close/>
                </a:path>
              </a:pathLst>
            </a:custGeom>
            <a:solidFill>
              <a:srgbClr val="172C51"/>
            </a:solidFill>
          </p:spPr>
          <p:txBody>
            <a:bodyPr/>
            <a:lstStyle/>
            <a:p>
              <a:endParaRPr lang="el-GR"/>
            </a:p>
          </p:txBody>
        </p:sp>
      </p:grpSp>
      <p:grpSp>
        <p:nvGrpSpPr>
          <p:cNvPr id="52" name="Group 52"/>
          <p:cNvGrpSpPr/>
          <p:nvPr/>
        </p:nvGrpSpPr>
        <p:grpSpPr>
          <a:xfrm>
            <a:off x="6448922" y="4773028"/>
            <a:ext cx="1087454" cy="740945"/>
            <a:chOff x="0" y="0"/>
            <a:chExt cx="1449938" cy="987926"/>
          </a:xfrm>
        </p:grpSpPr>
        <p:sp>
          <p:nvSpPr>
            <p:cNvPr id="53" name="Freeform 53"/>
            <p:cNvSpPr/>
            <p:nvPr/>
          </p:nvSpPr>
          <p:spPr>
            <a:xfrm>
              <a:off x="12700" y="12700"/>
              <a:ext cx="1424432" cy="962533"/>
            </a:xfrm>
            <a:custGeom>
              <a:avLst/>
              <a:gdLst/>
              <a:ahLst/>
              <a:cxnLst/>
              <a:rect l="l" t="t" r="r" b="b"/>
              <a:pathLst>
                <a:path w="1424432" h="962533">
                  <a:moveTo>
                    <a:pt x="0" y="240665"/>
                  </a:moveTo>
                  <a:lnTo>
                    <a:pt x="939165" y="240665"/>
                  </a:lnTo>
                  <a:lnTo>
                    <a:pt x="939165" y="0"/>
                  </a:lnTo>
                  <a:lnTo>
                    <a:pt x="1424432" y="481203"/>
                  </a:lnTo>
                  <a:lnTo>
                    <a:pt x="939165" y="962533"/>
                  </a:lnTo>
                  <a:lnTo>
                    <a:pt x="939165" y="721868"/>
                  </a:lnTo>
                  <a:lnTo>
                    <a:pt x="0" y="721868"/>
                  </a:lnTo>
                  <a:close/>
                </a:path>
              </a:pathLst>
            </a:custGeom>
            <a:solidFill>
              <a:srgbClr val="FFFFFF"/>
            </a:solidFill>
          </p:spPr>
          <p:txBody>
            <a:bodyPr/>
            <a:lstStyle/>
            <a:p>
              <a:endParaRPr lang="el-GR"/>
            </a:p>
          </p:txBody>
        </p:sp>
        <p:sp>
          <p:nvSpPr>
            <p:cNvPr id="54" name="Freeform 54"/>
            <p:cNvSpPr/>
            <p:nvPr/>
          </p:nvSpPr>
          <p:spPr>
            <a:xfrm>
              <a:off x="0" y="-889"/>
              <a:ext cx="1449959" cy="989838"/>
            </a:xfrm>
            <a:custGeom>
              <a:avLst/>
              <a:gdLst/>
              <a:ahLst/>
              <a:cxnLst/>
              <a:rect l="l" t="t" r="r" b="b"/>
              <a:pathLst>
                <a:path w="1449959" h="989838">
                  <a:moveTo>
                    <a:pt x="12700" y="241554"/>
                  </a:moveTo>
                  <a:lnTo>
                    <a:pt x="951865" y="241554"/>
                  </a:lnTo>
                  <a:lnTo>
                    <a:pt x="951865" y="254254"/>
                  </a:lnTo>
                  <a:lnTo>
                    <a:pt x="939165" y="254254"/>
                  </a:lnTo>
                  <a:lnTo>
                    <a:pt x="939165" y="13589"/>
                  </a:lnTo>
                  <a:cubicBezTo>
                    <a:pt x="939165" y="8509"/>
                    <a:pt x="942213" y="3810"/>
                    <a:pt x="947039" y="1905"/>
                  </a:cubicBezTo>
                  <a:cubicBezTo>
                    <a:pt x="951865" y="0"/>
                    <a:pt x="957199" y="1016"/>
                    <a:pt x="960882" y="4572"/>
                  </a:cubicBezTo>
                  <a:lnTo>
                    <a:pt x="1446149" y="485775"/>
                  </a:lnTo>
                  <a:cubicBezTo>
                    <a:pt x="1448562" y="488188"/>
                    <a:pt x="1449959" y="491363"/>
                    <a:pt x="1449959" y="494792"/>
                  </a:cubicBezTo>
                  <a:cubicBezTo>
                    <a:pt x="1449959" y="498221"/>
                    <a:pt x="1448562" y="501396"/>
                    <a:pt x="1446149" y="503809"/>
                  </a:cubicBezTo>
                  <a:lnTo>
                    <a:pt x="960882" y="985139"/>
                  </a:lnTo>
                  <a:cubicBezTo>
                    <a:pt x="957199" y="988695"/>
                    <a:pt x="951738" y="989838"/>
                    <a:pt x="947039" y="987806"/>
                  </a:cubicBezTo>
                  <a:cubicBezTo>
                    <a:pt x="942340" y="985774"/>
                    <a:pt x="939165" y="981202"/>
                    <a:pt x="939165" y="976122"/>
                  </a:cubicBezTo>
                  <a:lnTo>
                    <a:pt x="939165" y="735457"/>
                  </a:lnTo>
                  <a:lnTo>
                    <a:pt x="951865" y="735457"/>
                  </a:lnTo>
                  <a:lnTo>
                    <a:pt x="951865" y="748157"/>
                  </a:lnTo>
                  <a:lnTo>
                    <a:pt x="12700" y="748157"/>
                  </a:lnTo>
                  <a:cubicBezTo>
                    <a:pt x="5715" y="748157"/>
                    <a:pt x="0" y="742442"/>
                    <a:pt x="0" y="735457"/>
                  </a:cubicBezTo>
                  <a:lnTo>
                    <a:pt x="0" y="254254"/>
                  </a:lnTo>
                  <a:cubicBezTo>
                    <a:pt x="0" y="247269"/>
                    <a:pt x="5715" y="241554"/>
                    <a:pt x="12700" y="241554"/>
                  </a:cubicBezTo>
                  <a:moveTo>
                    <a:pt x="12700" y="266954"/>
                  </a:moveTo>
                  <a:lnTo>
                    <a:pt x="12700" y="254254"/>
                  </a:lnTo>
                  <a:lnTo>
                    <a:pt x="25400" y="254254"/>
                  </a:lnTo>
                  <a:lnTo>
                    <a:pt x="25400" y="735457"/>
                  </a:lnTo>
                  <a:lnTo>
                    <a:pt x="12700" y="735457"/>
                  </a:lnTo>
                  <a:lnTo>
                    <a:pt x="12700" y="722757"/>
                  </a:lnTo>
                  <a:lnTo>
                    <a:pt x="951865" y="722757"/>
                  </a:lnTo>
                  <a:cubicBezTo>
                    <a:pt x="958850" y="722757"/>
                    <a:pt x="964565" y="728472"/>
                    <a:pt x="964565" y="735457"/>
                  </a:cubicBezTo>
                  <a:lnTo>
                    <a:pt x="964565" y="976122"/>
                  </a:lnTo>
                  <a:lnTo>
                    <a:pt x="951865" y="976122"/>
                  </a:lnTo>
                  <a:lnTo>
                    <a:pt x="942975" y="967105"/>
                  </a:lnTo>
                  <a:lnTo>
                    <a:pt x="1428242" y="485902"/>
                  </a:lnTo>
                  <a:lnTo>
                    <a:pt x="1437132" y="494919"/>
                  </a:lnTo>
                  <a:lnTo>
                    <a:pt x="1428242" y="503936"/>
                  </a:lnTo>
                  <a:lnTo>
                    <a:pt x="942975" y="22606"/>
                  </a:lnTo>
                  <a:lnTo>
                    <a:pt x="951865" y="13589"/>
                  </a:lnTo>
                  <a:lnTo>
                    <a:pt x="964565" y="13589"/>
                  </a:lnTo>
                  <a:lnTo>
                    <a:pt x="964565" y="254254"/>
                  </a:lnTo>
                  <a:cubicBezTo>
                    <a:pt x="964565" y="261239"/>
                    <a:pt x="958850" y="266954"/>
                    <a:pt x="951865" y="266954"/>
                  </a:cubicBezTo>
                  <a:lnTo>
                    <a:pt x="12700" y="266954"/>
                  </a:lnTo>
                  <a:close/>
                </a:path>
              </a:pathLst>
            </a:custGeom>
            <a:solidFill>
              <a:srgbClr val="172C51"/>
            </a:solidFill>
          </p:spPr>
          <p:txBody>
            <a:bodyPr/>
            <a:lstStyle/>
            <a:p>
              <a:endParaRPr lang="el-GR"/>
            </a:p>
          </p:txBody>
        </p:sp>
      </p:grpSp>
      <p:grpSp>
        <p:nvGrpSpPr>
          <p:cNvPr id="55" name="Group 55"/>
          <p:cNvGrpSpPr/>
          <p:nvPr/>
        </p:nvGrpSpPr>
        <p:grpSpPr>
          <a:xfrm>
            <a:off x="9608414" y="4773027"/>
            <a:ext cx="1087453" cy="740945"/>
            <a:chOff x="0" y="0"/>
            <a:chExt cx="1449938" cy="987926"/>
          </a:xfrm>
        </p:grpSpPr>
        <p:sp>
          <p:nvSpPr>
            <p:cNvPr id="56" name="Freeform 56"/>
            <p:cNvSpPr/>
            <p:nvPr/>
          </p:nvSpPr>
          <p:spPr>
            <a:xfrm>
              <a:off x="12700" y="12700"/>
              <a:ext cx="1424432" cy="962533"/>
            </a:xfrm>
            <a:custGeom>
              <a:avLst/>
              <a:gdLst/>
              <a:ahLst/>
              <a:cxnLst/>
              <a:rect l="l" t="t" r="r" b="b"/>
              <a:pathLst>
                <a:path w="1424432" h="962533">
                  <a:moveTo>
                    <a:pt x="0" y="240665"/>
                  </a:moveTo>
                  <a:lnTo>
                    <a:pt x="939165" y="240665"/>
                  </a:lnTo>
                  <a:lnTo>
                    <a:pt x="939165" y="0"/>
                  </a:lnTo>
                  <a:lnTo>
                    <a:pt x="1424432" y="481203"/>
                  </a:lnTo>
                  <a:lnTo>
                    <a:pt x="939165" y="962533"/>
                  </a:lnTo>
                  <a:lnTo>
                    <a:pt x="939165" y="721868"/>
                  </a:lnTo>
                  <a:lnTo>
                    <a:pt x="0" y="721868"/>
                  </a:lnTo>
                  <a:close/>
                </a:path>
              </a:pathLst>
            </a:custGeom>
            <a:solidFill>
              <a:srgbClr val="FFFFFF"/>
            </a:solidFill>
          </p:spPr>
          <p:txBody>
            <a:bodyPr/>
            <a:lstStyle/>
            <a:p>
              <a:endParaRPr lang="el-GR"/>
            </a:p>
          </p:txBody>
        </p:sp>
        <p:sp>
          <p:nvSpPr>
            <p:cNvPr id="57" name="Freeform 57"/>
            <p:cNvSpPr/>
            <p:nvPr/>
          </p:nvSpPr>
          <p:spPr>
            <a:xfrm>
              <a:off x="0" y="-889"/>
              <a:ext cx="1449959" cy="989838"/>
            </a:xfrm>
            <a:custGeom>
              <a:avLst/>
              <a:gdLst/>
              <a:ahLst/>
              <a:cxnLst/>
              <a:rect l="l" t="t" r="r" b="b"/>
              <a:pathLst>
                <a:path w="1449959" h="989838">
                  <a:moveTo>
                    <a:pt x="12700" y="241554"/>
                  </a:moveTo>
                  <a:lnTo>
                    <a:pt x="951865" y="241554"/>
                  </a:lnTo>
                  <a:lnTo>
                    <a:pt x="951865" y="254254"/>
                  </a:lnTo>
                  <a:lnTo>
                    <a:pt x="939165" y="254254"/>
                  </a:lnTo>
                  <a:lnTo>
                    <a:pt x="939165" y="13589"/>
                  </a:lnTo>
                  <a:cubicBezTo>
                    <a:pt x="939165" y="8509"/>
                    <a:pt x="942213" y="3810"/>
                    <a:pt x="947039" y="1905"/>
                  </a:cubicBezTo>
                  <a:cubicBezTo>
                    <a:pt x="951865" y="0"/>
                    <a:pt x="957199" y="1016"/>
                    <a:pt x="960882" y="4572"/>
                  </a:cubicBezTo>
                  <a:lnTo>
                    <a:pt x="1446149" y="485775"/>
                  </a:lnTo>
                  <a:cubicBezTo>
                    <a:pt x="1448562" y="488188"/>
                    <a:pt x="1449959" y="491363"/>
                    <a:pt x="1449959" y="494792"/>
                  </a:cubicBezTo>
                  <a:cubicBezTo>
                    <a:pt x="1449959" y="498221"/>
                    <a:pt x="1448562" y="501396"/>
                    <a:pt x="1446149" y="503809"/>
                  </a:cubicBezTo>
                  <a:lnTo>
                    <a:pt x="960882" y="985139"/>
                  </a:lnTo>
                  <a:cubicBezTo>
                    <a:pt x="957199" y="988695"/>
                    <a:pt x="951738" y="989838"/>
                    <a:pt x="947039" y="987806"/>
                  </a:cubicBezTo>
                  <a:cubicBezTo>
                    <a:pt x="942340" y="985774"/>
                    <a:pt x="939165" y="981202"/>
                    <a:pt x="939165" y="976122"/>
                  </a:cubicBezTo>
                  <a:lnTo>
                    <a:pt x="939165" y="735457"/>
                  </a:lnTo>
                  <a:lnTo>
                    <a:pt x="951865" y="735457"/>
                  </a:lnTo>
                  <a:lnTo>
                    <a:pt x="951865" y="748157"/>
                  </a:lnTo>
                  <a:lnTo>
                    <a:pt x="12700" y="748157"/>
                  </a:lnTo>
                  <a:cubicBezTo>
                    <a:pt x="5715" y="748157"/>
                    <a:pt x="0" y="742442"/>
                    <a:pt x="0" y="735457"/>
                  </a:cubicBezTo>
                  <a:lnTo>
                    <a:pt x="0" y="254254"/>
                  </a:lnTo>
                  <a:cubicBezTo>
                    <a:pt x="0" y="247269"/>
                    <a:pt x="5715" y="241554"/>
                    <a:pt x="12700" y="241554"/>
                  </a:cubicBezTo>
                  <a:moveTo>
                    <a:pt x="12700" y="266954"/>
                  </a:moveTo>
                  <a:lnTo>
                    <a:pt x="12700" y="254254"/>
                  </a:lnTo>
                  <a:lnTo>
                    <a:pt x="25400" y="254254"/>
                  </a:lnTo>
                  <a:lnTo>
                    <a:pt x="25400" y="735457"/>
                  </a:lnTo>
                  <a:lnTo>
                    <a:pt x="12700" y="735457"/>
                  </a:lnTo>
                  <a:lnTo>
                    <a:pt x="12700" y="722757"/>
                  </a:lnTo>
                  <a:lnTo>
                    <a:pt x="951865" y="722757"/>
                  </a:lnTo>
                  <a:cubicBezTo>
                    <a:pt x="958850" y="722757"/>
                    <a:pt x="964565" y="728472"/>
                    <a:pt x="964565" y="735457"/>
                  </a:cubicBezTo>
                  <a:lnTo>
                    <a:pt x="964565" y="976122"/>
                  </a:lnTo>
                  <a:lnTo>
                    <a:pt x="951865" y="976122"/>
                  </a:lnTo>
                  <a:lnTo>
                    <a:pt x="942975" y="967105"/>
                  </a:lnTo>
                  <a:lnTo>
                    <a:pt x="1428242" y="485902"/>
                  </a:lnTo>
                  <a:lnTo>
                    <a:pt x="1437132" y="494919"/>
                  </a:lnTo>
                  <a:lnTo>
                    <a:pt x="1428242" y="503936"/>
                  </a:lnTo>
                  <a:lnTo>
                    <a:pt x="942975" y="22606"/>
                  </a:lnTo>
                  <a:lnTo>
                    <a:pt x="951865" y="13589"/>
                  </a:lnTo>
                  <a:lnTo>
                    <a:pt x="964565" y="13589"/>
                  </a:lnTo>
                  <a:lnTo>
                    <a:pt x="964565" y="254254"/>
                  </a:lnTo>
                  <a:cubicBezTo>
                    <a:pt x="964565" y="261239"/>
                    <a:pt x="958850" y="266954"/>
                    <a:pt x="951865" y="266954"/>
                  </a:cubicBezTo>
                  <a:lnTo>
                    <a:pt x="12700" y="266954"/>
                  </a:lnTo>
                  <a:close/>
                </a:path>
              </a:pathLst>
            </a:custGeom>
            <a:solidFill>
              <a:srgbClr val="172C51"/>
            </a:solidFill>
          </p:spPr>
          <p:txBody>
            <a:bodyPr/>
            <a:lstStyle/>
            <a:p>
              <a:endParaRPr lang="el-GR"/>
            </a:p>
          </p:txBody>
        </p:sp>
      </p:grpSp>
      <p:grpSp>
        <p:nvGrpSpPr>
          <p:cNvPr id="58" name="Group 58"/>
          <p:cNvGrpSpPr/>
          <p:nvPr/>
        </p:nvGrpSpPr>
        <p:grpSpPr>
          <a:xfrm>
            <a:off x="12920564" y="4773026"/>
            <a:ext cx="1087454" cy="740945"/>
            <a:chOff x="0" y="0"/>
            <a:chExt cx="1449938" cy="987926"/>
          </a:xfrm>
        </p:grpSpPr>
        <p:sp>
          <p:nvSpPr>
            <p:cNvPr id="59" name="Freeform 59"/>
            <p:cNvSpPr/>
            <p:nvPr/>
          </p:nvSpPr>
          <p:spPr>
            <a:xfrm>
              <a:off x="12700" y="12700"/>
              <a:ext cx="1424432" cy="962533"/>
            </a:xfrm>
            <a:custGeom>
              <a:avLst/>
              <a:gdLst/>
              <a:ahLst/>
              <a:cxnLst/>
              <a:rect l="l" t="t" r="r" b="b"/>
              <a:pathLst>
                <a:path w="1424432" h="962533">
                  <a:moveTo>
                    <a:pt x="0" y="240665"/>
                  </a:moveTo>
                  <a:lnTo>
                    <a:pt x="939165" y="240665"/>
                  </a:lnTo>
                  <a:lnTo>
                    <a:pt x="939165" y="0"/>
                  </a:lnTo>
                  <a:lnTo>
                    <a:pt x="1424432" y="481203"/>
                  </a:lnTo>
                  <a:lnTo>
                    <a:pt x="939165" y="962533"/>
                  </a:lnTo>
                  <a:lnTo>
                    <a:pt x="939165" y="721868"/>
                  </a:lnTo>
                  <a:lnTo>
                    <a:pt x="0" y="721868"/>
                  </a:lnTo>
                  <a:close/>
                </a:path>
              </a:pathLst>
            </a:custGeom>
            <a:solidFill>
              <a:srgbClr val="FFFFFF"/>
            </a:solidFill>
          </p:spPr>
          <p:txBody>
            <a:bodyPr/>
            <a:lstStyle/>
            <a:p>
              <a:endParaRPr lang="el-GR"/>
            </a:p>
          </p:txBody>
        </p:sp>
        <p:sp>
          <p:nvSpPr>
            <p:cNvPr id="60" name="Freeform 60"/>
            <p:cNvSpPr/>
            <p:nvPr/>
          </p:nvSpPr>
          <p:spPr>
            <a:xfrm>
              <a:off x="0" y="-889"/>
              <a:ext cx="1449959" cy="989838"/>
            </a:xfrm>
            <a:custGeom>
              <a:avLst/>
              <a:gdLst/>
              <a:ahLst/>
              <a:cxnLst/>
              <a:rect l="l" t="t" r="r" b="b"/>
              <a:pathLst>
                <a:path w="1449959" h="989838">
                  <a:moveTo>
                    <a:pt x="12700" y="241554"/>
                  </a:moveTo>
                  <a:lnTo>
                    <a:pt x="951865" y="241554"/>
                  </a:lnTo>
                  <a:lnTo>
                    <a:pt x="951865" y="254254"/>
                  </a:lnTo>
                  <a:lnTo>
                    <a:pt x="939165" y="254254"/>
                  </a:lnTo>
                  <a:lnTo>
                    <a:pt x="939165" y="13589"/>
                  </a:lnTo>
                  <a:cubicBezTo>
                    <a:pt x="939165" y="8509"/>
                    <a:pt x="942213" y="3810"/>
                    <a:pt x="947039" y="1905"/>
                  </a:cubicBezTo>
                  <a:cubicBezTo>
                    <a:pt x="951865" y="0"/>
                    <a:pt x="957199" y="1016"/>
                    <a:pt x="960882" y="4572"/>
                  </a:cubicBezTo>
                  <a:lnTo>
                    <a:pt x="1446149" y="485775"/>
                  </a:lnTo>
                  <a:cubicBezTo>
                    <a:pt x="1448562" y="488188"/>
                    <a:pt x="1449959" y="491363"/>
                    <a:pt x="1449959" y="494792"/>
                  </a:cubicBezTo>
                  <a:cubicBezTo>
                    <a:pt x="1449959" y="498221"/>
                    <a:pt x="1448562" y="501396"/>
                    <a:pt x="1446149" y="503809"/>
                  </a:cubicBezTo>
                  <a:lnTo>
                    <a:pt x="960882" y="985139"/>
                  </a:lnTo>
                  <a:cubicBezTo>
                    <a:pt x="957199" y="988695"/>
                    <a:pt x="951738" y="989838"/>
                    <a:pt x="947039" y="987806"/>
                  </a:cubicBezTo>
                  <a:cubicBezTo>
                    <a:pt x="942340" y="985774"/>
                    <a:pt x="939165" y="981202"/>
                    <a:pt x="939165" y="976122"/>
                  </a:cubicBezTo>
                  <a:lnTo>
                    <a:pt x="939165" y="735457"/>
                  </a:lnTo>
                  <a:lnTo>
                    <a:pt x="951865" y="735457"/>
                  </a:lnTo>
                  <a:lnTo>
                    <a:pt x="951865" y="748157"/>
                  </a:lnTo>
                  <a:lnTo>
                    <a:pt x="12700" y="748157"/>
                  </a:lnTo>
                  <a:cubicBezTo>
                    <a:pt x="5715" y="748157"/>
                    <a:pt x="0" y="742442"/>
                    <a:pt x="0" y="735457"/>
                  </a:cubicBezTo>
                  <a:lnTo>
                    <a:pt x="0" y="254254"/>
                  </a:lnTo>
                  <a:cubicBezTo>
                    <a:pt x="0" y="247269"/>
                    <a:pt x="5715" y="241554"/>
                    <a:pt x="12700" y="241554"/>
                  </a:cubicBezTo>
                  <a:moveTo>
                    <a:pt x="12700" y="266954"/>
                  </a:moveTo>
                  <a:lnTo>
                    <a:pt x="12700" y="254254"/>
                  </a:lnTo>
                  <a:lnTo>
                    <a:pt x="25400" y="254254"/>
                  </a:lnTo>
                  <a:lnTo>
                    <a:pt x="25400" y="735457"/>
                  </a:lnTo>
                  <a:lnTo>
                    <a:pt x="12700" y="735457"/>
                  </a:lnTo>
                  <a:lnTo>
                    <a:pt x="12700" y="722757"/>
                  </a:lnTo>
                  <a:lnTo>
                    <a:pt x="951865" y="722757"/>
                  </a:lnTo>
                  <a:cubicBezTo>
                    <a:pt x="958850" y="722757"/>
                    <a:pt x="964565" y="728472"/>
                    <a:pt x="964565" y="735457"/>
                  </a:cubicBezTo>
                  <a:lnTo>
                    <a:pt x="964565" y="976122"/>
                  </a:lnTo>
                  <a:lnTo>
                    <a:pt x="951865" y="976122"/>
                  </a:lnTo>
                  <a:lnTo>
                    <a:pt x="942975" y="967105"/>
                  </a:lnTo>
                  <a:lnTo>
                    <a:pt x="1428242" y="485902"/>
                  </a:lnTo>
                  <a:lnTo>
                    <a:pt x="1437132" y="494919"/>
                  </a:lnTo>
                  <a:lnTo>
                    <a:pt x="1428242" y="503936"/>
                  </a:lnTo>
                  <a:lnTo>
                    <a:pt x="942975" y="22606"/>
                  </a:lnTo>
                  <a:lnTo>
                    <a:pt x="951865" y="13589"/>
                  </a:lnTo>
                  <a:lnTo>
                    <a:pt x="964565" y="13589"/>
                  </a:lnTo>
                  <a:lnTo>
                    <a:pt x="964565" y="254254"/>
                  </a:lnTo>
                  <a:cubicBezTo>
                    <a:pt x="964565" y="261239"/>
                    <a:pt x="958850" y="266954"/>
                    <a:pt x="951865" y="266954"/>
                  </a:cubicBezTo>
                  <a:lnTo>
                    <a:pt x="12700" y="266954"/>
                  </a:lnTo>
                  <a:close/>
                </a:path>
              </a:pathLst>
            </a:custGeom>
            <a:solidFill>
              <a:srgbClr val="172C51"/>
            </a:solidFill>
          </p:spPr>
          <p:txBody>
            <a:bodyPr/>
            <a:lstStyle/>
            <a:p>
              <a:endParaRPr lang="el-GR"/>
            </a:p>
          </p:txBody>
        </p:sp>
      </p:grpSp>
      <p:pic>
        <p:nvPicPr>
          <p:cNvPr id="61" name="Picture 2" descr="Cofinanciado por el programa Erasmus+ de la Unión Europea Horizontal">
            <a:extLst>
              <a:ext uri="{FF2B5EF4-FFF2-40B4-BE49-F238E27FC236}">
                <a16:creationId xmlns:a16="http://schemas.microsoft.com/office/drawing/2014/main" id="{0E9129C5-D03E-3BA8-5F6A-77451B75F2EF}"/>
              </a:ext>
            </a:extLst>
          </p:cNvPr>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8"/>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9"/>
              <a:stretch>
                <a:fillRect t="-185" b="-183"/>
              </a:stretch>
            </a:blipFill>
          </p:spPr>
          <p:txBody>
            <a:bodyPr/>
            <a:lstStyle/>
            <a:p>
              <a:endParaRPr lang="el-GR"/>
            </a:p>
          </p:txBody>
        </p:sp>
      </p:grpSp>
      <p:grpSp>
        <p:nvGrpSpPr>
          <p:cNvPr id="23" name="Group 23"/>
          <p:cNvGrpSpPr/>
          <p:nvPr/>
        </p:nvGrpSpPr>
        <p:grpSpPr>
          <a:xfrm>
            <a:off x="846618" y="547688"/>
            <a:ext cx="13679872" cy="1988345"/>
            <a:chOff x="0" y="0"/>
            <a:chExt cx="18239830" cy="2651126"/>
          </a:xfrm>
        </p:grpSpPr>
        <p:sp>
          <p:nvSpPr>
            <p:cNvPr id="24" name="Freeform 24"/>
            <p:cNvSpPr/>
            <p:nvPr/>
          </p:nvSpPr>
          <p:spPr>
            <a:xfrm>
              <a:off x="0" y="0"/>
              <a:ext cx="18239829" cy="2651126"/>
            </a:xfrm>
            <a:custGeom>
              <a:avLst/>
              <a:gdLst/>
              <a:ahLst/>
              <a:cxnLst/>
              <a:rect l="l" t="t" r="r" b="b"/>
              <a:pathLst>
                <a:path w="18239829" h="2651126">
                  <a:moveTo>
                    <a:pt x="0" y="0"/>
                  </a:moveTo>
                  <a:lnTo>
                    <a:pt x="18239829" y="0"/>
                  </a:lnTo>
                  <a:lnTo>
                    <a:pt x="18239829" y="2651126"/>
                  </a:lnTo>
                  <a:lnTo>
                    <a:pt x="0" y="2651126"/>
                  </a:lnTo>
                  <a:close/>
                </a:path>
              </a:pathLst>
            </a:custGeom>
            <a:solidFill>
              <a:srgbClr val="000000">
                <a:alpha val="0"/>
              </a:srgbClr>
            </a:solidFill>
          </p:spPr>
          <p:txBody>
            <a:bodyPr/>
            <a:lstStyle/>
            <a:p>
              <a:endParaRPr lang="el-GR"/>
            </a:p>
          </p:txBody>
        </p:sp>
        <p:sp>
          <p:nvSpPr>
            <p:cNvPr id="25" name="TextBox 25"/>
            <p:cNvSpPr txBox="1"/>
            <p:nvPr/>
          </p:nvSpPr>
          <p:spPr>
            <a:xfrm>
              <a:off x="0" y="66675"/>
              <a:ext cx="18239830" cy="2584451"/>
            </a:xfrm>
            <a:prstGeom prst="rect">
              <a:avLst/>
            </a:prstGeom>
          </p:spPr>
          <p:txBody>
            <a:bodyPr lIns="0" tIns="0" rIns="0" bIns="0" rtlCol="0" anchor="ctr"/>
            <a:lstStyle/>
            <a:p>
              <a:pPr algn="l">
                <a:lnSpc>
                  <a:spcPts val="7128"/>
                </a:lnSpc>
              </a:pPr>
              <a:r>
                <a:rPr lang="en-US" sz="6600" b="1" dirty="0" err="1">
                  <a:solidFill>
                    <a:srgbClr val="8D5CFF"/>
                  </a:solidFill>
                  <a:latin typeface="Georgia Bold"/>
                  <a:ea typeface="Georgia Bold"/>
                  <a:cs typeface="Georgia Bold"/>
                  <a:sym typeface="Georgia Bold"/>
                </a:rPr>
                <a:t>Consejos</a:t>
              </a:r>
              <a:r>
                <a:rPr lang="en-US" sz="6600" b="1" dirty="0">
                  <a:solidFill>
                    <a:srgbClr val="8D5CFF"/>
                  </a:solidFill>
                  <a:latin typeface="Georgia Bold"/>
                  <a:ea typeface="Georgia Bold"/>
                  <a:cs typeface="Georgia Bold"/>
                  <a:sym typeface="Georgia Bold"/>
                </a:rPr>
                <a:t> para </a:t>
              </a:r>
              <a:r>
                <a:rPr lang="en-US" sz="6600" b="1" dirty="0" err="1">
                  <a:solidFill>
                    <a:srgbClr val="8D5CFF"/>
                  </a:solidFill>
                  <a:latin typeface="Georgia Bold"/>
                  <a:ea typeface="Georgia Bold"/>
                  <a:cs typeface="Georgia Bold"/>
                  <a:sym typeface="Georgia Bold"/>
                </a:rPr>
                <a:t>el</a:t>
              </a:r>
              <a:r>
                <a:rPr lang="en-US" sz="6600" b="1" dirty="0">
                  <a:solidFill>
                    <a:srgbClr val="8D5CFF"/>
                  </a:solidFill>
                  <a:latin typeface="Georgia Bold"/>
                  <a:ea typeface="Georgia Bold"/>
                  <a:cs typeface="Georgia Bold"/>
                  <a:sym typeface="Georgia Bold"/>
                </a:rPr>
                <a:t> pitch</a:t>
              </a:r>
            </a:p>
          </p:txBody>
        </p:sp>
      </p:grpSp>
      <p:grpSp>
        <p:nvGrpSpPr>
          <p:cNvPr id="26" name="Group 26"/>
          <p:cNvGrpSpPr>
            <a:grpSpLocks noChangeAspect="1"/>
          </p:cNvGrpSpPr>
          <p:nvPr/>
        </p:nvGrpSpPr>
        <p:grpSpPr>
          <a:xfrm>
            <a:off x="239661" y="2544096"/>
            <a:ext cx="4553565" cy="2322872"/>
            <a:chOff x="0" y="0"/>
            <a:chExt cx="6071420" cy="3097162"/>
          </a:xfrm>
        </p:grpSpPr>
        <p:sp>
          <p:nvSpPr>
            <p:cNvPr id="27" name="Freeform 27" descr="Εικόνα που περιέχει αερόστατο θερμού αέρα  Το περιεχόμενο που δημιουργείται από ΑΙ μπορεί να μην είναι σωστό."/>
            <p:cNvSpPr/>
            <p:nvPr/>
          </p:nvSpPr>
          <p:spPr>
            <a:xfrm>
              <a:off x="0" y="0"/>
              <a:ext cx="6071362" cy="3097149"/>
            </a:xfrm>
            <a:custGeom>
              <a:avLst/>
              <a:gdLst/>
              <a:ahLst/>
              <a:cxnLst/>
              <a:rect l="l" t="t" r="r" b="b"/>
              <a:pathLst>
                <a:path w="6071362" h="3097149">
                  <a:moveTo>
                    <a:pt x="0" y="0"/>
                  </a:moveTo>
                  <a:lnTo>
                    <a:pt x="6071362" y="0"/>
                  </a:lnTo>
                  <a:lnTo>
                    <a:pt x="6071362" y="3097149"/>
                  </a:lnTo>
                  <a:lnTo>
                    <a:pt x="0" y="3097149"/>
                  </a:lnTo>
                  <a:lnTo>
                    <a:pt x="0" y="0"/>
                  </a:lnTo>
                  <a:close/>
                </a:path>
              </a:pathLst>
            </a:custGeom>
            <a:blipFill>
              <a:blip r:embed="rId10"/>
              <a:stretch>
                <a:fillRect l="-1012" r="-1013"/>
              </a:stretch>
            </a:blipFill>
          </p:spPr>
          <p:txBody>
            <a:bodyPr/>
            <a:lstStyle/>
            <a:p>
              <a:endParaRPr lang="el-GR"/>
            </a:p>
          </p:txBody>
        </p:sp>
      </p:grpSp>
      <p:grpSp>
        <p:nvGrpSpPr>
          <p:cNvPr id="28" name="Group 28"/>
          <p:cNvGrpSpPr>
            <a:grpSpLocks noChangeAspect="1"/>
          </p:cNvGrpSpPr>
          <p:nvPr/>
        </p:nvGrpSpPr>
        <p:grpSpPr>
          <a:xfrm>
            <a:off x="4996014" y="2544094"/>
            <a:ext cx="4553565" cy="2322872"/>
            <a:chOff x="0" y="0"/>
            <a:chExt cx="6071420" cy="3097162"/>
          </a:xfrm>
        </p:grpSpPr>
        <p:sp>
          <p:nvSpPr>
            <p:cNvPr id="29" name="Freeform 29" descr="Εικόνα που περιέχει αερόστατο θερμού αέρα  Το περιεχόμενο που δημιουργείται από ΑΙ μπορεί να μην είναι σωστό."/>
            <p:cNvSpPr/>
            <p:nvPr/>
          </p:nvSpPr>
          <p:spPr>
            <a:xfrm>
              <a:off x="0" y="0"/>
              <a:ext cx="6071362" cy="3097149"/>
            </a:xfrm>
            <a:custGeom>
              <a:avLst/>
              <a:gdLst/>
              <a:ahLst/>
              <a:cxnLst/>
              <a:rect l="l" t="t" r="r" b="b"/>
              <a:pathLst>
                <a:path w="6071362" h="3097149">
                  <a:moveTo>
                    <a:pt x="0" y="0"/>
                  </a:moveTo>
                  <a:lnTo>
                    <a:pt x="6071362" y="0"/>
                  </a:lnTo>
                  <a:lnTo>
                    <a:pt x="6071362" y="3097149"/>
                  </a:lnTo>
                  <a:lnTo>
                    <a:pt x="0" y="3097149"/>
                  </a:lnTo>
                  <a:lnTo>
                    <a:pt x="0" y="0"/>
                  </a:lnTo>
                  <a:close/>
                </a:path>
              </a:pathLst>
            </a:custGeom>
            <a:blipFill>
              <a:blip r:embed="rId10"/>
              <a:stretch>
                <a:fillRect l="-1012" r="-1013"/>
              </a:stretch>
            </a:blipFill>
          </p:spPr>
          <p:txBody>
            <a:bodyPr/>
            <a:lstStyle/>
            <a:p>
              <a:endParaRPr lang="el-GR"/>
            </a:p>
          </p:txBody>
        </p:sp>
      </p:grpSp>
      <p:grpSp>
        <p:nvGrpSpPr>
          <p:cNvPr id="30" name="Group 30"/>
          <p:cNvGrpSpPr>
            <a:grpSpLocks noChangeAspect="1"/>
          </p:cNvGrpSpPr>
          <p:nvPr/>
        </p:nvGrpSpPr>
        <p:grpSpPr>
          <a:xfrm>
            <a:off x="9973596" y="2544094"/>
            <a:ext cx="4553565" cy="2322872"/>
            <a:chOff x="0" y="0"/>
            <a:chExt cx="6071420" cy="3097162"/>
          </a:xfrm>
        </p:grpSpPr>
        <p:sp>
          <p:nvSpPr>
            <p:cNvPr id="31" name="Freeform 31" descr="Εικόνα που περιέχει αερόστατο θερμού αέρα  Το περιεχόμενο που δημιουργείται από ΑΙ μπορεί να μην είναι σωστό."/>
            <p:cNvSpPr/>
            <p:nvPr/>
          </p:nvSpPr>
          <p:spPr>
            <a:xfrm>
              <a:off x="0" y="0"/>
              <a:ext cx="6071362" cy="3097149"/>
            </a:xfrm>
            <a:custGeom>
              <a:avLst/>
              <a:gdLst/>
              <a:ahLst/>
              <a:cxnLst/>
              <a:rect l="l" t="t" r="r" b="b"/>
              <a:pathLst>
                <a:path w="6071362" h="3097149">
                  <a:moveTo>
                    <a:pt x="0" y="0"/>
                  </a:moveTo>
                  <a:lnTo>
                    <a:pt x="6071362" y="0"/>
                  </a:lnTo>
                  <a:lnTo>
                    <a:pt x="6071362" y="3097149"/>
                  </a:lnTo>
                  <a:lnTo>
                    <a:pt x="0" y="3097149"/>
                  </a:lnTo>
                  <a:lnTo>
                    <a:pt x="0" y="0"/>
                  </a:lnTo>
                  <a:close/>
                </a:path>
              </a:pathLst>
            </a:custGeom>
            <a:blipFill>
              <a:blip r:embed="rId10"/>
              <a:stretch>
                <a:fillRect l="-1012" r="-1013"/>
              </a:stretch>
            </a:blipFill>
          </p:spPr>
          <p:txBody>
            <a:bodyPr/>
            <a:lstStyle/>
            <a:p>
              <a:endParaRPr lang="el-GR"/>
            </a:p>
          </p:txBody>
        </p:sp>
      </p:grpSp>
      <p:grpSp>
        <p:nvGrpSpPr>
          <p:cNvPr id="32" name="Group 32"/>
          <p:cNvGrpSpPr>
            <a:grpSpLocks noChangeAspect="1"/>
          </p:cNvGrpSpPr>
          <p:nvPr/>
        </p:nvGrpSpPr>
        <p:grpSpPr>
          <a:xfrm>
            <a:off x="2525660" y="5143498"/>
            <a:ext cx="4553565" cy="2322872"/>
            <a:chOff x="0" y="0"/>
            <a:chExt cx="6071420" cy="3097162"/>
          </a:xfrm>
        </p:grpSpPr>
        <p:sp>
          <p:nvSpPr>
            <p:cNvPr id="33" name="Freeform 33" descr="Εικόνα που περιέχει αερόστατο θερμού αέρα  Το περιεχόμενο που δημιουργείται από ΑΙ μπορεί να μην είναι σωστό."/>
            <p:cNvSpPr/>
            <p:nvPr/>
          </p:nvSpPr>
          <p:spPr>
            <a:xfrm>
              <a:off x="0" y="0"/>
              <a:ext cx="6071362" cy="3097149"/>
            </a:xfrm>
            <a:custGeom>
              <a:avLst/>
              <a:gdLst/>
              <a:ahLst/>
              <a:cxnLst/>
              <a:rect l="l" t="t" r="r" b="b"/>
              <a:pathLst>
                <a:path w="6071362" h="3097149">
                  <a:moveTo>
                    <a:pt x="0" y="0"/>
                  </a:moveTo>
                  <a:lnTo>
                    <a:pt x="6071362" y="0"/>
                  </a:lnTo>
                  <a:lnTo>
                    <a:pt x="6071362" y="3097149"/>
                  </a:lnTo>
                  <a:lnTo>
                    <a:pt x="0" y="3097149"/>
                  </a:lnTo>
                  <a:lnTo>
                    <a:pt x="0" y="0"/>
                  </a:lnTo>
                  <a:close/>
                </a:path>
              </a:pathLst>
            </a:custGeom>
            <a:blipFill>
              <a:blip r:embed="rId10"/>
              <a:stretch>
                <a:fillRect l="-1012" r="-1013"/>
              </a:stretch>
            </a:blipFill>
          </p:spPr>
          <p:txBody>
            <a:bodyPr/>
            <a:lstStyle/>
            <a:p>
              <a:endParaRPr lang="el-GR"/>
            </a:p>
          </p:txBody>
        </p:sp>
      </p:grpSp>
      <p:grpSp>
        <p:nvGrpSpPr>
          <p:cNvPr id="34" name="Group 34"/>
          <p:cNvGrpSpPr>
            <a:grpSpLocks noChangeAspect="1"/>
          </p:cNvGrpSpPr>
          <p:nvPr/>
        </p:nvGrpSpPr>
        <p:grpSpPr>
          <a:xfrm>
            <a:off x="7521676" y="5143498"/>
            <a:ext cx="4553565" cy="2322872"/>
            <a:chOff x="0" y="0"/>
            <a:chExt cx="6071420" cy="3097162"/>
          </a:xfrm>
        </p:grpSpPr>
        <p:sp>
          <p:nvSpPr>
            <p:cNvPr id="35" name="Freeform 35" descr="Εικόνα που περιέχει αερόστατο θερμού αέρα  Το περιεχόμενο που δημιουργείται από ΑΙ μπορεί να μην είναι σωστό."/>
            <p:cNvSpPr/>
            <p:nvPr/>
          </p:nvSpPr>
          <p:spPr>
            <a:xfrm>
              <a:off x="0" y="0"/>
              <a:ext cx="6071362" cy="3097149"/>
            </a:xfrm>
            <a:custGeom>
              <a:avLst/>
              <a:gdLst/>
              <a:ahLst/>
              <a:cxnLst/>
              <a:rect l="l" t="t" r="r" b="b"/>
              <a:pathLst>
                <a:path w="6071362" h="3097149">
                  <a:moveTo>
                    <a:pt x="0" y="0"/>
                  </a:moveTo>
                  <a:lnTo>
                    <a:pt x="6071362" y="0"/>
                  </a:lnTo>
                  <a:lnTo>
                    <a:pt x="6071362" y="3097149"/>
                  </a:lnTo>
                  <a:lnTo>
                    <a:pt x="0" y="3097149"/>
                  </a:lnTo>
                  <a:lnTo>
                    <a:pt x="0" y="0"/>
                  </a:lnTo>
                  <a:close/>
                </a:path>
              </a:pathLst>
            </a:custGeom>
            <a:blipFill>
              <a:blip r:embed="rId10"/>
              <a:stretch>
                <a:fillRect l="-1012" r="-1013"/>
              </a:stretch>
            </a:blipFill>
          </p:spPr>
          <p:txBody>
            <a:bodyPr/>
            <a:lstStyle/>
            <a:p>
              <a:endParaRPr lang="el-GR"/>
            </a:p>
          </p:txBody>
        </p:sp>
      </p:grpSp>
      <p:sp>
        <p:nvSpPr>
          <p:cNvPr id="36" name="TextBox 36"/>
          <p:cNvSpPr txBox="1"/>
          <p:nvPr/>
        </p:nvSpPr>
        <p:spPr>
          <a:xfrm>
            <a:off x="1271312" y="2736685"/>
            <a:ext cx="3061764" cy="1912769"/>
          </a:xfrm>
          <a:prstGeom prst="rect">
            <a:avLst/>
          </a:prstGeom>
        </p:spPr>
        <p:txBody>
          <a:bodyPr lIns="0" tIns="0" rIns="0" bIns="0" rtlCol="0" anchor="t">
            <a:spAutoFit/>
          </a:bodyPr>
          <a:lstStyle/>
          <a:p>
            <a:pPr algn="ctr">
              <a:lnSpc>
                <a:spcPts val="3600"/>
              </a:lnSpc>
            </a:pPr>
            <a:r>
              <a:rPr lang="es-ES" sz="3000" dirty="0">
                <a:solidFill>
                  <a:srgbClr val="19112C"/>
                </a:solidFill>
                <a:latin typeface="Arial"/>
                <a:ea typeface="Arial"/>
                <a:cs typeface="Arial"/>
                <a:sym typeface="Arial"/>
              </a:rPr>
              <a:t>Mantenlo </a:t>
            </a:r>
            <a:r>
              <a:rPr lang="es-ES" sz="3000" b="1" dirty="0">
                <a:solidFill>
                  <a:srgbClr val="19112C"/>
                </a:solidFill>
                <a:latin typeface="Arial"/>
                <a:ea typeface="Arial"/>
                <a:cs typeface="Arial"/>
                <a:sym typeface="Arial"/>
              </a:rPr>
              <a:t>claro y sencillo </a:t>
            </a:r>
            <a:r>
              <a:rPr lang="es-ES" sz="3000" dirty="0">
                <a:solidFill>
                  <a:srgbClr val="19112C"/>
                </a:solidFill>
                <a:latin typeface="Arial"/>
                <a:ea typeface="Arial"/>
                <a:cs typeface="Arial"/>
                <a:sym typeface="Arial"/>
              </a:rPr>
              <a:t>y céntrate en una idea fuerte.</a:t>
            </a:r>
            <a:endParaRPr lang="en-US" sz="3000" dirty="0">
              <a:solidFill>
                <a:srgbClr val="19112C"/>
              </a:solidFill>
              <a:latin typeface="Arial"/>
              <a:ea typeface="Arial"/>
              <a:cs typeface="Arial"/>
              <a:sym typeface="Arial"/>
            </a:endParaRPr>
          </a:p>
        </p:txBody>
      </p:sp>
      <p:sp>
        <p:nvSpPr>
          <p:cNvPr id="37" name="TextBox 37"/>
          <p:cNvSpPr txBox="1"/>
          <p:nvPr/>
        </p:nvSpPr>
        <p:spPr>
          <a:xfrm>
            <a:off x="5638983" y="2736684"/>
            <a:ext cx="3910553" cy="1846659"/>
          </a:xfrm>
          <a:prstGeom prst="rect">
            <a:avLst/>
          </a:prstGeom>
        </p:spPr>
        <p:txBody>
          <a:bodyPr wrap="square" lIns="0" tIns="0" rIns="0" bIns="0" rtlCol="0" anchor="t">
            <a:spAutoFit/>
          </a:bodyPr>
          <a:lstStyle/>
          <a:p>
            <a:pPr algn="ctr">
              <a:lnSpc>
                <a:spcPts val="3600"/>
              </a:lnSpc>
            </a:pPr>
            <a:r>
              <a:rPr lang="es-ES" sz="3000" b="1" dirty="0">
                <a:solidFill>
                  <a:srgbClr val="19112C"/>
                </a:solidFill>
                <a:latin typeface="Arial Bold"/>
                <a:ea typeface="Arial Bold"/>
                <a:cs typeface="Arial Bold"/>
                <a:sym typeface="Arial Bold"/>
              </a:rPr>
              <a:t>Comparte roles: </a:t>
            </a:r>
            <a:r>
              <a:rPr lang="es-ES" sz="3000" dirty="0">
                <a:solidFill>
                  <a:srgbClr val="19112C"/>
                </a:solidFill>
                <a:latin typeface="Arial" panose="020B0604020202020204" pitchFamily="34" charset="0"/>
                <a:ea typeface="Arial Bold"/>
                <a:cs typeface="Arial" panose="020B0604020202020204" pitchFamily="34" charset="0"/>
                <a:sym typeface="Arial Bold"/>
              </a:rPr>
              <a:t>deja que los diferentes miembros hablen brevemente.</a:t>
            </a:r>
            <a:endParaRPr lang="en-US" sz="3000" dirty="0">
              <a:solidFill>
                <a:srgbClr val="19112C"/>
              </a:solidFill>
              <a:latin typeface="Arial" panose="020B0604020202020204" pitchFamily="34" charset="0"/>
              <a:ea typeface="Arial"/>
              <a:cs typeface="Arial" panose="020B0604020202020204" pitchFamily="34" charset="0"/>
              <a:sym typeface="Arial"/>
            </a:endParaRPr>
          </a:p>
        </p:txBody>
      </p:sp>
      <p:sp>
        <p:nvSpPr>
          <p:cNvPr id="38" name="TextBox 38"/>
          <p:cNvSpPr txBox="1"/>
          <p:nvPr/>
        </p:nvSpPr>
        <p:spPr>
          <a:xfrm>
            <a:off x="11115860" y="3197571"/>
            <a:ext cx="3061764" cy="1384995"/>
          </a:xfrm>
          <a:prstGeom prst="rect">
            <a:avLst/>
          </a:prstGeom>
        </p:spPr>
        <p:txBody>
          <a:bodyPr lIns="0" tIns="0" rIns="0" bIns="0" rtlCol="0" anchor="t">
            <a:spAutoFit/>
          </a:bodyPr>
          <a:lstStyle/>
          <a:p>
            <a:pPr algn="ctr">
              <a:lnSpc>
                <a:spcPts val="3600"/>
              </a:lnSpc>
            </a:pPr>
            <a:r>
              <a:rPr lang="en-US" sz="3000" dirty="0">
                <a:solidFill>
                  <a:srgbClr val="19112C"/>
                </a:solidFill>
                <a:latin typeface="Arial"/>
                <a:ea typeface="Arial"/>
                <a:cs typeface="Arial"/>
                <a:sym typeface="Arial"/>
              </a:rPr>
              <a:t>Ojo con </a:t>
            </a:r>
            <a:r>
              <a:rPr lang="en-US" sz="3000" dirty="0" err="1">
                <a:solidFill>
                  <a:srgbClr val="19112C"/>
                </a:solidFill>
                <a:latin typeface="Arial"/>
                <a:ea typeface="Arial"/>
                <a:cs typeface="Arial"/>
                <a:sym typeface="Arial"/>
              </a:rPr>
              <a:t>el</a:t>
            </a:r>
            <a:r>
              <a:rPr lang="en-US" sz="3000" dirty="0">
                <a:solidFill>
                  <a:srgbClr val="19112C"/>
                </a:solidFill>
                <a:latin typeface="Arial"/>
                <a:ea typeface="Arial"/>
                <a:cs typeface="Arial"/>
                <a:sym typeface="Arial"/>
              </a:rPr>
              <a:t> </a:t>
            </a:r>
            <a:r>
              <a:rPr lang="en-US" sz="3000" dirty="0" err="1">
                <a:solidFill>
                  <a:srgbClr val="19112C"/>
                </a:solidFill>
                <a:latin typeface="Arial"/>
                <a:ea typeface="Arial"/>
                <a:cs typeface="Arial"/>
                <a:sym typeface="Arial"/>
              </a:rPr>
              <a:t>tiempo</a:t>
            </a:r>
            <a:r>
              <a:rPr lang="en-US" sz="3000" dirty="0">
                <a:solidFill>
                  <a:srgbClr val="19112C"/>
                </a:solidFill>
                <a:latin typeface="Arial"/>
                <a:ea typeface="Arial"/>
                <a:cs typeface="Arial"/>
                <a:sym typeface="Arial"/>
              </a:rPr>
              <a:t>: </a:t>
            </a:r>
            <a:r>
              <a:rPr lang="en-US" sz="3000" b="1" dirty="0">
                <a:solidFill>
                  <a:srgbClr val="19112C"/>
                </a:solidFill>
                <a:latin typeface="Arial Bold"/>
                <a:ea typeface="Arial Bold"/>
                <a:cs typeface="Arial Bold"/>
                <a:sym typeface="Arial Bold"/>
              </a:rPr>
              <a:t>max 3 </a:t>
            </a:r>
            <a:r>
              <a:rPr lang="en-US" sz="3000" b="1" dirty="0" err="1">
                <a:solidFill>
                  <a:srgbClr val="19112C"/>
                </a:solidFill>
                <a:latin typeface="Arial Bold"/>
                <a:ea typeface="Arial Bold"/>
                <a:cs typeface="Arial Bold"/>
                <a:sym typeface="Arial Bold"/>
              </a:rPr>
              <a:t>minutos</a:t>
            </a:r>
            <a:r>
              <a:rPr lang="en-US" sz="3000" b="1" dirty="0">
                <a:solidFill>
                  <a:srgbClr val="19112C"/>
                </a:solidFill>
                <a:latin typeface="Arial Bold"/>
                <a:ea typeface="Arial Bold"/>
                <a:cs typeface="Arial Bold"/>
                <a:sym typeface="Arial Bold"/>
              </a:rPr>
              <a:t>!</a:t>
            </a:r>
          </a:p>
        </p:txBody>
      </p:sp>
      <p:sp>
        <p:nvSpPr>
          <p:cNvPr id="39" name="TextBox 39"/>
          <p:cNvSpPr txBox="1"/>
          <p:nvPr/>
        </p:nvSpPr>
        <p:spPr>
          <a:xfrm>
            <a:off x="3465134" y="5336088"/>
            <a:ext cx="3061764" cy="1912769"/>
          </a:xfrm>
          <a:prstGeom prst="rect">
            <a:avLst/>
          </a:prstGeom>
        </p:spPr>
        <p:txBody>
          <a:bodyPr lIns="0" tIns="0" rIns="0" bIns="0" rtlCol="0" anchor="t">
            <a:spAutoFit/>
          </a:bodyPr>
          <a:lstStyle/>
          <a:p>
            <a:pPr algn="ctr">
              <a:lnSpc>
                <a:spcPts val="3600"/>
              </a:lnSpc>
            </a:pPr>
            <a:r>
              <a:rPr lang="es-ES" sz="3000" dirty="0">
                <a:solidFill>
                  <a:srgbClr val="19112C"/>
                </a:solidFill>
                <a:latin typeface="Arial"/>
                <a:ea typeface="Arial"/>
                <a:cs typeface="Arial"/>
                <a:sym typeface="Arial"/>
              </a:rPr>
              <a:t>Utiliza imágenes, herramientas o ejemplos cortos si estás disponible.</a:t>
            </a:r>
            <a:endParaRPr lang="en-US" sz="3000" dirty="0">
              <a:solidFill>
                <a:srgbClr val="19112C"/>
              </a:solidFill>
              <a:latin typeface="Arial"/>
              <a:ea typeface="Arial"/>
              <a:cs typeface="Arial"/>
              <a:sym typeface="Arial"/>
            </a:endParaRPr>
          </a:p>
        </p:txBody>
      </p:sp>
      <p:sp>
        <p:nvSpPr>
          <p:cNvPr id="40" name="TextBox 40"/>
          <p:cNvSpPr txBox="1"/>
          <p:nvPr/>
        </p:nvSpPr>
        <p:spPr>
          <a:xfrm>
            <a:off x="8645505" y="5336088"/>
            <a:ext cx="3061764" cy="1384995"/>
          </a:xfrm>
          <a:prstGeom prst="rect">
            <a:avLst/>
          </a:prstGeom>
        </p:spPr>
        <p:txBody>
          <a:bodyPr lIns="0" tIns="0" rIns="0" bIns="0" rtlCol="0" anchor="t">
            <a:spAutoFit/>
          </a:bodyPr>
          <a:lstStyle/>
          <a:p>
            <a:pPr algn="ctr">
              <a:lnSpc>
                <a:spcPts val="3600"/>
              </a:lnSpc>
            </a:pPr>
            <a:r>
              <a:rPr lang="es-ES" sz="3000" dirty="0">
                <a:solidFill>
                  <a:srgbClr val="19112C"/>
                </a:solidFill>
                <a:latin typeface="Arial"/>
                <a:ea typeface="Arial"/>
                <a:cs typeface="Arial"/>
                <a:sym typeface="Arial"/>
              </a:rPr>
              <a:t>¡Muestra pasión! La confianza inspira confianza.</a:t>
            </a:r>
            <a:endParaRPr lang="en-US" sz="3000" dirty="0">
              <a:solidFill>
                <a:srgbClr val="19112C"/>
              </a:solidFill>
              <a:latin typeface="Arial"/>
              <a:ea typeface="Arial"/>
              <a:cs typeface="Arial"/>
              <a:sym typeface="Arial"/>
            </a:endParaRPr>
          </a:p>
        </p:txBody>
      </p:sp>
      <p:pic>
        <p:nvPicPr>
          <p:cNvPr id="41" name="Picture 2" descr="Cofinanciado por el programa Erasmus+ de la Unión Europea Horizontal">
            <a:extLst>
              <a:ext uri="{FF2B5EF4-FFF2-40B4-BE49-F238E27FC236}">
                <a16:creationId xmlns:a16="http://schemas.microsoft.com/office/drawing/2014/main" id="{09E3349D-ADCF-7520-1E2A-E3B147B2D34F}"/>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1052204" y="452011"/>
            <a:ext cx="2882265" cy="1403886"/>
            <a:chOff x="0" y="0"/>
            <a:chExt cx="3843020" cy="1871848"/>
          </a:xfrm>
        </p:grpSpPr>
        <p:sp>
          <p:nvSpPr>
            <p:cNvPr id="5" name="Freeform 5"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2"/>
              <a:stretch>
                <a:fillRect l="-33" r="-33"/>
              </a:stretch>
            </a:blipFill>
          </p:spPr>
          <p:txBody>
            <a:bodyPr/>
            <a:lstStyle/>
            <a:p>
              <a:endParaRPr lang="el-GR"/>
            </a:p>
          </p:txBody>
        </p:sp>
      </p:grpSp>
      <p:grpSp>
        <p:nvGrpSpPr>
          <p:cNvPr id="8" name="Group 8"/>
          <p:cNvGrpSpPr>
            <a:grpSpLocks noChangeAspect="1"/>
          </p:cNvGrpSpPr>
          <p:nvPr/>
        </p:nvGrpSpPr>
        <p:grpSpPr>
          <a:xfrm>
            <a:off x="6565846" y="9084780"/>
            <a:ext cx="1863449" cy="457211"/>
            <a:chOff x="0" y="0"/>
            <a:chExt cx="2484598" cy="609614"/>
          </a:xfrm>
        </p:grpSpPr>
        <p:sp>
          <p:nvSpPr>
            <p:cNvPr id="9" name="Freeform 9"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10" name="Group 10"/>
          <p:cNvGrpSpPr>
            <a:grpSpLocks noChangeAspect="1"/>
          </p:cNvGrpSpPr>
          <p:nvPr/>
        </p:nvGrpSpPr>
        <p:grpSpPr>
          <a:xfrm>
            <a:off x="8782690" y="9179158"/>
            <a:ext cx="1155611" cy="312497"/>
            <a:chOff x="0" y="0"/>
            <a:chExt cx="1540814" cy="416663"/>
          </a:xfrm>
        </p:grpSpPr>
        <p:sp>
          <p:nvSpPr>
            <p:cNvPr id="11" name="Freeform 11"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2" name="Group 12"/>
          <p:cNvGrpSpPr>
            <a:grpSpLocks noChangeAspect="1"/>
          </p:cNvGrpSpPr>
          <p:nvPr/>
        </p:nvGrpSpPr>
        <p:grpSpPr>
          <a:xfrm>
            <a:off x="10358809" y="8928531"/>
            <a:ext cx="856746" cy="856746"/>
            <a:chOff x="0" y="0"/>
            <a:chExt cx="1142328" cy="1142328"/>
          </a:xfrm>
        </p:grpSpPr>
        <p:sp>
          <p:nvSpPr>
            <p:cNvPr id="13" name="Freeform 13"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4" name="Group 14"/>
          <p:cNvGrpSpPr>
            <a:grpSpLocks noChangeAspect="1"/>
          </p:cNvGrpSpPr>
          <p:nvPr/>
        </p:nvGrpSpPr>
        <p:grpSpPr>
          <a:xfrm>
            <a:off x="11637112" y="9129872"/>
            <a:ext cx="1374778" cy="457211"/>
            <a:chOff x="0" y="0"/>
            <a:chExt cx="1833038" cy="609614"/>
          </a:xfrm>
        </p:grpSpPr>
        <p:sp>
          <p:nvSpPr>
            <p:cNvPr id="15" name="Freeform 15"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6" name="Group 16"/>
          <p:cNvGrpSpPr>
            <a:grpSpLocks noChangeAspect="1"/>
          </p:cNvGrpSpPr>
          <p:nvPr/>
        </p:nvGrpSpPr>
        <p:grpSpPr>
          <a:xfrm>
            <a:off x="13019231" y="9000888"/>
            <a:ext cx="2648887" cy="715178"/>
            <a:chOff x="0" y="0"/>
            <a:chExt cx="3531849" cy="953571"/>
          </a:xfrm>
        </p:grpSpPr>
        <p:sp>
          <p:nvSpPr>
            <p:cNvPr id="17" name="Freeform 17"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8" name="Group 18"/>
          <p:cNvGrpSpPr>
            <a:grpSpLocks noChangeAspect="1"/>
          </p:cNvGrpSpPr>
          <p:nvPr/>
        </p:nvGrpSpPr>
        <p:grpSpPr>
          <a:xfrm>
            <a:off x="15413295" y="9158185"/>
            <a:ext cx="2028087" cy="360735"/>
            <a:chOff x="0" y="0"/>
            <a:chExt cx="2704115" cy="480980"/>
          </a:xfrm>
        </p:grpSpPr>
        <p:sp>
          <p:nvSpPr>
            <p:cNvPr id="19" name="Freeform 19"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20" name="TextBox 20"/>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sp>
        <p:nvSpPr>
          <p:cNvPr id="21" name="TextBox 21"/>
          <p:cNvSpPr txBox="1"/>
          <p:nvPr/>
        </p:nvSpPr>
        <p:spPr>
          <a:xfrm>
            <a:off x="4877559" y="3445756"/>
            <a:ext cx="8532882" cy="843915"/>
          </a:xfrm>
          <a:prstGeom prst="rect">
            <a:avLst/>
          </a:prstGeom>
        </p:spPr>
        <p:txBody>
          <a:bodyPr lIns="0" tIns="0" rIns="0" bIns="0" rtlCol="0" anchor="t">
            <a:spAutoFit/>
          </a:bodyPr>
          <a:lstStyle/>
          <a:p>
            <a:pPr algn="ctr">
              <a:lnSpc>
                <a:spcPts val="6479"/>
              </a:lnSpc>
            </a:pPr>
            <a:r>
              <a:rPr lang="en-US" sz="5999" b="1" dirty="0">
                <a:solidFill>
                  <a:srgbClr val="C0FF99"/>
                </a:solidFill>
                <a:latin typeface="Georgia Bold"/>
                <a:ea typeface="Georgia Bold"/>
                <a:cs typeface="Georgia Bold"/>
                <a:sym typeface="Georgia Bold"/>
              </a:rPr>
              <a:t>PRESENTACIONES</a:t>
            </a:r>
          </a:p>
        </p:txBody>
      </p:sp>
      <p:grpSp>
        <p:nvGrpSpPr>
          <p:cNvPr id="22" name="Group 22"/>
          <p:cNvGrpSpPr/>
          <p:nvPr/>
        </p:nvGrpSpPr>
        <p:grpSpPr>
          <a:xfrm>
            <a:off x="1552518" y="5054471"/>
            <a:ext cx="14874820" cy="738208"/>
            <a:chOff x="0" y="0"/>
            <a:chExt cx="19833094" cy="984278"/>
          </a:xfrm>
        </p:grpSpPr>
        <p:sp>
          <p:nvSpPr>
            <p:cNvPr id="23" name="Freeform 23"/>
            <p:cNvSpPr/>
            <p:nvPr/>
          </p:nvSpPr>
          <p:spPr>
            <a:xfrm>
              <a:off x="0" y="0"/>
              <a:ext cx="19833095" cy="984278"/>
            </a:xfrm>
            <a:custGeom>
              <a:avLst/>
              <a:gdLst/>
              <a:ahLst/>
              <a:cxnLst/>
              <a:rect l="l" t="t" r="r" b="b"/>
              <a:pathLst>
                <a:path w="19833095" h="984278">
                  <a:moveTo>
                    <a:pt x="0" y="0"/>
                  </a:moveTo>
                  <a:lnTo>
                    <a:pt x="19833095" y="0"/>
                  </a:lnTo>
                  <a:lnTo>
                    <a:pt x="19833095" y="984278"/>
                  </a:lnTo>
                  <a:lnTo>
                    <a:pt x="0" y="984278"/>
                  </a:lnTo>
                  <a:close/>
                </a:path>
              </a:pathLst>
            </a:custGeom>
            <a:solidFill>
              <a:srgbClr val="000000">
                <a:alpha val="0"/>
              </a:srgbClr>
            </a:solidFill>
          </p:spPr>
          <p:txBody>
            <a:bodyPr/>
            <a:lstStyle/>
            <a:p>
              <a:endParaRPr lang="el-GR"/>
            </a:p>
          </p:txBody>
        </p:sp>
        <p:sp>
          <p:nvSpPr>
            <p:cNvPr id="24" name="TextBox 24"/>
            <p:cNvSpPr txBox="1"/>
            <p:nvPr/>
          </p:nvSpPr>
          <p:spPr>
            <a:xfrm>
              <a:off x="0" y="19050"/>
              <a:ext cx="19833094" cy="965228"/>
            </a:xfrm>
            <a:prstGeom prst="rect">
              <a:avLst/>
            </a:prstGeom>
          </p:spPr>
          <p:txBody>
            <a:bodyPr lIns="0" tIns="0" rIns="0" bIns="0" rtlCol="0" anchor="b"/>
            <a:lstStyle/>
            <a:p>
              <a:pPr algn="ctr">
                <a:lnSpc>
                  <a:spcPts val="3888"/>
                </a:lnSpc>
              </a:pPr>
              <a:r>
                <a:rPr lang="en-US" sz="3600" b="1" dirty="0">
                  <a:solidFill>
                    <a:srgbClr val="FFFFFF"/>
                  </a:solidFill>
                  <a:latin typeface="Arial Bold"/>
                  <a:ea typeface="Arial Bold"/>
                  <a:cs typeface="Arial Bold"/>
                  <a:sym typeface="Arial Bold"/>
                </a:rPr>
                <a:t>10 </a:t>
              </a:r>
              <a:r>
                <a:rPr lang="en-US" sz="3600" b="1" dirty="0" err="1">
                  <a:solidFill>
                    <a:srgbClr val="FFFFFF"/>
                  </a:solidFill>
                  <a:latin typeface="Arial Bold"/>
                  <a:ea typeface="Arial Bold"/>
                  <a:cs typeface="Arial Bold"/>
                  <a:sym typeface="Arial Bold"/>
                </a:rPr>
                <a:t>minutos</a:t>
              </a:r>
              <a:r>
                <a:rPr lang="en-US" sz="3600" b="1" dirty="0">
                  <a:solidFill>
                    <a:srgbClr val="FFFFFF"/>
                  </a:solidFill>
                  <a:latin typeface="Arial Bold"/>
                  <a:ea typeface="Arial Bold"/>
                  <a:cs typeface="Arial Bold"/>
                  <a:sym typeface="Arial Bold"/>
                </a:rPr>
                <a:t> </a:t>
              </a:r>
              <a:r>
                <a:rPr lang="en-US" sz="3600" b="1" dirty="0" err="1">
                  <a:solidFill>
                    <a:srgbClr val="FFFFFF"/>
                  </a:solidFill>
                  <a:latin typeface="Arial Bold"/>
                  <a:ea typeface="Arial Bold"/>
                  <a:cs typeface="Arial Bold"/>
                  <a:sym typeface="Arial Bold"/>
                </a:rPr>
                <a:t>por</a:t>
              </a:r>
              <a:r>
                <a:rPr lang="en-US" sz="3600" b="1" dirty="0">
                  <a:solidFill>
                    <a:srgbClr val="FFFFFF"/>
                  </a:solidFill>
                  <a:latin typeface="Arial Bold"/>
                  <a:ea typeface="Arial Bold"/>
                  <a:cs typeface="Arial Bold"/>
                  <a:sym typeface="Arial Bold"/>
                </a:rPr>
                <a:t> </a:t>
              </a:r>
              <a:r>
                <a:rPr lang="en-US" sz="3600" b="1" dirty="0" err="1">
                  <a:solidFill>
                    <a:srgbClr val="FFFFFF"/>
                  </a:solidFill>
                  <a:latin typeface="Arial Bold"/>
                  <a:ea typeface="Arial Bold"/>
                  <a:cs typeface="Arial Bold"/>
                  <a:sym typeface="Arial Bold"/>
                </a:rPr>
                <a:t>equipo</a:t>
              </a:r>
              <a:endParaRPr lang="en-US" sz="3600" b="1" dirty="0">
                <a:solidFill>
                  <a:srgbClr val="FFFFFF"/>
                </a:solidFill>
                <a:latin typeface="Arial Bold"/>
                <a:ea typeface="Arial Bold"/>
                <a:cs typeface="Arial Bold"/>
                <a:sym typeface="Arial Bold"/>
              </a:endParaRPr>
            </a:p>
          </p:txBody>
        </p:sp>
      </p:grpSp>
      <p:pic>
        <p:nvPicPr>
          <p:cNvPr id="25" name="Picture 2" descr="Cofinanciado por el programa Erasmus+ de la Unión Europea Horizontal">
            <a:extLst>
              <a:ext uri="{FF2B5EF4-FFF2-40B4-BE49-F238E27FC236}">
                <a16:creationId xmlns:a16="http://schemas.microsoft.com/office/drawing/2014/main" id="{20EC47AF-9B61-CDE3-E77F-BEC659E8C11C}"/>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grpSp>
        <p:nvGrpSpPr>
          <p:cNvPr id="18" name="Group 18"/>
          <p:cNvGrpSpPr>
            <a:grpSpLocks noChangeAspect="1"/>
          </p:cNvGrpSpPr>
          <p:nvPr/>
        </p:nvGrpSpPr>
        <p:grpSpPr>
          <a:xfrm>
            <a:off x="14708498" y="-954"/>
            <a:ext cx="3579499" cy="8747478"/>
            <a:chOff x="0" y="0"/>
            <a:chExt cx="4772666" cy="11663304"/>
          </a:xfrm>
        </p:grpSpPr>
        <p:sp>
          <p:nvSpPr>
            <p:cNvPr id="19" name="Freeform 19"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8"/>
              <a:stretch>
                <a:fillRect t="-1211" b="-1211"/>
              </a:stretch>
            </a:blipFill>
          </p:spPr>
          <p:txBody>
            <a:bodyPr/>
            <a:lstStyle/>
            <a:p>
              <a:endParaRPr lang="el-GR"/>
            </a:p>
          </p:txBody>
        </p:sp>
      </p:grpSp>
      <p:grpSp>
        <p:nvGrpSpPr>
          <p:cNvPr id="20" name="Group 20"/>
          <p:cNvGrpSpPr>
            <a:grpSpLocks noChangeAspect="1"/>
          </p:cNvGrpSpPr>
          <p:nvPr/>
        </p:nvGrpSpPr>
        <p:grpSpPr>
          <a:xfrm>
            <a:off x="14896364" y="2252438"/>
            <a:ext cx="3203764" cy="972000"/>
            <a:chOff x="0" y="0"/>
            <a:chExt cx="4271686" cy="1296000"/>
          </a:xfrm>
        </p:grpSpPr>
        <p:sp>
          <p:nvSpPr>
            <p:cNvPr id="21" name="Freeform 21"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9"/>
              <a:stretch>
                <a:fillRect t="-185" b="-183"/>
              </a:stretch>
            </a:blipFill>
          </p:spPr>
          <p:txBody>
            <a:bodyPr/>
            <a:lstStyle/>
            <a:p>
              <a:endParaRPr lang="el-GR"/>
            </a:p>
          </p:txBody>
        </p:sp>
      </p:grpSp>
      <p:grpSp>
        <p:nvGrpSpPr>
          <p:cNvPr id="22" name="Group 22"/>
          <p:cNvGrpSpPr/>
          <p:nvPr/>
        </p:nvGrpSpPr>
        <p:grpSpPr>
          <a:xfrm>
            <a:off x="657635" y="5439007"/>
            <a:ext cx="13679872" cy="3064868"/>
            <a:chOff x="0" y="0"/>
            <a:chExt cx="18239830" cy="4086491"/>
          </a:xfrm>
        </p:grpSpPr>
        <p:sp>
          <p:nvSpPr>
            <p:cNvPr id="23" name="Freeform 23"/>
            <p:cNvSpPr/>
            <p:nvPr/>
          </p:nvSpPr>
          <p:spPr>
            <a:xfrm>
              <a:off x="0" y="0"/>
              <a:ext cx="18239829" cy="4086491"/>
            </a:xfrm>
            <a:custGeom>
              <a:avLst/>
              <a:gdLst/>
              <a:ahLst/>
              <a:cxnLst/>
              <a:rect l="l" t="t" r="r" b="b"/>
              <a:pathLst>
                <a:path w="18239829" h="4086491">
                  <a:moveTo>
                    <a:pt x="0" y="0"/>
                  </a:moveTo>
                  <a:lnTo>
                    <a:pt x="18239829" y="0"/>
                  </a:lnTo>
                  <a:lnTo>
                    <a:pt x="18239829" y="4086491"/>
                  </a:lnTo>
                  <a:lnTo>
                    <a:pt x="0" y="4086491"/>
                  </a:lnTo>
                  <a:close/>
                </a:path>
              </a:pathLst>
            </a:custGeom>
            <a:solidFill>
              <a:srgbClr val="000000">
                <a:alpha val="0"/>
              </a:srgbClr>
            </a:solidFill>
          </p:spPr>
          <p:txBody>
            <a:bodyPr/>
            <a:lstStyle/>
            <a:p>
              <a:endParaRPr lang="el-GR"/>
            </a:p>
          </p:txBody>
        </p:sp>
        <p:sp>
          <p:nvSpPr>
            <p:cNvPr id="24" name="TextBox 24"/>
            <p:cNvSpPr txBox="1"/>
            <p:nvPr/>
          </p:nvSpPr>
          <p:spPr>
            <a:xfrm>
              <a:off x="0" y="66675"/>
              <a:ext cx="18239830" cy="4019816"/>
            </a:xfrm>
            <a:prstGeom prst="rect">
              <a:avLst/>
            </a:prstGeom>
          </p:spPr>
          <p:txBody>
            <a:bodyPr lIns="0" tIns="0" rIns="0" bIns="0" rtlCol="0" anchor="ctr"/>
            <a:lstStyle/>
            <a:p>
              <a:pPr algn="ctr">
                <a:lnSpc>
                  <a:spcPts val="7128"/>
                </a:lnSpc>
              </a:pPr>
              <a:r>
                <a:rPr lang="en-US" sz="6600" b="1" dirty="0">
                  <a:solidFill>
                    <a:srgbClr val="8D5CFF"/>
                  </a:solidFill>
                  <a:latin typeface="Georgia Bold"/>
                  <a:ea typeface="Georgia Bold"/>
                  <a:cs typeface="Georgia Bold"/>
                  <a:sym typeface="Georgia Bold"/>
                </a:rPr>
                <a:t>Tiempo de  
</a:t>
              </a:r>
              <a:r>
                <a:rPr lang="en-US" sz="6600" b="1" dirty="0" err="1">
                  <a:solidFill>
                    <a:srgbClr val="8D5CFF"/>
                  </a:solidFill>
                  <a:latin typeface="Georgia Bold"/>
                  <a:ea typeface="Georgia Bold"/>
                  <a:cs typeface="Georgia Bold"/>
                  <a:sym typeface="Georgia Bold"/>
                </a:rPr>
                <a:t>evaluación</a:t>
              </a:r>
              <a:endParaRPr lang="en-US" sz="6600" b="1" dirty="0">
                <a:solidFill>
                  <a:srgbClr val="8D5CFF"/>
                </a:solidFill>
                <a:latin typeface="Georgia Bold"/>
                <a:ea typeface="Georgia Bold"/>
                <a:cs typeface="Georgia Bold"/>
                <a:sym typeface="Georgia Bold"/>
              </a:endParaRPr>
            </a:p>
          </p:txBody>
        </p:sp>
      </p:grpSp>
      <p:sp>
        <p:nvSpPr>
          <p:cNvPr id="25" name="Freeform 25"/>
          <p:cNvSpPr/>
          <p:nvPr/>
        </p:nvSpPr>
        <p:spPr>
          <a:xfrm>
            <a:off x="5939737" y="743182"/>
            <a:ext cx="2842953" cy="4114800"/>
          </a:xfrm>
          <a:custGeom>
            <a:avLst/>
            <a:gdLst/>
            <a:ahLst/>
            <a:cxnLst/>
            <a:rect l="l" t="t" r="r" b="b"/>
            <a:pathLst>
              <a:path w="2842953" h="4114800">
                <a:moveTo>
                  <a:pt x="0" y="0"/>
                </a:moveTo>
                <a:lnTo>
                  <a:pt x="2842953" y="0"/>
                </a:lnTo>
                <a:lnTo>
                  <a:pt x="284295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26" name="TextBox 26"/>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pic>
        <p:nvPicPr>
          <p:cNvPr id="27" name="Picture 2" descr="Cofinanciado por el programa Erasmus+ de la Unión Europea Horizontal">
            <a:extLst>
              <a:ext uri="{FF2B5EF4-FFF2-40B4-BE49-F238E27FC236}">
                <a16:creationId xmlns:a16="http://schemas.microsoft.com/office/drawing/2014/main" id="{B62C4B21-7372-CF4D-DFBC-00C1739D4BE8}"/>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l-GR"/>
            </a:p>
          </p:txBody>
        </p:sp>
      </p:grpSp>
      <p:grpSp>
        <p:nvGrpSpPr>
          <p:cNvPr id="23" name="Group 23"/>
          <p:cNvGrpSpPr/>
          <p:nvPr/>
        </p:nvGrpSpPr>
        <p:grpSpPr>
          <a:xfrm>
            <a:off x="846618" y="547688"/>
            <a:ext cx="13679872" cy="1988345"/>
            <a:chOff x="0" y="0"/>
            <a:chExt cx="18239830" cy="2651126"/>
          </a:xfrm>
        </p:grpSpPr>
        <p:sp>
          <p:nvSpPr>
            <p:cNvPr id="24" name="Freeform 24"/>
            <p:cNvSpPr/>
            <p:nvPr/>
          </p:nvSpPr>
          <p:spPr>
            <a:xfrm>
              <a:off x="0" y="0"/>
              <a:ext cx="18239829" cy="2651126"/>
            </a:xfrm>
            <a:custGeom>
              <a:avLst/>
              <a:gdLst/>
              <a:ahLst/>
              <a:cxnLst/>
              <a:rect l="l" t="t" r="r" b="b"/>
              <a:pathLst>
                <a:path w="18239829" h="2651126">
                  <a:moveTo>
                    <a:pt x="0" y="0"/>
                  </a:moveTo>
                  <a:lnTo>
                    <a:pt x="18239829" y="0"/>
                  </a:lnTo>
                  <a:lnTo>
                    <a:pt x="18239829" y="2651126"/>
                  </a:lnTo>
                  <a:lnTo>
                    <a:pt x="0" y="2651126"/>
                  </a:lnTo>
                  <a:close/>
                </a:path>
              </a:pathLst>
            </a:custGeom>
            <a:solidFill>
              <a:srgbClr val="000000">
                <a:alpha val="0"/>
              </a:srgbClr>
            </a:solidFill>
          </p:spPr>
          <p:txBody>
            <a:bodyPr/>
            <a:lstStyle/>
            <a:p>
              <a:endParaRPr lang="el-GR"/>
            </a:p>
          </p:txBody>
        </p:sp>
        <p:sp>
          <p:nvSpPr>
            <p:cNvPr id="25" name="TextBox 25"/>
            <p:cNvSpPr txBox="1"/>
            <p:nvPr/>
          </p:nvSpPr>
          <p:spPr>
            <a:xfrm>
              <a:off x="0" y="66675"/>
              <a:ext cx="18239830" cy="2584451"/>
            </a:xfrm>
            <a:prstGeom prst="rect">
              <a:avLst/>
            </a:prstGeom>
          </p:spPr>
          <p:txBody>
            <a:bodyPr lIns="0" tIns="0" rIns="0" bIns="0" rtlCol="0" anchor="ctr"/>
            <a:lstStyle/>
            <a:p>
              <a:pPr algn="l">
                <a:lnSpc>
                  <a:spcPts val="7128"/>
                </a:lnSpc>
              </a:pPr>
              <a:r>
                <a:rPr lang="en-US" sz="6600" b="1" dirty="0" err="1">
                  <a:solidFill>
                    <a:srgbClr val="8D5CFF"/>
                  </a:solidFill>
                  <a:latin typeface="Georgia Bold"/>
                  <a:ea typeface="Georgia Bold"/>
                  <a:cs typeface="Georgia Bold"/>
                  <a:sym typeface="Georgia Bold"/>
                </a:rPr>
                <a:t>Premios</a:t>
              </a:r>
              <a:endParaRPr lang="en-US" sz="6600" b="1" dirty="0">
                <a:solidFill>
                  <a:srgbClr val="8D5CFF"/>
                </a:solidFill>
                <a:latin typeface="Georgia Bold"/>
                <a:ea typeface="Georgia Bold"/>
                <a:cs typeface="Georgia Bold"/>
                <a:sym typeface="Georgia Bold"/>
              </a:endParaRPr>
            </a:p>
          </p:txBody>
        </p:sp>
      </p:grpSp>
      <p:grpSp>
        <p:nvGrpSpPr>
          <p:cNvPr id="26" name="Group 26"/>
          <p:cNvGrpSpPr>
            <a:grpSpLocks noChangeAspect="1"/>
          </p:cNvGrpSpPr>
          <p:nvPr/>
        </p:nvGrpSpPr>
        <p:grpSpPr>
          <a:xfrm>
            <a:off x="18435" y="1732935"/>
            <a:ext cx="14516121" cy="7282012"/>
            <a:chOff x="0" y="0"/>
            <a:chExt cx="19354828" cy="9709350"/>
          </a:xfrm>
        </p:grpSpPr>
        <p:sp>
          <p:nvSpPr>
            <p:cNvPr id="27" name="Freeform 27" descr="Εικόνα που περιέχει γραφικά, κύκλος, κίτρινο, δημιουργικότητα  Το περιεχόμενο που δημιουργείται από ΑΙ μπορεί να μην είναι σωστό."/>
            <p:cNvSpPr/>
            <p:nvPr/>
          </p:nvSpPr>
          <p:spPr>
            <a:xfrm>
              <a:off x="0" y="0"/>
              <a:ext cx="19354800" cy="9709404"/>
            </a:xfrm>
            <a:custGeom>
              <a:avLst/>
              <a:gdLst/>
              <a:ahLst/>
              <a:cxnLst/>
              <a:rect l="l" t="t" r="r" b="b"/>
              <a:pathLst>
                <a:path w="19354800" h="9709404">
                  <a:moveTo>
                    <a:pt x="0" y="0"/>
                  </a:moveTo>
                  <a:lnTo>
                    <a:pt x="19354800" y="0"/>
                  </a:lnTo>
                  <a:lnTo>
                    <a:pt x="19354800" y="9709404"/>
                  </a:lnTo>
                  <a:lnTo>
                    <a:pt x="0" y="9709404"/>
                  </a:lnTo>
                  <a:lnTo>
                    <a:pt x="0" y="0"/>
                  </a:lnTo>
                  <a:close/>
                </a:path>
              </a:pathLst>
            </a:custGeom>
            <a:blipFill>
              <a:blip r:embed="rId11"/>
              <a:stretch>
                <a:fillRect l="-165" r="-165"/>
              </a:stretch>
            </a:blipFill>
          </p:spPr>
          <p:txBody>
            <a:bodyPr/>
            <a:lstStyle/>
            <a:p>
              <a:endParaRPr lang="el-GR"/>
            </a:p>
          </p:txBody>
        </p:sp>
      </p:grpSp>
      <p:grpSp>
        <p:nvGrpSpPr>
          <p:cNvPr id="28" name="Group 28"/>
          <p:cNvGrpSpPr/>
          <p:nvPr/>
        </p:nvGrpSpPr>
        <p:grpSpPr>
          <a:xfrm>
            <a:off x="1677627" y="4014210"/>
            <a:ext cx="2433480" cy="1523495"/>
            <a:chOff x="0" y="0"/>
            <a:chExt cx="3244640" cy="2031326"/>
          </a:xfrm>
        </p:grpSpPr>
        <p:sp>
          <p:nvSpPr>
            <p:cNvPr id="29" name="Freeform 29"/>
            <p:cNvSpPr/>
            <p:nvPr/>
          </p:nvSpPr>
          <p:spPr>
            <a:xfrm>
              <a:off x="0" y="0"/>
              <a:ext cx="3244640" cy="2031326"/>
            </a:xfrm>
            <a:custGeom>
              <a:avLst/>
              <a:gdLst/>
              <a:ahLst/>
              <a:cxnLst/>
              <a:rect l="l" t="t" r="r" b="b"/>
              <a:pathLst>
                <a:path w="3244640" h="2031326">
                  <a:moveTo>
                    <a:pt x="0" y="0"/>
                  </a:moveTo>
                  <a:lnTo>
                    <a:pt x="3244640" y="0"/>
                  </a:lnTo>
                  <a:lnTo>
                    <a:pt x="3244640" y="2031326"/>
                  </a:lnTo>
                  <a:lnTo>
                    <a:pt x="0" y="2031326"/>
                  </a:lnTo>
                  <a:close/>
                </a:path>
              </a:pathLst>
            </a:custGeom>
            <a:solidFill>
              <a:srgbClr val="000000">
                <a:alpha val="0"/>
              </a:srgbClr>
            </a:solidFill>
          </p:spPr>
          <p:txBody>
            <a:bodyPr/>
            <a:lstStyle/>
            <a:p>
              <a:endParaRPr lang="el-GR"/>
            </a:p>
          </p:txBody>
        </p:sp>
        <p:sp>
          <p:nvSpPr>
            <p:cNvPr id="30" name="TextBox 30"/>
            <p:cNvSpPr txBox="1"/>
            <p:nvPr/>
          </p:nvSpPr>
          <p:spPr>
            <a:xfrm>
              <a:off x="0" y="-19050"/>
              <a:ext cx="3244640" cy="2050376"/>
            </a:xfrm>
            <a:prstGeom prst="rect">
              <a:avLst/>
            </a:prstGeom>
          </p:spPr>
          <p:txBody>
            <a:bodyPr lIns="0" tIns="0" rIns="0" bIns="0" rtlCol="0" anchor="ctr"/>
            <a:lstStyle/>
            <a:p>
              <a:pPr algn="ctr">
                <a:lnSpc>
                  <a:spcPts val="3600"/>
                </a:lnSpc>
              </a:pPr>
              <a:r>
                <a:rPr lang="en-US" sz="3000" b="1" dirty="0">
                  <a:solidFill>
                    <a:srgbClr val="19112C"/>
                  </a:solidFill>
                  <a:latin typeface="Arial Bold"/>
                  <a:ea typeface="Arial Bold"/>
                  <a:cs typeface="Arial Bold"/>
                  <a:sym typeface="Arial Bold"/>
                </a:rPr>
                <a:t>La idea </a:t>
              </a:r>
              <a:r>
                <a:rPr lang="en-US" sz="3000" b="1" dirty="0" err="1">
                  <a:solidFill>
                    <a:srgbClr val="19112C"/>
                  </a:solidFill>
                  <a:latin typeface="Arial Bold"/>
                  <a:ea typeface="Arial Bold"/>
                  <a:cs typeface="Arial Bold"/>
                  <a:sym typeface="Arial Bold"/>
                </a:rPr>
                <a:t>más</a:t>
              </a:r>
              <a:r>
                <a:rPr lang="en-US" sz="3000" b="1" dirty="0">
                  <a:solidFill>
                    <a:srgbClr val="19112C"/>
                  </a:solidFill>
                  <a:latin typeface="Arial Bold"/>
                  <a:ea typeface="Arial Bold"/>
                  <a:cs typeface="Arial Bold"/>
                  <a:sym typeface="Arial Bold"/>
                </a:rPr>
                <a:t> </a:t>
              </a:r>
              <a:r>
                <a:rPr lang="en-US" sz="3000" b="1" dirty="0" err="1">
                  <a:solidFill>
                    <a:srgbClr val="19112C"/>
                  </a:solidFill>
                  <a:latin typeface="Arial Bold"/>
                  <a:ea typeface="Arial Bold"/>
                  <a:cs typeface="Arial Bold"/>
                  <a:sym typeface="Arial Bold"/>
                </a:rPr>
                <a:t>sostenible</a:t>
              </a:r>
              <a:endParaRPr lang="en-US" sz="3000" b="1" dirty="0">
                <a:solidFill>
                  <a:srgbClr val="19112C"/>
                </a:solidFill>
                <a:latin typeface="Arial Bold"/>
                <a:ea typeface="Arial Bold"/>
                <a:cs typeface="Arial Bold"/>
                <a:sym typeface="Arial Bold"/>
              </a:endParaRPr>
            </a:p>
          </p:txBody>
        </p:sp>
      </p:grpSp>
      <p:grpSp>
        <p:nvGrpSpPr>
          <p:cNvPr id="31" name="Group 31"/>
          <p:cNvGrpSpPr/>
          <p:nvPr/>
        </p:nvGrpSpPr>
        <p:grpSpPr>
          <a:xfrm>
            <a:off x="6065272" y="4014208"/>
            <a:ext cx="2433480" cy="1523495"/>
            <a:chOff x="0" y="0"/>
            <a:chExt cx="3244640" cy="2031326"/>
          </a:xfrm>
        </p:grpSpPr>
        <p:sp>
          <p:nvSpPr>
            <p:cNvPr id="32" name="Freeform 32"/>
            <p:cNvSpPr/>
            <p:nvPr/>
          </p:nvSpPr>
          <p:spPr>
            <a:xfrm>
              <a:off x="0" y="0"/>
              <a:ext cx="3244640" cy="2031326"/>
            </a:xfrm>
            <a:custGeom>
              <a:avLst/>
              <a:gdLst/>
              <a:ahLst/>
              <a:cxnLst/>
              <a:rect l="l" t="t" r="r" b="b"/>
              <a:pathLst>
                <a:path w="3244640" h="2031326">
                  <a:moveTo>
                    <a:pt x="0" y="0"/>
                  </a:moveTo>
                  <a:lnTo>
                    <a:pt x="3244640" y="0"/>
                  </a:lnTo>
                  <a:lnTo>
                    <a:pt x="3244640" y="2031326"/>
                  </a:lnTo>
                  <a:lnTo>
                    <a:pt x="0" y="2031326"/>
                  </a:lnTo>
                  <a:close/>
                </a:path>
              </a:pathLst>
            </a:custGeom>
            <a:solidFill>
              <a:srgbClr val="000000">
                <a:alpha val="0"/>
              </a:srgbClr>
            </a:solidFill>
          </p:spPr>
          <p:txBody>
            <a:bodyPr/>
            <a:lstStyle/>
            <a:p>
              <a:endParaRPr lang="el-GR"/>
            </a:p>
          </p:txBody>
        </p:sp>
        <p:sp>
          <p:nvSpPr>
            <p:cNvPr id="33" name="TextBox 33"/>
            <p:cNvSpPr txBox="1"/>
            <p:nvPr/>
          </p:nvSpPr>
          <p:spPr>
            <a:xfrm>
              <a:off x="0" y="-19050"/>
              <a:ext cx="3244640" cy="2050376"/>
            </a:xfrm>
            <a:prstGeom prst="rect">
              <a:avLst/>
            </a:prstGeom>
          </p:spPr>
          <p:txBody>
            <a:bodyPr lIns="0" tIns="0" rIns="0" bIns="0" rtlCol="0" anchor="ctr"/>
            <a:lstStyle/>
            <a:p>
              <a:pPr algn="ctr">
                <a:lnSpc>
                  <a:spcPts val="3600"/>
                </a:lnSpc>
              </a:pPr>
              <a:r>
                <a:rPr lang="en-US" sz="3000" b="1" dirty="0">
                  <a:solidFill>
                    <a:srgbClr val="19112C"/>
                  </a:solidFill>
                  <a:latin typeface="Arial Bold"/>
                  <a:ea typeface="Arial Bold"/>
                  <a:cs typeface="Arial Bold"/>
                  <a:sym typeface="Arial Bold"/>
                </a:rPr>
                <a:t>La idea </a:t>
              </a:r>
              <a:r>
                <a:rPr lang="en-US" sz="3000" b="1" dirty="0" err="1">
                  <a:solidFill>
                    <a:srgbClr val="19112C"/>
                  </a:solidFill>
                  <a:latin typeface="Arial Bold"/>
                  <a:ea typeface="Arial Bold"/>
                  <a:cs typeface="Arial Bold"/>
                  <a:sym typeface="Arial Bold"/>
                </a:rPr>
                <a:t>más</a:t>
              </a:r>
              <a:r>
                <a:rPr lang="en-US" sz="3000" b="1" dirty="0">
                  <a:solidFill>
                    <a:srgbClr val="19112C"/>
                  </a:solidFill>
                  <a:latin typeface="Arial Bold"/>
                  <a:ea typeface="Arial Bold"/>
                  <a:cs typeface="Arial Bold"/>
                  <a:sym typeface="Arial Bold"/>
                </a:rPr>
                <a:t> </a:t>
              </a:r>
              <a:r>
                <a:rPr lang="en-US" sz="3000" b="1" dirty="0" err="1">
                  <a:solidFill>
                    <a:srgbClr val="19112C"/>
                  </a:solidFill>
                  <a:latin typeface="Arial Bold"/>
                  <a:ea typeface="Arial Bold"/>
                  <a:cs typeface="Arial Bold"/>
                  <a:sym typeface="Arial Bold"/>
                </a:rPr>
                <a:t>creativa</a:t>
              </a:r>
              <a:endParaRPr lang="en-US" sz="3000" b="1" dirty="0">
                <a:solidFill>
                  <a:srgbClr val="19112C"/>
                </a:solidFill>
                <a:latin typeface="Arial Bold"/>
                <a:ea typeface="Arial Bold"/>
                <a:cs typeface="Arial Bold"/>
                <a:sym typeface="Arial Bold"/>
              </a:endParaRPr>
            </a:p>
          </p:txBody>
        </p:sp>
      </p:grpSp>
      <p:grpSp>
        <p:nvGrpSpPr>
          <p:cNvPr id="34" name="Group 34"/>
          <p:cNvGrpSpPr/>
          <p:nvPr/>
        </p:nvGrpSpPr>
        <p:grpSpPr>
          <a:xfrm>
            <a:off x="10434480" y="4014208"/>
            <a:ext cx="2783754" cy="1523495"/>
            <a:chOff x="0" y="0"/>
            <a:chExt cx="3711672" cy="2031326"/>
          </a:xfrm>
        </p:grpSpPr>
        <p:sp>
          <p:nvSpPr>
            <p:cNvPr id="35" name="Freeform 35"/>
            <p:cNvSpPr/>
            <p:nvPr/>
          </p:nvSpPr>
          <p:spPr>
            <a:xfrm>
              <a:off x="0" y="0"/>
              <a:ext cx="3711672" cy="2031326"/>
            </a:xfrm>
            <a:custGeom>
              <a:avLst/>
              <a:gdLst/>
              <a:ahLst/>
              <a:cxnLst/>
              <a:rect l="l" t="t" r="r" b="b"/>
              <a:pathLst>
                <a:path w="3711672" h="2031326">
                  <a:moveTo>
                    <a:pt x="0" y="0"/>
                  </a:moveTo>
                  <a:lnTo>
                    <a:pt x="3711672" y="0"/>
                  </a:lnTo>
                  <a:lnTo>
                    <a:pt x="3711672" y="2031326"/>
                  </a:lnTo>
                  <a:lnTo>
                    <a:pt x="0" y="2031326"/>
                  </a:lnTo>
                  <a:close/>
                </a:path>
              </a:pathLst>
            </a:custGeom>
            <a:solidFill>
              <a:srgbClr val="000000">
                <a:alpha val="0"/>
              </a:srgbClr>
            </a:solidFill>
          </p:spPr>
          <p:txBody>
            <a:bodyPr/>
            <a:lstStyle/>
            <a:p>
              <a:endParaRPr lang="el-GR"/>
            </a:p>
          </p:txBody>
        </p:sp>
        <p:sp>
          <p:nvSpPr>
            <p:cNvPr id="36" name="TextBox 36"/>
            <p:cNvSpPr txBox="1"/>
            <p:nvPr/>
          </p:nvSpPr>
          <p:spPr>
            <a:xfrm>
              <a:off x="0" y="-19050"/>
              <a:ext cx="3711672" cy="2050376"/>
            </a:xfrm>
            <a:prstGeom prst="rect">
              <a:avLst/>
            </a:prstGeom>
          </p:spPr>
          <p:txBody>
            <a:bodyPr lIns="0" tIns="0" rIns="0" bIns="0" rtlCol="0" anchor="ctr"/>
            <a:lstStyle/>
            <a:p>
              <a:pPr algn="ctr">
                <a:lnSpc>
                  <a:spcPts val="3600"/>
                </a:lnSpc>
              </a:pPr>
              <a:r>
                <a:rPr lang="en-US" sz="3000" b="1" dirty="0">
                  <a:solidFill>
                    <a:srgbClr val="19112C"/>
                  </a:solidFill>
                  <a:latin typeface="Arial Bold"/>
                  <a:ea typeface="Arial Bold"/>
                  <a:cs typeface="Arial Bold"/>
                  <a:sym typeface="Arial Bold"/>
                </a:rPr>
                <a:t>La major </a:t>
              </a:r>
              <a:r>
                <a:rPr lang="en-US" sz="3000" b="1" dirty="0" err="1">
                  <a:solidFill>
                    <a:srgbClr val="19112C"/>
                  </a:solidFill>
                  <a:latin typeface="Arial Bold"/>
                  <a:ea typeface="Arial Bold"/>
                  <a:cs typeface="Arial Bold"/>
                  <a:sym typeface="Arial Bold"/>
                </a:rPr>
                <a:t>colaboración</a:t>
              </a:r>
              <a:r>
                <a:rPr lang="en-US" sz="3000" b="1" dirty="0">
                  <a:solidFill>
                    <a:srgbClr val="19112C"/>
                  </a:solidFill>
                  <a:latin typeface="Arial Bold"/>
                  <a:ea typeface="Arial Bold"/>
                  <a:cs typeface="Arial Bold"/>
                  <a:sym typeface="Arial Bold"/>
                </a:rPr>
                <a:t> </a:t>
              </a:r>
              <a:r>
                <a:rPr lang="en-US" sz="3000" b="1" dirty="0" err="1">
                  <a:solidFill>
                    <a:srgbClr val="19112C"/>
                  </a:solidFill>
                  <a:latin typeface="Arial Bold"/>
                  <a:ea typeface="Arial Bold"/>
                  <a:cs typeface="Arial Bold"/>
                  <a:sym typeface="Arial Bold"/>
                </a:rPr>
                <a:t>en</a:t>
              </a:r>
              <a:r>
                <a:rPr lang="en-US" sz="3000" b="1" dirty="0">
                  <a:solidFill>
                    <a:srgbClr val="19112C"/>
                  </a:solidFill>
                  <a:latin typeface="Arial Bold"/>
                  <a:ea typeface="Arial Bold"/>
                  <a:cs typeface="Arial Bold"/>
                  <a:sym typeface="Arial Bold"/>
                </a:rPr>
                <a:t> </a:t>
              </a:r>
              <a:r>
                <a:rPr lang="en-US" sz="3000" b="1" dirty="0" err="1">
                  <a:solidFill>
                    <a:srgbClr val="19112C"/>
                  </a:solidFill>
                  <a:latin typeface="Arial Bold"/>
                  <a:ea typeface="Arial Bold"/>
                  <a:cs typeface="Arial Bold"/>
                  <a:sym typeface="Arial Bold"/>
                </a:rPr>
                <a:t>equipos</a:t>
              </a:r>
              <a:endParaRPr lang="en-US" sz="3000" b="1" dirty="0">
                <a:solidFill>
                  <a:srgbClr val="19112C"/>
                </a:solidFill>
                <a:latin typeface="Arial Bold"/>
                <a:ea typeface="Arial Bold"/>
                <a:cs typeface="Arial Bold"/>
                <a:sym typeface="Arial Bold"/>
              </a:endParaRPr>
            </a:p>
          </p:txBody>
        </p:sp>
      </p:grpSp>
      <p:pic>
        <p:nvPicPr>
          <p:cNvPr id="39" name="Picture 2" descr="Cofinanciado por el programa Erasmus+ de la Unión Europea Horizontal">
            <a:extLst>
              <a:ext uri="{FF2B5EF4-FFF2-40B4-BE49-F238E27FC236}">
                <a16:creationId xmlns:a16="http://schemas.microsoft.com/office/drawing/2014/main" id="{489CD257-C298-3FAF-0545-B6A968509AA0}"/>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a:off x="14110801" y="768080"/>
            <a:ext cx="2878200" cy="873228"/>
            <a:chOff x="0" y="0"/>
            <a:chExt cx="3837600" cy="1164304"/>
          </a:xfrm>
        </p:grpSpPr>
        <p:sp>
          <p:nvSpPr>
            <p:cNvPr id="20" name="Freeform 20"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8"/>
              <a:stretch>
                <a:fillRect t="-185" r="-1" b="-183"/>
              </a:stretch>
            </a:blipFill>
          </p:spPr>
          <p:txBody>
            <a:bodyPr/>
            <a:lstStyle/>
            <a:p>
              <a:endParaRPr lang="el-GR"/>
            </a:p>
          </p:txBody>
        </p:sp>
      </p:grpSp>
      <p:grpSp>
        <p:nvGrpSpPr>
          <p:cNvPr id="21" name="Group 21"/>
          <p:cNvGrpSpPr/>
          <p:nvPr/>
        </p:nvGrpSpPr>
        <p:grpSpPr>
          <a:xfrm>
            <a:off x="1283176" y="571612"/>
            <a:ext cx="11021785" cy="1137553"/>
            <a:chOff x="0" y="0"/>
            <a:chExt cx="14695714" cy="1516737"/>
          </a:xfrm>
        </p:grpSpPr>
        <p:sp>
          <p:nvSpPr>
            <p:cNvPr id="22" name="Freeform 22"/>
            <p:cNvSpPr/>
            <p:nvPr/>
          </p:nvSpPr>
          <p:spPr>
            <a:xfrm>
              <a:off x="0" y="0"/>
              <a:ext cx="14695714" cy="1516737"/>
            </a:xfrm>
            <a:custGeom>
              <a:avLst/>
              <a:gdLst/>
              <a:ahLst/>
              <a:cxnLst/>
              <a:rect l="l" t="t" r="r" b="b"/>
              <a:pathLst>
                <a:path w="14695714" h="1516737">
                  <a:moveTo>
                    <a:pt x="0" y="0"/>
                  </a:moveTo>
                  <a:lnTo>
                    <a:pt x="14695714" y="0"/>
                  </a:lnTo>
                  <a:lnTo>
                    <a:pt x="14695714" y="1516737"/>
                  </a:lnTo>
                  <a:lnTo>
                    <a:pt x="0" y="1516737"/>
                  </a:lnTo>
                  <a:close/>
                </a:path>
              </a:pathLst>
            </a:custGeom>
            <a:solidFill>
              <a:srgbClr val="000000">
                <a:alpha val="0"/>
              </a:srgbClr>
            </a:solidFill>
          </p:spPr>
          <p:txBody>
            <a:bodyPr/>
            <a:lstStyle/>
            <a:p>
              <a:endParaRPr lang="el-GR"/>
            </a:p>
          </p:txBody>
        </p:sp>
        <p:sp>
          <p:nvSpPr>
            <p:cNvPr id="23" name="TextBox 23"/>
            <p:cNvSpPr txBox="1"/>
            <p:nvPr/>
          </p:nvSpPr>
          <p:spPr>
            <a:xfrm>
              <a:off x="0" y="66675"/>
              <a:ext cx="14695714" cy="1450062"/>
            </a:xfrm>
            <a:prstGeom prst="rect">
              <a:avLst/>
            </a:prstGeom>
          </p:spPr>
          <p:txBody>
            <a:bodyPr lIns="0" tIns="0" rIns="0" bIns="0" rtlCol="0" anchor="ctr"/>
            <a:lstStyle/>
            <a:p>
              <a:pPr>
                <a:lnSpc>
                  <a:spcPts val="6480"/>
                </a:lnSpc>
              </a:pPr>
              <a:r>
                <a:rPr lang="en-US" sz="6000" b="1" dirty="0" err="1">
                  <a:solidFill>
                    <a:srgbClr val="8D5CFF"/>
                  </a:solidFill>
                  <a:latin typeface="Georgia Bold"/>
                  <a:ea typeface="Georgia Bold"/>
                  <a:cs typeface="Georgia Bold"/>
                  <a:sym typeface="Georgia Bold"/>
                </a:rPr>
                <a:t>Entonces</a:t>
              </a:r>
              <a:r>
                <a:rPr lang="en-US" sz="6000" b="1" dirty="0">
                  <a:solidFill>
                    <a:srgbClr val="8D5CFF"/>
                  </a:solidFill>
                  <a:latin typeface="Georgia Bold"/>
                  <a:ea typeface="Georgia Bold"/>
                  <a:cs typeface="Georgia Bold"/>
                  <a:sym typeface="Georgia Bold"/>
                </a:rPr>
                <a:t>, ¿</a:t>
              </a:r>
              <a:r>
                <a:rPr lang="en-US" sz="6000" b="1" dirty="0" err="1">
                  <a:solidFill>
                    <a:srgbClr val="8D5CFF"/>
                  </a:solidFill>
                  <a:latin typeface="Georgia Bold"/>
                  <a:ea typeface="Georgia Bold"/>
                  <a:cs typeface="Georgia Bold"/>
                  <a:sym typeface="Georgia Bold"/>
                </a:rPr>
                <a:t>quién</a:t>
              </a:r>
              <a:r>
                <a:rPr lang="en-US" sz="6000" b="1" dirty="0">
                  <a:solidFill>
                    <a:srgbClr val="8D5CFF"/>
                  </a:solidFill>
                  <a:latin typeface="Georgia Bold"/>
                  <a:ea typeface="Georgia Bold"/>
                  <a:cs typeface="Georgia Bold"/>
                  <a:sym typeface="Georgia Bold"/>
                </a:rPr>
                <a:t> </a:t>
              </a:r>
              <a:r>
                <a:rPr lang="en-US" sz="6000" b="1" dirty="0" err="1">
                  <a:solidFill>
                    <a:srgbClr val="8D5CFF"/>
                  </a:solidFill>
                  <a:latin typeface="Georgia Bold"/>
                  <a:ea typeface="Georgia Bold"/>
                  <a:cs typeface="Georgia Bold"/>
                  <a:sym typeface="Georgia Bold"/>
                </a:rPr>
                <a:t>eres</a:t>
              </a:r>
              <a:r>
                <a:rPr lang="en-US" sz="6000" b="1" dirty="0">
                  <a:solidFill>
                    <a:srgbClr val="8D5CFF"/>
                  </a:solidFill>
                  <a:latin typeface="Georgia Bold"/>
                  <a:ea typeface="Georgia Bold"/>
                  <a:cs typeface="Georgia Bold"/>
                  <a:sym typeface="Georgia Bold"/>
                </a:rPr>
                <a:t>?</a:t>
              </a:r>
            </a:p>
          </p:txBody>
        </p:sp>
      </p:grpSp>
      <p:grpSp>
        <p:nvGrpSpPr>
          <p:cNvPr id="24" name="Group 24"/>
          <p:cNvGrpSpPr>
            <a:grpSpLocks noChangeAspect="1"/>
          </p:cNvGrpSpPr>
          <p:nvPr/>
        </p:nvGrpSpPr>
        <p:grpSpPr>
          <a:xfrm>
            <a:off x="1532708" y="2526926"/>
            <a:ext cx="7382692" cy="5233149"/>
            <a:chOff x="0" y="0"/>
            <a:chExt cx="9843590" cy="6977532"/>
          </a:xfrm>
        </p:grpSpPr>
        <p:sp>
          <p:nvSpPr>
            <p:cNvPr id="25" name="Freeform 25" descr="Εικόνα που περιέχει άτομο, πινακίδα/σήμα  Το περιεχόμενο που δημιουργείται από AI ενδέχεται να είναι εσφαλμένο."/>
            <p:cNvSpPr/>
            <p:nvPr/>
          </p:nvSpPr>
          <p:spPr>
            <a:xfrm>
              <a:off x="0" y="0"/>
              <a:ext cx="9843643" cy="6977507"/>
            </a:xfrm>
            <a:custGeom>
              <a:avLst/>
              <a:gdLst/>
              <a:ahLst/>
              <a:cxnLst/>
              <a:rect l="l" t="t" r="r" b="b"/>
              <a:pathLst>
                <a:path w="9843643" h="6977507">
                  <a:moveTo>
                    <a:pt x="0" y="0"/>
                  </a:moveTo>
                  <a:lnTo>
                    <a:pt x="9843643" y="0"/>
                  </a:lnTo>
                  <a:lnTo>
                    <a:pt x="9843643" y="6977507"/>
                  </a:lnTo>
                  <a:lnTo>
                    <a:pt x="0" y="6977507"/>
                  </a:lnTo>
                  <a:lnTo>
                    <a:pt x="0" y="0"/>
                  </a:lnTo>
                  <a:close/>
                </a:path>
              </a:pathLst>
            </a:custGeom>
            <a:blipFill>
              <a:blip r:embed="rId9"/>
              <a:stretch>
                <a:fillRect/>
              </a:stretch>
            </a:blipFill>
          </p:spPr>
          <p:txBody>
            <a:bodyPr/>
            <a:lstStyle/>
            <a:p>
              <a:endParaRPr lang="el-GR"/>
            </a:p>
          </p:txBody>
        </p:sp>
      </p:grpSp>
      <p:grpSp>
        <p:nvGrpSpPr>
          <p:cNvPr id="26" name="Group 26"/>
          <p:cNvGrpSpPr/>
          <p:nvPr/>
        </p:nvGrpSpPr>
        <p:grpSpPr>
          <a:xfrm>
            <a:off x="11249019" y="3314013"/>
            <a:ext cx="5723272" cy="3658971"/>
            <a:chOff x="0" y="0"/>
            <a:chExt cx="7631030" cy="4878628"/>
          </a:xfrm>
        </p:grpSpPr>
        <p:sp>
          <p:nvSpPr>
            <p:cNvPr id="27" name="Freeform 27"/>
            <p:cNvSpPr/>
            <p:nvPr/>
          </p:nvSpPr>
          <p:spPr>
            <a:xfrm>
              <a:off x="12700" y="12700"/>
              <a:ext cx="7605649" cy="4853178"/>
            </a:xfrm>
            <a:custGeom>
              <a:avLst/>
              <a:gdLst/>
              <a:ahLst/>
              <a:cxnLst/>
              <a:rect l="l" t="t" r="r" b="b"/>
              <a:pathLst>
                <a:path w="7605649" h="4853178">
                  <a:moveTo>
                    <a:pt x="0" y="808863"/>
                  </a:moveTo>
                  <a:cubicBezTo>
                    <a:pt x="0" y="362204"/>
                    <a:pt x="362839" y="0"/>
                    <a:pt x="810387" y="0"/>
                  </a:cubicBezTo>
                  <a:lnTo>
                    <a:pt x="6795262" y="0"/>
                  </a:lnTo>
                  <a:cubicBezTo>
                    <a:pt x="7242810" y="0"/>
                    <a:pt x="7605649" y="362204"/>
                    <a:pt x="7605649" y="808863"/>
                  </a:cubicBezTo>
                  <a:lnTo>
                    <a:pt x="7605649" y="4044315"/>
                  </a:lnTo>
                  <a:cubicBezTo>
                    <a:pt x="7605649" y="4491101"/>
                    <a:pt x="7242810" y="4853178"/>
                    <a:pt x="6795262" y="4853178"/>
                  </a:cubicBezTo>
                  <a:lnTo>
                    <a:pt x="810387" y="4853178"/>
                  </a:lnTo>
                  <a:cubicBezTo>
                    <a:pt x="362839" y="4853178"/>
                    <a:pt x="0" y="4491101"/>
                    <a:pt x="0" y="4044315"/>
                  </a:cubicBezTo>
                  <a:close/>
                </a:path>
              </a:pathLst>
            </a:custGeom>
            <a:solidFill>
              <a:srgbClr val="8D5CFF"/>
            </a:solidFill>
          </p:spPr>
          <p:txBody>
            <a:bodyPr/>
            <a:lstStyle/>
            <a:p>
              <a:endParaRPr lang="el-GR"/>
            </a:p>
          </p:txBody>
        </p:sp>
        <p:sp>
          <p:nvSpPr>
            <p:cNvPr id="28" name="Freeform 28"/>
            <p:cNvSpPr/>
            <p:nvPr/>
          </p:nvSpPr>
          <p:spPr>
            <a:xfrm>
              <a:off x="0" y="0"/>
              <a:ext cx="7631049" cy="4878578"/>
            </a:xfrm>
            <a:custGeom>
              <a:avLst/>
              <a:gdLst/>
              <a:ahLst/>
              <a:cxnLst/>
              <a:rect l="l" t="t" r="r" b="b"/>
              <a:pathLst>
                <a:path w="7631049" h="4878578">
                  <a:moveTo>
                    <a:pt x="0" y="821563"/>
                  </a:moveTo>
                  <a:cubicBezTo>
                    <a:pt x="0" y="367792"/>
                    <a:pt x="368554" y="0"/>
                    <a:pt x="823087" y="0"/>
                  </a:cubicBezTo>
                  <a:lnTo>
                    <a:pt x="6807962" y="0"/>
                  </a:lnTo>
                  <a:lnTo>
                    <a:pt x="6807962" y="12700"/>
                  </a:lnTo>
                  <a:lnTo>
                    <a:pt x="6807962" y="0"/>
                  </a:lnTo>
                  <a:cubicBezTo>
                    <a:pt x="7262495" y="0"/>
                    <a:pt x="7631049" y="367792"/>
                    <a:pt x="7631049" y="821563"/>
                  </a:cubicBezTo>
                  <a:lnTo>
                    <a:pt x="7618349" y="821563"/>
                  </a:lnTo>
                  <a:lnTo>
                    <a:pt x="7631049" y="821563"/>
                  </a:lnTo>
                  <a:lnTo>
                    <a:pt x="7631049" y="4057015"/>
                  </a:lnTo>
                  <a:lnTo>
                    <a:pt x="7618349" y="4057015"/>
                  </a:lnTo>
                  <a:lnTo>
                    <a:pt x="7631049" y="4057015"/>
                  </a:lnTo>
                  <a:cubicBezTo>
                    <a:pt x="7631049" y="4510786"/>
                    <a:pt x="7262495" y="4878578"/>
                    <a:pt x="6807962" y="4878578"/>
                  </a:cubicBezTo>
                  <a:lnTo>
                    <a:pt x="6807962" y="4865878"/>
                  </a:lnTo>
                  <a:lnTo>
                    <a:pt x="6807962" y="4878578"/>
                  </a:lnTo>
                  <a:lnTo>
                    <a:pt x="823087" y="4878578"/>
                  </a:lnTo>
                  <a:lnTo>
                    <a:pt x="823087" y="4865878"/>
                  </a:lnTo>
                  <a:lnTo>
                    <a:pt x="823087" y="4878578"/>
                  </a:lnTo>
                  <a:cubicBezTo>
                    <a:pt x="368554" y="4878578"/>
                    <a:pt x="0" y="4510786"/>
                    <a:pt x="0" y="4057015"/>
                  </a:cubicBezTo>
                  <a:lnTo>
                    <a:pt x="0" y="821563"/>
                  </a:lnTo>
                  <a:lnTo>
                    <a:pt x="12700" y="821563"/>
                  </a:lnTo>
                  <a:lnTo>
                    <a:pt x="0" y="821563"/>
                  </a:lnTo>
                  <a:moveTo>
                    <a:pt x="25400" y="821563"/>
                  </a:moveTo>
                  <a:lnTo>
                    <a:pt x="25400" y="4057015"/>
                  </a:lnTo>
                  <a:lnTo>
                    <a:pt x="12700" y="4057015"/>
                  </a:lnTo>
                  <a:lnTo>
                    <a:pt x="25400" y="4057015"/>
                  </a:lnTo>
                  <a:cubicBezTo>
                    <a:pt x="25400" y="4496689"/>
                    <a:pt x="382524" y="4853178"/>
                    <a:pt x="823087" y="4853178"/>
                  </a:cubicBezTo>
                  <a:lnTo>
                    <a:pt x="6807962" y="4853178"/>
                  </a:lnTo>
                  <a:cubicBezTo>
                    <a:pt x="7248525" y="4853178"/>
                    <a:pt x="7605649" y="4496689"/>
                    <a:pt x="7605649" y="4057015"/>
                  </a:cubicBezTo>
                  <a:lnTo>
                    <a:pt x="7605649" y="821563"/>
                  </a:lnTo>
                  <a:cubicBezTo>
                    <a:pt x="7605649" y="381889"/>
                    <a:pt x="7248525" y="25400"/>
                    <a:pt x="6807962" y="25400"/>
                  </a:cubicBezTo>
                  <a:lnTo>
                    <a:pt x="823087" y="25400"/>
                  </a:lnTo>
                  <a:lnTo>
                    <a:pt x="823087" y="12700"/>
                  </a:lnTo>
                  <a:lnTo>
                    <a:pt x="823087" y="25400"/>
                  </a:lnTo>
                  <a:cubicBezTo>
                    <a:pt x="382524" y="25400"/>
                    <a:pt x="25400" y="381889"/>
                    <a:pt x="25400" y="821563"/>
                  </a:cubicBezTo>
                  <a:close/>
                </a:path>
              </a:pathLst>
            </a:custGeom>
            <a:solidFill>
              <a:srgbClr val="8D5CFF"/>
            </a:solidFill>
          </p:spPr>
          <p:txBody>
            <a:bodyPr/>
            <a:lstStyle/>
            <a:p>
              <a:endParaRPr lang="el-GR"/>
            </a:p>
          </p:txBody>
        </p:sp>
      </p:grpSp>
      <p:sp>
        <p:nvSpPr>
          <p:cNvPr id="29" name="TextBox 29"/>
          <p:cNvSpPr txBox="1"/>
          <p:nvPr/>
        </p:nvSpPr>
        <p:spPr>
          <a:xfrm>
            <a:off x="11944130" y="4642488"/>
            <a:ext cx="4333048" cy="1231106"/>
          </a:xfrm>
          <a:prstGeom prst="rect">
            <a:avLst/>
          </a:prstGeom>
        </p:spPr>
        <p:txBody>
          <a:bodyPr lIns="0" tIns="0" rIns="0" bIns="0" rtlCol="0" anchor="t">
            <a:spAutoFit/>
          </a:bodyPr>
          <a:lstStyle/>
          <a:p>
            <a:pPr algn="ctr">
              <a:lnSpc>
                <a:spcPts val="3236"/>
              </a:lnSpc>
            </a:pPr>
            <a:r>
              <a:rPr lang="es-ES" sz="3330" dirty="0">
                <a:solidFill>
                  <a:srgbClr val="FFFFFF"/>
                </a:solidFill>
                <a:latin typeface="Arial"/>
                <a:ea typeface="Arial"/>
                <a:cs typeface="Arial"/>
                <a:sym typeface="Arial"/>
              </a:rPr>
              <a:t>Juguemos a un pequeño juego para conocernos mejor...</a:t>
            </a:r>
            <a:endParaRPr lang="en-US" sz="3330" dirty="0">
              <a:solidFill>
                <a:srgbClr val="FFFFFF"/>
              </a:solidFill>
              <a:latin typeface="Arial"/>
              <a:ea typeface="Arial"/>
              <a:cs typeface="Arial"/>
              <a:sym typeface="Arial"/>
            </a:endParaRPr>
          </a:p>
        </p:txBody>
      </p:sp>
      <p:pic>
        <p:nvPicPr>
          <p:cNvPr id="30" name="Picture 2" descr="Cofinanciado por el programa Erasmus+ de la Unión Europea Horizontal">
            <a:extLst>
              <a:ext uri="{FF2B5EF4-FFF2-40B4-BE49-F238E27FC236}">
                <a16:creationId xmlns:a16="http://schemas.microsoft.com/office/drawing/2014/main" id="{8BED1785-AB18-1D8E-8FC8-643AACC871D6}"/>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sp>
        <p:nvSpPr>
          <p:cNvPr id="18" name="TextBox 18"/>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19" name="Group 19"/>
          <p:cNvGrpSpPr>
            <a:grpSpLocks noChangeAspect="1"/>
          </p:cNvGrpSpPr>
          <p:nvPr/>
        </p:nvGrpSpPr>
        <p:grpSpPr>
          <a:xfrm rot="-10619682">
            <a:off x="8731239" y="-3418856"/>
            <a:ext cx="13200597" cy="12706123"/>
            <a:chOff x="0" y="0"/>
            <a:chExt cx="17600796" cy="16941498"/>
          </a:xfrm>
        </p:grpSpPr>
        <p:sp>
          <p:nvSpPr>
            <p:cNvPr id="20" name="Freeform 20"/>
            <p:cNvSpPr/>
            <p:nvPr/>
          </p:nvSpPr>
          <p:spPr>
            <a:xfrm flipH="1">
              <a:off x="0" y="0"/>
              <a:ext cx="17600803" cy="16941546"/>
            </a:xfrm>
            <a:custGeom>
              <a:avLst/>
              <a:gdLst/>
              <a:ahLst/>
              <a:cxnLst/>
              <a:rect l="l" t="t" r="r" b="b"/>
              <a:pathLst>
                <a:path w="17600803" h="16941546">
                  <a:moveTo>
                    <a:pt x="17600803" y="0"/>
                  </a:moveTo>
                  <a:lnTo>
                    <a:pt x="0" y="0"/>
                  </a:lnTo>
                  <a:lnTo>
                    <a:pt x="0" y="16941546"/>
                  </a:lnTo>
                  <a:lnTo>
                    <a:pt x="17600803" y="16941546"/>
                  </a:lnTo>
                  <a:lnTo>
                    <a:pt x="17600803" y="0"/>
                  </a:lnTo>
                  <a:close/>
                </a:path>
              </a:pathLst>
            </a:custGeom>
            <a:blipFill>
              <a:blip r:embed="rId8"/>
              <a:stretch>
                <a:fillRect b="-43"/>
              </a:stretch>
            </a:blipFill>
          </p:spPr>
          <p:txBody>
            <a:bodyPr/>
            <a:lstStyle/>
            <a:p>
              <a:endParaRPr lang="el-GR"/>
            </a:p>
          </p:txBody>
        </p:sp>
      </p:grpSp>
      <p:grpSp>
        <p:nvGrpSpPr>
          <p:cNvPr id="21" name="Group 21"/>
          <p:cNvGrpSpPr>
            <a:grpSpLocks noChangeAspect="1"/>
          </p:cNvGrpSpPr>
          <p:nvPr/>
        </p:nvGrpSpPr>
        <p:grpSpPr>
          <a:xfrm>
            <a:off x="9589667" y="189735"/>
            <a:ext cx="8676274" cy="8738796"/>
            <a:chOff x="0" y="0"/>
            <a:chExt cx="13115528" cy="13210040"/>
          </a:xfrm>
        </p:grpSpPr>
        <p:sp>
          <p:nvSpPr>
            <p:cNvPr id="22" name="Freeform 22"/>
            <p:cNvSpPr/>
            <p:nvPr/>
          </p:nvSpPr>
          <p:spPr>
            <a:xfrm>
              <a:off x="0" y="0"/>
              <a:ext cx="13115544" cy="13210032"/>
            </a:xfrm>
            <a:custGeom>
              <a:avLst/>
              <a:gdLst/>
              <a:ahLst/>
              <a:cxnLst/>
              <a:rect l="l" t="t" r="r" b="b"/>
              <a:pathLst>
                <a:path w="13115544" h="13210032">
                  <a:moveTo>
                    <a:pt x="0" y="0"/>
                  </a:moveTo>
                  <a:lnTo>
                    <a:pt x="13115544" y="0"/>
                  </a:lnTo>
                  <a:lnTo>
                    <a:pt x="13115544" y="13210032"/>
                  </a:lnTo>
                  <a:lnTo>
                    <a:pt x="0" y="13210032"/>
                  </a:lnTo>
                  <a:lnTo>
                    <a:pt x="0" y="0"/>
                  </a:lnTo>
                  <a:close/>
                </a:path>
              </a:pathLst>
            </a:custGeom>
            <a:blipFill>
              <a:blip r:embed="rId9"/>
              <a:stretch>
                <a:fillRect t="-17338" r="-50246" b="-31833"/>
              </a:stretch>
            </a:blipFill>
          </p:spPr>
          <p:txBody>
            <a:bodyPr/>
            <a:lstStyle/>
            <a:p>
              <a:endParaRPr lang="el-GR"/>
            </a:p>
          </p:txBody>
        </p:sp>
      </p:grpSp>
      <p:grpSp>
        <p:nvGrpSpPr>
          <p:cNvPr id="23" name="Group 23"/>
          <p:cNvGrpSpPr/>
          <p:nvPr/>
        </p:nvGrpSpPr>
        <p:grpSpPr>
          <a:xfrm>
            <a:off x="846620" y="547688"/>
            <a:ext cx="9091683" cy="1988345"/>
            <a:chOff x="0" y="0"/>
            <a:chExt cx="12122244" cy="2651126"/>
          </a:xfrm>
        </p:grpSpPr>
        <p:sp>
          <p:nvSpPr>
            <p:cNvPr id="24" name="Freeform 24"/>
            <p:cNvSpPr/>
            <p:nvPr/>
          </p:nvSpPr>
          <p:spPr>
            <a:xfrm>
              <a:off x="0" y="0"/>
              <a:ext cx="12122244" cy="2651126"/>
            </a:xfrm>
            <a:custGeom>
              <a:avLst/>
              <a:gdLst/>
              <a:ahLst/>
              <a:cxnLst/>
              <a:rect l="l" t="t" r="r" b="b"/>
              <a:pathLst>
                <a:path w="12122244" h="2651126">
                  <a:moveTo>
                    <a:pt x="0" y="0"/>
                  </a:moveTo>
                  <a:lnTo>
                    <a:pt x="12122244" y="0"/>
                  </a:lnTo>
                  <a:lnTo>
                    <a:pt x="12122244" y="2651126"/>
                  </a:lnTo>
                  <a:lnTo>
                    <a:pt x="0" y="2651126"/>
                  </a:lnTo>
                  <a:close/>
                </a:path>
              </a:pathLst>
            </a:custGeom>
            <a:solidFill>
              <a:srgbClr val="000000">
                <a:alpha val="0"/>
              </a:srgbClr>
            </a:solidFill>
          </p:spPr>
          <p:txBody>
            <a:bodyPr/>
            <a:lstStyle/>
            <a:p>
              <a:endParaRPr lang="el-GR"/>
            </a:p>
          </p:txBody>
        </p:sp>
        <p:sp>
          <p:nvSpPr>
            <p:cNvPr id="25" name="TextBox 25"/>
            <p:cNvSpPr txBox="1"/>
            <p:nvPr/>
          </p:nvSpPr>
          <p:spPr>
            <a:xfrm>
              <a:off x="0" y="66675"/>
              <a:ext cx="12122244" cy="2584451"/>
            </a:xfrm>
            <a:prstGeom prst="rect">
              <a:avLst/>
            </a:prstGeom>
          </p:spPr>
          <p:txBody>
            <a:bodyPr lIns="0" tIns="0" rIns="0" bIns="0" rtlCol="0" anchor="ctr"/>
            <a:lstStyle/>
            <a:p>
              <a:pPr>
                <a:lnSpc>
                  <a:spcPts val="7128"/>
                </a:lnSpc>
              </a:pPr>
              <a:r>
                <a:rPr lang="en-US" sz="6600" b="1" dirty="0" err="1">
                  <a:solidFill>
                    <a:srgbClr val="8D5CFF"/>
                  </a:solidFill>
                  <a:latin typeface="Georgia Bold"/>
                  <a:ea typeface="Georgia Bold"/>
                  <a:cs typeface="Georgia Bold"/>
                  <a:sym typeface="Georgia Bold"/>
                </a:rPr>
                <a:t>Reflexión</a:t>
              </a:r>
              <a:endParaRPr lang="en-US" sz="6600" b="1" dirty="0">
                <a:solidFill>
                  <a:srgbClr val="8D5CFF"/>
                </a:solidFill>
                <a:latin typeface="Georgia Bold"/>
                <a:ea typeface="Georgia Bold"/>
                <a:cs typeface="Georgia Bold"/>
                <a:sym typeface="Georgia Bold"/>
              </a:endParaRPr>
            </a:p>
          </p:txBody>
        </p:sp>
      </p:grpSp>
      <p:sp>
        <p:nvSpPr>
          <p:cNvPr id="26" name="TextBox 26"/>
          <p:cNvSpPr txBox="1"/>
          <p:nvPr/>
        </p:nvSpPr>
        <p:spPr>
          <a:xfrm>
            <a:off x="846620" y="2267286"/>
            <a:ext cx="9512189" cy="6501780"/>
          </a:xfrm>
          <a:prstGeom prst="rect">
            <a:avLst/>
          </a:prstGeom>
        </p:spPr>
        <p:txBody>
          <a:bodyPr lIns="0" tIns="0" rIns="0" bIns="0" rtlCol="0" anchor="t">
            <a:spAutoFit/>
          </a:bodyPr>
          <a:lstStyle/>
          <a:p>
            <a:pPr marL="777243" lvl="1" indent="-388622">
              <a:lnSpc>
                <a:spcPts val="3888"/>
              </a:lnSpc>
              <a:buFont typeface="Arial"/>
              <a:buChar char="•"/>
            </a:pPr>
            <a:r>
              <a:rPr lang="es-ES" sz="3600" dirty="0">
                <a:solidFill>
                  <a:srgbClr val="19112C"/>
                </a:solidFill>
                <a:latin typeface="Arial"/>
                <a:ea typeface="Arial"/>
                <a:cs typeface="Arial"/>
                <a:sym typeface="Arial"/>
              </a:rPr>
              <a:t>En general, ¿qué opinas de este </a:t>
            </a:r>
            <a:r>
              <a:rPr lang="es-ES" sz="3600" dirty="0" err="1">
                <a:solidFill>
                  <a:srgbClr val="19112C"/>
                </a:solidFill>
                <a:latin typeface="Arial"/>
                <a:ea typeface="Arial"/>
                <a:cs typeface="Arial"/>
                <a:sym typeface="Arial"/>
              </a:rPr>
              <a:t>ideathon</a:t>
            </a:r>
            <a:r>
              <a:rPr lang="es-ES" sz="3600" dirty="0">
                <a:solidFill>
                  <a:srgbClr val="19112C"/>
                </a:solidFill>
                <a:latin typeface="Arial"/>
                <a:ea typeface="Arial"/>
                <a:cs typeface="Arial"/>
                <a:sym typeface="Arial"/>
              </a:rPr>
              <a:t>?
¿Qué nuevos conocimientos te han ayudado a obtener este </a:t>
            </a:r>
            <a:r>
              <a:rPr lang="es-ES" sz="3600" dirty="0" err="1">
                <a:solidFill>
                  <a:srgbClr val="19112C"/>
                </a:solidFill>
                <a:latin typeface="Arial"/>
                <a:ea typeface="Arial"/>
                <a:cs typeface="Arial"/>
                <a:sym typeface="Arial"/>
              </a:rPr>
              <a:t>ideathon</a:t>
            </a:r>
            <a:r>
              <a:rPr lang="es-ES" sz="3600" dirty="0">
                <a:solidFill>
                  <a:srgbClr val="19112C"/>
                </a:solidFill>
                <a:latin typeface="Arial"/>
                <a:ea typeface="Arial"/>
                <a:cs typeface="Arial"/>
                <a:sym typeface="Arial"/>
              </a:rPr>
              <a:t>?
¿Cómo te ayudó el trabajo en equipo a percibir los desafíos y las soluciones de forma diferente?
¿Crees que tu posición como mujer puede influir en la forma en que trabajas y tomas decisiones?
¿Hasta qué punto crees que podrás contribuir a la transición sostenible del sector textil, o de cualquier sector?</a:t>
            </a:r>
            <a:endParaRPr lang="en-US" sz="3600" dirty="0">
              <a:solidFill>
                <a:srgbClr val="19112C"/>
              </a:solidFill>
              <a:latin typeface="Arial"/>
              <a:ea typeface="Arial"/>
              <a:cs typeface="Arial"/>
              <a:sym typeface="Arial"/>
            </a:endParaRPr>
          </a:p>
        </p:txBody>
      </p:sp>
      <p:pic>
        <p:nvPicPr>
          <p:cNvPr id="27" name="Picture 2" descr="Cofinanciado por el programa Erasmus+ de la Unión Europea Horizontal">
            <a:extLst>
              <a:ext uri="{FF2B5EF4-FFF2-40B4-BE49-F238E27FC236}">
                <a16:creationId xmlns:a16="http://schemas.microsoft.com/office/drawing/2014/main" id="{3865CC7D-54CB-8DC8-FAEC-06472A17421C}"/>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1052204" y="452011"/>
            <a:ext cx="2882265" cy="1403886"/>
            <a:chOff x="0" y="0"/>
            <a:chExt cx="3843020" cy="1871848"/>
          </a:xfrm>
        </p:grpSpPr>
        <p:sp>
          <p:nvSpPr>
            <p:cNvPr id="5" name="Freeform 5"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2"/>
              <a:stretch>
                <a:fillRect l="-33" r="-33"/>
              </a:stretch>
            </a:blipFill>
          </p:spPr>
          <p:txBody>
            <a:bodyPr/>
            <a:lstStyle/>
            <a:p>
              <a:endParaRPr lang="el-GR"/>
            </a:p>
          </p:txBody>
        </p:sp>
      </p:grpSp>
      <p:grpSp>
        <p:nvGrpSpPr>
          <p:cNvPr id="8" name="Group 8"/>
          <p:cNvGrpSpPr>
            <a:grpSpLocks noChangeAspect="1"/>
          </p:cNvGrpSpPr>
          <p:nvPr/>
        </p:nvGrpSpPr>
        <p:grpSpPr>
          <a:xfrm>
            <a:off x="6565846" y="9084780"/>
            <a:ext cx="1863449" cy="457211"/>
            <a:chOff x="0" y="0"/>
            <a:chExt cx="2484598" cy="609614"/>
          </a:xfrm>
        </p:grpSpPr>
        <p:sp>
          <p:nvSpPr>
            <p:cNvPr id="9" name="Freeform 9"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10" name="Group 10"/>
          <p:cNvGrpSpPr>
            <a:grpSpLocks noChangeAspect="1"/>
          </p:cNvGrpSpPr>
          <p:nvPr/>
        </p:nvGrpSpPr>
        <p:grpSpPr>
          <a:xfrm>
            <a:off x="8782690" y="9179158"/>
            <a:ext cx="1155611" cy="312497"/>
            <a:chOff x="0" y="0"/>
            <a:chExt cx="1540814" cy="416663"/>
          </a:xfrm>
        </p:grpSpPr>
        <p:sp>
          <p:nvSpPr>
            <p:cNvPr id="11" name="Freeform 11"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2" name="Group 12"/>
          <p:cNvGrpSpPr>
            <a:grpSpLocks noChangeAspect="1"/>
          </p:cNvGrpSpPr>
          <p:nvPr/>
        </p:nvGrpSpPr>
        <p:grpSpPr>
          <a:xfrm>
            <a:off x="10358809" y="8928531"/>
            <a:ext cx="856746" cy="856746"/>
            <a:chOff x="0" y="0"/>
            <a:chExt cx="1142328" cy="1142328"/>
          </a:xfrm>
        </p:grpSpPr>
        <p:sp>
          <p:nvSpPr>
            <p:cNvPr id="13" name="Freeform 13"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4" name="Group 14"/>
          <p:cNvGrpSpPr>
            <a:grpSpLocks noChangeAspect="1"/>
          </p:cNvGrpSpPr>
          <p:nvPr/>
        </p:nvGrpSpPr>
        <p:grpSpPr>
          <a:xfrm>
            <a:off x="11637112" y="9129872"/>
            <a:ext cx="1374778" cy="457211"/>
            <a:chOff x="0" y="0"/>
            <a:chExt cx="1833038" cy="609614"/>
          </a:xfrm>
        </p:grpSpPr>
        <p:sp>
          <p:nvSpPr>
            <p:cNvPr id="15" name="Freeform 15"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6" name="Group 16"/>
          <p:cNvGrpSpPr>
            <a:grpSpLocks noChangeAspect="1"/>
          </p:cNvGrpSpPr>
          <p:nvPr/>
        </p:nvGrpSpPr>
        <p:grpSpPr>
          <a:xfrm>
            <a:off x="13019231" y="9000888"/>
            <a:ext cx="2648887" cy="715178"/>
            <a:chOff x="0" y="0"/>
            <a:chExt cx="3531849" cy="953571"/>
          </a:xfrm>
        </p:grpSpPr>
        <p:sp>
          <p:nvSpPr>
            <p:cNvPr id="17" name="Freeform 17"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8" name="Group 18"/>
          <p:cNvGrpSpPr>
            <a:grpSpLocks noChangeAspect="1"/>
          </p:cNvGrpSpPr>
          <p:nvPr/>
        </p:nvGrpSpPr>
        <p:grpSpPr>
          <a:xfrm>
            <a:off x="15413295" y="9158185"/>
            <a:ext cx="2028087" cy="360735"/>
            <a:chOff x="0" y="0"/>
            <a:chExt cx="2704115" cy="480980"/>
          </a:xfrm>
        </p:grpSpPr>
        <p:sp>
          <p:nvSpPr>
            <p:cNvPr id="19" name="Freeform 19"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20" name="Freeform 20"/>
          <p:cNvSpPr/>
          <p:nvPr/>
        </p:nvSpPr>
        <p:spPr>
          <a:xfrm>
            <a:off x="6736854" y="1855898"/>
            <a:ext cx="5247282" cy="5247282"/>
          </a:xfrm>
          <a:custGeom>
            <a:avLst/>
            <a:gdLst/>
            <a:ahLst/>
            <a:cxnLst/>
            <a:rect l="l" t="t" r="r" b="b"/>
            <a:pathLst>
              <a:path w="5247282" h="5247282">
                <a:moveTo>
                  <a:pt x="0" y="0"/>
                </a:moveTo>
                <a:lnTo>
                  <a:pt x="5247282" y="0"/>
                </a:lnTo>
                <a:lnTo>
                  <a:pt x="5247282" y="5247281"/>
                </a:lnTo>
                <a:lnTo>
                  <a:pt x="0" y="5247281"/>
                </a:lnTo>
                <a:lnTo>
                  <a:pt x="0" y="0"/>
                </a:lnTo>
                <a:close/>
              </a:path>
            </a:pathLst>
          </a:custGeom>
          <a:blipFill>
            <a:blip r:embed="rId9"/>
            <a:stretch>
              <a:fillRect/>
            </a:stretch>
          </a:blipFill>
        </p:spPr>
        <p:txBody>
          <a:bodyPr/>
          <a:lstStyle/>
          <a:p>
            <a:endParaRPr lang="el-GR"/>
          </a:p>
        </p:txBody>
      </p:sp>
      <p:sp>
        <p:nvSpPr>
          <p:cNvPr id="21" name="TextBox 21"/>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sp>
        <p:nvSpPr>
          <p:cNvPr id="22" name="TextBox 22"/>
          <p:cNvSpPr txBox="1"/>
          <p:nvPr/>
        </p:nvSpPr>
        <p:spPr>
          <a:xfrm>
            <a:off x="2873987" y="7670970"/>
            <a:ext cx="12941412" cy="768096"/>
          </a:xfrm>
          <a:prstGeom prst="rect">
            <a:avLst/>
          </a:prstGeom>
        </p:spPr>
        <p:txBody>
          <a:bodyPr lIns="0" tIns="0" rIns="0" bIns="0" rtlCol="0" anchor="t">
            <a:spAutoFit/>
          </a:bodyPr>
          <a:lstStyle/>
          <a:p>
            <a:pPr>
              <a:lnSpc>
                <a:spcPts val="5832"/>
              </a:lnSpc>
            </a:pPr>
            <a:r>
              <a:rPr lang="es-ES" sz="5400" b="1" dirty="0">
                <a:solidFill>
                  <a:srgbClr val="C0FF99"/>
                </a:solidFill>
                <a:latin typeface="Georgia Bold"/>
                <a:ea typeface="Georgia Bold"/>
                <a:cs typeface="Georgia Bold"/>
                <a:sym typeface="Georgia Bold"/>
              </a:rPr>
              <a:t>¿Qué te ha parecido este </a:t>
            </a:r>
            <a:r>
              <a:rPr lang="es-ES" sz="5400" b="1" dirty="0" err="1">
                <a:solidFill>
                  <a:srgbClr val="C0FF99"/>
                </a:solidFill>
                <a:latin typeface="Georgia Bold"/>
                <a:ea typeface="Georgia Bold"/>
                <a:cs typeface="Georgia Bold"/>
                <a:sym typeface="Georgia Bold"/>
              </a:rPr>
              <a:t>Ideathon</a:t>
            </a:r>
            <a:r>
              <a:rPr lang="es-ES" sz="5400" b="1" dirty="0">
                <a:solidFill>
                  <a:srgbClr val="C0FF99"/>
                </a:solidFill>
                <a:latin typeface="Georgia Bold"/>
                <a:ea typeface="Georgia Bold"/>
                <a:cs typeface="Georgia Bold"/>
                <a:sym typeface="Georgia Bold"/>
              </a:rPr>
              <a:t>?</a:t>
            </a:r>
            <a:endParaRPr lang="en-US" sz="5400" b="1" dirty="0">
              <a:solidFill>
                <a:srgbClr val="C0FF99"/>
              </a:solidFill>
              <a:latin typeface="Georgia Bold"/>
              <a:ea typeface="Georgia Bold"/>
              <a:cs typeface="Georgia Bold"/>
              <a:sym typeface="Georgia Bold"/>
            </a:endParaRPr>
          </a:p>
        </p:txBody>
      </p:sp>
      <p:pic>
        <p:nvPicPr>
          <p:cNvPr id="23" name="Picture 2" descr="Cofinanciado por el programa Erasmus+ de la Unión Europea Horizontal">
            <a:extLst>
              <a:ext uri="{FF2B5EF4-FFF2-40B4-BE49-F238E27FC236}">
                <a16:creationId xmlns:a16="http://schemas.microsoft.com/office/drawing/2014/main" id="{75E51AC6-D2F9-0681-86EA-6A111A9046D0}"/>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grpSp>
        <p:nvGrpSpPr>
          <p:cNvPr id="18" name="Group 18"/>
          <p:cNvGrpSpPr>
            <a:grpSpLocks noChangeAspect="1"/>
          </p:cNvGrpSpPr>
          <p:nvPr/>
        </p:nvGrpSpPr>
        <p:grpSpPr>
          <a:xfrm>
            <a:off x="9002023" y="0"/>
            <a:ext cx="9293984" cy="8703900"/>
            <a:chOff x="0" y="0"/>
            <a:chExt cx="15261350" cy="14292392"/>
          </a:xfrm>
        </p:grpSpPr>
        <p:sp>
          <p:nvSpPr>
            <p:cNvPr id="19" name="Freeform 19"/>
            <p:cNvSpPr/>
            <p:nvPr/>
          </p:nvSpPr>
          <p:spPr>
            <a:xfrm>
              <a:off x="0" y="0"/>
              <a:ext cx="15261337" cy="14292453"/>
            </a:xfrm>
            <a:custGeom>
              <a:avLst/>
              <a:gdLst/>
              <a:ahLst/>
              <a:cxnLst/>
              <a:rect l="l" t="t" r="r" b="b"/>
              <a:pathLst>
                <a:path w="15261337" h="14292453">
                  <a:moveTo>
                    <a:pt x="0" y="0"/>
                  </a:moveTo>
                  <a:lnTo>
                    <a:pt x="15261337" y="0"/>
                  </a:lnTo>
                  <a:lnTo>
                    <a:pt x="15261337" y="14292453"/>
                  </a:lnTo>
                  <a:lnTo>
                    <a:pt x="0" y="14292453"/>
                  </a:lnTo>
                  <a:lnTo>
                    <a:pt x="0" y="0"/>
                  </a:lnTo>
                  <a:close/>
                </a:path>
              </a:pathLst>
            </a:custGeom>
            <a:blipFill>
              <a:blip r:embed="rId8"/>
              <a:stretch>
                <a:fillRect t="-41703" r="-37810"/>
              </a:stretch>
            </a:blipFill>
          </p:spPr>
          <p:txBody>
            <a:bodyPr/>
            <a:lstStyle/>
            <a:p>
              <a:endParaRPr lang="el-GR"/>
            </a:p>
          </p:txBody>
        </p:sp>
      </p:grpSp>
      <p:grpSp>
        <p:nvGrpSpPr>
          <p:cNvPr id="20" name="Group 20"/>
          <p:cNvGrpSpPr>
            <a:grpSpLocks noChangeAspect="1"/>
          </p:cNvGrpSpPr>
          <p:nvPr/>
        </p:nvGrpSpPr>
        <p:grpSpPr>
          <a:xfrm>
            <a:off x="1330659" y="685800"/>
            <a:ext cx="2878200" cy="873228"/>
            <a:chOff x="0" y="0"/>
            <a:chExt cx="3837600" cy="1164304"/>
          </a:xfrm>
        </p:grpSpPr>
        <p:sp>
          <p:nvSpPr>
            <p:cNvPr id="21" name="Freeform 21"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9"/>
              <a:stretch>
                <a:fillRect t="-185" r="-1" b="-183"/>
              </a:stretch>
            </a:blipFill>
          </p:spPr>
          <p:txBody>
            <a:bodyPr/>
            <a:lstStyle/>
            <a:p>
              <a:endParaRPr lang="el-GR"/>
            </a:p>
          </p:txBody>
        </p:sp>
      </p:grpSp>
      <p:sp>
        <p:nvSpPr>
          <p:cNvPr id="22" name="Freeform 22"/>
          <p:cNvSpPr/>
          <p:nvPr/>
        </p:nvSpPr>
        <p:spPr>
          <a:xfrm>
            <a:off x="1156256" y="3587035"/>
            <a:ext cx="1041328" cy="1041328"/>
          </a:xfrm>
          <a:custGeom>
            <a:avLst/>
            <a:gdLst/>
            <a:ahLst/>
            <a:cxnLst/>
            <a:rect l="l" t="t" r="r" b="b"/>
            <a:pathLst>
              <a:path w="1041328" h="1041328">
                <a:moveTo>
                  <a:pt x="0" y="0"/>
                </a:moveTo>
                <a:lnTo>
                  <a:pt x="1041327" y="0"/>
                </a:lnTo>
                <a:lnTo>
                  <a:pt x="1041327" y="1041327"/>
                </a:lnTo>
                <a:lnTo>
                  <a:pt x="0" y="10413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23" name="Freeform 23"/>
          <p:cNvSpPr/>
          <p:nvPr/>
        </p:nvSpPr>
        <p:spPr>
          <a:xfrm>
            <a:off x="1156256" y="4848101"/>
            <a:ext cx="1041328" cy="1041328"/>
          </a:xfrm>
          <a:custGeom>
            <a:avLst/>
            <a:gdLst/>
            <a:ahLst/>
            <a:cxnLst/>
            <a:rect l="l" t="t" r="r" b="b"/>
            <a:pathLst>
              <a:path w="1041328" h="1041328">
                <a:moveTo>
                  <a:pt x="0" y="0"/>
                </a:moveTo>
                <a:lnTo>
                  <a:pt x="1041327" y="0"/>
                </a:lnTo>
                <a:lnTo>
                  <a:pt x="1041327" y="1041327"/>
                </a:lnTo>
                <a:lnTo>
                  <a:pt x="0" y="104132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24" name="Freeform 24"/>
          <p:cNvSpPr/>
          <p:nvPr/>
        </p:nvSpPr>
        <p:spPr>
          <a:xfrm>
            <a:off x="1110430" y="6109167"/>
            <a:ext cx="1132979" cy="1132979"/>
          </a:xfrm>
          <a:custGeom>
            <a:avLst/>
            <a:gdLst/>
            <a:ahLst/>
            <a:cxnLst/>
            <a:rect l="l" t="t" r="r" b="b"/>
            <a:pathLst>
              <a:path w="1132979" h="1132979">
                <a:moveTo>
                  <a:pt x="0" y="0"/>
                </a:moveTo>
                <a:lnTo>
                  <a:pt x="1132979" y="0"/>
                </a:lnTo>
                <a:lnTo>
                  <a:pt x="1132979" y="1132979"/>
                </a:lnTo>
                <a:lnTo>
                  <a:pt x="0" y="113297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25" name="Freeform 25"/>
          <p:cNvSpPr/>
          <p:nvPr/>
        </p:nvSpPr>
        <p:spPr>
          <a:xfrm>
            <a:off x="1110430" y="7461221"/>
            <a:ext cx="1087153" cy="889489"/>
          </a:xfrm>
          <a:custGeom>
            <a:avLst/>
            <a:gdLst/>
            <a:ahLst/>
            <a:cxnLst/>
            <a:rect l="l" t="t" r="r" b="b"/>
            <a:pathLst>
              <a:path w="1087153" h="889489">
                <a:moveTo>
                  <a:pt x="0" y="0"/>
                </a:moveTo>
                <a:lnTo>
                  <a:pt x="1087153" y="0"/>
                </a:lnTo>
                <a:lnTo>
                  <a:pt x="1087153" y="889489"/>
                </a:lnTo>
                <a:lnTo>
                  <a:pt x="0" y="88948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l-GR"/>
          </a:p>
        </p:txBody>
      </p:sp>
      <p:sp>
        <p:nvSpPr>
          <p:cNvPr id="26" name="TextBox 26"/>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grpSp>
        <p:nvGrpSpPr>
          <p:cNvPr id="27" name="Group 27"/>
          <p:cNvGrpSpPr/>
          <p:nvPr/>
        </p:nvGrpSpPr>
        <p:grpSpPr>
          <a:xfrm>
            <a:off x="2389668" y="3738594"/>
            <a:ext cx="6758100" cy="738208"/>
            <a:chOff x="0" y="0"/>
            <a:chExt cx="9010801" cy="984278"/>
          </a:xfrm>
        </p:grpSpPr>
        <p:sp>
          <p:nvSpPr>
            <p:cNvPr id="28" name="Freeform 28"/>
            <p:cNvSpPr/>
            <p:nvPr/>
          </p:nvSpPr>
          <p:spPr>
            <a:xfrm>
              <a:off x="0" y="0"/>
              <a:ext cx="9010801" cy="984278"/>
            </a:xfrm>
            <a:custGeom>
              <a:avLst/>
              <a:gdLst/>
              <a:ahLst/>
              <a:cxnLst/>
              <a:rect l="l" t="t" r="r" b="b"/>
              <a:pathLst>
                <a:path w="9010801" h="984278">
                  <a:moveTo>
                    <a:pt x="0" y="0"/>
                  </a:moveTo>
                  <a:lnTo>
                    <a:pt x="9010801" y="0"/>
                  </a:lnTo>
                  <a:lnTo>
                    <a:pt x="9010801" y="984278"/>
                  </a:lnTo>
                  <a:lnTo>
                    <a:pt x="0" y="984278"/>
                  </a:lnTo>
                  <a:close/>
                </a:path>
              </a:pathLst>
            </a:custGeom>
            <a:solidFill>
              <a:srgbClr val="000000">
                <a:alpha val="0"/>
              </a:srgbClr>
            </a:solidFill>
          </p:spPr>
          <p:txBody>
            <a:bodyPr/>
            <a:lstStyle/>
            <a:p>
              <a:endParaRPr lang="el-GR"/>
            </a:p>
          </p:txBody>
        </p:sp>
        <p:sp>
          <p:nvSpPr>
            <p:cNvPr id="29" name="TextBox 29"/>
            <p:cNvSpPr txBox="1"/>
            <p:nvPr/>
          </p:nvSpPr>
          <p:spPr>
            <a:xfrm>
              <a:off x="0" y="19050"/>
              <a:ext cx="9010801" cy="965228"/>
            </a:xfrm>
            <a:prstGeom prst="rect">
              <a:avLst/>
            </a:prstGeom>
          </p:spPr>
          <p:txBody>
            <a:bodyPr lIns="0" tIns="0" rIns="0" bIns="0" rtlCol="0" anchor="b"/>
            <a:lstStyle/>
            <a:p>
              <a:pPr algn="l">
                <a:lnSpc>
                  <a:spcPts val="3780"/>
                </a:lnSpc>
              </a:pPr>
              <a:r>
                <a:rPr lang="en-US" sz="3500">
                  <a:solidFill>
                    <a:srgbClr val="8D5CFF"/>
                  </a:solidFill>
                  <a:latin typeface="Arial"/>
                  <a:ea typeface="Arial"/>
                  <a:cs typeface="Arial"/>
                  <a:sym typeface="Arial"/>
                </a:rPr>
                <a:t>https://www.w4tex-project.eu/</a:t>
              </a:r>
            </a:p>
          </p:txBody>
        </p:sp>
      </p:grpSp>
      <p:grpSp>
        <p:nvGrpSpPr>
          <p:cNvPr id="30" name="Group 30"/>
          <p:cNvGrpSpPr/>
          <p:nvPr/>
        </p:nvGrpSpPr>
        <p:grpSpPr>
          <a:xfrm>
            <a:off x="2389668" y="7514751"/>
            <a:ext cx="6758100" cy="738208"/>
            <a:chOff x="0" y="0"/>
            <a:chExt cx="9010801" cy="984278"/>
          </a:xfrm>
        </p:grpSpPr>
        <p:sp>
          <p:nvSpPr>
            <p:cNvPr id="31" name="Freeform 31"/>
            <p:cNvSpPr/>
            <p:nvPr/>
          </p:nvSpPr>
          <p:spPr>
            <a:xfrm>
              <a:off x="0" y="0"/>
              <a:ext cx="9010801" cy="984278"/>
            </a:xfrm>
            <a:custGeom>
              <a:avLst/>
              <a:gdLst/>
              <a:ahLst/>
              <a:cxnLst/>
              <a:rect l="l" t="t" r="r" b="b"/>
              <a:pathLst>
                <a:path w="9010801" h="984278">
                  <a:moveTo>
                    <a:pt x="0" y="0"/>
                  </a:moveTo>
                  <a:lnTo>
                    <a:pt x="9010801" y="0"/>
                  </a:lnTo>
                  <a:lnTo>
                    <a:pt x="9010801" y="984278"/>
                  </a:lnTo>
                  <a:lnTo>
                    <a:pt x="0" y="984278"/>
                  </a:lnTo>
                  <a:close/>
                </a:path>
              </a:pathLst>
            </a:custGeom>
            <a:solidFill>
              <a:srgbClr val="000000">
                <a:alpha val="0"/>
              </a:srgbClr>
            </a:solidFill>
          </p:spPr>
          <p:txBody>
            <a:bodyPr/>
            <a:lstStyle/>
            <a:p>
              <a:endParaRPr lang="el-GR"/>
            </a:p>
          </p:txBody>
        </p:sp>
        <p:sp>
          <p:nvSpPr>
            <p:cNvPr id="32" name="TextBox 32"/>
            <p:cNvSpPr txBox="1"/>
            <p:nvPr/>
          </p:nvSpPr>
          <p:spPr>
            <a:xfrm>
              <a:off x="0" y="19050"/>
              <a:ext cx="9010801" cy="965228"/>
            </a:xfrm>
            <a:prstGeom prst="rect">
              <a:avLst/>
            </a:prstGeom>
          </p:spPr>
          <p:txBody>
            <a:bodyPr lIns="0" tIns="0" rIns="0" bIns="0" rtlCol="0" anchor="b"/>
            <a:lstStyle/>
            <a:p>
              <a:pPr algn="l">
                <a:lnSpc>
                  <a:spcPts val="3780"/>
                </a:lnSpc>
              </a:pPr>
              <a:r>
                <a:rPr lang="en-US" sz="3500">
                  <a:solidFill>
                    <a:srgbClr val="8D5CFF"/>
                  </a:solidFill>
                  <a:latin typeface="Arial"/>
                  <a:ea typeface="Arial"/>
                  <a:cs typeface="Arial"/>
                  <a:sym typeface="Arial"/>
                </a:rPr>
                <a:t>w4tex.project@gmail.com</a:t>
              </a:r>
            </a:p>
          </p:txBody>
        </p:sp>
      </p:grpSp>
      <p:grpSp>
        <p:nvGrpSpPr>
          <p:cNvPr id="33" name="Group 33"/>
          <p:cNvGrpSpPr/>
          <p:nvPr/>
        </p:nvGrpSpPr>
        <p:grpSpPr>
          <a:xfrm>
            <a:off x="2389668" y="4997313"/>
            <a:ext cx="9444426" cy="738208"/>
            <a:chOff x="0" y="0"/>
            <a:chExt cx="12592568" cy="984278"/>
          </a:xfrm>
        </p:grpSpPr>
        <p:sp>
          <p:nvSpPr>
            <p:cNvPr id="34" name="Freeform 34"/>
            <p:cNvSpPr/>
            <p:nvPr/>
          </p:nvSpPr>
          <p:spPr>
            <a:xfrm>
              <a:off x="0" y="0"/>
              <a:ext cx="12592569" cy="984278"/>
            </a:xfrm>
            <a:custGeom>
              <a:avLst/>
              <a:gdLst/>
              <a:ahLst/>
              <a:cxnLst/>
              <a:rect l="l" t="t" r="r" b="b"/>
              <a:pathLst>
                <a:path w="12592569" h="984278">
                  <a:moveTo>
                    <a:pt x="0" y="0"/>
                  </a:moveTo>
                  <a:lnTo>
                    <a:pt x="12592569" y="0"/>
                  </a:lnTo>
                  <a:lnTo>
                    <a:pt x="12592569" y="984278"/>
                  </a:lnTo>
                  <a:lnTo>
                    <a:pt x="0" y="984278"/>
                  </a:lnTo>
                  <a:close/>
                </a:path>
              </a:pathLst>
            </a:custGeom>
            <a:solidFill>
              <a:srgbClr val="000000">
                <a:alpha val="0"/>
              </a:srgbClr>
            </a:solidFill>
          </p:spPr>
          <p:txBody>
            <a:bodyPr/>
            <a:lstStyle/>
            <a:p>
              <a:endParaRPr lang="el-GR"/>
            </a:p>
          </p:txBody>
        </p:sp>
        <p:sp>
          <p:nvSpPr>
            <p:cNvPr id="35" name="TextBox 35"/>
            <p:cNvSpPr txBox="1"/>
            <p:nvPr/>
          </p:nvSpPr>
          <p:spPr>
            <a:xfrm>
              <a:off x="0" y="19050"/>
              <a:ext cx="12592568" cy="965228"/>
            </a:xfrm>
            <a:prstGeom prst="rect">
              <a:avLst/>
            </a:prstGeom>
          </p:spPr>
          <p:txBody>
            <a:bodyPr lIns="0" tIns="0" rIns="0" bIns="0" rtlCol="0" anchor="b"/>
            <a:lstStyle/>
            <a:p>
              <a:pPr algn="l">
                <a:lnSpc>
                  <a:spcPts val="3780"/>
                </a:lnSpc>
              </a:pPr>
              <a:r>
                <a:rPr lang="en-US" sz="3500">
                  <a:solidFill>
                    <a:srgbClr val="8D5CFF"/>
                  </a:solidFill>
                  <a:latin typeface="Arial"/>
                  <a:ea typeface="Arial"/>
                  <a:cs typeface="Arial"/>
                  <a:sym typeface="Arial"/>
                </a:rPr>
                <a:t>https://www.instagram.com/w4tex_project/</a:t>
              </a:r>
            </a:p>
          </p:txBody>
        </p:sp>
      </p:grpSp>
      <p:grpSp>
        <p:nvGrpSpPr>
          <p:cNvPr id="36" name="Group 36"/>
          <p:cNvGrpSpPr/>
          <p:nvPr/>
        </p:nvGrpSpPr>
        <p:grpSpPr>
          <a:xfrm>
            <a:off x="2389668" y="6256032"/>
            <a:ext cx="13023627" cy="738208"/>
            <a:chOff x="0" y="0"/>
            <a:chExt cx="17364837" cy="984278"/>
          </a:xfrm>
        </p:grpSpPr>
        <p:sp>
          <p:nvSpPr>
            <p:cNvPr id="37" name="Freeform 37"/>
            <p:cNvSpPr/>
            <p:nvPr/>
          </p:nvSpPr>
          <p:spPr>
            <a:xfrm>
              <a:off x="0" y="0"/>
              <a:ext cx="17364838" cy="984278"/>
            </a:xfrm>
            <a:custGeom>
              <a:avLst/>
              <a:gdLst/>
              <a:ahLst/>
              <a:cxnLst/>
              <a:rect l="l" t="t" r="r" b="b"/>
              <a:pathLst>
                <a:path w="17364838" h="984278">
                  <a:moveTo>
                    <a:pt x="0" y="0"/>
                  </a:moveTo>
                  <a:lnTo>
                    <a:pt x="17364838" y="0"/>
                  </a:lnTo>
                  <a:lnTo>
                    <a:pt x="17364838" y="984278"/>
                  </a:lnTo>
                  <a:lnTo>
                    <a:pt x="0" y="984278"/>
                  </a:lnTo>
                  <a:close/>
                </a:path>
              </a:pathLst>
            </a:custGeom>
            <a:solidFill>
              <a:srgbClr val="000000">
                <a:alpha val="0"/>
              </a:srgbClr>
            </a:solidFill>
          </p:spPr>
          <p:txBody>
            <a:bodyPr/>
            <a:lstStyle/>
            <a:p>
              <a:endParaRPr lang="el-GR"/>
            </a:p>
          </p:txBody>
        </p:sp>
        <p:sp>
          <p:nvSpPr>
            <p:cNvPr id="38" name="TextBox 38"/>
            <p:cNvSpPr txBox="1"/>
            <p:nvPr/>
          </p:nvSpPr>
          <p:spPr>
            <a:xfrm>
              <a:off x="0" y="19050"/>
              <a:ext cx="17364837" cy="965228"/>
            </a:xfrm>
            <a:prstGeom prst="rect">
              <a:avLst/>
            </a:prstGeom>
          </p:spPr>
          <p:txBody>
            <a:bodyPr lIns="0" tIns="0" rIns="0" bIns="0" rtlCol="0" anchor="b"/>
            <a:lstStyle/>
            <a:p>
              <a:pPr algn="l">
                <a:lnSpc>
                  <a:spcPts val="3780"/>
                </a:lnSpc>
              </a:pPr>
              <a:r>
                <a:rPr lang="en-US" sz="3500">
                  <a:solidFill>
                    <a:srgbClr val="8D5CFF"/>
                  </a:solidFill>
                  <a:latin typeface="Arial"/>
                  <a:ea typeface="Arial"/>
                  <a:cs typeface="Arial"/>
                  <a:sym typeface="Arial"/>
                </a:rPr>
                <a:t>https://www.facebook.com/w4tex/</a:t>
              </a:r>
            </a:p>
          </p:txBody>
        </p:sp>
      </p:grpSp>
      <p:grpSp>
        <p:nvGrpSpPr>
          <p:cNvPr id="39" name="Group 39"/>
          <p:cNvGrpSpPr/>
          <p:nvPr/>
        </p:nvGrpSpPr>
        <p:grpSpPr>
          <a:xfrm>
            <a:off x="1156256" y="2083908"/>
            <a:ext cx="8523458" cy="951136"/>
            <a:chOff x="0" y="0"/>
            <a:chExt cx="11364610" cy="1268181"/>
          </a:xfrm>
        </p:grpSpPr>
        <p:sp>
          <p:nvSpPr>
            <p:cNvPr id="40" name="Freeform 40"/>
            <p:cNvSpPr/>
            <p:nvPr/>
          </p:nvSpPr>
          <p:spPr>
            <a:xfrm>
              <a:off x="0" y="0"/>
              <a:ext cx="9936042" cy="1268181"/>
            </a:xfrm>
            <a:custGeom>
              <a:avLst/>
              <a:gdLst/>
              <a:ahLst/>
              <a:cxnLst/>
              <a:rect l="l" t="t" r="r" b="b"/>
              <a:pathLst>
                <a:path w="9936042" h="1268181">
                  <a:moveTo>
                    <a:pt x="0" y="0"/>
                  </a:moveTo>
                  <a:lnTo>
                    <a:pt x="9936042" y="0"/>
                  </a:lnTo>
                  <a:lnTo>
                    <a:pt x="9936042" y="1268181"/>
                  </a:lnTo>
                  <a:lnTo>
                    <a:pt x="0" y="1268181"/>
                  </a:lnTo>
                  <a:close/>
                </a:path>
              </a:pathLst>
            </a:custGeom>
            <a:solidFill>
              <a:srgbClr val="000000">
                <a:alpha val="0"/>
              </a:srgbClr>
            </a:solidFill>
          </p:spPr>
          <p:txBody>
            <a:bodyPr/>
            <a:lstStyle/>
            <a:p>
              <a:endParaRPr lang="el-GR"/>
            </a:p>
          </p:txBody>
        </p:sp>
        <p:sp>
          <p:nvSpPr>
            <p:cNvPr id="41" name="TextBox 41"/>
            <p:cNvSpPr txBox="1"/>
            <p:nvPr/>
          </p:nvSpPr>
          <p:spPr>
            <a:xfrm>
              <a:off x="0" y="38100"/>
              <a:ext cx="11364610" cy="1230081"/>
            </a:xfrm>
            <a:prstGeom prst="rect">
              <a:avLst/>
            </a:prstGeom>
          </p:spPr>
          <p:txBody>
            <a:bodyPr lIns="0" tIns="0" rIns="0" bIns="0" rtlCol="0" anchor="b"/>
            <a:lstStyle/>
            <a:p>
              <a:pPr>
                <a:lnSpc>
                  <a:spcPts val="5400"/>
                </a:lnSpc>
              </a:pPr>
              <a:r>
                <a:rPr lang="en-US" sz="5000" b="1" dirty="0">
                  <a:solidFill>
                    <a:srgbClr val="8D5CFF"/>
                  </a:solidFill>
                  <a:latin typeface="Georgia Bold"/>
                  <a:ea typeface="Georgia Bold"/>
                  <a:cs typeface="Georgia Bold"/>
                  <a:sym typeface="Georgia Bold"/>
                </a:rPr>
                <a:t>¡</a:t>
              </a:r>
              <a:r>
                <a:rPr lang="en-US" sz="5000" b="1" dirty="0" err="1">
                  <a:solidFill>
                    <a:srgbClr val="8D5CFF"/>
                  </a:solidFill>
                  <a:latin typeface="Georgia Bold"/>
                  <a:ea typeface="Georgia Bold"/>
                  <a:cs typeface="Georgia Bold"/>
                  <a:sym typeface="Georgia Bold"/>
                </a:rPr>
                <a:t>Síguenos</a:t>
              </a:r>
              <a:r>
                <a:rPr lang="en-US" sz="5000" b="1" dirty="0">
                  <a:solidFill>
                    <a:srgbClr val="8D5CFF"/>
                  </a:solidFill>
                  <a:latin typeface="Georgia Bold"/>
                  <a:ea typeface="Georgia Bold"/>
                  <a:cs typeface="Georgia Bold"/>
                  <a:sym typeface="Georgia Bold"/>
                </a:rPr>
                <a:t> </a:t>
              </a:r>
              <a:r>
                <a:rPr lang="en-US" sz="5000" b="1" dirty="0" err="1">
                  <a:solidFill>
                    <a:srgbClr val="8D5CFF"/>
                  </a:solidFill>
                  <a:latin typeface="Georgia Bold"/>
                  <a:ea typeface="Georgia Bold"/>
                  <a:cs typeface="Georgia Bold"/>
                  <a:sym typeface="Georgia Bold"/>
                </a:rPr>
                <a:t>en</a:t>
              </a:r>
              <a:r>
                <a:rPr lang="en-US" sz="5000" b="1" dirty="0">
                  <a:solidFill>
                    <a:srgbClr val="8D5CFF"/>
                  </a:solidFill>
                  <a:latin typeface="Georgia Bold"/>
                  <a:ea typeface="Georgia Bold"/>
                  <a:cs typeface="Georgia Bold"/>
                  <a:sym typeface="Georgia Bold"/>
                </a:rPr>
                <a:t> redes!</a:t>
              </a:r>
            </a:p>
          </p:txBody>
        </p:sp>
      </p:grpSp>
      <p:pic>
        <p:nvPicPr>
          <p:cNvPr id="42" name="Picture 2" descr="Cofinanciado por el programa Erasmus+ de la Unión Europea Horizontal">
            <a:extLst>
              <a:ext uri="{FF2B5EF4-FFF2-40B4-BE49-F238E27FC236}">
                <a16:creationId xmlns:a16="http://schemas.microsoft.com/office/drawing/2014/main" id="{3E2847D3-BE11-37B8-B27A-1A9A31C1FA96}"/>
              </a:ext>
            </a:extLst>
          </p:cNvPr>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2"/>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3"/>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4"/>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5"/>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6"/>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7"/>
              <a:stretch>
                <a:fillRect t="-106" r="-1" b="-112"/>
              </a:stretch>
            </a:blipFill>
          </p:spPr>
          <p:txBody>
            <a:bodyPr/>
            <a:lstStyle/>
            <a:p>
              <a:endParaRPr lang="el-GR"/>
            </a:p>
          </p:txBody>
        </p:sp>
      </p:grpSp>
      <p:grpSp>
        <p:nvGrpSpPr>
          <p:cNvPr id="18" name="Group 18"/>
          <p:cNvGrpSpPr>
            <a:grpSpLocks noChangeAspect="1"/>
          </p:cNvGrpSpPr>
          <p:nvPr/>
        </p:nvGrpSpPr>
        <p:grpSpPr>
          <a:xfrm>
            <a:off x="9002023" y="0"/>
            <a:ext cx="9293984" cy="8703900"/>
            <a:chOff x="0" y="0"/>
            <a:chExt cx="15261350" cy="14292392"/>
          </a:xfrm>
        </p:grpSpPr>
        <p:sp>
          <p:nvSpPr>
            <p:cNvPr id="19" name="Freeform 19"/>
            <p:cNvSpPr/>
            <p:nvPr/>
          </p:nvSpPr>
          <p:spPr>
            <a:xfrm>
              <a:off x="0" y="0"/>
              <a:ext cx="15261337" cy="14292453"/>
            </a:xfrm>
            <a:custGeom>
              <a:avLst/>
              <a:gdLst/>
              <a:ahLst/>
              <a:cxnLst/>
              <a:rect l="l" t="t" r="r" b="b"/>
              <a:pathLst>
                <a:path w="15261337" h="14292453">
                  <a:moveTo>
                    <a:pt x="0" y="0"/>
                  </a:moveTo>
                  <a:lnTo>
                    <a:pt x="15261337" y="0"/>
                  </a:lnTo>
                  <a:lnTo>
                    <a:pt x="15261337" y="14292453"/>
                  </a:lnTo>
                  <a:lnTo>
                    <a:pt x="0" y="14292453"/>
                  </a:lnTo>
                  <a:lnTo>
                    <a:pt x="0" y="0"/>
                  </a:lnTo>
                  <a:close/>
                </a:path>
              </a:pathLst>
            </a:custGeom>
            <a:blipFill>
              <a:blip r:embed="rId8"/>
              <a:stretch>
                <a:fillRect t="-41703" r="-37810"/>
              </a:stretch>
            </a:blipFill>
          </p:spPr>
          <p:txBody>
            <a:bodyPr/>
            <a:lstStyle/>
            <a:p>
              <a:endParaRPr lang="el-GR"/>
            </a:p>
          </p:txBody>
        </p:sp>
      </p:grpSp>
      <p:grpSp>
        <p:nvGrpSpPr>
          <p:cNvPr id="20" name="Group 20"/>
          <p:cNvGrpSpPr>
            <a:grpSpLocks noChangeAspect="1"/>
          </p:cNvGrpSpPr>
          <p:nvPr/>
        </p:nvGrpSpPr>
        <p:grpSpPr>
          <a:xfrm>
            <a:off x="1330659" y="685800"/>
            <a:ext cx="2878200" cy="873228"/>
            <a:chOff x="0" y="0"/>
            <a:chExt cx="3837600" cy="1164304"/>
          </a:xfrm>
        </p:grpSpPr>
        <p:sp>
          <p:nvSpPr>
            <p:cNvPr id="21" name="Freeform 21"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9"/>
              <a:stretch>
                <a:fillRect t="-185" r="-1" b="-183"/>
              </a:stretch>
            </a:blipFill>
          </p:spPr>
          <p:txBody>
            <a:bodyPr/>
            <a:lstStyle/>
            <a:p>
              <a:endParaRPr lang="el-GR"/>
            </a:p>
          </p:txBody>
        </p:sp>
      </p:grpSp>
      <p:grpSp>
        <p:nvGrpSpPr>
          <p:cNvPr id="22" name="Group 22"/>
          <p:cNvGrpSpPr/>
          <p:nvPr/>
        </p:nvGrpSpPr>
        <p:grpSpPr>
          <a:xfrm>
            <a:off x="846618" y="2868856"/>
            <a:ext cx="7198518" cy="4047566"/>
            <a:chOff x="0" y="0"/>
            <a:chExt cx="9598024" cy="5396754"/>
          </a:xfrm>
        </p:grpSpPr>
        <p:sp>
          <p:nvSpPr>
            <p:cNvPr id="23" name="Freeform 23"/>
            <p:cNvSpPr/>
            <p:nvPr/>
          </p:nvSpPr>
          <p:spPr>
            <a:xfrm>
              <a:off x="0" y="0"/>
              <a:ext cx="9598024" cy="5396754"/>
            </a:xfrm>
            <a:custGeom>
              <a:avLst/>
              <a:gdLst/>
              <a:ahLst/>
              <a:cxnLst/>
              <a:rect l="l" t="t" r="r" b="b"/>
              <a:pathLst>
                <a:path w="9598024" h="5396754">
                  <a:moveTo>
                    <a:pt x="0" y="0"/>
                  </a:moveTo>
                  <a:lnTo>
                    <a:pt x="9598024" y="0"/>
                  </a:lnTo>
                  <a:lnTo>
                    <a:pt x="9598024" y="5396754"/>
                  </a:lnTo>
                  <a:lnTo>
                    <a:pt x="0" y="5396754"/>
                  </a:lnTo>
                  <a:close/>
                </a:path>
              </a:pathLst>
            </a:custGeom>
            <a:solidFill>
              <a:srgbClr val="000000">
                <a:alpha val="0"/>
              </a:srgbClr>
            </a:solidFill>
          </p:spPr>
          <p:txBody>
            <a:bodyPr/>
            <a:lstStyle/>
            <a:p>
              <a:endParaRPr lang="el-GR"/>
            </a:p>
          </p:txBody>
        </p:sp>
        <p:sp>
          <p:nvSpPr>
            <p:cNvPr id="24" name="TextBox 24"/>
            <p:cNvSpPr txBox="1"/>
            <p:nvPr/>
          </p:nvSpPr>
          <p:spPr>
            <a:xfrm>
              <a:off x="0" y="66675"/>
              <a:ext cx="9598024" cy="5330079"/>
            </a:xfrm>
            <a:prstGeom prst="rect">
              <a:avLst/>
            </a:prstGeom>
          </p:spPr>
          <p:txBody>
            <a:bodyPr lIns="0" tIns="0" rIns="0" bIns="0" rtlCol="0" anchor="b"/>
            <a:lstStyle/>
            <a:p>
              <a:pPr>
                <a:lnSpc>
                  <a:spcPts val="8100"/>
                </a:lnSpc>
              </a:pPr>
              <a:r>
                <a:rPr lang="en-US" sz="7500" b="1" dirty="0">
                  <a:solidFill>
                    <a:srgbClr val="8D5CFF"/>
                  </a:solidFill>
                  <a:latin typeface="Georgia Bold"/>
                  <a:ea typeface="Georgia Bold"/>
                  <a:cs typeface="Georgia Bold"/>
                  <a:sym typeface="Georgia Bold"/>
                </a:rPr>
                <a:t>¡Gracias </a:t>
              </a:r>
              <a:r>
                <a:rPr lang="en-US" sz="7500" b="1" dirty="0" err="1">
                  <a:solidFill>
                    <a:srgbClr val="8D5CFF"/>
                  </a:solidFill>
                  <a:latin typeface="Georgia Bold"/>
                  <a:ea typeface="Georgia Bold"/>
                  <a:cs typeface="Georgia Bold"/>
                  <a:sym typeface="Georgia Bold"/>
                </a:rPr>
                <a:t>por</a:t>
              </a:r>
              <a:r>
                <a:rPr lang="en-US" sz="7500" b="1" dirty="0">
                  <a:solidFill>
                    <a:srgbClr val="8D5CFF"/>
                  </a:solidFill>
                  <a:latin typeface="Georgia Bold"/>
                  <a:ea typeface="Georgia Bold"/>
                  <a:cs typeface="Georgia Bold"/>
                  <a:sym typeface="Georgia Bold"/>
                </a:rPr>
                <a:t> </a:t>
              </a:r>
              <a:r>
                <a:rPr lang="en-US" sz="7500" b="1" dirty="0" err="1">
                  <a:solidFill>
                    <a:srgbClr val="8D5CFF"/>
                  </a:solidFill>
                  <a:latin typeface="Georgia Bold"/>
                  <a:ea typeface="Georgia Bold"/>
                  <a:cs typeface="Georgia Bold"/>
                  <a:sym typeface="Georgia Bold"/>
                </a:rPr>
                <a:t>tu</a:t>
              </a:r>
              <a:r>
                <a:rPr lang="en-US" sz="7500" b="1" dirty="0">
                  <a:solidFill>
                    <a:srgbClr val="8D5CFF"/>
                  </a:solidFill>
                  <a:latin typeface="Georgia Bold"/>
                  <a:ea typeface="Georgia Bold"/>
                  <a:cs typeface="Georgia Bold"/>
                  <a:sym typeface="Georgia Bold"/>
                </a:rPr>
                <a:t> </a:t>
              </a:r>
              <a:r>
                <a:rPr lang="en-US" sz="7500" b="1" dirty="0" err="1">
                  <a:solidFill>
                    <a:srgbClr val="8D5CFF"/>
                  </a:solidFill>
                  <a:latin typeface="Georgia Bold"/>
                  <a:ea typeface="Georgia Bold"/>
                  <a:cs typeface="Georgia Bold"/>
                  <a:sym typeface="Georgia Bold"/>
                </a:rPr>
                <a:t>participación</a:t>
              </a:r>
              <a:r>
                <a:rPr lang="en-US" sz="7500" b="1" dirty="0">
                  <a:solidFill>
                    <a:srgbClr val="8D5CFF"/>
                  </a:solidFill>
                  <a:latin typeface="Georgia Bold"/>
                  <a:ea typeface="Georgia Bold"/>
                  <a:cs typeface="Georgia Bold"/>
                  <a:sym typeface="Georgia Bold"/>
                </a:rPr>
                <a:t>!</a:t>
              </a:r>
            </a:p>
          </p:txBody>
        </p:sp>
      </p:grpSp>
      <p:sp>
        <p:nvSpPr>
          <p:cNvPr id="25" name="TextBox 25"/>
          <p:cNvSpPr txBox="1"/>
          <p:nvPr/>
        </p:nvSpPr>
        <p:spPr>
          <a:xfrm>
            <a:off x="834390" y="9793684"/>
            <a:ext cx="16815906" cy="322396"/>
          </a:xfrm>
          <a:prstGeom prst="rect">
            <a:avLst/>
          </a:prstGeom>
        </p:spPr>
        <p:txBody>
          <a:bodyPr lIns="0" tIns="0" rIns="0" bIns="0" rtlCol="0" anchor="t">
            <a:spAutoFit/>
          </a:bodyPr>
          <a:lstStyle/>
          <a:p>
            <a:pPr>
              <a:lnSpc>
                <a:spcPts val="1260"/>
              </a:lnSpc>
            </a:pPr>
            <a:r>
              <a:rPr lang="es-ES" sz="1050" dirty="0">
                <a:latin typeface="Arial Italics" panose="020B0604020202020204" charset="0"/>
                <a:cs typeface="Arial Italics" panose="020B0604020202020204" charset="0"/>
              </a:rPr>
              <a:t>Financiado por la Unión Europea. Las opiniones y puntos de vista expresados solo comprometen a su(s) autor(es) y no reflejan necesariamente los de la Unión Europea o los de la Agencia Ejecutiva Europea de Educación y Cultura (EACEA). Ni la Unión </a:t>
            </a:r>
            <a:r>
              <a:rPr lang="es-ES" sz="1050" i="1" dirty="0">
                <a:solidFill>
                  <a:srgbClr val="19112C"/>
                </a:solidFill>
                <a:latin typeface="Arial Italics" panose="020B0604020202020204" charset="0"/>
                <a:cs typeface="Arial Italics" panose="020B0604020202020204" charset="0"/>
              </a:rPr>
              <a:t>Europea</a:t>
            </a:r>
            <a:r>
              <a:rPr lang="es-ES" sz="1050" dirty="0">
                <a:latin typeface="Arial Italics" panose="020B0604020202020204" charset="0"/>
                <a:cs typeface="Arial Italics" panose="020B0604020202020204" charset="0"/>
              </a:rPr>
              <a:t> ni la EACEA pueden ser considerados responsables de ellos.</a:t>
            </a:r>
            <a:endParaRPr lang="en-US" sz="1050" i="1" dirty="0">
              <a:solidFill>
                <a:srgbClr val="19112C"/>
              </a:solidFill>
              <a:latin typeface="Arial Italics" panose="020B0604020202020204" charset="0"/>
              <a:ea typeface="Arial Italics"/>
              <a:cs typeface="Arial Italics" panose="020B0604020202020204" charset="0"/>
              <a:sym typeface="Arial Italics"/>
            </a:endParaRPr>
          </a:p>
        </p:txBody>
      </p:sp>
      <p:pic>
        <p:nvPicPr>
          <p:cNvPr id="26" name="Picture 2" descr="Cofinanciado por el programa Erasmus+ de la Unión Europea Horizontal">
            <a:extLst>
              <a:ext uri="{FF2B5EF4-FFF2-40B4-BE49-F238E27FC236}">
                <a16:creationId xmlns:a16="http://schemas.microsoft.com/office/drawing/2014/main" id="{1059B39A-E84E-103F-880A-D8617FD9C294}"/>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9882" y="9014102"/>
            <a:ext cx="3366907" cy="705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8C0B8D169EE444BAF1F0505B38EECE2" ma:contentTypeVersion="15" ma:contentTypeDescription="Skapa ett nytt dokument." ma:contentTypeScope="" ma:versionID="6a662b971958bb6b22c861d67ce3059f">
  <xsd:schema xmlns:xsd="http://www.w3.org/2001/XMLSchema" xmlns:xs="http://www.w3.org/2001/XMLSchema" xmlns:p="http://schemas.microsoft.com/office/2006/metadata/properties" xmlns:ns2="5a1c25c4-0b2a-42a6-913f-68ecfe297e5e" xmlns:ns3="e1a149ce-3b9b-49e5-9b85-e8d73cf7a9e1" targetNamespace="http://schemas.microsoft.com/office/2006/metadata/properties" ma:root="true" ma:fieldsID="212ad81adaee7896148844c51203303c" ns2:_="" ns3:_="">
    <xsd:import namespace="5a1c25c4-0b2a-42a6-913f-68ecfe297e5e"/>
    <xsd:import namespace="e1a149ce-3b9b-49e5-9b85-e8d73cf7a9e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Location" minOccurs="0"/>
                <xsd:element ref="ns2:MediaServiceGenerationTime" minOccurs="0"/>
                <xsd:element ref="ns2:MediaServiceEventHashCode" minOccurs="0"/>
                <xsd:element ref="ns2:MediaServiceOCR" minOccurs="0"/>
                <xsd:element ref="ns2:MediaServiceSearchProperties"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1c25c4-0b2a-42a6-913f-68ecfe297e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ildmarkeringar" ma:readOnly="false" ma:fieldId="{5cf76f15-5ced-4ddc-b409-7134ff3c332f}" ma:taxonomyMulti="true" ma:sspId="2bfd402e-ed0c-4925-b761-bad181901d00"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1a149ce-3b9b-49e5-9b85-e8d73cf7a9e1"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60b201dd-d677-41ff-b6be-b375765f28a8}" ma:internalName="TaxCatchAll" ma:showField="CatchAllData" ma:web="e1a149ce-3b9b-49e5-9b85-e8d73cf7a9e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1a149ce-3b9b-49e5-9b85-e8d73cf7a9e1" xsi:nil="true"/>
    <lcf76f155ced4ddcb4097134ff3c332f xmlns="5a1c25c4-0b2a-42a6-913f-68ecfe297e5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C80E6E2-B85A-4856-96B4-86E23CFC2202}"/>
</file>

<file path=customXml/itemProps2.xml><?xml version="1.0" encoding="utf-8"?>
<ds:datastoreItem xmlns:ds="http://schemas.openxmlformats.org/officeDocument/2006/customXml" ds:itemID="{55366B04-93A4-441C-BE0F-F3B135A98CCD}">
  <ds:schemaRefs>
    <ds:schemaRef ds:uri="http://schemas.microsoft.com/sharepoint/v3/contenttype/forms"/>
  </ds:schemaRefs>
</ds:datastoreItem>
</file>

<file path=customXml/itemProps3.xml><?xml version="1.0" encoding="utf-8"?>
<ds:datastoreItem xmlns:ds="http://schemas.openxmlformats.org/officeDocument/2006/customXml" ds:itemID="{37F30ED4-EB4D-49A8-BBD4-001E46360ED7}">
  <ds:schemaRefs>
    <ds:schemaRef ds:uri="http://schemas.microsoft.com/office/2006/metadata/properties"/>
    <ds:schemaRef ds:uri="http://schemas.microsoft.com/office/infopath/2007/PartnerControls"/>
    <ds:schemaRef ds:uri="e1a149ce-3b9b-49e5-9b85-e8d73cf7a9e1"/>
    <ds:schemaRef ds:uri="5a1c25c4-0b2a-42a6-913f-68ecfe297e5e"/>
  </ds:schemaRefs>
</ds:datastoreItem>
</file>

<file path=docProps/app.xml><?xml version="1.0" encoding="utf-8"?>
<Properties xmlns="http://schemas.openxmlformats.org/officeDocument/2006/extended-properties" xmlns:vt="http://schemas.openxmlformats.org/officeDocument/2006/docPropsVTypes">
  <TotalTime>87</TotalTime>
  <Words>13276</Words>
  <Application>Microsoft Office PowerPoint</Application>
  <PresentationFormat>Custom</PresentationFormat>
  <Paragraphs>802</Paragraphs>
  <Slides>93</Slides>
  <Notes>41</Notes>
  <HiddenSlides>0</HiddenSlides>
  <MMClips>0</MMClips>
  <ScaleCrop>false</ScaleCrop>
  <HeadingPairs>
    <vt:vector size="4" baseType="variant">
      <vt:variant>
        <vt:lpstr>Theme</vt:lpstr>
      </vt:variant>
      <vt:variant>
        <vt:i4>1</vt:i4>
      </vt:variant>
      <vt:variant>
        <vt:lpstr>Slide Titles</vt:lpstr>
      </vt:variant>
      <vt:variant>
        <vt:i4>93</vt:i4>
      </vt:variant>
    </vt:vector>
  </HeadingPairs>
  <TitlesOfParts>
    <vt:vector size="9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W4TEX_WP4_Ideathons_presentation_EN</dc:title>
  <dc:creator>Cécile Sauvage</dc:creator>
  <cp:lastModifiedBy>Markeut Skills B98880149</cp:lastModifiedBy>
  <cp:revision>6</cp:revision>
  <dcterms:created xsi:type="dcterms:W3CDTF">2006-08-16T00:00:00Z</dcterms:created>
  <dcterms:modified xsi:type="dcterms:W3CDTF">2026-01-12T15:55:53Z</dcterms:modified>
  <dc:identifier>DAG4sS9hlTM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0x01010048C0B8D169EE444BAF1F0505B38EECE2</vt:lpwstr>
  </property>
  <property fmtid="{D5CDD505-2E9C-101B-9397-08002B2CF9AE}" pid="3" name="MediaServiceImageTags">
    <vt:lpwstr/>
  </property>
</Properties>
</file>